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0" r:id="rId2"/>
    <p:sldId id="302" r:id="rId3"/>
    <p:sldId id="303" r:id="rId4"/>
    <p:sldId id="306" r:id="rId5"/>
    <p:sldId id="307" r:id="rId6"/>
    <p:sldId id="308" r:id="rId7"/>
    <p:sldId id="310" r:id="rId8"/>
    <p:sldId id="316" r:id="rId9"/>
    <p:sldId id="320" r:id="rId10"/>
    <p:sldId id="324" r:id="rId11"/>
    <p:sldId id="330" r:id="rId12"/>
    <p:sldId id="281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8" autoAdjust="0"/>
    <p:restoredTop sz="94660"/>
  </p:normalViewPr>
  <p:slideViewPr>
    <p:cSldViewPr>
      <p:cViewPr>
        <p:scale>
          <a:sx n="80" d="100"/>
          <a:sy n="80" d="100"/>
        </p:scale>
        <p:origin x="-75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D971F-F9F3-4BBE-BF01-8BFD4C4313F6}" type="datetimeFigureOut">
              <a:rPr lang="de-DE" smtClean="0"/>
              <a:t>24.11.2014</a:t>
            </a:fld>
            <a:endParaRPr lang="de-DE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3A509-C062-4975-BEDC-82CD458BA2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2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F02C05-E4C9-42B3-95E4-8AA22BCE6EF5}" type="slidenum">
              <a:rPr lang="de-DE" sz="1200"/>
              <a:pPr eaLnBrk="1" hangingPunct="1"/>
              <a:t>2</a:t>
            </a:fld>
            <a:endParaRPr lang="de-DE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D47BA8-AD8C-411B-AD60-ED9C5ED1ED57}" type="slidenum">
              <a:rPr lang="de-DE" sz="1200"/>
              <a:pPr eaLnBrk="1" hangingPunct="1"/>
              <a:t>4</a:t>
            </a:fld>
            <a:endParaRPr lang="de-DE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BC1A8A-E2DF-48FD-95BB-CEC0530FA191}" type="slidenum">
              <a:rPr lang="de-DE" sz="1200"/>
              <a:pPr eaLnBrk="1" hangingPunct="1"/>
              <a:t>5</a:t>
            </a:fld>
            <a:endParaRPr lang="de-DE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1EE368F-ED98-4E95-BC04-6498914D12B3}" type="slidenum">
              <a:rPr lang="de-DE" sz="1200"/>
              <a:pPr eaLnBrk="1" hangingPunct="1"/>
              <a:t>6</a:t>
            </a:fld>
            <a:endParaRPr lang="de-DE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B4F77F-4ECE-4B2C-8336-A2D575E58334}" type="slidenum">
              <a:rPr lang="de-DE" sz="1200"/>
              <a:pPr eaLnBrk="1" hangingPunct="1"/>
              <a:t>8</a:t>
            </a:fld>
            <a:endParaRPr lang="de-DE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dirty="0" err="1" smtClean="0">
                <a:latin typeface="Times New Roman" pitchFamily="18" charset="0"/>
              </a:rPr>
              <a:t>Dens</a:t>
            </a:r>
            <a:r>
              <a:rPr lang="hu-HU" dirty="0" smtClean="0">
                <a:latin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</a:rPr>
              <a:t>neonatale</a:t>
            </a:r>
            <a:r>
              <a:rPr lang="hu-HU" dirty="0" smtClean="0">
                <a:latin typeface="Times New Roman" pitchFamily="18" charset="0"/>
              </a:rPr>
              <a:t>: a születés</a:t>
            </a:r>
            <a:r>
              <a:rPr lang="hu-HU" baseline="0" dirty="0" smtClean="0">
                <a:latin typeface="Times New Roman" pitchFamily="18" charset="0"/>
              </a:rPr>
              <a:t> utáni első 30 napban előtört fog</a:t>
            </a:r>
          </a:p>
          <a:p>
            <a:pPr eaLnBrk="1" hangingPunct="1"/>
            <a:r>
              <a:rPr lang="hu-HU" baseline="0" dirty="0" err="1" smtClean="0">
                <a:latin typeface="Times New Roman" pitchFamily="18" charset="0"/>
              </a:rPr>
              <a:t>Dens</a:t>
            </a:r>
            <a:r>
              <a:rPr lang="hu-HU" baseline="0" dirty="0" smtClean="0">
                <a:latin typeface="Times New Roman" pitchFamily="18" charset="0"/>
              </a:rPr>
              <a:t> </a:t>
            </a:r>
            <a:r>
              <a:rPr lang="hu-HU" baseline="0" dirty="0" err="1" smtClean="0">
                <a:latin typeface="Times New Roman" pitchFamily="18" charset="0"/>
              </a:rPr>
              <a:t>connatalis</a:t>
            </a:r>
            <a:r>
              <a:rPr lang="hu-HU" baseline="0" dirty="0" smtClean="0">
                <a:latin typeface="Times New Roman" pitchFamily="18" charset="0"/>
              </a:rPr>
              <a:t>, </a:t>
            </a:r>
            <a:r>
              <a:rPr lang="hu-HU" baseline="0" dirty="0" err="1" smtClean="0">
                <a:latin typeface="Times New Roman" pitchFamily="18" charset="0"/>
              </a:rPr>
              <a:t>natalis</a:t>
            </a:r>
            <a:r>
              <a:rPr lang="hu-HU" baseline="0" dirty="0" smtClean="0">
                <a:latin typeface="Times New Roman" pitchFamily="18" charset="0"/>
              </a:rPr>
              <a:t>: a születéskor már jelen van, nincs gyökere</a:t>
            </a:r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FC09E1-8DC5-4BB4-A414-CEFDE4B96B6E}" type="slidenum">
              <a:rPr lang="de-DE" sz="1200"/>
              <a:pPr eaLnBrk="1" hangingPunct="1"/>
              <a:t>11</a:t>
            </a:fld>
            <a:endParaRPr lang="de-DE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30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79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835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459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26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201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082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141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33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51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220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5F69C-9C7A-4CB9-9C37-ECBC342EDB48}" type="datetimeFigureOut">
              <a:rPr lang="hu-HU" smtClean="0"/>
              <a:pPr/>
              <a:t>2014.11.24.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287F9-BB3E-455B-848D-38B40B09FB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344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LiV-b1jS28" TargetMode="External"/><Relationship Id="rId2" Type="http://schemas.openxmlformats.org/officeDocument/2006/relationships/hyperlink" Target="https://www.youtube.com/watch?v=Cjv3ENPR9fo&amp;list=UURRXNQCNkMd1_i0BBP-IRJ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5H40I25xR1w" TargetMode="External"/><Relationship Id="rId5" Type="http://schemas.openxmlformats.org/officeDocument/2006/relationships/hyperlink" Target="https://www.youtube.com/watch?v=0pzIRg8cW4A" TargetMode="External"/><Relationship Id="rId4" Type="http://schemas.openxmlformats.org/officeDocument/2006/relationships/hyperlink" Target="https://www.youtube.com/watch?v=RxR1iwa69C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6768752" cy="1730623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Tooth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, </a:t>
            </a:r>
            <a:r>
              <a:rPr lang="hu-HU" dirty="0" err="1" smtClean="0"/>
              <a:t>eruption</a:t>
            </a:r>
            <a:r>
              <a:rPr lang="hu-HU" dirty="0" smtClean="0"/>
              <a:t> and </a:t>
            </a:r>
            <a:r>
              <a:rPr lang="hu-HU" dirty="0" err="1" smtClean="0"/>
              <a:t>anatomy</a:t>
            </a:r>
            <a:r>
              <a:rPr lang="hu-HU" dirty="0" smtClean="0"/>
              <a:t> of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teeth</a:t>
            </a:r>
            <a:endParaRPr lang="de-DE" dirty="0"/>
          </a:p>
        </p:txBody>
      </p:sp>
      <p:sp>
        <p:nvSpPr>
          <p:cNvPr id="11" name="Alcím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0" y="0"/>
            <a:ext cx="7236296" cy="30777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u-HU" sz="1000" i="1" dirty="0" smtClean="0"/>
              <a:t> </a:t>
            </a:r>
            <a:r>
              <a:rPr lang="hu-HU" sz="1400" i="1" dirty="0" err="1" smtClean="0"/>
              <a:t>Forráss</a:t>
            </a:r>
            <a:r>
              <a:rPr lang="hu-HU" sz="1400" i="1" dirty="0" smtClean="0"/>
              <a:t>: </a:t>
            </a:r>
            <a:r>
              <a:rPr lang="hu-HU" sz="1400" i="1" dirty="0" err="1" smtClean="0"/>
              <a:t>Ch</a:t>
            </a:r>
            <a:r>
              <a:rPr lang="hu-HU" sz="1400" i="1" dirty="0" smtClean="0"/>
              <a:t>. </a:t>
            </a:r>
            <a:r>
              <a:rPr lang="hu-HU" sz="1400" i="1" dirty="0" err="1" smtClean="0"/>
              <a:t>Splieth</a:t>
            </a:r>
            <a:r>
              <a:rPr lang="hu-HU" sz="1400" i="1" dirty="0" smtClean="0"/>
              <a:t>: </a:t>
            </a:r>
            <a:r>
              <a:rPr lang="hu-HU" sz="1400" i="1" dirty="0" err="1" smtClean="0"/>
              <a:t>Kinderzahnheilkunde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in</a:t>
            </a:r>
            <a:r>
              <a:rPr lang="hu-HU" sz="1400" i="1" dirty="0" smtClean="0"/>
              <a:t> der Praxis,  </a:t>
            </a:r>
            <a:r>
              <a:rPr lang="hu-HU" sz="1400" i="1" dirty="0" err="1" smtClean="0"/>
              <a:t>Quintessence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Verlag</a:t>
            </a:r>
            <a:r>
              <a:rPr lang="hu-HU" sz="1400" i="1" dirty="0" smtClean="0"/>
              <a:t>, 2002.</a:t>
            </a:r>
            <a:endParaRPr lang="en-GB" sz="1400" i="1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691680" y="188640"/>
            <a:ext cx="64087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hu-HU" sz="3600" b="1" dirty="0" err="1" smtClean="0"/>
              <a:t>Anatomy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primary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teeth</a:t>
            </a:r>
            <a:endParaRPr lang="de-DE" sz="3600" b="1" dirty="0" smtClean="0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23850" y="1124744"/>
            <a:ext cx="78486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they are usually smaller then the permanent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GB" b="1" dirty="0" smtClean="0">
                <a:solidFill>
                  <a:srgbClr val="002060"/>
                </a:solidFill>
              </a:rPr>
              <a:t> rare </a:t>
            </a:r>
            <a:r>
              <a:rPr lang="en-GB" b="1" dirty="0" err="1" smtClean="0">
                <a:solidFill>
                  <a:srgbClr val="002060"/>
                </a:solidFill>
              </a:rPr>
              <a:t>individuall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variarion</a:t>
            </a:r>
            <a:endParaRPr lang="en-GB" b="1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GB" b="1" dirty="0" smtClean="0">
                <a:solidFill>
                  <a:srgbClr val="002060"/>
                </a:solidFill>
              </a:rPr>
              <a:t> colour: blue-white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GB" b="1" dirty="0" smtClean="0">
                <a:solidFill>
                  <a:srgbClr val="002060"/>
                </a:solidFill>
              </a:rPr>
              <a:t> enamel mineralisation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GB" b="1" dirty="0" err="1" smtClean="0">
                <a:solidFill>
                  <a:srgbClr val="002060"/>
                </a:solidFill>
              </a:rPr>
              <a:t>cervically</a:t>
            </a:r>
            <a:r>
              <a:rPr lang="en-GB" b="1" dirty="0" smtClean="0">
                <a:solidFill>
                  <a:srgbClr val="002060"/>
                </a:solidFill>
              </a:rPr>
              <a:t>: </a:t>
            </a:r>
            <a:r>
              <a:rPr lang="en-GB" b="1" dirty="0" err="1" smtClean="0">
                <a:solidFill>
                  <a:srgbClr val="002060"/>
                </a:solidFill>
              </a:rPr>
              <a:t>cingulum</a:t>
            </a:r>
            <a:endParaRPr lang="en-GB" b="1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GB" b="1" dirty="0" smtClean="0">
                <a:solidFill>
                  <a:srgbClr val="002060"/>
                </a:solidFill>
              </a:rPr>
              <a:t> thinner layer of enamel and dentin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rooths</a:t>
            </a:r>
            <a:r>
              <a:rPr lang="en-GB" b="1" dirty="0" smtClean="0">
                <a:solidFill>
                  <a:srgbClr val="002060"/>
                </a:solidFill>
              </a:rPr>
              <a:t> are small, fracturing often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GB" b="1" dirty="0" smtClean="0">
                <a:solidFill>
                  <a:srgbClr val="002060"/>
                </a:solidFill>
              </a:rPr>
              <a:t>Wide pulp </a:t>
            </a:r>
            <a:r>
              <a:rPr lang="en-GB" b="1" dirty="0" err="1" smtClean="0">
                <a:solidFill>
                  <a:srgbClr val="002060"/>
                </a:solidFill>
              </a:rPr>
              <a:t>wi</a:t>
            </a:r>
            <a:endParaRPr lang="en-GB" b="1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fiziological</a:t>
            </a:r>
            <a:r>
              <a:rPr lang="en-GB" b="1" dirty="0" smtClean="0">
                <a:solidFill>
                  <a:srgbClr val="002060"/>
                </a:solidFill>
              </a:rPr>
              <a:t> root </a:t>
            </a:r>
            <a:r>
              <a:rPr lang="en-GB" b="1" dirty="0" err="1" smtClean="0">
                <a:solidFill>
                  <a:srgbClr val="002060"/>
                </a:solidFill>
              </a:rPr>
              <a:t>resrption</a:t>
            </a:r>
            <a:r>
              <a:rPr lang="en-GB" b="1" dirty="0" smtClean="0">
                <a:solidFill>
                  <a:srgbClr val="002060"/>
                </a:solidFill>
              </a:rPr>
              <a:t>: </a:t>
            </a:r>
            <a:r>
              <a:rPr lang="en-GB" b="1" dirty="0" err="1" smtClean="0">
                <a:solidFill>
                  <a:srgbClr val="002060"/>
                </a:solidFill>
              </a:rPr>
              <a:t>genetical</a:t>
            </a:r>
            <a:endParaRPr lang="en-GB" b="1" dirty="0" smtClean="0">
              <a:solidFill>
                <a:srgbClr val="002060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425624" y="6073456"/>
            <a:ext cx="4392488" cy="72008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Mühlreiter</a:t>
            </a:r>
            <a:r>
              <a:rPr kumimoji="0" lang="hu-H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hu-H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sighns</a:t>
            </a:r>
            <a:endParaRPr kumimoji="0" lang="de-DE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utoUpdateAnimBg="0"/>
      <p:bldP spid="74755" grpId="0"/>
      <p:bldP spid="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3312368" cy="1143000"/>
          </a:xfrm>
        </p:spPr>
        <p:txBody>
          <a:bodyPr/>
          <a:lstStyle/>
          <a:p>
            <a:pPr eaLnBrk="1" hangingPunct="1"/>
            <a:r>
              <a:rPr lang="hu-HU" sz="3600" b="1" dirty="0" smtClean="0"/>
              <a:t>Mixed </a:t>
            </a:r>
            <a:r>
              <a:rPr lang="hu-HU" sz="3600" b="1" dirty="0" err="1" smtClean="0"/>
              <a:t>dentition</a:t>
            </a:r>
            <a:endParaRPr lang="de-DE" sz="3600" b="1" dirty="0" smtClean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51520" y="2348880"/>
            <a:ext cx="4320480" cy="310854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sz="2800" b="1" dirty="0" err="1" smtClean="0">
                <a:solidFill>
                  <a:srgbClr val="002060"/>
                </a:solidFill>
                <a:latin typeface="+mn-lt"/>
              </a:rPr>
              <a:t>Form</a:t>
            </a:r>
            <a:endParaRPr lang="de-DE" sz="28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hu-HU" sz="2800" b="1" dirty="0" err="1" smtClean="0">
                <a:solidFill>
                  <a:srgbClr val="002060"/>
                </a:solidFill>
                <a:latin typeface="+mn-lt"/>
              </a:rPr>
              <a:t>Size</a:t>
            </a:r>
            <a:endParaRPr lang="de-DE" sz="28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hu-HU" sz="2800" b="1" dirty="0" err="1" smtClean="0">
                <a:solidFill>
                  <a:srgbClr val="002060"/>
                </a:solidFill>
                <a:latin typeface="+mn-lt"/>
              </a:rPr>
              <a:t>Color</a:t>
            </a:r>
            <a:endParaRPr lang="de-DE" sz="28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Abrasio</a:t>
            </a:r>
            <a:endParaRPr lang="de-DE" sz="2800" b="1" dirty="0">
              <a:solidFill>
                <a:srgbClr val="002060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Mobilit</a:t>
            </a:r>
            <a:r>
              <a:rPr lang="hu-HU" sz="2800" b="1" dirty="0" smtClean="0">
                <a:solidFill>
                  <a:srgbClr val="002060"/>
                </a:solidFill>
                <a:latin typeface="+mn-lt"/>
              </a:rPr>
              <a:t>y</a:t>
            </a: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 (</a:t>
            </a:r>
            <a:r>
              <a:rPr lang="hu-HU" sz="2800" b="1" dirty="0" err="1" smtClean="0">
                <a:solidFill>
                  <a:srgbClr val="002060"/>
                </a:solidFill>
                <a:latin typeface="+mn-lt"/>
              </a:rPr>
              <a:t>Root</a:t>
            </a:r>
            <a:r>
              <a:rPr lang="hu-HU" sz="2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800" b="1" dirty="0" err="1" smtClean="0">
                <a:solidFill>
                  <a:srgbClr val="002060"/>
                </a:solidFill>
                <a:latin typeface="+mn-lt"/>
              </a:rPr>
              <a:t>resorptio</a:t>
            </a: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)</a:t>
            </a:r>
            <a:endParaRPr lang="de-DE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7584" y="2348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sz="3600" b="1" smtClean="0"/>
              <a:t>Okklusal </a:t>
            </a:r>
            <a:r>
              <a:rPr lang="hu-HU" sz="3600" b="1" smtClean="0"/>
              <a:t>a</a:t>
            </a:r>
            <a:r>
              <a:rPr lang="de-DE" sz="3600" b="1" smtClean="0"/>
              <a:t>brasio </a:t>
            </a:r>
            <a:endParaRPr lang="de-DE" sz="3600" b="1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20072" y="3491880"/>
            <a:ext cx="3581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b="1" dirty="0">
                <a:solidFill>
                  <a:srgbClr val="002060"/>
                </a:solidFill>
              </a:rPr>
              <a:t> 0 - </a:t>
            </a:r>
            <a:r>
              <a:rPr lang="hu-HU" b="1" dirty="0" err="1" smtClean="0">
                <a:solidFill>
                  <a:srgbClr val="002060"/>
                </a:solidFill>
              </a:rPr>
              <a:t>missing</a:t>
            </a:r>
            <a:endParaRPr lang="de-DE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b="1" dirty="0">
                <a:solidFill>
                  <a:srgbClr val="002060"/>
                </a:solidFill>
              </a:rPr>
              <a:t> 1 - </a:t>
            </a:r>
            <a:r>
              <a:rPr lang="hu-HU" b="1" dirty="0" err="1" smtClean="0">
                <a:solidFill>
                  <a:srgbClr val="002060"/>
                </a:solidFill>
              </a:rPr>
              <a:t>enamel</a:t>
            </a:r>
            <a:endParaRPr lang="de-DE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e-DE" b="1" dirty="0">
                <a:solidFill>
                  <a:srgbClr val="002060"/>
                </a:solidFill>
              </a:rPr>
              <a:t> 2 - </a:t>
            </a:r>
            <a:r>
              <a:rPr lang="hu-HU" b="1" dirty="0" smtClean="0">
                <a:solidFill>
                  <a:srgbClr val="002060"/>
                </a:solidFill>
              </a:rPr>
              <a:t>d</a:t>
            </a:r>
            <a:r>
              <a:rPr lang="de-DE" b="1" dirty="0" err="1" smtClean="0">
                <a:solidFill>
                  <a:srgbClr val="002060"/>
                </a:solidFill>
              </a:rPr>
              <a:t>entin</a:t>
            </a:r>
            <a:endParaRPr lang="de-DE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3" grpId="0" build="p" autoUpdateAnimBg="0" advAuto="0"/>
      <p:bldP spid="6" grpId="0" autoUpdateAnimBg="0"/>
      <p:bldP spid="7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>
                <a:hlinkClick r:id="rId2"/>
              </a:rPr>
              <a:t>https://www.youtube.com/watch?v=Cjv3ENPR9fo&amp;list=UURRXNQCNkMd1_i0BBP-IRJQ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>
                <a:hlinkClick r:id="rId3"/>
              </a:rPr>
              <a:t>https://www.youtube.com/watch?v=zLiV-b1jS28#t=11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https://www.youtube.com/watch?v=RxR1iwa69C0</a:t>
            </a:r>
            <a:endParaRPr lang="hu-HU" dirty="0" smtClean="0"/>
          </a:p>
          <a:p>
            <a:r>
              <a:rPr lang="hu-HU" dirty="0" smtClean="0">
                <a:hlinkClick r:id="rId5"/>
              </a:rPr>
              <a:t>https://www.youtube.com/watch?v=0pzIRg8cW4A#t=73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https://www.youtube.com/watch?v=RxR1iwa69C0#t=322</a:t>
            </a:r>
            <a:endParaRPr lang="hu-HU" dirty="0" smtClean="0"/>
          </a:p>
          <a:p>
            <a:r>
              <a:rPr lang="hu-HU" dirty="0" smtClean="0">
                <a:hlinkClick r:id="rId6"/>
              </a:rPr>
              <a:t>https://www.youtube.com/watch?v=5H40I25xR1w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37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eaLnBrk="1" hangingPunct="1"/>
            <a:r>
              <a:rPr lang="hu-HU" sz="3600" b="1" dirty="0" err="1" smtClean="0"/>
              <a:t>Tooth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development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endParaRPr lang="de-DE" sz="24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7772400" cy="4474121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800" b="1" dirty="0" err="1" smtClean="0">
                <a:solidFill>
                  <a:sysClr val="windowText" lastClr="000000"/>
                </a:solidFill>
              </a:rPr>
              <a:t>Inductio</a:t>
            </a:r>
            <a:r>
              <a:rPr lang="hu-HU" sz="2800" b="1" dirty="0" smtClean="0">
                <a:solidFill>
                  <a:sysClr val="windowText" lastClr="000000"/>
                </a:solidFill>
              </a:rPr>
              <a:t> (6-7thweek </a:t>
            </a:r>
            <a:r>
              <a:rPr lang="hu-HU" sz="2800" b="1" dirty="0" err="1" smtClean="0">
                <a:solidFill>
                  <a:sysClr val="windowText" lastClr="000000"/>
                </a:solidFill>
              </a:rPr>
              <a:t>i.u</a:t>
            </a:r>
            <a:r>
              <a:rPr lang="hu-HU" sz="2800" b="1" dirty="0" smtClean="0">
                <a:solidFill>
                  <a:sysClr val="windowText" lastClr="000000"/>
                </a:solidFill>
              </a:rPr>
              <a:t>.)</a:t>
            </a:r>
          </a:p>
          <a:p>
            <a:pPr lvl="1">
              <a:lnSpc>
                <a:spcPct val="90000"/>
              </a:lnSpc>
              <a:defRPr/>
            </a:pPr>
            <a:r>
              <a:rPr lang="hu-HU" sz="2400" b="1" dirty="0" err="1" smtClean="0">
                <a:solidFill>
                  <a:sysClr val="windowText" lastClr="000000"/>
                </a:solidFill>
              </a:rPr>
              <a:t>Initation</a:t>
            </a:r>
            <a:r>
              <a:rPr lang="hu-HU" sz="2400" b="1" dirty="0" smtClean="0">
                <a:solidFill>
                  <a:sysClr val="windowText" lastClr="000000"/>
                </a:solidFill>
              </a:rPr>
              <a:t> </a:t>
            </a:r>
            <a:r>
              <a:rPr lang="hu-HU" sz="2400" b="1" dirty="0" err="1" smtClean="0">
                <a:solidFill>
                  <a:sysClr val="windowText" lastClr="000000"/>
                </a:solidFill>
              </a:rPr>
              <a:t>stage</a:t>
            </a:r>
            <a:endParaRPr lang="hu-HU" sz="2400" b="1" dirty="0" smtClean="0">
              <a:solidFill>
                <a:sysClr val="windowText" lastClr="00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hu-HU" sz="2400" b="1" dirty="0" err="1" smtClean="0">
                <a:solidFill>
                  <a:sysClr val="windowText" lastClr="000000"/>
                </a:solidFill>
              </a:rPr>
              <a:t>dental</a:t>
            </a:r>
            <a:r>
              <a:rPr lang="hu-HU" sz="2400" b="1" dirty="0" smtClean="0">
                <a:solidFill>
                  <a:sysClr val="windowText" lastClr="000000"/>
                </a:solidFill>
              </a:rPr>
              <a:t> </a:t>
            </a:r>
            <a:r>
              <a:rPr lang="hu-HU" sz="2400" b="1" dirty="0" err="1" smtClean="0">
                <a:solidFill>
                  <a:sysClr val="windowText" lastClr="000000"/>
                </a:solidFill>
              </a:rPr>
              <a:t>lamina</a:t>
            </a:r>
            <a:endParaRPr lang="hu-HU" sz="2400" b="1" dirty="0" smtClean="0">
              <a:solidFill>
                <a:sysClr val="windowText" lastClr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b="1" dirty="0" err="1" smtClean="0">
                <a:solidFill>
                  <a:sysClr val="windowText" lastClr="000000"/>
                </a:solidFill>
              </a:rPr>
              <a:t>Proliferatio</a:t>
            </a:r>
            <a:r>
              <a:rPr lang="de-DE" sz="2800" b="1" dirty="0" smtClean="0">
                <a:solidFill>
                  <a:sysClr val="windowText" lastClr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b="1" dirty="0" err="1" smtClean="0">
                <a:solidFill>
                  <a:sysClr val="windowText" lastClr="000000"/>
                </a:solidFill>
              </a:rPr>
              <a:t>Toothbud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 (8th </a:t>
            </a:r>
            <a:r>
              <a:rPr lang="hu-HU" sz="2000" b="1" dirty="0" err="1" smtClean="0">
                <a:solidFill>
                  <a:sysClr val="windowText" lastClr="000000"/>
                </a:solidFill>
              </a:rPr>
              <a:t>week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)</a:t>
            </a:r>
            <a:endParaRPr lang="de-DE" sz="2000" b="1" dirty="0" smtClean="0">
              <a:solidFill>
                <a:sysClr val="windowText" lastClr="00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b="1" dirty="0" err="1" smtClean="0">
                <a:solidFill>
                  <a:sysClr val="windowText" lastClr="000000"/>
                </a:solidFill>
              </a:rPr>
              <a:t>Cap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 </a:t>
            </a:r>
            <a:r>
              <a:rPr lang="hu-HU" sz="2000" b="1" dirty="0" err="1" smtClean="0">
                <a:solidFill>
                  <a:sysClr val="windowText" lastClr="000000"/>
                </a:solidFill>
              </a:rPr>
              <a:t>stage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 (9-10th </a:t>
            </a:r>
            <a:r>
              <a:rPr lang="hu-HU" sz="2000" b="1" dirty="0" err="1" smtClean="0">
                <a:solidFill>
                  <a:sysClr val="windowText" lastClr="000000"/>
                </a:solidFill>
              </a:rPr>
              <a:t>week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)</a:t>
            </a:r>
            <a:endParaRPr lang="de-DE" sz="2000" b="1" dirty="0" smtClean="0">
              <a:solidFill>
                <a:sysClr val="windowText" lastClr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b="1" dirty="0" err="1" smtClean="0">
                <a:solidFill>
                  <a:sysClr val="windowText" lastClr="000000"/>
                </a:solidFill>
              </a:rPr>
              <a:t>Histodifferentiatio</a:t>
            </a:r>
            <a:endParaRPr lang="de-DE" sz="2800" b="1" dirty="0" smtClean="0">
              <a:solidFill>
                <a:sysClr val="windowText" lastClr="00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b="1" dirty="0" smtClean="0">
                <a:solidFill>
                  <a:sysClr val="windowText" lastClr="000000"/>
                </a:solidFill>
              </a:rPr>
              <a:t>Bell </a:t>
            </a:r>
            <a:r>
              <a:rPr lang="hu-HU" sz="2000" b="1" dirty="0" err="1" smtClean="0">
                <a:solidFill>
                  <a:sysClr val="windowText" lastClr="000000"/>
                </a:solidFill>
              </a:rPr>
              <a:t>stage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(11-12th </a:t>
            </a:r>
            <a:r>
              <a:rPr lang="hu-HU" sz="2000" b="1" dirty="0" err="1" smtClean="0">
                <a:solidFill>
                  <a:sysClr val="windowText" lastClr="000000"/>
                </a:solidFill>
              </a:rPr>
              <a:t>week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)</a:t>
            </a:r>
            <a:endParaRPr lang="de-DE" sz="2000" b="1" dirty="0" smtClean="0">
              <a:solidFill>
                <a:sysClr val="windowText" lastClr="00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b="1" dirty="0" err="1" smtClean="0">
                <a:solidFill>
                  <a:sysClr val="windowText" lastClr="000000"/>
                </a:solidFill>
              </a:rPr>
              <a:t>Toothgerm</a:t>
            </a:r>
            <a:endParaRPr lang="de-DE" sz="2000" b="1" dirty="0" smtClean="0">
              <a:solidFill>
                <a:sysClr val="windowText" lastClr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b="1" dirty="0" err="1" smtClean="0">
                <a:solidFill>
                  <a:sysClr val="windowText" lastClr="000000"/>
                </a:solidFill>
              </a:rPr>
              <a:t>Calcificatio</a:t>
            </a:r>
            <a:endParaRPr lang="de-DE" sz="2800" b="1" dirty="0" smtClean="0">
              <a:solidFill>
                <a:sysClr val="windowText" lastClr="00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b="1" dirty="0" err="1" smtClean="0">
                <a:solidFill>
                  <a:sysClr val="windowText" lastClr="000000"/>
                </a:solidFill>
              </a:rPr>
              <a:t>Enamel</a:t>
            </a:r>
            <a:endParaRPr lang="de-DE" sz="2000" b="1" dirty="0" smtClean="0">
              <a:solidFill>
                <a:sysClr val="windowText" lastClr="00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b="1" dirty="0" smtClean="0">
                <a:solidFill>
                  <a:sysClr val="windowText" lastClr="000000"/>
                </a:solidFill>
              </a:rPr>
              <a:t>Dentin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b="1" dirty="0" err="1" smtClean="0">
                <a:solidFill>
                  <a:sysClr val="windowText" lastClr="000000"/>
                </a:solidFill>
              </a:rPr>
              <a:t>Eruptio</a:t>
            </a:r>
            <a:endParaRPr lang="de-DE" sz="2800" b="1" dirty="0" smtClean="0">
              <a:solidFill>
                <a:sysClr val="windowText" lastClr="00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2000" b="1" dirty="0" err="1" smtClean="0">
                <a:solidFill>
                  <a:sysClr val="windowText" lastClr="000000"/>
                </a:solidFill>
              </a:rPr>
              <a:t>Root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 (</a:t>
            </a:r>
            <a:r>
              <a:rPr lang="hu-HU" sz="2000" b="1" dirty="0" err="1" smtClean="0">
                <a:solidFill>
                  <a:sysClr val="windowText" lastClr="000000"/>
                </a:solidFill>
              </a:rPr>
              <a:t>Hertwig’s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 </a:t>
            </a:r>
            <a:r>
              <a:rPr lang="hu-HU" sz="2000" b="1" dirty="0" err="1" smtClean="0">
                <a:solidFill>
                  <a:sysClr val="windowText" lastClr="000000"/>
                </a:solidFill>
              </a:rPr>
              <a:t>epithelial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 </a:t>
            </a:r>
            <a:r>
              <a:rPr lang="hu-HU" sz="2000" b="1" dirty="0" err="1" smtClean="0">
                <a:solidFill>
                  <a:sysClr val="windowText" lastClr="000000"/>
                </a:solidFill>
              </a:rPr>
              <a:t>seath</a:t>
            </a:r>
            <a:r>
              <a:rPr lang="hu-HU" sz="2000" b="1" dirty="0" smtClean="0">
                <a:solidFill>
                  <a:sysClr val="windowText" lastClr="000000"/>
                </a:solidFill>
              </a:rPr>
              <a:t>)</a:t>
            </a:r>
            <a:endParaRPr lang="de-DE" sz="2800" b="1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6419056" cy="4525963"/>
          </a:xfrm>
        </p:spPr>
        <p:txBody>
          <a:bodyPr/>
          <a:lstStyle/>
          <a:p>
            <a:r>
              <a:rPr lang="hu-HU" dirty="0" smtClean="0"/>
              <a:t>A. </a:t>
            </a:r>
            <a:r>
              <a:rPr lang="en-GB" dirty="0" err="1" smtClean="0"/>
              <a:t>Preeruptiv</a:t>
            </a:r>
            <a:r>
              <a:rPr lang="en-GB" dirty="0" smtClean="0"/>
              <a:t> stage</a:t>
            </a:r>
          </a:p>
          <a:p>
            <a:r>
              <a:rPr lang="en-GB" dirty="0" smtClean="0"/>
              <a:t>B. </a:t>
            </a:r>
            <a:r>
              <a:rPr lang="en-GB" dirty="0" err="1" smtClean="0"/>
              <a:t>Eruptiv</a:t>
            </a:r>
            <a:r>
              <a:rPr lang="en-GB" dirty="0" smtClean="0"/>
              <a:t> –</a:t>
            </a:r>
            <a:r>
              <a:rPr lang="en-GB" dirty="0" err="1" smtClean="0"/>
              <a:t>prefunctional</a:t>
            </a:r>
            <a:r>
              <a:rPr lang="en-GB" dirty="0" smtClean="0"/>
              <a:t> stage</a:t>
            </a:r>
          </a:p>
          <a:p>
            <a:r>
              <a:rPr lang="en-GB" dirty="0" smtClean="0"/>
              <a:t>C. </a:t>
            </a:r>
            <a:r>
              <a:rPr lang="en-GB" dirty="0" err="1" smtClean="0"/>
              <a:t>Posteruptiv</a:t>
            </a:r>
            <a:r>
              <a:rPr lang="en-GB" dirty="0" smtClean="0"/>
              <a:t> – functional stage</a:t>
            </a:r>
            <a:endParaRPr lang="en-GB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19672" y="404664"/>
            <a:ext cx="60486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sz="3600" b="1" dirty="0" err="1" smtClean="0">
                <a:solidFill>
                  <a:srgbClr val="002060"/>
                </a:solidFill>
                <a:latin typeface="+mj-lt"/>
              </a:rPr>
              <a:t>Eruption</a:t>
            </a:r>
            <a:endParaRPr lang="de-DE" sz="3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3923928" y="5358234"/>
            <a:ext cx="4896544" cy="1311126"/>
          </a:xfrm>
        </p:spPr>
        <p:txBody>
          <a:bodyPr>
            <a:normAutofit/>
          </a:bodyPr>
          <a:lstStyle/>
          <a:p>
            <a:pPr algn="l"/>
            <a:r>
              <a:rPr lang="en-GB" sz="2400" b="0" dirty="0" smtClean="0"/>
              <a:t>The reduced enamel epithelium fused with the oral epithelium lining the oral cavity</a:t>
            </a:r>
            <a:endParaRPr lang="en-GB" sz="2400" dirty="0"/>
          </a:p>
        </p:txBody>
      </p:sp>
      <p:sp>
        <p:nvSpPr>
          <p:cNvPr id="2" name="Tartalom helye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utoUpdateAnimBg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95536" y="2996952"/>
            <a:ext cx="7467600" cy="378565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002060"/>
                </a:solidFill>
              </a:rPr>
              <a:t>Incisors: 17th </a:t>
            </a:r>
            <a:r>
              <a:rPr lang="en-GB" b="1" dirty="0" err="1" smtClean="0">
                <a:solidFill>
                  <a:srgbClr val="002060"/>
                </a:solidFill>
              </a:rPr>
              <a:t>embrional</a:t>
            </a:r>
            <a:r>
              <a:rPr lang="en-GB" b="1" dirty="0" smtClean="0">
                <a:solidFill>
                  <a:srgbClr val="002060"/>
                </a:solidFill>
              </a:rPr>
              <a:t> week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002060"/>
                </a:solidFill>
              </a:rPr>
              <a:t>Molars: ca. 20th </a:t>
            </a:r>
            <a:r>
              <a:rPr lang="en-GB" b="1" dirty="0" err="1" smtClean="0">
                <a:solidFill>
                  <a:srgbClr val="002060"/>
                </a:solidFill>
              </a:rPr>
              <a:t>embrional</a:t>
            </a:r>
            <a:r>
              <a:rPr lang="en-GB" b="1" dirty="0" smtClean="0">
                <a:solidFill>
                  <a:srgbClr val="002060"/>
                </a:solidFill>
              </a:rPr>
              <a:t> week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002060"/>
                </a:solidFill>
              </a:rPr>
              <a:t>Birth: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GB" b="1" dirty="0" smtClean="0">
                <a:solidFill>
                  <a:srgbClr val="002060"/>
                </a:solidFill>
              </a:rPr>
              <a:t> Incisors: crown formation almost completed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GB" b="1" dirty="0" smtClean="0">
                <a:solidFill>
                  <a:srgbClr val="002060"/>
                </a:solidFill>
              </a:rPr>
              <a:t> Canines: crown up to the ½;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GB" b="1" dirty="0" smtClean="0">
                <a:solidFill>
                  <a:srgbClr val="002060"/>
                </a:solidFill>
              </a:rPr>
              <a:t> Molars: crown up to the ¼ .</a:t>
            </a:r>
          </a:p>
          <a:p>
            <a:pPr eaLnBrk="1" hangingPunct="1">
              <a:spcBef>
                <a:spcPct val="50000"/>
              </a:spcBef>
            </a:pPr>
            <a:endParaRPr lang="de-DE" b="1" dirty="0">
              <a:solidFill>
                <a:srgbClr val="FFFF00"/>
              </a:solidFill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525658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b="1" dirty="0" err="1" smtClean="0"/>
              <a:t>Mineralisatio</a:t>
            </a:r>
            <a:r>
              <a:rPr lang="en-GB" sz="3600" b="1" dirty="0" smtClean="0"/>
              <a:t> </a:t>
            </a:r>
            <a:br>
              <a:rPr lang="en-GB" sz="3600" b="1" dirty="0" smtClean="0"/>
            </a:br>
            <a:r>
              <a:rPr lang="en-GB" sz="3600" b="1" dirty="0" smtClean="0"/>
              <a:t>Primary dentition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build="p" autoUpdateAnimBg="0" advAuto="0"/>
      <p:bldP spid="522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6324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hu-HU" sz="3600" b="1" dirty="0" err="1" smtClean="0"/>
              <a:t>Eruptio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dentis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decidui</a:t>
            </a:r>
            <a:endParaRPr lang="de-DE" sz="3600" b="1" dirty="0" smtClean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67544" y="2204864"/>
            <a:ext cx="8280920" cy="267765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b="1" dirty="0" err="1" smtClean="0"/>
              <a:t>Average</a:t>
            </a:r>
            <a:r>
              <a:rPr lang="hu-HU" b="1" dirty="0" smtClean="0"/>
              <a:t> </a:t>
            </a:r>
            <a:r>
              <a:rPr lang="hu-HU" b="1" dirty="0" err="1" smtClean="0"/>
              <a:t>eruption</a:t>
            </a:r>
            <a:r>
              <a:rPr lang="hu-HU" b="1" dirty="0" smtClean="0"/>
              <a:t> </a:t>
            </a:r>
            <a:r>
              <a:rPr lang="hu-HU" b="1" dirty="0" err="1" smtClean="0"/>
              <a:t>times</a:t>
            </a:r>
            <a:r>
              <a:rPr lang="de-DE" b="1" dirty="0" smtClean="0"/>
              <a:t>: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month</a:t>
            </a:r>
            <a:r>
              <a:rPr lang="hu-HU" b="1" dirty="0" smtClean="0"/>
              <a:t>;</a:t>
            </a:r>
            <a:endParaRPr lang="de-DE" b="1" dirty="0"/>
          </a:p>
          <a:p>
            <a:pPr eaLnBrk="1" hangingPunct="1">
              <a:spcBef>
                <a:spcPct val="50000"/>
              </a:spcBef>
            </a:pPr>
            <a:r>
              <a:rPr lang="hu-HU" b="1" dirty="0" err="1" smtClean="0"/>
              <a:t>Usually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lower</a:t>
            </a:r>
            <a:r>
              <a:rPr lang="hu-HU" b="1" dirty="0" smtClean="0"/>
              <a:t> </a:t>
            </a:r>
            <a:r>
              <a:rPr lang="hu-HU" b="1" dirty="0" err="1" smtClean="0"/>
              <a:t>teeth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erupting</a:t>
            </a:r>
            <a:r>
              <a:rPr lang="hu-HU" b="1" dirty="0" smtClean="0"/>
              <a:t> </a:t>
            </a:r>
            <a:r>
              <a:rPr lang="hu-HU" b="1" dirty="0" err="1" smtClean="0"/>
              <a:t>first</a:t>
            </a:r>
            <a:r>
              <a:rPr lang="hu-HU" b="1" dirty="0" smtClean="0"/>
              <a:t>;</a:t>
            </a:r>
            <a:endParaRPr lang="de-DE" b="1" dirty="0"/>
          </a:p>
          <a:p>
            <a:pPr eaLnBrk="1" hangingPunct="1">
              <a:spcBef>
                <a:spcPct val="50000"/>
              </a:spcBef>
            </a:pPr>
            <a:r>
              <a:rPr lang="hu-HU" b="1" dirty="0" err="1" smtClean="0"/>
              <a:t>Crown</a:t>
            </a:r>
            <a:r>
              <a:rPr lang="hu-HU" b="1" dirty="0" smtClean="0"/>
              <a:t> </a:t>
            </a:r>
            <a:r>
              <a:rPr lang="hu-HU" b="1" dirty="0" err="1" smtClean="0"/>
              <a:t>development</a:t>
            </a:r>
            <a:r>
              <a:rPr lang="hu-HU" b="1" dirty="0" smtClean="0"/>
              <a:t>: </a:t>
            </a:r>
            <a:r>
              <a:rPr lang="hu-HU" b="1" dirty="0" err="1" smtClean="0"/>
              <a:t>at</a:t>
            </a:r>
            <a:r>
              <a:rPr lang="hu-HU" b="1" dirty="0" smtClean="0"/>
              <a:t> </a:t>
            </a:r>
            <a:r>
              <a:rPr lang="de-DE" b="1" dirty="0" smtClean="0"/>
              <a:t>2 </a:t>
            </a:r>
            <a:r>
              <a:rPr lang="de-DE" b="1" dirty="0"/>
              <a:t>½ </a:t>
            </a:r>
            <a:r>
              <a:rPr lang="hu-HU" b="1" dirty="0" err="1" smtClean="0"/>
              <a:t>years</a:t>
            </a:r>
            <a:r>
              <a:rPr lang="hu-HU" b="1" dirty="0" smtClean="0"/>
              <a:t> </a:t>
            </a:r>
            <a:r>
              <a:rPr lang="hu-HU" b="1" dirty="0" err="1" smtClean="0"/>
              <a:t>completed</a:t>
            </a:r>
            <a:r>
              <a:rPr lang="hu-HU" b="1" dirty="0" smtClean="0"/>
              <a:t>;</a:t>
            </a:r>
            <a:endParaRPr lang="de-DE" b="1" dirty="0"/>
          </a:p>
          <a:p>
            <a:pPr eaLnBrk="1" hangingPunct="1">
              <a:spcBef>
                <a:spcPct val="50000"/>
              </a:spcBef>
            </a:pPr>
            <a:r>
              <a:rPr lang="hu-HU" b="1" dirty="0" err="1" smtClean="0"/>
              <a:t>Root</a:t>
            </a:r>
            <a:r>
              <a:rPr lang="hu-HU" b="1" dirty="0" smtClean="0"/>
              <a:t> </a:t>
            </a:r>
            <a:r>
              <a:rPr lang="hu-HU" b="1" dirty="0" err="1" smtClean="0"/>
              <a:t>development</a:t>
            </a:r>
            <a:r>
              <a:rPr lang="hu-HU" b="1" dirty="0" smtClean="0"/>
              <a:t>: 1 – </a:t>
            </a:r>
            <a:r>
              <a:rPr lang="hu-HU" b="1" dirty="0" err="1" smtClean="0"/>
              <a:t>1</a:t>
            </a:r>
            <a:r>
              <a:rPr lang="hu-HU" b="1" dirty="0" smtClean="0"/>
              <a:t> ½ </a:t>
            </a:r>
            <a:r>
              <a:rPr lang="hu-HU" b="1" dirty="0" err="1" smtClean="0"/>
              <a:t>years</a:t>
            </a:r>
            <a:r>
              <a:rPr lang="hu-HU" b="1" dirty="0" smtClean="0"/>
              <a:t> </a:t>
            </a:r>
            <a:r>
              <a:rPr lang="hu-HU" b="1" dirty="0" err="1" smtClean="0"/>
              <a:t>later</a:t>
            </a:r>
            <a:r>
              <a:rPr lang="hu-HU" b="1" dirty="0" smtClean="0"/>
              <a:t>;</a:t>
            </a:r>
            <a:endParaRPr lang="de-DE" b="1" dirty="0"/>
          </a:p>
          <a:p>
            <a:pPr eaLnBrk="1" hangingPunct="1">
              <a:spcBef>
                <a:spcPct val="50000"/>
              </a:spcBef>
            </a:pPr>
            <a:r>
              <a:rPr lang="hu-HU" b="1" dirty="0" err="1" smtClean="0"/>
              <a:t>Tootharch</a:t>
            </a:r>
            <a:r>
              <a:rPr lang="hu-HU" b="1" dirty="0" smtClean="0"/>
              <a:t> </a:t>
            </a:r>
            <a:r>
              <a:rPr lang="hu-HU" b="1" dirty="0" err="1" smtClean="0"/>
              <a:t>shapes</a:t>
            </a:r>
            <a:r>
              <a:rPr lang="de-DE" b="1" dirty="0" smtClean="0"/>
              <a:t>: </a:t>
            </a:r>
            <a:r>
              <a:rPr lang="hu-HU" b="1" dirty="0" smtClean="0"/>
              <a:t>„U”.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2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6324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3600" b="1" dirty="0" err="1" smtClean="0"/>
              <a:t>Average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eruption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times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Month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de-DE" sz="3600" b="1" dirty="0" smtClean="0"/>
              <a:t>	</a:t>
            </a:r>
          </a:p>
        </p:txBody>
      </p:sp>
      <p:graphicFrame>
        <p:nvGraphicFramePr>
          <p:cNvPr id="54344" name="Group 72"/>
          <p:cNvGraphicFramePr>
            <a:graphicFrameLocks noGrp="1"/>
          </p:cNvGraphicFramePr>
          <p:nvPr/>
        </p:nvGraphicFramePr>
        <p:xfrm>
          <a:off x="323528" y="1988840"/>
          <a:ext cx="5976664" cy="4064002"/>
        </p:xfrm>
        <a:graphic>
          <a:graphicData uri="http://schemas.openxmlformats.org/drawingml/2006/table">
            <a:tbl>
              <a:tblPr/>
              <a:tblGrid>
                <a:gridCol w="3024336"/>
                <a:gridCol w="1368152"/>
                <a:gridCol w="1584176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charset="0"/>
                        </a:rPr>
                        <a:t>Primary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charset="0"/>
                        </a:rPr>
                        <a:t>teeth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charset="0"/>
                        </a:rPr>
                        <a:t>Schopf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charset="0"/>
                        </a:rPr>
                        <a:t>Fehér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First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incisors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6-10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8.-12.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Lateral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incisors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10-14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9-13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Canines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16-22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First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molars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18</a:t>
                      </a: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13-19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Second</a:t>
                      </a: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hu-H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molars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24-30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25-33</a:t>
                      </a:r>
                      <a:endParaRPr kumimoji="0" lang="de-D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>
            <a:off x="2987824" y="4293096"/>
            <a:ext cx="0" cy="7920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272808" cy="1143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Simptoms</a:t>
            </a:r>
            <a:r>
              <a:rPr lang="hu-HU" dirty="0" smtClean="0"/>
              <a:t> of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teeth</a:t>
            </a:r>
            <a:r>
              <a:rPr lang="hu-HU" dirty="0" smtClean="0"/>
              <a:t> </a:t>
            </a:r>
            <a:r>
              <a:rPr lang="hu-HU" dirty="0" err="1" smtClean="0"/>
              <a:t>eruption</a:t>
            </a:r>
            <a:endParaRPr lang="de-DE" dirty="0"/>
          </a:p>
        </p:txBody>
      </p:sp>
      <p:sp>
        <p:nvSpPr>
          <p:cNvPr id="10" name="Tartalom helye 9"/>
          <p:cNvSpPr>
            <a:spLocks noGrp="1"/>
          </p:cNvSpPr>
          <p:nvPr>
            <p:ph sz="half" idx="2"/>
          </p:nvPr>
        </p:nvSpPr>
        <p:spPr>
          <a:xfrm>
            <a:off x="467544" y="1946275"/>
            <a:ext cx="8474844" cy="3642965"/>
          </a:xfrm>
        </p:spPr>
        <p:txBody>
          <a:bodyPr/>
          <a:lstStyle/>
          <a:p>
            <a:r>
              <a:rPr lang="en-GB" sz="2400" b="1" dirty="0" smtClean="0">
                <a:effectLst/>
              </a:rPr>
              <a:t>pain;</a:t>
            </a:r>
          </a:p>
          <a:p>
            <a:r>
              <a:rPr lang="hu-HU" sz="2400" b="1" dirty="0" smtClean="0"/>
              <a:t>h</a:t>
            </a:r>
            <a:r>
              <a:rPr lang="en-GB" sz="2400" b="1" dirty="0" err="1" smtClean="0">
                <a:effectLst/>
              </a:rPr>
              <a:t>igher</a:t>
            </a:r>
            <a:r>
              <a:rPr lang="en-GB" sz="2400" b="1" dirty="0" smtClean="0">
                <a:effectLst/>
              </a:rPr>
              <a:t> salivary flux, chewing;</a:t>
            </a:r>
          </a:p>
          <a:p>
            <a:r>
              <a:rPr lang="hu-HU" sz="2400" b="1" dirty="0" err="1" smtClean="0"/>
              <a:t>d</a:t>
            </a:r>
            <a:r>
              <a:rPr lang="hu-HU" sz="2400" b="1" dirty="0" err="1" smtClean="0">
                <a:effectLst/>
              </a:rPr>
              <a:t>igestive</a:t>
            </a:r>
            <a:r>
              <a:rPr lang="hu-HU" sz="2400" b="1" dirty="0" smtClean="0">
                <a:effectLst/>
              </a:rPr>
              <a:t> </a:t>
            </a:r>
            <a:r>
              <a:rPr lang="hu-HU" sz="2400" b="1" dirty="0" err="1" smtClean="0">
                <a:effectLst/>
              </a:rPr>
              <a:t>disorders</a:t>
            </a:r>
            <a:endParaRPr lang="en-GB" sz="2400" b="1" dirty="0" smtClean="0">
              <a:effectLst/>
            </a:endParaRPr>
          </a:p>
          <a:p>
            <a:r>
              <a:rPr lang="en-GB" sz="2400" b="1" dirty="0" smtClean="0">
                <a:effectLst/>
              </a:rPr>
              <a:t>temperature(37</a:t>
            </a:r>
            <a:r>
              <a:rPr lang="en-GB" sz="2400" b="1" dirty="0" smtClean="0">
                <a:effectLst/>
                <a:latin typeface="Times New Roman"/>
                <a:cs typeface="Times New Roman"/>
              </a:rPr>
              <a:t>°</a:t>
            </a:r>
            <a:r>
              <a:rPr lang="en-GB" sz="2400" b="1" dirty="0" smtClean="0">
                <a:effectLst/>
              </a:rPr>
              <a:t> </a:t>
            </a:r>
            <a:r>
              <a:rPr lang="en-GB" sz="2400" b="1" dirty="0" smtClean="0"/>
              <a:t>- </a:t>
            </a:r>
            <a:r>
              <a:rPr lang="en-GB" sz="2400" b="1" dirty="0" smtClean="0">
                <a:effectLst/>
              </a:rPr>
              <a:t> 38</a:t>
            </a:r>
            <a:r>
              <a:rPr lang="en-GB" sz="2400" b="1" dirty="0" smtClean="0">
                <a:effectLst/>
                <a:latin typeface="Times New Roman"/>
                <a:cs typeface="Times New Roman"/>
              </a:rPr>
              <a:t>°C);</a:t>
            </a:r>
          </a:p>
          <a:p>
            <a:r>
              <a:rPr lang="en-GB" sz="2400" b="1" dirty="0" smtClean="0">
                <a:effectLst/>
              </a:rPr>
              <a:t>irritability</a:t>
            </a:r>
            <a:r>
              <a:rPr lang="en-GB" sz="2400" b="1" dirty="0" smtClean="0"/>
              <a:t>;</a:t>
            </a:r>
            <a:endParaRPr lang="en-GB" sz="2400" b="1" dirty="0" smtClean="0">
              <a:effectLst/>
            </a:endParaRPr>
          </a:p>
          <a:p>
            <a:r>
              <a:rPr lang="en-GB" sz="2400" b="1" dirty="0" smtClean="0">
                <a:effectLst/>
              </a:rPr>
              <a:t>Sleep disorders</a:t>
            </a:r>
            <a:r>
              <a:rPr lang="hu-HU" sz="2400" b="1" dirty="0" smtClean="0">
                <a:effectLst/>
              </a:rPr>
              <a:t>.</a:t>
            </a:r>
            <a:endParaRPr lang="de-DE" sz="2400" b="1" dirty="0" smtClean="0">
              <a:solidFill>
                <a:srgbClr val="FFFF00"/>
              </a:solidFill>
              <a:effectLst/>
            </a:endParaRPr>
          </a:p>
          <a:p>
            <a:endParaRPr lang="hu-HU" sz="2400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7052320" cy="947192"/>
          </a:xfrm>
        </p:spPr>
        <p:txBody>
          <a:bodyPr/>
          <a:lstStyle/>
          <a:p>
            <a:pPr algn="ctr" eaLnBrk="1" hangingPunct="1"/>
            <a:r>
              <a:rPr lang="hu-HU" sz="3600" b="1" dirty="0" err="1" smtClean="0"/>
              <a:t>Disturbances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during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dentition</a:t>
            </a:r>
            <a:endParaRPr lang="de-DE" sz="3600" b="1" dirty="0" smtClean="0"/>
          </a:p>
        </p:txBody>
      </p:sp>
      <p:sp>
        <p:nvSpPr>
          <p:cNvPr id="7170" name="AutoShape 2" descr="data:image/jpeg;base64,/9j/4AAQSkZJRgABAQAAAQABAAD/2wCEAAkGBxQTEhQUExQUFBQUFBQXFxQUFBQUFBQVFBQWFhQUFBUYHCggGBwlHBQUITEhJSkrLi4uFx8zODMsNygtLisBCgoKDg0OGhAQGiwkHyQsLCwsLCwsLCwsLCwsLCwsLCwsLCwsLCwsLCwsLCwsLCwsLCwsLCwsLCwsLCwsLCwsLP/AABEIAKgBLAMBIgACEQEDEQH/xAAaAAACAwEBAAAAAAAAAAAAAAADBAECBQAG/8QAMxAAAQQBAwIFBAECBwEBAAAAAQACAxEhBBIxQVEFE2FxkSIygaGxwfAUQlJictHhFQb/xAAZAQADAQEBAAAAAAAAAAAAAAAAAQIDBAX/xAAjEQACAgIDAAIDAQEAAAAAAAAAAQIREiEDMUETUTJhcSIE/9oADAMBAAIRAxEAPwDyUjRnCGILTfkq4Yuaj2kwMMFI2xWpWBSHbKNCvasGqC1Ki1IgOVg9UUgBBWQTzFG9VLFBagaaC71bzUvSkNKB6GGG+q51oG0q+4oHYUFX3oG5We6wgQdklqTIkmuIU7ylZWASaVDY8rpUMKfTRfiMh6pI6kMNKt5BVoyehZ70F4JWgYFXyEULMzxp7RRCAm5HALMmnLj9PyqqiG5SJmkAUQx3lyiMAep7pqIgfhMeNIKIAFEj6XeZaHI5DY4w+yXPQdTLSG5yG82lZahsobKZijFc/j0VA1MRihaC2tE+ZQQOtlVkehyPUtlqNF5JUIuVWlEEaQ6o0y9V3JMOPdW3u/sKrOH42Oeaq70oNyt9SClAZ3rvMS4Dl2w9kisBgyqPPCX8olEZpggeCQwJgiNeENmlHZc/SVwU9kNIYbSI1oWfTh6ordQRyEWGL8H2xKfJS8OpBTjHWjQqaA+SpECaDVzWooeQm6FR5KdLFXy7UtGkWJiLorCH0WnDChSNSSBzvQrGz4tGawIkEe47QCSeAMklGETNrrJ342tAsH/USei0RjPsQkYlpn0E3I7CytVbjQ4RY4xsUncXn0/lDLaTmyghPbgoSN1QCJEaOSUFivvSstqmFLuyh5wg2pc5Agci6MK/Ki6SZpH6CBptFaMdscKtYvugSlAPegZOSqOUxglS8KR+l4GJ9oCUhTAemjKbtkvYpLQjvbar5fdBNIr5WFeKNWiwUaNA2UZDah0ddE/GxDlamjPK2JOYrxsU0iMTGyRGucE01uECZqZknbFqzlS6O1UOV20lZo40UdCPyrx7hxkKz8ZRISnRL6DQai/dNsSToQfQhFgkrB+UqJteDjWA+iJ/hj6cdDaNp9uwu3fUD9tf5SOQb74qlu6WVvlNNW8At20SSDVSc3wR24CpKzN8jj0YEUWEtO3PuvUCVrrLQKz9Ib1N8HI/a87Y3gOwLF4uh1NKWqKhNtt0NRAQtra0vNFz3C6BztaDge/496eN65kgYGx7Nu7N3u3EG+O+75XRwue4NBsk88gDqcdALOFl+J6gk1uLqAaD2aMAAdFTdIhRuV+mdqn2aCFswjhilwU0dDaQlIClZz0T7wlJouyRpGSsTUByIYyhUps30yXFQrtYjBipIxcqFwrVwpexTGMpM0jJMueEBxvCPMleqClsuwVhUkOURqFIgn0lklBBdqShvcgOQjKcqPV7uilvZUcFVrsoQ6suRlEY3spa1XaKRQZB4n4VnD9qrGowHohMh14LeVz6q7Y6RXxrkzOUiQcKJOFyq8oM12IujN4VttZRRKAVDuE0jSXI/Tg1EahxFXBK0SMJTC7eFekKK00xqKFlRMLi2iMj5+Vr6KY5LcNJAIGQBd1+v0spgo5Ro3Fprupeguz1L9K8WQ1xHDg53+asgN6D6gsGDTbpXNF3TqFisc2T0q1zZjnJzznn3RdBrjA5zgASWlv1ZFO5x34StNhG4p0VfO2GI1mWS2jI+hnDvWzx7X3WAGWU1qJd7iSgtCfZUXiv2UliSzinpUCWLCqiPk+xR7VSQZodFd5pUu/dKisheaPCSdGtKQFLzsFWocTbj5QEYRQqM5RHBCKk9lHhUc1XLlYOtDBSaAk2hBiZLFUNrKizoU14UDEtqD0Tg4spUMskqmTlW2LFinYmvKVGx2hHPOZuDKp5WVLWdkcCwpTNlIoxMNj6qkWDlMxhDYmy7AiBq4DF/iuqkJGYSKLca4PdLFMQyZGa6X6HBQJcE8fjhWRTB7lSRVe5VLkhNULuGVa8IRflWcriiOWRdMQuSu5EhkWtHM5Wb2i8LMjHvY0lsbRuNtqyT3rp0FrQn8GLZWsit5G3cR9Q3EbrG3htV+1i6XXva1zGuIa+tzQcOriwjHxSU2PMdRoEbjmhtF98YTtEf6sLr9M6PaHgAkbhRBJBJGaPoUu4qr3WbUkqJG0WEjeo1UmEJrlSV1n+/hZUbo5vZEZAS4NAySKHe+EFqf8ACNaItRFI7hrwT7LVIynJ+BZ/BJW2XtLQHbbPG7ir46oPjvhT9O7Y+r7jg32W9/8AsvH2ShkcZDg0lznCwC53QDsL6qNV4pFq9MxkhqeMENIaXF9UBZ6CrJ9QFrSOXKWmzwcg5QWFN6uPaSD0SD3ZwoaN1K0NHhIyZRRN0S5UyK47RzhlTaqSqOeoOpbOKtAUMroeVLNK0NOCFeUQvwh9Qob3oEROOnZCac0iTldA3qq9JlLRWcYVRA7oiz8WlwHdyqRyuTfRrQlNMSJZlMack8Ws7o6bQVwohMB6XfwpY60n+ir0NBys1yPo4hSafpAVKy7M3zRToz3BCe7v0wmZNMWob22M8jhWnZWSYi9yGSiysSXnZymDVlXnK4SLpAgFaxZz8qbGA5HaUg2RGZMtTk3Y9G5MNkWfHMERsgSLQ+JURr1niZFilUNmqiMvdhVa416Eg10sXR/Z+ULdeEQvr2SSLbpFi5Dc9Q56XdIrM7CmRUbNR5QHPQnSqkiZMPNJaVcVYutDIvhVRlkkUc5ccoahz6UtFRmUc7K4gnhViaXOodf4Wg/TbawVgztU0qFHMR9Fptx9Ov8A0m4dAXc4C04tOGtoBJqxT50lSMvWADCUAymdcwmSh0VvJ2jPJSSEpqMTLkjJd3TQbS0Y9O0AlY3iEjyTt4VYUZy5stItJJkUrlVb4e5gBkPIvlU3ptEwa8PUP8MB4SzGFhop2TxHsMpObccnCJKPhnGcvRswhwscpObSEcJvRzUtLc0jNJYZF/NKAh4dJgLXjCxnOAd9PdakMmEkq0TN3sO6MJSXThNF6WlkpOkTFvwx/FYg2j3NLGmF+i1PE5HOORQHCzyFGrPR4U8dijS4eqkuBTTowqt0tlM0kk+xRy5pCddpQTigOKyewv8AdqRo8bqO26vpYHF98hVk0YPigBZEjsjW1pfDvpaSKBBruSAD8ZGUX/BUnbOVySMXy/RWiW87Rilb/wCYHNJFkgEusUABxRvPZIFyGGDi0rNL6prxGINHBzj2PN/pNeHeGCTa0dQMn25Kau6LlJJWYbtQQpbqVrazwcgkDv8Aws2Twxzeh/p8KkyHJNA5JQgukCrqNOf7tIuDgVomjNpvofMiGZEsHHqqlt9SqzS9J+KT8DukVGW40BZKhsfF2vX+E6BrACAFGWWkU4fErkK+GeGeWLP3Hk/wAr6mgRfdbMzrJJWTNHbiVM1REJOTthmPFYI+V007R1WVMwNeLTBYKU3ZbjQAaxlmslA1L3O+oKszdpTEMoIU34XVbQodS44PCq5oIVtbHXCBp390KXgYWrReRriMkmu5ShWpQScseVbRUdHpoI+qtKRSCZuyVmkWeQo8TZUAF3stDTRBZsGPZa2mSiyuSNaDCEUltS8gUCR7JmSTokpMqmxQg+wnhrTQsk+5J/lbWmY3cN97bF1zXVZuhWkoTpEzWxLxbSNcXbL22dt/dXS6XnZGUf0vVTLA8QgNkhJs6P8AnlWmI2j6aQNcHHO0g1miRkA0gV6KWhNM7Gk0N6vVl/NVmvpbZvBJdVuPWz1ygAfF/iyoY2ynGaTAs+pAwjshuMVSNrS6lzhHdfS0AdsADPf7U/LCecZ7UB64HHKS8D2glzh9LOnPOAD75WxoNSBujNFjrAJGQf8AK8Yv8eq0uzzJppiWxH1cRjZRFF4DuoNZr55+FUjuq+KStJ+kl3qePZvp7qWxKLbMPVQhwogGnB19cX9PsbTOgO1wNAUeBwPQX0VCUSB+1wIrHcAj8g8pKRtLj/yaviEQcdwrjNd1nugC1WsuzYLXCxtusdK6Edj/AOpNwVs50jNn0wrgLzXi2myKHXovWagrHmbZUNnRwp3Z55kA6i/+0UQdv4WpLpweMFLFpCL+zqbfhnvjvHdbug15a0NcCSBVjr6pdrL6flEfGmpVtGc4KaqRoOnsY691LIqCW07k0JEOd9nO+LHoy/E4+PdDhf0TWryknijalM2jC40wet4SkLqTs7LSsrUO7KjHVBHAkJZ0VJvTq8zE69F1oVhkXPkF8Ku1JSzZVpkY2z1UiWLbKZJUYUGy0UbGjxWFUFW3pUh1YW6CowYUB1oreEBjReA0nfPSARGhRiJ8aYd8loEjLTEMfdS9qpInS0jOdpwQlnaH+nX5wtUtVCFVDUmJxRBo9UeJyrIuakzVRsYD+L6YHoLuh+SU7BPVHj2Wdu7o8Ed0A4D/AJYH5Kn+Ey416PmVLTyKHwuB2ki/+QI+QiSwRsB3PD34oMvaMGy4kZ6YHyimSoRQsyXaCSLPS/3/AERZ4dm02HAi7HCQ1upuz1KL4fqgOQCOxTtdGz4njkaMD+yvJKog08b/ALJNrr+x/FV0d17JfVRlvJH4N+n9EbRy/GmwOqmSSvI4KloR0RgooA7lEMVqp5Ro3KkOf6BiNQ9qLaq9vVBn/QcATBagR8pguwhEy7F5GJTU9E5LIs6V6Q4lpeEhI60eWXCRlOU2UojbHqZJUAFc9BOKFpZkq4o04SxKZVHqjKqukQyFACk1pBPNRophYvj9pMrmvQVSHvMRIZkq565ktZRQsbRphyZhCzYJe60oJAhIxm6GWhCkKNaWkchoxjso56ruVCuDkI2xIe1UBRSFR4QzSLOKhj1zRj+/krgFLNEMji7QZXq26x7IcjUmJVYpNZVoXd02wNDCNv1Fw+q8BvUVXXvamSBKmaPkVUS1wK6Ry5sVKzwnsxclYq5QHqXoSorslzVIchveqhyomhsBUmfQS79UAk59VaGyFxtseicmHOWVDOmHzIiiOSLsrqZEjK/KvqH9VTSQl5IsD7cu3Vb3tY0fSCcue0cUnQ00o2yu1K6ltFbEPhU1fbwWjkHL3NaPtv8A1G+21yHJ4RK7AZZt7QLbZMcnluFE39wP4F8JuLJ+eF9mUH0udKnJvA52/cwNo19UkY5IDTl3BsUeMjoUrH4TK8lrW5D3MILmtO5oaTgnj62C/wDe1OmHyQfqE5ZEsSmvEvD5Yg1zwAH3VOa7jkGjj/wpJrSehSaKUk1aPVjhQaXLlJogRcrQCz7LlyC30FKsoXIAsx2U7HIuXIQuRDLZ1R03PouXJkKKKgnHVcHfdeCpXIEthy4V6+iieOgP9wsWQBzXJx0XLkeAtSoB5w+VbdSlcpNWqZeE2iFq5ckjKbqQCWSm1+fZXbOCFy5NIt/jYYO6oM7ly5OjnvYlNJ8IMDy800Ek4AAsk+gHK5cijbKoNk6uMsNHDqurBI/5DofQ5Skk4XLkMcJOSTYtLOl3zdgfhcuUtmiLRSHsfhNecayCoXJpmM9sXkkPYoLHPBsEtNEWCQaPIsLlyMmHSCCd4FW6u1mvhc7Uuqg5wx0JGO36XLk8mTS+ikeqIwSasHBPIoA13Aa34HZXdMOkjhm8PdyQQTzz9R+SuXKrBwTASPbWSTXFkmvZJv14BoBcuTRhyPHSP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72" name="AutoShape 4" descr="data:image/jpeg;base64,/9j/4AAQSkZJRgABAQAAAQABAAD/2wCEAAkGBxQTEhQUExQUFBQUFBQXFxQUFBQUFBQVFBQWFhQUFBUYHCggGBwlHBQUITEhJSkrLi4uFx8zODMsNygtLisBCgoKDg0OGhAQGiwkHyQsLCwsLCwsLCwsLCwsLCwsLCwsLCwsLCwsLCwsLCwsLCwsLCwsLCwsLCwsLCwsLCwsLP/AABEIAKgBLAMBIgACEQEDEQH/xAAaAAACAwEBAAAAAAAAAAAAAAADBAECBQAG/8QAMxAAAQQBAwIFBAECBwEBAAAAAQACAxEhBBIxQVEFE2FxkSIygaGxwfAUQlJictHhFQb/xAAZAQADAQEBAAAAAAAAAAAAAAAAAQIDBAX/xAAjEQACAgIDAAIDAQEAAAAAAAAAAQIREiEDMUETUTJhcSIE/9oADAMBAAIRAxEAPwDyUjRnCGILTfkq4Yuaj2kwMMFI2xWpWBSHbKNCvasGqC1Ki1IgOVg9UUgBBWQTzFG9VLFBagaaC71bzUvSkNKB6GGG+q51oG0q+4oHYUFX3oG5We6wgQdklqTIkmuIU7ylZWASaVDY8rpUMKfTRfiMh6pI6kMNKt5BVoyehZ70F4JWgYFXyEULMzxp7RRCAm5HALMmnLj9PyqqiG5SJmkAUQx3lyiMAep7pqIgfhMeNIKIAFEj6XeZaHI5DY4w+yXPQdTLSG5yG82lZahsobKZijFc/j0VA1MRihaC2tE+ZQQOtlVkehyPUtlqNF5JUIuVWlEEaQ6o0y9V3JMOPdW3u/sKrOH42Oeaq70oNyt9SClAZ3rvMS4Dl2w9kisBgyqPPCX8olEZpggeCQwJgiNeENmlHZc/SVwU9kNIYbSI1oWfTh6ordQRyEWGL8H2xKfJS8OpBTjHWjQqaA+SpECaDVzWooeQm6FR5KdLFXy7UtGkWJiLorCH0WnDChSNSSBzvQrGz4tGawIkEe47QCSeAMklGETNrrJ342tAsH/USei0RjPsQkYlpn0E3I7CytVbjQ4RY4xsUncXn0/lDLaTmyghPbgoSN1QCJEaOSUFivvSstqmFLuyh5wg2pc5Agci6MK/Ki6SZpH6CBptFaMdscKtYvugSlAPegZOSqOUxglS8KR+l4GJ9oCUhTAemjKbtkvYpLQjvbar5fdBNIr5WFeKNWiwUaNA2UZDah0ddE/GxDlamjPK2JOYrxsU0iMTGyRGucE01uECZqZknbFqzlS6O1UOV20lZo40UdCPyrx7hxkKz8ZRISnRL6DQai/dNsSToQfQhFgkrB+UqJteDjWA+iJ/hj6cdDaNp9uwu3fUD9tf5SOQb74qlu6WVvlNNW8At20SSDVSc3wR24CpKzN8jj0YEUWEtO3PuvUCVrrLQKz9Ib1N8HI/a87Y3gOwLF4uh1NKWqKhNtt0NRAQtra0vNFz3C6BztaDge/496eN65kgYGx7Nu7N3u3EG+O+75XRwue4NBsk88gDqcdALOFl+J6gk1uLqAaD2aMAAdFTdIhRuV+mdqn2aCFswjhilwU0dDaQlIClZz0T7wlJouyRpGSsTUByIYyhUps30yXFQrtYjBipIxcqFwrVwpexTGMpM0jJMueEBxvCPMleqClsuwVhUkOURqFIgn0lklBBdqShvcgOQjKcqPV7uilvZUcFVrsoQ6suRlEY3spa1XaKRQZB4n4VnD9qrGowHohMh14LeVz6q7Y6RXxrkzOUiQcKJOFyq8oM12IujN4VttZRRKAVDuE0jSXI/Tg1EahxFXBK0SMJTC7eFekKK00xqKFlRMLi2iMj5+Vr6KY5LcNJAIGQBd1+v0spgo5Ro3Fprupeguz1L9K8WQ1xHDg53+asgN6D6gsGDTbpXNF3TqFisc2T0q1zZjnJzznn3RdBrjA5zgASWlv1ZFO5x34StNhG4p0VfO2GI1mWS2jI+hnDvWzx7X3WAGWU1qJd7iSgtCfZUXiv2UliSzinpUCWLCqiPk+xR7VSQZodFd5pUu/dKisheaPCSdGtKQFLzsFWocTbj5QEYRQqM5RHBCKk9lHhUc1XLlYOtDBSaAk2hBiZLFUNrKizoU14UDEtqD0Tg4spUMskqmTlW2LFinYmvKVGx2hHPOZuDKp5WVLWdkcCwpTNlIoxMNj6qkWDlMxhDYmy7AiBq4DF/iuqkJGYSKLca4PdLFMQyZGa6X6HBQJcE8fjhWRTB7lSRVe5VLkhNULuGVa8IRflWcriiOWRdMQuSu5EhkWtHM5Wb2i8LMjHvY0lsbRuNtqyT3rp0FrQn8GLZWsit5G3cR9Q3EbrG3htV+1i6XXva1zGuIa+tzQcOriwjHxSU2PMdRoEbjmhtF98YTtEf6sLr9M6PaHgAkbhRBJBJGaPoUu4qr3WbUkqJG0WEjeo1UmEJrlSV1n+/hZUbo5vZEZAS4NAySKHe+EFqf8ACNaItRFI7hrwT7LVIynJ+BZ/BJW2XtLQHbbPG7ir46oPjvhT9O7Y+r7jg32W9/8AsvH2ShkcZDg0lznCwC53QDsL6qNV4pFq9MxkhqeMENIaXF9UBZ6CrJ9QFrSOXKWmzwcg5QWFN6uPaSD0SD3ZwoaN1K0NHhIyZRRN0S5UyK47RzhlTaqSqOeoOpbOKtAUMroeVLNK0NOCFeUQvwh9Qob3oEROOnZCac0iTldA3qq9JlLRWcYVRA7oiz8WlwHdyqRyuTfRrQlNMSJZlMack8Ws7o6bQVwohMB6XfwpY60n+ir0NBys1yPo4hSafpAVKy7M3zRToz3BCe7v0wmZNMWob22M8jhWnZWSYi9yGSiysSXnZymDVlXnK4SLpAgFaxZz8qbGA5HaUg2RGZMtTk3Y9G5MNkWfHMERsgSLQ+JURr1niZFilUNmqiMvdhVa416Eg10sXR/Z+ULdeEQvr2SSLbpFi5Dc9Q56XdIrM7CmRUbNR5QHPQnSqkiZMPNJaVcVYutDIvhVRlkkUc5ccoahz6UtFRmUc7K4gnhViaXOodf4Wg/TbawVgztU0qFHMR9Fptx9Ov8A0m4dAXc4C04tOGtoBJqxT50lSMvWADCUAymdcwmSh0VvJ2jPJSSEpqMTLkjJd3TQbS0Y9O0AlY3iEjyTt4VYUZy5stItJJkUrlVb4e5gBkPIvlU3ptEwa8PUP8MB4SzGFhop2TxHsMpObccnCJKPhnGcvRswhwscpObSEcJvRzUtLc0jNJYZF/NKAh4dJgLXjCxnOAd9PdakMmEkq0TN3sO6MJSXThNF6WlkpOkTFvwx/FYg2j3NLGmF+i1PE5HOORQHCzyFGrPR4U8dijS4eqkuBTTowqt0tlM0kk+xRy5pCddpQTigOKyewv8AdqRo8bqO26vpYHF98hVk0YPigBZEjsjW1pfDvpaSKBBruSAD8ZGUX/BUnbOVySMXy/RWiW87Rilb/wCYHNJFkgEusUABxRvPZIFyGGDi0rNL6prxGINHBzj2PN/pNeHeGCTa0dQMn25Kau6LlJJWYbtQQpbqVrazwcgkDv8Aws2Twxzeh/p8KkyHJNA5JQgukCrqNOf7tIuDgVomjNpvofMiGZEsHHqqlt9SqzS9J+KT8DukVGW40BZKhsfF2vX+E6BrACAFGWWkU4fErkK+GeGeWLP3Hk/wAr6mgRfdbMzrJJWTNHbiVM1REJOTthmPFYI+V007R1WVMwNeLTBYKU3ZbjQAaxlmslA1L3O+oKszdpTEMoIU34XVbQodS44PCq5oIVtbHXCBp390KXgYWrReRriMkmu5ShWpQScseVbRUdHpoI+qtKRSCZuyVmkWeQo8TZUAF3stDTRBZsGPZa2mSiyuSNaDCEUltS8gUCR7JmSTokpMqmxQg+wnhrTQsk+5J/lbWmY3cN97bF1zXVZuhWkoTpEzWxLxbSNcXbL22dt/dXS6XnZGUf0vVTLA8QgNkhJs6P8AnlWmI2j6aQNcHHO0g1miRkA0gV6KWhNM7Gk0N6vVl/NVmvpbZvBJdVuPWz1ygAfF/iyoY2ynGaTAs+pAwjshuMVSNrS6lzhHdfS0AdsADPf7U/LCecZ7UB64HHKS8D2glzh9LOnPOAD75WxoNSBujNFjrAJGQf8AK8Yv8eq0uzzJppiWxH1cRjZRFF4DuoNZr55+FUjuq+KStJ+kl3qePZvp7qWxKLbMPVQhwogGnB19cX9PsbTOgO1wNAUeBwPQX0VCUSB+1wIrHcAj8g8pKRtLj/yaviEQcdwrjNd1nugC1WsuzYLXCxtusdK6Edj/AOpNwVs50jNn0wrgLzXi2myKHXovWagrHmbZUNnRwp3Z55kA6i/+0UQdv4WpLpweMFLFpCL+zqbfhnvjvHdbug15a0NcCSBVjr6pdrL6flEfGmpVtGc4KaqRoOnsY691LIqCW07k0JEOd9nO+LHoy/E4+PdDhf0TWryknijalM2jC40wet4SkLqTs7LSsrUO7KjHVBHAkJZ0VJvTq8zE69F1oVhkXPkF8Ku1JSzZVpkY2z1UiWLbKZJUYUGy0UbGjxWFUFW3pUh1YW6CowYUB1oreEBjReA0nfPSARGhRiJ8aYd8loEjLTEMfdS9qpInS0jOdpwQlnaH+nX5wtUtVCFVDUmJxRBo9UeJyrIuakzVRsYD+L6YHoLuh+SU7BPVHj2Wdu7o8Ed0A4D/AJYH5Kn+Ey416PmVLTyKHwuB2ki/+QI+QiSwRsB3PD34oMvaMGy4kZ6YHyimSoRQsyXaCSLPS/3/AERZ4dm02HAi7HCQ1upuz1KL4fqgOQCOxTtdGz4njkaMD+yvJKog08b/ALJNrr+x/FV0d17JfVRlvJH4N+n9EbRy/GmwOqmSSvI4KloR0RgooA7lEMVqp5Ro3KkOf6BiNQ9qLaq9vVBn/QcATBagR8pguwhEy7F5GJTU9E5LIs6V6Q4lpeEhI60eWXCRlOU2UojbHqZJUAFc9BOKFpZkq4o04SxKZVHqjKqukQyFACk1pBPNRophYvj9pMrmvQVSHvMRIZkq565ktZRQsbRphyZhCzYJe60oJAhIxm6GWhCkKNaWkchoxjso56ruVCuDkI2xIe1UBRSFR4QzSLOKhj1zRj+/krgFLNEMji7QZXq26x7IcjUmJVYpNZVoXd02wNDCNv1Fw+q8BvUVXXvamSBKmaPkVUS1wK6Ry5sVKzwnsxclYq5QHqXoSorslzVIchveqhyomhsBUmfQS79UAk59VaGyFxtseicmHOWVDOmHzIiiOSLsrqZEjK/KvqH9VTSQl5IsD7cu3Vb3tY0fSCcue0cUnQ00o2yu1K6ltFbEPhU1fbwWjkHL3NaPtv8A1G+21yHJ4RK7AZZt7QLbZMcnluFE39wP4F8JuLJ+eF9mUH0udKnJvA52/cwNo19UkY5IDTl3BsUeMjoUrH4TK8lrW5D3MILmtO5oaTgnj62C/wDe1OmHyQfqE5ZEsSmvEvD5Yg1zwAH3VOa7jkGjj/wpJrSehSaKUk1aPVjhQaXLlJogRcrQCz7LlyC30FKsoXIAsx2U7HIuXIQuRDLZ1R03PouXJkKKKgnHVcHfdeCpXIEthy4V6+iieOgP9wsWQBzXJx0XLkeAtSoB5w+VbdSlcpNWqZeE2iFq5ckjKbqQCWSm1+fZXbOCFy5NIt/jYYO6oM7ly5OjnvYlNJ8IMDy800Ek4AAsk+gHK5cijbKoNk6uMsNHDqurBI/5DofQ5Skk4XLkMcJOSTYtLOl3zdgfhcuUtmiLRSHsfhNecayCoXJpmM9sXkkPYoLHPBsEtNEWCQaPIsLlyMmHSCCd4FW6u1mvhc7Uuqg5wx0JGO36XLk8mTS+ikeqIwSasHBPIoA13Aa34HZXdMOkjhm8PdyQQTzz9R+SuXKrBwTASPbWSTXFkmvZJv14BoBcuTRhyPHSP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74" name="AutoShape 6" descr="data:image/jpeg;base64,/9j/4AAQSkZJRgABAQAAAQABAAD/2wCEAAkGBxQTEhQUExQUFBQUFBQXFxQUFBQUFBQVFBQWFhQUFBUYHCggGBwlHBQUITEhJSkrLi4uFx8zODMsNygtLisBCgoKDg0OGhAQGiwkHyQsLCwsLCwsLCwsLCwsLCwsLCwsLCwsLCwsLCwsLCwsLCwsLCwsLCwsLCwsLCwsLCwsLP/AABEIAKgBLAMBIgACEQEDEQH/xAAaAAACAwEBAAAAAAAAAAAAAAADBAECBQAG/8QAMxAAAQQBAwIFBAECBwEBAAAAAQACAxEhBBIxQVEFE2FxkSIygaGxwfAUQlJictHhFQb/xAAZAQADAQEBAAAAAAAAAAAAAAAAAQIDBAX/xAAjEQACAgIDAAIDAQEAAAAAAAAAAQIREiEDMUETUTJhcSIE/9oADAMBAAIRAxEAPwDyUjRnCGILTfkq4Yuaj2kwMMFI2xWpWBSHbKNCvasGqC1Ki1IgOVg9UUgBBWQTzFG9VLFBagaaC71bzUvSkNKB6GGG+q51oG0q+4oHYUFX3oG5We6wgQdklqTIkmuIU7ylZWASaVDY8rpUMKfTRfiMh6pI6kMNKt5BVoyehZ70F4JWgYFXyEULMzxp7RRCAm5HALMmnLj9PyqqiG5SJmkAUQx3lyiMAep7pqIgfhMeNIKIAFEj6XeZaHI5DY4w+yXPQdTLSG5yG82lZahsobKZijFc/j0VA1MRihaC2tE+ZQQOtlVkehyPUtlqNF5JUIuVWlEEaQ6o0y9V3JMOPdW3u/sKrOH42Oeaq70oNyt9SClAZ3rvMS4Dl2w9kisBgyqPPCX8olEZpggeCQwJgiNeENmlHZc/SVwU9kNIYbSI1oWfTh6ordQRyEWGL8H2xKfJS8OpBTjHWjQqaA+SpECaDVzWooeQm6FR5KdLFXy7UtGkWJiLorCH0WnDChSNSSBzvQrGz4tGawIkEe47QCSeAMklGETNrrJ342tAsH/USei0RjPsQkYlpn0E3I7CytVbjQ4RY4xsUncXn0/lDLaTmyghPbgoSN1QCJEaOSUFivvSstqmFLuyh5wg2pc5Agci6MK/Ki6SZpH6CBptFaMdscKtYvugSlAPegZOSqOUxglS8KR+l4GJ9oCUhTAemjKbtkvYpLQjvbar5fdBNIr5WFeKNWiwUaNA2UZDah0ddE/GxDlamjPK2JOYrxsU0iMTGyRGucE01uECZqZknbFqzlS6O1UOV20lZo40UdCPyrx7hxkKz8ZRISnRL6DQai/dNsSToQfQhFgkrB+UqJteDjWA+iJ/hj6cdDaNp9uwu3fUD9tf5SOQb74qlu6WVvlNNW8At20SSDVSc3wR24CpKzN8jj0YEUWEtO3PuvUCVrrLQKz9Ib1N8HI/a87Y3gOwLF4uh1NKWqKhNtt0NRAQtra0vNFz3C6BztaDge/496eN65kgYGx7Nu7N3u3EG+O+75XRwue4NBsk88gDqcdALOFl+J6gk1uLqAaD2aMAAdFTdIhRuV+mdqn2aCFswjhilwU0dDaQlIClZz0T7wlJouyRpGSsTUByIYyhUps30yXFQrtYjBipIxcqFwrVwpexTGMpM0jJMueEBxvCPMleqClsuwVhUkOURqFIgn0lklBBdqShvcgOQjKcqPV7uilvZUcFVrsoQ6suRlEY3spa1XaKRQZB4n4VnD9qrGowHohMh14LeVz6q7Y6RXxrkzOUiQcKJOFyq8oM12IujN4VttZRRKAVDuE0jSXI/Tg1EahxFXBK0SMJTC7eFekKK00xqKFlRMLi2iMj5+Vr6KY5LcNJAIGQBd1+v0spgo5Ro3Fprupeguz1L9K8WQ1xHDg53+asgN6D6gsGDTbpXNF3TqFisc2T0q1zZjnJzznn3RdBrjA5zgASWlv1ZFO5x34StNhG4p0VfO2GI1mWS2jI+hnDvWzx7X3WAGWU1qJd7iSgtCfZUXiv2UliSzinpUCWLCqiPk+xR7VSQZodFd5pUu/dKisheaPCSdGtKQFLzsFWocTbj5QEYRQqM5RHBCKk9lHhUc1XLlYOtDBSaAk2hBiZLFUNrKizoU14UDEtqD0Tg4spUMskqmTlW2LFinYmvKVGx2hHPOZuDKp5WVLWdkcCwpTNlIoxMNj6qkWDlMxhDYmy7AiBq4DF/iuqkJGYSKLca4PdLFMQyZGa6X6HBQJcE8fjhWRTB7lSRVe5VLkhNULuGVa8IRflWcriiOWRdMQuSu5EhkWtHM5Wb2i8LMjHvY0lsbRuNtqyT3rp0FrQn8GLZWsit5G3cR9Q3EbrG3htV+1i6XXva1zGuIa+tzQcOriwjHxSU2PMdRoEbjmhtF98YTtEf6sLr9M6PaHgAkbhRBJBJGaPoUu4qr3WbUkqJG0WEjeo1UmEJrlSV1n+/hZUbo5vZEZAS4NAySKHe+EFqf8ACNaItRFI7hrwT7LVIynJ+BZ/BJW2XtLQHbbPG7ir46oPjvhT9O7Y+r7jg32W9/8AsvH2ShkcZDg0lznCwC53QDsL6qNV4pFq9MxkhqeMENIaXF9UBZ6CrJ9QFrSOXKWmzwcg5QWFN6uPaSD0SD3ZwoaN1K0NHhIyZRRN0S5UyK47RzhlTaqSqOeoOpbOKtAUMroeVLNK0NOCFeUQvwh9Qob3oEROOnZCac0iTldA3qq9JlLRWcYVRA7oiz8WlwHdyqRyuTfRrQlNMSJZlMack8Ws7o6bQVwohMB6XfwpY60n+ir0NBys1yPo4hSafpAVKy7M3zRToz3BCe7v0wmZNMWob22M8jhWnZWSYi9yGSiysSXnZymDVlXnK4SLpAgFaxZz8qbGA5HaUg2RGZMtTk3Y9G5MNkWfHMERsgSLQ+JURr1niZFilUNmqiMvdhVa416Eg10sXR/Z+ULdeEQvr2SSLbpFi5Dc9Q56XdIrM7CmRUbNR5QHPQnSqkiZMPNJaVcVYutDIvhVRlkkUc5ccoahz6UtFRmUc7K4gnhViaXOodf4Wg/TbawVgztU0qFHMR9Fptx9Ov8A0m4dAXc4C04tOGtoBJqxT50lSMvWADCUAymdcwmSh0VvJ2jPJSSEpqMTLkjJd3TQbS0Y9O0AlY3iEjyTt4VYUZy5stItJJkUrlVb4e5gBkPIvlU3ptEwa8PUP8MB4SzGFhop2TxHsMpObccnCJKPhnGcvRswhwscpObSEcJvRzUtLc0jNJYZF/NKAh4dJgLXjCxnOAd9PdakMmEkq0TN3sO6MJSXThNF6WlkpOkTFvwx/FYg2j3NLGmF+i1PE5HOORQHCzyFGrPR4U8dijS4eqkuBTTowqt0tlM0kk+xRy5pCddpQTigOKyewv8AdqRo8bqO26vpYHF98hVk0YPigBZEjsjW1pfDvpaSKBBruSAD8ZGUX/BUnbOVySMXy/RWiW87Rilb/wCYHNJFkgEusUABxRvPZIFyGGDi0rNL6prxGINHBzj2PN/pNeHeGCTa0dQMn25Kau6LlJJWYbtQQpbqVrazwcgkDv8Aws2Twxzeh/p8KkyHJNA5JQgukCrqNOf7tIuDgVomjNpvofMiGZEsHHqqlt9SqzS9J+KT8DukVGW40BZKhsfF2vX+E6BrACAFGWWkU4fErkK+GeGeWLP3Hk/wAr6mgRfdbMzrJJWTNHbiVM1REJOTthmPFYI+V007R1WVMwNeLTBYKU3ZbjQAaxlmslA1L3O+oKszdpTEMoIU34XVbQodS44PCq5oIVtbHXCBp390KXgYWrReRriMkmu5ShWpQScseVbRUdHpoI+qtKRSCZuyVmkWeQo8TZUAF3stDTRBZsGPZa2mSiyuSNaDCEUltS8gUCR7JmSTokpMqmxQg+wnhrTQsk+5J/lbWmY3cN97bF1zXVZuhWkoTpEzWxLxbSNcXbL22dt/dXS6XnZGUf0vVTLA8QgNkhJs6P8AnlWmI2j6aQNcHHO0g1miRkA0gV6KWhNM7Gk0N6vVl/NVmvpbZvBJdVuPWz1ygAfF/iyoY2ynGaTAs+pAwjshuMVSNrS6lzhHdfS0AdsADPf7U/LCecZ7UB64HHKS8D2glzh9LOnPOAD75WxoNSBujNFjrAJGQf8AK8Yv8eq0uzzJppiWxH1cRjZRFF4DuoNZr55+FUjuq+KStJ+kl3qePZvp7qWxKLbMPVQhwogGnB19cX9PsbTOgO1wNAUeBwPQX0VCUSB+1wIrHcAj8g8pKRtLj/yaviEQcdwrjNd1nugC1WsuzYLXCxtusdK6Edj/AOpNwVs50jNn0wrgLzXi2myKHXovWagrHmbZUNnRwp3Z55kA6i/+0UQdv4WpLpweMFLFpCL+zqbfhnvjvHdbug15a0NcCSBVjr6pdrL6flEfGmpVtGc4KaqRoOnsY691LIqCW07k0JEOd9nO+LHoy/E4+PdDhf0TWryknijalM2jC40wet4SkLqTs7LSsrUO7KjHVBHAkJZ0VJvTq8zE69F1oVhkXPkF8Ku1JSzZVpkY2z1UiWLbKZJUYUGy0UbGjxWFUFW3pUh1YW6CowYUB1oreEBjReA0nfPSARGhRiJ8aYd8loEjLTEMfdS9qpInS0jOdpwQlnaH+nX5wtUtVCFVDUmJxRBo9UeJyrIuakzVRsYD+L6YHoLuh+SU7BPVHj2Wdu7o8Ed0A4D/AJYH5Kn+Ey416PmVLTyKHwuB2ki/+QI+QiSwRsB3PD34oMvaMGy4kZ6YHyimSoRQsyXaCSLPS/3/AERZ4dm02HAi7HCQ1upuz1KL4fqgOQCOxTtdGz4njkaMD+yvJKog08b/ALJNrr+x/FV0d17JfVRlvJH4N+n9EbRy/GmwOqmSSvI4KloR0RgooA7lEMVqp5Ro3KkOf6BiNQ9qLaq9vVBn/QcATBagR8pguwhEy7F5GJTU9E5LIs6V6Q4lpeEhI60eWXCRlOU2UojbHqZJUAFc9BOKFpZkq4o04SxKZVHqjKqukQyFACk1pBPNRophYvj9pMrmvQVSHvMRIZkq565ktZRQsbRphyZhCzYJe60oJAhIxm6GWhCkKNaWkchoxjso56ruVCuDkI2xIe1UBRSFR4QzSLOKhj1zRj+/krgFLNEMji7QZXq26x7IcjUmJVYpNZVoXd02wNDCNv1Fw+q8BvUVXXvamSBKmaPkVUS1wK6Ry5sVKzwnsxclYq5QHqXoSorslzVIchveqhyomhsBUmfQS79UAk59VaGyFxtseicmHOWVDOmHzIiiOSLsrqZEjK/KvqH9VTSQl5IsD7cu3Vb3tY0fSCcue0cUnQ00o2yu1K6ltFbEPhU1fbwWjkHL3NaPtv8A1G+21yHJ4RK7AZZt7QLbZMcnluFE39wP4F8JuLJ+eF9mUH0udKnJvA52/cwNo19UkY5IDTl3BsUeMjoUrH4TK8lrW5D3MILmtO5oaTgnj62C/wDe1OmHyQfqE5ZEsSmvEvD5Yg1zwAH3VOa7jkGjj/wpJrSehSaKUk1aPVjhQaXLlJogRcrQCz7LlyC30FKsoXIAsx2U7HIuXIQuRDLZ1R03PouXJkKKKgnHVcHfdeCpXIEthy4V6+iieOgP9wsWQBzXJx0XLkeAtSoB5w+VbdSlcpNWqZeE2iFq5ckjKbqQCWSm1+fZXbOCFy5NIt/jYYO6oM7ly5OjnvYlNJ8IMDy800Ek4AAsk+gHK5cijbKoNk6uMsNHDqurBI/5DofQ5Skk4XLkMcJOSTYtLOl3zdgfhcuUtmiLRSHsfhNecayCoXJpmM9sXkkPYoLHPBsEtNEWCQaPIsLlyMmHSCCd4FW6u1mvhc7Uuqg5wx0JGO36XLk8mTS+ikeqIwSasHBPIoA13Aa34HZXdMOkjhm8PdyQQTzz9R+SuXKrBwTASPbWSTXFkmvZJv14BoBcuTRhyPHSP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78" name="AutoShape 10" descr="data:image/jpeg;base64,/9j/4AAQSkZJRgABAQAAAQABAAD/2wCEAAkGBhQSERQUExQVFRUVFxcYFRgVGBYYHBgXGBgVGBYYFxoXHCYeFxwjGhcXHy8gJCcpLSwsFR4xNTAqNSYsLCkBCQoKDgwOGg8PGCwlHyQsKSwsKSksLCwpLCwqKSwsKSksLCksLCwsKSwsLCksLCwsLCwpLCwsKSwsLCwsLCksKf/AABEIALEA2wMBIgACEQEDEQH/xAAbAAACAwEBAQAAAAAAAAAAAAAEBQIDBgABB//EADgQAAEDAgQEBAQFBAIDAQAAAAEAAhEDIQQSMUEFUWFxIoGR8BOhscEGMtHh8RQjQlJichWCkhb/xAAaAQACAwEBAAAAAAAAAAAAAAACAwABBAUG/8QAKhEAAgICAgEEAQMFAQAAAAAAAAECEQMhEjEEE0FRYSIFMpEUcYGh8DP/2gAMAwEAAhEDEQA/ANBUu2IuD6IjheOP5T7uqsQIM+qW163w6iwcuMjrxhyVGwbUlcXJZhsZIRDcR+y2KYrixjTHTb+V69g6eXZBNxPvuvHVyi5onBhDmiNr7j3oh3MHMbqh9bLyA5D6dAqi8gExZup76fqgcwljYYGtieS4ht7pe+vBVZxZ5IXMYsLYz8MC6hUDdkq/qp29FP43VD6v0F/TsPOVRDW9P3QUlcZU9T6K9D7C3YeduyqqYE/oqzVPMzCnTxsbT73U5RfZXoyXQO6k7kqXvjX3aExHEBPib/J3Xjsp5RNt0Lr2ZHCS7Qqzj0UXG6NqYYIephuSq2geILUCGqMRbqZCoeFVlULq1JUUjBgo6qOaCqBX2S6DviQAlvHsM+pTc0GJ+ffojuHEb66IyrSBVp0WqTPjeMwrqbi1wgqiV9J49+H21W3sdiNlgsRweqxxaWOMbgSD2TU7MmXA7uPR96xQsUi406Ht7fqtBiGzA5lZri5LqwFuflssM+zq+Mrkh7w0ZmkzZoHUkmwARskAHUwDa/uErwJOXoYnyvdN6FaBBEXAkyIgzrHImVphtA5I0zmYy0OE2uZupjFNAAdmabTnDm2IPibsdvmo1ADrlP8A1gnXYhU4es5sjM6DqCZFtJDpRqTQPBNF9WCZkEckP8eJBP5iAbGw9eceirqEa5fQwh3P18JQOexscaYfgsU1mbMJzWmAYjW525HdVPxomXDNOoBsbAQI0jqg84/m31XrKWZ2km5IHTmh5sYsUbtjDCZS4y1rYBu4+GdYM7QNV1JzMhmCfFflbS2u3qg4y6kjuDBn91Wxt+31OnWLK+dexXpJ7sPYxrmZrCLQNSOfqUS7hzmjSRsQZnqlXxrXvvuiBii0RIHJMjKL7AnCV6CMTSAdl5AXuNdf0Qb3XhetxBkk392XUwDYHU+wo6ZVNA73e/kr8OHG7QNLjNc9gV1WqwHwknXb0B3t814MN8TTLm5NECABcmYnnbZK1eguTro8e8tkOBB0gyL95QVfEQintMRqJ+caTCHOFnQakRPoQhavoOLj2ypuKvB81J0FDvpRPRQ+KQPn1QptdhZMEZbiRxNFAPb8kwbWtHZVYmjy+SYmYp43HsAZUymQnFIgtCUVGovhdXUHb6IxFhVSlISqrhhJ0Td5WaxnFoe4A6FXaQUIym6R9Er1MrC52h38lmsJT+I91TY/l/67fqicbxF9d4DCQJEZdSREBgH2TTB0m4ePiMklgLG2tmcILjfLAa4xB/MJ1SklN/XybccXijv9z9vcuwPDczC4yGtmTFvy5m6ka8xpZWYnFtc3KIblLcmXdpaQQTqY8J8U8hEICtjnv/O9ztNSYtYW2/dVGsI1RuaSpBLC27kFudaZMz7K8qV72sIG8zbxa6Je/FHuuD3Hogcxyw2FVcYIv59lR/5ET4c3kCNNFFtAbqTMO5ximx77x4WON9YkCAehKG2w1jjHsn/5EmZJ6y1eUsSJ180JTq5iILQLEuPIlrSQBd8Zs0C5DSjaeEvAdIkiYIzCbGNROt1W2HKEY6JPx5/3t38voVW7iItmcDrqJ3E312RrOGt3VdfCA7Dyjmj/ACQhON0LqnF2QRe+/wBArKGMGWJa7N2MdjqiP6Ns6BRq4Jh26eSHY241SRA1A2W721+0bqdE3FyqanDm7SOxhBuoVGGzzGwcAQqsiipe40dTIUqdQAO1DiIG3hOt+do7EoCljn8p7H9UTSxzT+cfY+qpULljlWwulTJs069ojrKvrYgOLdmtAkA/4AA5p0adgOqC+MBJYYn0EeZVdHMGu3tFjpBF49B5psZcdIQ4ctl9drC3ML5pEG2UzY21O0HmllenHvyR5rAi8zck9/3UcXTaIA1tmkaQBYczqL8lGuWy4NxdCdwvpNvcqQrbFEjDeFx5XjzS+qboKoe0smjsRSVGHfleO8FE03zb32QtdqbF2crNBwY0qussLiHy5xvqVtG1czAeix9enDj3KqTNPh1bN++u+g3I2oWOJh7GgtIECBn1N/8AEaQhRio03mSPv3koSoYGqoZXkoG7OnDGkvsYiqXK5rFVhqOlvXsi2m369VRboLq/CytDKcOA8VRziS46HK0eFo7fuqWkdTF3QCYGkmAcom0mNQNUA/GZjbQzcfZFUq1iJIa4NLmzIc5oiXc7yQDpKur2xTTiqQUKlv2UMVjKjwA57yGiG3IiTfSJN9TfZTUSBqo7Bjxu2iijREjmYiE0oNgwdZjzS2kQCeojfwmR4hGtgbdU7wNYNj+3Tu3K5zzmbGdrPiAAy0+OHDoI0M3jiX5E2l0cBImLX+Wv1Q1cX8p5Wk6K9zolsxBIBEka6EzcHKHd3ekMRhS6n8URlYQ1wmCNLmdiXRblKZJaM0Wk9gRepspFyg2ibOiA7TkRO3ZOsFh7CISVG3sdkyqC0J6+FcEFUOy2f9JI0lJOK8Fykkflyl07W2PU6DmbInidWhOPzIt1IQsRNLBZtVfwvhxeWgw2Tq60C5m+oj1808o4DKTI0MDsrjibVhZ/LUHSA6HB2lskDRoEWgAi9tTEiT/sei9xfDG5pp5mAwIc4vi9zOsbxc2KdNpQq6jQnenZyXnld2ZHGsNN3i1MXE/mMwJ3tBn/AJREgodj5OY33785T/iGDDgRHvmsu9jmuy8tR9CFnknFnQwZVONPsZSHAjQQAQNTuAT2v6WSrGUruI2I+dgrc0DeNrqloLnAbTp1ghC5WaccKfK9AgMKx4zCV2JIDoOURa25H1XU9x0sijpgeRFSjZPBGxak2OwZ+I7unGGb4x1+qlVw9zIumyVnMxZODI4yzT79EJw6m01Ik5d7CbawJjXRGYxti3afnol1J+VxInnbYbm223mlLo9BF/ZpaLQI+c37n6eiXY7HgyDOUwCAcsj/ACg6zEwdiZ2Xj8Z4YH5j4QOp58rH5rMcS4hmf+a02007BNjj5COTuh6eImo9zjFzMAQAIAAaBAAgRATClVJj35LOcNeO41G/uVocMyTbc9N/eqY8bEyzKOkMab5npr9Va02Q7RHQ8lJrxOvePL90PAS8q9iwEZhmJAgzAB98vVF4VpDmkZSJDvH4WEtk5ZNjaQRzPVAkiQSDlBkxAJaNRyBj6hOsPwxpL2ZgHCQ5jyWGmTZr7GKoENJAt4hcqLHsKWdKOyJq1RmkFjHEsd4RDc4ALdNcoaOZidUG3GOGZuY5SQSNRIk6HS+/VdVe+TTcfyuNgZGYWkbG2/ZUvp3Qyt9Fw4ruhmysaxBIAawBsNsInYbT0TmgCZJ312+iy/CuIim4h4JGxA+qbVOO02kibjWL/Mao8aT/ACkzF5Cknxih6UHxRzTSfmIgCZ5Qk9f8VN/xaSdrAC3cpHxLjFXEWe4BtrbW0knWOUJ888EqiJxeJllJOWkSwmNDXC9gfJbnDAPpCo2CNTB0XzKowAag81PhfFKuHM0akA/mabtPcfcLNiyOD2tHQ8jxFlVwe1/s+jvqBDYios5S/GdRulPKTrlf9JbopP8Axc1zIcwzMzILr7SDfnotDzQOb/R517DHEYkJRiGNe7rGqX4rjtR0ijTaXQYFRxEkbeHSe6P4XiGVaIqNEEkh7XCHMcLFp7fpzSeSyWkSWLJgpy0AY/CZBImNxyncckLRdJABubDvsT00TriMFhOtoPaFmMNVgkaEEjz9hZpRpnU8WbyQYXiqYa4gXAloN4dfUfIRvCqab/svRU1M396KJFwrNMk+NMkNeyNLZQR1RzDYJ5w3+5lWKZIJ292S97oAdJlwc2wAmmW5HDqCAWxvlTSqf36pLijDi0TYiTpsZtebmxkWBtdDj7O1PaoqxNQMcHeCo1oYSHtcA7Nd1MjU/wCk6E6WhZWpWJIkm3sp/XxRaauWkxpqBoNUtzEU8rmODC+cueXZiLzAbliyGmyXkczK146iwI8pJtjvAPFoOvXnGy3X4a4xTo1Q54BDGVA2RP8AcMkEwJufDeYDjtp86w9J7NLjnvtH8pvhcQSntI5eaMpM0tfG5yDp4Wg2A0AAAA0AFhqYAkkq7hzA6oA4kNhxdBAOUNJgFwIkmAJ5pLReUxwWKLLjl+4/hJdWAlJI1vHaNCkZZJloIZPh8czrcaNMGZlZ+piZiYs0NA6NAA+SDq4vMVTXxobqkZGacMWl9l9XH5eiFrcaA3+yQ8U4p8Twg2kSRr2HI9UlxnU/WUMMTl7m9OPTWzVu/E7Ofr+6h/8AsKRtnpW5kLBVWqptG6tw46sCcmnUYm4qfiymTGdv/qD9QEJX4+//ABp2MQ55IJ7DYJXwrhBeRbXRaXHcMaGsggyL2MtIsRfmgqPZoT4tKXbBmYmsRIpg7nKTpb56q2niSbluXpdHcOOR2U2nTvyRGPwYBzgd1TSoBZmpcWgWlWbv91a1wzSB26LylhwZHopNplpQDVJNsjRreK+t9Uy4YMlRxkkVTLgbw4ANBHIECDysllagDoP5VvD8aWkNfYDQ8otdAk4ysV5OH1IXHv4H+OZ4HDkPrZYx7/7r4/22vymVs6jppki9jB52t8/osdUpFtUtg2y672mfPmnZTJ+mvjyTDqQEbTImfOFOpt3UcrRlym8GRIMH66c16NbIaNM52rOeiQ0ocDxBGAI2cj3K8SLW80i4pUhwPMe48loHu9/VZv8AE9AinmaLA3/4g6ntp6qsb2dtr5FeJxJMgm0NG/VzYvYDMeVyTqVRgqGZ2b/FgLie2w7oOk0uIA1Jt3Kf4jC/Dw5YwZiYBjcnU+gWxKzneX5SwqOKL/Kbr+y92e4PH03Ng2dz5o2m8Rr5pBheEON3eHs6/wAkxp4BjRq7/wCiPohdjpelemNqdccxyXVOJtGpHzSdzAT4c3m4lG4bCMYJLQTzdf0myEqUILbsvPEswlot/sbDy5+SBr1C6ST9vYUsRXLndlUVEg0q6RH4UShq+GzOCPY3mqyIPqm3oTyalYrxnC3C/NdgOGyRKbVHzYorh9IT9EnIaMWZpfl2GYHB5SHAaG499EZjqQc23JW4YxDhtr917VAmRHZJfQr1LmpP2BQwVGAEQ7nz5EKeHxssh1y2xkG/VeVKZIIbpMqjCMyEiD3H3S72aEoyi/5oswh1HLfpsr6sbKBoHUDzVLmFQipyuy2lE6iERQwocbXA9FThqQkZiAOZ+6Yloabfyo7SE583HSH3CaTQMuUbn5X/AFhYDjdUf1lUD/F+X0AWxoYkAFzjDWglxOwGpXz345q1XVI/O9z7/wDJxI84KflncIoT+m43LJOb6obMBJlTp6mZ98l5TFlaxqUjRmdIlh7u+iMyqrCUjc/NXZETOd2QqNQ9Rgc06EXBB31BTHEUIQ1Wkk9HZUlJGaw/CGUXkgazlJvA5dFXxTF5Q3eZPonFdkug6b/okGL4NkMgks2/4/stqy1GmcaHhRzeW87lqLqvlpbr4Sb/AJspp4lx28giGgnX7qVHDgIhlGSlOds6/GEekdRoiJ2VGJq8tFfWHJCliJyBxwt8meAwpMuoVQR5e+S6kftt6q4Ow5x1YU35qupor6dwuxLfCno5k5VIVYmraRsUXw3iQ8xr67IGq23v5IFz4MqOFo1Y6kqNoziUb9v0RHxM7jkkNJOXNEwOcWnVY7DY+SA46QtPw6vpCyyQUsXDY3o0RF1N2FadDlO2911JwXjnQh0jOm7PGVYEGQqKpU3VxoVHK3+EPY6Ma2ylzpsUDW4z8GQDLRzGbvHJW1nG/wAiUl43WaymQNSY/UqdmmOKL1LaKqPHauJqltR39sAnIBlbqIJA/Me8pthaEaLO/h5v90/9T9Qtfg6V5Qy7NEYqGOlotazmrG0pIVjacoihQurRys0vYlSpqUoltNRyImZkXVMOD+v7IPEUw0EnQBNKg5ITH4U1GZZgW62m4V8U3sN5Zxi+O37CWhROXMf8r+Spq0tVoamGtYICvg0E7bs1eLxxwUP++3/kzlXCx+X0P2UGOgRvunFXDIOthZ1EqlOjXKCmtAQhVVLIj+jIm9uqDqujUQru2FGNaBsRV99V1E+aHxD7r2jVhaI6JNfiNKVRVYitrYqNOoqqmJAmb81oi0cqcHfQFiquW2+yWvfJUsRVLnEqqVJT9kOguJY16d8J4lBuUjarqdUgrNKLN8GpKpG9w2PDgrXV1k8Jj+aPONMIK+RDw09DZ791W7GgJcziEyqquPDQSY981SiM4P3GrHAglzg0AEmdgsn/AFJzCt/bfm+IAxwzZREAubtZ0i+oUcXjC+wPhlXYPDaft1T3FQQvDCUm3J6Yw4LhBJLQYhoGaNd9Oy1dHDpbwvDrSuw0OLRc+9Fk7djPJy8fxQNSpIyjThSYxWgIkcpuyBCpKvqIaVGwUM3GfuoAeamWqM3hMIRczWFS6nz99VfHmvCEIaYE/DgoWrgE0LVEsQOI2ORroRvwSDr8Pn19ei05ogqt2EBQcTTHyGjGYnggOlkqrcKe06SvodbBCJhDjg5d2RJyQ5eTFrZ88Li3WR0KDxNRfQsVwPmAUtxX4bby6psc1dol45dMwLlwK1Vb8NN5QgX/AIfA5pizRAeCT2mJgVLOmDuBkaO9Qh38JqDSD8vqmepFk9PJH2K6VaEZSx3O/wCiV4ii9gksMc9fog3YsnRC2hGTy1j1JDjF8QaPymyW1MYXnogy6VbhhdBfwYZeZkyyUVpDCkU/4QwEiUhohaLhdOLoJSvs7+L/AMzS4IQOm6cUqkiRt7Kz1HE31TvAutfUIEczyWMqTVNQpGApOKJmMqqHVDOKuqOQ5CWwhuRsFBzf3XpXdE0o5gXjgpKKhCELipQvCFRaZAdVMKLvsvWtKEaSV7K/NUZFKLK0wGibwCPZQ9XDDl3VgdC4lXdlVQBU4cD8yl1fhSfuaqnU0DSGxySj0zL1uFnkgamB6LX1KVkHVwo5IGjVDypLsx9XCxpP0STH8Ka7aDzbb1GhW+xGBHJKsVw0bBXGTQ71cWVVNHzrFYF1PUSNnDT9ivKAhbHEYORGm+lkqPDADOUJt2Y1+nw58sctfDKuH4bQnfQJ7RED30QdOnlF+SLw0npoqaOo6xwpDHCLQYEn+Vn6I0Cf4awhTo42aXJjBlW6tfUQTXK1rlQg6q5Dl6nXehn1RKEuzQP+65q5cmEPDquXi5WQ9K5uq5cqIQd9lbRXLkIxHqiFy5WRkHaqQ0XLlCme7e+SqcuXKERW5DVNVy5AEU1ksxOp8ly5CMgKMRv2S92o97rxcmRNmIjiPy++qJwmnovVyIPJ+wMo6p9R0XLlTOTIup6q4aBcuVAMorIJ2q8XKiH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80" name="AutoShape 12" descr="data:image/jpeg;base64,/9j/4AAQSkZJRgABAQAAAQABAAD/2wCEAAkGBhQSERQUExQVFRUVFxcYFRgVGBYYHBgXGBgVGBYYFxoXHCYeFxwjGhcXHy8gJCcpLSwsFR4xNTAqNSYsLCkBCQoKDgwOGg8PGCwlHyQsKSwsKSksLCwpLCwqKSwsKSksLCksLCwsKSwsLCksLCwsLCwpLCwsKSwsLCwsLCksKf/AABEIALEA2wMBIgACEQEDEQH/xAAbAAACAwEBAQAAAAAAAAAAAAAEBQIDBgABB//EADgQAAEDAgQEBAQFBAIDAQAAAAEAAhEDIQQSMUEFUWFxIoGR8BOhscEGMtHh8RQjQlJichWCkhb/xAAaAQACAwEBAAAAAAAAAAAAAAACAwABBAUG/8QAKhEAAgICAgEEAQMFAQAAAAAAAAECEQMhEjEEE0FRYSIFMpEUcYGh8DP/2gAMAwEAAhEDEQA/ANBUu2IuD6IjheOP5T7uqsQIM+qW163w6iwcuMjrxhyVGwbUlcXJZhsZIRDcR+y2KYrixjTHTb+V69g6eXZBNxPvuvHVyi5onBhDmiNr7j3oh3MHMbqh9bLyA5D6dAqi8gExZup76fqgcwljYYGtieS4ht7pe+vBVZxZ5IXMYsLYz8MC6hUDdkq/qp29FP43VD6v0F/TsPOVRDW9P3QUlcZU9T6K9D7C3YeduyqqYE/oqzVPMzCnTxsbT73U5RfZXoyXQO6k7kqXvjX3aExHEBPib/J3Xjsp5RNt0Lr2ZHCS7Qqzj0UXG6NqYYIephuSq2geILUCGqMRbqZCoeFVlULq1JUUjBgo6qOaCqBX2S6DviQAlvHsM+pTc0GJ+ffojuHEb66IyrSBVp0WqTPjeMwrqbi1wgqiV9J49+H21W3sdiNlgsRweqxxaWOMbgSD2TU7MmXA7uPR96xQsUi406Ht7fqtBiGzA5lZri5LqwFuflssM+zq+Mrkh7w0ZmkzZoHUkmwARskAHUwDa/uErwJOXoYnyvdN6FaBBEXAkyIgzrHImVphtA5I0zmYy0OE2uZupjFNAAdmabTnDm2IPibsdvmo1ADrlP8A1gnXYhU4es5sjM6DqCZFtJDpRqTQPBNF9WCZkEckP8eJBP5iAbGw9eceirqEa5fQwh3P18JQOexscaYfgsU1mbMJzWmAYjW525HdVPxomXDNOoBsbAQI0jqg84/m31XrKWZ2km5IHTmh5sYsUbtjDCZS4y1rYBu4+GdYM7QNV1JzMhmCfFflbS2u3qg4y6kjuDBn91Wxt+31OnWLK+dexXpJ7sPYxrmZrCLQNSOfqUS7hzmjSRsQZnqlXxrXvvuiBii0RIHJMjKL7AnCV6CMTSAdl5AXuNdf0Qb3XhetxBkk392XUwDYHU+wo6ZVNA73e/kr8OHG7QNLjNc9gV1WqwHwknXb0B3t814MN8TTLm5NECABcmYnnbZK1eguTro8e8tkOBB0gyL95QVfEQintMRqJ+caTCHOFnQakRPoQhavoOLj2ypuKvB81J0FDvpRPRQ+KQPn1QptdhZMEZbiRxNFAPb8kwbWtHZVYmjy+SYmYp43HsAZUymQnFIgtCUVGovhdXUHb6IxFhVSlISqrhhJ0Td5WaxnFoe4A6FXaQUIym6R9Er1MrC52h38lmsJT+I91TY/l/67fqicbxF9d4DCQJEZdSREBgH2TTB0m4ePiMklgLG2tmcILjfLAa4xB/MJ1SklN/XybccXijv9z9vcuwPDczC4yGtmTFvy5m6ka8xpZWYnFtc3KIblLcmXdpaQQTqY8J8U8hEICtjnv/O9ztNSYtYW2/dVGsI1RuaSpBLC27kFudaZMz7K8qV72sIG8zbxa6Je/FHuuD3Hogcxyw2FVcYIv59lR/5ET4c3kCNNFFtAbqTMO5ximx77x4WON9YkCAehKG2w1jjHsn/5EmZJ6y1eUsSJ180JTq5iILQLEuPIlrSQBd8Zs0C5DSjaeEvAdIkiYIzCbGNROt1W2HKEY6JPx5/3t38voVW7iItmcDrqJ3E312RrOGt3VdfCA7Dyjmj/ACQhON0LqnF2QRe+/wBArKGMGWJa7N2MdjqiP6Ns6BRq4Jh26eSHY241SRA1A2W721+0bqdE3FyqanDm7SOxhBuoVGGzzGwcAQqsiipe40dTIUqdQAO1DiIG3hOt+do7EoCljn8p7H9UTSxzT+cfY+qpULljlWwulTJs069ojrKvrYgOLdmtAkA/4AA5p0adgOqC+MBJYYn0EeZVdHMGu3tFjpBF49B5psZcdIQ4ctl9drC3ML5pEG2UzY21O0HmllenHvyR5rAi8zck9/3UcXTaIA1tmkaQBYczqL8lGuWy4NxdCdwvpNvcqQrbFEjDeFx5XjzS+qboKoe0smjsRSVGHfleO8FE03zb32QtdqbF2crNBwY0qussLiHy5xvqVtG1czAeix9enDj3KqTNPh1bN++u+g3I2oWOJh7GgtIECBn1N/8AEaQhRio03mSPv3koSoYGqoZXkoG7OnDGkvsYiqXK5rFVhqOlvXsi2m369VRboLq/CytDKcOA8VRziS46HK0eFo7fuqWkdTF3QCYGkmAcom0mNQNUA/GZjbQzcfZFUq1iJIa4NLmzIc5oiXc7yQDpKur2xTTiqQUKlv2UMVjKjwA57yGiG3IiTfSJN9TfZTUSBqo7Bjxu2iijREjmYiE0oNgwdZjzS2kQCeojfwmR4hGtgbdU7wNYNj+3Tu3K5zzmbGdrPiAAy0+OHDoI0M3jiX5E2l0cBImLX+Wv1Q1cX8p5Wk6K9zolsxBIBEka6EzcHKHd3ekMRhS6n8URlYQ1wmCNLmdiXRblKZJaM0Wk9gRepspFyg2ibOiA7TkRO3ZOsFh7CISVG3sdkyqC0J6+FcEFUOy2f9JI0lJOK8Fykkflyl07W2PU6DmbInidWhOPzIt1IQsRNLBZtVfwvhxeWgw2Tq60C5m+oj1808o4DKTI0MDsrjibVhZ/LUHSA6HB2lskDRoEWgAi9tTEiT/sei9xfDG5pp5mAwIc4vi9zOsbxc2KdNpQq6jQnenZyXnld2ZHGsNN3i1MXE/mMwJ3tBn/AJREgodj5OY33785T/iGDDgRHvmsu9jmuy8tR9CFnknFnQwZVONPsZSHAjQQAQNTuAT2v6WSrGUruI2I+dgrc0DeNrqloLnAbTp1ghC5WaccKfK9AgMKx4zCV2JIDoOURa25H1XU9x0sijpgeRFSjZPBGxak2OwZ+I7unGGb4x1+qlVw9zIumyVnMxZODI4yzT79EJw6m01Ik5d7CbawJjXRGYxti3afnol1J+VxInnbYbm223mlLo9BF/ZpaLQI+c37n6eiXY7HgyDOUwCAcsj/ACg6zEwdiZ2Xj8Z4YH5j4QOp58rH5rMcS4hmf+a02007BNjj5COTuh6eImo9zjFzMAQAIAAaBAAgRATClVJj35LOcNeO41G/uVocMyTbc9N/eqY8bEyzKOkMab5npr9Va02Q7RHQ8lJrxOvePL90PAS8q9iwEZhmJAgzAB98vVF4VpDmkZSJDvH4WEtk5ZNjaQRzPVAkiQSDlBkxAJaNRyBj6hOsPwxpL2ZgHCQ5jyWGmTZr7GKoENJAt4hcqLHsKWdKOyJq1RmkFjHEsd4RDc4ALdNcoaOZidUG3GOGZuY5SQSNRIk6HS+/VdVe+TTcfyuNgZGYWkbG2/ZUvp3Qyt9Fw4ruhmysaxBIAawBsNsInYbT0TmgCZJ312+iy/CuIim4h4JGxA+qbVOO02kibjWL/Mao8aT/ACkzF5Cknxih6UHxRzTSfmIgCZ5Qk9f8VN/xaSdrAC3cpHxLjFXEWe4BtrbW0knWOUJ888EqiJxeJllJOWkSwmNDXC9gfJbnDAPpCo2CNTB0XzKowAag81PhfFKuHM0akA/mabtPcfcLNiyOD2tHQ8jxFlVwe1/s+jvqBDYios5S/GdRulPKTrlf9JbopP8Axc1zIcwzMzILr7SDfnotDzQOb/R517DHEYkJRiGNe7rGqX4rjtR0ijTaXQYFRxEkbeHSe6P4XiGVaIqNEEkh7XCHMcLFp7fpzSeSyWkSWLJgpy0AY/CZBImNxyncckLRdJABubDvsT00TriMFhOtoPaFmMNVgkaEEjz9hZpRpnU8WbyQYXiqYa4gXAloN4dfUfIRvCqab/svRU1M396KJFwrNMk+NMkNeyNLZQR1RzDYJ5w3+5lWKZIJ292S97oAdJlwc2wAmmW5HDqCAWxvlTSqf36pLijDi0TYiTpsZtebmxkWBtdDj7O1PaoqxNQMcHeCo1oYSHtcA7Nd1MjU/wCk6E6WhZWpWJIkm3sp/XxRaauWkxpqBoNUtzEU8rmODC+cueXZiLzAbliyGmyXkczK146iwI8pJtjvAPFoOvXnGy3X4a4xTo1Q54BDGVA2RP8AcMkEwJufDeYDjtp86w9J7NLjnvtH8pvhcQSntI5eaMpM0tfG5yDp4Wg2A0AAAA0AFhqYAkkq7hzA6oA4kNhxdBAOUNJgFwIkmAJ5pLReUxwWKLLjl+4/hJdWAlJI1vHaNCkZZJloIZPh8czrcaNMGZlZ+piZiYs0NA6NAA+SDq4vMVTXxobqkZGacMWl9l9XH5eiFrcaA3+yQ8U4p8Twg2kSRr2HI9UlxnU/WUMMTl7m9OPTWzVu/E7Ofr+6h/8AsKRtnpW5kLBVWqptG6tw46sCcmnUYm4qfiymTGdv/qD9QEJX4+//ABp2MQ55IJ7DYJXwrhBeRbXRaXHcMaGsggyL2MtIsRfmgqPZoT4tKXbBmYmsRIpg7nKTpb56q2niSbluXpdHcOOR2U2nTvyRGPwYBzgd1TSoBZmpcWgWlWbv91a1wzSB26LylhwZHopNplpQDVJNsjRreK+t9Uy4YMlRxkkVTLgbw4ANBHIECDysllagDoP5VvD8aWkNfYDQ8otdAk4ysV5OH1IXHv4H+OZ4HDkPrZYx7/7r4/22vymVs6jppki9jB52t8/osdUpFtUtg2y672mfPmnZTJ+mvjyTDqQEbTImfOFOpt3UcrRlym8GRIMH66c16NbIaNM52rOeiQ0ocDxBGAI2cj3K8SLW80i4pUhwPMe48loHu9/VZv8AE9AinmaLA3/4g6ntp6qsb2dtr5FeJxJMgm0NG/VzYvYDMeVyTqVRgqGZ2b/FgLie2w7oOk0uIA1Jt3Kf4jC/Dw5YwZiYBjcnU+gWxKzneX5SwqOKL/Kbr+y92e4PH03Ng2dz5o2m8Rr5pBheEON3eHs6/wAkxp4BjRq7/wCiPohdjpelemNqdccxyXVOJtGpHzSdzAT4c3m4lG4bCMYJLQTzdf0myEqUILbsvPEswlot/sbDy5+SBr1C6ST9vYUsRXLndlUVEg0q6RH4UShq+GzOCPY3mqyIPqm3oTyalYrxnC3C/NdgOGyRKbVHzYorh9IT9EnIaMWZpfl2GYHB5SHAaG499EZjqQc23JW4YxDhtr917VAmRHZJfQr1LmpP2BQwVGAEQ7nz5EKeHxssh1y2xkG/VeVKZIIbpMqjCMyEiD3H3S72aEoyi/5oswh1HLfpsr6sbKBoHUDzVLmFQipyuy2lE6iERQwocbXA9FThqQkZiAOZ+6Yloabfyo7SE583HSH3CaTQMuUbn5X/AFhYDjdUf1lUD/F+X0AWxoYkAFzjDWglxOwGpXz345q1XVI/O9z7/wDJxI84KflncIoT+m43LJOb6obMBJlTp6mZ98l5TFlaxqUjRmdIlh7u+iMyqrCUjc/NXZETOd2QqNQ9Rgc06EXBB31BTHEUIQ1Wkk9HZUlJGaw/CGUXkgazlJvA5dFXxTF5Q3eZPonFdkug6b/okGL4NkMgks2/4/stqy1GmcaHhRzeW87lqLqvlpbr4Sb/AJspp4lx28giGgnX7qVHDgIhlGSlOds6/GEekdRoiJ2VGJq8tFfWHJCliJyBxwt8meAwpMuoVQR5e+S6kftt6q4Ow5x1YU35qupor6dwuxLfCno5k5VIVYmraRsUXw3iQ8xr67IGq23v5IFz4MqOFo1Y6kqNoziUb9v0RHxM7jkkNJOXNEwOcWnVY7DY+SA46QtPw6vpCyyQUsXDY3o0RF1N2FadDlO2911JwXjnQh0jOm7PGVYEGQqKpU3VxoVHK3+EPY6Ma2ylzpsUDW4z8GQDLRzGbvHJW1nG/wAiUl43WaymQNSY/UqdmmOKL1LaKqPHauJqltR39sAnIBlbqIJA/Me8pthaEaLO/h5v90/9T9Qtfg6V5Qy7NEYqGOlotazmrG0pIVjacoihQurRys0vYlSpqUoltNRyImZkXVMOD+v7IPEUw0EnQBNKg5ITH4U1GZZgW62m4V8U3sN5Zxi+O37CWhROXMf8r+Spq0tVoamGtYICvg0E7bs1eLxxwUP++3/kzlXCx+X0P2UGOgRvunFXDIOthZ1EqlOjXKCmtAQhVVLIj+jIm9uqDqujUQru2FGNaBsRV99V1E+aHxD7r2jVhaI6JNfiNKVRVYitrYqNOoqqmJAmb81oi0cqcHfQFiquW2+yWvfJUsRVLnEqqVJT9kOguJY16d8J4lBuUjarqdUgrNKLN8GpKpG9w2PDgrXV1k8Jj+aPONMIK+RDw09DZ791W7GgJcziEyqquPDQSY981SiM4P3GrHAglzg0AEmdgsn/AFJzCt/bfm+IAxwzZREAubtZ0i+oUcXjC+wPhlXYPDaft1T3FQQvDCUm3J6Yw4LhBJLQYhoGaNd9Oy1dHDpbwvDrSuw0OLRc+9Fk7djPJy8fxQNSpIyjThSYxWgIkcpuyBCpKvqIaVGwUM3GfuoAeamWqM3hMIRczWFS6nz99VfHmvCEIaYE/DgoWrgE0LVEsQOI2ORroRvwSDr8Pn19ei05ogqt2EBQcTTHyGjGYnggOlkqrcKe06SvodbBCJhDjg5d2RJyQ5eTFrZ88Li3WR0KDxNRfQsVwPmAUtxX4bby6psc1dol45dMwLlwK1Vb8NN5QgX/AIfA5pizRAeCT2mJgVLOmDuBkaO9Qh38JqDSD8vqmepFk9PJH2K6VaEZSx3O/wCiV4ii9gksMc9fog3YsnRC2hGTy1j1JDjF8QaPymyW1MYXnogy6VbhhdBfwYZeZkyyUVpDCkU/4QwEiUhohaLhdOLoJSvs7+L/AMzS4IQOm6cUqkiRt7Kz1HE31TvAutfUIEczyWMqTVNQpGApOKJmMqqHVDOKuqOQ5CWwhuRsFBzf3XpXdE0o5gXjgpKKhCELipQvCFRaZAdVMKLvsvWtKEaSV7K/NUZFKLK0wGibwCPZQ9XDDl3VgdC4lXdlVQBU4cD8yl1fhSfuaqnU0DSGxySj0zL1uFnkgamB6LX1KVkHVwo5IGjVDypLsx9XCxpP0STH8Ka7aDzbb1GhW+xGBHJKsVw0bBXGTQ71cWVVNHzrFYF1PUSNnDT9ivKAhbHEYORGm+lkqPDADOUJt2Y1+nw58sctfDKuH4bQnfQJ7RED30QdOnlF+SLw0npoqaOo6xwpDHCLQYEn+Vn6I0Cf4awhTo42aXJjBlW6tfUQTXK1rlQg6q5Dl6nXehn1RKEuzQP+65q5cmEPDquXi5WQ9K5uq5cqIQd9lbRXLkIxHqiFy5WRkHaqQ0XLlCme7e+SqcuXKERW5DVNVy5AEU1ksxOp8ly5CMgKMRv2S92o97rxcmRNmIjiPy++qJwmnovVyIPJ+wMo6p9R0XLlTOTIup6q4aBcuVAMorIJ2q8XKiH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Szövegdoboz 12"/>
          <p:cNvSpPr txBox="1"/>
          <p:nvPr/>
        </p:nvSpPr>
        <p:spPr>
          <a:xfrm>
            <a:off x="971600" y="1268760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hu-HU" sz="3200" dirty="0" err="1" smtClean="0"/>
              <a:t>dentitio</a:t>
            </a:r>
            <a:r>
              <a:rPr lang="hu-HU" sz="3200" dirty="0" smtClean="0"/>
              <a:t> </a:t>
            </a:r>
            <a:r>
              <a:rPr lang="hu-HU" sz="3200" dirty="0" err="1" smtClean="0"/>
              <a:t>praecox</a:t>
            </a:r>
            <a:endParaRPr lang="hu-HU" sz="3200" dirty="0" smtClean="0"/>
          </a:p>
          <a:p>
            <a:pPr>
              <a:buFont typeface="Arial" pitchFamily="34" charset="0"/>
              <a:buChar char="•"/>
            </a:pPr>
            <a:r>
              <a:rPr lang="hu-HU" sz="3200" dirty="0"/>
              <a:t> </a:t>
            </a:r>
            <a:r>
              <a:rPr lang="hu-HU" sz="3200" dirty="0" err="1" smtClean="0"/>
              <a:t>dentitio</a:t>
            </a:r>
            <a:r>
              <a:rPr lang="hu-HU" sz="3200" dirty="0" smtClean="0"/>
              <a:t> </a:t>
            </a:r>
            <a:r>
              <a:rPr lang="hu-HU" sz="3200" dirty="0" err="1" smtClean="0"/>
              <a:t>tarda</a:t>
            </a:r>
            <a:endParaRPr lang="hu-HU" sz="3200" dirty="0" smtClean="0"/>
          </a:p>
          <a:p>
            <a:pPr>
              <a:buFont typeface="Arial" pitchFamily="34" charset="0"/>
              <a:buChar char="•"/>
            </a:pPr>
            <a:r>
              <a:rPr lang="hu-HU" sz="3200" dirty="0"/>
              <a:t> </a:t>
            </a:r>
            <a:r>
              <a:rPr lang="hu-HU" sz="3200" dirty="0" err="1" smtClean="0"/>
              <a:t>dentitio</a:t>
            </a:r>
            <a:r>
              <a:rPr lang="hu-HU" sz="3200" dirty="0" smtClean="0"/>
              <a:t> </a:t>
            </a:r>
            <a:r>
              <a:rPr lang="hu-HU" sz="3200" dirty="0" err="1" smtClean="0"/>
              <a:t>difficilis</a:t>
            </a:r>
            <a:endParaRPr lang="de-DE" sz="32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5148064" y="4221088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dirty="0" smtClean="0"/>
              <a:t> </a:t>
            </a:r>
            <a:r>
              <a:rPr lang="hu-HU" sz="3200" i="1" dirty="0" err="1" smtClean="0">
                <a:solidFill>
                  <a:srgbClr val="002060"/>
                </a:solidFill>
              </a:rPr>
              <a:t>dens</a:t>
            </a:r>
            <a:r>
              <a:rPr lang="hu-HU" sz="3200" i="1" dirty="0" smtClean="0">
                <a:solidFill>
                  <a:srgbClr val="002060"/>
                </a:solidFill>
              </a:rPr>
              <a:t> </a:t>
            </a:r>
            <a:r>
              <a:rPr lang="hu-HU" sz="3200" i="1" dirty="0" err="1" smtClean="0">
                <a:solidFill>
                  <a:srgbClr val="002060"/>
                </a:solidFill>
              </a:rPr>
              <a:t>connatalis</a:t>
            </a:r>
            <a:endParaRPr lang="hu-HU" sz="3200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3200" i="1" dirty="0" smtClean="0">
                <a:solidFill>
                  <a:srgbClr val="002060"/>
                </a:solidFill>
              </a:rPr>
              <a:t> (</a:t>
            </a:r>
            <a:r>
              <a:rPr lang="hu-HU" sz="3200" i="1" dirty="0" err="1" smtClean="0">
                <a:solidFill>
                  <a:srgbClr val="002060"/>
                </a:solidFill>
              </a:rPr>
              <a:t>dens</a:t>
            </a:r>
            <a:r>
              <a:rPr lang="hu-HU" sz="3200" i="1" dirty="0" smtClean="0">
                <a:solidFill>
                  <a:srgbClr val="002060"/>
                </a:solidFill>
              </a:rPr>
              <a:t> </a:t>
            </a:r>
            <a:r>
              <a:rPr lang="hu-HU" sz="3200" i="1" dirty="0" err="1" smtClean="0">
                <a:solidFill>
                  <a:srgbClr val="002060"/>
                </a:solidFill>
              </a:rPr>
              <a:t>praelactales</a:t>
            </a:r>
            <a:r>
              <a:rPr lang="hu-HU" sz="3200" i="1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3200" i="1" dirty="0">
                <a:solidFill>
                  <a:srgbClr val="002060"/>
                </a:solidFill>
              </a:rPr>
              <a:t> </a:t>
            </a:r>
            <a:r>
              <a:rPr lang="hu-HU" sz="3200" i="1" dirty="0" err="1" smtClean="0">
                <a:solidFill>
                  <a:srgbClr val="002060"/>
                </a:solidFill>
              </a:rPr>
              <a:t>dens</a:t>
            </a:r>
            <a:r>
              <a:rPr lang="hu-HU" sz="3200" i="1" dirty="0" smtClean="0">
                <a:solidFill>
                  <a:srgbClr val="002060"/>
                </a:solidFill>
              </a:rPr>
              <a:t> </a:t>
            </a:r>
            <a:r>
              <a:rPr lang="hu-HU" sz="3200" i="1" dirty="0" err="1" smtClean="0">
                <a:solidFill>
                  <a:srgbClr val="002060"/>
                </a:solidFill>
              </a:rPr>
              <a:t>neonatale</a:t>
            </a:r>
            <a:endParaRPr lang="de-DE" sz="3200" i="1" dirty="0">
              <a:solidFill>
                <a:srgbClr val="002060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971600" y="3273896"/>
            <a:ext cx="7772400" cy="94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smtClean="0"/>
              <a:t/>
            </a:r>
            <a:br>
              <a:rPr lang="hu-HU" sz="3600" b="1" smtClean="0"/>
            </a:br>
            <a:r>
              <a:rPr lang="hu-HU" sz="3600" b="1" smtClean="0"/>
              <a:t> eruption cysts</a:t>
            </a:r>
            <a:endParaRPr lang="de-DE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13" grpId="0"/>
      <p:bldP spid="15" grpId="0"/>
      <p:bldP spid="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5256584" cy="1143000"/>
          </a:xfrm>
        </p:spPr>
        <p:txBody>
          <a:bodyPr/>
          <a:lstStyle/>
          <a:p>
            <a:pPr lvl="0" algn="l">
              <a:defRPr/>
            </a:pPr>
            <a:r>
              <a:rPr lang="hu-HU" b="1" dirty="0" err="1" smtClean="0"/>
              <a:t>Primary</a:t>
            </a:r>
            <a:r>
              <a:rPr lang="hu-HU" b="1" dirty="0" smtClean="0"/>
              <a:t> </a:t>
            </a:r>
            <a:r>
              <a:rPr lang="hu-HU" b="1" dirty="0" err="1" smtClean="0"/>
              <a:t>dentition</a:t>
            </a:r>
            <a:endParaRPr lang="de-DE" b="1" dirty="0" smtClean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95536" y="2996952"/>
            <a:ext cx="7272808" cy="2980928"/>
          </a:xfrm>
        </p:spPr>
        <p:txBody>
          <a:bodyPr/>
          <a:lstStyle/>
          <a:p>
            <a:endParaRPr lang="hu-HU" dirty="0"/>
          </a:p>
          <a:p>
            <a:r>
              <a:rPr lang="hu-HU" dirty="0" err="1" smtClean="0"/>
              <a:t>Relation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roots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teeth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crows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permanent</a:t>
            </a:r>
            <a:r>
              <a:rPr lang="hu-HU" dirty="0" smtClean="0"/>
              <a:t> </a:t>
            </a:r>
            <a:r>
              <a:rPr lang="hu-HU" dirty="0" err="1" smtClean="0"/>
              <a:t>tooth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95536" y="2060848"/>
            <a:ext cx="6248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hu-HU" sz="2800" b="1" dirty="0" smtClean="0">
                <a:solidFill>
                  <a:srgbClr val="002060"/>
                </a:solidFill>
              </a:rPr>
              <a:t> no </a:t>
            </a:r>
            <a:r>
              <a:rPr lang="hu-HU" sz="2800" b="1" dirty="0" err="1" smtClean="0">
                <a:solidFill>
                  <a:srgbClr val="002060"/>
                </a:solidFill>
              </a:rPr>
              <a:t>diastemas</a:t>
            </a:r>
            <a:endParaRPr lang="hu-HU" sz="2800" b="1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hu-HU" sz="2800" b="1" dirty="0" smtClean="0">
                <a:solidFill>
                  <a:srgbClr val="002060"/>
                </a:solidFill>
              </a:rPr>
              <a:t> </a:t>
            </a:r>
            <a:r>
              <a:rPr lang="hu-HU" sz="2800" b="1" dirty="0" err="1" smtClean="0">
                <a:solidFill>
                  <a:srgbClr val="002060"/>
                </a:solidFill>
              </a:rPr>
              <a:t>fiziological</a:t>
            </a:r>
            <a:r>
              <a:rPr lang="hu-HU" sz="2800" b="1" dirty="0" smtClean="0">
                <a:solidFill>
                  <a:srgbClr val="002060"/>
                </a:solidFill>
              </a:rPr>
              <a:t> </a:t>
            </a:r>
            <a:r>
              <a:rPr lang="hu-HU" sz="2800" b="1" dirty="0" err="1" smtClean="0">
                <a:solidFill>
                  <a:srgbClr val="002060"/>
                </a:solidFill>
              </a:rPr>
              <a:t>diastemas</a:t>
            </a:r>
            <a:endParaRPr lang="hu-H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430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 autoUpdateAnimBg="0" advAuto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414</Words>
  <Application>Microsoft Office PowerPoint</Application>
  <PresentationFormat>Diavetítés a képernyőre (4:3 oldalarány)</PresentationFormat>
  <Paragraphs>110</Paragraphs>
  <Slides>12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Tooth development, eruption and anatomy of primary teeth</vt:lpstr>
      <vt:lpstr>Tooth development </vt:lpstr>
      <vt:lpstr>The reduced enamel epithelium fused with the oral epithelium lining the oral cavity</vt:lpstr>
      <vt:lpstr>Mineralisatio  Primary dentition</vt:lpstr>
      <vt:lpstr>Eruptio dentis decidui</vt:lpstr>
      <vt:lpstr>Average eruption times Month  </vt:lpstr>
      <vt:lpstr>Simptoms of primary teeth eruption</vt:lpstr>
      <vt:lpstr>Disturbances during dentition</vt:lpstr>
      <vt:lpstr>Primary dentition</vt:lpstr>
      <vt:lpstr>PowerPoint bemutató</vt:lpstr>
      <vt:lpstr>Mixed dentition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Rózsa Noémi</dc:creator>
  <cp:lastModifiedBy>Rózsa Noémi</cp:lastModifiedBy>
  <cp:revision>24</cp:revision>
  <dcterms:created xsi:type="dcterms:W3CDTF">2014-09-16T10:29:56Z</dcterms:created>
  <dcterms:modified xsi:type="dcterms:W3CDTF">2014-11-24T11:16:05Z</dcterms:modified>
</cp:coreProperties>
</file>