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84" r:id="rId13"/>
    <p:sldId id="271" r:id="rId14"/>
    <p:sldId id="273" r:id="rId15"/>
    <p:sldId id="272" r:id="rId16"/>
    <p:sldId id="274" r:id="rId17"/>
    <p:sldId id="275" r:id="rId18"/>
    <p:sldId id="276" r:id="rId19"/>
    <p:sldId id="278" r:id="rId20"/>
    <p:sldId id="285" r:id="rId21"/>
    <p:sldId id="286" r:id="rId22"/>
    <p:sldId id="287" r:id="rId23"/>
    <p:sldId id="277" r:id="rId24"/>
    <p:sldId id="288" r:id="rId25"/>
    <p:sldId id="289" r:id="rId26"/>
    <p:sldId id="290" r:id="rId27"/>
    <p:sldId id="280" r:id="rId28"/>
    <p:sldId id="282" r:id="rId29"/>
    <p:sldId id="291" r:id="rId30"/>
    <p:sldId id="292" r:id="rId31"/>
    <p:sldId id="293" r:id="rId32"/>
    <p:sldId id="294" r:id="rId33"/>
    <p:sldId id="295" r:id="rId34"/>
    <p:sldId id="296" r:id="rId35"/>
    <p:sldId id="298" r:id="rId36"/>
    <p:sldId id="299" r:id="rId37"/>
    <p:sldId id="301" r:id="rId38"/>
    <p:sldId id="302" r:id="rId39"/>
    <p:sldId id="300" r:id="rId40"/>
    <p:sldId id="297" r:id="rId41"/>
    <p:sldId id="303" r:id="rId42"/>
    <p:sldId id="304" r:id="rId43"/>
    <p:sldId id="281" r:id="rId44"/>
    <p:sldId id="305" r:id="rId45"/>
    <p:sldId id="306" r:id="rId46"/>
    <p:sldId id="307" r:id="rId47"/>
    <p:sldId id="308" r:id="rId48"/>
    <p:sldId id="311" r:id="rId4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66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C91DEE6-41B1-4556-A63F-8AB35FB9ED5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F88AB-A702-482B-ADC8-DA1FB914F0B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9812A55C-DB42-4D68-AF22-24A791F8B0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066B83-0B52-4322-B137-65D787FF50D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F59A3B-33AE-47B6-B855-E754FB6E714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79B668BE-0787-439D-B99F-F1E605995CE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76E77AC-9A2A-4999-A7EE-F6FE0BFE000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7EF470-7A63-4FE0-A22B-B89AC498A80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5E2AD5-E327-42C8-8C0E-4842066AF2E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5FF4E9-8F76-49FF-B935-C46EF4D4E81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C062D2C-8699-40F4-8AE8-DE2F0E915E7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012CF6-8849-45D7-875B-4B1B9ADAD44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1700808"/>
            <a:ext cx="6480398" cy="180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sz="4200" b="1" dirty="0" err="1" smtClean="0">
                <a:solidFill>
                  <a:srgbClr val="003366"/>
                </a:solidFill>
              </a:rPr>
              <a:t>Dental</a:t>
            </a:r>
            <a:r>
              <a:rPr lang="hu-HU" sz="4200" b="1" dirty="0" smtClean="0">
                <a:solidFill>
                  <a:srgbClr val="003366"/>
                </a:solidFill>
              </a:rPr>
              <a:t> </a:t>
            </a:r>
            <a:r>
              <a:rPr lang="hu-HU" sz="4200" b="1" dirty="0" err="1" smtClean="0">
                <a:solidFill>
                  <a:srgbClr val="003366"/>
                </a:solidFill>
              </a:rPr>
              <a:t>hard</a:t>
            </a:r>
            <a:r>
              <a:rPr lang="hu-HU" sz="4200" b="1" dirty="0" smtClean="0">
                <a:solidFill>
                  <a:srgbClr val="003366"/>
                </a:solidFill>
              </a:rPr>
              <a:t> </a:t>
            </a:r>
            <a:r>
              <a:rPr lang="hu-HU" sz="4200" b="1" dirty="0" err="1" smtClean="0">
                <a:solidFill>
                  <a:srgbClr val="003366"/>
                </a:solidFill>
              </a:rPr>
              <a:t>tissue</a:t>
            </a:r>
            <a:r>
              <a:rPr lang="hu-HU" sz="4200" b="1" dirty="0" smtClean="0">
                <a:solidFill>
                  <a:srgbClr val="003366"/>
                </a:solidFill>
              </a:rPr>
              <a:t> </a:t>
            </a:r>
            <a:r>
              <a:rPr lang="hu-HU" sz="4200" b="1" dirty="0" err="1" smtClean="0">
                <a:solidFill>
                  <a:srgbClr val="003366"/>
                </a:solidFill>
              </a:rPr>
              <a:t>discolouration</a:t>
            </a:r>
            <a:r>
              <a:rPr lang="hu-HU" sz="4200" b="1" dirty="0" smtClean="0">
                <a:solidFill>
                  <a:srgbClr val="003366"/>
                </a:solidFill>
              </a:rPr>
              <a:t> </a:t>
            </a:r>
            <a:r>
              <a:rPr lang="hu-HU" sz="4200" b="1" dirty="0" smtClean="0">
                <a:solidFill>
                  <a:srgbClr val="003366"/>
                </a:solidFill>
              </a:rPr>
              <a:t>. </a:t>
            </a:r>
            <a:br>
              <a:rPr lang="hu-HU" sz="4200" b="1" dirty="0" smtClean="0">
                <a:solidFill>
                  <a:srgbClr val="003366"/>
                </a:solidFill>
              </a:rPr>
            </a:br>
            <a:r>
              <a:rPr lang="hu-HU" sz="4200" b="1" dirty="0" err="1" smtClean="0">
                <a:solidFill>
                  <a:srgbClr val="003366"/>
                </a:solidFill>
              </a:rPr>
              <a:t>Etiology</a:t>
            </a:r>
            <a:r>
              <a:rPr lang="hu-HU" sz="4200" b="1" dirty="0" smtClean="0">
                <a:solidFill>
                  <a:srgbClr val="003366"/>
                </a:solidFill>
              </a:rPr>
              <a:t> and </a:t>
            </a:r>
            <a:r>
              <a:rPr lang="hu-HU" sz="4200" b="1" dirty="0" err="1" smtClean="0">
                <a:solidFill>
                  <a:srgbClr val="003366"/>
                </a:solidFill>
              </a:rPr>
              <a:t>treatment</a:t>
            </a:r>
            <a:endParaRPr lang="hu-HU" sz="4200" b="1" dirty="0" smtClean="0">
              <a:solidFill>
                <a:srgbClr val="0033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6588" y="3573016"/>
            <a:ext cx="5473700" cy="695325"/>
          </a:xfrm>
        </p:spPr>
        <p:txBody>
          <a:bodyPr/>
          <a:lstStyle/>
          <a:p>
            <a:pPr eaLnBrk="1" hangingPunct="1"/>
            <a:r>
              <a:rPr lang="hu-HU" sz="3000" dirty="0" smtClean="0">
                <a:solidFill>
                  <a:srgbClr val="003366"/>
                </a:solidFill>
              </a:rPr>
              <a:t>2014.04.28.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427984" y="5949280"/>
            <a:ext cx="43836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u-HU" sz="3200" b="1" dirty="0" smtClean="0">
                <a:solidFill>
                  <a:srgbClr val="003366"/>
                </a:solidFill>
              </a:rPr>
              <a:t>Dr. Déri Katalin</a:t>
            </a:r>
            <a:endParaRPr lang="hu-HU" sz="3200" b="1" dirty="0">
              <a:solidFill>
                <a:srgbClr val="003366"/>
              </a:solidFill>
            </a:endParaRPr>
          </a:p>
        </p:txBody>
      </p:sp>
      <p:pic>
        <p:nvPicPr>
          <p:cNvPr id="5" name="Kép 4" descr="IMG_9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303556"/>
            <a:ext cx="2808312" cy="2365804"/>
          </a:xfrm>
          <a:prstGeom prst="rect">
            <a:avLst/>
          </a:prstGeom>
        </p:spPr>
      </p:pic>
      <p:pic>
        <p:nvPicPr>
          <p:cNvPr id="6" name="Picture 4" descr="beolvasás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336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260350"/>
            <a:ext cx="7607300" cy="1143000"/>
          </a:xfrm>
        </p:spPr>
        <p:txBody>
          <a:bodyPr/>
          <a:lstStyle/>
          <a:p>
            <a:r>
              <a:rPr lang="hu-HU" sz="2600" b="1" dirty="0" err="1" smtClean="0">
                <a:solidFill>
                  <a:srgbClr val="003366"/>
                </a:solidFill>
              </a:rPr>
              <a:t>Extrinsic</a:t>
            </a:r>
            <a:r>
              <a:rPr lang="hu-HU" sz="2600" b="1" dirty="0" smtClean="0">
                <a:solidFill>
                  <a:srgbClr val="003366"/>
                </a:solidFill>
              </a:rPr>
              <a:t> </a:t>
            </a:r>
            <a:r>
              <a:rPr lang="hu-HU" sz="2600" b="1" dirty="0" err="1" smtClean="0">
                <a:solidFill>
                  <a:srgbClr val="003366"/>
                </a:solidFill>
              </a:rPr>
              <a:t>discolorations</a:t>
            </a:r>
            <a:endParaRPr lang="hu-HU" sz="2600" b="1" dirty="0" smtClean="0">
              <a:solidFill>
                <a:srgbClr val="0033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495425"/>
            <a:ext cx="7921625" cy="4525963"/>
          </a:xfrm>
        </p:spPr>
        <p:txBody>
          <a:bodyPr/>
          <a:lstStyle/>
          <a:p>
            <a:pPr eaLnBrk="1" hangingPunct="1"/>
            <a:r>
              <a:rPr lang="hu-HU" b="1" u="sng" dirty="0" smtClean="0">
                <a:solidFill>
                  <a:srgbClr val="003366"/>
                </a:solidFill>
              </a:rPr>
              <a:t>Non </a:t>
            </a:r>
            <a:r>
              <a:rPr lang="hu-HU" b="1" u="sng" dirty="0" err="1" smtClean="0">
                <a:solidFill>
                  <a:srgbClr val="003366"/>
                </a:solidFill>
              </a:rPr>
              <a:t>metallic</a:t>
            </a:r>
            <a:r>
              <a:rPr lang="hu-HU" b="1" u="sng" dirty="0" smtClean="0">
                <a:solidFill>
                  <a:srgbClr val="003366"/>
                </a:solidFill>
              </a:rPr>
              <a:t> </a:t>
            </a:r>
            <a:r>
              <a:rPr lang="hu-HU" b="1" u="sng" dirty="0" err="1" smtClean="0">
                <a:solidFill>
                  <a:srgbClr val="003366"/>
                </a:solidFill>
              </a:rPr>
              <a:t>stains</a:t>
            </a:r>
            <a:r>
              <a:rPr lang="hu-HU" sz="2900" b="1" u="sng" dirty="0" smtClean="0">
                <a:solidFill>
                  <a:srgbClr val="003366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900" dirty="0" err="1" smtClean="0">
                <a:solidFill>
                  <a:srgbClr val="92D050"/>
                </a:solidFill>
              </a:rPr>
              <a:t>Greenish</a:t>
            </a:r>
            <a:r>
              <a:rPr lang="hu-HU" sz="2900" dirty="0" smtClean="0">
                <a:solidFill>
                  <a:srgbClr val="92D050"/>
                </a:solidFill>
              </a:rPr>
              <a:t> </a:t>
            </a:r>
            <a:r>
              <a:rPr lang="hu-HU" sz="2900" dirty="0" err="1" smtClean="0">
                <a:solidFill>
                  <a:srgbClr val="92D050"/>
                </a:solidFill>
              </a:rPr>
              <a:t>discoloration</a:t>
            </a:r>
            <a:r>
              <a:rPr lang="hu-HU" sz="2900" dirty="0" smtClean="0">
                <a:solidFill>
                  <a:srgbClr val="92D050"/>
                </a:solidFill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hu-HU" sz="2600" dirty="0" err="1" smtClean="0">
                <a:solidFill>
                  <a:srgbClr val="003366"/>
                </a:solidFill>
              </a:rPr>
              <a:t>poor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oral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hygiene</a:t>
            </a:r>
            <a:r>
              <a:rPr lang="hu-HU" sz="2600" dirty="0" smtClean="0">
                <a:solidFill>
                  <a:srgbClr val="003366"/>
                </a:solidFill>
                <a:cs typeface="Arial" charset="0"/>
              </a:rPr>
              <a:t>→</a:t>
            </a:r>
            <a:r>
              <a:rPr lang="hu-HU" sz="2600" dirty="0" err="1" smtClean="0">
                <a:solidFill>
                  <a:srgbClr val="003366"/>
                </a:solidFill>
                <a:cs typeface="Arial" charset="0"/>
              </a:rPr>
              <a:t>bacteria</a:t>
            </a:r>
            <a:r>
              <a:rPr lang="hu-HU" sz="2600" dirty="0" smtClean="0">
                <a:solidFill>
                  <a:srgbClr val="003366"/>
                </a:solidFill>
                <a:cs typeface="Arial" charset="0"/>
              </a:rPr>
              <a:t>+</a:t>
            </a:r>
            <a:r>
              <a:rPr lang="hu-HU" sz="2600" dirty="0" err="1" smtClean="0">
                <a:solidFill>
                  <a:srgbClr val="003366"/>
                </a:solidFill>
                <a:cs typeface="Arial" charset="0"/>
              </a:rPr>
              <a:t>inflamed</a:t>
            </a:r>
            <a:r>
              <a:rPr lang="hu-HU" sz="26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  <a:cs typeface="Arial" charset="0"/>
              </a:rPr>
              <a:t>bleeding</a:t>
            </a:r>
            <a:r>
              <a:rPr lang="hu-HU" sz="26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  <a:cs typeface="Arial" charset="0"/>
              </a:rPr>
              <a:t>gingiva</a:t>
            </a:r>
            <a:r>
              <a:rPr lang="hu-HU" sz="2600" dirty="0" smtClean="0">
                <a:solidFill>
                  <a:srgbClr val="003366"/>
                </a:solidFill>
                <a:cs typeface="Arial" charset="0"/>
              </a:rPr>
              <a:t> (hemoglobin)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900" dirty="0" err="1" smtClean="0">
                <a:solidFill>
                  <a:srgbClr val="FF3300"/>
                </a:solidFill>
                <a:cs typeface="Arial" charset="0"/>
              </a:rPr>
              <a:t>Orange</a:t>
            </a:r>
            <a:r>
              <a:rPr lang="hu-HU" sz="2900" dirty="0" smtClean="0">
                <a:solidFill>
                  <a:srgbClr val="FF3300"/>
                </a:solidFill>
                <a:cs typeface="Arial" charset="0"/>
              </a:rPr>
              <a:t> </a:t>
            </a:r>
            <a:r>
              <a:rPr lang="hu-HU" sz="2900" dirty="0" err="1" smtClean="0">
                <a:solidFill>
                  <a:srgbClr val="FF3300"/>
                </a:solidFill>
                <a:cs typeface="Arial" charset="0"/>
              </a:rPr>
              <a:t>discoloration</a:t>
            </a:r>
            <a:r>
              <a:rPr lang="hu-HU" sz="2900" dirty="0" smtClean="0">
                <a:solidFill>
                  <a:srgbClr val="FF3300"/>
                </a:solidFill>
                <a:cs typeface="Arial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hu-HU" sz="2600" dirty="0" err="1" smtClean="0">
                <a:solidFill>
                  <a:srgbClr val="003366"/>
                </a:solidFill>
                <a:cs typeface="Arial" charset="0"/>
              </a:rPr>
              <a:t>Labial</a:t>
            </a:r>
            <a:r>
              <a:rPr lang="hu-HU" sz="26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  <a:cs typeface="Arial" charset="0"/>
              </a:rPr>
              <a:t>surface</a:t>
            </a:r>
            <a:r>
              <a:rPr lang="hu-HU" sz="2600" dirty="0" smtClean="0">
                <a:solidFill>
                  <a:srgbClr val="003366"/>
                </a:solidFill>
                <a:cs typeface="Arial" charset="0"/>
              </a:rPr>
              <a:t> of </a:t>
            </a:r>
            <a:r>
              <a:rPr lang="hu-HU" sz="2600" dirty="0" err="1" smtClean="0">
                <a:solidFill>
                  <a:srgbClr val="003366"/>
                </a:solidFill>
                <a:cs typeface="Arial" charset="0"/>
              </a:rPr>
              <a:t>anterior</a:t>
            </a:r>
            <a:r>
              <a:rPr lang="hu-HU" sz="26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  <a:cs typeface="Arial" charset="0"/>
              </a:rPr>
              <a:t>teeth</a:t>
            </a:r>
            <a:endParaRPr lang="hu-HU" sz="2600" dirty="0" smtClean="0">
              <a:solidFill>
                <a:srgbClr val="003366"/>
              </a:solidFill>
              <a:cs typeface="Arial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hu-HU" dirty="0" err="1" smtClean="0">
                <a:solidFill>
                  <a:srgbClr val="003366"/>
                </a:solidFill>
                <a:cs typeface="Arial" charset="0"/>
              </a:rPr>
              <a:t>Unknown</a:t>
            </a:r>
            <a:r>
              <a:rPr lang="hu-HU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dirty="0" err="1" smtClean="0">
                <a:solidFill>
                  <a:srgbClr val="003366"/>
                </a:solidFill>
                <a:cs typeface="Arial" charset="0"/>
              </a:rPr>
              <a:t>origin</a:t>
            </a:r>
            <a:endParaRPr lang="hu-HU" sz="26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sz="2900" dirty="0" smtClean="0">
                <a:solidFill>
                  <a:srgbClr val="003366"/>
                </a:solidFill>
                <a:cs typeface="Arial" charset="0"/>
              </a:rPr>
              <a:t>   </a:t>
            </a:r>
          </a:p>
          <a:p>
            <a:pPr eaLnBrk="1" hangingPunct="1">
              <a:buFont typeface="Wingdings" pitchFamily="2" charset="2"/>
              <a:buChar char="ü"/>
            </a:pPr>
            <a:endParaRPr lang="hu-HU" sz="2900" dirty="0" smtClean="0">
              <a:solidFill>
                <a:srgbClr val="0033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260350"/>
            <a:ext cx="7607300" cy="1143000"/>
          </a:xfrm>
        </p:spPr>
        <p:txBody>
          <a:bodyPr/>
          <a:lstStyle/>
          <a:p>
            <a:r>
              <a:rPr lang="hu-HU" sz="2600" b="1" dirty="0" err="1" smtClean="0">
                <a:solidFill>
                  <a:srgbClr val="003366"/>
                </a:solidFill>
              </a:rPr>
              <a:t>Extrinsic</a:t>
            </a:r>
            <a:r>
              <a:rPr lang="hu-HU" sz="2600" b="1" dirty="0" smtClean="0">
                <a:solidFill>
                  <a:srgbClr val="003366"/>
                </a:solidFill>
              </a:rPr>
              <a:t> </a:t>
            </a:r>
            <a:r>
              <a:rPr lang="hu-HU" sz="2600" b="1" dirty="0" err="1" smtClean="0">
                <a:solidFill>
                  <a:srgbClr val="003366"/>
                </a:solidFill>
              </a:rPr>
              <a:t>discolourations</a:t>
            </a:r>
            <a:endParaRPr lang="hu-HU" sz="2600" b="1" dirty="0" smtClean="0">
              <a:solidFill>
                <a:srgbClr val="003366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495425"/>
            <a:ext cx="7921625" cy="4525963"/>
          </a:xfrm>
        </p:spPr>
        <p:txBody>
          <a:bodyPr/>
          <a:lstStyle/>
          <a:p>
            <a:pPr eaLnBrk="1" hangingPunct="1"/>
            <a:r>
              <a:rPr lang="hu-HU" sz="2900" b="1" u="sng" dirty="0" err="1" smtClean="0">
                <a:solidFill>
                  <a:srgbClr val="003366"/>
                </a:solidFill>
              </a:rPr>
              <a:t>Metallic</a:t>
            </a:r>
            <a:r>
              <a:rPr lang="hu-HU" sz="2900" b="1" u="sng" dirty="0" smtClean="0">
                <a:solidFill>
                  <a:srgbClr val="003366"/>
                </a:solidFill>
              </a:rPr>
              <a:t> </a:t>
            </a:r>
            <a:r>
              <a:rPr lang="hu-HU" sz="2900" b="1" u="sng" dirty="0" err="1" smtClean="0">
                <a:solidFill>
                  <a:srgbClr val="003366"/>
                </a:solidFill>
              </a:rPr>
              <a:t>stain</a:t>
            </a:r>
            <a:r>
              <a:rPr lang="hu-HU" b="1" u="sng" dirty="0" err="1" smtClean="0">
                <a:solidFill>
                  <a:srgbClr val="003366"/>
                </a:solidFill>
              </a:rPr>
              <a:t>s</a:t>
            </a:r>
            <a:r>
              <a:rPr lang="hu-HU" b="1" u="sng" dirty="0" smtClean="0">
                <a:solidFill>
                  <a:srgbClr val="003366"/>
                </a:solidFill>
              </a:rPr>
              <a:t> - </a:t>
            </a:r>
            <a:r>
              <a:rPr lang="hu-HU" sz="2900" b="1" u="sng" dirty="0" err="1" smtClean="0">
                <a:solidFill>
                  <a:srgbClr val="003366"/>
                </a:solidFill>
              </a:rPr>
              <a:t>factors</a:t>
            </a:r>
            <a:r>
              <a:rPr lang="hu-HU" sz="2900" b="1" u="sng" dirty="0" smtClean="0">
                <a:solidFill>
                  <a:srgbClr val="003366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dirty="0" err="1" smtClean="0">
                <a:solidFill>
                  <a:srgbClr val="003366"/>
                </a:solidFill>
              </a:rPr>
              <a:t>Rare</a:t>
            </a:r>
            <a:r>
              <a:rPr lang="hu-HU" dirty="0" smtClean="0">
                <a:solidFill>
                  <a:srgbClr val="003366"/>
                </a:solidFill>
              </a:rPr>
              <a:t> </a:t>
            </a:r>
            <a:r>
              <a:rPr lang="hu-HU" dirty="0" err="1" smtClean="0">
                <a:solidFill>
                  <a:srgbClr val="003366"/>
                </a:solidFill>
              </a:rPr>
              <a:t>in</a:t>
            </a:r>
            <a:r>
              <a:rPr lang="hu-HU" dirty="0" smtClean="0">
                <a:solidFill>
                  <a:srgbClr val="003366"/>
                </a:solidFill>
              </a:rPr>
              <a:t> </a:t>
            </a:r>
            <a:r>
              <a:rPr lang="hu-HU" dirty="0" err="1" smtClean="0">
                <a:solidFill>
                  <a:srgbClr val="003366"/>
                </a:solidFill>
              </a:rPr>
              <a:t>childhood</a:t>
            </a:r>
            <a:endParaRPr lang="hu-HU" sz="2900" dirty="0" smtClean="0">
              <a:solidFill>
                <a:srgbClr val="003366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900" dirty="0" err="1" smtClean="0">
                <a:solidFill>
                  <a:srgbClr val="003366"/>
                </a:solidFill>
                <a:cs typeface="Arial" charset="0"/>
              </a:rPr>
              <a:t>Environmental</a:t>
            </a:r>
            <a:r>
              <a:rPr lang="hu-HU" sz="2900" dirty="0" smtClean="0">
                <a:solidFill>
                  <a:srgbClr val="003366"/>
                </a:solidFill>
                <a:cs typeface="Arial" charset="0"/>
              </a:rPr>
              <a:t>  </a:t>
            </a:r>
            <a:r>
              <a:rPr lang="hu-HU" dirty="0" err="1" smtClean="0">
                <a:solidFill>
                  <a:srgbClr val="003366"/>
                </a:solidFill>
                <a:cs typeface="Arial" charset="0"/>
              </a:rPr>
              <a:t>factors</a:t>
            </a:r>
            <a:r>
              <a:rPr lang="hu-HU" dirty="0" smtClean="0">
                <a:solidFill>
                  <a:srgbClr val="003366"/>
                </a:solidFill>
                <a:cs typeface="Arial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hu-HU" sz="2600" dirty="0" err="1" smtClean="0">
                <a:solidFill>
                  <a:srgbClr val="003366"/>
                </a:solidFill>
                <a:cs typeface="Arial" charset="0"/>
              </a:rPr>
              <a:t>water-</a:t>
            </a:r>
            <a:r>
              <a:rPr lang="hu-HU" sz="2600" dirty="0" smtClean="0">
                <a:solidFill>
                  <a:srgbClr val="003366"/>
                </a:solidFill>
                <a:cs typeface="Arial" charset="0"/>
              </a:rPr>
              <a:t>, air </a:t>
            </a:r>
            <a:r>
              <a:rPr lang="hu-HU" sz="2600" dirty="0" err="1" smtClean="0">
                <a:solidFill>
                  <a:srgbClr val="003366"/>
                </a:solidFill>
                <a:cs typeface="Arial" charset="0"/>
              </a:rPr>
              <a:t>pollution</a:t>
            </a:r>
            <a:endParaRPr lang="hu-HU" sz="26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900" dirty="0" err="1" smtClean="0">
                <a:solidFill>
                  <a:srgbClr val="003366"/>
                </a:solidFill>
                <a:cs typeface="Arial" charset="0"/>
              </a:rPr>
              <a:t>Mouthwashes</a:t>
            </a:r>
            <a:r>
              <a:rPr lang="hu-HU" sz="29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900" dirty="0" err="1" smtClean="0">
                <a:solidFill>
                  <a:srgbClr val="003366"/>
                </a:solidFill>
                <a:cs typeface="Arial" charset="0"/>
              </a:rPr>
              <a:t>containing</a:t>
            </a:r>
            <a:r>
              <a:rPr lang="hu-HU" sz="29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900" dirty="0" err="1" smtClean="0">
                <a:solidFill>
                  <a:srgbClr val="003366"/>
                </a:solidFill>
                <a:cs typeface="Arial" charset="0"/>
              </a:rPr>
              <a:t>metals</a:t>
            </a:r>
            <a:r>
              <a:rPr lang="hu-HU" sz="2900" dirty="0" smtClean="0">
                <a:solidFill>
                  <a:srgbClr val="003366"/>
                </a:solidFill>
                <a:cs typeface="Arial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 err="1" smtClean="0">
                <a:solidFill>
                  <a:srgbClr val="003366"/>
                </a:solidFill>
                <a:cs typeface="Arial" charset="0"/>
              </a:rPr>
              <a:t>Zinc</a:t>
            </a:r>
            <a:r>
              <a:rPr lang="hu-HU" dirty="0" smtClean="0">
                <a:solidFill>
                  <a:srgbClr val="003366"/>
                </a:solidFill>
                <a:cs typeface="Arial" charset="0"/>
              </a:rPr>
              <a:t>, </a:t>
            </a:r>
            <a:r>
              <a:rPr lang="hu-HU" dirty="0" err="1" smtClean="0">
                <a:solidFill>
                  <a:srgbClr val="003366"/>
                </a:solidFill>
                <a:cs typeface="Arial" charset="0"/>
              </a:rPr>
              <a:t>Stannous</a:t>
            </a:r>
            <a:r>
              <a:rPr lang="hu-HU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dirty="0" err="1" smtClean="0">
                <a:solidFill>
                  <a:srgbClr val="003366"/>
                </a:solidFill>
                <a:cs typeface="Arial" charset="0"/>
              </a:rPr>
              <a:t>fluoride</a:t>
            </a:r>
            <a:endParaRPr lang="hu-HU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9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900" dirty="0" err="1" smtClean="0">
                <a:solidFill>
                  <a:srgbClr val="003366"/>
                </a:solidFill>
                <a:cs typeface="Arial" charset="0"/>
              </a:rPr>
              <a:t>Medication</a:t>
            </a:r>
            <a:r>
              <a:rPr lang="hu-HU" sz="29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900" dirty="0" err="1" smtClean="0">
                <a:solidFill>
                  <a:srgbClr val="003366"/>
                </a:solidFill>
                <a:cs typeface="Arial" charset="0"/>
              </a:rPr>
              <a:t>containing</a:t>
            </a:r>
            <a:r>
              <a:rPr lang="hu-HU" sz="29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900" dirty="0" err="1" smtClean="0">
                <a:solidFill>
                  <a:srgbClr val="003366"/>
                </a:solidFill>
                <a:cs typeface="Arial" charset="0"/>
              </a:rPr>
              <a:t>iron</a:t>
            </a:r>
            <a:endParaRPr lang="hu-HU" sz="29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hu-HU" sz="2900" dirty="0" smtClean="0">
              <a:solidFill>
                <a:srgbClr val="0033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635080" cy="1143000"/>
          </a:xfrm>
        </p:spPr>
        <p:txBody>
          <a:bodyPr/>
          <a:lstStyle/>
          <a:p>
            <a:pPr algn="l" eaLnBrk="1" hangingPunct="1"/>
            <a:r>
              <a:rPr lang="hu-HU" sz="3000" b="1" dirty="0" err="1" smtClean="0">
                <a:solidFill>
                  <a:srgbClr val="003366"/>
                </a:solidFill>
              </a:rPr>
              <a:t>Metallic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stains</a:t>
            </a:r>
            <a:endParaRPr lang="hu-HU" sz="3000" dirty="0" smtClean="0"/>
          </a:p>
        </p:txBody>
      </p:sp>
      <p:sp>
        <p:nvSpPr>
          <p:cNvPr id="13315" name="Tartalom helye 2"/>
          <p:cNvSpPr>
            <a:spLocks noGrp="1"/>
          </p:cNvSpPr>
          <p:nvPr>
            <p:ph sz="quarter" idx="1"/>
          </p:nvPr>
        </p:nvSpPr>
        <p:spPr>
          <a:xfrm>
            <a:off x="1043608" y="1639341"/>
            <a:ext cx="7427168" cy="4525963"/>
          </a:xfrm>
        </p:spPr>
        <p:txBody>
          <a:bodyPr/>
          <a:lstStyle/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Iron</a:t>
            </a:r>
            <a:r>
              <a:rPr lang="hu-HU" sz="2500" dirty="0" smtClean="0">
                <a:solidFill>
                  <a:srgbClr val="003366"/>
                </a:solidFill>
              </a:rPr>
              <a:t>, </a:t>
            </a:r>
            <a:r>
              <a:rPr lang="hu-HU" sz="2500" dirty="0" err="1" smtClean="0">
                <a:solidFill>
                  <a:srgbClr val="003366"/>
                </a:solidFill>
              </a:rPr>
              <a:t>magnesium</a:t>
            </a:r>
            <a:r>
              <a:rPr lang="hu-HU" sz="2500" dirty="0" smtClean="0">
                <a:solidFill>
                  <a:srgbClr val="003366"/>
                </a:solidFill>
              </a:rPr>
              <a:t>, </a:t>
            </a:r>
            <a:r>
              <a:rPr lang="hu-HU" sz="2500" dirty="0" err="1" smtClean="0">
                <a:solidFill>
                  <a:srgbClr val="003366"/>
                </a:solidFill>
              </a:rPr>
              <a:t>silver</a:t>
            </a:r>
            <a:r>
              <a:rPr lang="hu-HU" sz="2500" dirty="0" smtClean="0">
                <a:solidFill>
                  <a:srgbClr val="003366"/>
                </a:solidFill>
              </a:rPr>
              <a:t>– </a:t>
            </a:r>
            <a:r>
              <a:rPr lang="hu-HU" sz="2500" dirty="0" err="1" smtClean="0">
                <a:solidFill>
                  <a:srgbClr val="003366"/>
                </a:solidFill>
              </a:rPr>
              <a:t>black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pigmentation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Mercury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smtClean="0">
                <a:solidFill>
                  <a:srgbClr val="003366"/>
                </a:solidFill>
              </a:rPr>
              <a:t> –</a:t>
            </a:r>
            <a:r>
              <a:rPr lang="hu-HU" sz="2500" dirty="0" err="1" smtClean="0">
                <a:solidFill>
                  <a:srgbClr val="003366"/>
                </a:solidFill>
              </a:rPr>
              <a:t>grey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or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green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pigmentation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dirty="0" smtClean="0">
                <a:solidFill>
                  <a:srgbClr val="003366"/>
                </a:solidFill>
              </a:rPr>
              <a:t>Lead </a:t>
            </a:r>
            <a:r>
              <a:rPr lang="hu-HU" sz="2500" dirty="0" smtClean="0">
                <a:solidFill>
                  <a:srgbClr val="003366"/>
                </a:solidFill>
              </a:rPr>
              <a:t>– </a:t>
            </a:r>
            <a:r>
              <a:rPr lang="hu-HU" sz="2500" dirty="0" err="1" smtClean="0">
                <a:solidFill>
                  <a:srgbClr val="003366"/>
                </a:solidFill>
              </a:rPr>
              <a:t>grey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pigmentation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Copper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smtClean="0">
                <a:solidFill>
                  <a:srgbClr val="003366"/>
                </a:solidFill>
              </a:rPr>
              <a:t>– </a:t>
            </a:r>
            <a:r>
              <a:rPr lang="hu-HU" sz="2500" dirty="0" err="1" smtClean="0">
                <a:solidFill>
                  <a:srgbClr val="003366"/>
                </a:solidFill>
              </a:rPr>
              <a:t>brown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or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green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pigmentation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Bromides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smtClean="0">
                <a:solidFill>
                  <a:srgbClr val="003366"/>
                </a:solidFill>
              </a:rPr>
              <a:t>– </a:t>
            </a:r>
            <a:r>
              <a:rPr lang="hu-HU" sz="2500" dirty="0" err="1" smtClean="0">
                <a:solidFill>
                  <a:srgbClr val="003366"/>
                </a:solidFill>
              </a:rPr>
              <a:t>brown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pigmentation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Nickel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smtClean="0">
                <a:solidFill>
                  <a:srgbClr val="003366"/>
                </a:solidFill>
              </a:rPr>
              <a:t>– </a:t>
            </a:r>
            <a:r>
              <a:rPr lang="hu-HU" sz="2500" dirty="0" err="1" smtClean="0">
                <a:solidFill>
                  <a:srgbClr val="003366"/>
                </a:solidFill>
              </a:rPr>
              <a:t>green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pigmentation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C</a:t>
            </a:r>
            <a:r>
              <a:rPr lang="hu-HU" sz="2500" dirty="0" err="1" smtClean="0">
                <a:solidFill>
                  <a:srgbClr val="003366"/>
                </a:solidFill>
              </a:rPr>
              <a:t>admium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smtClean="0">
                <a:solidFill>
                  <a:srgbClr val="003366"/>
                </a:solidFill>
              </a:rPr>
              <a:t>– </a:t>
            </a:r>
            <a:r>
              <a:rPr lang="hu-HU" sz="2500" dirty="0" err="1" smtClean="0">
                <a:solidFill>
                  <a:srgbClr val="003366"/>
                </a:solidFill>
              </a:rPr>
              <a:t>yellow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pigmentation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Potassium</a:t>
            </a:r>
            <a:r>
              <a:rPr lang="hu-HU" sz="2500" dirty="0" smtClean="0">
                <a:solidFill>
                  <a:srgbClr val="003366"/>
                </a:solidFill>
              </a:rPr>
              <a:t>  </a:t>
            </a:r>
            <a:r>
              <a:rPr lang="hu-HU" sz="2500" dirty="0" smtClean="0">
                <a:solidFill>
                  <a:srgbClr val="003366"/>
                </a:solidFill>
              </a:rPr>
              <a:t>– </a:t>
            </a:r>
            <a:r>
              <a:rPr lang="hu-HU" sz="2500" dirty="0" err="1" smtClean="0">
                <a:solidFill>
                  <a:srgbClr val="003366"/>
                </a:solidFill>
              </a:rPr>
              <a:t>violet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pigmentation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260350"/>
            <a:ext cx="7607300" cy="1143000"/>
          </a:xfrm>
        </p:spPr>
        <p:txBody>
          <a:bodyPr/>
          <a:lstStyle/>
          <a:p>
            <a:pPr algn="l" eaLnBrk="1" hangingPunct="1"/>
            <a:r>
              <a:rPr lang="hu-HU" sz="2600" b="1" dirty="0" err="1" smtClean="0">
                <a:solidFill>
                  <a:srgbClr val="003366"/>
                </a:solidFill>
              </a:rPr>
              <a:t>External</a:t>
            </a:r>
            <a:r>
              <a:rPr lang="hu-HU" sz="2600" b="1" dirty="0" smtClean="0">
                <a:solidFill>
                  <a:srgbClr val="003366"/>
                </a:solidFill>
              </a:rPr>
              <a:t> (</a:t>
            </a:r>
            <a:r>
              <a:rPr lang="hu-HU" sz="2600" b="1" dirty="0" err="1" smtClean="0">
                <a:solidFill>
                  <a:srgbClr val="003366"/>
                </a:solidFill>
              </a:rPr>
              <a:t>extrinsic</a:t>
            </a:r>
            <a:r>
              <a:rPr lang="hu-HU" sz="2600" b="1" dirty="0" smtClean="0">
                <a:solidFill>
                  <a:srgbClr val="003366"/>
                </a:solidFill>
              </a:rPr>
              <a:t>) </a:t>
            </a:r>
            <a:r>
              <a:rPr lang="hu-HU" sz="2600" b="1" dirty="0" err="1" smtClean="0">
                <a:solidFill>
                  <a:srgbClr val="003366"/>
                </a:solidFill>
              </a:rPr>
              <a:t>discolourations</a:t>
            </a:r>
            <a:endParaRPr lang="hu-HU" sz="2600" b="1" dirty="0" smtClean="0">
              <a:solidFill>
                <a:srgbClr val="003366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495425"/>
            <a:ext cx="79216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900" b="1" u="sng" dirty="0" err="1" smtClean="0">
                <a:solidFill>
                  <a:srgbClr val="003366"/>
                </a:solidFill>
                <a:cs typeface="Arial" charset="0"/>
              </a:rPr>
              <a:t>Therapy</a:t>
            </a:r>
            <a:r>
              <a:rPr lang="hu-HU" sz="2900" b="1" u="sng" dirty="0" smtClean="0">
                <a:solidFill>
                  <a:srgbClr val="003366"/>
                </a:solidFill>
                <a:cs typeface="Arial" charset="0"/>
              </a:rPr>
              <a:t>:</a:t>
            </a:r>
            <a:endParaRPr lang="hu-HU" sz="2900" u="sng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900" dirty="0" err="1" smtClean="0">
                <a:solidFill>
                  <a:srgbClr val="003366"/>
                </a:solidFill>
                <a:cs typeface="Arial" charset="0"/>
              </a:rPr>
              <a:t>Scaling</a:t>
            </a:r>
            <a:endParaRPr lang="hu-HU" sz="29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900" dirty="0" err="1" smtClean="0">
                <a:solidFill>
                  <a:srgbClr val="003366"/>
                </a:solidFill>
                <a:cs typeface="Arial" charset="0"/>
              </a:rPr>
              <a:t>Polishing</a:t>
            </a:r>
            <a:endParaRPr lang="hu-HU" sz="29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900" dirty="0" err="1" smtClean="0">
                <a:solidFill>
                  <a:srgbClr val="003366"/>
                </a:solidFill>
                <a:cs typeface="Arial" charset="0"/>
              </a:rPr>
              <a:t>Improving</a:t>
            </a:r>
            <a:r>
              <a:rPr lang="hu-HU" sz="29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900" dirty="0" err="1" smtClean="0">
                <a:solidFill>
                  <a:srgbClr val="003366"/>
                </a:solidFill>
                <a:cs typeface="Arial" charset="0"/>
              </a:rPr>
              <a:t>oral</a:t>
            </a:r>
            <a:r>
              <a:rPr lang="hu-HU" sz="29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900" dirty="0" err="1" smtClean="0">
                <a:solidFill>
                  <a:srgbClr val="003366"/>
                </a:solidFill>
                <a:cs typeface="Arial" charset="0"/>
              </a:rPr>
              <a:t>hygiene</a:t>
            </a:r>
            <a:endParaRPr lang="hu-HU" sz="29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sz="2900" dirty="0" smtClean="0">
              <a:solidFill>
                <a:srgbClr val="003366"/>
              </a:solidFill>
              <a:cs typeface="Arial" charset="0"/>
            </a:endParaRPr>
          </a:p>
        </p:txBody>
      </p:sp>
      <p:pic>
        <p:nvPicPr>
          <p:cNvPr id="14340" name="Picture 5" descr="e8279a10a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484313"/>
            <a:ext cx="3201988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proD_Zahnstein_entf-5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21163"/>
            <a:ext cx="326231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rack.2.mshcdn.com/media/ZgkyMDEzLzAxLzMxL2VlL2dhZGdldHNoZWxwLjg5ZjM5LmpwZwpwCXRodW1iCTk1MHg1MzQjCmUJanBn/d28bd55e/88c/gadgetshelpkidsbrushtee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4208" y="4149080"/>
            <a:ext cx="3788272" cy="2129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260350"/>
            <a:ext cx="7607300" cy="1143000"/>
          </a:xfrm>
        </p:spPr>
        <p:txBody>
          <a:bodyPr/>
          <a:lstStyle/>
          <a:p>
            <a:pPr algn="l" eaLnBrk="1" hangingPunct="1"/>
            <a:r>
              <a:rPr lang="hu-HU" sz="2600" b="1" dirty="0" err="1" smtClean="0">
                <a:solidFill>
                  <a:srgbClr val="003366"/>
                </a:solidFill>
              </a:rPr>
              <a:t>Internal</a:t>
            </a:r>
            <a:r>
              <a:rPr lang="hu-HU" sz="2600" b="1" dirty="0" smtClean="0">
                <a:solidFill>
                  <a:srgbClr val="003366"/>
                </a:solidFill>
              </a:rPr>
              <a:t> (</a:t>
            </a:r>
            <a:r>
              <a:rPr lang="hu-HU" sz="2600" b="1" dirty="0" err="1" smtClean="0">
                <a:solidFill>
                  <a:srgbClr val="003366"/>
                </a:solidFill>
              </a:rPr>
              <a:t>intrinsic</a:t>
            </a:r>
            <a:r>
              <a:rPr lang="hu-HU" sz="2600" b="1" dirty="0" smtClean="0">
                <a:solidFill>
                  <a:srgbClr val="003366"/>
                </a:solidFill>
              </a:rPr>
              <a:t>) </a:t>
            </a:r>
            <a:r>
              <a:rPr lang="hu-HU" sz="2600" b="1" dirty="0" err="1" smtClean="0">
                <a:solidFill>
                  <a:srgbClr val="003366"/>
                </a:solidFill>
              </a:rPr>
              <a:t>discolourations</a:t>
            </a:r>
            <a:endParaRPr lang="hu-HU" sz="2600" b="1" dirty="0" smtClean="0">
              <a:solidFill>
                <a:srgbClr val="003366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557338"/>
            <a:ext cx="7921625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sz="2300" u="sng" dirty="0" err="1" smtClean="0">
                <a:solidFill>
                  <a:srgbClr val="003366"/>
                </a:solidFill>
                <a:cs typeface="Arial" charset="0"/>
              </a:rPr>
              <a:t>Discolourations</a:t>
            </a:r>
            <a:r>
              <a:rPr lang="hu-HU" sz="2300" u="sng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u="sng" dirty="0" err="1" smtClean="0">
                <a:solidFill>
                  <a:srgbClr val="003366"/>
                </a:solidFill>
                <a:cs typeface="Arial" charset="0"/>
              </a:rPr>
              <a:t>developed</a:t>
            </a:r>
            <a:r>
              <a:rPr lang="hu-HU" sz="2300" u="sng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u="sng" dirty="0" err="1" smtClean="0">
                <a:solidFill>
                  <a:srgbClr val="003366"/>
                </a:solidFill>
                <a:cs typeface="Arial" charset="0"/>
              </a:rPr>
              <a:t>before</a:t>
            </a:r>
            <a:r>
              <a:rPr lang="hu-HU" sz="2300" u="sng" dirty="0" smtClean="0">
                <a:solidFill>
                  <a:srgbClr val="003366"/>
                </a:solidFill>
                <a:cs typeface="Arial" charset="0"/>
              </a:rPr>
              <a:t> /</a:t>
            </a:r>
            <a:r>
              <a:rPr lang="hu-HU" sz="2300" u="sng" dirty="0" err="1" smtClean="0">
                <a:solidFill>
                  <a:srgbClr val="003366"/>
                </a:solidFill>
                <a:cs typeface="Arial" charset="0"/>
              </a:rPr>
              <a:t>during</a:t>
            </a:r>
            <a:r>
              <a:rPr lang="hu-HU" sz="2300" u="sng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u="sng" dirty="0" err="1" smtClean="0">
                <a:solidFill>
                  <a:srgbClr val="003366"/>
                </a:solidFill>
                <a:cs typeface="Arial" charset="0"/>
              </a:rPr>
              <a:t>eruption</a:t>
            </a:r>
            <a:endParaRPr lang="hu-HU" sz="2300" u="sng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Turner-tooth</a:t>
            </a:r>
            <a:endParaRPr lang="hu-HU" sz="23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Tetracycline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caused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discolouration</a:t>
            </a:r>
            <a:endParaRPr lang="hu-HU" sz="23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Fluorosis</a:t>
            </a:r>
            <a:endParaRPr lang="hu-HU" sz="23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MIH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Neonatal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hyperbilirubinaemia</a:t>
            </a:r>
            <a:endParaRPr lang="hu-HU" sz="23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Erythroblastosis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foetalis</a:t>
            </a:r>
            <a:endParaRPr lang="hu-HU" sz="23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Porphyria</a:t>
            </a:r>
            <a:endParaRPr lang="hu-HU" sz="23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Amelogenesis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Imperfecta</a:t>
            </a:r>
            <a:endParaRPr lang="hu-HU" sz="23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Dentinogenesis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Imperfecta</a:t>
            </a:r>
            <a:endParaRPr lang="hu-HU" sz="23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Thalassaemia</a:t>
            </a:r>
            <a:endParaRPr lang="hu-HU" sz="2300" dirty="0" smtClean="0">
              <a:solidFill>
                <a:srgbClr val="0033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3600450" cy="1143000"/>
          </a:xfrm>
        </p:spPr>
        <p:txBody>
          <a:bodyPr/>
          <a:lstStyle/>
          <a:p>
            <a:pPr algn="l" eaLnBrk="1" hangingPunct="1"/>
            <a:r>
              <a:rPr lang="hu-HU" sz="3200" b="1" dirty="0" err="1" smtClean="0">
                <a:solidFill>
                  <a:srgbClr val="003366"/>
                </a:solidFill>
              </a:rPr>
              <a:t>Turner-tooth</a:t>
            </a:r>
            <a:endParaRPr lang="hu-HU" sz="3200" b="1" dirty="0" smtClean="0">
              <a:solidFill>
                <a:srgbClr val="003366"/>
              </a:solidFill>
            </a:endParaRPr>
          </a:p>
        </p:txBody>
      </p:sp>
      <p:sp>
        <p:nvSpPr>
          <p:cNvPr id="16387" name="Tartalom helye 2"/>
          <p:cNvSpPr>
            <a:spLocks noGrp="1"/>
          </p:cNvSpPr>
          <p:nvPr>
            <p:ph sz="quarter" idx="1"/>
          </p:nvPr>
        </p:nvSpPr>
        <p:spPr>
          <a:xfrm>
            <a:off x="1042988" y="2492375"/>
            <a:ext cx="4824412" cy="3889375"/>
          </a:xfrm>
        </p:spPr>
        <p:txBody>
          <a:bodyPr/>
          <a:lstStyle/>
          <a:p>
            <a:pPr eaLnBrk="1" hangingPunct="1"/>
            <a:r>
              <a:rPr lang="hu-HU" sz="2600" u="sng" dirty="0" err="1" smtClean="0">
                <a:solidFill>
                  <a:srgbClr val="003366"/>
                </a:solidFill>
              </a:rPr>
              <a:t>Causes</a:t>
            </a:r>
            <a:r>
              <a:rPr lang="hu-HU" sz="2600" dirty="0" smtClean="0">
                <a:solidFill>
                  <a:srgbClr val="003366"/>
                </a:solidFill>
              </a:rPr>
              <a:t>: </a:t>
            </a:r>
            <a:endParaRPr lang="hu-HU" sz="2600" dirty="0" smtClean="0">
              <a:solidFill>
                <a:srgbClr val="003366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600" dirty="0" err="1" smtClean="0">
                <a:solidFill>
                  <a:srgbClr val="003366"/>
                </a:solidFill>
              </a:rPr>
              <a:t>Periapical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inflammation</a:t>
            </a:r>
            <a:r>
              <a:rPr lang="hu-HU" sz="2600" dirty="0" smtClean="0">
                <a:solidFill>
                  <a:srgbClr val="003366"/>
                </a:solidFill>
              </a:rPr>
              <a:t> of </a:t>
            </a:r>
            <a:r>
              <a:rPr lang="hu-HU" sz="2600" dirty="0" err="1" smtClean="0">
                <a:solidFill>
                  <a:srgbClr val="003366"/>
                </a:solidFill>
              </a:rPr>
              <a:t>the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primary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tooth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close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to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the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developing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germ</a:t>
            </a:r>
            <a:endParaRPr lang="hu-HU" sz="2600" dirty="0" smtClean="0">
              <a:solidFill>
                <a:srgbClr val="003366"/>
              </a:solidFill>
            </a:endParaRPr>
          </a:p>
          <a:p>
            <a:pPr eaLnBrk="1" hangingPunct="1">
              <a:buFontTx/>
              <a:buNone/>
            </a:pPr>
            <a:endParaRPr lang="hu-HU" sz="2600" dirty="0" smtClean="0">
              <a:solidFill>
                <a:srgbClr val="003366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600" dirty="0" err="1" smtClean="0">
                <a:solidFill>
                  <a:srgbClr val="003366"/>
                </a:solidFill>
              </a:rPr>
              <a:t>Traumatic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injuries</a:t>
            </a:r>
            <a:r>
              <a:rPr lang="hu-HU" sz="2600" dirty="0" smtClean="0">
                <a:solidFill>
                  <a:srgbClr val="003366"/>
                </a:solidFill>
              </a:rPr>
              <a:t> of </a:t>
            </a:r>
            <a:r>
              <a:rPr lang="hu-HU" sz="2600" dirty="0" err="1" smtClean="0">
                <a:solidFill>
                  <a:srgbClr val="003366"/>
                </a:solidFill>
              </a:rPr>
              <a:t>primary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incisors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smtClean="0">
                <a:solidFill>
                  <a:srgbClr val="003366"/>
                </a:solidFill>
              </a:rPr>
              <a:t>(</a:t>
            </a:r>
            <a:r>
              <a:rPr lang="hu-HU" sz="2600" dirty="0" err="1" smtClean="0">
                <a:solidFill>
                  <a:srgbClr val="003366"/>
                </a:solidFill>
              </a:rPr>
              <a:t>intrusio</a:t>
            </a:r>
            <a:r>
              <a:rPr lang="hu-HU" sz="2600" dirty="0" err="1" smtClean="0">
                <a:solidFill>
                  <a:srgbClr val="003366"/>
                </a:solidFill>
              </a:rPr>
              <a:t>n</a:t>
            </a:r>
            <a:r>
              <a:rPr lang="hu-HU" sz="2600" dirty="0" smtClean="0">
                <a:solidFill>
                  <a:srgbClr val="003366"/>
                </a:solidFill>
              </a:rPr>
              <a:t>)</a:t>
            </a:r>
            <a:endParaRPr lang="hu-HU" sz="2600" dirty="0" smtClean="0">
              <a:solidFill>
                <a:srgbClr val="003366"/>
              </a:solidFill>
            </a:endParaRPr>
          </a:p>
        </p:txBody>
      </p:sp>
      <p:pic>
        <p:nvPicPr>
          <p:cNvPr id="16388" name="Picture 2" descr="http://dc340.4shared.com/doc/in9JPWCA/preview_html_m41d2b0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25" y="4868863"/>
            <a:ext cx="3011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5188" y="2565400"/>
            <a:ext cx="2947987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Szövegdoboz 5"/>
          <p:cNvSpPr txBox="1">
            <a:spLocks noChangeArrowheads="1"/>
          </p:cNvSpPr>
          <p:nvPr/>
        </p:nvSpPr>
        <p:spPr bwMode="auto">
          <a:xfrm>
            <a:off x="1042988" y="1558925"/>
            <a:ext cx="77771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500" dirty="0" err="1" smtClean="0">
                <a:solidFill>
                  <a:srgbClr val="003366"/>
                </a:solidFill>
              </a:rPr>
              <a:t>Formal</a:t>
            </a:r>
            <a:r>
              <a:rPr lang="hu-HU" sz="2500" dirty="0" smtClean="0">
                <a:solidFill>
                  <a:srgbClr val="003366"/>
                </a:solidFill>
              </a:rPr>
              <a:t> and </a:t>
            </a:r>
            <a:r>
              <a:rPr lang="hu-HU" sz="2500" dirty="0" err="1" smtClean="0">
                <a:solidFill>
                  <a:srgbClr val="003366"/>
                </a:solidFill>
              </a:rPr>
              <a:t>structural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anomaly</a:t>
            </a:r>
            <a:r>
              <a:rPr lang="hu-HU" sz="2500" dirty="0" smtClean="0">
                <a:solidFill>
                  <a:srgbClr val="003366"/>
                </a:solidFill>
              </a:rPr>
              <a:t> of </a:t>
            </a:r>
            <a:r>
              <a:rPr lang="hu-HU" sz="2500" dirty="0" err="1" smtClean="0">
                <a:solidFill>
                  <a:srgbClr val="003366"/>
                </a:solidFill>
              </a:rPr>
              <a:t>the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germ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of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permanent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incisor</a:t>
            </a:r>
            <a:r>
              <a:rPr lang="hu-HU" sz="2500" dirty="0" smtClean="0">
                <a:solidFill>
                  <a:srgbClr val="003366"/>
                </a:solidFill>
              </a:rPr>
              <a:t> /</a:t>
            </a:r>
            <a:r>
              <a:rPr lang="hu-HU" sz="2500" dirty="0" err="1" smtClean="0">
                <a:solidFill>
                  <a:srgbClr val="003366"/>
                </a:solidFill>
              </a:rPr>
              <a:t>canine</a:t>
            </a:r>
            <a:r>
              <a:rPr lang="hu-HU" sz="2500" dirty="0" smtClean="0">
                <a:solidFill>
                  <a:srgbClr val="003366"/>
                </a:solidFill>
              </a:rPr>
              <a:t>/</a:t>
            </a:r>
            <a:r>
              <a:rPr lang="hu-HU" sz="2500" dirty="0" err="1" smtClean="0">
                <a:solidFill>
                  <a:srgbClr val="003366"/>
                </a:solidFill>
              </a:rPr>
              <a:t>premolar</a:t>
            </a:r>
            <a:endParaRPr lang="hu-HU" sz="25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ím 1"/>
          <p:cNvSpPr>
            <a:spLocks noGrp="1"/>
          </p:cNvSpPr>
          <p:nvPr>
            <p:ph type="title"/>
          </p:nvPr>
        </p:nvSpPr>
        <p:spPr>
          <a:xfrm>
            <a:off x="1536700" y="260350"/>
            <a:ext cx="3035300" cy="1143000"/>
          </a:xfrm>
        </p:spPr>
        <p:txBody>
          <a:bodyPr/>
          <a:lstStyle/>
          <a:p>
            <a:pPr algn="l" eaLnBrk="1" hangingPunct="1"/>
            <a:r>
              <a:rPr lang="hu-HU" sz="3200" b="1" dirty="0" err="1" smtClean="0">
                <a:solidFill>
                  <a:srgbClr val="003366"/>
                </a:solidFill>
              </a:rPr>
              <a:t>Turner-tooth</a:t>
            </a:r>
            <a:endParaRPr lang="hu-HU" sz="3200" b="1" dirty="0" smtClean="0">
              <a:solidFill>
                <a:srgbClr val="003366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17411" name="Picture 5" descr="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92263"/>
            <a:ext cx="309721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expataktuell.de/wp-content/uploads/2013/06/turner-zaeh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917205"/>
            <a:ext cx="291465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http://www.zmk-aktuell.de/typo3temp/pics/47d9225b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29260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http://o.quizlet.com/i/rJNKzxE_8RE24VqE78NTdg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4797425"/>
            <a:ext cx="23241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Kép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6201" y="1196752"/>
            <a:ext cx="4054271" cy="2541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1536700" y="260350"/>
            <a:ext cx="6203950" cy="1143000"/>
          </a:xfrm>
        </p:spPr>
        <p:txBody>
          <a:bodyPr/>
          <a:lstStyle/>
          <a:p>
            <a:pPr algn="l" eaLnBrk="1" hangingPunct="1"/>
            <a:r>
              <a:rPr lang="hu-HU" sz="3000" b="1" dirty="0" err="1" smtClean="0">
                <a:solidFill>
                  <a:srgbClr val="003366"/>
                </a:solidFill>
              </a:rPr>
              <a:t>Tetracycline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caused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discolouration</a:t>
            </a:r>
            <a:endParaRPr lang="hu-HU" sz="3000" b="1" dirty="0" smtClean="0">
              <a:solidFill>
                <a:srgbClr val="003366"/>
              </a:solidFill>
            </a:endParaRPr>
          </a:p>
        </p:txBody>
      </p:sp>
      <p:sp>
        <p:nvSpPr>
          <p:cNvPr id="18435" name="Tartalom helye 2"/>
          <p:cNvSpPr>
            <a:spLocks noGrp="1"/>
          </p:cNvSpPr>
          <p:nvPr>
            <p:ph sz="quarter" idx="1"/>
          </p:nvPr>
        </p:nvSpPr>
        <p:spPr>
          <a:xfrm>
            <a:off x="1033463" y="1495425"/>
            <a:ext cx="793115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Tetracycline</a:t>
            </a:r>
            <a:r>
              <a:rPr lang="hu-HU" sz="2500" dirty="0" smtClean="0">
                <a:solidFill>
                  <a:srgbClr val="003366"/>
                </a:solidFill>
              </a:rPr>
              <a:t>  </a:t>
            </a:r>
            <a:r>
              <a:rPr lang="hu-HU" sz="2500" dirty="0" err="1" smtClean="0">
                <a:solidFill>
                  <a:srgbClr val="003366"/>
                </a:solidFill>
              </a:rPr>
              <a:t>medication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in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the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second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half</a:t>
            </a:r>
            <a:r>
              <a:rPr lang="hu-HU" sz="2500" dirty="0" smtClean="0">
                <a:solidFill>
                  <a:srgbClr val="003366"/>
                </a:solidFill>
              </a:rPr>
              <a:t> of </a:t>
            </a:r>
            <a:r>
              <a:rPr lang="hu-HU" sz="2500" dirty="0" err="1" smtClean="0">
                <a:solidFill>
                  <a:srgbClr val="003366"/>
                </a:solidFill>
              </a:rPr>
              <a:t>the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pregnancy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striped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discolouration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of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primary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and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permanent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teeth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Tetracyclin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medication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under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the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age</a:t>
            </a:r>
            <a:r>
              <a:rPr lang="hu-HU" sz="2500" dirty="0" smtClean="0">
                <a:solidFill>
                  <a:srgbClr val="003366"/>
                </a:solidFill>
              </a:rPr>
              <a:t> of 8 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primary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and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permanent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teeth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discolouration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Higher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dosage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 more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severe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discolouration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Binds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to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Ca-</a:t>
            </a:r>
            <a:r>
              <a:rPr lang="hu-HU" sz="2500" dirty="0" smtClean="0">
                <a:solidFill>
                  <a:srgbClr val="003366"/>
                </a:solidFill>
              </a:rPr>
              <a:t>, Mg-, </a:t>
            </a:r>
            <a:r>
              <a:rPr lang="hu-HU" sz="2500" dirty="0" err="1" smtClean="0">
                <a:solidFill>
                  <a:srgbClr val="003366"/>
                </a:solidFill>
              </a:rPr>
              <a:t>Fe-</a:t>
            </a:r>
            <a:r>
              <a:rPr lang="hu-HU" sz="2500" dirty="0" smtClean="0">
                <a:solidFill>
                  <a:srgbClr val="003366"/>
                </a:solidFill>
              </a:rPr>
              <a:t>, </a:t>
            </a:r>
            <a:r>
              <a:rPr lang="hu-HU" sz="2500" dirty="0" err="1" smtClean="0">
                <a:solidFill>
                  <a:srgbClr val="003366"/>
                </a:solidFill>
              </a:rPr>
              <a:t>Al-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chelates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High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dose</a:t>
            </a:r>
            <a:r>
              <a:rPr lang="hu-HU" sz="2500" dirty="0" smtClean="0">
                <a:solidFill>
                  <a:srgbClr val="003366"/>
                </a:solidFill>
              </a:rPr>
              <a:t>→</a:t>
            </a:r>
            <a:r>
              <a:rPr lang="hu-HU" sz="2500" dirty="0" err="1" smtClean="0">
                <a:solidFill>
                  <a:srgbClr val="003366"/>
                </a:solidFill>
              </a:rPr>
              <a:t>hypoplasia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Light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enhances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the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discolouration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b="1" u="sng" dirty="0" smtClean="0">
                <a:solidFill>
                  <a:srgbClr val="003366"/>
                </a:solidFill>
              </a:rPr>
              <a:t>No </a:t>
            </a:r>
            <a:r>
              <a:rPr lang="hu-HU" sz="2500" b="1" u="sng" dirty="0" err="1" smtClean="0">
                <a:solidFill>
                  <a:srgbClr val="003366"/>
                </a:solidFill>
              </a:rPr>
              <a:t>tetracycline</a:t>
            </a:r>
            <a:r>
              <a:rPr lang="hu-HU" sz="2500" b="1" u="sng" dirty="0" smtClean="0">
                <a:solidFill>
                  <a:srgbClr val="003366"/>
                </a:solidFill>
              </a:rPr>
              <a:t> </a:t>
            </a:r>
            <a:r>
              <a:rPr lang="hu-HU" sz="2500" b="1" u="sng" dirty="0" err="1" smtClean="0">
                <a:solidFill>
                  <a:srgbClr val="003366"/>
                </a:solidFill>
              </a:rPr>
              <a:t>during</a:t>
            </a:r>
            <a:r>
              <a:rPr lang="hu-HU" sz="2500" b="1" u="sng" dirty="0" smtClean="0">
                <a:solidFill>
                  <a:srgbClr val="003366"/>
                </a:solidFill>
              </a:rPr>
              <a:t> </a:t>
            </a:r>
            <a:r>
              <a:rPr lang="hu-HU" sz="2500" b="1" u="sng" dirty="0" err="1" smtClean="0">
                <a:solidFill>
                  <a:srgbClr val="003366"/>
                </a:solidFill>
              </a:rPr>
              <a:t>pregnancy</a:t>
            </a:r>
            <a:r>
              <a:rPr lang="hu-HU" sz="2500" b="1" u="sng" dirty="0" smtClean="0">
                <a:solidFill>
                  <a:srgbClr val="003366"/>
                </a:solidFill>
              </a:rPr>
              <a:t> and </a:t>
            </a:r>
            <a:r>
              <a:rPr lang="hu-HU" sz="2500" b="1" u="sng" dirty="0" err="1" smtClean="0">
                <a:solidFill>
                  <a:srgbClr val="003366"/>
                </a:solidFill>
              </a:rPr>
              <a:t>under</a:t>
            </a:r>
            <a:r>
              <a:rPr lang="hu-HU" sz="2500" b="1" u="sng" dirty="0" smtClean="0">
                <a:solidFill>
                  <a:srgbClr val="003366"/>
                </a:solidFill>
              </a:rPr>
              <a:t> </a:t>
            </a:r>
            <a:r>
              <a:rPr lang="hu-HU" sz="2500" b="1" u="sng" dirty="0" err="1" smtClean="0">
                <a:solidFill>
                  <a:srgbClr val="003366"/>
                </a:solidFill>
              </a:rPr>
              <a:t>the</a:t>
            </a:r>
            <a:r>
              <a:rPr lang="hu-HU" sz="2500" b="1" u="sng" dirty="0" smtClean="0">
                <a:solidFill>
                  <a:srgbClr val="003366"/>
                </a:solidFill>
              </a:rPr>
              <a:t> </a:t>
            </a:r>
            <a:r>
              <a:rPr lang="hu-HU" sz="2500" b="1" u="sng" dirty="0" err="1" smtClean="0">
                <a:solidFill>
                  <a:srgbClr val="003366"/>
                </a:solidFill>
              </a:rPr>
              <a:t>age</a:t>
            </a:r>
            <a:r>
              <a:rPr lang="hu-HU" sz="2500" b="1" u="sng" dirty="0" smtClean="0">
                <a:solidFill>
                  <a:srgbClr val="003366"/>
                </a:solidFill>
              </a:rPr>
              <a:t> of 8!!!</a:t>
            </a:r>
            <a:endParaRPr lang="hu-HU" sz="2500" b="1" u="sng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1536700" y="260350"/>
            <a:ext cx="6203950" cy="1143000"/>
          </a:xfrm>
        </p:spPr>
        <p:txBody>
          <a:bodyPr/>
          <a:lstStyle/>
          <a:p>
            <a:pPr algn="l" eaLnBrk="1" hangingPunct="1"/>
            <a:r>
              <a:rPr lang="hu-HU" sz="3000" b="1" dirty="0" err="1" smtClean="0">
                <a:solidFill>
                  <a:srgbClr val="003366"/>
                </a:solidFill>
              </a:rPr>
              <a:t>Tetracycline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caused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discolourations</a:t>
            </a:r>
            <a:endParaRPr lang="hu-HU" sz="3000" b="1" dirty="0" smtClean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33463" y="1998663"/>
            <a:ext cx="7931150" cy="4238625"/>
          </a:xfrm>
        </p:spPr>
        <p:txBody>
          <a:bodyPr/>
          <a:lstStyle/>
          <a:p>
            <a:pPr eaLnBrk="1" hangingPunct="1">
              <a:lnSpc>
                <a:spcPts val="4000"/>
              </a:lnSpc>
              <a:buFontTx/>
              <a:buNone/>
              <a:defRPr/>
            </a:pPr>
            <a:r>
              <a:rPr lang="hu-HU" sz="2800" u="sng" dirty="0" err="1" smtClean="0">
                <a:solidFill>
                  <a:srgbClr val="003366"/>
                </a:solidFill>
              </a:rPr>
              <a:t>Stages</a:t>
            </a:r>
            <a:r>
              <a:rPr lang="hu-HU" sz="2800" u="sng" dirty="0" smtClean="0">
                <a:solidFill>
                  <a:srgbClr val="003366"/>
                </a:solidFill>
              </a:rPr>
              <a:t> </a:t>
            </a:r>
            <a:r>
              <a:rPr lang="hu-HU" sz="2800" dirty="0" smtClean="0">
                <a:solidFill>
                  <a:srgbClr val="003366"/>
                </a:solidFill>
              </a:rPr>
              <a:t>:</a:t>
            </a:r>
            <a:endParaRPr lang="hu-HU" sz="2800" dirty="0" smtClean="0">
              <a:solidFill>
                <a:srgbClr val="003366"/>
              </a:solidFill>
            </a:endParaRPr>
          </a:p>
          <a:p>
            <a:pPr marL="514350" indent="-514350" eaLnBrk="1" hangingPunct="1">
              <a:lnSpc>
                <a:spcPts val="4000"/>
              </a:lnSpc>
              <a:buFont typeface="+mj-lt"/>
              <a:buAutoNum type="arabicPeriod"/>
              <a:defRPr/>
            </a:pPr>
            <a:r>
              <a:rPr lang="hu-HU" sz="2800" dirty="0" err="1" smtClean="0">
                <a:solidFill>
                  <a:srgbClr val="003366"/>
                </a:solidFill>
              </a:rPr>
              <a:t>Light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yellowish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brownish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greyish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discolouration</a:t>
            </a:r>
            <a:r>
              <a:rPr lang="hu-HU" sz="2800" dirty="0" smtClean="0">
                <a:solidFill>
                  <a:srgbClr val="003366"/>
                </a:solidFill>
              </a:rPr>
              <a:t> → </a:t>
            </a:r>
            <a:r>
              <a:rPr lang="hu-HU" sz="2800" dirty="0" err="1" smtClean="0">
                <a:solidFill>
                  <a:srgbClr val="003366"/>
                </a:solidFill>
              </a:rPr>
              <a:t>can</a:t>
            </a:r>
            <a:r>
              <a:rPr lang="hu-HU" sz="2800" dirty="0" smtClean="0">
                <a:solidFill>
                  <a:srgbClr val="003366"/>
                </a:solidFill>
              </a:rPr>
              <a:t> be </a:t>
            </a:r>
            <a:r>
              <a:rPr lang="hu-HU" sz="2800" dirty="0" err="1" smtClean="0">
                <a:solidFill>
                  <a:srgbClr val="003366"/>
                </a:solidFill>
              </a:rPr>
              <a:t>bleached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easily</a:t>
            </a:r>
            <a:endParaRPr lang="hu-HU" sz="2800" dirty="0" smtClean="0">
              <a:solidFill>
                <a:srgbClr val="003366"/>
              </a:solidFill>
            </a:endParaRPr>
          </a:p>
          <a:p>
            <a:pPr marL="514350" indent="-514350" eaLnBrk="1" hangingPunct="1">
              <a:lnSpc>
                <a:spcPts val="4000"/>
              </a:lnSpc>
              <a:buFont typeface="+mj-lt"/>
              <a:buAutoNum type="arabicPeriod"/>
              <a:defRPr/>
            </a:pPr>
            <a:r>
              <a:rPr lang="hu-HU" sz="2800" dirty="0" smtClean="0">
                <a:solidFill>
                  <a:srgbClr val="003366"/>
                </a:solidFill>
              </a:rPr>
              <a:t>More </a:t>
            </a:r>
            <a:r>
              <a:rPr lang="hu-HU" sz="2800" dirty="0" err="1" smtClean="0">
                <a:solidFill>
                  <a:srgbClr val="003366"/>
                </a:solidFill>
              </a:rPr>
              <a:t>intensive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discolouration</a:t>
            </a:r>
            <a:r>
              <a:rPr lang="hu-HU" sz="2800" dirty="0" smtClean="0">
                <a:solidFill>
                  <a:srgbClr val="003366"/>
                </a:solidFill>
              </a:rPr>
              <a:t>→ </a:t>
            </a:r>
            <a:r>
              <a:rPr lang="hu-HU" sz="2800" dirty="0" err="1" smtClean="0">
                <a:solidFill>
                  <a:srgbClr val="003366"/>
                </a:solidFill>
              </a:rPr>
              <a:t>can</a:t>
            </a:r>
            <a:r>
              <a:rPr lang="hu-HU" sz="2800" dirty="0" smtClean="0">
                <a:solidFill>
                  <a:srgbClr val="003366"/>
                </a:solidFill>
              </a:rPr>
              <a:t> be </a:t>
            </a:r>
            <a:r>
              <a:rPr lang="hu-HU" sz="2800" dirty="0" err="1" smtClean="0">
                <a:solidFill>
                  <a:srgbClr val="003366"/>
                </a:solidFill>
              </a:rPr>
              <a:t>bleached</a:t>
            </a:r>
            <a:endParaRPr lang="hu-HU" sz="2800" dirty="0" smtClean="0">
              <a:solidFill>
                <a:srgbClr val="003366"/>
              </a:solidFill>
            </a:endParaRPr>
          </a:p>
          <a:p>
            <a:pPr marL="514350" indent="-514350" eaLnBrk="1" hangingPunct="1">
              <a:lnSpc>
                <a:spcPts val="4000"/>
              </a:lnSpc>
              <a:buFont typeface="+mj-lt"/>
              <a:buAutoNum type="arabicPeriod"/>
              <a:defRPr/>
            </a:pPr>
            <a:r>
              <a:rPr lang="hu-HU" sz="2800" dirty="0" err="1" smtClean="0">
                <a:solidFill>
                  <a:srgbClr val="003366"/>
                </a:solidFill>
              </a:rPr>
              <a:t>Dark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yellow</a:t>
            </a:r>
            <a:r>
              <a:rPr lang="hu-HU" sz="2800" dirty="0" smtClean="0">
                <a:solidFill>
                  <a:srgbClr val="003366"/>
                </a:solidFill>
              </a:rPr>
              <a:t>/</a:t>
            </a:r>
            <a:r>
              <a:rPr lang="hu-HU" sz="2800" dirty="0" err="1" smtClean="0">
                <a:solidFill>
                  <a:srgbClr val="003366"/>
                </a:solidFill>
              </a:rPr>
              <a:t>grey</a:t>
            </a:r>
            <a:r>
              <a:rPr lang="hu-HU" sz="2800" dirty="0" smtClean="0">
                <a:solidFill>
                  <a:srgbClr val="003366"/>
                </a:solidFill>
              </a:rPr>
              <a:t>/</a:t>
            </a:r>
            <a:r>
              <a:rPr lang="hu-HU" sz="2800" dirty="0" err="1" smtClean="0">
                <a:solidFill>
                  <a:srgbClr val="003366"/>
                </a:solidFill>
              </a:rPr>
              <a:t>bluish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striped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discolouration</a:t>
            </a:r>
            <a:r>
              <a:rPr lang="hu-HU" sz="2800" dirty="0" smtClean="0">
                <a:solidFill>
                  <a:srgbClr val="003366"/>
                </a:solidFill>
              </a:rPr>
              <a:t>→ </a:t>
            </a:r>
            <a:r>
              <a:rPr lang="hu-HU" sz="2800" dirty="0" err="1" smtClean="0">
                <a:solidFill>
                  <a:srgbClr val="003366"/>
                </a:solidFill>
              </a:rPr>
              <a:t>hardly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can</a:t>
            </a:r>
            <a:r>
              <a:rPr lang="hu-HU" sz="2800" dirty="0" smtClean="0">
                <a:solidFill>
                  <a:srgbClr val="003366"/>
                </a:solidFill>
              </a:rPr>
              <a:t> be </a:t>
            </a:r>
            <a:r>
              <a:rPr lang="hu-HU" sz="2800" dirty="0" err="1" smtClean="0">
                <a:solidFill>
                  <a:srgbClr val="003366"/>
                </a:solidFill>
              </a:rPr>
              <a:t>bleached</a:t>
            </a:r>
            <a:endParaRPr lang="hu-HU" sz="2800" dirty="0" smtClean="0">
              <a:solidFill>
                <a:srgbClr val="003366"/>
              </a:solidFill>
            </a:endParaRPr>
          </a:p>
        </p:txBody>
      </p:sp>
      <p:pic>
        <p:nvPicPr>
          <p:cNvPr id="19460" name="Picture 2" descr="http://www.thegentledentistgreenville.com/page9/page4/files/stacks_image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1220788"/>
            <a:ext cx="40036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536700" y="260350"/>
            <a:ext cx="6203950" cy="1143000"/>
          </a:xfrm>
        </p:spPr>
        <p:txBody>
          <a:bodyPr/>
          <a:lstStyle/>
          <a:p>
            <a:pPr algn="l" eaLnBrk="1" hangingPunct="1"/>
            <a:r>
              <a:rPr lang="hu-HU" sz="3000" b="1" dirty="0" err="1" smtClean="0">
                <a:solidFill>
                  <a:srgbClr val="003366"/>
                </a:solidFill>
              </a:rPr>
              <a:t>Tetracyclin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caused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discolouration</a:t>
            </a:r>
            <a:endParaRPr lang="hu-HU" sz="3000" b="1" dirty="0" smtClean="0">
              <a:solidFill>
                <a:srgbClr val="003366"/>
              </a:solidFill>
            </a:endParaRPr>
          </a:p>
        </p:txBody>
      </p:sp>
      <p:sp>
        <p:nvSpPr>
          <p:cNvPr id="20483" name="Tartalom helye 2"/>
          <p:cNvSpPr>
            <a:spLocks noGrp="1"/>
          </p:cNvSpPr>
          <p:nvPr>
            <p:ph sz="quarter" idx="1"/>
          </p:nvPr>
        </p:nvSpPr>
        <p:spPr>
          <a:xfrm>
            <a:off x="1033463" y="1495425"/>
            <a:ext cx="7931150" cy="4525963"/>
          </a:xfrm>
        </p:spPr>
        <p:txBody>
          <a:bodyPr/>
          <a:lstStyle/>
          <a:p>
            <a:pPr eaLnBrk="1" hangingPunct="1">
              <a:lnSpc>
                <a:spcPts val="4000"/>
              </a:lnSpc>
              <a:buFontTx/>
              <a:buNone/>
            </a:pPr>
            <a:endParaRPr lang="hu-HU" sz="2800" smtClean="0">
              <a:solidFill>
                <a:srgbClr val="003366"/>
              </a:solidFill>
            </a:endParaRPr>
          </a:p>
        </p:txBody>
      </p:sp>
      <p:pic>
        <p:nvPicPr>
          <p:cNvPr id="20484" name="Picture 2" descr="http://www.drchetan.com/wp-content/uploads/2012/10/Tetracycline-st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12875"/>
            <a:ext cx="379253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www.cda-adc.ca/jcda/vol-65/issue-2/110/fortin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1557338"/>
            <a:ext cx="2682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www.wisconsinreconstructiveimplantdentist.com/images/tetracyclin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84538"/>
            <a:ext cx="2419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http://intranet.tdmu.edu.ua/data/kafedra/internal/stomat_ter/classes_stud/en/stomat/ptn/Therapeutic%20Dentistry/3%20year/V/04.%20Developmental%20un-carious%20lesions%20of%20teeth.files/image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652963"/>
            <a:ext cx="2438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 descr="http://id3442.securedata.net/cosmetic-dentistry/images/tetracycline%20teeth%20before%20we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4627563"/>
            <a:ext cx="45370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Tooth</a:t>
            </a:r>
            <a:r>
              <a:rPr lang="hu-HU" dirty="0" smtClean="0"/>
              <a:t> </a:t>
            </a:r>
            <a:r>
              <a:rPr lang="hu-HU" dirty="0" err="1" smtClean="0"/>
              <a:t>discolouration</a:t>
            </a:r>
            <a:endParaRPr lang="hu-H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987550"/>
            <a:ext cx="7850187" cy="4249738"/>
          </a:xfrm>
        </p:spPr>
        <p:txBody>
          <a:bodyPr/>
          <a:lstStyle/>
          <a:p>
            <a:r>
              <a:rPr lang="hu-HU" dirty="0" smtClean="0">
                <a:solidFill>
                  <a:srgbClr val="003366"/>
                </a:solidFill>
              </a:rPr>
              <a:t>	</a:t>
            </a:r>
            <a:r>
              <a:rPr lang="hu-HU" dirty="0" err="1" smtClean="0">
                <a:solidFill>
                  <a:srgbClr val="003366"/>
                </a:solidFill>
              </a:rPr>
              <a:t>primary</a:t>
            </a:r>
            <a:r>
              <a:rPr lang="hu-HU" dirty="0" smtClean="0">
                <a:solidFill>
                  <a:srgbClr val="003366"/>
                </a:solidFill>
              </a:rPr>
              <a:t> / </a:t>
            </a:r>
            <a:r>
              <a:rPr lang="hu-HU" dirty="0" err="1" smtClean="0">
                <a:solidFill>
                  <a:srgbClr val="003366"/>
                </a:solidFill>
              </a:rPr>
              <a:t>permanent</a:t>
            </a:r>
            <a:r>
              <a:rPr lang="hu-HU" dirty="0" smtClean="0">
                <a:solidFill>
                  <a:srgbClr val="003366"/>
                </a:solidFill>
              </a:rPr>
              <a:t> </a:t>
            </a:r>
            <a:r>
              <a:rPr lang="hu-HU" dirty="0" err="1" smtClean="0">
                <a:solidFill>
                  <a:srgbClr val="003366"/>
                </a:solidFill>
              </a:rPr>
              <a:t>teeth</a:t>
            </a:r>
            <a:endParaRPr lang="hu-HU" dirty="0" smtClean="0">
              <a:solidFill>
                <a:srgbClr val="003366"/>
              </a:solidFill>
            </a:endParaRPr>
          </a:p>
          <a:p>
            <a:r>
              <a:rPr lang="hu-HU" dirty="0" smtClean="0">
                <a:solidFill>
                  <a:srgbClr val="003366"/>
                </a:solidFill>
              </a:rPr>
              <a:t>	</a:t>
            </a:r>
            <a:r>
              <a:rPr lang="hu-HU" dirty="0" err="1" smtClean="0">
                <a:solidFill>
                  <a:srgbClr val="003366"/>
                </a:solidFill>
              </a:rPr>
              <a:t>enamel</a:t>
            </a:r>
            <a:r>
              <a:rPr lang="hu-HU" dirty="0" smtClean="0">
                <a:solidFill>
                  <a:srgbClr val="003366"/>
                </a:solidFill>
              </a:rPr>
              <a:t> / dentin</a:t>
            </a:r>
          </a:p>
          <a:p>
            <a:r>
              <a:rPr lang="hu-HU" dirty="0" smtClean="0">
                <a:solidFill>
                  <a:srgbClr val="003366"/>
                </a:solidFill>
              </a:rPr>
              <a:t>	</a:t>
            </a:r>
            <a:r>
              <a:rPr lang="hu-HU" dirty="0" err="1" smtClean="0">
                <a:solidFill>
                  <a:srgbClr val="003366"/>
                </a:solidFill>
              </a:rPr>
              <a:t>several</a:t>
            </a:r>
            <a:r>
              <a:rPr lang="hu-HU" dirty="0" smtClean="0">
                <a:solidFill>
                  <a:srgbClr val="003366"/>
                </a:solidFill>
              </a:rPr>
              <a:t> </a:t>
            </a:r>
            <a:r>
              <a:rPr lang="hu-HU" dirty="0" err="1" smtClean="0">
                <a:solidFill>
                  <a:srgbClr val="003366"/>
                </a:solidFill>
              </a:rPr>
              <a:t>possible</a:t>
            </a:r>
            <a:r>
              <a:rPr lang="hu-HU" dirty="0" smtClean="0">
                <a:solidFill>
                  <a:srgbClr val="003366"/>
                </a:solidFill>
              </a:rPr>
              <a:t> </a:t>
            </a:r>
            <a:r>
              <a:rPr lang="hu-HU" dirty="0" err="1" smtClean="0">
                <a:solidFill>
                  <a:srgbClr val="003366"/>
                </a:solidFill>
              </a:rPr>
              <a:t>causes</a:t>
            </a:r>
            <a:endParaRPr lang="hu-HU" dirty="0" smtClean="0">
              <a:solidFill>
                <a:srgbClr val="003366"/>
              </a:solidFill>
            </a:endParaRPr>
          </a:p>
          <a:p>
            <a:r>
              <a:rPr lang="hu-HU" dirty="0" smtClean="0">
                <a:solidFill>
                  <a:srgbClr val="003366"/>
                </a:solidFill>
              </a:rPr>
              <a:t>	</a:t>
            </a:r>
            <a:r>
              <a:rPr lang="hu-HU" dirty="0" err="1" smtClean="0">
                <a:solidFill>
                  <a:srgbClr val="003366"/>
                </a:solidFill>
              </a:rPr>
              <a:t>during</a:t>
            </a:r>
            <a:r>
              <a:rPr lang="hu-HU" dirty="0" smtClean="0">
                <a:solidFill>
                  <a:srgbClr val="003366"/>
                </a:solidFill>
              </a:rPr>
              <a:t> </a:t>
            </a:r>
            <a:r>
              <a:rPr lang="hu-HU" dirty="0" err="1" smtClean="0">
                <a:solidFill>
                  <a:srgbClr val="003366"/>
                </a:solidFill>
              </a:rPr>
              <a:t>development</a:t>
            </a:r>
            <a:r>
              <a:rPr lang="hu-HU" dirty="0" smtClean="0">
                <a:solidFill>
                  <a:srgbClr val="003366"/>
                </a:solidFill>
              </a:rPr>
              <a:t> / </a:t>
            </a:r>
            <a:r>
              <a:rPr lang="hu-HU" dirty="0" err="1" smtClean="0">
                <a:solidFill>
                  <a:srgbClr val="003366"/>
                </a:solidFill>
              </a:rPr>
              <a:t>after</a:t>
            </a:r>
            <a:r>
              <a:rPr lang="hu-HU" dirty="0" smtClean="0">
                <a:solidFill>
                  <a:srgbClr val="003366"/>
                </a:solidFill>
              </a:rPr>
              <a:t> </a:t>
            </a:r>
            <a:r>
              <a:rPr lang="hu-HU" dirty="0" err="1" smtClean="0">
                <a:solidFill>
                  <a:srgbClr val="003366"/>
                </a:solidFill>
              </a:rPr>
              <a:t>eruption</a:t>
            </a:r>
            <a:endParaRPr lang="hu-HU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1609725" y="260350"/>
            <a:ext cx="2746375" cy="1143000"/>
          </a:xfrm>
        </p:spPr>
        <p:txBody>
          <a:bodyPr/>
          <a:lstStyle/>
          <a:p>
            <a:pPr algn="l" eaLnBrk="1" hangingPunct="1"/>
            <a:r>
              <a:rPr lang="hu-HU" sz="3000" b="1" smtClean="0">
                <a:solidFill>
                  <a:srgbClr val="003366"/>
                </a:solidFill>
              </a:rPr>
              <a:t>Fluorosis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sz="quarter" idx="1"/>
          </p:nvPr>
        </p:nvSpPr>
        <p:spPr>
          <a:xfrm>
            <a:off x="1105272" y="1711349"/>
            <a:ext cx="7211144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Functional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anomaly</a:t>
            </a:r>
            <a:r>
              <a:rPr lang="hu-HU" sz="2500" dirty="0" smtClean="0">
                <a:solidFill>
                  <a:srgbClr val="003366"/>
                </a:solidFill>
              </a:rPr>
              <a:t> of </a:t>
            </a:r>
            <a:r>
              <a:rPr lang="hu-HU" sz="2500" dirty="0" err="1" smtClean="0">
                <a:solidFill>
                  <a:srgbClr val="003366"/>
                </a:solidFill>
              </a:rPr>
              <a:t>ameloblasts</a:t>
            </a:r>
            <a:r>
              <a:rPr lang="hu-HU" sz="2500" dirty="0" smtClean="0">
                <a:solidFill>
                  <a:srgbClr val="003366"/>
                </a:solidFill>
              </a:rPr>
              <a:t>, </a:t>
            </a:r>
            <a:r>
              <a:rPr lang="hu-HU" sz="2500" dirty="0" err="1" smtClean="0">
                <a:solidFill>
                  <a:srgbClr val="003366"/>
                </a:solidFill>
              </a:rPr>
              <a:t>developing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during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tooth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development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because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of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too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much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fluoride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intake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Anomaly</a:t>
            </a:r>
            <a:r>
              <a:rPr lang="hu-HU" sz="2500" dirty="0" smtClean="0">
                <a:solidFill>
                  <a:srgbClr val="003366"/>
                </a:solidFill>
              </a:rPr>
              <a:t> of:</a:t>
            </a:r>
          </a:p>
          <a:p>
            <a:pPr lvl="1"/>
            <a:r>
              <a:rPr lang="hu-HU" sz="2200" dirty="0" err="1" smtClean="0">
                <a:solidFill>
                  <a:srgbClr val="003366"/>
                </a:solidFill>
              </a:rPr>
              <a:t>Enamel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crystallization</a:t>
            </a:r>
            <a:endParaRPr lang="hu-HU" sz="2200" dirty="0" smtClean="0">
              <a:solidFill>
                <a:srgbClr val="003366"/>
              </a:solidFill>
            </a:endParaRPr>
          </a:p>
          <a:p>
            <a:pPr lvl="1"/>
            <a:r>
              <a:rPr lang="hu-HU" sz="2200" dirty="0" err="1" smtClean="0">
                <a:solidFill>
                  <a:srgbClr val="003366"/>
                </a:solidFill>
              </a:rPr>
              <a:t>Enamel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development</a:t>
            </a:r>
            <a:endParaRPr lang="hu-HU" sz="2200" dirty="0" smtClean="0">
              <a:solidFill>
                <a:srgbClr val="003366"/>
              </a:solidFill>
            </a:endParaRPr>
          </a:p>
          <a:p>
            <a:pPr lvl="1"/>
            <a:r>
              <a:rPr lang="hu-HU" sz="2200" dirty="0" err="1" smtClean="0">
                <a:solidFill>
                  <a:srgbClr val="003366"/>
                </a:solidFill>
              </a:rPr>
              <a:t>Enamel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maturation</a:t>
            </a:r>
            <a:endParaRPr lang="hu-HU" sz="22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500" dirty="0" err="1" smtClean="0">
                <a:solidFill>
                  <a:srgbClr val="003366"/>
                </a:solidFill>
              </a:rPr>
              <a:t>Severity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depends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on</a:t>
            </a:r>
            <a:r>
              <a:rPr lang="hu-HU" sz="2500" dirty="0" smtClean="0">
                <a:solidFill>
                  <a:srgbClr val="003366"/>
                </a:solidFill>
              </a:rPr>
              <a:t>: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500" dirty="0" err="1" smtClean="0">
                <a:solidFill>
                  <a:srgbClr val="003366"/>
                </a:solidFill>
              </a:rPr>
              <a:t>Amount</a:t>
            </a:r>
            <a:r>
              <a:rPr lang="hu-HU" sz="2500" dirty="0" smtClean="0">
                <a:solidFill>
                  <a:srgbClr val="003366"/>
                </a:solidFill>
              </a:rPr>
              <a:t> of </a:t>
            </a:r>
            <a:r>
              <a:rPr lang="hu-HU" sz="2500" dirty="0" err="1" smtClean="0">
                <a:solidFill>
                  <a:srgbClr val="003366"/>
                </a:solidFill>
              </a:rPr>
              <a:t>absorbed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fluoride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500" dirty="0" smtClean="0">
                <a:solidFill>
                  <a:srgbClr val="003366"/>
                </a:solidFill>
              </a:rPr>
              <a:t>Time of </a:t>
            </a:r>
            <a:r>
              <a:rPr lang="hu-HU" sz="2500" dirty="0" err="1" smtClean="0">
                <a:solidFill>
                  <a:srgbClr val="003366"/>
                </a:solidFill>
              </a:rPr>
              <a:t>exposition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500" dirty="0" err="1" smtClean="0">
                <a:solidFill>
                  <a:srgbClr val="003366"/>
                </a:solidFill>
              </a:rPr>
              <a:t>Stage</a:t>
            </a:r>
            <a:r>
              <a:rPr lang="hu-HU" sz="2500" dirty="0" smtClean="0">
                <a:solidFill>
                  <a:srgbClr val="003366"/>
                </a:solidFill>
              </a:rPr>
              <a:t> of </a:t>
            </a:r>
            <a:r>
              <a:rPr lang="hu-HU" sz="2500" dirty="0" err="1" smtClean="0">
                <a:solidFill>
                  <a:srgbClr val="003366"/>
                </a:solidFill>
              </a:rPr>
              <a:t>tooth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development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500" dirty="0" err="1" smtClean="0">
                <a:solidFill>
                  <a:srgbClr val="003366"/>
                </a:solidFill>
              </a:rPr>
              <a:t>Individual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sensitivity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endParaRPr lang="hu-HU" dirty="0" smtClean="0"/>
          </a:p>
        </p:txBody>
      </p:sp>
      <p:pic>
        <p:nvPicPr>
          <p:cNvPr id="21510" name="Picture 6" descr="http://www.de-fluoride.net/fluorosis_clip_image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9651" y="4797153"/>
            <a:ext cx="249282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https://www.ucsf.edu/sites/default/files/legacy_files/fluorosis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397" y="116633"/>
            <a:ext cx="21310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1609725" y="260350"/>
            <a:ext cx="2746375" cy="1143000"/>
          </a:xfrm>
        </p:spPr>
        <p:txBody>
          <a:bodyPr/>
          <a:lstStyle/>
          <a:p>
            <a:pPr algn="l" eaLnBrk="1" hangingPunct="1"/>
            <a:r>
              <a:rPr lang="hu-HU" sz="3000" b="1" smtClean="0">
                <a:solidFill>
                  <a:srgbClr val="003366"/>
                </a:solidFill>
              </a:rPr>
              <a:t>Fluorosis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sz="quarter" idx="1"/>
          </p:nvPr>
        </p:nvSpPr>
        <p:spPr>
          <a:xfrm>
            <a:off x="1105272" y="1484785"/>
            <a:ext cx="7211144" cy="2736304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hu-HU" sz="2500" dirty="0" err="1" smtClean="0">
                <a:solidFill>
                  <a:srgbClr val="003366"/>
                </a:solidFill>
              </a:rPr>
              <a:t>Stages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depending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on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the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fluoride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content</a:t>
            </a:r>
            <a:r>
              <a:rPr lang="hu-HU" sz="2500" dirty="0" smtClean="0">
                <a:solidFill>
                  <a:srgbClr val="003366"/>
                </a:solidFill>
              </a:rPr>
              <a:t> of </a:t>
            </a:r>
            <a:r>
              <a:rPr lang="hu-HU" sz="2500" dirty="0" err="1" smtClean="0">
                <a:solidFill>
                  <a:srgbClr val="003366"/>
                </a:solidFill>
              </a:rPr>
              <a:t>the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water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u-HU" sz="2500" dirty="0" err="1" smtClean="0">
                <a:solidFill>
                  <a:srgbClr val="003366"/>
                </a:solidFill>
              </a:rPr>
              <a:t>Mild</a:t>
            </a:r>
            <a:r>
              <a:rPr lang="hu-HU" sz="2500" dirty="0" smtClean="0">
                <a:solidFill>
                  <a:srgbClr val="003366"/>
                </a:solidFill>
              </a:rPr>
              <a:t>: </a:t>
            </a:r>
            <a:r>
              <a:rPr lang="hu-HU" sz="2500" dirty="0" smtClean="0">
                <a:solidFill>
                  <a:srgbClr val="003366"/>
                </a:solidFill>
              </a:rPr>
              <a:t>2 </a:t>
            </a:r>
            <a:r>
              <a:rPr lang="hu-HU" sz="2500" dirty="0" err="1" smtClean="0">
                <a:solidFill>
                  <a:srgbClr val="003366"/>
                </a:solidFill>
              </a:rPr>
              <a:t>ppm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u-HU" sz="2500" dirty="0" err="1" smtClean="0">
                <a:solidFill>
                  <a:srgbClr val="003366"/>
                </a:solidFill>
              </a:rPr>
              <a:t>Medium</a:t>
            </a:r>
            <a:r>
              <a:rPr lang="hu-HU" sz="2500" dirty="0" smtClean="0">
                <a:solidFill>
                  <a:srgbClr val="003366"/>
                </a:solidFill>
              </a:rPr>
              <a:t>: </a:t>
            </a:r>
            <a:r>
              <a:rPr lang="hu-HU" sz="2500" dirty="0" smtClean="0">
                <a:solidFill>
                  <a:srgbClr val="003366"/>
                </a:solidFill>
              </a:rPr>
              <a:t>3-5 </a:t>
            </a:r>
            <a:r>
              <a:rPr lang="hu-HU" sz="2500" dirty="0" err="1" smtClean="0">
                <a:solidFill>
                  <a:srgbClr val="003366"/>
                </a:solidFill>
              </a:rPr>
              <a:t>ppm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u-HU" sz="2500" dirty="0" err="1" smtClean="0">
                <a:solidFill>
                  <a:srgbClr val="003366"/>
                </a:solidFill>
              </a:rPr>
              <a:t>Severe</a:t>
            </a:r>
            <a:r>
              <a:rPr lang="hu-HU" sz="2500" dirty="0" smtClean="0">
                <a:solidFill>
                  <a:srgbClr val="003366"/>
                </a:solidFill>
              </a:rPr>
              <a:t>: </a:t>
            </a:r>
            <a:r>
              <a:rPr lang="hu-HU" sz="2500" dirty="0" smtClean="0">
                <a:solidFill>
                  <a:srgbClr val="003366"/>
                </a:solidFill>
              </a:rPr>
              <a:t>5-6 </a:t>
            </a:r>
            <a:r>
              <a:rPr lang="hu-HU" sz="2500" dirty="0" err="1" smtClean="0">
                <a:solidFill>
                  <a:srgbClr val="003366"/>
                </a:solidFill>
              </a:rPr>
              <a:t>ppm</a:t>
            </a:r>
            <a:endParaRPr lang="hu-HU" sz="2500" dirty="0" smtClean="0">
              <a:solidFill>
                <a:srgbClr val="003366"/>
              </a:solidFill>
            </a:endParaRPr>
          </a:p>
        </p:txBody>
      </p:sp>
      <p:pic>
        <p:nvPicPr>
          <p:cNvPr id="7" name="Kép 6" descr="flu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861048"/>
            <a:ext cx="5364088" cy="295647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740610" y="371703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3366"/>
                </a:solidFill>
              </a:rPr>
              <a:t>1</a:t>
            </a:r>
            <a:endParaRPr lang="hu-HU" sz="2000" b="1" dirty="0">
              <a:solidFill>
                <a:srgbClr val="003366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468802" y="36769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3366"/>
                </a:solidFill>
              </a:rPr>
              <a:t>2</a:t>
            </a:r>
            <a:endParaRPr lang="hu-HU" sz="2000" b="1" dirty="0">
              <a:solidFill>
                <a:srgbClr val="003366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164288" y="371703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3366"/>
                </a:solidFill>
              </a:rPr>
              <a:t>3</a:t>
            </a:r>
            <a:endParaRPr lang="hu-HU" sz="2000" b="1" dirty="0">
              <a:solidFill>
                <a:srgbClr val="003366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740610" y="5229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3366"/>
                </a:solidFill>
              </a:rPr>
              <a:t>4</a:t>
            </a:r>
            <a:endParaRPr lang="hu-HU" sz="2000" b="1" dirty="0">
              <a:solidFill>
                <a:srgbClr val="003366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436096" y="51571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3366"/>
                </a:solidFill>
              </a:rPr>
              <a:t>5</a:t>
            </a:r>
            <a:endParaRPr lang="hu-HU" sz="2000" b="1" dirty="0">
              <a:solidFill>
                <a:srgbClr val="003366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124986" y="5229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3366"/>
                </a:solidFill>
              </a:rPr>
              <a:t>6</a:t>
            </a:r>
            <a:endParaRPr lang="hu-HU" sz="2000" b="1" dirty="0">
              <a:solidFill>
                <a:srgbClr val="003366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187624" y="4365104"/>
            <a:ext cx="2234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000" dirty="0" err="1" smtClean="0">
                <a:solidFill>
                  <a:srgbClr val="003366"/>
                </a:solidFill>
              </a:rPr>
              <a:t>Normal</a:t>
            </a:r>
            <a:endParaRPr lang="hu-HU" sz="2000" dirty="0" smtClean="0">
              <a:solidFill>
                <a:srgbClr val="003366"/>
              </a:solidFill>
            </a:endParaRPr>
          </a:p>
          <a:p>
            <a:pPr marL="342900" indent="-342900">
              <a:buAutoNum type="arabicPeriod"/>
            </a:pPr>
            <a:r>
              <a:rPr lang="hu-HU" sz="2000" dirty="0" err="1" smtClean="0">
                <a:solidFill>
                  <a:srgbClr val="003366"/>
                </a:solidFill>
              </a:rPr>
              <a:t>At</a:t>
            </a:r>
            <a:r>
              <a:rPr lang="hu-HU" sz="2000" dirty="0" smtClean="0">
                <a:solidFill>
                  <a:srgbClr val="003366"/>
                </a:solidFill>
              </a:rPr>
              <a:t> </a:t>
            </a:r>
            <a:r>
              <a:rPr lang="hu-HU" sz="2000" dirty="0" err="1" smtClean="0">
                <a:solidFill>
                  <a:srgbClr val="003366"/>
                </a:solidFill>
              </a:rPr>
              <a:t>issue</a:t>
            </a:r>
            <a:endParaRPr lang="hu-HU" sz="2000" dirty="0" smtClean="0">
              <a:solidFill>
                <a:srgbClr val="003366"/>
              </a:solidFill>
            </a:endParaRPr>
          </a:p>
          <a:p>
            <a:pPr marL="342900" indent="-342900">
              <a:buAutoNum type="arabicPeriod"/>
            </a:pPr>
            <a:r>
              <a:rPr lang="hu-HU" sz="2000" dirty="0" err="1" smtClean="0">
                <a:solidFill>
                  <a:srgbClr val="003366"/>
                </a:solidFill>
              </a:rPr>
              <a:t>Very</a:t>
            </a:r>
            <a:r>
              <a:rPr lang="hu-HU" sz="2000" dirty="0" smtClean="0">
                <a:solidFill>
                  <a:srgbClr val="003366"/>
                </a:solidFill>
              </a:rPr>
              <a:t> </a:t>
            </a:r>
            <a:r>
              <a:rPr lang="hu-HU" sz="2000" dirty="0" err="1" smtClean="0">
                <a:solidFill>
                  <a:srgbClr val="003366"/>
                </a:solidFill>
              </a:rPr>
              <a:t>mild</a:t>
            </a:r>
            <a:endParaRPr lang="hu-HU" sz="2000" dirty="0" smtClean="0">
              <a:solidFill>
                <a:srgbClr val="003366"/>
              </a:solidFill>
            </a:endParaRPr>
          </a:p>
          <a:p>
            <a:pPr marL="342900" indent="-342900">
              <a:buAutoNum type="arabicPeriod"/>
            </a:pPr>
            <a:r>
              <a:rPr lang="hu-HU" sz="2000" dirty="0" err="1" smtClean="0">
                <a:solidFill>
                  <a:srgbClr val="003366"/>
                </a:solidFill>
              </a:rPr>
              <a:t>Mild</a:t>
            </a:r>
            <a:endParaRPr lang="hu-HU" sz="2000" dirty="0" smtClean="0">
              <a:solidFill>
                <a:srgbClr val="003366"/>
              </a:solidFill>
            </a:endParaRPr>
          </a:p>
          <a:p>
            <a:pPr marL="342900" indent="-342900">
              <a:buAutoNum type="arabicPeriod"/>
            </a:pPr>
            <a:r>
              <a:rPr lang="hu-HU" sz="2000" dirty="0" err="1" smtClean="0">
                <a:solidFill>
                  <a:srgbClr val="003366"/>
                </a:solidFill>
              </a:rPr>
              <a:t>M</a:t>
            </a:r>
            <a:r>
              <a:rPr lang="hu-HU" sz="2000" dirty="0" err="1" smtClean="0">
                <a:solidFill>
                  <a:srgbClr val="003366"/>
                </a:solidFill>
              </a:rPr>
              <a:t>edium</a:t>
            </a:r>
            <a:endParaRPr lang="hu-HU" sz="2000" dirty="0" smtClean="0">
              <a:solidFill>
                <a:srgbClr val="003366"/>
              </a:solidFill>
            </a:endParaRPr>
          </a:p>
          <a:p>
            <a:pPr marL="342900" indent="-342900">
              <a:buAutoNum type="arabicPeriod"/>
            </a:pPr>
            <a:r>
              <a:rPr lang="hu-HU" sz="2000" dirty="0" err="1" smtClean="0">
                <a:solidFill>
                  <a:srgbClr val="003366"/>
                </a:solidFill>
              </a:rPr>
              <a:t>Severe</a:t>
            </a:r>
            <a:endParaRPr lang="hu-HU" sz="20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1609725" y="260350"/>
            <a:ext cx="2746375" cy="1143000"/>
          </a:xfrm>
        </p:spPr>
        <p:txBody>
          <a:bodyPr/>
          <a:lstStyle/>
          <a:p>
            <a:pPr algn="l" eaLnBrk="1" hangingPunct="1"/>
            <a:r>
              <a:rPr lang="hu-HU" sz="3000" b="1" smtClean="0">
                <a:solidFill>
                  <a:srgbClr val="003366"/>
                </a:solidFill>
              </a:rPr>
              <a:t>Fluorosis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sz="quarter" idx="1"/>
          </p:nvPr>
        </p:nvSpPr>
        <p:spPr>
          <a:xfrm>
            <a:off x="1043608" y="1556793"/>
            <a:ext cx="6984776" cy="259228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hu-HU" sz="1800" b="1" u="sng" dirty="0" err="1" smtClean="0">
                <a:solidFill>
                  <a:srgbClr val="003366"/>
                </a:solidFill>
              </a:rPr>
              <a:t>Causes</a:t>
            </a:r>
            <a:r>
              <a:rPr lang="hu-HU" sz="1800" b="1" u="sng" dirty="0" smtClean="0">
                <a:solidFill>
                  <a:srgbClr val="003366"/>
                </a:solidFill>
              </a:rPr>
              <a:t>:</a:t>
            </a:r>
            <a:endParaRPr lang="hu-HU" sz="1800" dirty="0" smtClean="0">
              <a:solidFill>
                <a:srgbClr val="00336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u-HU" sz="1800" dirty="0" err="1" smtClean="0">
                <a:solidFill>
                  <a:srgbClr val="003366"/>
                </a:solidFill>
              </a:rPr>
              <a:t>Toothpastes</a:t>
            </a:r>
            <a:r>
              <a:rPr lang="hu-HU" sz="1800" dirty="0" smtClean="0">
                <a:solidFill>
                  <a:srgbClr val="003366"/>
                </a:solidFill>
              </a:rPr>
              <a:t> </a:t>
            </a:r>
            <a:r>
              <a:rPr lang="hu-HU" sz="18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1800" dirty="0" err="1" smtClean="0">
                <a:solidFill>
                  <a:srgbClr val="003366"/>
                </a:solidFill>
                <a:sym typeface="Wingdings" pitchFamily="2" charset="2"/>
              </a:rPr>
              <a:t>fluoride</a:t>
            </a:r>
            <a:r>
              <a:rPr lang="hu-HU" sz="1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1800" dirty="0" err="1" smtClean="0">
                <a:solidFill>
                  <a:srgbClr val="003366"/>
                </a:solidFill>
                <a:sym typeface="Wingdings" pitchFamily="2" charset="2"/>
              </a:rPr>
              <a:t>content</a:t>
            </a:r>
            <a:r>
              <a:rPr lang="hu-HU" sz="1800" dirty="0" smtClean="0">
                <a:solidFill>
                  <a:srgbClr val="003366"/>
                </a:solidFill>
                <a:sym typeface="Wingdings" pitchFamily="2" charset="2"/>
              </a:rPr>
              <a:t> and </a:t>
            </a:r>
            <a:r>
              <a:rPr lang="hu-HU" sz="1800" dirty="0" err="1" smtClean="0">
                <a:solidFill>
                  <a:srgbClr val="003366"/>
                </a:solidFill>
                <a:sym typeface="Wingdings" pitchFamily="2" charset="2"/>
              </a:rPr>
              <a:t>amount</a:t>
            </a:r>
            <a:r>
              <a:rPr lang="hu-HU" sz="1800" dirty="0" smtClean="0">
                <a:solidFill>
                  <a:srgbClr val="003366"/>
                </a:solidFill>
                <a:sym typeface="Wingdings" pitchFamily="2" charset="2"/>
              </a:rPr>
              <a:t>  </a:t>
            </a:r>
            <a:r>
              <a:rPr lang="hu-HU" sz="1800" dirty="0" err="1" smtClean="0">
                <a:solidFill>
                  <a:srgbClr val="003366"/>
                </a:solidFill>
                <a:sym typeface="Wingdings" pitchFamily="2" charset="2"/>
              </a:rPr>
              <a:t>should</a:t>
            </a:r>
            <a:r>
              <a:rPr lang="hu-HU" sz="1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1800" dirty="0" err="1" smtClean="0">
                <a:solidFill>
                  <a:srgbClr val="003366"/>
                </a:solidFill>
                <a:sym typeface="Wingdings" pitchFamily="2" charset="2"/>
              </a:rPr>
              <a:t>based</a:t>
            </a:r>
            <a:r>
              <a:rPr lang="hu-HU" sz="1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1800" dirty="0" err="1" smtClean="0">
                <a:solidFill>
                  <a:srgbClr val="003366"/>
                </a:solidFill>
                <a:sym typeface="Wingdings" pitchFamily="2" charset="2"/>
              </a:rPr>
              <a:t>on</a:t>
            </a:r>
            <a:r>
              <a:rPr lang="hu-HU" sz="1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1800" dirty="0" err="1" smtClean="0">
                <a:solidFill>
                  <a:srgbClr val="003366"/>
                </a:solidFill>
                <a:sym typeface="Wingdings" pitchFamily="2" charset="2"/>
              </a:rPr>
              <a:t>the</a:t>
            </a:r>
            <a:r>
              <a:rPr lang="hu-HU" sz="1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1800" dirty="0" err="1" smtClean="0">
                <a:solidFill>
                  <a:srgbClr val="003366"/>
                </a:solidFill>
                <a:sym typeface="Wingdings" pitchFamily="2" charset="2"/>
              </a:rPr>
              <a:t>age</a:t>
            </a:r>
            <a:endParaRPr lang="hu-HU" sz="1800" dirty="0" smtClean="0">
              <a:solidFill>
                <a:srgbClr val="00336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u-HU" sz="1800" dirty="0" err="1" smtClean="0">
                <a:solidFill>
                  <a:srgbClr val="003366"/>
                </a:solidFill>
              </a:rPr>
              <a:t>Some</a:t>
            </a:r>
            <a:r>
              <a:rPr lang="hu-HU" sz="1800" dirty="0" smtClean="0">
                <a:solidFill>
                  <a:srgbClr val="003366"/>
                </a:solidFill>
              </a:rPr>
              <a:t> </a:t>
            </a:r>
            <a:r>
              <a:rPr lang="hu-HU" sz="1800" dirty="0" err="1" smtClean="0">
                <a:solidFill>
                  <a:srgbClr val="003366"/>
                </a:solidFill>
              </a:rPr>
              <a:t>food</a:t>
            </a:r>
            <a:r>
              <a:rPr lang="hu-HU" sz="1800" dirty="0" smtClean="0">
                <a:solidFill>
                  <a:srgbClr val="003366"/>
                </a:solidFill>
              </a:rPr>
              <a:t>: </a:t>
            </a:r>
            <a:r>
              <a:rPr lang="hu-HU" sz="1800" dirty="0" err="1" smtClean="0">
                <a:solidFill>
                  <a:srgbClr val="003366"/>
                </a:solidFill>
              </a:rPr>
              <a:t>mushroom</a:t>
            </a:r>
            <a:r>
              <a:rPr lang="hu-HU" sz="1800" dirty="0" smtClean="0">
                <a:solidFill>
                  <a:srgbClr val="003366"/>
                </a:solidFill>
              </a:rPr>
              <a:t>, </a:t>
            </a:r>
            <a:r>
              <a:rPr lang="hu-HU" sz="1800" dirty="0" err="1" smtClean="0">
                <a:solidFill>
                  <a:srgbClr val="003366"/>
                </a:solidFill>
              </a:rPr>
              <a:t>sea</a:t>
            </a:r>
            <a:r>
              <a:rPr lang="hu-HU" sz="1800" dirty="0" err="1" smtClean="0">
                <a:solidFill>
                  <a:srgbClr val="003366"/>
                </a:solidFill>
              </a:rPr>
              <a:t>food</a:t>
            </a:r>
            <a:endParaRPr lang="hu-HU" sz="1800" dirty="0" smtClean="0">
              <a:solidFill>
                <a:srgbClr val="00336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u-HU" sz="1800" dirty="0" err="1" smtClean="0">
                <a:solidFill>
                  <a:srgbClr val="003366"/>
                </a:solidFill>
              </a:rPr>
              <a:t>Mineral</a:t>
            </a:r>
            <a:r>
              <a:rPr lang="hu-HU" sz="1800" dirty="0" smtClean="0">
                <a:solidFill>
                  <a:srgbClr val="003366"/>
                </a:solidFill>
              </a:rPr>
              <a:t> </a:t>
            </a:r>
            <a:r>
              <a:rPr lang="hu-HU" sz="1800" dirty="0" err="1" smtClean="0">
                <a:solidFill>
                  <a:srgbClr val="003366"/>
                </a:solidFill>
              </a:rPr>
              <a:t>water</a:t>
            </a:r>
            <a:r>
              <a:rPr lang="hu-HU" sz="1800" dirty="0" smtClean="0">
                <a:solidFill>
                  <a:srgbClr val="003366"/>
                </a:solidFill>
              </a:rPr>
              <a:t> , </a:t>
            </a:r>
            <a:r>
              <a:rPr lang="hu-HU" sz="1800" dirty="0" err="1" smtClean="0">
                <a:solidFill>
                  <a:srgbClr val="003366"/>
                </a:solidFill>
              </a:rPr>
              <a:t>black</a:t>
            </a:r>
            <a:r>
              <a:rPr lang="hu-HU" sz="1800" dirty="0" smtClean="0">
                <a:solidFill>
                  <a:srgbClr val="003366"/>
                </a:solidFill>
              </a:rPr>
              <a:t> tea</a:t>
            </a:r>
            <a:endParaRPr lang="hu-HU" sz="1800" dirty="0" smtClean="0">
              <a:solidFill>
                <a:srgbClr val="00336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u-HU" sz="1800" dirty="0" err="1" smtClean="0">
                <a:solidFill>
                  <a:srgbClr val="003366"/>
                </a:solidFill>
              </a:rPr>
              <a:t>Fluoride</a:t>
            </a:r>
            <a:r>
              <a:rPr lang="hu-HU" sz="1800" dirty="0" smtClean="0">
                <a:solidFill>
                  <a:srgbClr val="003366"/>
                </a:solidFill>
              </a:rPr>
              <a:t> </a:t>
            </a:r>
            <a:r>
              <a:rPr lang="hu-HU" sz="1800" dirty="0" err="1" smtClean="0">
                <a:solidFill>
                  <a:srgbClr val="003366"/>
                </a:solidFill>
              </a:rPr>
              <a:t>medication</a:t>
            </a:r>
            <a:endParaRPr lang="hu-HU" sz="1800" dirty="0" smtClean="0">
              <a:solidFill>
                <a:srgbClr val="00336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u-HU" sz="1800" dirty="0" err="1" smtClean="0">
                <a:solidFill>
                  <a:srgbClr val="003366"/>
                </a:solidFill>
              </a:rPr>
              <a:t>Amoxicillin</a:t>
            </a:r>
            <a:r>
              <a:rPr lang="hu-HU" sz="1800" dirty="0" smtClean="0">
                <a:solidFill>
                  <a:srgbClr val="003366"/>
                </a:solidFill>
              </a:rPr>
              <a:t> </a:t>
            </a:r>
            <a:r>
              <a:rPr lang="hu-HU" sz="18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1800" dirty="0" err="1" smtClean="0">
                <a:solidFill>
                  <a:srgbClr val="003366"/>
                </a:solidFill>
                <a:sym typeface="Wingdings" pitchFamily="2" charset="2"/>
              </a:rPr>
              <a:t>increase</a:t>
            </a:r>
            <a:r>
              <a:rPr lang="hu-HU" sz="1800" dirty="0" err="1" smtClean="0">
                <a:solidFill>
                  <a:srgbClr val="003366"/>
                </a:solidFill>
                <a:sym typeface="Wingdings" pitchFamily="2" charset="2"/>
              </a:rPr>
              <a:t>s</a:t>
            </a:r>
            <a:r>
              <a:rPr lang="hu-HU" sz="1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1800" dirty="0" err="1" smtClean="0">
                <a:solidFill>
                  <a:srgbClr val="003366"/>
                </a:solidFill>
                <a:sym typeface="Wingdings" pitchFamily="2" charset="2"/>
              </a:rPr>
              <a:t>the</a:t>
            </a:r>
            <a:r>
              <a:rPr lang="hu-HU" sz="1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1800" dirty="0" err="1" smtClean="0">
                <a:solidFill>
                  <a:srgbClr val="003366"/>
                </a:solidFill>
                <a:sym typeface="Wingdings" pitchFamily="2" charset="2"/>
              </a:rPr>
              <a:t>risk</a:t>
            </a:r>
            <a:r>
              <a:rPr lang="hu-HU" sz="1800" dirty="0" smtClean="0">
                <a:solidFill>
                  <a:srgbClr val="003366"/>
                </a:solidFill>
                <a:sym typeface="Wingdings" pitchFamily="2" charset="2"/>
              </a:rPr>
              <a:t> of </a:t>
            </a:r>
            <a:r>
              <a:rPr lang="hu-HU" sz="1800" dirty="0" err="1" smtClean="0">
                <a:solidFill>
                  <a:srgbClr val="003366"/>
                </a:solidFill>
                <a:sym typeface="Wingdings" pitchFamily="2" charset="2"/>
              </a:rPr>
              <a:t>fluorosis</a:t>
            </a:r>
            <a:r>
              <a:rPr lang="hu-HU" sz="1800" dirty="0" smtClean="0">
                <a:solidFill>
                  <a:srgbClr val="003366"/>
                </a:solidFill>
                <a:sym typeface="Wingdings" pitchFamily="2" charset="2"/>
              </a:rPr>
              <a:t> 2,5 x</a:t>
            </a:r>
            <a:endParaRPr lang="hu-HU" sz="1800" dirty="0" smtClean="0">
              <a:solidFill>
                <a:srgbClr val="003366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139952" y="38929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3366"/>
                </a:solidFill>
              </a:rPr>
              <a:t>1</a:t>
            </a:r>
            <a:endParaRPr lang="hu-HU" sz="2000" b="1" dirty="0">
              <a:solidFill>
                <a:srgbClr val="003366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781170" y="38929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3366"/>
                </a:solidFill>
              </a:rPr>
              <a:t>2</a:t>
            </a:r>
            <a:endParaRPr lang="hu-HU" sz="2000" b="1" dirty="0">
              <a:solidFill>
                <a:srgbClr val="003366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100650" y="54051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3366"/>
                </a:solidFill>
              </a:rPr>
              <a:t>3</a:t>
            </a:r>
            <a:endParaRPr lang="hu-HU" sz="2000" b="1" dirty="0">
              <a:solidFill>
                <a:srgbClr val="003366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748464" y="54051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3366"/>
                </a:solidFill>
              </a:rPr>
              <a:t>4</a:t>
            </a:r>
            <a:endParaRPr lang="hu-HU" sz="2000" b="1" dirty="0">
              <a:solidFill>
                <a:srgbClr val="003366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403648" y="4409817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u-HU" sz="2000" dirty="0" err="1" smtClean="0">
                <a:solidFill>
                  <a:srgbClr val="003366"/>
                </a:solidFill>
              </a:rPr>
              <a:t>Very</a:t>
            </a:r>
            <a:r>
              <a:rPr lang="hu-HU" sz="2000" dirty="0" smtClean="0">
                <a:solidFill>
                  <a:srgbClr val="003366"/>
                </a:solidFill>
              </a:rPr>
              <a:t> </a:t>
            </a:r>
            <a:r>
              <a:rPr lang="hu-HU" sz="2000" dirty="0" err="1" smtClean="0">
                <a:solidFill>
                  <a:srgbClr val="003366"/>
                </a:solidFill>
              </a:rPr>
              <a:t>mild</a:t>
            </a:r>
            <a:r>
              <a:rPr lang="hu-HU" sz="2000" dirty="0" smtClean="0">
                <a:solidFill>
                  <a:srgbClr val="003366"/>
                </a:solidFill>
              </a:rPr>
              <a:t> </a:t>
            </a:r>
            <a:endParaRPr lang="hu-HU" sz="2000" dirty="0" smtClean="0">
              <a:solidFill>
                <a:srgbClr val="003366"/>
              </a:solidFill>
            </a:endParaRPr>
          </a:p>
          <a:p>
            <a:pPr marL="342900" indent="-342900">
              <a:buAutoNum type="arabicPeriod"/>
            </a:pPr>
            <a:r>
              <a:rPr lang="hu-HU" sz="2000" dirty="0" err="1" smtClean="0">
                <a:solidFill>
                  <a:srgbClr val="003366"/>
                </a:solidFill>
              </a:rPr>
              <a:t>Mild</a:t>
            </a:r>
            <a:endParaRPr lang="hu-HU" sz="2000" dirty="0" smtClean="0">
              <a:solidFill>
                <a:srgbClr val="003366"/>
              </a:solidFill>
            </a:endParaRPr>
          </a:p>
          <a:p>
            <a:pPr marL="342900" indent="-342900">
              <a:buAutoNum type="arabicPeriod"/>
            </a:pPr>
            <a:r>
              <a:rPr lang="hu-HU" sz="2000" dirty="0" err="1" smtClean="0">
                <a:solidFill>
                  <a:srgbClr val="003366"/>
                </a:solidFill>
              </a:rPr>
              <a:t>Medium</a:t>
            </a:r>
            <a:r>
              <a:rPr lang="hu-HU" sz="2000" dirty="0" smtClean="0">
                <a:solidFill>
                  <a:srgbClr val="003366"/>
                </a:solidFill>
              </a:rPr>
              <a:t> </a:t>
            </a:r>
            <a:endParaRPr lang="hu-HU" sz="2000" dirty="0" smtClean="0">
              <a:solidFill>
                <a:srgbClr val="003366"/>
              </a:solidFill>
            </a:endParaRPr>
          </a:p>
          <a:p>
            <a:pPr marL="342900" indent="-342900">
              <a:buAutoNum type="arabicPeriod"/>
            </a:pPr>
            <a:r>
              <a:rPr lang="hu-HU" sz="2000" dirty="0" err="1" smtClean="0">
                <a:solidFill>
                  <a:srgbClr val="003366"/>
                </a:solidFill>
              </a:rPr>
              <a:t>Severe</a:t>
            </a:r>
            <a:endParaRPr lang="hu-HU" sz="2000" dirty="0">
              <a:solidFill>
                <a:srgbClr val="003366"/>
              </a:solidFill>
            </a:endParaRPr>
          </a:p>
        </p:txBody>
      </p:sp>
      <p:pic>
        <p:nvPicPr>
          <p:cNvPr id="15" name="Kép 14" descr="flu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005063"/>
            <a:ext cx="4212770" cy="2880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1609725" y="260350"/>
            <a:ext cx="2746375" cy="1143000"/>
          </a:xfrm>
        </p:spPr>
        <p:txBody>
          <a:bodyPr/>
          <a:lstStyle/>
          <a:p>
            <a:pPr algn="l" eaLnBrk="1" hangingPunct="1"/>
            <a:r>
              <a:rPr lang="hu-HU" sz="3000" b="1" smtClean="0">
                <a:solidFill>
                  <a:srgbClr val="003366"/>
                </a:solidFill>
              </a:rPr>
              <a:t>Fluorosis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sz="quarter" idx="1"/>
          </p:nvPr>
        </p:nvSpPr>
        <p:spPr>
          <a:xfrm>
            <a:off x="1177280" y="1484784"/>
            <a:ext cx="5842992" cy="4525963"/>
          </a:xfrm>
        </p:spPr>
        <p:txBody>
          <a:bodyPr/>
          <a:lstStyle/>
          <a:p>
            <a:pPr eaLnBrk="1" hangingPunct="1">
              <a:buNone/>
            </a:pPr>
            <a:r>
              <a:rPr lang="hu-HU" sz="2800" u="sng" dirty="0" err="1" smtClean="0">
                <a:solidFill>
                  <a:srgbClr val="003366"/>
                </a:solidFill>
              </a:rPr>
              <a:t>Therapy</a:t>
            </a:r>
            <a:r>
              <a:rPr lang="hu-HU" sz="2800" dirty="0" smtClean="0">
                <a:solidFill>
                  <a:srgbClr val="003366"/>
                </a:solidFill>
              </a:rPr>
              <a:t>:</a:t>
            </a:r>
            <a:endParaRPr lang="hu-HU" sz="2800" dirty="0" smtClean="0">
              <a:solidFill>
                <a:srgbClr val="003366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800" dirty="0" err="1" smtClean="0">
                <a:solidFill>
                  <a:srgbClr val="003366"/>
                </a:solidFill>
              </a:rPr>
              <a:t>Microabrasion</a:t>
            </a:r>
            <a:endParaRPr lang="hu-HU" sz="2800" dirty="0" smtClean="0">
              <a:solidFill>
                <a:srgbClr val="003366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800" dirty="0" err="1" smtClean="0">
                <a:solidFill>
                  <a:srgbClr val="003366"/>
                </a:solidFill>
              </a:rPr>
              <a:t>Remineralisation</a:t>
            </a:r>
            <a:endParaRPr lang="hu-HU" sz="2800" dirty="0" smtClean="0">
              <a:solidFill>
                <a:srgbClr val="003366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800" dirty="0" err="1" smtClean="0">
                <a:solidFill>
                  <a:srgbClr val="003366"/>
                </a:solidFill>
              </a:rPr>
              <a:t>Regular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check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-ups</a:t>
            </a:r>
            <a:endParaRPr lang="hu-HU" sz="2800" dirty="0" smtClean="0">
              <a:solidFill>
                <a:srgbClr val="003366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800" dirty="0" err="1" smtClean="0">
                <a:solidFill>
                  <a:srgbClr val="003366"/>
                </a:solidFill>
              </a:rPr>
              <a:t>Conservative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or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prosthodontic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treatment</a:t>
            </a:r>
            <a:endParaRPr lang="hu-HU" sz="2800" dirty="0" smtClean="0">
              <a:solidFill>
                <a:srgbClr val="003366"/>
              </a:solidFill>
            </a:endParaRPr>
          </a:p>
        </p:txBody>
      </p:sp>
      <p:pic>
        <p:nvPicPr>
          <p:cNvPr id="21509" name="Picture 4" descr="File:Severe fluor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242" y="4550667"/>
            <a:ext cx="5686846" cy="21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upload.wikimedia.org/wikipedia/en/c/c5/Fluorosis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20" y="188640"/>
            <a:ext cx="309983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7320" y="260648"/>
            <a:ext cx="7499176" cy="1143000"/>
          </a:xfrm>
        </p:spPr>
        <p:txBody>
          <a:bodyPr/>
          <a:lstStyle/>
          <a:p>
            <a:pPr algn="l"/>
            <a:r>
              <a:rPr lang="hu-HU" sz="2500" b="1" dirty="0" err="1" smtClean="0">
                <a:solidFill>
                  <a:srgbClr val="003366"/>
                </a:solidFill>
              </a:rPr>
              <a:t>Molar</a:t>
            </a:r>
            <a:r>
              <a:rPr lang="hu-HU" sz="2500" b="1" dirty="0" smtClean="0">
                <a:solidFill>
                  <a:srgbClr val="003366"/>
                </a:solidFill>
              </a:rPr>
              <a:t> and </a:t>
            </a:r>
            <a:r>
              <a:rPr lang="hu-HU" sz="2500" b="1" dirty="0" err="1" smtClean="0">
                <a:solidFill>
                  <a:srgbClr val="003366"/>
                </a:solidFill>
              </a:rPr>
              <a:t>incisor</a:t>
            </a:r>
            <a:r>
              <a:rPr lang="hu-HU" sz="2500" b="1" dirty="0" smtClean="0">
                <a:solidFill>
                  <a:srgbClr val="003366"/>
                </a:solidFill>
              </a:rPr>
              <a:t> </a:t>
            </a:r>
            <a:r>
              <a:rPr lang="hu-HU" sz="2500" b="1" dirty="0" err="1" smtClean="0">
                <a:solidFill>
                  <a:srgbClr val="003366"/>
                </a:solidFill>
              </a:rPr>
              <a:t>hypoplasia</a:t>
            </a:r>
            <a:r>
              <a:rPr lang="hu-HU" sz="2500" b="1" dirty="0" smtClean="0">
                <a:solidFill>
                  <a:srgbClr val="003366"/>
                </a:solidFill>
              </a:rPr>
              <a:t> (MIH</a:t>
            </a:r>
            <a:r>
              <a:rPr lang="hu-HU" sz="2500" b="1" dirty="0" smtClean="0">
                <a:solidFill>
                  <a:srgbClr val="003366"/>
                </a:solidFill>
              </a:rPr>
              <a:t>)</a:t>
            </a:r>
            <a:endParaRPr lang="hu-HU" sz="25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105272" y="1484784"/>
            <a:ext cx="7715200" cy="1900808"/>
          </a:xfrm>
        </p:spPr>
        <p:txBody>
          <a:bodyPr/>
          <a:lstStyle/>
          <a:p>
            <a:r>
              <a:rPr lang="hu-HU" sz="2500" dirty="0" err="1" smtClean="0">
                <a:solidFill>
                  <a:srgbClr val="003366"/>
                </a:solidFill>
              </a:rPr>
              <a:t>Anomaly</a:t>
            </a:r>
            <a:r>
              <a:rPr lang="hu-HU" sz="2500" dirty="0" smtClean="0">
                <a:solidFill>
                  <a:srgbClr val="003366"/>
                </a:solidFill>
              </a:rPr>
              <a:t> of </a:t>
            </a:r>
            <a:r>
              <a:rPr lang="hu-HU" sz="2500" dirty="0" err="1" smtClean="0">
                <a:solidFill>
                  <a:srgbClr val="003366"/>
                </a:solidFill>
              </a:rPr>
              <a:t>enamel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matrix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development</a:t>
            </a:r>
            <a:endParaRPr lang="hu-HU" sz="2500" dirty="0" smtClean="0">
              <a:solidFill>
                <a:srgbClr val="003366"/>
              </a:solidFill>
            </a:endParaRPr>
          </a:p>
          <a:p>
            <a:r>
              <a:rPr lang="hu-HU" sz="2500" dirty="0" err="1" smtClean="0">
                <a:solidFill>
                  <a:srgbClr val="003366"/>
                </a:solidFill>
              </a:rPr>
              <a:t>Symmetric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anomaly</a:t>
            </a:r>
            <a:r>
              <a:rPr lang="hu-HU" sz="2500" dirty="0" smtClean="0">
                <a:solidFill>
                  <a:srgbClr val="003366"/>
                </a:solidFill>
              </a:rPr>
              <a:t> of </a:t>
            </a:r>
            <a:r>
              <a:rPr lang="hu-HU" sz="2500" dirty="0" err="1" smtClean="0">
                <a:solidFill>
                  <a:srgbClr val="003366"/>
                </a:solidFill>
              </a:rPr>
              <a:t>teeth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developing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at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the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same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time</a:t>
            </a:r>
            <a:r>
              <a:rPr lang="hu-HU" sz="2500" dirty="0" smtClean="0">
                <a:solidFill>
                  <a:srgbClr val="003366"/>
                </a:solidFill>
              </a:rPr>
              <a:t> ( </a:t>
            </a:r>
            <a:r>
              <a:rPr lang="hu-HU" sz="2500" dirty="0" err="1" smtClean="0">
                <a:solidFill>
                  <a:srgbClr val="003366"/>
                </a:solidFill>
              </a:rPr>
              <a:t>first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molar-first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incisor</a:t>
            </a:r>
            <a:r>
              <a:rPr lang="hu-HU" sz="2500" dirty="0" smtClean="0">
                <a:solidFill>
                  <a:srgbClr val="003366"/>
                </a:solidFill>
              </a:rPr>
              <a:t>)</a:t>
            </a:r>
            <a:endParaRPr lang="hu-HU" sz="2500" dirty="0" smtClean="0">
              <a:solidFill>
                <a:srgbClr val="003366"/>
              </a:solidFill>
            </a:endParaRPr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4" name="Picture 6" descr="http://www.helsinki.fi/science/dentenv/MIH-ku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021520"/>
            <a:ext cx="2304256" cy="177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475657" y="2996952"/>
            <a:ext cx="446449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u="sng" dirty="0" err="1" smtClean="0">
                <a:solidFill>
                  <a:srgbClr val="003366"/>
                </a:solidFill>
              </a:rPr>
              <a:t>Molars</a:t>
            </a:r>
            <a:r>
              <a:rPr lang="hu-HU" sz="2200" dirty="0" smtClean="0">
                <a:solidFill>
                  <a:srgbClr val="003366"/>
                </a:solidFill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yellowish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colour</a:t>
            </a:r>
            <a:r>
              <a:rPr lang="hu-HU" sz="2200" dirty="0" smtClean="0">
                <a:solidFill>
                  <a:srgbClr val="003366"/>
                </a:solidFill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irregular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shape</a:t>
            </a:r>
            <a:r>
              <a:rPr lang="hu-HU" sz="2200" dirty="0" smtClean="0">
                <a:solidFill>
                  <a:srgbClr val="003366"/>
                </a:solidFill>
              </a:rPr>
              <a:t>, 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underdeveloped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cusps</a:t>
            </a:r>
            <a:r>
              <a:rPr lang="hu-HU" sz="2200" dirty="0" smtClean="0">
                <a:solidFill>
                  <a:srgbClr val="003366"/>
                </a:solidFill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rgbClr val="003366"/>
                </a:solidFill>
              </a:rPr>
              <a:t> no </a:t>
            </a:r>
            <a:r>
              <a:rPr lang="hu-HU" sz="2200" dirty="0" err="1" smtClean="0">
                <a:solidFill>
                  <a:srgbClr val="003366"/>
                </a:solidFill>
              </a:rPr>
              <a:t>visible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enamel</a:t>
            </a:r>
            <a:r>
              <a:rPr lang="hu-HU" sz="2200" dirty="0" smtClean="0">
                <a:solidFill>
                  <a:srgbClr val="003366"/>
                </a:solidFill>
              </a:rPr>
              <a:t> right 		</a:t>
            </a:r>
            <a:r>
              <a:rPr lang="hu-HU" sz="2200" dirty="0" err="1" smtClean="0">
                <a:solidFill>
                  <a:srgbClr val="003366"/>
                </a:solidFill>
              </a:rPr>
              <a:t>after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eruption</a:t>
            </a:r>
            <a:endParaRPr lang="hu-HU" sz="2200" dirty="0" smtClean="0">
              <a:solidFill>
                <a:srgbClr val="003366"/>
              </a:solidFill>
            </a:endParaRPr>
          </a:p>
          <a:p>
            <a:endParaRPr lang="hu-HU" sz="2200" dirty="0" smtClean="0">
              <a:solidFill>
                <a:srgbClr val="003366"/>
              </a:solidFill>
            </a:endParaRPr>
          </a:p>
          <a:p>
            <a:r>
              <a:rPr lang="hu-HU" sz="2200" u="sng" dirty="0" err="1" smtClean="0">
                <a:solidFill>
                  <a:srgbClr val="003366"/>
                </a:solidFill>
              </a:rPr>
              <a:t>Incisors</a:t>
            </a:r>
            <a:r>
              <a:rPr lang="hu-HU" sz="2200" u="sng" dirty="0" smtClean="0">
                <a:solidFill>
                  <a:srgbClr val="003366"/>
                </a:solidFill>
              </a:rPr>
              <a:t> </a:t>
            </a:r>
            <a:r>
              <a:rPr lang="hu-HU" sz="2200" dirty="0" smtClean="0">
                <a:solidFill>
                  <a:srgbClr val="003366"/>
                </a:solidFill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rgbClr val="003366"/>
                </a:solidFill>
              </a:rPr>
              <a:t>  </a:t>
            </a:r>
            <a:r>
              <a:rPr lang="hu-HU" sz="2200" dirty="0" err="1" smtClean="0">
                <a:solidFill>
                  <a:srgbClr val="003366"/>
                </a:solidFill>
              </a:rPr>
              <a:t>brownish</a:t>
            </a:r>
            <a:r>
              <a:rPr lang="hu-HU" sz="2200" dirty="0" smtClean="0">
                <a:solidFill>
                  <a:srgbClr val="003366"/>
                </a:solidFill>
              </a:rPr>
              <a:t> –</a:t>
            </a:r>
            <a:r>
              <a:rPr lang="hu-HU" sz="2200" dirty="0" err="1" smtClean="0">
                <a:solidFill>
                  <a:srgbClr val="003366"/>
                </a:solidFill>
              </a:rPr>
              <a:t>yellowish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inciso-labial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surface</a:t>
            </a:r>
            <a:endParaRPr lang="hu-HU" sz="220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lack</a:t>
            </a:r>
            <a:r>
              <a:rPr lang="hu-HU" sz="2200" dirty="0" smtClean="0">
                <a:solidFill>
                  <a:srgbClr val="003366"/>
                </a:solidFill>
              </a:rPr>
              <a:t> of </a:t>
            </a:r>
            <a:r>
              <a:rPr lang="hu-HU" sz="2200" dirty="0" err="1" smtClean="0">
                <a:solidFill>
                  <a:srgbClr val="003366"/>
                </a:solidFill>
              </a:rPr>
              <a:t>enamel</a:t>
            </a:r>
            <a:endParaRPr lang="hu-HU" sz="2200" dirty="0" smtClean="0">
              <a:solidFill>
                <a:srgbClr val="003366"/>
              </a:solidFill>
            </a:endParaRPr>
          </a:p>
        </p:txBody>
      </p:sp>
      <p:pic>
        <p:nvPicPr>
          <p:cNvPr id="44034" name="Picture 2" descr="http://www.eugenol.com/attachments/0009/9170/IMG_1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6840" y="5023824"/>
            <a:ext cx="2495600" cy="1645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7320" y="260648"/>
            <a:ext cx="7499176" cy="1143000"/>
          </a:xfrm>
        </p:spPr>
        <p:txBody>
          <a:bodyPr/>
          <a:lstStyle/>
          <a:p>
            <a:r>
              <a:rPr lang="hu-HU" sz="2500" b="1" dirty="0" err="1" smtClean="0">
                <a:solidFill>
                  <a:srgbClr val="003366"/>
                </a:solidFill>
              </a:rPr>
              <a:t>Molar</a:t>
            </a:r>
            <a:r>
              <a:rPr lang="hu-HU" sz="2500" b="1" dirty="0" smtClean="0">
                <a:solidFill>
                  <a:srgbClr val="003366"/>
                </a:solidFill>
              </a:rPr>
              <a:t> and </a:t>
            </a:r>
            <a:r>
              <a:rPr lang="hu-HU" sz="2500" b="1" dirty="0" err="1" smtClean="0">
                <a:solidFill>
                  <a:srgbClr val="003366"/>
                </a:solidFill>
              </a:rPr>
              <a:t>incisor</a:t>
            </a:r>
            <a:r>
              <a:rPr lang="hu-HU" sz="2500" b="1" dirty="0" smtClean="0">
                <a:solidFill>
                  <a:srgbClr val="003366"/>
                </a:solidFill>
              </a:rPr>
              <a:t> </a:t>
            </a:r>
            <a:r>
              <a:rPr lang="hu-HU" sz="2500" b="1" dirty="0" err="1" smtClean="0">
                <a:solidFill>
                  <a:srgbClr val="003366"/>
                </a:solidFill>
              </a:rPr>
              <a:t>hypoplasia</a:t>
            </a:r>
            <a:r>
              <a:rPr lang="hu-HU" sz="2500" b="1" dirty="0" smtClean="0">
                <a:solidFill>
                  <a:srgbClr val="003366"/>
                </a:solidFill>
              </a:rPr>
              <a:t> (MIH)</a:t>
            </a:r>
            <a:endParaRPr lang="hu-HU" sz="25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105272" y="1412776"/>
            <a:ext cx="7787208" cy="2808312"/>
          </a:xfrm>
        </p:spPr>
        <p:txBody>
          <a:bodyPr>
            <a:normAutofit fontScale="92500" lnSpcReduction="10000"/>
          </a:bodyPr>
          <a:lstStyle/>
          <a:p>
            <a:r>
              <a:rPr lang="hu-HU" sz="2500" u="sng" dirty="0" err="1" smtClean="0">
                <a:solidFill>
                  <a:srgbClr val="003366"/>
                </a:solidFill>
              </a:rPr>
              <a:t>Definitive</a:t>
            </a:r>
            <a:r>
              <a:rPr lang="hu-HU" sz="2500" u="sng" dirty="0" smtClean="0">
                <a:solidFill>
                  <a:srgbClr val="003366"/>
                </a:solidFill>
              </a:rPr>
              <a:t> </a:t>
            </a:r>
            <a:r>
              <a:rPr lang="hu-HU" sz="2500" u="sng" dirty="0" err="1" smtClean="0">
                <a:solidFill>
                  <a:srgbClr val="003366"/>
                </a:solidFill>
              </a:rPr>
              <a:t>cause</a:t>
            </a:r>
            <a:r>
              <a:rPr lang="hu-HU" sz="2500" dirty="0" smtClean="0">
                <a:solidFill>
                  <a:srgbClr val="003366"/>
                </a:solidFill>
              </a:rPr>
              <a:t>: </a:t>
            </a:r>
            <a:r>
              <a:rPr lang="hu-HU" sz="2500" b="1" dirty="0" err="1" smtClean="0">
                <a:solidFill>
                  <a:srgbClr val="003366"/>
                </a:solidFill>
              </a:rPr>
              <a:t>unknown</a:t>
            </a:r>
            <a:endParaRPr lang="hu-HU" sz="2500" b="1" dirty="0" smtClean="0">
              <a:solidFill>
                <a:srgbClr val="003366"/>
              </a:solidFill>
            </a:endParaRPr>
          </a:p>
          <a:p>
            <a:r>
              <a:rPr lang="hu-HU" sz="2500" u="sng" dirty="0" err="1" smtClean="0">
                <a:solidFill>
                  <a:srgbClr val="003366"/>
                </a:solidFill>
              </a:rPr>
              <a:t>Possible</a:t>
            </a:r>
            <a:r>
              <a:rPr lang="hu-HU" sz="2500" u="sng" dirty="0" smtClean="0">
                <a:solidFill>
                  <a:srgbClr val="003366"/>
                </a:solidFill>
              </a:rPr>
              <a:t> </a:t>
            </a:r>
            <a:r>
              <a:rPr lang="hu-HU" sz="2500" u="sng" dirty="0" err="1" smtClean="0">
                <a:solidFill>
                  <a:srgbClr val="003366"/>
                </a:solidFill>
              </a:rPr>
              <a:t>causes</a:t>
            </a:r>
            <a:r>
              <a:rPr lang="hu-HU" sz="2500" u="sng" dirty="0" smtClean="0">
                <a:solidFill>
                  <a:srgbClr val="003366"/>
                </a:solidFill>
              </a:rPr>
              <a:t>: </a:t>
            </a:r>
          </a:p>
          <a:p>
            <a:pPr lvl="1"/>
            <a:r>
              <a:rPr lang="hu-HU" sz="2200" dirty="0" err="1" smtClean="0">
                <a:solidFill>
                  <a:srgbClr val="003366"/>
                </a:solidFill>
              </a:rPr>
              <a:t>malnutrition</a:t>
            </a:r>
            <a:endParaRPr lang="hu-HU" sz="2200" dirty="0" smtClean="0">
              <a:solidFill>
                <a:srgbClr val="003366"/>
              </a:solidFill>
            </a:endParaRPr>
          </a:p>
          <a:p>
            <a:pPr lvl="1"/>
            <a:r>
              <a:rPr lang="hu-HU" sz="2200" dirty="0" err="1" smtClean="0">
                <a:solidFill>
                  <a:srgbClr val="003366"/>
                </a:solidFill>
              </a:rPr>
              <a:t>Celiac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disease</a:t>
            </a:r>
            <a:endParaRPr lang="hu-HU" sz="2200" dirty="0" smtClean="0">
              <a:solidFill>
                <a:srgbClr val="003366"/>
              </a:solidFill>
            </a:endParaRPr>
          </a:p>
          <a:p>
            <a:pPr lvl="1"/>
            <a:r>
              <a:rPr lang="hu-HU" sz="2200" dirty="0" err="1" smtClean="0">
                <a:solidFill>
                  <a:srgbClr val="003366"/>
                </a:solidFill>
              </a:rPr>
              <a:t>Neonatal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hypoxia</a:t>
            </a:r>
            <a:r>
              <a:rPr lang="hu-HU" sz="2200" dirty="0" smtClean="0">
                <a:solidFill>
                  <a:srgbClr val="003366"/>
                </a:solidFill>
              </a:rPr>
              <a:t>, </a:t>
            </a:r>
            <a:endParaRPr lang="hu-HU" sz="2200" dirty="0" smtClean="0">
              <a:solidFill>
                <a:srgbClr val="003366"/>
              </a:solidFill>
            </a:endParaRPr>
          </a:p>
          <a:p>
            <a:pPr lvl="1"/>
            <a:r>
              <a:rPr lang="hu-HU" sz="2200" dirty="0" err="1" smtClean="0">
                <a:solidFill>
                  <a:srgbClr val="003366"/>
                </a:solidFill>
              </a:rPr>
              <a:t>Acute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absorption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disorders</a:t>
            </a:r>
            <a:r>
              <a:rPr lang="hu-HU" sz="2200" dirty="0" smtClean="0">
                <a:solidFill>
                  <a:srgbClr val="003366"/>
                </a:solidFill>
              </a:rPr>
              <a:t>, </a:t>
            </a:r>
            <a:r>
              <a:rPr lang="hu-HU" sz="2200" dirty="0" err="1" smtClean="0">
                <a:solidFill>
                  <a:srgbClr val="003366"/>
                </a:solidFill>
              </a:rPr>
              <a:t>urinary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infections</a:t>
            </a:r>
            <a:r>
              <a:rPr lang="hu-HU" sz="2200" dirty="0" smtClean="0">
                <a:solidFill>
                  <a:srgbClr val="003366"/>
                </a:solidFill>
              </a:rPr>
              <a:t>, </a:t>
            </a:r>
            <a:r>
              <a:rPr lang="hu-HU" sz="2200" dirty="0" err="1" smtClean="0">
                <a:solidFill>
                  <a:srgbClr val="003366"/>
                </a:solidFill>
              </a:rPr>
              <a:t>asthma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bronchiale</a:t>
            </a:r>
            <a:r>
              <a:rPr lang="hu-HU" sz="2200" dirty="0" smtClean="0">
                <a:solidFill>
                  <a:srgbClr val="003366"/>
                </a:solidFill>
              </a:rPr>
              <a:t>, </a:t>
            </a:r>
            <a:r>
              <a:rPr lang="hu-HU" sz="2200" dirty="0" err="1" smtClean="0">
                <a:solidFill>
                  <a:srgbClr val="003366"/>
                </a:solidFill>
              </a:rPr>
              <a:t>otitis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media</a:t>
            </a:r>
            <a:r>
              <a:rPr lang="hu-HU" sz="2200" dirty="0" smtClean="0">
                <a:solidFill>
                  <a:srgbClr val="003366"/>
                </a:solidFill>
              </a:rPr>
              <a:t>, </a:t>
            </a:r>
            <a:r>
              <a:rPr lang="hu-HU" sz="2200" dirty="0" err="1" smtClean="0">
                <a:solidFill>
                  <a:srgbClr val="003366"/>
                </a:solidFill>
              </a:rPr>
              <a:t>scarlate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fever</a:t>
            </a:r>
            <a:r>
              <a:rPr lang="hu-HU" sz="2200" dirty="0" smtClean="0">
                <a:solidFill>
                  <a:srgbClr val="003366"/>
                </a:solidFill>
              </a:rPr>
              <a:t> ,</a:t>
            </a:r>
            <a:r>
              <a:rPr lang="hu-HU" sz="2200" dirty="0" err="1" smtClean="0">
                <a:solidFill>
                  <a:srgbClr val="003366"/>
                </a:solidFill>
              </a:rPr>
              <a:t>parotitis</a:t>
            </a:r>
            <a:r>
              <a:rPr lang="hu-HU" sz="2200" dirty="0" smtClean="0">
                <a:solidFill>
                  <a:srgbClr val="003366"/>
                </a:solidFill>
              </a:rPr>
              <a:t>, </a:t>
            </a:r>
            <a:r>
              <a:rPr lang="hu-HU" sz="2200" dirty="0" err="1" smtClean="0">
                <a:solidFill>
                  <a:srgbClr val="003366"/>
                </a:solidFill>
              </a:rPr>
              <a:t>chemotherapy</a:t>
            </a:r>
            <a:r>
              <a:rPr lang="hu-HU" sz="2200" dirty="0" smtClean="0">
                <a:solidFill>
                  <a:srgbClr val="003366"/>
                </a:solidFill>
              </a:rPr>
              <a:t>, </a:t>
            </a:r>
            <a:r>
              <a:rPr lang="hu-HU" sz="2200" dirty="0" err="1" smtClean="0">
                <a:solidFill>
                  <a:srgbClr val="003366"/>
                </a:solidFill>
              </a:rPr>
              <a:t>antibiotics</a:t>
            </a:r>
            <a:endParaRPr lang="hu-HU" dirty="0" smtClean="0"/>
          </a:p>
          <a:p>
            <a:endParaRPr lang="hu-HU" dirty="0" smtClean="0"/>
          </a:p>
        </p:txBody>
      </p:sp>
      <p:pic>
        <p:nvPicPr>
          <p:cNvPr id="7" name="Picture 14" descr="http://www.eugenol.com/attachments/0009/9159/S73F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68290"/>
            <a:ext cx="3419872" cy="256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www.ukgm.de/ugm_2/deu/ugi_zkz/Bilder/MIH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774" y="4293096"/>
            <a:ext cx="3417115" cy="233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7320" y="260648"/>
            <a:ext cx="7499176" cy="1143000"/>
          </a:xfrm>
        </p:spPr>
        <p:txBody>
          <a:bodyPr/>
          <a:lstStyle/>
          <a:p>
            <a:r>
              <a:rPr lang="hu-HU" sz="2500" b="1" dirty="0" err="1" smtClean="0">
                <a:solidFill>
                  <a:srgbClr val="003366"/>
                </a:solidFill>
              </a:rPr>
              <a:t>Molar</a:t>
            </a:r>
            <a:r>
              <a:rPr lang="hu-HU" sz="2500" b="1" dirty="0" smtClean="0">
                <a:solidFill>
                  <a:srgbClr val="003366"/>
                </a:solidFill>
              </a:rPr>
              <a:t> and </a:t>
            </a:r>
            <a:r>
              <a:rPr lang="hu-HU" sz="2500" b="1" dirty="0" err="1" smtClean="0">
                <a:solidFill>
                  <a:srgbClr val="003366"/>
                </a:solidFill>
              </a:rPr>
              <a:t>incisor</a:t>
            </a:r>
            <a:r>
              <a:rPr lang="hu-HU" sz="2500" b="1" dirty="0" smtClean="0">
                <a:solidFill>
                  <a:srgbClr val="003366"/>
                </a:solidFill>
              </a:rPr>
              <a:t> </a:t>
            </a:r>
            <a:r>
              <a:rPr lang="hu-HU" sz="2500" b="1" dirty="0" err="1" smtClean="0">
                <a:solidFill>
                  <a:srgbClr val="003366"/>
                </a:solidFill>
              </a:rPr>
              <a:t>hypoplasia</a:t>
            </a:r>
            <a:r>
              <a:rPr lang="hu-HU" sz="2500" b="1" dirty="0" smtClean="0">
                <a:solidFill>
                  <a:srgbClr val="003366"/>
                </a:solidFill>
              </a:rPr>
              <a:t> (MIH)</a:t>
            </a:r>
            <a:endParaRPr lang="hu-HU" sz="25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105272" y="1628800"/>
            <a:ext cx="4762872" cy="4536504"/>
          </a:xfrm>
        </p:spPr>
        <p:txBody>
          <a:bodyPr/>
          <a:lstStyle/>
          <a:p>
            <a:r>
              <a:rPr lang="hu-HU" sz="2800" b="1" u="sng" dirty="0" err="1" smtClean="0">
                <a:solidFill>
                  <a:srgbClr val="003366"/>
                </a:solidFill>
              </a:rPr>
              <a:t>Therapy</a:t>
            </a:r>
            <a:r>
              <a:rPr lang="hu-HU" sz="2800" dirty="0" smtClean="0">
                <a:solidFill>
                  <a:srgbClr val="003366"/>
                </a:solidFill>
              </a:rPr>
              <a:t>:</a:t>
            </a:r>
            <a:endParaRPr lang="hu-HU" sz="280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u-HU" sz="2800" dirty="0" err="1" smtClean="0">
                <a:solidFill>
                  <a:srgbClr val="003366"/>
                </a:solidFill>
              </a:rPr>
              <a:t>Temporary</a:t>
            </a:r>
            <a:r>
              <a:rPr lang="hu-HU" sz="2800" dirty="0" smtClean="0">
                <a:solidFill>
                  <a:srgbClr val="003366"/>
                </a:solidFill>
              </a:rPr>
              <a:t> – </a:t>
            </a:r>
            <a:r>
              <a:rPr lang="hu-HU" sz="2800" dirty="0" err="1" smtClean="0">
                <a:solidFill>
                  <a:srgbClr val="003366"/>
                </a:solidFill>
              </a:rPr>
              <a:t>glass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ionomer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or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compomer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build-up</a:t>
            </a:r>
            <a:endParaRPr lang="hu-HU" sz="280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ü"/>
            </a:pPr>
            <a:endParaRPr lang="hu-HU" sz="280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u-HU" sz="2800" dirty="0" err="1" smtClean="0">
                <a:solidFill>
                  <a:srgbClr val="003366"/>
                </a:solidFill>
              </a:rPr>
              <a:t>Definitive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smtClean="0">
                <a:solidFill>
                  <a:srgbClr val="003366"/>
                </a:solidFill>
              </a:rPr>
              <a:t>– </a:t>
            </a:r>
            <a:r>
              <a:rPr lang="hu-HU" sz="2800" dirty="0" err="1" smtClean="0">
                <a:solidFill>
                  <a:srgbClr val="003366"/>
                </a:solidFill>
              </a:rPr>
              <a:t>prosthodontic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therapy</a:t>
            </a:r>
            <a:endParaRPr lang="hu-HU" sz="2800" dirty="0" smtClean="0">
              <a:solidFill>
                <a:srgbClr val="003366"/>
              </a:solidFill>
            </a:endParaRPr>
          </a:p>
        </p:txBody>
      </p:sp>
      <p:pic>
        <p:nvPicPr>
          <p:cNvPr id="8" name="Picture 16" descr="http://www.burg-drachenzahn.de/images/mi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176" y="1988840"/>
            <a:ext cx="3250312" cy="188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MI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815" y="4221088"/>
            <a:ext cx="3268673" cy="185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63072" cy="1143000"/>
          </a:xfrm>
        </p:spPr>
        <p:txBody>
          <a:bodyPr/>
          <a:lstStyle/>
          <a:p>
            <a:pPr algn="l" eaLnBrk="1" hangingPunct="1"/>
            <a:r>
              <a:rPr lang="hu-HU" sz="3000" b="1" dirty="0" err="1" smtClean="0">
                <a:solidFill>
                  <a:srgbClr val="003366"/>
                </a:solidFill>
              </a:rPr>
              <a:t>Neonatal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hyperbilirubinaemia</a:t>
            </a:r>
            <a:endParaRPr lang="hu-HU" sz="3000" b="1" dirty="0" smtClean="0">
              <a:solidFill>
                <a:srgbClr val="003366"/>
              </a:solidFill>
            </a:endParaRPr>
          </a:p>
        </p:txBody>
      </p:sp>
      <p:sp>
        <p:nvSpPr>
          <p:cNvPr id="23555" name="Tartalom helye 2"/>
          <p:cNvSpPr>
            <a:spLocks noGrp="1"/>
          </p:cNvSpPr>
          <p:nvPr>
            <p:ph sz="quarter" idx="1"/>
          </p:nvPr>
        </p:nvSpPr>
        <p:spPr>
          <a:xfrm>
            <a:off x="1105272" y="1639341"/>
            <a:ext cx="7859216" cy="4525963"/>
          </a:xfrm>
        </p:spPr>
        <p:txBody>
          <a:bodyPr/>
          <a:lstStyle/>
          <a:p>
            <a:pPr eaLnBrk="1" hangingPunct="1"/>
            <a:r>
              <a:rPr lang="hu-HU" sz="2800" dirty="0" err="1" smtClean="0">
                <a:solidFill>
                  <a:srgbClr val="003366"/>
                </a:solidFill>
              </a:rPr>
              <a:t>Bilirubin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biliverdin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  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subsides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in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the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enamel</a:t>
            </a:r>
            <a:r>
              <a:rPr lang="hu-HU" sz="2800" dirty="0" smtClean="0">
                <a:solidFill>
                  <a:srgbClr val="003366"/>
                </a:solidFill>
              </a:rPr>
              <a:t> /dentin of </a:t>
            </a:r>
            <a:r>
              <a:rPr lang="hu-HU" sz="2800" dirty="0" err="1" smtClean="0">
                <a:solidFill>
                  <a:srgbClr val="003366"/>
                </a:solidFill>
              </a:rPr>
              <a:t>developing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primary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teeth</a:t>
            </a:r>
            <a:endParaRPr lang="hu-HU" sz="28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800" dirty="0" err="1" smtClean="0">
                <a:solidFill>
                  <a:srgbClr val="003366"/>
                </a:solidFill>
              </a:rPr>
              <a:t>Greenish-greyish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teeth</a:t>
            </a:r>
            <a:endParaRPr lang="hu-HU" sz="28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800" dirty="0" err="1" smtClean="0">
                <a:solidFill>
                  <a:srgbClr val="003366"/>
                </a:solidFill>
              </a:rPr>
              <a:t>Can</a:t>
            </a:r>
            <a:r>
              <a:rPr lang="hu-HU" sz="2800" dirty="0" smtClean="0">
                <a:solidFill>
                  <a:srgbClr val="003366"/>
                </a:solidFill>
              </a:rPr>
              <a:t> be </a:t>
            </a:r>
            <a:r>
              <a:rPr lang="hu-HU" sz="2800" dirty="0" err="1" smtClean="0">
                <a:solidFill>
                  <a:srgbClr val="003366"/>
                </a:solidFill>
              </a:rPr>
              <a:t>lighter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in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time</a:t>
            </a:r>
            <a:endParaRPr lang="hu-HU" sz="2800" dirty="0" smtClean="0">
              <a:solidFill>
                <a:srgbClr val="003366"/>
              </a:solidFill>
            </a:endParaRPr>
          </a:p>
        </p:txBody>
      </p:sp>
      <p:pic>
        <p:nvPicPr>
          <p:cNvPr id="23556" name="Picture 2" descr="http://www.pediatricsconsultantlive.com/sites/default/files/peds/17583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0206" y="4149079"/>
            <a:ext cx="4430266" cy="252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4834880" cy="1143000"/>
          </a:xfrm>
        </p:spPr>
        <p:txBody>
          <a:bodyPr/>
          <a:lstStyle/>
          <a:p>
            <a:pPr algn="l" eaLnBrk="1" hangingPunct="1"/>
            <a:r>
              <a:rPr lang="hu-HU" sz="3000" b="1" dirty="0" err="1" smtClean="0">
                <a:solidFill>
                  <a:srgbClr val="003366"/>
                </a:solidFill>
              </a:rPr>
              <a:t>Erythroblastosis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foetalis</a:t>
            </a:r>
            <a:endParaRPr lang="hu-HU" sz="3000" b="1" dirty="0" smtClean="0">
              <a:solidFill>
                <a:srgbClr val="003366"/>
              </a:solidFill>
            </a:endParaRPr>
          </a:p>
        </p:txBody>
      </p:sp>
      <p:sp>
        <p:nvSpPr>
          <p:cNvPr id="24579" name="Tartalom helye 2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7848872" cy="4525963"/>
          </a:xfrm>
        </p:spPr>
        <p:txBody>
          <a:bodyPr/>
          <a:lstStyle/>
          <a:p>
            <a:pPr eaLnBrk="1" hangingPunct="1"/>
            <a:r>
              <a:rPr lang="hu-HU" sz="2800" dirty="0" err="1" smtClean="0">
                <a:solidFill>
                  <a:srgbClr val="003366"/>
                </a:solidFill>
              </a:rPr>
              <a:t>Rh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factor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incompatibility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in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new-borns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800" dirty="0" err="1" smtClean="0">
                <a:solidFill>
                  <a:srgbClr val="003366"/>
                </a:solidFill>
              </a:rPr>
              <a:t>haemolysis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haemosiderin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dentin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brownish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/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bluish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/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greenish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discolouration</a:t>
            </a:r>
            <a:endParaRPr lang="hu-HU" sz="2800" dirty="0" smtClean="0">
              <a:solidFill>
                <a:srgbClr val="003366"/>
              </a:solidFill>
            </a:endParaRPr>
          </a:p>
        </p:txBody>
      </p:sp>
      <p:pic>
        <p:nvPicPr>
          <p:cNvPr id="24580" name="Picture 2" descr="Image: Erythroblastosis feta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60490"/>
            <a:ext cx="3345160" cy="236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269776"/>
            <a:ext cx="3250704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</a:rPr>
              <a:t>Porphyria</a:t>
            </a:r>
            <a:endParaRPr lang="hu-HU" sz="30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105272" y="1600201"/>
            <a:ext cx="7931224" cy="2476872"/>
          </a:xfrm>
        </p:spPr>
        <p:txBody>
          <a:bodyPr/>
          <a:lstStyle/>
          <a:p>
            <a:r>
              <a:rPr lang="hu-HU" sz="2800" dirty="0" err="1" smtClean="0">
                <a:solidFill>
                  <a:srgbClr val="003366"/>
                </a:solidFill>
              </a:rPr>
              <a:t>Hereditary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disorder</a:t>
            </a:r>
            <a:r>
              <a:rPr lang="hu-HU" sz="2800" dirty="0" smtClean="0">
                <a:solidFill>
                  <a:srgbClr val="003366"/>
                </a:solidFill>
              </a:rPr>
              <a:t> of </a:t>
            </a:r>
            <a:r>
              <a:rPr lang="hu-HU" sz="2800" dirty="0" err="1" smtClean="0">
                <a:solidFill>
                  <a:srgbClr val="003366"/>
                </a:solidFill>
              </a:rPr>
              <a:t>haemoglobin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metabolism</a:t>
            </a:r>
            <a:endParaRPr lang="hu-HU" sz="2800" dirty="0" smtClean="0">
              <a:solidFill>
                <a:srgbClr val="003366"/>
              </a:solidFill>
            </a:endParaRPr>
          </a:p>
          <a:p>
            <a:r>
              <a:rPr lang="hu-HU" sz="2800" dirty="0" err="1" smtClean="0">
                <a:solidFill>
                  <a:srgbClr val="003366"/>
                </a:solidFill>
              </a:rPr>
              <a:t>Primary</a:t>
            </a:r>
            <a:r>
              <a:rPr lang="hu-HU" sz="2800" dirty="0" smtClean="0">
                <a:solidFill>
                  <a:srgbClr val="003366"/>
                </a:solidFill>
              </a:rPr>
              <a:t> and </a:t>
            </a:r>
            <a:r>
              <a:rPr lang="hu-HU" sz="2800" dirty="0" err="1" smtClean="0">
                <a:solidFill>
                  <a:srgbClr val="003366"/>
                </a:solidFill>
              </a:rPr>
              <a:t>permanent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teeth</a:t>
            </a:r>
            <a:endParaRPr lang="hu-HU" sz="2800" dirty="0" smtClean="0">
              <a:solidFill>
                <a:srgbClr val="003366"/>
              </a:solidFill>
            </a:endParaRPr>
          </a:p>
          <a:p>
            <a:r>
              <a:rPr lang="hu-HU" sz="2800" dirty="0" err="1" smtClean="0">
                <a:solidFill>
                  <a:srgbClr val="003366"/>
                </a:solidFill>
              </a:rPr>
              <a:t>Redish</a:t>
            </a:r>
            <a:r>
              <a:rPr lang="hu-HU" sz="2800" dirty="0" smtClean="0">
                <a:solidFill>
                  <a:srgbClr val="003366"/>
                </a:solidFill>
              </a:rPr>
              <a:t> –</a:t>
            </a:r>
            <a:r>
              <a:rPr lang="hu-HU" sz="2800" dirty="0" err="1" smtClean="0">
                <a:solidFill>
                  <a:srgbClr val="003366"/>
                </a:solidFill>
              </a:rPr>
              <a:t>brownish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tooth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discolouration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that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turns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violet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for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ultraviolet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light</a:t>
            </a:r>
            <a:endParaRPr lang="hu-HU" sz="2800" dirty="0">
              <a:solidFill>
                <a:srgbClr val="003366"/>
              </a:solidFill>
            </a:endParaRPr>
          </a:p>
        </p:txBody>
      </p:sp>
      <p:pic>
        <p:nvPicPr>
          <p:cNvPr id="45058" name="Picture 2" descr="Figure 1: Photograph showing reddish brown discoloration of tee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05064"/>
            <a:ext cx="3575072" cy="2585200"/>
          </a:xfrm>
          <a:prstGeom prst="rect">
            <a:avLst/>
          </a:prstGeom>
          <a:noFill/>
        </p:spPr>
      </p:pic>
      <p:pic>
        <p:nvPicPr>
          <p:cNvPr id="45060" name="Picture 4" descr="Figure 4: Photograph showing presence of bright red fluorescence of upper and lower central incisors under Wood's lamp examin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850" y="3830493"/>
            <a:ext cx="2072573" cy="2766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8864" y="16287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z="3400" b="1" u="sng" dirty="0" err="1" smtClean="0">
                <a:solidFill>
                  <a:srgbClr val="003366"/>
                </a:solidFill>
              </a:rPr>
              <a:t>Tooth</a:t>
            </a:r>
            <a:r>
              <a:rPr lang="hu-HU" sz="3400" b="1" u="sng" dirty="0" smtClean="0">
                <a:solidFill>
                  <a:srgbClr val="003366"/>
                </a:solidFill>
              </a:rPr>
              <a:t> </a:t>
            </a:r>
            <a:r>
              <a:rPr lang="hu-HU" sz="3400" b="1" u="sng" dirty="0" err="1" smtClean="0">
                <a:solidFill>
                  <a:srgbClr val="003366"/>
                </a:solidFill>
              </a:rPr>
              <a:t>discolouration</a:t>
            </a:r>
            <a:endParaRPr lang="hu-HU" sz="3400" b="1" u="sng" dirty="0" smtClean="0">
              <a:solidFill>
                <a:srgbClr val="003366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3203575" y="2276475"/>
            <a:ext cx="792163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5435600" y="2276475"/>
            <a:ext cx="108108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835150" y="3390900"/>
            <a:ext cx="316865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000" b="1" dirty="0" err="1" smtClean="0">
                <a:solidFill>
                  <a:srgbClr val="003366"/>
                </a:solidFill>
              </a:rPr>
              <a:t>External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cause</a:t>
            </a:r>
            <a:endParaRPr lang="hu-HU" sz="3000" b="1" dirty="0">
              <a:solidFill>
                <a:srgbClr val="003366"/>
              </a:solidFill>
            </a:endParaRPr>
          </a:p>
          <a:p>
            <a:r>
              <a:rPr lang="hu-HU" sz="2500" b="1" dirty="0">
                <a:solidFill>
                  <a:srgbClr val="003366"/>
                </a:solidFill>
              </a:rPr>
              <a:t>(</a:t>
            </a:r>
            <a:r>
              <a:rPr lang="hu-HU" sz="2500" b="1" dirty="0" err="1">
                <a:solidFill>
                  <a:srgbClr val="003366"/>
                </a:solidFill>
              </a:rPr>
              <a:t>extrinsic</a:t>
            </a:r>
            <a:r>
              <a:rPr lang="hu-HU" sz="2500" b="1" dirty="0" smtClean="0">
                <a:solidFill>
                  <a:srgbClr val="003366"/>
                </a:solidFill>
              </a:rPr>
              <a:t>)</a:t>
            </a:r>
            <a:endParaRPr lang="hu-HU" sz="2500" b="1" dirty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u-HU" sz="2200" dirty="0" err="1" smtClean="0">
                <a:solidFill>
                  <a:srgbClr val="003366"/>
                </a:solidFill>
              </a:rPr>
              <a:t>Enviromental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factors</a:t>
            </a:r>
            <a:endParaRPr lang="hu-HU" sz="220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u-HU" sz="2200" dirty="0" err="1" smtClean="0">
                <a:solidFill>
                  <a:srgbClr val="003366"/>
                </a:solidFill>
              </a:rPr>
              <a:t>Can</a:t>
            </a:r>
            <a:r>
              <a:rPr lang="hu-HU" sz="2200" dirty="0" smtClean="0">
                <a:solidFill>
                  <a:srgbClr val="003366"/>
                </a:solidFill>
              </a:rPr>
              <a:t> be </a:t>
            </a:r>
            <a:r>
              <a:rPr lang="hu-HU" sz="2200" dirty="0" err="1" smtClean="0">
                <a:solidFill>
                  <a:srgbClr val="003366"/>
                </a:solidFill>
              </a:rPr>
              <a:t>removed</a:t>
            </a:r>
            <a:endParaRPr lang="hu-HU" sz="2200" dirty="0">
              <a:solidFill>
                <a:srgbClr val="003366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011863" y="3357563"/>
            <a:ext cx="2808287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000" b="1" dirty="0" err="1" smtClean="0">
                <a:solidFill>
                  <a:srgbClr val="003366"/>
                </a:solidFill>
              </a:rPr>
              <a:t>Internal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cause</a:t>
            </a:r>
            <a:endParaRPr lang="hu-HU" sz="3000" b="1" dirty="0">
              <a:solidFill>
                <a:srgbClr val="003366"/>
              </a:solidFill>
            </a:endParaRPr>
          </a:p>
          <a:p>
            <a:r>
              <a:rPr lang="hu-HU" sz="2500" b="1" dirty="0">
                <a:solidFill>
                  <a:srgbClr val="003366"/>
                </a:solidFill>
              </a:rPr>
              <a:t>(</a:t>
            </a:r>
            <a:r>
              <a:rPr lang="hu-HU" sz="2500" b="1" dirty="0" err="1">
                <a:solidFill>
                  <a:srgbClr val="003366"/>
                </a:solidFill>
              </a:rPr>
              <a:t>intrinsic</a:t>
            </a:r>
            <a:r>
              <a:rPr lang="hu-HU" sz="2500" b="1" dirty="0">
                <a:solidFill>
                  <a:srgbClr val="003366"/>
                </a:solidFill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hu-HU" sz="2200" dirty="0" err="1" smtClean="0">
                <a:solidFill>
                  <a:srgbClr val="003366"/>
                </a:solidFill>
              </a:rPr>
              <a:t>Developing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before</a:t>
            </a:r>
            <a:r>
              <a:rPr lang="hu-HU" sz="2200" dirty="0" smtClean="0">
                <a:solidFill>
                  <a:srgbClr val="003366"/>
                </a:solidFill>
              </a:rPr>
              <a:t> /</a:t>
            </a:r>
            <a:r>
              <a:rPr lang="hu-HU" sz="2200" dirty="0" err="1" smtClean="0">
                <a:solidFill>
                  <a:srgbClr val="003366"/>
                </a:solidFill>
              </a:rPr>
              <a:t>meanwhile</a:t>
            </a:r>
            <a:r>
              <a:rPr lang="hu-HU" sz="2200" dirty="0" smtClean="0">
                <a:solidFill>
                  <a:srgbClr val="003366"/>
                </a:solidFill>
              </a:rPr>
              <a:t>/</a:t>
            </a:r>
            <a:r>
              <a:rPr lang="hu-HU" sz="2200" dirty="0" err="1" smtClean="0">
                <a:solidFill>
                  <a:srgbClr val="003366"/>
                </a:solidFill>
              </a:rPr>
              <a:t>after</a:t>
            </a:r>
            <a:r>
              <a:rPr lang="hu-HU" sz="2200" dirty="0" smtClean="0">
                <a:solidFill>
                  <a:srgbClr val="003366"/>
                </a:solidFill>
              </a:rPr>
              <a:t> </a:t>
            </a:r>
            <a:r>
              <a:rPr lang="hu-HU" sz="2200" dirty="0" err="1" smtClean="0">
                <a:solidFill>
                  <a:srgbClr val="003366"/>
                </a:solidFill>
              </a:rPr>
              <a:t>eruption</a:t>
            </a:r>
            <a:endParaRPr lang="hu-HU" sz="2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7320" y="260648"/>
            <a:ext cx="5194920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</a:rPr>
              <a:t>Amelogenesis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imperfecta</a:t>
            </a:r>
            <a:endParaRPr lang="hu-HU" sz="30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43608" y="1711349"/>
            <a:ext cx="6995120" cy="4525963"/>
          </a:xfrm>
        </p:spPr>
        <p:txBody>
          <a:bodyPr/>
          <a:lstStyle/>
          <a:p>
            <a:r>
              <a:rPr lang="hu-HU" dirty="0" err="1" smtClean="0">
                <a:solidFill>
                  <a:srgbClr val="003366"/>
                </a:solidFill>
              </a:rPr>
              <a:t>Hereditary</a:t>
            </a:r>
            <a:r>
              <a:rPr lang="hu-HU" dirty="0" smtClean="0">
                <a:solidFill>
                  <a:srgbClr val="003366"/>
                </a:solidFill>
              </a:rPr>
              <a:t> </a:t>
            </a:r>
            <a:r>
              <a:rPr lang="hu-HU" dirty="0" err="1" smtClean="0">
                <a:solidFill>
                  <a:srgbClr val="003366"/>
                </a:solidFill>
              </a:rPr>
              <a:t>disease</a:t>
            </a:r>
            <a:endParaRPr lang="hu-HU" dirty="0" smtClean="0">
              <a:solidFill>
                <a:srgbClr val="003366"/>
              </a:solidFill>
            </a:endParaRPr>
          </a:p>
          <a:p>
            <a:r>
              <a:rPr lang="hu-HU" dirty="0" err="1" smtClean="0">
                <a:solidFill>
                  <a:srgbClr val="003366"/>
                </a:solidFill>
              </a:rPr>
              <a:t>Disorder</a:t>
            </a:r>
            <a:r>
              <a:rPr lang="hu-HU" dirty="0" smtClean="0">
                <a:solidFill>
                  <a:srgbClr val="003366"/>
                </a:solidFill>
              </a:rPr>
              <a:t> of </a:t>
            </a:r>
            <a:r>
              <a:rPr lang="hu-HU" dirty="0" err="1" smtClean="0">
                <a:solidFill>
                  <a:srgbClr val="003366"/>
                </a:solidFill>
              </a:rPr>
              <a:t>enamel</a:t>
            </a:r>
            <a:r>
              <a:rPr lang="hu-HU" dirty="0" smtClean="0">
                <a:solidFill>
                  <a:srgbClr val="003366"/>
                </a:solidFill>
              </a:rPr>
              <a:t> </a:t>
            </a:r>
            <a:r>
              <a:rPr lang="hu-HU" dirty="0" err="1" smtClean="0">
                <a:solidFill>
                  <a:srgbClr val="003366"/>
                </a:solidFill>
              </a:rPr>
              <a:t>formation</a:t>
            </a:r>
            <a:endParaRPr lang="hu-HU" dirty="0" smtClean="0">
              <a:solidFill>
                <a:srgbClr val="003366"/>
              </a:solidFill>
            </a:endParaRPr>
          </a:p>
          <a:p>
            <a:r>
              <a:rPr lang="hu-HU" dirty="0" err="1" smtClean="0">
                <a:solidFill>
                  <a:srgbClr val="003366"/>
                </a:solidFill>
              </a:rPr>
              <a:t>Normal</a:t>
            </a:r>
            <a:r>
              <a:rPr lang="hu-HU" dirty="0" smtClean="0">
                <a:solidFill>
                  <a:srgbClr val="003366"/>
                </a:solidFill>
              </a:rPr>
              <a:t> dentin </a:t>
            </a:r>
            <a:r>
              <a:rPr lang="hu-HU" dirty="0" err="1" smtClean="0">
                <a:solidFill>
                  <a:srgbClr val="003366"/>
                </a:solidFill>
              </a:rPr>
              <a:t>structure</a:t>
            </a:r>
            <a:endParaRPr lang="hu-HU" dirty="0" smtClean="0">
              <a:solidFill>
                <a:srgbClr val="003366"/>
              </a:solidFill>
            </a:endParaRPr>
          </a:p>
          <a:p>
            <a:r>
              <a:rPr lang="hu-HU" b="1" u="sng" dirty="0" smtClean="0">
                <a:solidFill>
                  <a:srgbClr val="003366"/>
                </a:solidFill>
              </a:rPr>
              <a:t>3 </a:t>
            </a:r>
            <a:r>
              <a:rPr lang="hu-HU" b="1" u="sng" dirty="0" err="1" smtClean="0">
                <a:solidFill>
                  <a:srgbClr val="003366"/>
                </a:solidFill>
              </a:rPr>
              <a:t>types</a:t>
            </a:r>
            <a:r>
              <a:rPr lang="hu-HU" dirty="0" smtClean="0">
                <a:solidFill>
                  <a:srgbClr val="003366"/>
                </a:solidFill>
              </a:rPr>
              <a:t>:</a:t>
            </a:r>
            <a:endParaRPr lang="hu-HU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u-HU" dirty="0" err="1" smtClean="0">
                <a:solidFill>
                  <a:srgbClr val="003366"/>
                </a:solidFill>
              </a:rPr>
              <a:t>H</a:t>
            </a:r>
            <a:r>
              <a:rPr lang="hu-HU" dirty="0" err="1" smtClean="0">
                <a:solidFill>
                  <a:srgbClr val="003366"/>
                </a:solidFill>
              </a:rPr>
              <a:t>ypoplastic</a:t>
            </a:r>
            <a:r>
              <a:rPr lang="hu-HU" dirty="0" smtClean="0">
                <a:solidFill>
                  <a:srgbClr val="003366"/>
                </a:solidFill>
              </a:rPr>
              <a:t> </a:t>
            </a:r>
            <a:r>
              <a:rPr lang="hu-HU" dirty="0" err="1" smtClean="0">
                <a:solidFill>
                  <a:srgbClr val="003366"/>
                </a:solidFill>
              </a:rPr>
              <a:t>type</a:t>
            </a:r>
            <a:endParaRPr lang="hu-HU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u-HU" dirty="0" err="1" smtClean="0">
                <a:solidFill>
                  <a:srgbClr val="003366"/>
                </a:solidFill>
              </a:rPr>
              <a:t>Hypocalcification</a:t>
            </a:r>
            <a:r>
              <a:rPr lang="hu-HU" dirty="0" smtClean="0">
                <a:solidFill>
                  <a:srgbClr val="003366"/>
                </a:solidFill>
              </a:rPr>
              <a:t> </a:t>
            </a:r>
            <a:r>
              <a:rPr lang="hu-HU" dirty="0" err="1" smtClean="0">
                <a:solidFill>
                  <a:srgbClr val="003366"/>
                </a:solidFill>
              </a:rPr>
              <a:t>type</a:t>
            </a:r>
            <a:endParaRPr lang="hu-HU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u-HU" dirty="0" err="1" smtClean="0">
                <a:solidFill>
                  <a:srgbClr val="003366"/>
                </a:solidFill>
              </a:rPr>
              <a:t>H</a:t>
            </a:r>
            <a:r>
              <a:rPr lang="hu-HU" dirty="0" err="1" smtClean="0">
                <a:solidFill>
                  <a:srgbClr val="003366"/>
                </a:solidFill>
              </a:rPr>
              <a:t>ypomatur</a:t>
            </a:r>
            <a:r>
              <a:rPr lang="hu-HU" dirty="0" err="1" smtClean="0">
                <a:solidFill>
                  <a:srgbClr val="003366"/>
                </a:solidFill>
              </a:rPr>
              <a:t>ed</a:t>
            </a:r>
            <a:r>
              <a:rPr lang="hu-HU" dirty="0" smtClean="0">
                <a:solidFill>
                  <a:srgbClr val="003366"/>
                </a:solidFill>
              </a:rPr>
              <a:t> </a:t>
            </a:r>
            <a:r>
              <a:rPr lang="hu-HU" dirty="0" err="1" smtClean="0">
                <a:solidFill>
                  <a:srgbClr val="003366"/>
                </a:solidFill>
              </a:rPr>
              <a:t>type</a:t>
            </a:r>
            <a:endParaRPr lang="hu-HU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ü"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7320" y="260648"/>
            <a:ext cx="5194920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</a:rPr>
              <a:t>Amelogenesis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imperfecta</a:t>
            </a:r>
            <a:endParaRPr lang="hu-HU" sz="30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4896544" cy="4525963"/>
          </a:xfrm>
        </p:spPr>
        <p:txBody>
          <a:bodyPr/>
          <a:lstStyle/>
          <a:p>
            <a:pPr>
              <a:buNone/>
            </a:pPr>
            <a:r>
              <a:rPr lang="hu-HU" sz="2600" b="1" u="sng" dirty="0" err="1" smtClean="0">
                <a:solidFill>
                  <a:srgbClr val="003366"/>
                </a:solidFill>
              </a:rPr>
              <a:t>Hypoplastic</a:t>
            </a:r>
            <a:r>
              <a:rPr lang="hu-HU" sz="2600" b="1" u="sng" dirty="0" smtClean="0">
                <a:solidFill>
                  <a:srgbClr val="003366"/>
                </a:solidFill>
              </a:rPr>
              <a:t> </a:t>
            </a:r>
            <a:r>
              <a:rPr lang="hu-HU" sz="2600" b="1" u="sng" dirty="0" err="1" smtClean="0">
                <a:solidFill>
                  <a:srgbClr val="003366"/>
                </a:solidFill>
              </a:rPr>
              <a:t>type</a:t>
            </a:r>
            <a:endParaRPr lang="hu-HU" sz="2600" b="1" u="sng" dirty="0" smtClean="0">
              <a:solidFill>
                <a:srgbClr val="003366"/>
              </a:solidFill>
            </a:endParaRPr>
          </a:p>
          <a:p>
            <a:r>
              <a:rPr lang="hu-HU" sz="2600" dirty="0" err="1" smtClean="0">
                <a:solidFill>
                  <a:srgbClr val="003366"/>
                </a:solidFill>
              </a:rPr>
              <a:t>Disorder</a:t>
            </a:r>
            <a:r>
              <a:rPr lang="hu-HU" sz="2600" dirty="0" smtClean="0">
                <a:solidFill>
                  <a:srgbClr val="003366"/>
                </a:solidFill>
              </a:rPr>
              <a:t> of </a:t>
            </a:r>
            <a:r>
              <a:rPr lang="hu-HU" sz="2600" dirty="0" err="1" smtClean="0">
                <a:solidFill>
                  <a:srgbClr val="003366"/>
                </a:solidFill>
              </a:rPr>
              <a:t>organic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matrix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formation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of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the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enamel</a:t>
            </a:r>
            <a:endParaRPr lang="hu-HU" sz="2600" dirty="0" smtClean="0">
              <a:solidFill>
                <a:srgbClr val="003366"/>
              </a:solidFill>
            </a:endParaRPr>
          </a:p>
          <a:p>
            <a:r>
              <a:rPr lang="hu-HU" sz="2600" dirty="0" err="1" smtClean="0">
                <a:solidFill>
                  <a:srgbClr val="003366"/>
                </a:solidFill>
              </a:rPr>
              <a:t>E</a:t>
            </a:r>
            <a:r>
              <a:rPr lang="hu-HU" sz="2600" dirty="0" err="1" smtClean="0">
                <a:solidFill>
                  <a:srgbClr val="003366"/>
                </a:solidFill>
              </a:rPr>
              <a:t>namel</a:t>
            </a:r>
            <a:r>
              <a:rPr lang="hu-HU" sz="2600" dirty="0" smtClean="0">
                <a:solidFill>
                  <a:srgbClr val="003366"/>
                </a:solidFill>
              </a:rPr>
              <a:t> is </a:t>
            </a:r>
            <a:r>
              <a:rPr lang="hu-HU" sz="2600" dirty="0" err="1" smtClean="0">
                <a:solidFill>
                  <a:srgbClr val="003366"/>
                </a:solidFill>
              </a:rPr>
              <a:t>thin</a:t>
            </a:r>
            <a:r>
              <a:rPr lang="hu-HU" sz="2600" dirty="0" smtClean="0">
                <a:solidFill>
                  <a:srgbClr val="003366"/>
                </a:solidFill>
              </a:rPr>
              <a:t> , </a:t>
            </a:r>
            <a:r>
              <a:rPr lang="hu-HU" sz="2600" dirty="0" err="1" smtClean="0">
                <a:solidFill>
                  <a:srgbClr val="003366"/>
                </a:solidFill>
              </a:rPr>
              <a:t>discoloured</a:t>
            </a:r>
            <a:r>
              <a:rPr lang="hu-HU" sz="2600" dirty="0" smtClean="0">
                <a:solidFill>
                  <a:srgbClr val="003366"/>
                </a:solidFill>
              </a:rPr>
              <a:t>, </a:t>
            </a:r>
            <a:r>
              <a:rPr lang="hu-HU" sz="2600" dirty="0" err="1" smtClean="0">
                <a:solidFill>
                  <a:srgbClr val="003366"/>
                </a:solidFill>
              </a:rPr>
              <a:t>fast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abrasion</a:t>
            </a:r>
            <a:r>
              <a:rPr lang="hu-HU" sz="2600" dirty="0" smtClean="0">
                <a:solidFill>
                  <a:srgbClr val="003366"/>
                </a:solidFill>
              </a:rPr>
              <a:t> ,</a:t>
            </a:r>
            <a:r>
              <a:rPr lang="hu-HU" sz="2600" dirty="0" err="1" smtClean="0">
                <a:solidFill>
                  <a:srgbClr val="003366"/>
                </a:solidFill>
              </a:rPr>
              <a:t>pits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on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the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surface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endParaRPr lang="hu-HU" sz="2600" dirty="0" smtClean="0">
              <a:solidFill>
                <a:srgbClr val="003366"/>
              </a:solidFill>
            </a:endParaRPr>
          </a:p>
          <a:p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Small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amount</a:t>
            </a:r>
            <a:r>
              <a:rPr lang="hu-HU" sz="2600" dirty="0" smtClean="0">
                <a:solidFill>
                  <a:srgbClr val="003366"/>
                </a:solidFill>
              </a:rPr>
              <a:t> of </a:t>
            </a:r>
            <a:r>
              <a:rPr lang="hu-HU" sz="2600" dirty="0" err="1" smtClean="0">
                <a:solidFill>
                  <a:srgbClr val="003366"/>
                </a:solidFill>
              </a:rPr>
              <a:t>enamel</a:t>
            </a:r>
            <a:r>
              <a:rPr lang="hu-HU" sz="2600" dirty="0" smtClean="0">
                <a:solidFill>
                  <a:srgbClr val="003366"/>
                </a:solidFill>
                <a:sym typeface="Wingdings" pitchFamily="2" charset="2"/>
              </a:rPr>
              <a:t> no </a:t>
            </a:r>
            <a:r>
              <a:rPr lang="hu-HU" sz="2600" dirty="0" err="1" smtClean="0">
                <a:solidFill>
                  <a:srgbClr val="003366"/>
                </a:solidFill>
                <a:sym typeface="Wingdings" pitchFamily="2" charset="2"/>
              </a:rPr>
              <a:t>contact</a:t>
            </a:r>
            <a:r>
              <a:rPr lang="hu-HU" sz="26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  <a:sym typeface="Wingdings" pitchFamily="2" charset="2"/>
              </a:rPr>
              <a:t>points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9154" name="Picture 2" descr="http://upload.wikimedia.org/wikipedia/commons/thumb/d/dd/D_amelogenesis_imperfecta.jpg/220px-D_amelogenesis_imperfec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682" y="1556792"/>
            <a:ext cx="2690110" cy="1944216"/>
          </a:xfrm>
          <a:prstGeom prst="rect">
            <a:avLst/>
          </a:prstGeom>
          <a:noFill/>
        </p:spPr>
      </p:pic>
      <p:pic>
        <p:nvPicPr>
          <p:cNvPr id="49156" name="Picture 4" descr="http://upload.wikimedia.org/wikipedia/commons/thumb/6/65/B_amelogenesis_imperfecta.jpg/220px-B_amelogenesis_imperfec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77072"/>
            <a:ext cx="2808312" cy="1946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7320" y="260648"/>
            <a:ext cx="5194920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</a:rPr>
              <a:t>Amelogenesis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imperfecta</a:t>
            </a:r>
            <a:endParaRPr lang="hu-HU" sz="30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5040560" cy="4824536"/>
          </a:xfrm>
        </p:spPr>
        <p:txBody>
          <a:bodyPr/>
          <a:lstStyle/>
          <a:p>
            <a:pPr>
              <a:buNone/>
            </a:pPr>
            <a:r>
              <a:rPr lang="hu-HU" sz="2600" b="1" u="sng" dirty="0" err="1" smtClean="0">
                <a:solidFill>
                  <a:srgbClr val="003366"/>
                </a:solidFill>
              </a:rPr>
              <a:t>Hypocalcification</a:t>
            </a:r>
            <a:r>
              <a:rPr lang="hu-HU" sz="2600" b="1" u="sng" dirty="0" smtClean="0">
                <a:solidFill>
                  <a:srgbClr val="003366"/>
                </a:solidFill>
              </a:rPr>
              <a:t> </a:t>
            </a:r>
            <a:r>
              <a:rPr lang="hu-HU" sz="2600" b="1" u="sng" dirty="0" err="1" smtClean="0">
                <a:solidFill>
                  <a:srgbClr val="003366"/>
                </a:solidFill>
              </a:rPr>
              <a:t>type</a:t>
            </a:r>
            <a:endParaRPr lang="hu-HU" sz="2600" b="1" u="sng" dirty="0" smtClean="0">
              <a:solidFill>
                <a:srgbClr val="003366"/>
              </a:solidFill>
            </a:endParaRPr>
          </a:p>
          <a:p>
            <a:r>
              <a:rPr lang="hu-HU" sz="2600" dirty="0" err="1" smtClean="0">
                <a:solidFill>
                  <a:srgbClr val="003366"/>
                </a:solidFill>
              </a:rPr>
              <a:t>Thickness</a:t>
            </a:r>
            <a:r>
              <a:rPr lang="hu-HU" sz="2600" dirty="0" smtClean="0">
                <a:solidFill>
                  <a:srgbClr val="003366"/>
                </a:solidFill>
              </a:rPr>
              <a:t> of </a:t>
            </a:r>
            <a:r>
              <a:rPr lang="hu-HU" sz="2600" dirty="0" err="1" smtClean="0">
                <a:solidFill>
                  <a:srgbClr val="003366"/>
                </a:solidFill>
              </a:rPr>
              <a:t>the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enamel</a:t>
            </a:r>
            <a:r>
              <a:rPr lang="hu-HU" sz="2600" dirty="0" smtClean="0">
                <a:solidFill>
                  <a:srgbClr val="003366"/>
                </a:solidFill>
              </a:rPr>
              <a:t>: </a:t>
            </a:r>
            <a:r>
              <a:rPr lang="hu-HU" sz="2600" dirty="0" err="1" smtClean="0">
                <a:solidFill>
                  <a:srgbClr val="003366"/>
                </a:solidFill>
              </a:rPr>
              <a:t>normal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or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thinner</a:t>
            </a:r>
            <a:endParaRPr lang="hu-HU" sz="2600" dirty="0" smtClean="0">
              <a:solidFill>
                <a:srgbClr val="003366"/>
              </a:solidFill>
            </a:endParaRPr>
          </a:p>
          <a:p>
            <a:r>
              <a:rPr lang="hu-HU" sz="2600" dirty="0" err="1" smtClean="0">
                <a:solidFill>
                  <a:srgbClr val="003366"/>
                </a:solidFill>
              </a:rPr>
              <a:t>Fragile</a:t>
            </a:r>
            <a:r>
              <a:rPr lang="hu-HU" sz="2600" dirty="0" smtClean="0">
                <a:solidFill>
                  <a:srgbClr val="003366"/>
                </a:solidFill>
              </a:rPr>
              <a:t>, </a:t>
            </a:r>
            <a:r>
              <a:rPr lang="hu-HU" sz="2600" dirty="0" err="1" smtClean="0">
                <a:solidFill>
                  <a:srgbClr val="003366"/>
                </a:solidFill>
              </a:rPr>
              <a:t>soft</a:t>
            </a:r>
            <a:endParaRPr lang="hu-HU" sz="2600" dirty="0" smtClean="0">
              <a:solidFill>
                <a:srgbClr val="003366"/>
              </a:solidFill>
            </a:endParaRPr>
          </a:p>
          <a:p>
            <a:r>
              <a:rPr lang="hu-HU" sz="2600" dirty="0" err="1" smtClean="0">
                <a:solidFill>
                  <a:srgbClr val="003366"/>
                </a:solidFill>
              </a:rPr>
              <a:t>D</a:t>
            </a:r>
            <a:r>
              <a:rPr lang="hu-HU" sz="2600" dirty="0" err="1" smtClean="0">
                <a:solidFill>
                  <a:srgbClr val="003366"/>
                </a:solidFill>
              </a:rPr>
              <a:t>iscolouration</a:t>
            </a:r>
            <a:r>
              <a:rPr lang="hu-HU" sz="2600" dirty="0" smtClean="0">
                <a:solidFill>
                  <a:srgbClr val="003366"/>
                </a:solidFill>
              </a:rPr>
              <a:t>: </a:t>
            </a:r>
            <a:r>
              <a:rPr lang="hu-HU" sz="2600" dirty="0" err="1" smtClean="0">
                <a:solidFill>
                  <a:srgbClr val="003366"/>
                </a:solidFill>
              </a:rPr>
              <a:t>opaque-yellow-brown</a:t>
            </a:r>
            <a:endParaRPr lang="hu-HU" sz="2600" dirty="0" smtClean="0">
              <a:solidFill>
                <a:srgbClr val="003366"/>
              </a:solidFill>
            </a:endParaRPr>
          </a:p>
          <a:p>
            <a:r>
              <a:rPr lang="hu-HU" sz="2600" dirty="0" err="1" smtClean="0">
                <a:solidFill>
                  <a:srgbClr val="003366"/>
                </a:solidFill>
              </a:rPr>
              <a:t>Disorder</a:t>
            </a:r>
            <a:r>
              <a:rPr lang="hu-HU" sz="2600" dirty="0" smtClean="0">
                <a:solidFill>
                  <a:srgbClr val="003366"/>
                </a:solidFill>
              </a:rPr>
              <a:t> of </a:t>
            </a:r>
            <a:r>
              <a:rPr lang="hu-HU" sz="2600" dirty="0" err="1" smtClean="0">
                <a:solidFill>
                  <a:srgbClr val="003366"/>
                </a:solidFill>
              </a:rPr>
              <a:t>crystallization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of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the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organic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matrix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of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the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enamel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endParaRPr lang="hu-HU" sz="2600" b="1" u="sng" dirty="0" smtClean="0">
              <a:solidFill>
                <a:srgbClr val="003366"/>
              </a:solidFill>
            </a:endParaRP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8130" name="AutoShape 2" descr="http://upload.wikimedia.org/wikipedia/commons/c/c1/F_amelogenesis_imperfecta.jpg"/>
          <p:cNvSpPr>
            <a:spLocks noChangeAspect="1" noChangeArrowheads="1"/>
          </p:cNvSpPr>
          <p:nvPr/>
        </p:nvSpPr>
        <p:spPr bwMode="auto">
          <a:xfrm>
            <a:off x="155575" y="-1189038"/>
            <a:ext cx="34290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132" name="AutoShape 4" descr="http://upload.wikimedia.org/wikipedia/commons/c/c1/F_amelogenesis_imperfecta.jpg"/>
          <p:cNvSpPr>
            <a:spLocks noChangeAspect="1" noChangeArrowheads="1"/>
          </p:cNvSpPr>
          <p:nvPr/>
        </p:nvSpPr>
        <p:spPr bwMode="auto">
          <a:xfrm>
            <a:off x="155575" y="-1189038"/>
            <a:ext cx="34290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134" name="AutoShape 6" descr="http://upload.wikimedia.org/wikipedia/commons/c/c1/F_amelogenesis_imperfecta.jpg"/>
          <p:cNvSpPr>
            <a:spLocks noChangeAspect="1" noChangeArrowheads="1"/>
          </p:cNvSpPr>
          <p:nvPr/>
        </p:nvSpPr>
        <p:spPr bwMode="auto">
          <a:xfrm>
            <a:off x="155575" y="-1189038"/>
            <a:ext cx="34290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 descr="F_amelogenesis_imperfec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780928"/>
            <a:ext cx="3302550" cy="238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7320" y="260648"/>
            <a:ext cx="5194920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</a:rPr>
              <a:t>Amelogenesis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imperfecta</a:t>
            </a:r>
            <a:endParaRPr lang="hu-HU" sz="30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5040560" cy="4824536"/>
          </a:xfrm>
        </p:spPr>
        <p:txBody>
          <a:bodyPr/>
          <a:lstStyle/>
          <a:p>
            <a:pPr>
              <a:buNone/>
            </a:pPr>
            <a:r>
              <a:rPr lang="hu-HU" sz="2800" b="1" u="sng" dirty="0" err="1" smtClean="0">
                <a:solidFill>
                  <a:srgbClr val="003366"/>
                </a:solidFill>
              </a:rPr>
              <a:t>Hypomatured</a:t>
            </a:r>
            <a:r>
              <a:rPr lang="hu-HU" sz="2800" b="1" u="sng" dirty="0" smtClean="0">
                <a:solidFill>
                  <a:srgbClr val="003366"/>
                </a:solidFill>
              </a:rPr>
              <a:t> </a:t>
            </a:r>
            <a:r>
              <a:rPr lang="hu-HU" sz="2800" b="1" u="sng" dirty="0" err="1" smtClean="0">
                <a:solidFill>
                  <a:srgbClr val="003366"/>
                </a:solidFill>
              </a:rPr>
              <a:t>type</a:t>
            </a:r>
            <a:endParaRPr lang="hu-HU" sz="2800" b="1" u="sng" dirty="0" smtClean="0">
              <a:solidFill>
                <a:srgbClr val="003366"/>
              </a:solidFill>
            </a:endParaRPr>
          </a:p>
          <a:p>
            <a:r>
              <a:rPr lang="hu-HU" sz="2500" dirty="0" err="1" smtClean="0">
                <a:solidFill>
                  <a:srgbClr val="003366"/>
                </a:solidFill>
              </a:rPr>
              <a:t>Disorder</a:t>
            </a:r>
            <a:r>
              <a:rPr lang="hu-HU" sz="2500" dirty="0" smtClean="0">
                <a:solidFill>
                  <a:srgbClr val="003366"/>
                </a:solidFill>
              </a:rPr>
              <a:t> of </a:t>
            </a:r>
            <a:r>
              <a:rPr lang="hu-HU" sz="2500" dirty="0" err="1" smtClean="0">
                <a:solidFill>
                  <a:srgbClr val="003366"/>
                </a:solidFill>
              </a:rPr>
              <a:t>maturation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of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the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crystallized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enamel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matrix</a:t>
            </a:r>
            <a:endParaRPr lang="hu-HU" sz="2500" dirty="0" smtClean="0">
              <a:solidFill>
                <a:srgbClr val="003366"/>
              </a:solidFill>
            </a:endParaRPr>
          </a:p>
          <a:p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Fragile</a:t>
            </a:r>
            <a:r>
              <a:rPr lang="hu-HU" sz="2500" dirty="0" smtClean="0">
                <a:solidFill>
                  <a:srgbClr val="003366"/>
                </a:solidFill>
              </a:rPr>
              <a:t> , </a:t>
            </a:r>
            <a:r>
              <a:rPr lang="hu-HU" sz="2500" dirty="0" err="1" smtClean="0">
                <a:solidFill>
                  <a:srgbClr val="003366"/>
                </a:solidFill>
              </a:rPr>
              <a:t>removable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enamel</a:t>
            </a:r>
            <a:endParaRPr lang="hu-HU" sz="2500" dirty="0" smtClean="0">
              <a:solidFill>
                <a:srgbClr val="003366"/>
              </a:solidFill>
            </a:endParaRPr>
          </a:p>
          <a:p>
            <a:r>
              <a:rPr lang="hu-HU" sz="2500" dirty="0" err="1" smtClean="0">
                <a:solidFill>
                  <a:srgbClr val="003366"/>
                </a:solidFill>
              </a:rPr>
              <a:t>Tooth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colour</a:t>
            </a:r>
            <a:r>
              <a:rPr lang="hu-HU" sz="2500" dirty="0" smtClean="0">
                <a:solidFill>
                  <a:srgbClr val="003366"/>
                </a:solidFill>
              </a:rPr>
              <a:t>: </a:t>
            </a:r>
            <a:r>
              <a:rPr lang="hu-HU" sz="2500" dirty="0" err="1" smtClean="0">
                <a:solidFill>
                  <a:srgbClr val="003366"/>
                </a:solidFill>
              </a:rPr>
              <a:t>white</a:t>
            </a:r>
            <a:r>
              <a:rPr lang="hu-HU" sz="2500" dirty="0" smtClean="0">
                <a:solidFill>
                  <a:srgbClr val="003366"/>
                </a:solidFill>
              </a:rPr>
              <a:t>, </a:t>
            </a:r>
            <a:r>
              <a:rPr lang="hu-HU" sz="2500" dirty="0" err="1" smtClean="0">
                <a:solidFill>
                  <a:srgbClr val="003366"/>
                </a:solidFill>
              </a:rPr>
              <a:t>yellow</a:t>
            </a:r>
            <a:r>
              <a:rPr lang="hu-HU" sz="2500" dirty="0" smtClean="0">
                <a:solidFill>
                  <a:srgbClr val="003366"/>
                </a:solidFill>
              </a:rPr>
              <a:t>, </a:t>
            </a:r>
            <a:r>
              <a:rPr lang="hu-HU" sz="2500" dirty="0" err="1" smtClean="0">
                <a:solidFill>
                  <a:srgbClr val="003366"/>
                </a:solidFill>
              </a:rPr>
              <a:t>brown</a:t>
            </a:r>
            <a:endParaRPr lang="hu-HU" sz="2500" dirty="0" smtClean="0">
              <a:solidFill>
                <a:srgbClr val="003366"/>
              </a:solidFill>
            </a:endParaRPr>
          </a:p>
          <a:p>
            <a:endParaRPr lang="hu-HU" dirty="0"/>
          </a:p>
        </p:txBody>
      </p:sp>
      <p:sp>
        <p:nvSpPr>
          <p:cNvPr id="48130" name="AutoShape 2" descr="http://upload.wikimedia.org/wikipedia/commons/c/c1/F_amelogenesis_imperfecta.jpg"/>
          <p:cNvSpPr>
            <a:spLocks noChangeAspect="1" noChangeArrowheads="1"/>
          </p:cNvSpPr>
          <p:nvPr/>
        </p:nvSpPr>
        <p:spPr bwMode="auto">
          <a:xfrm>
            <a:off x="155575" y="-1189038"/>
            <a:ext cx="34290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132" name="AutoShape 4" descr="http://upload.wikimedia.org/wikipedia/commons/c/c1/F_amelogenesis_imperfecta.jpg"/>
          <p:cNvSpPr>
            <a:spLocks noChangeAspect="1" noChangeArrowheads="1"/>
          </p:cNvSpPr>
          <p:nvPr/>
        </p:nvSpPr>
        <p:spPr bwMode="auto">
          <a:xfrm>
            <a:off x="155575" y="-1189038"/>
            <a:ext cx="34290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134" name="AutoShape 6" descr="http://upload.wikimedia.org/wikipedia/commons/c/c1/F_amelogenesis_imperfecta.jpg"/>
          <p:cNvSpPr>
            <a:spLocks noChangeAspect="1" noChangeArrowheads="1"/>
          </p:cNvSpPr>
          <p:nvPr/>
        </p:nvSpPr>
        <p:spPr bwMode="auto">
          <a:xfrm>
            <a:off x="155575" y="-1189038"/>
            <a:ext cx="34290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02" name="Picture 2" descr="http://upload.wikimedia.org/wikipedia/commons/thumb/9/95/G_amelogenesis_imperfecta.jpg/220px-G_amelogenesis_imperfec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178" y="2780928"/>
            <a:ext cx="2693302" cy="1946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7320" y="260648"/>
            <a:ext cx="5194920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</a:rPr>
              <a:t>Amelogenesis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imperfecta</a:t>
            </a:r>
            <a:endParaRPr lang="hu-HU" sz="30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43608" y="1700808"/>
            <a:ext cx="7488832" cy="4525963"/>
          </a:xfrm>
        </p:spPr>
        <p:txBody>
          <a:bodyPr/>
          <a:lstStyle/>
          <a:p>
            <a:r>
              <a:rPr lang="hu-HU" sz="2800" dirty="0" err="1" smtClean="0">
                <a:solidFill>
                  <a:srgbClr val="003366"/>
                </a:solidFill>
              </a:rPr>
              <a:t>Enamel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disorder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higher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risk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for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caries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endParaRPr lang="hu-HU" sz="2800" dirty="0" smtClean="0">
              <a:solidFill>
                <a:srgbClr val="003366"/>
              </a:solidFill>
            </a:endParaRPr>
          </a:p>
          <a:p>
            <a:r>
              <a:rPr lang="hu-HU" sz="2800" dirty="0" err="1" smtClean="0">
                <a:solidFill>
                  <a:srgbClr val="003366"/>
                </a:solidFill>
              </a:rPr>
              <a:t>Higher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sensitivity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for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heat</a:t>
            </a:r>
            <a:r>
              <a:rPr lang="hu-HU" sz="2800" dirty="0" smtClean="0">
                <a:solidFill>
                  <a:srgbClr val="003366"/>
                </a:solidFill>
              </a:rPr>
              <a:t> and </a:t>
            </a:r>
            <a:r>
              <a:rPr lang="hu-HU" sz="2800" dirty="0" err="1" smtClean="0">
                <a:solidFill>
                  <a:srgbClr val="003366"/>
                </a:solidFill>
              </a:rPr>
              <a:t>cold</a:t>
            </a:r>
            <a:endParaRPr lang="hu-HU" sz="2800" dirty="0" smtClean="0">
              <a:solidFill>
                <a:srgbClr val="003366"/>
              </a:solidFill>
            </a:endParaRPr>
          </a:p>
          <a:p>
            <a:r>
              <a:rPr lang="hu-HU" sz="2800" u="sng" dirty="0" err="1" smtClean="0">
                <a:solidFill>
                  <a:srgbClr val="003366"/>
                </a:solidFill>
              </a:rPr>
              <a:t>Therapy</a:t>
            </a:r>
            <a:r>
              <a:rPr lang="hu-HU" sz="2800" dirty="0" smtClean="0">
                <a:solidFill>
                  <a:srgbClr val="003366"/>
                </a:solidFill>
              </a:rPr>
              <a:t>:</a:t>
            </a:r>
            <a:endParaRPr lang="hu-HU" sz="280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800" dirty="0" err="1" smtClean="0">
                <a:solidFill>
                  <a:srgbClr val="003366"/>
                </a:solidFill>
              </a:rPr>
              <a:t>improving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oral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hygiene</a:t>
            </a:r>
            <a:endParaRPr lang="hu-HU" sz="280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800" dirty="0" err="1" smtClean="0">
                <a:solidFill>
                  <a:srgbClr val="003366"/>
                </a:solidFill>
              </a:rPr>
              <a:t>preventive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treatments</a:t>
            </a:r>
            <a:endParaRPr lang="hu-HU" sz="280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800" dirty="0" err="1" smtClean="0">
                <a:solidFill>
                  <a:srgbClr val="003366"/>
                </a:solidFill>
              </a:rPr>
              <a:t>conservative</a:t>
            </a:r>
            <a:r>
              <a:rPr lang="hu-HU" sz="2800" dirty="0" smtClean="0">
                <a:solidFill>
                  <a:srgbClr val="003366"/>
                </a:solidFill>
              </a:rPr>
              <a:t>/</a:t>
            </a:r>
            <a:r>
              <a:rPr lang="hu-HU" sz="2800" dirty="0" err="1" smtClean="0">
                <a:solidFill>
                  <a:srgbClr val="003366"/>
                </a:solidFill>
              </a:rPr>
              <a:t>prosthodontic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treatment</a:t>
            </a:r>
            <a:endParaRPr lang="hu-HU" sz="2800" dirty="0" smtClean="0">
              <a:solidFill>
                <a:srgbClr val="003366"/>
              </a:solidFill>
            </a:endParaRPr>
          </a:p>
          <a:p>
            <a:pPr>
              <a:buNone/>
            </a:pPr>
            <a:endParaRPr lang="hu-HU" sz="2800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7320" y="260648"/>
            <a:ext cx="5194920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</a:rPr>
              <a:t>Dentinogenesis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imperfecta</a:t>
            </a:r>
            <a:endParaRPr lang="hu-HU" sz="30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43608" y="1556792"/>
            <a:ext cx="7776864" cy="3456384"/>
          </a:xfrm>
        </p:spPr>
        <p:txBody>
          <a:bodyPr>
            <a:normAutofit/>
          </a:bodyPr>
          <a:lstStyle/>
          <a:p>
            <a:r>
              <a:rPr lang="hu-HU" sz="2500" dirty="0" err="1" smtClean="0">
                <a:solidFill>
                  <a:srgbClr val="003366"/>
                </a:solidFill>
              </a:rPr>
              <a:t>Hereditary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developmental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disturbance</a:t>
            </a:r>
            <a:r>
              <a:rPr lang="hu-HU" sz="2500" dirty="0" smtClean="0">
                <a:solidFill>
                  <a:srgbClr val="003366"/>
                </a:solidFill>
              </a:rPr>
              <a:t>  of dentin</a:t>
            </a:r>
          </a:p>
          <a:p>
            <a:r>
              <a:rPr lang="hu-HU" sz="2500" dirty="0" err="1" smtClean="0">
                <a:solidFill>
                  <a:srgbClr val="003366"/>
                </a:solidFill>
              </a:rPr>
              <a:t>Poor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quality</a:t>
            </a:r>
            <a:r>
              <a:rPr lang="hu-HU" sz="2500" dirty="0" smtClean="0">
                <a:solidFill>
                  <a:srgbClr val="003366"/>
                </a:solidFill>
              </a:rPr>
              <a:t> dentin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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discoloured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teeth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,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enamel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breaks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easily</a:t>
            </a:r>
            <a:endParaRPr lang="hu-HU" sz="2500" dirty="0" smtClean="0">
              <a:solidFill>
                <a:srgbClr val="003366"/>
              </a:solidFill>
            </a:endParaRPr>
          </a:p>
          <a:p>
            <a:r>
              <a:rPr lang="hu-HU" sz="2500" dirty="0" smtClean="0">
                <a:solidFill>
                  <a:srgbClr val="003366"/>
                </a:solidFill>
              </a:rPr>
              <a:t>Dentin </a:t>
            </a:r>
            <a:r>
              <a:rPr lang="hu-HU" sz="2500" dirty="0" err="1" smtClean="0">
                <a:solidFill>
                  <a:srgbClr val="003366"/>
                </a:solidFill>
              </a:rPr>
              <a:t>not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covered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with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enamel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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abrasion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,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caries</a:t>
            </a:r>
            <a:endParaRPr lang="hu-HU" sz="2500" dirty="0" smtClean="0">
              <a:solidFill>
                <a:srgbClr val="003366"/>
              </a:solidFill>
            </a:endParaRPr>
          </a:p>
          <a:p>
            <a:r>
              <a:rPr lang="hu-HU" sz="2500" dirty="0" err="1" smtClean="0">
                <a:solidFill>
                  <a:srgbClr val="003366"/>
                </a:solidFill>
              </a:rPr>
              <a:t>In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primary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dentition</a:t>
            </a:r>
            <a:r>
              <a:rPr lang="hu-HU" sz="2500" dirty="0" smtClean="0">
                <a:solidFill>
                  <a:srgbClr val="003366"/>
                </a:solidFill>
              </a:rPr>
              <a:t> - </a:t>
            </a:r>
            <a:r>
              <a:rPr lang="hu-HU" sz="2500" dirty="0" smtClean="0">
                <a:solidFill>
                  <a:srgbClr val="003366"/>
                </a:solidFill>
              </a:rPr>
              <a:t>more </a:t>
            </a:r>
            <a:r>
              <a:rPr lang="hu-HU" sz="2500" dirty="0" err="1" smtClean="0">
                <a:solidFill>
                  <a:srgbClr val="003366"/>
                </a:solidFill>
              </a:rPr>
              <a:t>frequent</a:t>
            </a:r>
            <a:endParaRPr lang="hu-HU" sz="2500" dirty="0" smtClean="0">
              <a:solidFill>
                <a:srgbClr val="003366"/>
              </a:solidFill>
            </a:endParaRPr>
          </a:p>
          <a:p>
            <a:r>
              <a:rPr lang="hu-HU" sz="2500" dirty="0" err="1" smtClean="0">
                <a:solidFill>
                  <a:srgbClr val="003366"/>
                </a:solidFill>
              </a:rPr>
              <a:t>Teeth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are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redish-brownish-bluish</a:t>
            </a:r>
            <a:endParaRPr lang="hu-HU" sz="2500" dirty="0" smtClean="0">
              <a:solidFill>
                <a:srgbClr val="003366"/>
              </a:solidFill>
            </a:endParaRPr>
          </a:p>
          <a:p>
            <a:r>
              <a:rPr lang="hu-HU" sz="2500" dirty="0" smtClean="0">
                <a:solidFill>
                  <a:srgbClr val="003366"/>
                </a:solidFill>
              </a:rPr>
              <a:t>3 </a:t>
            </a:r>
            <a:r>
              <a:rPr lang="hu-HU" sz="2500" dirty="0" err="1" smtClean="0">
                <a:solidFill>
                  <a:srgbClr val="003366"/>
                </a:solidFill>
              </a:rPr>
              <a:t>types</a:t>
            </a:r>
            <a:endParaRPr lang="hu-HU" sz="2500" dirty="0">
              <a:solidFill>
                <a:srgbClr val="003366"/>
              </a:solidFill>
            </a:endParaRPr>
          </a:p>
        </p:txBody>
      </p:sp>
      <p:pic>
        <p:nvPicPr>
          <p:cNvPr id="55298" name="Picture 2" descr="http://t0.gstatic.com/images?q=tbn:ANd9GcShcqu7TEv24I4LfIvB77MNxfc20L8KJ-9EMIgJfYx-wL7kps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6745" y="4437112"/>
            <a:ext cx="3199283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7320" y="260648"/>
            <a:ext cx="5194920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</a:rPr>
              <a:t>Dentinogenesis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imperfecta</a:t>
            </a:r>
            <a:endParaRPr lang="hu-HU" sz="30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7488832" cy="4525963"/>
          </a:xfrm>
        </p:spPr>
        <p:txBody>
          <a:bodyPr>
            <a:normAutofit/>
          </a:bodyPr>
          <a:lstStyle/>
          <a:p>
            <a:r>
              <a:rPr lang="hu-HU" sz="2700" dirty="0" smtClean="0">
                <a:solidFill>
                  <a:srgbClr val="003366"/>
                </a:solidFill>
              </a:rPr>
              <a:t>I. </a:t>
            </a:r>
            <a:r>
              <a:rPr lang="hu-HU" sz="2700" dirty="0" err="1" smtClean="0">
                <a:solidFill>
                  <a:srgbClr val="003366"/>
                </a:solidFill>
              </a:rPr>
              <a:t>type</a:t>
            </a:r>
            <a:r>
              <a:rPr lang="hu-HU" sz="2700" dirty="0" smtClean="0">
                <a:solidFill>
                  <a:srgbClr val="003366"/>
                </a:solidFill>
              </a:rPr>
              <a:t> – </a:t>
            </a:r>
            <a:r>
              <a:rPr lang="hu-HU" sz="2700" dirty="0" err="1" smtClean="0">
                <a:solidFill>
                  <a:srgbClr val="003366"/>
                </a:solidFill>
              </a:rPr>
              <a:t>accompanied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by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osteogenesis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imperfecta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the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pulp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chamber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smtClean="0">
                <a:solidFill>
                  <a:srgbClr val="003366"/>
                </a:solidFill>
              </a:rPr>
              <a:t>is </a:t>
            </a:r>
            <a:r>
              <a:rPr lang="hu-HU" sz="2700" dirty="0" err="1" smtClean="0">
                <a:solidFill>
                  <a:srgbClr val="003366"/>
                </a:solidFill>
              </a:rPr>
              <a:t>smaller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than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normal</a:t>
            </a:r>
            <a:endParaRPr lang="hu-HU" sz="2700" dirty="0" smtClean="0">
              <a:solidFill>
                <a:srgbClr val="003366"/>
              </a:solidFill>
            </a:endParaRPr>
          </a:p>
          <a:p>
            <a:r>
              <a:rPr lang="hu-HU" sz="2700" dirty="0" smtClean="0">
                <a:solidFill>
                  <a:srgbClr val="003366"/>
                </a:solidFill>
              </a:rPr>
              <a:t>II. </a:t>
            </a:r>
            <a:r>
              <a:rPr lang="hu-HU" sz="2700" dirty="0" err="1" smtClean="0">
                <a:solidFill>
                  <a:srgbClr val="003366"/>
                </a:solidFill>
              </a:rPr>
              <a:t>type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smtClean="0">
                <a:solidFill>
                  <a:srgbClr val="003366"/>
                </a:solidFill>
              </a:rPr>
              <a:t>– </a:t>
            </a:r>
            <a:r>
              <a:rPr lang="hu-HU" sz="2700" dirty="0" smtClean="0">
                <a:solidFill>
                  <a:srgbClr val="003366"/>
                </a:solidFill>
              </a:rPr>
              <a:t>no </a:t>
            </a:r>
            <a:r>
              <a:rPr lang="hu-HU" sz="2700" dirty="0" err="1" smtClean="0">
                <a:solidFill>
                  <a:srgbClr val="003366"/>
                </a:solidFill>
              </a:rPr>
              <a:t>bone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defect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only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the</a:t>
            </a:r>
            <a:r>
              <a:rPr lang="hu-HU" sz="2700" dirty="0" smtClean="0">
                <a:solidFill>
                  <a:srgbClr val="003366"/>
                </a:solidFill>
              </a:rPr>
              <a:t> dentin is </a:t>
            </a:r>
            <a:r>
              <a:rPr lang="hu-HU" sz="2700" dirty="0" err="1" smtClean="0">
                <a:solidFill>
                  <a:srgbClr val="003366"/>
                </a:solidFill>
              </a:rPr>
              <a:t>involved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pulp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chamber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is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smaller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than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normal</a:t>
            </a:r>
            <a:endParaRPr lang="hu-HU" sz="2700" dirty="0" smtClean="0">
              <a:solidFill>
                <a:srgbClr val="003366"/>
              </a:solidFill>
            </a:endParaRPr>
          </a:p>
          <a:p>
            <a:r>
              <a:rPr lang="hu-HU" sz="2700" dirty="0" smtClean="0">
                <a:solidFill>
                  <a:srgbClr val="003366"/>
                </a:solidFill>
              </a:rPr>
              <a:t>III. (</a:t>
            </a:r>
            <a:r>
              <a:rPr lang="hu-HU" sz="2700" dirty="0" err="1" smtClean="0">
                <a:solidFill>
                  <a:srgbClr val="003366"/>
                </a:solidFill>
              </a:rPr>
              <a:t>Brandywine</a:t>
            </a:r>
            <a:r>
              <a:rPr lang="hu-HU" sz="2700" dirty="0" smtClean="0">
                <a:solidFill>
                  <a:srgbClr val="003366"/>
                </a:solidFill>
              </a:rPr>
              <a:t>) </a:t>
            </a:r>
            <a:r>
              <a:rPr lang="hu-HU" sz="2700" dirty="0" err="1" smtClean="0">
                <a:solidFill>
                  <a:srgbClr val="003366"/>
                </a:solidFill>
              </a:rPr>
              <a:t>type</a:t>
            </a:r>
            <a:r>
              <a:rPr lang="hu-HU" sz="2700" dirty="0" smtClean="0">
                <a:solidFill>
                  <a:srgbClr val="003366"/>
                </a:solidFill>
              </a:rPr>
              <a:t> – most </a:t>
            </a:r>
            <a:r>
              <a:rPr lang="hu-HU" sz="2700" dirty="0" err="1" smtClean="0">
                <a:solidFill>
                  <a:srgbClr val="003366"/>
                </a:solidFill>
              </a:rPr>
              <a:t>severe</a:t>
            </a:r>
            <a:r>
              <a:rPr lang="hu-HU" sz="2700" dirty="0" smtClean="0">
                <a:solidFill>
                  <a:srgbClr val="003366"/>
                </a:solidFill>
              </a:rPr>
              <a:t> , </a:t>
            </a:r>
            <a:r>
              <a:rPr lang="hu-HU" sz="2700" dirty="0" err="1" smtClean="0">
                <a:solidFill>
                  <a:srgbClr val="003366"/>
                </a:solidFill>
              </a:rPr>
              <a:t>pulp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chamber</a:t>
            </a:r>
            <a:r>
              <a:rPr lang="hu-HU" sz="2700" dirty="0" smtClean="0">
                <a:solidFill>
                  <a:srgbClr val="003366"/>
                </a:solidFill>
              </a:rPr>
              <a:t> is </a:t>
            </a:r>
            <a:r>
              <a:rPr lang="hu-HU" sz="2700" dirty="0" err="1" smtClean="0">
                <a:solidFill>
                  <a:srgbClr val="003366"/>
                </a:solidFill>
              </a:rPr>
              <a:t>big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can</a:t>
            </a:r>
            <a:r>
              <a:rPr lang="hu-HU" sz="2700" dirty="0" smtClean="0">
                <a:solidFill>
                  <a:srgbClr val="003366"/>
                </a:solidFill>
              </a:rPr>
              <a:t> be </a:t>
            </a:r>
            <a:r>
              <a:rPr lang="hu-HU" sz="2700" dirty="0" err="1" smtClean="0">
                <a:solidFill>
                  <a:srgbClr val="003366"/>
                </a:solidFill>
              </a:rPr>
              <a:t>reached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easily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short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roots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round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apex</a:t>
            </a:r>
            <a:endParaRPr lang="hu-HU" sz="2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537320" y="260648"/>
            <a:ext cx="5410944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</a:rPr>
              <a:t>Dentinogenesis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imperfecta</a:t>
            </a:r>
            <a:endParaRPr lang="hu-HU" sz="30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33264" y="1556792"/>
            <a:ext cx="3898776" cy="1756792"/>
          </a:xfrm>
        </p:spPr>
        <p:txBody>
          <a:bodyPr/>
          <a:lstStyle/>
          <a:p>
            <a:r>
              <a:rPr lang="hu-HU" dirty="0" err="1" smtClean="0">
                <a:solidFill>
                  <a:srgbClr val="003366"/>
                </a:solidFill>
              </a:rPr>
              <a:t>Father’s</a:t>
            </a:r>
            <a:r>
              <a:rPr lang="hu-HU" dirty="0" smtClean="0">
                <a:solidFill>
                  <a:srgbClr val="003366"/>
                </a:solidFill>
              </a:rPr>
              <a:t> </a:t>
            </a:r>
            <a:r>
              <a:rPr lang="hu-HU" dirty="0" err="1" smtClean="0">
                <a:solidFill>
                  <a:srgbClr val="003366"/>
                </a:solidFill>
              </a:rPr>
              <a:t>teeth</a:t>
            </a:r>
            <a:endParaRPr lang="hu-HU" dirty="0">
              <a:solidFill>
                <a:srgbClr val="003366"/>
              </a:solidFill>
            </a:endParaRPr>
          </a:p>
        </p:txBody>
      </p:sp>
      <p:pic>
        <p:nvPicPr>
          <p:cNvPr id="58370" name="Picture 2" descr="http://ee_ce_img.s3.amazonaws.com/cache/ce_img/media/remote/ce_img/https_ee_channel_images.s3.amazonaws.com/article-figures/5863/article-g01_400_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2480" y="1575047"/>
            <a:ext cx="3810000" cy="2286001"/>
          </a:xfrm>
          <a:prstGeom prst="rect">
            <a:avLst/>
          </a:prstGeom>
          <a:noFill/>
        </p:spPr>
      </p:pic>
      <p:pic>
        <p:nvPicPr>
          <p:cNvPr id="58372" name="Picture 4" descr="http://ee_ce_img.s3.amazonaws.com/cache/ce_img/media/remote/ce_img/https_ee_channel_images.s3.amazonaws.com/article-figures/5863/article-g02_400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480" y="4176861"/>
            <a:ext cx="3810000" cy="2276475"/>
          </a:xfrm>
          <a:prstGeom prst="rect">
            <a:avLst/>
          </a:prstGeom>
          <a:noFill/>
        </p:spPr>
      </p:pic>
      <p:pic>
        <p:nvPicPr>
          <p:cNvPr id="58374" name="Picture 6" descr="http://ee_ce_img.s3.amazonaws.com/cache/ce_img/media/remote/ce_img/https_ee_channel_images.s3.amazonaws.com/article-figures/5863/article-g06_400_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303" y="2996952"/>
            <a:ext cx="4487721" cy="1907283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1043608" y="5301208"/>
            <a:ext cx="38884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 </a:t>
            </a:r>
            <a:r>
              <a:rPr lang="en-US" sz="1400" dirty="0" err="1" smtClean="0"/>
              <a:t>Neeti</a:t>
            </a:r>
            <a:r>
              <a:rPr lang="en-US" sz="1400" dirty="0" smtClean="0"/>
              <a:t>. </a:t>
            </a:r>
            <a:r>
              <a:rPr lang="en-US" sz="1400" i="1" dirty="0" err="1" smtClean="0"/>
              <a:t>Dentinogenesis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Imperfecta</a:t>
            </a:r>
            <a:r>
              <a:rPr lang="en-US" sz="1400" i="1" dirty="0" smtClean="0"/>
              <a:t> – “A Hereditary Developmental Disturbance of Dentin”</a:t>
            </a:r>
            <a:r>
              <a:rPr lang="en-US" sz="1400" dirty="0" smtClean="0"/>
              <a:t>. The Internet Journal of Pediatrics and Neonatology. 2010 Volume 13 Number 1</a:t>
            </a:r>
            <a:r>
              <a:rPr lang="en-US" sz="1500" dirty="0" smtClean="0"/>
              <a:t>. </a:t>
            </a:r>
            <a:endParaRPr lang="hu-H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537320" y="260648"/>
            <a:ext cx="5410944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</a:rPr>
              <a:t>Dentinogenesis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imperfecta</a:t>
            </a:r>
            <a:endParaRPr lang="hu-HU" sz="30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33264" y="1484784"/>
            <a:ext cx="3898776" cy="1756792"/>
          </a:xfrm>
        </p:spPr>
        <p:txBody>
          <a:bodyPr/>
          <a:lstStyle/>
          <a:p>
            <a:r>
              <a:rPr lang="hu-HU" dirty="0" err="1" smtClean="0">
                <a:solidFill>
                  <a:srgbClr val="003366"/>
                </a:solidFill>
              </a:rPr>
              <a:t>Son’s</a:t>
            </a:r>
            <a:r>
              <a:rPr lang="hu-HU" dirty="0" smtClean="0">
                <a:solidFill>
                  <a:srgbClr val="003366"/>
                </a:solidFill>
              </a:rPr>
              <a:t> </a:t>
            </a:r>
            <a:r>
              <a:rPr lang="hu-HU" dirty="0" err="1" smtClean="0">
                <a:solidFill>
                  <a:srgbClr val="003366"/>
                </a:solidFill>
              </a:rPr>
              <a:t>teeth</a:t>
            </a:r>
            <a:endParaRPr lang="hu-HU" dirty="0">
              <a:solidFill>
                <a:srgbClr val="003366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43608" y="5301208"/>
            <a:ext cx="38884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 </a:t>
            </a:r>
            <a:r>
              <a:rPr lang="en-US" sz="1400" dirty="0" err="1" smtClean="0"/>
              <a:t>Neeti</a:t>
            </a:r>
            <a:r>
              <a:rPr lang="en-US" sz="1400" dirty="0" smtClean="0"/>
              <a:t>. </a:t>
            </a:r>
            <a:r>
              <a:rPr lang="en-US" sz="1400" i="1" dirty="0" err="1" smtClean="0"/>
              <a:t>Dentinogenesis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Imperfecta</a:t>
            </a:r>
            <a:r>
              <a:rPr lang="en-US" sz="1400" i="1" dirty="0" smtClean="0"/>
              <a:t> – “A Hereditary Developmental Disturbance of Dentin”</a:t>
            </a:r>
            <a:r>
              <a:rPr lang="en-US" sz="1400" dirty="0" smtClean="0"/>
              <a:t>. The Internet Journal of Pediatrics and Neonatology. 2010 Volume 13 Number 1</a:t>
            </a:r>
            <a:r>
              <a:rPr lang="en-US" sz="1500" dirty="0" smtClean="0"/>
              <a:t>. </a:t>
            </a:r>
            <a:endParaRPr lang="hu-HU" sz="1500" dirty="0"/>
          </a:p>
        </p:txBody>
      </p:sp>
      <p:pic>
        <p:nvPicPr>
          <p:cNvPr id="59394" name="Picture 2" descr="http://ee_ce_img.s3.amazonaws.com/cache/ce_img/media/remote/ce_img/https_ee_channel_images.s3.amazonaws.com/article-figures/5863/article-g03_400_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488" y="4797152"/>
            <a:ext cx="3810000" cy="1733551"/>
          </a:xfrm>
          <a:prstGeom prst="rect">
            <a:avLst/>
          </a:prstGeom>
          <a:noFill/>
        </p:spPr>
      </p:pic>
      <p:pic>
        <p:nvPicPr>
          <p:cNvPr id="59396" name="Picture 4" descr="http://ee_ce_img.s3.amazonaws.com/cache/ce_img/media/remote/ce_img/https_ee_channel_images.s3.amazonaws.com/article-figures/5863/article-g05_400_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4752528" cy="2283373"/>
          </a:xfrm>
          <a:prstGeom prst="rect">
            <a:avLst/>
          </a:prstGeom>
          <a:noFill/>
        </p:spPr>
      </p:pic>
      <p:pic>
        <p:nvPicPr>
          <p:cNvPr id="59398" name="Picture 6" descr="http://ee_ce_img.s3.amazonaws.com/cache/ce_img/media/remote/ce_img/https_ee_channel_images.s3.amazonaws.com/article-figures/5863/article-g04_400_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4488" y="2060848"/>
            <a:ext cx="3810000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7320" y="260648"/>
            <a:ext cx="5194920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</a:rPr>
              <a:t>Dentinogenesis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imperfecta</a:t>
            </a:r>
            <a:endParaRPr lang="hu-HU" sz="30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7488832" cy="4525963"/>
          </a:xfrm>
        </p:spPr>
        <p:txBody>
          <a:bodyPr/>
          <a:lstStyle/>
          <a:p>
            <a:pPr>
              <a:buNone/>
            </a:pPr>
            <a:r>
              <a:rPr lang="hu-HU" sz="2800" u="sng" dirty="0" err="1" smtClean="0">
                <a:solidFill>
                  <a:srgbClr val="003366"/>
                </a:solidFill>
              </a:rPr>
              <a:t>Therapy</a:t>
            </a:r>
            <a:r>
              <a:rPr lang="hu-HU" sz="2800" u="sng" dirty="0" smtClean="0">
                <a:solidFill>
                  <a:srgbClr val="003366"/>
                </a:solidFill>
              </a:rPr>
              <a:t>:</a:t>
            </a:r>
            <a:endParaRPr lang="hu-HU" sz="2800" u="sng" dirty="0" smtClean="0">
              <a:solidFill>
                <a:srgbClr val="003366"/>
              </a:solidFill>
            </a:endParaRPr>
          </a:p>
          <a:p>
            <a:pPr>
              <a:buNone/>
            </a:pPr>
            <a:r>
              <a:rPr lang="hu-HU" sz="2700" dirty="0" smtClean="0">
                <a:solidFill>
                  <a:srgbClr val="003366"/>
                </a:solidFill>
              </a:rPr>
              <a:t>Main </a:t>
            </a:r>
            <a:r>
              <a:rPr lang="hu-HU" sz="2700" dirty="0" err="1" smtClean="0">
                <a:solidFill>
                  <a:srgbClr val="003366"/>
                </a:solidFill>
              </a:rPr>
              <a:t>problem</a:t>
            </a:r>
            <a:r>
              <a:rPr lang="hu-HU" sz="2700" dirty="0" smtClean="0">
                <a:solidFill>
                  <a:srgbClr val="003366"/>
                </a:solidFill>
              </a:rPr>
              <a:t>: </a:t>
            </a:r>
            <a:r>
              <a:rPr lang="hu-HU" sz="2700" dirty="0" err="1" smtClean="0">
                <a:solidFill>
                  <a:srgbClr val="003366"/>
                </a:solidFill>
              </a:rPr>
              <a:t>abrasion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caries</a:t>
            </a:r>
            <a:r>
              <a:rPr lang="hu-HU" sz="27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700" dirty="0" err="1" smtClean="0">
                <a:solidFill>
                  <a:srgbClr val="003366"/>
                </a:solidFill>
                <a:sym typeface="Wingdings" pitchFamily="2" charset="2"/>
              </a:rPr>
              <a:t>functional</a:t>
            </a:r>
            <a:r>
              <a:rPr lang="hu-HU" sz="2700" dirty="0" smtClean="0">
                <a:solidFill>
                  <a:srgbClr val="003366"/>
                </a:solidFill>
                <a:sym typeface="Wingdings" pitchFamily="2" charset="2"/>
              </a:rPr>
              <a:t> and </a:t>
            </a:r>
            <a:r>
              <a:rPr lang="hu-HU" sz="2700" dirty="0" err="1" smtClean="0">
                <a:solidFill>
                  <a:srgbClr val="003366"/>
                </a:solidFill>
                <a:sym typeface="Wingdings" pitchFamily="2" charset="2"/>
              </a:rPr>
              <a:t>esthetic</a:t>
            </a:r>
            <a:r>
              <a:rPr lang="hu-HU" sz="27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  <a:sym typeface="Wingdings" pitchFamily="2" charset="2"/>
              </a:rPr>
              <a:t>issues</a:t>
            </a:r>
            <a:r>
              <a:rPr lang="hu-HU" sz="27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700" dirty="0" err="1" smtClean="0">
                <a:solidFill>
                  <a:srgbClr val="003366"/>
                </a:solidFill>
                <a:sym typeface="Wingdings" pitchFamily="2" charset="2"/>
              </a:rPr>
              <a:t>conservative</a:t>
            </a:r>
            <a:r>
              <a:rPr lang="hu-HU" sz="27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  <a:sym typeface="Wingdings" pitchFamily="2" charset="2"/>
              </a:rPr>
              <a:t>or</a:t>
            </a:r>
            <a:r>
              <a:rPr lang="hu-HU" sz="27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  <a:sym typeface="Wingdings" pitchFamily="2" charset="2"/>
              </a:rPr>
              <a:t>prosthodontic</a:t>
            </a:r>
            <a:r>
              <a:rPr lang="hu-HU" sz="27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  <a:sym typeface="Wingdings" pitchFamily="2" charset="2"/>
              </a:rPr>
              <a:t>treatment</a:t>
            </a:r>
            <a:r>
              <a:rPr lang="hu-HU" sz="27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endParaRPr lang="hu-HU" sz="2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260350"/>
            <a:ext cx="7607300" cy="1143000"/>
          </a:xfrm>
        </p:spPr>
        <p:txBody>
          <a:bodyPr/>
          <a:lstStyle/>
          <a:p>
            <a:pPr algn="l" eaLnBrk="1" hangingPunct="1"/>
            <a:r>
              <a:rPr lang="hu-HU" sz="2600" b="1" dirty="0" err="1" smtClean="0">
                <a:solidFill>
                  <a:srgbClr val="003366"/>
                </a:solidFill>
              </a:rPr>
              <a:t>Extrinsic</a:t>
            </a:r>
            <a:r>
              <a:rPr lang="hu-HU" sz="2600" b="1" dirty="0" smtClean="0">
                <a:solidFill>
                  <a:srgbClr val="003366"/>
                </a:solidFill>
              </a:rPr>
              <a:t> </a:t>
            </a:r>
            <a:r>
              <a:rPr lang="hu-HU" sz="2600" b="1" dirty="0" err="1" smtClean="0">
                <a:solidFill>
                  <a:srgbClr val="003366"/>
                </a:solidFill>
              </a:rPr>
              <a:t>discolourations</a:t>
            </a:r>
            <a:endParaRPr lang="hu-HU" sz="2600" b="1" dirty="0" smtClean="0">
              <a:solidFill>
                <a:srgbClr val="00336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495425"/>
            <a:ext cx="7921625" cy="4525963"/>
          </a:xfrm>
        </p:spPr>
        <p:txBody>
          <a:bodyPr/>
          <a:lstStyle/>
          <a:p>
            <a:r>
              <a:rPr lang="hu-HU" sz="3600" b="1" u="sng" dirty="0" smtClean="0">
                <a:solidFill>
                  <a:srgbClr val="003366"/>
                </a:solidFill>
              </a:rPr>
              <a:t>Non </a:t>
            </a:r>
            <a:r>
              <a:rPr lang="hu-HU" sz="3600" b="1" u="sng" dirty="0" err="1" smtClean="0">
                <a:solidFill>
                  <a:srgbClr val="003366"/>
                </a:solidFill>
              </a:rPr>
              <a:t>metallic</a:t>
            </a:r>
            <a:r>
              <a:rPr lang="hu-HU" sz="3600" b="1" u="sng" dirty="0" smtClean="0">
                <a:solidFill>
                  <a:srgbClr val="003366"/>
                </a:solidFill>
              </a:rPr>
              <a:t> </a:t>
            </a:r>
            <a:r>
              <a:rPr lang="hu-HU" sz="3600" b="1" u="sng" dirty="0" err="1" smtClean="0">
                <a:solidFill>
                  <a:srgbClr val="003366"/>
                </a:solidFill>
              </a:rPr>
              <a:t>stains</a:t>
            </a:r>
            <a:r>
              <a:rPr lang="hu-HU" sz="3600" b="1" u="sng" dirty="0" smtClean="0">
                <a:solidFill>
                  <a:srgbClr val="003366"/>
                </a:solidFill>
              </a:rPr>
              <a:t> </a:t>
            </a:r>
            <a:r>
              <a:rPr lang="hu-HU" sz="3300" b="1" u="sng" dirty="0" smtClean="0">
                <a:solidFill>
                  <a:srgbClr val="003366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700" dirty="0" smtClean="0">
                <a:solidFill>
                  <a:srgbClr val="003366"/>
                </a:solidFill>
              </a:rPr>
              <a:t>Tea, </a:t>
            </a:r>
            <a:r>
              <a:rPr lang="hu-HU" sz="2700" dirty="0" err="1" smtClean="0">
                <a:solidFill>
                  <a:srgbClr val="003366"/>
                </a:solidFill>
              </a:rPr>
              <a:t>coffee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red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wine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colourful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fruits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tobacco</a:t>
            </a:r>
            <a:r>
              <a:rPr lang="hu-HU" sz="2700" dirty="0" smtClean="0">
                <a:solidFill>
                  <a:srgbClr val="003366"/>
                </a:solidFill>
              </a:rPr>
              <a:t>, curry, </a:t>
            </a:r>
            <a:r>
              <a:rPr lang="hu-HU" sz="2700" dirty="0" err="1" smtClean="0">
                <a:solidFill>
                  <a:srgbClr val="003366"/>
                </a:solidFill>
              </a:rPr>
              <a:t>saffron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soya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sauce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fruit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juice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candies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food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containing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clorophyll</a:t>
            </a:r>
            <a:r>
              <a:rPr lang="hu-HU" sz="2700" dirty="0" smtClean="0">
                <a:solidFill>
                  <a:srgbClr val="003366"/>
                </a:solidFill>
              </a:rPr>
              <a:t> , </a:t>
            </a:r>
            <a:r>
              <a:rPr lang="hu-HU" sz="2700" dirty="0" err="1" smtClean="0">
                <a:solidFill>
                  <a:srgbClr val="003366"/>
                </a:solidFill>
              </a:rPr>
              <a:t>mouthwashes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containing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chlorhexidine</a:t>
            </a:r>
            <a:endParaRPr lang="hu-HU" sz="2700" dirty="0" smtClean="0">
              <a:solidFill>
                <a:srgbClr val="003366"/>
              </a:solidFill>
            </a:endParaRPr>
          </a:p>
          <a:p>
            <a:pPr eaLnBrk="1" hangingPunct="1">
              <a:buFontTx/>
              <a:buNone/>
            </a:pPr>
            <a:endParaRPr lang="hu-HU" sz="3400" dirty="0" smtClean="0">
              <a:solidFill>
                <a:srgbClr val="003366"/>
              </a:solidFill>
            </a:endParaRPr>
          </a:p>
        </p:txBody>
      </p:sp>
      <p:pic>
        <p:nvPicPr>
          <p:cNvPr id="5124" name="Picture 5" descr="IMG_29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4818063"/>
            <a:ext cx="3810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ven%20pebbles%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459288"/>
            <a:ext cx="2881312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5324475"/>
            <a:ext cx="23764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7320" y="260648"/>
            <a:ext cx="3466728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</a:rPr>
              <a:t>Thalassaemia</a:t>
            </a:r>
            <a:endParaRPr lang="hu-HU" sz="30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33264" y="1783357"/>
            <a:ext cx="7715200" cy="4525963"/>
          </a:xfrm>
        </p:spPr>
        <p:txBody>
          <a:bodyPr/>
          <a:lstStyle/>
          <a:p>
            <a:r>
              <a:rPr lang="hu-HU" sz="3000" dirty="0" err="1" smtClean="0">
                <a:solidFill>
                  <a:srgbClr val="003366"/>
                </a:solidFill>
              </a:rPr>
              <a:t>Hereditary</a:t>
            </a:r>
            <a:r>
              <a:rPr lang="hu-HU" sz="3000" dirty="0" smtClean="0">
                <a:solidFill>
                  <a:srgbClr val="003366"/>
                </a:solidFill>
              </a:rPr>
              <a:t> (</a:t>
            </a:r>
            <a:r>
              <a:rPr lang="hu-HU" sz="3000" dirty="0" err="1" smtClean="0">
                <a:solidFill>
                  <a:srgbClr val="003366"/>
                </a:solidFill>
              </a:rPr>
              <a:t>autosomal</a:t>
            </a:r>
            <a:r>
              <a:rPr lang="hu-HU" sz="3000" dirty="0" smtClean="0">
                <a:solidFill>
                  <a:srgbClr val="003366"/>
                </a:solidFill>
              </a:rPr>
              <a:t> ,</a:t>
            </a:r>
            <a:r>
              <a:rPr lang="hu-HU" sz="3000" dirty="0" err="1" smtClean="0">
                <a:solidFill>
                  <a:srgbClr val="003366"/>
                </a:solidFill>
              </a:rPr>
              <a:t>recessive</a:t>
            </a:r>
            <a:r>
              <a:rPr lang="hu-HU" sz="3000" dirty="0" smtClean="0">
                <a:solidFill>
                  <a:srgbClr val="003366"/>
                </a:solidFill>
              </a:rPr>
              <a:t>) </a:t>
            </a:r>
            <a:r>
              <a:rPr lang="hu-HU" sz="3000" dirty="0" err="1" smtClean="0">
                <a:solidFill>
                  <a:srgbClr val="003366"/>
                </a:solidFill>
              </a:rPr>
              <a:t>haemolytic</a:t>
            </a:r>
            <a:r>
              <a:rPr lang="hu-HU" sz="3000" dirty="0" smtClean="0">
                <a:solidFill>
                  <a:srgbClr val="003366"/>
                </a:solidFill>
              </a:rPr>
              <a:t> </a:t>
            </a:r>
            <a:r>
              <a:rPr lang="hu-HU" sz="3000" dirty="0" err="1" smtClean="0">
                <a:solidFill>
                  <a:srgbClr val="003366"/>
                </a:solidFill>
              </a:rPr>
              <a:t>anaemia</a:t>
            </a:r>
            <a:endParaRPr lang="hu-HU" sz="3000" dirty="0" smtClean="0">
              <a:solidFill>
                <a:srgbClr val="003366"/>
              </a:solidFill>
            </a:endParaRPr>
          </a:p>
          <a:p>
            <a:endParaRPr lang="hu-HU" sz="3000" dirty="0" smtClean="0">
              <a:solidFill>
                <a:srgbClr val="003366"/>
              </a:solidFill>
            </a:endParaRPr>
          </a:p>
          <a:p>
            <a:r>
              <a:rPr lang="hu-HU" sz="3000" dirty="0" err="1" smtClean="0">
                <a:solidFill>
                  <a:srgbClr val="003366"/>
                </a:solidFill>
              </a:rPr>
              <a:t>Bluish</a:t>
            </a:r>
            <a:r>
              <a:rPr lang="hu-HU" sz="3000" dirty="0" smtClean="0">
                <a:solidFill>
                  <a:srgbClr val="003366"/>
                </a:solidFill>
              </a:rPr>
              <a:t> –</a:t>
            </a:r>
            <a:r>
              <a:rPr lang="hu-HU" sz="3000" dirty="0" err="1" smtClean="0">
                <a:solidFill>
                  <a:srgbClr val="003366"/>
                </a:solidFill>
              </a:rPr>
              <a:t>brownish-greenish</a:t>
            </a:r>
            <a:r>
              <a:rPr lang="hu-HU" sz="3000" dirty="0" smtClean="0">
                <a:solidFill>
                  <a:srgbClr val="003366"/>
                </a:solidFill>
              </a:rPr>
              <a:t> </a:t>
            </a:r>
            <a:r>
              <a:rPr lang="hu-HU" sz="3000" dirty="0" err="1" smtClean="0">
                <a:solidFill>
                  <a:srgbClr val="003366"/>
                </a:solidFill>
              </a:rPr>
              <a:t>discolouration</a:t>
            </a:r>
            <a:endParaRPr lang="hu-HU" sz="30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260350"/>
            <a:ext cx="7607300" cy="1143000"/>
          </a:xfrm>
        </p:spPr>
        <p:txBody>
          <a:bodyPr/>
          <a:lstStyle/>
          <a:p>
            <a:r>
              <a:rPr lang="hu-HU" sz="2800" b="1" dirty="0" err="1" smtClean="0">
                <a:solidFill>
                  <a:srgbClr val="003366"/>
                </a:solidFill>
              </a:rPr>
              <a:t>Internal</a:t>
            </a:r>
            <a:r>
              <a:rPr lang="hu-HU" sz="2800" b="1" dirty="0" smtClean="0">
                <a:solidFill>
                  <a:srgbClr val="003366"/>
                </a:solidFill>
              </a:rPr>
              <a:t> (</a:t>
            </a:r>
            <a:r>
              <a:rPr lang="hu-HU" sz="2800" b="1" dirty="0" err="1" smtClean="0">
                <a:solidFill>
                  <a:srgbClr val="003366"/>
                </a:solidFill>
              </a:rPr>
              <a:t>intrinsic</a:t>
            </a:r>
            <a:r>
              <a:rPr lang="hu-HU" sz="2800" b="1" dirty="0" smtClean="0">
                <a:solidFill>
                  <a:srgbClr val="003366"/>
                </a:solidFill>
              </a:rPr>
              <a:t>) </a:t>
            </a:r>
            <a:r>
              <a:rPr lang="hu-HU" sz="2800" b="1" dirty="0" err="1" smtClean="0">
                <a:solidFill>
                  <a:srgbClr val="003366"/>
                </a:solidFill>
              </a:rPr>
              <a:t>discolourations</a:t>
            </a:r>
            <a:endParaRPr lang="hu-HU" sz="2600" b="1" dirty="0" smtClean="0">
              <a:solidFill>
                <a:srgbClr val="003366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557338"/>
            <a:ext cx="7921625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2300" u="sng" dirty="0" err="1" smtClean="0">
                <a:solidFill>
                  <a:srgbClr val="003366"/>
                </a:solidFill>
                <a:cs typeface="Arial" charset="0"/>
              </a:rPr>
              <a:t>Developed</a:t>
            </a:r>
            <a:r>
              <a:rPr lang="hu-HU" sz="2300" u="sng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u="sng" dirty="0" err="1" smtClean="0">
                <a:solidFill>
                  <a:srgbClr val="003366"/>
                </a:solidFill>
                <a:cs typeface="Arial" charset="0"/>
              </a:rPr>
              <a:t>after</a:t>
            </a:r>
            <a:r>
              <a:rPr lang="hu-HU" sz="2300" u="sng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u="sng" dirty="0" err="1" smtClean="0">
                <a:solidFill>
                  <a:srgbClr val="003366"/>
                </a:solidFill>
                <a:cs typeface="Arial" charset="0"/>
              </a:rPr>
              <a:t>eruption</a:t>
            </a:r>
            <a:endParaRPr lang="hu-HU" sz="2300" u="sng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Necrosis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(</a:t>
            </a: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gangraena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Traumatic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injuries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caused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discolouration</a:t>
            </a:r>
            <a:endParaRPr lang="hu-HU" sz="23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Pulp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resorption</a:t>
            </a:r>
            <a:endParaRPr lang="hu-HU" sz="23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Internal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granuloma</a:t>
            </a:r>
            <a:endParaRPr lang="hu-HU" sz="2300" dirty="0" smtClean="0">
              <a:solidFill>
                <a:srgbClr val="0033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Chemicals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caused</a:t>
            </a:r>
            <a:r>
              <a:rPr lang="hu-HU" sz="2300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2300" dirty="0" err="1" smtClean="0">
                <a:solidFill>
                  <a:srgbClr val="003366"/>
                </a:solidFill>
                <a:cs typeface="Arial" charset="0"/>
              </a:rPr>
              <a:t>discolouration</a:t>
            </a:r>
            <a:endParaRPr lang="hu-HU" sz="2300" dirty="0" smtClean="0">
              <a:solidFill>
                <a:srgbClr val="0033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554960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  <a:cs typeface="Arial" charset="0"/>
              </a:rPr>
              <a:t>Necrosis</a:t>
            </a:r>
            <a:r>
              <a:rPr lang="hu-HU" sz="3000" b="1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hu-HU" sz="3000" b="1" dirty="0" smtClean="0">
                <a:solidFill>
                  <a:srgbClr val="003366"/>
                </a:solidFill>
                <a:cs typeface="Arial" charset="0"/>
              </a:rPr>
              <a:t>(</a:t>
            </a:r>
            <a:r>
              <a:rPr lang="hu-HU" sz="3000" b="1" dirty="0" err="1" smtClean="0">
                <a:solidFill>
                  <a:srgbClr val="003366"/>
                </a:solidFill>
                <a:cs typeface="Arial" charset="0"/>
              </a:rPr>
              <a:t>gangraena</a:t>
            </a:r>
            <a:r>
              <a:rPr lang="hu-HU" sz="3000" b="1" dirty="0" smtClean="0">
                <a:solidFill>
                  <a:srgbClr val="003366"/>
                </a:solidFill>
                <a:cs typeface="Arial" charset="0"/>
              </a:rPr>
              <a:t>)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33264" y="1556792"/>
            <a:ext cx="8003232" cy="4525963"/>
          </a:xfrm>
        </p:spPr>
        <p:txBody>
          <a:bodyPr/>
          <a:lstStyle/>
          <a:p>
            <a:r>
              <a:rPr lang="hu-HU" sz="2800" dirty="0" err="1" smtClean="0">
                <a:solidFill>
                  <a:srgbClr val="003366"/>
                </a:solidFill>
              </a:rPr>
              <a:t>Necrotized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pulp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tissue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degeneration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discolouration</a:t>
            </a:r>
            <a:endParaRPr lang="hu-HU" sz="2800" dirty="0" smtClean="0">
              <a:solidFill>
                <a:srgbClr val="003366"/>
              </a:solidFill>
            </a:endParaRPr>
          </a:p>
          <a:p>
            <a:r>
              <a:rPr lang="hu-HU" sz="2800" u="sng" dirty="0" err="1" smtClean="0">
                <a:solidFill>
                  <a:srgbClr val="003366"/>
                </a:solidFill>
              </a:rPr>
              <a:t>Therapy</a:t>
            </a:r>
            <a:r>
              <a:rPr lang="hu-HU" sz="2800" dirty="0" smtClean="0">
                <a:solidFill>
                  <a:srgbClr val="003366"/>
                </a:solidFill>
              </a:rPr>
              <a:t>:</a:t>
            </a:r>
            <a:endParaRPr lang="hu-HU" sz="2800" dirty="0" smtClean="0">
              <a:solidFill>
                <a:srgbClr val="003366"/>
              </a:solidFill>
            </a:endParaRPr>
          </a:p>
          <a:p>
            <a:pPr>
              <a:buNone/>
            </a:pPr>
            <a:r>
              <a:rPr lang="hu-HU" sz="2800" dirty="0" smtClean="0">
                <a:solidFill>
                  <a:srgbClr val="003366"/>
                </a:solidFill>
              </a:rPr>
              <a:t>    </a:t>
            </a:r>
            <a:r>
              <a:rPr lang="hu-HU" sz="2800" dirty="0" smtClean="0">
                <a:solidFill>
                  <a:srgbClr val="003366"/>
                </a:solidFill>
              </a:rPr>
              <a:t>RCT, </a:t>
            </a:r>
            <a:r>
              <a:rPr lang="hu-HU" sz="2800" dirty="0" err="1" smtClean="0">
                <a:solidFill>
                  <a:srgbClr val="003366"/>
                </a:solidFill>
              </a:rPr>
              <a:t>bleaching</a:t>
            </a:r>
            <a:r>
              <a:rPr lang="hu-HU" sz="2800" dirty="0" smtClean="0">
                <a:solidFill>
                  <a:srgbClr val="003366"/>
                </a:solidFill>
              </a:rPr>
              <a:t> / </a:t>
            </a:r>
            <a:r>
              <a:rPr lang="hu-HU" sz="2800" dirty="0" err="1" smtClean="0">
                <a:solidFill>
                  <a:srgbClr val="003366"/>
                </a:solidFill>
              </a:rPr>
              <a:t>extraction</a:t>
            </a:r>
            <a:endParaRPr lang="hu-HU" sz="2800" dirty="0">
              <a:solidFill>
                <a:srgbClr val="003366"/>
              </a:solidFill>
            </a:endParaRPr>
          </a:p>
        </p:txBody>
      </p:sp>
      <p:pic>
        <p:nvPicPr>
          <p:cNvPr id="5" name="Kép 4" descr="2caad8c4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725144"/>
            <a:ext cx="2952328" cy="1812832"/>
          </a:xfrm>
          <a:prstGeom prst="rect">
            <a:avLst/>
          </a:prstGeom>
        </p:spPr>
      </p:pic>
      <p:pic>
        <p:nvPicPr>
          <p:cNvPr id="6" name="Kép 5" descr="ugly_A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581128"/>
            <a:ext cx="3048000" cy="208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7048" cy="1143000"/>
          </a:xfrm>
        </p:spPr>
        <p:txBody>
          <a:bodyPr/>
          <a:lstStyle/>
          <a:p>
            <a:pPr algn="l" eaLnBrk="1" hangingPunct="1"/>
            <a:r>
              <a:rPr lang="hu-HU" sz="3000" b="1" dirty="0" err="1" smtClean="0">
                <a:solidFill>
                  <a:srgbClr val="003366"/>
                </a:solidFill>
              </a:rPr>
              <a:t>Discolouration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caused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by</a:t>
            </a:r>
            <a:r>
              <a:rPr lang="hu-HU" sz="3000" b="1" dirty="0" smtClean="0">
                <a:solidFill>
                  <a:srgbClr val="003366"/>
                </a:solidFill>
              </a:rPr>
              <a:t> trauma</a:t>
            </a:r>
            <a:endParaRPr lang="hu-HU" sz="3000" b="1" dirty="0" smtClean="0">
              <a:solidFill>
                <a:srgbClr val="003366"/>
              </a:solidFill>
            </a:endParaRPr>
          </a:p>
        </p:txBody>
      </p:sp>
      <p:sp>
        <p:nvSpPr>
          <p:cNvPr id="25603" name="Tartalom helye 2"/>
          <p:cNvSpPr>
            <a:spLocks noGrp="1"/>
          </p:cNvSpPr>
          <p:nvPr>
            <p:ph sz="quarter" idx="1"/>
          </p:nvPr>
        </p:nvSpPr>
        <p:spPr>
          <a:xfrm>
            <a:off x="1033264" y="1556793"/>
            <a:ext cx="7787208" cy="2952328"/>
          </a:xfrm>
        </p:spPr>
        <p:txBody>
          <a:bodyPr/>
          <a:lstStyle/>
          <a:p>
            <a:pPr eaLnBrk="1" hangingPunct="1"/>
            <a:r>
              <a:rPr lang="hu-HU" sz="2800" dirty="0" smtClean="0">
                <a:solidFill>
                  <a:srgbClr val="003366"/>
                </a:solidFill>
              </a:rPr>
              <a:t>Trauma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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bleeding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in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the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pulp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chamber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pink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discolouration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can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heal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spontaneously</a:t>
            </a:r>
            <a:endParaRPr lang="hu-HU" sz="2800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hu-HU" sz="2800" dirty="0" smtClean="0">
                <a:solidFill>
                  <a:srgbClr val="003366"/>
                </a:solidFill>
              </a:rPr>
              <a:t>More </a:t>
            </a:r>
            <a:r>
              <a:rPr lang="hu-HU" sz="2800" dirty="0" err="1" smtClean="0">
                <a:solidFill>
                  <a:srgbClr val="003366"/>
                </a:solidFill>
              </a:rPr>
              <a:t>severe</a:t>
            </a:r>
            <a:r>
              <a:rPr lang="hu-HU" sz="2800" dirty="0" smtClean="0">
                <a:solidFill>
                  <a:srgbClr val="003366"/>
                </a:solidFill>
              </a:rPr>
              <a:t> </a:t>
            </a:r>
            <a:r>
              <a:rPr lang="hu-HU" sz="2800" dirty="0" err="1" smtClean="0">
                <a:solidFill>
                  <a:srgbClr val="003366"/>
                </a:solidFill>
              </a:rPr>
              <a:t>cases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necrosis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greyish</a:t>
            </a:r>
            <a:r>
              <a:rPr lang="hu-HU" sz="2800" dirty="0" smtClean="0">
                <a:solidFill>
                  <a:srgbClr val="003366"/>
                </a:solidFill>
                <a:sym typeface="Wingdings" pitchFamily="2" charset="2"/>
              </a:rPr>
              <a:t>/</a:t>
            </a:r>
            <a:r>
              <a:rPr lang="hu-HU" sz="2800" dirty="0" err="1" smtClean="0">
                <a:solidFill>
                  <a:srgbClr val="003366"/>
                </a:solidFill>
                <a:sym typeface="Wingdings" pitchFamily="2" charset="2"/>
              </a:rPr>
              <a:t>brownish</a:t>
            </a:r>
            <a:endParaRPr lang="hu-HU" sz="2800" dirty="0" smtClean="0">
              <a:solidFill>
                <a:srgbClr val="003366"/>
              </a:solidFill>
            </a:endParaRPr>
          </a:p>
          <a:p>
            <a:pPr eaLnBrk="1" hangingPunct="1"/>
            <a:endParaRPr lang="hu-HU" dirty="0" smtClean="0"/>
          </a:p>
          <a:p>
            <a:pPr eaLnBrk="1" hangingPunct="1"/>
            <a:endParaRPr lang="hu-HU" dirty="0" smtClean="0"/>
          </a:p>
        </p:txBody>
      </p:sp>
      <p:pic>
        <p:nvPicPr>
          <p:cNvPr id="25604" name="Picture 2" descr="Image: Intrinsic St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Image: Intrinsic Stains - radio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437112"/>
            <a:ext cx="2448272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pink-too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404320"/>
            <a:ext cx="2965512" cy="197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7048" cy="1143000"/>
          </a:xfrm>
        </p:spPr>
        <p:txBody>
          <a:bodyPr/>
          <a:lstStyle/>
          <a:p>
            <a:r>
              <a:rPr lang="hu-HU" sz="3000" b="1" dirty="0" err="1" smtClean="0">
                <a:solidFill>
                  <a:srgbClr val="003366"/>
                </a:solidFill>
              </a:rPr>
              <a:t>Discolouration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caused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by</a:t>
            </a:r>
            <a:r>
              <a:rPr lang="hu-HU" sz="3000" b="1" dirty="0" smtClean="0">
                <a:solidFill>
                  <a:srgbClr val="003366"/>
                </a:solidFill>
              </a:rPr>
              <a:t> trauma</a:t>
            </a:r>
            <a:endParaRPr lang="hu-HU" sz="3000" b="1" dirty="0" smtClean="0">
              <a:solidFill>
                <a:srgbClr val="003366"/>
              </a:solidFill>
            </a:endParaRPr>
          </a:p>
        </p:txBody>
      </p:sp>
      <p:sp>
        <p:nvSpPr>
          <p:cNvPr id="25603" name="Tartalom helye 2"/>
          <p:cNvSpPr>
            <a:spLocks noGrp="1"/>
          </p:cNvSpPr>
          <p:nvPr>
            <p:ph sz="quarter" idx="1"/>
          </p:nvPr>
        </p:nvSpPr>
        <p:spPr>
          <a:xfrm>
            <a:off x="1033264" y="1556793"/>
            <a:ext cx="7787208" cy="2952328"/>
          </a:xfrm>
        </p:spPr>
        <p:txBody>
          <a:bodyPr/>
          <a:lstStyle/>
          <a:p>
            <a:pPr eaLnBrk="1" hangingPunct="1"/>
            <a:r>
              <a:rPr lang="hu-HU" u="sng" dirty="0" err="1" smtClean="0">
                <a:solidFill>
                  <a:srgbClr val="003366"/>
                </a:solidFill>
              </a:rPr>
              <a:t>Therapy</a:t>
            </a:r>
            <a:r>
              <a:rPr lang="hu-HU" dirty="0" smtClean="0">
                <a:solidFill>
                  <a:srgbClr val="003366"/>
                </a:solidFill>
              </a:rPr>
              <a:t>:</a:t>
            </a:r>
            <a:endParaRPr lang="hu-HU" dirty="0" smtClean="0">
              <a:solidFill>
                <a:srgbClr val="003366"/>
              </a:solidFill>
            </a:endParaRPr>
          </a:p>
          <a:p>
            <a:pPr eaLnBrk="1" hangingPunct="1">
              <a:buNone/>
            </a:pPr>
            <a:r>
              <a:rPr lang="hu-HU" dirty="0" smtClean="0">
                <a:solidFill>
                  <a:srgbClr val="003366"/>
                </a:solidFill>
              </a:rPr>
              <a:t>   </a:t>
            </a:r>
            <a:r>
              <a:rPr lang="hu-HU" dirty="0" smtClean="0">
                <a:solidFill>
                  <a:srgbClr val="003366"/>
                </a:solidFill>
              </a:rPr>
              <a:t>RCT, </a:t>
            </a:r>
            <a:r>
              <a:rPr lang="hu-HU" dirty="0" err="1" smtClean="0">
                <a:solidFill>
                  <a:srgbClr val="003366"/>
                </a:solidFill>
              </a:rPr>
              <a:t>bleaching</a:t>
            </a:r>
            <a:endParaRPr lang="hu-HU" dirty="0" smtClean="0">
              <a:solidFill>
                <a:srgbClr val="003366"/>
              </a:solidFill>
            </a:endParaRPr>
          </a:p>
          <a:p>
            <a:pPr eaLnBrk="1" hangingPunct="1"/>
            <a:endParaRPr lang="hu-HU" dirty="0" smtClean="0"/>
          </a:p>
        </p:txBody>
      </p:sp>
      <p:pic>
        <p:nvPicPr>
          <p:cNvPr id="6" name="Kép 5" descr="3ed279ce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8059" y="3645025"/>
            <a:ext cx="3713981" cy="2480940"/>
          </a:xfrm>
          <a:prstGeom prst="rect">
            <a:avLst/>
          </a:prstGeom>
        </p:spPr>
      </p:pic>
      <p:pic>
        <p:nvPicPr>
          <p:cNvPr id="7" name="Kép 6" descr="ae4e6b0b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645024"/>
            <a:ext cx="3713982" cy="2480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269776"/>
            <a:ext cx="4618856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</a:rPr>
              <a:t>Internal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resorption</a:t>
            </a:r>
            <a:r>
              <a:rPr lang="hu-HU" sz="3000" b="1" dirty="0" smtClean="0">
                <a:solidFill>
                  <a:srgbClr val="003366"/>
                </a:solidFill>
              </a:rPr>
              <a:t> of </a:t>
            </a:r>
            <a:r>
              <a:rPr lang="hu-HU" sz="3000" b="1" dirty="0" err="1" smtClean="0">
                <a:solidFill>
                  <a:srgbClr val="003366"/>
                </a:solidFill>
              </a:rPr>
              <a:t>the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pulp</a:t>
            </a:r>
            <a:endParaRPr lang="hu-HU" sz="30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105272" y="1484784"/>
            <a:ext cx="7643192" cy="4525963"/>
          </a:xfrm>
        </p:spPr>
        <p:txBody>
          <a:bodyPr/>
          <a:lstStyle/>
          <a:p>
            <a:r>
              <a:rPr lang="hu-HU" sz="2600" dirty="0" smtClean="0">
                <a:solidFill>
                  <a:srgbClr val="003366"/>
                </a:solidFill>
              </a:rPr>
              <a:t>Trauma</a:t>
            </a:r>
            <a:r>
              <a:rPr lang="hu-HU" sz="2600" dirty="0" smtClean="0">
                <a:solidFill>
                  <a:srgbClr val="003366"/>
                </a:solidFill>
                <a:sym typeface="Wingdings" pitchFamily="2" charset="2"/>
              </a:rPr>
              <a:t>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secondary</a:t>
            </a:r>
            <a:r>
              <a:rPr lang="hu-HU" sz="2600" dirty="0" smtClean="0">
                <a:solidFill>
                  <a:srgbClr val="003366"/>
                </a:solidFill>
              </a:rPr>
              <a:t>, </a:t>
            </a:r>
            <a:r>
              <a:rPr lang="hu-HU" sz="2600" dirty="0" err="1" smtClean="0">
                <a:solidFill>
                  <a:srgbClr val="003366"/>
                </a:solidFill>
              </a:rPr>
              <a:t>tertiary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dentinogenesis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in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the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pulp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chamber</a:t>
            </a:r>
            <a:endParaRPr lang="hu-HU" sz="2600" dirty="0" smtClean="0">
              <a:solidFill>
                <a:srgbClr val="003366"/>
              </a:solidFill>
            </a:endParaRPr>
          </a:p>
          <a:p>
            <a:r>
              <a:rPr lang="hu-HU" sz="2600" dirty="0" err="1" smtClean="0">
                <a:solidFill>
                  <a:srgbClr val="003366"/>
                </a:solidFill>
              </a:rPr>
              <a:t>Pulp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chamber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obstruction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endParaRPr lang="hu-HU" sz="2600" dirty="0" smtClean="0">
              <a:solidFill>
                <a:srgbClr val="003366"/>
              </a:solidFill>
            </a:endParaRPr>
          </a:p>
          <a:p>
            <a:r>
              <a:rPr lang="hu-HU" sz="2600" dirty="0" err="1" smtClean="0">
                <a:solidFill>
                  <a:srgbClr val="003366"/>
                </a:solidFill>
              </a:rPr>
              <a:t>Yellowish</a:t>
            </a:r>
            <a:r>
              <a:rPr lang="hu-HU" sz="2600" dirty="0" smtClean="0">
                <a:solidFill>
                  <a:srgbClr val="003366"/>
                </a:solidFill>
              </a:rPr>
              <a:t>/</a:t>
            </a:r>
            <a:r>
              <a:rPr lang="hu-HU" sz="2600" dirty="0" err="1" smtClean="0">
                <a:solidFill>
                  <a:srgbClr val="003366"/>
                </a:solidFill>
              </a:rPr>
              <a:t>ivory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discolouration</a:t>
            </a:r>
            <a:endParaRPr lang="hu-HU" sz="2600" dirty="0" smtClean="0">
              <a:solidFill>
                <a:srgbClr val="003366"/>
              </a:solidFill>
            </a:endParaRPr>
          </a:p>
          <a:p>
            <a:r>
              <a:rPr lang="hu-HU" sz="2600" dirty="0" err="1" smtClean="0">
                <a:solidFill>
                  <a:srgbClr val="003366"/>
                </a:solidFill>
              </a:rPr>
              <a:t>Vitality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kept</a:t>
            </a:r>
            <a:endParaRPr lang="hu-HU" sz="2600" dirty="0" smtClean="0">
              <a:solidFill>
                <a:srgbClr val="003366"/>
              </a:solidFill>
            </a:endParaRPr>
          </a:p>
          <a:p>
            <a:r>
              <a:rPr lang="hu-HU" sz="2600" dirty="0" err="1" smtClean="0">
                <a:solidFill>
                  <a:srgbClr val="003366"/>
                </a:solidFill>
              </a:rPr>
              <a:t>Therapy</a:t>
            </a:r>
            <a:r>
              <a:rPr lang="hu-HU" sz="2600" dirty="0" smtClean="0">
                <a:solidFill>
                  <a:srgbClr val="003366"/>
                </a:solidFill>
              </a:rPr>
              <a:t>: </a:t>
            </a:r>
            <a:r>
              <a:rPr lang="hu-HU" sz="2600" dirty="0" err="1" smtClean="0">
                <a:solidFill>
                  <a:srgbClr val="003366"/>
                </a:solidFill>
              </a:rPr>
              <a:t>primary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teeth</a:t>
            </a:r>
            <a:r>
              <a:rPr lang="hu-HU" sz="2600" dirty="0" smtClean="0">
                <a:solidFill>
                  <a:srgbClr val="003366"/>
                </a:solidFill>
              </a:rPr>
              <a:t> – no </a:t>
            </a:r>
            <a:r>
              <a:rPr lang="hu-HU" sz="2600" dirty="0" err="1" smtClean="0">
                <a:solidFill>
                  <a:srgbClr val="003366"/>
                </a:solidFill>
              </a:rPr>
              <a:t>need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for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therapy</a:t>
            </a:r>
            <a:r>
              <a:rPr lang="hu-HU" sz="2600" dirty="0" smtClean="0">
                <a:solidFill>
                  <a:srgbClr val="003366"/>
                </a:solidFill>
              </a:rPr>
              <a:t>, </a:t>
            </a:r>
            <a:r>
              <a:rPr lang="hu-HU" sz="2600" dirty="0" err="1" smtClean="0">
                <a:solidFill>
                  <a:srgbClr val="003366"/>
                </a:solidFill>
              </a:rPr>
              <a:t>permanent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teeth</a:t>
            </a:r>
            <a:r>
              <a:rPr lang="hu-HU" sz="2600" dirty="0" smtClean="0">
                <a:solidFill>
                  <a:srgbClr val="003366"/>
                </a:solidFill>
              </a:rPr>
              <a:t> – </a:t>
            </a:r>
            <a:r>
              <a:rPr lang="hu-HU" sz="2600" dirty="0" err="1" smtClean="0">
                <a:solidFill>
                  <a:srgbClr val="003366"/>
                </a:solidFill>
              </a:rPr>
              <a:t>bleaching</a:t>
            </a:r>
            <a:r>
              <a:rPr lang="hu-HU" sz="2600" dirty="0" smtClean="0">
                <a:solidFill>
                  <a:srgbClr val="003366"/>
                </a:solidFill>
              </a:rPr>
              <a:t> (</a:t>
            </a:r>
            <a:r>
              <a:rPr lang="hu-HU" sz="2600" dirty="0" err="1" smtClean="0">
                <a:solidFill>
                  <a:srgbClr val="003366"/>
                </a:solidFill>
              </a:rPr>
              <a:t>age</a:t>
            </a:r>
            <a:r>
              <a:rPr lang="hu-HU" sz="2600" dirty="0" smtClean="0">
                <a:solidFill>
                  <a:srgbClr val="003366"/>
                </a:solidFill>
              </a:rPr>
              <a:t>!)</a:t>
            </a:r>
            <a:endParaRPr lang="hu-HU" sz="2600" dirty="0" smtClean="0">
              <a:solidFill>
                <a:srgbClr val="003366"/>
              </a:solidFill>
            </a:endParaRP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X06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0930" y="4797152"/>
            <a:ext cx="2877045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269776"/>
            <a:ext cx="6552728" cy="1143000"/>
          </a:xfrm>
        </p:spPr>
        <p:txBody>
          <a:bodyPr/>
          <a:lstStyle/>
          <a:p>
            <a:pPr algn="l"/>
            <a:r>
              <a:rPr lang="hu-HU" sz="3000" b="1" dirty="0" err="1" smtClean="0">
                <a:solidFill>
                  <a:srgbClr val="003366"/>
                </a:solidFill>
              </a:rPr>
              <a:t>Internal</a:t>
            </a:r>
            <a:r>
              <a:rPr lang="hu-HU" sz="3000" b="1" dirty="0" smtClean="0">
                <a:solidFill>
                  <a:srgbClr val="003366"/>
                </a:solidFill>
              </a:rPr>
              <a:t> </a:t>
            </a:r>
            <a:r>
              <a:rPr lang="hu-HU" sz="3000" b="1" dirty="0" err="1" smtClean="0">
                <a:solidFill>
                  <a:srgbClr val="003366"/>
                </a:solidFill>
              </a:rPr>
              <a:t>granuloma</a:t>
            </a:r>
            <a:endParaRPr lang="hu-HU" sz="30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105272" y="1484784"/>
            <a:ext cx="7859216" cy="4525963"/>
          </a:xfrm>
        </p:spPr>
        <p:txBody>
          <a:bodyPr/>
          <a:lstStyle/>
          <a:p>
            <a:r>
              <a:rPr lang="hu-HU" sz="2600" dirty="0" smtClean="0">
                <a:solidFill>
                  <a:srgbClr val="003366"/>
                </a:solidFill>
              </a:rPr>
              <a:t>Trauma</a:t>
            </a:r>
            <a:r>
              <a:rPr lang="hu-HU" sz="2600" dirty="0" smtClean="0">
                <a:solidFill>
                  <a:srgbClr val="003366"/>
                </a:solidFill>
                <a:sym typeface="Wingdings" pitchFamily="2" charset="2"/>
              </a:rPr>
              <a:t></a:t>
            </a:r>
            <a:r>
              <a:rPr lang="hu-HU" sz="2600" dirty="0" err="1" smtClean="0">
                <a:solidFill>
                  <a:srgbClr val="003366"/>
                </a:solidFill>
                <a:sym typeface="Wingdings" pitchFamily="2" charset="2"/>
              </a:rPr>
              <a:t>dislocated</a:t>
            </a:r>
            <a:r>
              <a:rPr lang="hu-HU" sz="26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  <a:sym typeface="Wingdings" pitchFamily="2" charset="2"/>
              </a:rPr>
              <a:t>tooth</a:t>
            </a:r>
            <a:r>
              <a:rPr lang="hu-HU" sz="2600" dirty="0" smtClean="0">
                <a:solidFill>
                  <a:srgbClr val="003366"/>
                </a:solidFill>
                <a:sym typeface="Wingdings" pitchFamily="2" charset="2"/>
              </a:rPr>
              <a:t></a:t>
            </a:r>
            <a:r>
              <a:rPr lang="hu-HU" sz="2600" dirty="0" err="1" smtClean="0">
                <a:solidFill>
                  <a:srgbClr val="003366"/>
                </a:solidFill>
                <a:sym typeface="Wingdings" pitchFamily="2" charset="2"/>
              </a:rPr>
              <a:t>internal</a:t>
            </a:r>
            <a:r>
              <a:rPr lang="hu-HU" sz="26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  <a:sym typeface="Wingdings" pitchFamily="2" charset="2"/>
              </a:rPr>
              <a:t>granuloma</a:t>
            </a:r>
            <a:endParaRPr lang="hu-HU" sz="2600" dirty="0" smtClean="0">
              <a:solidFill>
                <a:srgbClr val="003366"/>
              </a:solidFill>
            </a:endParaRPr>
          </a:p>
          <a:p>
            <a:r>
              <a:rPr lang="hu-HU" sz="2600" dirty="0" err="1" smtClean="0">
                <a:solidFill>
                  <a:srgbClr val="003366"/>
                </a:solidFill>
              </a:rPr>
              <a:t>Chronic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inflammation</a:t>
            </a:r>
            <a:r>
              <a:rPr lang="hu-HU" sz="2600" dirty="0" smtClean="0">
                <a:solidFill>
                  <a:srgbClr val="003366"/>
                </a:solidFill>
              </a:rPr>
              <a:t> of </a:t>
            </a:r>
            <a:r>
              <a:rPr lang="hu-HU" sz="2600" dirty="0" err="1" smtClean="0">
                <a:solidFill>
                  <a:srgbClr val="003366"/>
                </a:solidFill>
              </a:rPr>
              <a:t>the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pulp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tissues</a:t>
            </a:r>
            <a:r>
              <a:rPr lang="hu-HU" sz="26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600" dirty="0" err="1" smtClean="0">
                <a:solidFill>
                  <a:srgbClr val="003366"/>
                </a:solidFill>
                <a:sym typeface="Wingdings" pitchFamily="2" charset="2"/>
              </a:rPr>
              <a:t>widening</a:t>
            </a:r>
            <a:r>
              <a:rPr lang="hu-HU" sz="26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  <a:sym typeface="Wingdings" pitchFamily="2" charset="2"/>
              </a:rPr>
              <a:t>in</a:t>
            </a:r>
            <a:r>
              <a:rPr lang="hu-HU" sz="2600" dirty="0" smtClean="0">
                <a:solidFill>
                  <a:srgbClr val="003366"/>
                </a:solidFill>
                <a:sym typeface="Wingdings" pitchFamily="2" charset="2"/>
              </a:rPr>
              <a:t> a </a:t>
            </a:r>
            <a:r>
              <a:rPr lang="hu-HU" sz="2600" dirty="0" err="1" smtClean="0">
                <a:solidFill>
                  <a:srgbClr val="003366"/>
                </a:solidFill>
                <a:sym typeface="Wingdings" pitchFamily="2" charset="2"/>
              </a:rPr>
              <a:t>circle</a:t>
            </a:r>
            <a:r>
              <a:rPr lang="hu-HU" sz="26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  <a:sym typeface="Wingdings" pitchFamily="2" charset="2"/>
              </a:rPr>
              <a:t>within</a:t>
            </a:r>
            <a:r>
              <a:rPr lang="hu-HU" sz="26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  <a:sym typeface="Wingdings" pitchFamily="2" charset="2"/>
              </a:rPr>
              <a:t>the</a:t>
            </a:r>
            <a:r>
              <a:rPr lang="hu-HU" sz="26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  <a:sym typeface="Wingdings" pitchFamily="2" charset="2"/>
              </a:rPr>
              <a:t>pulp</a:t>
            </a:r>
            <a:r>
              <a:rPr lang="hu-HU" sz="26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  <a:sym typeface="Wingdings" pitchFamily="2" charset="2"/>
              </a:rPr>
              <a:t>chamber</a:t>
            </a:r>
            <a:endParaRPr lang="hu-HU" sz="2600" dirty="0" smtClean="0">
              <a:solidFill>
                <a:srgbClr val="003366"/>
              </a:solidFill>
            </a:endParaRPr>
          </a:p>
          <a:p>
            <a:r>
              <a:rPr lang="hu-HU" sz="2600" dirty="0" err="1" smtClean="0">
                <a:solidFill>
                  <a:srgbClr val="003366"/>
                </a:solidFill>
              </a:rPr>
              <a:t>Violet-pink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discolouration</a:t>
            </a:r>
            <a:endParaRPr lang="hu-HU" sz="2600" dirty="0" smtClean="0">
              <a:solidFill>
                <a:srgbClr val="003366"/>
              </a:solidFill>
            </a:endParaRPr>
          </a:p>
          <a:p>
            <a:r>
              <a:rPr lang="hu-HU" sz="2600" dirty="0" err="1" smtClean="0">
                <a:solidFill>
                  <a:srgbClr val="003366"/>
                </a:solidFill>
              </a:rPr>
              <a:t>Spontaneous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crown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fracture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endParaRPr lang="hu-HU" sz="2600" dirty="0" smtClean="0">
              <a:solidFill>
                <a:srgbClr val="003366"/>
              </a:solidFill>
            </a:endParaRPr>
          </a:p>
          <a:p>
            <a:endParaRPr lang="hu-HU" dirty="0"/>
          </a:p>
        </p:txBody>
      </p:sp>
      <p:pic>
        <p:nvPicPr>
          <p:cNvPr id="1026" name="Picture 2" descr="F:\Gyakorlatok\Képek-balesetes\dark_tooth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363572"/>
            <a:ext cx="2520280" cy="230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5312" y="274638"/>
            <a:ext cx="7499176" cy="1143000"/>
          </a:xfrm>
        </p:spPr>
        <p:txBody>
          <a:bodyPr/>
          <a:lstStyle/>
          <a:p>
            <a:pPr algn="l"/>
            <a:r>
              <a:rPr lang="hu-HU" sz="2700" b="1" dirty="0" err="1" smtClean="0">
                <a:solidFill>
                  <a:srgbClr val="003366"/>
                </a:solidFill>
              </a:rPr>
              <a:t>Internal</a:t>
            </a:r>
            <a:r>
              <a:rPr lang="hu-HU" sz="2700" b="1" dirty="0" smtClean="0">
                <a:solidFill>
                  <a:srgbClr val="003366"/>
                </a:solidFill>
              </a:rPr>
              <a:t> </a:t>
            </a:r>
            <a:r>
              <a:rPr lang="hu-HU" sz="2700" b="1" dirty="0" err="1" smtClean="0">
                <a:solidFill>
                  <a:srgbClr val="003366"/>
                </a:solidFill>
              </a:rPr>
              <a:t>discolourations</a:t>
            </a:r>
            <a:r>
              <a:rPr lang="hu-HU" sz="2700" b="1" dirty="0" smtClean="0">
                <a:solidFill>
                  <a:srgbClr val="003366"/>
                </a:solidFill>
              </a:rPr>
              <a:t> </a:t>
            </a:r>
            <a:r>
              <a:rPr lang="hu-HU" sz="2700" b="1" dirty="0" err="1" smtClean="0">
                <a:solidFill>
                  <a:srgbClr val="003366"/>
                </a:solidFill>
              </a:rPr>
              <a:t>caused</a:t>
            </a:r>
            <a:r>
              <a:rPr lang="hu-HU" sz="2700" b="1" dirty="0" smtClean="0">
                <a:solidFill>
                  <a:srgbClr val="003366"/>
                </a:solidFill>
              </a:rPr>
              <a:t> </a:t>
            </a:r>
            <a:r>
              <a:rPr lang="hu-HU" sz="2700" b="1" dirty="0" err="1" smtClean="0">
                <a:solidFill>
                  <a:srgbClr val="003366"/>
                </a:solidFill>
              </a:rPr>
              <a:t>by</a:t>
            </a:r>
            <a:r>
              <a:rPr lang="hu-HU" sz="2700" b="1" dirty="0" smtClean="0">
                <a:solidFill>
                  <a:srgbClr val="003366"/>
                </a:solidFill>
              </a:rPr>
              <a:t> </a:t>
            </a:r>
            <a:r>
              <a:rPr lang="hu-HU" sz="2700" b="1" dirty="0" err="1" smtClean="0">
                <a:solidFill>
                  <a:srgbClr val="003366"/>
                </a:solidFill>
              </a:rPr>
              <a:t>chemicals</a:t>
            </a:r>
            <a:endParaRPr lang="hu-HU" sz="2700" b="1" dirty="0">
              <a:solidFill>
                <a:srgbClr val="0033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43608" y="1484784"/>
            <a:ext cx="7787208" cy="4525963"/>
          </a:xfrm>
        </p:spPr>
        <p:txBody>
          <a:bodyPr/>
          <a:lstStyle/>
          <a:p>
            <a:r>
              <a:rPr lang="hu-HU" sz="2600" dirty="0" err="1" smtClean="0">
                <a:solidFill>
                  <a:srgbClr val="003366"/>
                </a:solidFill>
              </a:rPr>
              <a:t>Dental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materials</a:t>
            </a:r>
            <a:endParaRPr lang="hu-HU" sz="2600" dirty="0" smtClean="0">
              <a:solidFill>
                <a:srgbClr val="003366"/>
              </a:solidFill>
            </a:endParaRPr>
          </a:p>
          <a:p>
            <a:r>
              <a:rPr lang="hu-HU" sz="2600" dirty="0" err="1" smtClean="0">
                <a:solidFill>
                  <a:srgbClr val="003366"/>
                </a:solidFill>
              </a:rPr>
              <a:t>E.g</a:t>
            </a:r>
            <a:r>
              <a:rPr lang="hu-HU" sz="2600" dirty="0" smtClean="0">
                <a:solidFill>
                  <a:srgbClr val="003366"/>
                </a:solidFill>
              </a:rPr>
              <a:t>.: </a:t>
            </a:r>
            <a:r>
              <a:rPr lang="hu-HU" sz="2600" dirty="0" err="1" smtClean="0">
                <a:solidFill>
                  <a:srgbClr val="003366"/>
                </a:solidFill>
              </a:rPr>
              <a:t>amalgam</a:t>
            </a:r>
            <a:r>
              <a:rPr lang="hu-HU" sz="2600" dirty="0" smtClean="0">
                <a:solidFill>
                  <a:srgbClr val="003366"/>
                </a:solidFill>
              </a:rPr>
              <a:t>, N2, </a:t>
            </a:r>
            <a:r>
              <a:rPr lang="hu-HU" sz="2600" dirty="0" err="1" smtClean="0">
                <a:solidFill>
                  <a:srgbClr val="003366"/>
                </a:solidFill>
              </a:rPr>
              <a:t>Endomethason</a:t>
            </a:r>
            <a:r>
              <a:rPr lang="hu-HU" sz="2600" dirty="0" smtClean="0">
                <a:solidFill>
                  <a:srgbClr val="003366"/>
                </a:solidFill>
              </a:rPr>
              <a:t>, AH, </a:t>
            </a:r>
            <a:r>
              <a:rPr lang="hu-HU" sz="2600" dirty="0" err="1" smtClean="0">
                <a:solidFill>
                  <a:srgbClr val="003366"/>
                </a:solidFill>
              </a:rPr>
              <a:t>iodoform-based</a:t>
            </a:r>
            <a:r>
              <a:rPr lang="hu-HU" sz="2600" dirty="0" smtClean="0">
                <a:solidFill>
                  <a:srgbClr val="003366"/>
                </a:solidFill>
              </a:rPr>
              <a:t> </a:t>
            </a:r>
            <a:r>
              <a:rPr lang="hu-HU" sz="2600" dirty="0" err="1" smtClean="0">
                <a:solidFill>
                  <a:srgbClr val="003366"/>
                </a:solidFill>
              </a:rPr>
              <a:t>sealer</a:t>
            </a:r>
            <a:r>
              <a:rPr lang="hu-HU" sz="2600" dirty="0" smtClean="0">
                <a:solidFill>
                  <a:srgbClr val="003366"/>
                </a:solidFill>
              </a:rPr>
              <a:t>, </a:t>
            </a:r>
            <a:r>
              <a:rPr lang="hu-HU" sz="2600" dirty="0" err="1" smtClean="0">
                <a:solidFill>
                  <a:srgbClr val="003366"/>
                </a:solidFill>
              </a:rPr>
              <a:t>Ledermix</a:t>
            </a:r>
            <a:endParaRPr lang="hu-HU" sz="2600" dirty="0" smtClean="0">
              <a:solidFill>
                <a:srgbClr val="003366"/>
              </a:solidFill>
            </a:endParaRPr>
          </a:p>
          <a:p>
            <a:r>
              <a:rPr lang="hu-HU" sz="2600" u="sng" dirty="0" err="1" smtClean="0">
                <a:solidFill>
                  <a:srgbClr val="003366"/>
                </a:solidFill>
              </a:rPr>
              <a:t>Therapy</a:t>
            </a:r>
            <a:r>
              <a:rPr lang="hu-HU" sz="2600" dirty="0" smtClean="0">
                <a:solidFill>
                  <a:srgbClr val="003366"/>
                </a:solidFill>
              </a:rPr>
              <a:t>: </a:t>
            </a:r>
          </a:p>
          <a:p>
            <a:pPr lvl="1"/>
            <a:r>
              <a:rPr lang="hu-HU" sz="2300" dirty="0" err="1" smtClean="0">
                <a:solidFill>
                  <a:srgbClr val="003366"/>
                </a:solidFill>
              </a:rPr>
              <a:t>P</a:t>
            </a:r>
            <a:r>
              <a:rPr lang="hu-HU" sz="2300" dirty="0" err="1" smtClean="0">
                <a:solidFill>
                  <a:srgbClr val="003366"/>
                </a:solidFill>
              </a:rPr>
              <a:t>rimary</a:t>
            </a:r>
            <a:r>
              <a:rPr lang="hu-HU" sz="2300" dirty="0" smtClean="0">
                <a:solidFill>
                  <a:srgbClr val="003366"/>
                </a:solidFill>
              </a:rPr>
              <a:t>– no </a:t>
            </a:r>
            <a:r>
              <a:rPr lang="hu-HU" sz="2300" dirty="0" err="1" smtClean="0">
                <a:solidFill>
                  <a:srgbClr val="003366"/>
                </a:solidFill>
              </a:rPr>
              <a:t>treatment</a:t>
            </a:r>
            <a:endParaRPr lang="hu-HU" sz="2300" dirty="0" smtClean="0">
              <a:solidFill>
                <a:srgbClr val="003366"/>
              </a:solidFill>
            </a:endParaRPr>
          </a:p>
          <a:p>
            <a:pPr lvl="1"/>
            <a:r>
              <a:rPr lang="hu-HU" sz="2300" dirty="0" err="1" smtClean="0">
                <a:solidFill>
                  <a:srgbClr val="003366"/>
                </a:solidFill>
              </a:rPr>
              <a:t>Permanent-</a:t>
            </a:r>
            <a:r>
              <a:rPr lang="hu-HU" sz="2300" dirty="0" smtClean="0">
                <a:solidFill>
                  <a:srgbClr val="003366"/>
                </a:solidFill>
              </a:rPr>
              <a:t> </a:t>
            </a:r>
            <a:r>
              <a:rPr lang="hu-HU" sz="2300" dirty="0" err="1" smtClean="0">
                <a:solidFill>
                  <a:srgbClr val="003366"/>
                </a:solidFill>
              </a:rPr>
              <a:t>bleaching</a:t>
            </a:r>
            <a:r>
              <a:rPr lang="hu-HU" sz="2300" dirty="0" smtClean="0">
                <a:solidFill>
                  <a:srgbClr val="003366"/>
                </a:solidFill>
              </a:rPr>
              <a:t> (</a:t>
            </a:r>
            <a:r>
              <a:rPr lang="hu-HU" sz="2300" dirty="0" err="1" smtClean="0">
                <a:solidFill>
                  <a:srgbClr val="003366"/>
                </a:solidFill>
              </a:rPr>
              <a:t>age</a:t>
            </a:r>
            <a:r>
              <a:rPr lang="hu-HU" sz="2300" dirty="0" smtClean="0">
                <a:solidFill>
                  <a:srgbClr val="003366"/>
                </a:solidFill>
              </a:rPr>
              <a:t>!)</a:t>
            </a:r>
            <a:endParaRPr lang="hu-HU" sz="2300" dirty="0" smtClean="0">
              <a:solidFill>
                <a:srgbClr val="003366"/>
              </a:solidFill>
            </a:endParaRPr>
          </a:p>
        </p:txBody>
      </p:sp>
      <p:pic>
        <p:nvPicPr>
          <p:cNvPr id="4" name="Kép 3" descr="p4134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661" y="4680520"/>
            <a:ext cx="2651787" cy="1988840"/>
          </a:xfrm>
          <a:prstGeom prst="rect">
            <a:avLst/>
          </a:prstGeom>
        </p:spPr>
      </p:pic>
      <p:pic>
        <p:nvPicPr>
          <p:cNvPr id="5" name="Kép 4" descr="wurzelbleich_v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6349" y="4913869"/>
            <a:ext cx="2691755" cy="175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sz="4400" dirty="0" err="1" smtClean="0"/>
              <a:t>Thank</a:t>
            </a:r>
            <a:r>
              <a:rPr lang="hu-HU" sz="4400" dirty="0" smtClean="0"/>
              <a:t> </a:t>
            </a:r>
            <a:r>
              <a:rPr lang="hu-HU" sz="4400" dirty="0" err="1" smtClean="0"/>
              <a:t>you</a:t>
            </a:r>
            <a:r>
              <a:rPr lang="hu-HU" sz="4400" dirty="0" smtClean="0"/>
              <a:t> </a:t>
            </a:r>
            <a:r>
              <a:rPr lang="hu-HU" sz="4400" dirty="0" err="1" smtClean="0"/>
              <a:t>for</a:t>
            </a:r>
            <a:r>
              <a:rPr lang="hu-HU" sz="4400" dirty="0" smtClean="0"/>
              <a:t> </a:t>
            </a:r>
            <a:r>
              <a:rPr lang="hu-HU" sz="4400" dirty="0" err="1" smtClean="0"/>
              <a:t>your</a:t>
            </a:r>
            <a:r>
              <a:rPr lang="hu-HU" sz="4400" dirty="0" smtClean="0"/>
              <a:t> </a:t>
            </a:r>
            <a:r>
              <a:rPr lang="hu-HU" sz="4400" dirty="0" err="1" smtClean="0"/>
              <a:t>attention</a:t>
            </a:r>
            <a:r>
              <a:rPr lang="hu-HU" sz="4400" dirty="0" smtClean="0"/>
              <a:t>!!! 				</a:t>
            </a:r>
            <a:r>
              <a:rPr lang="hu-HU" sz="4400" dirty="0" smtClean="0">
                <a:sym typeface="Wingdings" pitchFamily="2" charset="2"/>
              </a:rPr>
              <a:t></a:t>
            </a:r>
            <a:endParaRPr lang="hu-H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260350"/>
            <a:ext cx="7607300" cy="1143000"/>
          </a:xfrm>
        </p:spPr>
        <p:txBody>
          <a:bodyPr/>
          <a:lstStyle/>
          <a:p>
            <a:r>
              <a:rPr lang="hu-HU" sz="2600" b="1" dirty="0" err="1" smtClean="0">
                <a:solidFill>
                  <a:srgbClr val="003366"/>
                </a:solidFill>
              </a:rPr>
              <a:t>Extrinsic</a:t>
            </a:r>
            <a:r>
              <a:rPr lang="hu-HU" sz="2600" b="1" dirty="0" smtClean="0">
                <a:solidFill>
                  <a:srgbClr val="003366"/>
                </a:solidFill>
              </a:rPr>
              <a:t> </a:t>
            </a:r>
            <a:r>
              <a:rPr lang="hu-HU" sz="2600" b="1" dirty="0" err="1" smtClean="0">
                <a:solidFill>
                  <a:srgbClr val="003366"/>
                </a:solidFill>
              </a:rPr>
              <a:t>discolourations</a:t>
            </a:r>
            <a:endParaRPr lang="hu-HU" sz="2600" b="1" dirty="0" smtClean="0">
              <a:solidFill>
                <a:srgbClr val="003366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495425"/>
            <a:ext cx="7921625" cy="2869679"/>
          </a:xfrm>
        </p:spPr>
        <p:txBody>
          <a:bodyPr>
            <a:normAutofit/>
          </a:bodyPr>
          <a:lstStyle/>
          <a:p>
            <a:r>
              <a:rPr lang="hu-HU" sz="3600" b="1" u="sng" dirty="0" smtClean="0">
                <a:solidFill>
                  <a:srgbClr val="003366"/>
                </a:solidFill>
              </a:rPr>
              <a:t>Non </a:t>
            </a:r>
            <a:r>
              <a:rPr lang="hu-HU" sz="3600" b="1" u="sng" dirty="0" err="1" smtClean="0">
                <a:solidFill>
                  <a:srgbClr val="003366"/>
                </a:solidFill>
              </a:rPr>
              <a:t>metallic</a:t>
            </a:r>
            <a:r>
              <a:rPr lang="hu-HU" sz="3600" b="1" u="sng" dirty="0" smtClean="0">
                <a:solidFill>
                  <a:srgbClr val="003366"/>
                </a:solidFill>
              </a:rPr>
              <a:t> </a:t>
            </a:r>
            <a:r>
              <a:rPr lang="hu-HU" sz="3600" b="1" u="sng" dirty="0" err="1" smtClean="0">
                <a:solidFill>
                  <a:srgbClr val="003366"/>
                </a:solidFill>
              </a:rPr>
              <a:t>stains</a:t>
            </a:r>
            <a:r>
              <a:rPr lang="hu-HU" sz="3600" b="1" u="sng" dirty="0" smtClean="0">
                <a:solidFill>
                  <a:srgbClr val="003366"/>
                </a:solidFill>
              </a:rPr>
              <a:t> </a:t>
            </a:r>
            <a:r>
              <a:rPr lang="hu-HU" sz="4400" b="1" u="sng" dirty="0" smtClean="0">
                <a:solidFill>
                  <a:srgbClr val="003366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hu-HU" sz="2700" dirty="0" smtClean="0">
                <a:solidFill>
                  <a:srgbClr val="003366"/>
                </a:solidFill>
              </a:rPr>
              <a:t>Tea, </a:t>
            </a:r>
            <a:r>
              <a:rPr lang="hu-HU" sz="2700" dirty="0" err="1" smtClean="0">
                <a:solidFill>
                  <a:srgbClr val="003366"/>
                </a:solidFill>
              </a:rPr>
              <a:t>coffee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red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wine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colourful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fruits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tobacco</a:t>
            </a:r>
            <a:r>
              <a:rPr lang="hu-HU" sz="2700" dirty="0" smtClean="0">
                <a:solidFill>
                  <a:srgbClr val="003366"/>
                </a:solidFill>
              </a:rPr>
              <a:t>, curry, </a:t>
            </a:r>
            <a:r>
              <a:rPr lang="hu-HU" sz="2700" dirty="0" err="1" smtClean="0">
                <a:solidFill>
                  <a:srgbClr val="003366"/>
                </a:solidFill>
              </a:rPr>
              <a:t>saffron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soya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sauce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fruit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juice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candies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food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containing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clorophyll</a:t>
            </a:r>
            <a:r>
              <a:rPr lang="hu-HU" sz="2700" dirty="0" smtClean="0">
                <a:solidFill>
                  <a:srgbClr val="003366"/>
                </a:solidFill>
              </a:rPr>
              <a:t> , </a:t>
            </a:r>
            <a:r>
              <a:rPr lang="hu-HU" sz="2700" dirty="0" err="1" smtClean="0">
                <a:solidFill>
                  <a:srgbClr val="003366"/>
                </a:solidFill>
              </a:rPr>
              <a:t>mouthwashes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containing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chlorhexidine</a:t>
            </a:r>
            <a:endParaRPr lang="hu-HU" sz="2700" dirty="0" smtClean="0">
              <a:solidFill>
                <a:srgbClr val="003366"/>
              </a:solidFill>
            </a:endParaRPr>
          </a:p>
          <a:p>
            <a:pPr>
              <a:buNone/>
            </a:pPr>
            <a:endParaRPr lang="hu-HU" sz="4400" dirty="0" smtClean="0">
              <a:solidFill>
                <a:srgbClr val="003366"/>
              </a:solidFill>
            </a:endParaRPr>
          </a:p>
        </p:txBody>
      </p:sp>
      <p:pic>
        <p:nvPicPr>
          <p:cNvPr id="6148" name="Picture 6" descr="Smoking-s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868863"/>
            <a:ext cx="2667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image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743450"/>
            <a:ext cx="36734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941888"/>
            <a:ext cx="24479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260350"/>
            <a:ext cx="7607300" cy="1143000"/>
          </a:xfrm>
        </p:spPr>
        <p:txBody>
          <a:bodyPr/>
          <a:lstStyle/>
          <a:p>
            <a:r>
              <a:rPr lang="hu-HU" sz="2600" b="1" dirty="0" err="1" smtClean="0">
                <a:solidFill>
                  <a:srgbClr val="003366"/>
                </a:solidFill>
              </a:rPr>
              <a:t>Extrinsic</a:t>
            </a:r>
            <a:r>
              <a:rPr lang="hu-HU" sz="2600" b="1" dirty="0" smtClean="0">
                <a:solidFill>
                  <a:srgbClr val="003366"/>
                </a:solidFill>
              </a:rPr>
              <a:t> </a:t>
            </a:r>
            <a:r>
              <a:rPr lang="hu-HU" sz="2600" b="1" dirty="0" err="1" smtClean="0">
                <a:solidFill>
                  <a:srgbClr val="003366"/>
                </a:solidFill>
              </a:rPr>
              <a:t>discolourations</a:t>
            </a:r>
            <a:endParaRPr lang="hu-HU" sz="2600" b="1" dirty="0" smtClean="0">
              <a:solidFill>
                <a:srgbClr val="003366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495425"/>
            <a:ext cx="7921625" cy="4525963"/>
          </a:xfrm>
        </p:spPr>
        <p:txBody>
          <a:bodyPr/>
          <a:lstStyle/>
          <a:p>
            <a:r>
              <a:rPr lang="hu-HU" sz="3600" b="1" u="sng" dirty="0" smtClean="0">
                <a:solidFill>
                  <a:srgbClr val="003366"/>
                </a:solidFill>
              </a:rPr>
              <a:t>Non </a:t>
            </a:r>
            <a:r>
              <a:rPr lang="hu-HU" sz="3600" b="1" u="sng" dirty="0" err="1" smtClean="0">
                <a:solidFill>
                  <a:srgbClr val="003366"/>
                </a:solidFill>
              </a:rPr>
              <a:t>metallic</a:t>
            </a:r>
            <a:r>
              <a:rPr lang="hu-HU" sz="3600" b="1" u="sng" dirty="0" smtClean="0">
                <a:solidFill>
                  <a:srgbClr val="003366"/>
                </a:solidFill>
              </a:rPr>
              <a:t> </a:t>
            </a:r>
            <a:r>
              <a:rPr lang="hu-HU" sz="3600" b="1" u="sng" dirty="0" err="1" smtClean="0">
                <a:solidFill>
                  <a:srgbClr val="003366"/>
                </a:solidFill>
              </a:rPr>
              <a:t>stains</a:t>
            </a:r>
            <a:r>
              <a:rPr lang="hu-HU" sz="3600" b="1" u="sng" dirty="0" smtClean="0">
                <a:solidFill>
                  <a:srgbClr val="003366"/>
                </a:solidFill>
              </a:rPr>
              <a:t> </a:t>
            </a:r>
            <a:r>
              <a:rPr lang="hu-HU" sz="4400" b="1" u="sng" dirty="0" smtClean="0">
                <a:solidFill>
                  <a:srgbClr val="003366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hu-HU" sz="2700" dirty="0" smtClean="0">
                <a:solidFill>
                  <a:srgbClr val="003366"/>
                </a:solidFill>
              </a:rPr>
              <a:t>Tea, </a:t>
            </a:r>
            <a:r>
              <a:rPr lang="hu-HU" sz="2700" dirty="0" err="1" smtClean="0">
                <a:solidFill>
                  <a:srgbClr val="003366"/>
                </a:solidFill>
              </a:rPr>
              <a:t>coffee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red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wine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colourful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fruits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tobacco</a:t>
            </a:r>
            <a:r>
              <a:rPr lang="hu-HU" sz="2700" dirty="0" smtClean="0">
                <a:solidFill>
                  <a:srgbClr val="003366"/>
                </a:solidFill>
              </a:rPr>
              <a:t>, curry, </a:t>
            </a:r>
            <a:r>
              <a:rPr lang="hu-HU" sz="2700" dirty="0" err="1" smtClean="0">
                <a:solidFill>
                  <a:srgbClr val="003366"/>
                </a:solidFill>
              </a:rPr>
              <a:t>saffron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soya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sauce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fruit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juice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candies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food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containing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clorophyll</a:t>
            </a:r>
            <a:r>
              <a:rPr lang="hu-HU" sz="2700" dirty="0" smtClean="0">
                <a:solidFill>
                  <a:srgbClr val="003366"/>
                </a:solidFill>
              </a:rPr>
              <a:t> , </a:t>
            </a:r>
            <a:r>
              <a:rPr lang="hu-HU" sz="2700" dirty="0" err="1" smtClean="0">
                <a:solidFill>
                  <a:srgbClr val="003366"/>
                </a:solidFill>
              </a:rPr>
              <a:t>mouthwashes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containing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chlorhexidine</a:t>
            </a:r>
            <a:endParaRPr lang="hu-HU" sz="2700" dirty="0" smtClean="0">
              <a:solidFill>
                <a:srgbClr val="003366"/>
              </a:solidFill>
            </a:endParaRPr>
          </a:p>
          <a:p>
            <a:pPr>
              <a:buNone/>
            </a:pPr>
            <a:endParaRPr lang="hu-HU" sz="4400" dirty="0" smtClean="0">
              <a:solidFill>
                <a:srgbClr val="003366"/>
              </a:solidFill>
            </a:endParaRPr>
          </a:p>
        </p:txBody>
      </p:sp>
      <p:pic>
        <p:nvPicPr>
          <p:cNvPr id="7172" name="Picture 9" descr="Herkoemmliche-Keramikbrackets-mit-verfuerten-Gummiligatu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437063"/>
            <a:ext cx="34575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92663"/>
            <a:ext cx="25209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3" descr="indiai_cur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750" y="4891088"/>
            <a:ext cx="26654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260350"/>
            <a:ext cx="7607300" cy="1143000"/>
          </a:xfrm>
        </p:spPr>
        <p:txBody>
          <a:bodyPr/>
          <a:lstStyle/>
          <a:p>
            <a:r>
              <a:rPr lang="hu-HU" sz="2600" b="1" dirty="0" err="1" smtClean="0">
                <a:solidFill>
                  <a:srgbClr val="003366"/>
                </a:solidFill>
              </a:rPr>
              <a:t>Extrinsic</a:t>
            </a:r>
            <a:r>
              <a:rPr lang="hu-HU" sz="2600" b="1" dirty="0" smtClean="0">
                <a:solidFill>
                  <a:srgbClr val="003366"/>
                </a:solidFill>
              </a:rPr>
              <a:t> </a:t>
            </a:r>
            <a:r>
              <a:rPr lang="hu-HU" sz="2600" b="1" dirty="0" err="1" smtClean="0">
                <a:solidFill>
                  <a:srgbClr val="003366"/>
                </a:solidFill>
              </a:rPr>
              <a:t>discolourations</a:t>
            </a:r>
            <a:endParaRPr lang="hu-HU" sz="2600" b="1" dirty="0" smtClean="0">
              <a:solidFill>
                <a:srgbClr val="0033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495425"/>
            <a:ext cx="7921625" cy="4525963"/>
          </a:xfrm>
        </p:spPr>
        <p:txBody>
          <a:bodyPr/>
          <a:lstStyle/>
          <a:p>
            <a:r>
              <a:rPr lang="hu-HU" sz="3600" b="1" u="sng" dirty="0" smtClean="0">
                <a:solidFill>
                  <a:srgbClr val="003366"/>
                </a:solidFill>
              </a:rPr>
              <a:t>Non </a:t>
            </a:r>
            <a:r>
              <a:rPr lang="hu-HU" sz="3600" b="1" u="sng" dirty="0" err="1" smtClean="0">
                <a:solidFill>
                  <a:srgbClr val="003366"/>
                </a:solidFill>
              </a:rPr>
              <a:t>metallic</a:t>
            </a:r>
            <a:r>
              <a:rPr lang="hu-HU" sz="3600" b="1" u="sng" dirty="0" smtClean="0">
                <a:solidFill>
                  <a:srgbClr val="003366"/>
                </a:solidFill>
              </a:rPr>
              <a:t> </a:t>
            </a:r>
            <a:r>
              <a:rPr lang="hu-HU" sz="3600" b="1" u="sng" dirty="0" err="1" smtClean="0">
                <a:solidFill>
                  <a:srgbClr val="003366"/>
                </a:solidFill>
              </a:rPr>
              <a:t>stains</a:t>
            </a:r>
            <a:r>
              <a:rPr lang="hu-HU" sz="4800" b="1" u="sng" dirty="0" smtClean="0">
                <a:solidFill>
                  <a:srgbClr val="003366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hu-HU" sz="2700" dirty="0" smtClean="0">
                <a:solidFill>
                  <a:srgbClr val="003366"/>
                </a:solidFill>
              </a:rPr>
              <a:t>Tea, </a:t>
            </a:r>
            <a:r>
              <a:rPr lang="hu-HU" sz="2700" dirty="0" err="1" smtClean="0">
                <a:solidFill>
                  <a:srgbClr val="003366"/>
                </a:solidFill>
              </a:rPr>
              <a:t>coffee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red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wine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colourful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fruits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tobacco</a:t>
            </a:r>
            <a:r>
              <a:rPr lang="hu-HU" sz="2700" dirty="0" smtClean="0">
                <a:solidFill>
                  <a:srgbClr val="003366"/>
                </a:solidFill>
              </a:rPr>
              <a:t>, curry, </a:t>
            </a:r>
            <a:r>
              <a:rPr lang="hu-HU" sz="2700" dirty="0" err="1" smtClean="0">
                <a:solidFill>
                  <a:srgbClr val="003366"/>
                </a:solidFill>
              </a:rPr>
              <a:t>saffron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soya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sauce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fruit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juice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candies</a:t>
            </a:r>
            <a:r>
              <a:rPr lang="hu-HU" sz="2700" dirty="0" smtClean="0">
                <a:solidFill>
                  <a:srgbClr val="003366"/>
                </a:solidFill>
              </a:rPr>
              <a:t>, </a:t>
            </a:r>
            <a:r>
              <a:rPr lang="hu-HU" sz="2700" dirty="0" err="1" smtClean="0">
                <a:solidFill>
                  <a:srgbClr val="003366"/>
                </a:solidFill>
              </a:rPr>
              <a:t>food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containing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clorophyll</a:t>
            </a:r>
            <a:r>
              <a:rPr lang="hu-HU" sz="2700" dirty="0" smtClean="0">
                <a:solidFill>
                  <a:srgbClr val="003366"/>
                </a:solidFill>
              </a:rPr>
              <a:t> , </a:t>
            </a:r>
            <a:r>
              <a:rPr lang="hu-HU" sz="2700" dirty="0" err="1" smtClean="0">
                <a:solidFill>
                  <a:srgbClr val="003366"/>
                </a:solidFill>
              </a:rPr>
              <a:t>mouthwashes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containing</a:t>
            </a:r>
            <a:r>
              <a:rPr lang="hu-HU" sz="2700" dirty="0" smtClean="0">
                <a:solidFill>
                  <a:srgbClr val="003366"/>
                </a:solidFill>
              </a:rPr>
              <a:t> </a:t>
            </a:r>
            <a:r>
              <a:rPr lang="hu-HU" sz="2700" dirty="0" err="1" smtClean="0">
                <a:solidFill>
                  <a:srgbClr val="003366"/>
                </a:solidFill>
              </a:rPr>
              <a:t>chlorhexidine</a:t>
            </a:r>
            <a:endParaRPr lang="hu-HU" sz="2700" dirty="0" smtClean="0">
              <a:solidFill>
                <a:srgbClr val="003366"/>
              </a:solidFill>
            </a:endParaRPr>
          </a:p>
          <a:p>
            <a:pPr>
              <a:buNone/>
            </a:pPr>
            <a:endParaRPr lang="hu-HU" sz="4800" dirty="0" smtClean="0">
              <a:solidFill>
                <a:srgbClr val="003366"/>
              </a:solidFill>
            </a:endParaRPr>
          </a:p>
        </p:txBody>
      </p:sp>
      <p:pic>
        <p:nvPicPr>
          <p:cNvPr id="8196" name="Picture 4" descr="image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292600"/>
            <a:ext cx="284162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4800174-i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149725"/>
            <a:ext cx="31686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chlorhexidine-stai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797425"/>
            <a:ext cx="27622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260350"/>
            <a:ext cx="7607300" cy="1143000"/>
          </a:xfrm>
        </p:spPr>
        <p:txBody>
          <a:bodyPr/>
          <a:lstStyle/>
          <a:p>
            <a:r>
              <a:rPr lang="hu-HU" sz="2600" b="1" dirty="0" err="1" smtClean="0">
                <a:solidFill>
                  <a:srgbClr val="003366"/>
                </a:solidFill>
              </a:rPr>
              <a:t>Extrinsic</a:t>
            </a:r>
            <a:r>
              <a:rPr lang="hu-HU" sz="2600" b="1" dirty="0" smtClean="0">
                <a:solidFill>
                  <a:srgbClr val="003366"/>
                </a:solidFill>
              </a:rPr>
              <a:t> </a:t>
            </a:r>
            <a:r>
              <a:rPr lang="hu-HU" sz="2600" b="1" dirty="0" err="1" smtClean="0">
                <a:solidFill>
                  <a:srgbClr val="003366"/>
                </a:solidFill>
              </a:rPr>
              <a:t>discolourations</a:t>
            </a:r>
            <a:endParaRPr lang="hu-HU" sz="2600" b="1" dirty="0" smtClean="0">
              <a:solidFill>
                <a:srgbClr val="00336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495425"/>
            <a:ext cx="7921625" cy="4525963"/>
          </a:xfrm>
        </p:spPr>
        <p:txBody>
          <a:bodyPr/>
          <a:lstStyle/>
          <a:p>
            <a:r>
              <a:rPr lang="hu-HU" b="1" u="sng" dirty="0" smtClean="0">
                <a:solidFill>
                  <a:srgbClr val="003366"/>
                </a:solidFill>
              </a:rPr>
              <a:t>Non </a:t>
            </a:r>
            <a:r>
              <a:rPr lang="hu-HU" b="1" u="sng" dirty="0" err="1" smtClean="0">
                <a:solidFill>
                  <a:srgbClr val="003366"/>
                </a:solidFill>
              </a:rPr>
              <a:t>metallic</a:t>
            </a:r>
            <a:r>
              <a:rPr lang="hu-HU" b="1" u="sng" dirty="0" smtClean="0">
                <a:solidFill>
                  <a:srgbClr val="003366"/>
                </a:solidFill>
              </a:rPr>
              <a:t> </a:t>
            </a:r>
            <a:r>
              <a:rPr lang="hu-HU" b="1" u="sng" dirty="0" err="1" smtClean="0">
                <a:solidFill>
                  <a:srgbClr val="003366"/>
                </a:solidFill>
              </a:rPr>
              <a:t>stains</a:t>
            </a:r>
            <a:r>
              <a:rPr lang="hu-HU" b="1" u="sng" dirty="0" smtClean="0">
                <a:solidFill>
                  <a:srgbClr val="003366"/>
                </a:solidFill>
              </a:rPr>
              <a:t> </a:t>
            </a:r>
            <a:r>
              <a:rPr lang="hu-HU" sz="2900" b="1" u="sng" dirty="0" smtClean="0">
                <a:solidFill>
                  <a:srgbClr val="003366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500" dirty="0" err="1" smtClean="0">
                <a:solidFill>
                  <a:srgbClr val="003366"/>
                </a:solidFill>
              </a:rPr>
              <a:t>Gram-positive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bacteria-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000" b="1" dirty="0" err="1" smtClean="0">
                <a:solidFill>
                  <a:srgbClr val="FF0000"/>
                </a:solidFill>
              </a:rPr>
              <a:t>Bacteroides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b="1" dirty="0" err="1" smtClean="0">
                <a:solidFill>
                  <a:srgbClr val="FF0000"/>
                </a:solidFill>
              </a:rPr>
              <a:t>Melaninogenicus</a:t>
            </a:r>
            <a:endParaRPr lang="hu-HU" sz="2000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u-HU" sz="2500" dirty="0" smtClean="0">
                <a:solidFill>
                  <a:srgbClr val="003366"/>
                </a:solidFill>
              </a:rPr>
              <a:t>Black </a:t>
            </a:r>
            <a:r>
              <a:rPr lang="hu-HU" sz="2500" dirty="0" err="1" smtClean="0">
                <a:solidFill>
                  <a:srgbClr val="003366"/>
                </a:solidFill>
              </a:rPr>
              <a:t>stain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in</a:t>
            </a:r>
            <a:r>
              <a:rPr lang="hu-HU" sz="2500" dirty="0" smtClean="0">
                <a:solidFill>
                  <a:srgbClr val="003366"/>
                </a:solidFill>
              </a:rPr>
              <a:t> a line </a:t>
            </a:r>
            <a:r>
              <a:rPr lang="hu-HU" sz="2500" dirty="0" err="1" smtClean="0">
                <a:solidFill>
                  <a:srgbClr val="003366"/>
                </a:solidFill>
              </a:rPr>
              <a:t>in</a:t>
            </a:r>
            <a:r>
              <a:rPr lang="hu-HU" sz="2500" dirty="0" smtClean="0">
                <a:solidFill>
                  <a:srgbClr val="003366"/>
                </a:solidFill>
              </a:rPr>
              <a:t> parallel </a:t>
            </a:r>
            <a:r>
              <a:rPr lang="hu-HU" sz="2500" dirty="0" err="1" smtClean="0">
                <a:solidFill>
                  <a:srgbClr val="003366"/>
                </a:solidFill>
              </a:rPr>
              <a:t>with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the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gingiva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u-HU" sz="2500" dirty="0" err="1" smtClean="0">
                <a:solidFill>
                  <a:srgbClr val="003366"/>
                </a:solidFill>
              </a:rPr>
              <a:t>Hydrogen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sulphide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Iron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sulphide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(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black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)</a:t>
            </a:r>
            <a:endParaRPr lang="hu-HU" sz="2500" dirty="0" smtClean="0">
              <a:solidFill>
                <a:srgbClr val="003366"/>
              </a:solidFill>
            </a:endParaRPr>
          </a:p>
        </p:txBody>
      </p:sp>
      <p:pic>
        <p:nvPicPr>
          <p:cNvPr id="9220" name="Picture 9" descr="132_26675c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613" y="4437063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unnam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25" y="4652963"/>
            <a:ext cx="3795713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260350"/>
            <a:ext cx="7607300" cy="1143000"/>
          </a:xfrm>
        </p:spPr>
        <p:txBody>
          <a:bodyPr/>
          <a:lstStyle/>
          <a:p>
            <a:r>
              <a:rPr lang="hu-HU" sz="2600" b="1" dirty="0" err="1" smtClean="0">
                <a:solidFill>
                  <a:srgbClr val="003366"/>
                </a:solidFill>
              </a:rPr>
              <a:t>Extrinsic</a:t>
            </a:r>
            <a:r>
              <a:rPr lang="hu-HU" sz="2600" b="1" dirty="0" smtClean="0">
                <a:solidFill>
                  <a:srgbClr val="003366"/>
                </a:solidFill>
              </a:rPr>
              <a:t> </a:t>
            </a:r>
            <a:r>
              <a:rPr lang="hu-HU" sz="2600" b="1" dirty="0" err="1" smtClean="0">
                <a:solidFill>
                  <a:srgbClr val="003366"/>
                </a:solidFill>
              </a:rPr>
              <a:t>discolourations</a:t>
            </a:r>
            <a:endParaRPr lang="hu-HU" sz="2600" b="1" dirty="0" smtClean="0">
              <a:solidFill>
                <a:srgbClr val="003366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495425"/>
            <a:ext cx="7921625" cy="4525963"/>
          </a:xfrm>
        </p:spPr>
        <p:txBody>
          <a:bodyPr/>
          <a:lstStyle/>
          <a:p>
            <a:r>
              <a:rPr lang="hu-HU" b="1" u="sng" dirty="0" smtClean="0">
                <a:solidFill>
                  <a:srgbClr val="003366"/>
                </a:solidFill>
              </a:rPr>
              <a:t>Non </a:t>
            </a:r>
            <a:r>
              <a:rPr lang="hu-HU" b="1" u="sng" dirty="0" err="1" smtClean="0">
                <a:solidFill>
                  <a:srgbClr val="003366"/>
                </a:solidFill>
              </a:rPr>
              <a:t>metallic</a:t>
            </a:r>
            <a:r>
              <a:rPr lang="hu-HU" b="1" u="sng" dirty="0" smtClean="0">
                <a:solidFill>
                  <a:srgbClr val="003366"/>
                </a:solidFill>
              </a:rPr>
              <a:t> </a:t>
            </a:r>
            <a:r>
              <a:rPr lang="hu-HU" b="1" u="sng" dirty="0" err="1" smtClean="0">
                <a:solidFill>
                  <a:srgbClr val="003366"/>
                </a:solidFill>
              </a:rPr>
              <a:t>stains</a:t>
            </a:r>
            <a:r>
              <a:rPr lang="hu-HU" b="1" u="sng" dirty="0" smtClean="0">
                <a:solidFill>
                  <a:srgbClr val="003366"/>
                </a:solidFill>
              </a:rPr>
              <a:t> </a:t>
            </a:r>
            <a:r>
              <a:rPr lang="hu-HU" sz="2900" b="1" u="sng" dirty="0" smtClean="0">
                <a:solidFill>
                  <a:srgbClr val="003366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500" dirty="0" err="1" smtClean="0">
                <a:solidFill>
                  <a:srgbClr val="003366"/>
                </a:solidFill>
              </a:rPr>
              <a:t>Chromogenic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bacteria-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b="1" dirty="0" err="1" smtClean="0">
                <a:solidFill>
                  <a:srgbClr val="00B050"/>
                </a:solidFill>
              </a:rPr>
              <a:t>Serratia</a:t>
            </a:r>
            <a:r>
              <a:rPr lang="hu-HU" sz="2500" b="1" dirty="0" smtClean="0">
                <a:solidFill>
                  <a:srgbClr val="00B050"/>
                </a:solidFill>
              </a:rPr>
              <a:t> </a:t>
            </a:r>
            <a:r>
              <a:rPr lang="hu-HU" sz="2500" b="1" dirty="0" err="1" smtClean="0">
                <a:solidFill>
                  <a:srgbClr val="00B050"/>
                </a:solidFill>
              </a:rPr>
              <a:t>Marcescens</a:t>
            </a:r>
            <a:endParaRPr lang="hu-HU" sz="2500" b="1" dirty="0" smtClean="0">
              <a:solidFill>
                <a:srgbClr val="00B05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u-HU" sz="2500" dirty="0" err="1" smtClean="0">
                <a:solidFill>
                  <a:srgbClr val="003366"/>
                </a:solidFill>
              </a:rPr>
              <a:t>Presence</a:t>
            </a:r>
            <a:r>
              <a:rPr lang="hu-HU" sz="2500" dirty="0" smtClean="0">
                <a:solidFill>
                  <a:srgbClr val="003366"/>
                </a:solidFill>
              </a:rPr>
              <a:t> of </a:t>
            </a:r>
            <a:r>
              <a:rPr lang="hu-HU" sz="2500" dirty="0" err="1" smtClean="0">
                <a:solidFill>
                  <a:srgbClr val="003366"/>
                </a:solidFill>
              </a:rPr>
              <a:t>the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bacteria</a:t>
            </a:r>
            <a:r>
              <a:rPr lang="hu-HU" sz="2500" dirty="0" smtClean="0">
                <a:solidFill>
                  <a:srgbClr val="003366"/>
                </a:solidFill>
              </a:rPr>
              <a:t> + </a:t>
            </a:r>
            <a:r>
              <a:rPr lang="hu-HU" sz="2500" dirty="0" err="1" smtClean="0">
                <a:solidFill>
                  <a:srgbClr val="003366"/>
                </a:solidFill>
              </a:rPr>
              <a:t>Amoxicillin</a:t>
            </a:r>
            <a:r>
              <a:rPr lang="hu-HU" sz="2500" dirty="0" smtClean="0">
                <a:solidFill>
                  <a:srgbClr val="003366"/>
                </a:solidFill>
              </a:rPr>
              <a:t> (</a:t>
            </a:r>
            <a:r>
              <a:rPr lang="hu-HU" sz="2500" dirty="0" err="1" smtClean="0">
                <a:solidFill>
                  <a:srgbClr val="003366"/>
                </a:solidFill>
              </a:rPr>
              <a:t>long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term</a:t>
            </a:r>
            <a:r>
              <a:rPr lang="hu-HU" sz="2500" dirty="0" smtClean="0">
                <a:solidFill>
                  <a:srgbClr val="003366"/>
                </a:solidFill>
              </a:rPr>
              <a:t>) 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extrinsic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factor</a:t>
            </a:r>
            <a:endParaRPr lang="hu-HU" sz="2500" dirty="0" smtClean="0">
              <a:solidFill>
                <a:srgbClr val="00336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u-HU" sz="2500" dirty="0" err="1" smtClean="0">
                <a:solidFill>
                  <a:srgbClr val="003366"/>
                </a:solidFill>
              </a:rPr>
              <a:t>Presence</a:t>
            </a:r>
            <a:r>
              <a:rPr lang="hu-HU" sz="2500" dirty="0" smtClean="0">
                <a:solidFill>
                  <a:srgbClr val="003366"/>
                </a:solidFill>
              </a:rPr>
              <a:t> of </a:t>
            </a:r>
            <a:r>
              <a:rPr lang="hu-HU" sz="2500" dirty="0" err="1" smtClean="0">
                <a:solidFill>
                  <a:srgbClr val="003366"/>
                </a:solidFill>
              </a:rPr>
              <a:t>the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bacteria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during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tooth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</a:rPr>
              <a:t>development</a:t>
            </a:r>
            <a:r>
              <a:rPr lang="hu-HU" sz="2500" dirty="0" smtClean="0">
                <a:solidFill>
                  <a:srgbClr val="003366"/>
                </a:solidFill>
              </a:rPr>
              <a:t> 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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intrinsic</a:t>
            </a:r>
            <a:r>
              <a:rPr lang="hu-HU" sz="25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hu-HU" sz="2500" dirty="0" err="1" smtClean="0">
                <a:solidFill>
                  <a:srgbClr val="003366"/>
                </a:solidFill>
                <a:sym typeface="Wingdings" pitchFamily="2" charset="2"/>
              </a:rPr>
              <a:t>factor</a:t>
            </a:r>
            <a:endParaRPr lang="hu-HU" sz="2500" dirty="0" smtClean="0">
              <a:solidFill>
                <a:srgbClr val="003366"/>
              </a:solidFill>
            </a:endParaRPr>
          </a:p>
        </p:txBody>
      </p:sp>
      <p:pic>
        <p:nvPicPr>
          <p:cNvPr id="10244" name="Picture 7" descr="Green-stains-due-to-Chromogenic-Bacteria-on-too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608513"/>
            <a:ext cx="36718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1015</TotalTime>
  <Words>1331</Words>
  <Application>Microsoft Office PowerPoint</Application>
  <PresentationFormat>Diavetítés a képernyőre (4:3 oldalarány)</PresentationFormat>
  <Paragraphs>277</Paragraphs>
  <Slides>48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49" baseType="lpstr">
      <vt:lpstr>Medián</vt:lpstr>
      <vt:lpstr>Dental hard tissue discolouration .  Etiology and treatment</vt:lpstr>
      <vt:lpstr>Tooth discolouration</vt:lpstr>
      <vt:lpstr>3. dia</vt:lpstr>
      <vt:lpstr>Extrinsic discolourations</vt:lpstr>
      <vt:lpstr>Extrinsic discolourations</vt:lpstr>
      <vt:lpstr>Extrinsic discolourations</vt:lpstr>
      <vt:lpstr>Extrinsic discolourations</vt:lpstr>
      <vt:lpstr>Extrinsic discolourations</vt:lpstr>
      <vt:lpstr>Extrinsic discolourations</vt:lpstr>
      <vt:lpstr>Extrinsic discolorations</vt:lpstr>
      <vt:lpstr>Extrinsic discolourations</vt:lpstr>
      <vt:lpstr>Metallic stains</vt:lpstr>
      <vt:lpstr>External (extrinsic) discolourations</vt:lpstr>
      <vt:lpstr>Internal (intrinsic) discolourations</vt:lpstr>
      <vt:lpstr>Turner-tooth</vt:lpstr>
      <vt:lpstr>Turner-tooth</vt:lpstr>
      <vt:lpstr>Tetracycline caused discolouration</vt:lpstr>
      <vt:lpstr>Tetracycline caused discolourations</vt:lpstr>
      <vt:lpstr>Tetracyclin caused discolouration</vt:lpstr>
      <vt:lpstr>Fluorosis</vt:lpstr>
      <vt:lpstr>Fluorosis</vt:lpstr>
      <vt:lpstr>Fluorosis</vt:lpstr>
      <vt:lpstr>Fluorosis</vt:lpstr>
      <vt:lpstr>Molar and incisor hypoplasia (MIH)</vt:lpstr>
      <vt:lpstr>Molar and incisor hypoplasia (MIH)</vt:lpstr>
      <vt:lpstr>Molar and incisor hypoplasia (MIH)</vt:lpstr>
      <vt:lpstr>Neonatal hyperbilirubinaemia</vt:lpstr>
      <vt:lpstr>Erythroblastosis foetalis</vt:lpstr>
      <vt:lpstr>Porphyria</vt:lpstr>
      <vt:lpstr>Amelogenesis imperfecta</vt:lpstr>
      <vt:lpstr>Amelogenesis imperfecta</vt:lpstr>
      <vt:lpstr>Amelogenesis imperfecta</vt:lpstr>
      <vt:lpstr>Amelogenesis imperfecta</vt:lpstr>
      <vt:lpstr>Amelogenesis imperfecta</vt:lpstr>
      <vt:lpstr>Dentinogenesis imperfecta</vt:lpstr>
      <vt:lpstr>Dentinogenesis imperfecta</vt:lpstr>
      <vt:lpstr>Dentinogenesis imperfecta</vt:lpstr>
      <vt:lpstr>Dentinogenesis imperfecta</vt:lpstr>
      <vt:lpstr>Dentinogenesis imperfecta</vt:lpstr>
      <vt:lpstr>Thalassaemia</vt:lpstr>
      <vt:lpstr>Internal (intrinsic) discolourations</vt:lpstr>
      <vt:lpstr>Necrosis (gangraena)</vt:lpstr>
      <vt:lpstr>Discolouration caused by trauma</vt:lpstr>
      <vt:lpstr>Discolouration caused by trauma</vt:lpstr>
      <vt:lpstr>Internal resorption of the pulp</vt:lpstr>
      <vt:lpstr>Internal granuloma</vt:lpstr>
      <vt:lpstr>Internal discolourations caused by chemicals</vt:lpstr>
      <vt:lpstr>48.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hard tissue discolouration</dc:title>
  <dc:creator>Dr. Déri katalin</dc:creator>
  <cp:lastModifiedBy>Kati</cp:lastModifiedBy>
  <cp:revision>106</cp:revision>
  <dcterms:created xsi:type="dcterms:W3CDTF">2014-04-14T15:30:06Z</dcterms:created>
  <dcterms:modified xsi:type="dcterms:W3CDTF">2014-04-27T19:00:51Z</dcterms:modified>
</cp:coreProperties>
</file>