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handoutMasterIdLst>
    <p:handoutMasterId r:id="rId19"/>
  </p:handoutMasterIdLst>
  <p:sldIdLst>
    <p:sldId id="309" r:id="rId5"/>
    <p:sldId id="347" r:id="rId6"/>
    <p:sldId id="352" r:id="rId7"/>
    <p:sldId id="348" r:id="rId8"/>
    <p:sldId id="353" r:id="rId9"/>
    <p:sldId id="354" r:id="rId10"/>
    <p:sldId id="355" r:id="rId11"/>
    <p:sldId id="356" r:id="rId12"/>
    <p:sldId id="358" r:id="rId13"/>
    <p:sldId id="357" r:id="rId14"/>
    <p:sldId id="359" r:id="rId15"/>
    <p:sldId id="360" r:id="rId16"/>
    <p:sldId id="314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ss Gergely" initials="KG" lastIdx="2" clrIdx="0">
    <p:extLst>
      <p:ext uri="{19B8F6BF-5375-455C-9EA6-DF929625EA0E}">
        <p15:presenceInfo xmlns:p15="http://schemas.microsoft.com/office/powerpoint/2012/main" userId="7fa8a2b8194b4b18" providerId="Windows Live"/>
      </p:ext>
    </p:extLst>
  </p:cmAuthor>
  <p:cmAuthor id="2" name="Sereg Beatrix" initials="SB" lastIdx="1" clrIdx="1">
    <p:extLst>
      <p:ext uri="{19B8F6BF-5375-455C-9EA6-DF929625EA0E}">
        <p15:presenceInfo xmlns:p15="http://schemas.microsoft.com/office/powerpoint/2012/main" userId="Sereg Beatri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99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F37423-9600-4D67-859B-8D86C07DAD0E}" v="1" dt="2025-09-17T06:26:49.038"/>
    <p1510:client id="{ED63077A-55C6-4408-B6CE-2535090384B1}" v="5" dt="2025-09-16T22:03:42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332" autoAdjust="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eg Beatrix (igazgató)" userId="bbf0d6e1-3910-4f8e-951d-b0e99276d98a" providerId="ADAL" clId="{A5F37423-9600-4D67-859B-8D86C07DAD0E}"/>
    <pc:docChg chg="custSel addSld modSld">
      <pc:chgData name="Sereg Beatrix (igazgató)" userId="bbf0d6e1-3910-4f8e-951d-b0e99276d98a" providerId="ADAL" clId="{A5F37423-9600-4D67-859B-8D86C07DAD0E}" dt="2025-09-17T06:27:22.581" v="39" actId="20577"/>
      <pc:docMkLst>
        <pc:docMk/>
      </pc:docMkLst>
      <pc:sldChg chg="delSp modSp add mod">
        <pc:chgData name="Sereg Beatrix (igazgató)" userId="bbf0d6e1-3910-4f8e-951d-b0e99276d98a" providerId="ADAL" clId="{A5F37423-9600-4D67-859B-8D86C07DAD0E}" dt="2025-09-17T06:27:22.581" v="39" actId="20577"/>
        <pc:sldMkLst>
          <pc:docMk/>
          <pc:sldMk cId="1595668119" sldId="360"/>
        </pc:sldMkLst>
        <pc:spChg chg="mod">
          <ac:chgData name="Sereg Beatrix (igazgató)" userId="bbf0d6e1-3910-4f8e-951d-b0e99276d98a" providerId="ADAL" clId="{A5F37423-9600-4D67-859B-8D86C07DAD0E}" dt="2025-09-17T06:26:18.205" v="25" actId="20577"/>
          <ac:spMkLst>
            <pc:docMk/>
            <pc:sldMk cId="1595668119" sldId="360"/>
            <ac:spMk id="5" creationId="{51631C85-E63A-1544-61E1-48A32F788F66}"/>
          </ac:spMkLst>
        </pc:spChg>
        <pc:spChg chg="mod">
          <ac:chgData name="Sereg Beatrix (igazgató)" userId="bbf0d6e1-3910-4f8e-951d-b0e99276d98a" providerId="ADAL" clId="{A5F37423-9600-4D67-859B-8D86C07DAD0E}" dt="2025-09-17T06:27:22.581" v="39" actId="20577"/>
          <ac:spMkLst>
            <pc:docMk/>
            <pc:sldMk cId="1595668119" sldId="360"/>
            <ac:spMk id="8" creationId="{441002F2-E532-CB5F-2955-E9D32A6BB5E2}"/>
          </ac:spMkLst>
        </pc:spChg>
        <pc:picChg chg="del">
          <ac:chgData name="Sereg Beatrix (igazgató)" userId="bbf0d6e1-3910-4f8e-951d-b0e99276d98a" providerId="ADAL" clId="{A5F37423-9600-4D67-859B-8D86C07DAD0E}" dt="2025-09-17T06:26:45.254" v="27" actId="478"/>
          <ac:picMkLst>
            <pc:docMk/>
            <pc:sldMk cId="1595668119" sldId="360"/>
            <ac:picMk id="7" creationId="{426ACFB8-6D47-EC03-54DE-EA5B3C6409C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2025. 09. 17.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6T20:33:15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3973 435 24509,'-2'17'0,"-2"1"0,-4-1 0,-3-1 0,-2 1 0,-4 0 0,-3 0 0,-2-1 0,-4 0 0,-2 0 0,-4 0 0,-2-1 0,-2 0 0,-4 0 0,-2-1 0,-2 0 0,-4 0 0,-1-1 0,-3 0 0,-2-1 0,-2 0 0,-2-1 0,-3 0 0,-1 0 0,-2-2 0,-2 1 0,-1-2 0,-2 0 0,-1 0 0,-1-1 0,-2-1 0,-1-1 0,0 0 0,-2 0 0,0-2 0,-1 0 0,0 0 0,-1-2 0,0 0 0,0 0 0,0-2 0,1 0 0,-1 0 0,1-2 0,0 0 0,1 0 0,0-2 0,2 0 0,0 0 0,1-1 0,2-1 0,1-1 0,1 0 0,2 0 0,1-2 0,2 1 0,2-2 0,1 0 0,3 0 0,2-1 0,2 0 0,2-1 0,2 0 0,3-1 0,3 0 0,2 0 0,2-1 0,4 0 0,1 0 0,4-1 0,3 0 0,2 0 0,4 0 0,2-1 0,3 0 0,3 0 0,4 1 0,2-1 0,4-1 0,2 1 0,4 0 0,2 0 0,4 0 0,2 0 0,4 0 0,3 1 0,3-1 0,2 1 0,4 0 0,2 0 0,3 0 0,4 1 0,1 0 0,4 0 0,2 0 0,2 1 0,3 1 0,3 0 0,2 0 0,2 1 0,2 0 0,2 0 0,3 1 0,1 1 0,2 0 0,2 1 0,1 1 0,2-1 0,1 2 0,1 0 0,2 1 0,1 0 0,0 1 0,2 1 0,0 0 0,1 1 0,0 1 0,1 0 0,-1 1 0,1 1 0,0 0 0,0 1 0,0 1 0,-1 0 0,0 1 0,-1 1 0,0 0 0,-2 1 0,0 1 0,-1 0 0,-2 1 0,-1 0 0,-1 2 0,-2-1 0,-1 1 0,-2 1 0,-2 0 0,-1 1 0,-3 1 0,-2 0 0,-2 0 0,-2 1 0,-3 0 0,-1 0 0,-4 1 0,-2 1 0,-2 0 0,-4 0 0,-2 0 0,-2 1 0,-4 0 0,-2 0 0,-4 0 0,-2 1 0,-3-1 0,-4 1 0,-2 0 0,-3 0 0,-4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6T20:34:42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3441 188 24575,'-31'-2'0,"0"-1"0,0-2 0,-40-10 0,-9-2 0,-671-98 0,470 102 0,105 9 0,-598-10 0,750 16 0,0 0 0,-1 1 0,1 2 0,0 0 0,-25 10 0,-116 50 0,142-55 0,-93 46 0,-113 74 0,-55 28 0,264-149 0,0 1 0,0 1 0,1 1 0,0 1 0,1 0 0,0 2 0,1 0 0,1 0 0,-19 25 0,31-32 0,0 0 0,1 0 0,0 0 0,0 0 0,1 0 0,0 1 0,0-1 0,1 1 0,0 0 0,1-1 0,0 1 0,1 9 0,0-1 0,1 1 0,0-1 0,2 0 0,0-1 0,8 20 0,-3-15 0,2 0 0,0-2 0,2 1 0,0-1 0,1-1 0,1 0 0,22 20 0,-6-9 0,2-1 0,70 46 0,-54-46 0,1-2 0,0-3 0,108 34 0,169 23 0,-298-74 0,714 91 0,-463-70 0,93-10 0,-78-7 0,187 47 0,-189-19 0,185 1 0,-41-13 0,-212-16 0,418-6 0,-628-5 0,145-9 0,-134 7 0,0-1 0,-1-2 0,0 0 0,28-11 0,-29 4 0,0-1 0,-1-1 0,0-1 0,-2 0 0,0-2 0,34-37 0,37-30 0,-57 57 0,83-71 0,-104 85 0,-1 0 0,0-1 0,-1-1 0,-1 0 0,17-33 0,-14 15 0,-1-2 0,-2 0 0,-2 0 0,9-65 0,-11 53 0,2 1 0,18-51 0,-19 67 0,-1-1 0,-2 0 0,0 0 0,-3 0 0,0 0 0,-2-1 0,-7-48 0,7 75 0,-1 0 0,0-1 0,0 1 0,-1 0 0,1 0 0,-1 0 0,-1 0 0,1 0 0,-1 0 0,0 0 0,-1 1 0,1 0 0,-1-1 0,0 1 0,0 1 0,-1-1 0,-4-4 0,2 4 0,0 1 0,-1 0 0,1 0 0,-1 1 0,0 0 0,1 0 0,-1 0 0,-1 1 0,1 1 0,0-1 0,0 1 0,-15 0 0,-231 14 0,46 1 0,-476-14 0,320-1 0,320-1 0,0-3 0,-61-13 0,63 10 0,-1 1 0,-73-2 0,106 9 0,-215-3 0,183-1 0,0-1 0,0-1 0,-54-17 0,60 14 0,0 2 0,0 1 0,-66 0 0,69 4 0,-45-10-1365,59 8-5461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2025. 09. 17.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77263F-A963-4716-9E0B-336AF0E39782}" type="datetime1">
              <a:rPr lang="hu-HU" smtClean="0"/>
              <a:t>2025. 09. 17.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260908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Előadás alcíme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hu-HU" dirty="0"/>
              <a:t>MINTA SZERVEZETI EGYSÉG NEVE, </a:t>
            </a:r>
            <a:br>
              <a:rPr lang="hu-HU" dirty="0"/>
            </a:br>
            <a:r>
              <a:rPr lang="hu-HU" dirty="0"/>
              <a:t>HOSSZÚ NÉV ESETÉN KÉT SORBA TÖRDELVE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Köszönöm a figyelmet!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Dr. Pavlik Lívia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11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8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6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19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9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8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b="1" dirty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emmelweis.hu/gazdalkodas-kfi/palyazati-nyilvantartas-2/pnyr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>
          <a:xfrm>
            <a:off x="1393371" y="2458368"/>
            <a:ext cx="9274629" cy="2870716"/>
          </a:xfrm>
        </p:spPr>
        <p:txBody>
          <a:bodyPr/>
          <a:lstStyle/>
          <a:p>
            <a:r>
              <a:rPr lang="hu-HU" dirty="0"/>
              <a:t>2026. Évi költségvetés tervezés - 2025.Évi Beszámoló</a:t>
            </a:r>
          </a:p>
          <a:p>
            <a:r>
              <a:rPr lang="hu-HU" sz="1600" dirty="0"/>
              <a:t>PNYR</a:t>
            </a:r>
          </a:p>
          <a:p>
            <a:r>
              <a:rPr lang="hu-HU" sz="1600" dirty="0"/>
              <a:t>Pályázati Nyilvántartó Rendszer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Semmelweis Egyetem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1524000" y="4468367"/>
            <a:ext cx="9144000" cy="316208"/>
          </a:xfrm>
        </p:spPr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igazgató</a:t>
            </a:r>
          </a:p>
        </p:txBody>
      </p:sp>
    </p:spTree>
    <p:extLst>
      <p:ext uri="{BB962C8B-B14F-4D97-AF65-F5344CB8AC3E}">
        <p14:creationId xmlns:p14="http://schemas.microsoft.com/office/powerpoint/2010/main" val="423934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A92C8-60AE-3FEB-E25A-1F931369F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2D5A1FC4-B617-CA7B-0B68-6B6DB11C1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9A7097A-9403-6D46-3144-0539D3BC59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74463A04-6FAC-B8E3-D8A9-DE86C5EFC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9" y="188913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700" dirty="0"/>
              <a:t>Feltöltés			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4A32F60-DE41-EC8F-8B54-50CE7B0AD082}"/>
              </a:ext>
            </a:extLst>
          </p:cNvPr>
          <p:cNvSpPr txBox="1"/>
          <p:nvPr/>
        </p:nvSpPr>
        <p:spPr>
          <a:xfrm>
            <a:off x="800646" y="889843"/>
            <a:ext cx="9842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PNYR rendszer / éves terv</a:t>
            </a:r>
          </a:p>
          <a:p>
            <a:r>
              <a:rPr lang="hu-HU" b="1" dirty="0">
                <a:solidFill>
                  <a:srgbClr val="FF0000"/>
                </a:solidFill>
              </a:rPr>
              <a:t>Az </a:t>
            </a:r>
            <a:r>
              <a:rPr lang="hu-HU" b="1" dirty="0" err="1">
                <a:solidFill>
                  <a:srgbClr val="FF0000"/>
                </a:solidFill>
              </a:rPr>
              <a:t>excelt</a:t>
            </a:r>
            <a:r>
              <a:rPr lang="hu-HU" b="1" dirty="0">
                <a:solidFill>
                  <a:srgbClr val="FF0000"/>
                </a:solidFill>
              </a:rPr>
              <a:t> lementem és átnevezem / célszerű a PNYR </a:t>
            </a:r>
            <a:r>
              <a:rPr lang="hu-HU" b="1" dirty="0" err="1">
                <a:solidFill>
                  <a:srgbClr val="FF0000"/>
                </a:solidFill>
              </a:rPr>
              <a:t>azonosítot</a:t>
            </a:r>
            <a:r>
              <a:rPr lang="hu-HU" b="1" dirty="0">
                <a:solidFill>
                  <a:srgbClr val="FF0000"/>
                </a:solidFill>
              </a:rPr>
              <a:t> alkalmazni</a:t>
            </a:r>
          </a:p>
          <a:p>
            <a:endParaRPr lang="hu-HU" b="1" dirty="0">
              <a:solidFill>
                <a:srgbClr val="FF0000"/>
              </a:solidFill>
            </a:endParaRPr>
          </a:p>
          <a:p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66D5A28-45A8-5EB2-CEC3-17CA63691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97" y="1636200"/>
            <a:ext cx="11029950" cy="1119184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7B722768-53E0-2121-0555-CAAACD7D45FD}"/>
              </a:ext>
            </a:extLst>
          </p:cNvPr>
          <p:cNvSpPr txBox="1"/>
          <p:nvPr/>
        </p:nvSpPr>
        <p:spPr>
          <a:xfrm>
            <a:off x="811400" y="2755384"/>
            <a:ext cx="984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Feltöltés gombot követően </a:t>
            </a:r>
          </a:p>
          <a:p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A44A12DF-7810-48D2-13C4-C53BE1966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1" y="3165645"/>
            <a:ext cx="10642736" cy="1355254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73DEF860-8809-94D7-ABD7-371F3ABDF6FD}"/>
              </a:ext>
            </a:extLst>
          </p:cNvPr>
          <p:cNvSpPr txBox="1"/>
          <p:nvPr/>
        </p:nvSpPr>
        <p:spPr>
          <a:xfrm>
            <a:off x="848374" y="4575469"/>
            <a:ext cx="9842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Figyelni kell rá, üres file, másik file betöltésével – persze ami tartalmazza az azonosítókat törölhetőek/felülírhatóak az adatok</a:t>
            </a:r>
          </a:p>
          <a:p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3A27EBC4-1306-FAA0-6BC6-E4830C61F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862" y="5221800"/>
            <a:ext cx="6924675" cy="942975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9DBFB5F6-3DB0-5E31-6B18-A94770966667}"/>
              </a:ext>
            </a:extLst>
          </p:cNvPr>
          <p:cNvSpPr txBox="1"/>
          <p:nvPr/>
        </p:nvSpPr>
        <p:spPr>
          <a:xfrm>
            <a:off x="811400" y="5368703"/>
            <a:ext cx="185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Hibaüzenet:</a:t>
            </a:r>
          </a:p>
        </p:txBody>
      </p:sp>
    </p:spTree>
    <p:extLst>
      <p:ext uri="{BB962C8B-B14F-4D97-AF65-F5344CB8AC3E}">
        <p14:creationId xmlns:p14="http://schemas.microsoft.com/office/powerpoint/2010/main" val="197151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A2CD6-A268-4126-41C4-CC91D58D1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4CA5BD45-7591-E3B4-A741-B8713D8B04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638570D-5E6E-9FAF-B02D-C5364DF40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22201FBA-F2D7-190E-4D9E-6B0ACB73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9" y="188913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700" dirty="0"/>
              <a:t>Ellenőrzés Nyomon követés			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C2AD0EF-81E8-1B6A-7AED-C7B2593BFBBE}"/>
              </a:ext>
            </a:extLst>
          </p:cNvPr>
          <p:cNvSpPr txBox="1"/>
          <p:nvPr/>
        </p:nvSpPr>
        <p:spPr>
          <a:xfrm>
            <a:off x="800646" y="889843"/>
            <a:ext cx="9842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Aloldalunkon A Pályázati nyilvántartás/Nyomon követés menüpontban az előző évekhez hasonlóan</a:t>
            </a:r>
          </a:p>
          <a:p>
            <a:endParaRPr lang="hu-HU" dirty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Nyomon követhető</a:t>
            </a:r>
          </a:p>
          <a:p>
            <a:endParaRPr lang="hu-HU" dirty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hu-HU" dirty="0">
                <a:solidFill>
                  <a:schemeClr val="tx2"/>
                </a:solidFill>
              </a:rPr>
              <a:t>2025. évi pályázati bevételi terv megvalósítása</a:t>
            </a:r>
          </a:p>
          <a:p>
            <a:pPr marL="800100" lvl="1" indent="-342900">
              <a:buAutoNum type="arabicPeriod"/>
            </a:pPr>
            <a:r>
              <a:rPr lang="hu-HU" dirty="0">
                <a:solidFill>
                  <a:schemeClr val="tx2"/>
                </a:solidFill>
              </a:rPr>
              <a:t>Projektenként</a:t>
            </a:r>
          </a:p>
          <a:p>
            <a:pPr marL="800100" lvl="1" indent="-342900">
              <a:buAutoNum type="arabicPeriod"/>
            </a:pPr>
            <a:r>
              <a:rPr lang="hu-HU" dirty="0">
                <a:solidFill>
                  <a:schemeClr val="tx2"/>
                </a:solidFill>
              </a:rPr>
              <a:t>PST-</a:t>
            </a:r>
            <a:r>
              <a:rPr lang="hu-HU" dirty="0" err="1">
                <a:solidFill>
                  <a:schemeClr val="tx2"/>
                </a:solidFill>
              </a:rPr>
              <a:t>nként</a:t>
            </a:r>
            <a:r>
              <a:rPr lang="hu-HU" dirty="0">
                <a:solidFill>
                  <a:schemeClr val="tx2"/>
                </a:solidFill>
              </a:rPr>
              <a:t> (itt szűrhető szervezeti szinten)</a:t>
            </a:r>
          </a:p>
          <a:p>
            <a:pPr marL="800100" lvl="1" indent="-342900">
              <a:buAutoNum type="arabicPeriod"/>
            </a:pPr>
            <a:r>
              <a:rPr lang="hu-HU" b="1" u="sng" dirty="0">
                <a:solidFill>
                  <a:srgbClr val="FF0000"/>
                </a:solidFill>
              </a:rPr>
              <a:t>A tervtől elmaradt projektek</a:t>
            </a:r>
          </a:p>
          <a:p>
            <a:pPr marL="342900" indent="-342900">
              <a:buAutoNum type="arabicPeriod"/>
            </a:pPr>
            <a:r>
              <a:rPr lang="hu-HU" dirty="0">
                <a:solidFill>
                  <a:schemeClr val="tx2"/>
                </a:solidFill>
              </a:rPr>
              <a:t>2026. évi pályázati bevételi tervezés</a:t>
            </a: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Határidő: 2025.09.30.</a:t>
            </a:r>
          </a:p>
          <a:p>
            <a:endParaRPr lang="hu-HU" b="1" dirty="0">
              <a:solidFill>
                <a:srgbClr val="FF0000"/>
              </a:solidFill>
            </a:endParaRPr>
          </a:p>
          <a:p>
            <a:endParaRPr lang="hu-HU" b="1" dirty="0">
              <a:solidFill>
                <a:srgbClr val="FF0000"/>
              </a:solidFill>
            </a:endParaRPr>
          </a:p>
          <a:p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ABF6753-61EB-0995-EBFB-053BB078F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292" y="1527062"/>
            <a:ext cx="5369642" cy="24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7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6C6DE-1CE4-ADBD-098B-8E32076C6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A3818B68-B128-2D88-49E4-AD4E718D1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70565F3-CF31-2193-7B53-9220732E41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51631C85-E63A-1544-61E1-48A32F78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9" y="188913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700" dirty="0"/>
              <a:t>Bárminemű elakadás esetén			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41002F2-E532-CB5F-2955-E9D32A6BB5E2}"/>
              </a:ext>
            </a:extLst>
          </p:cNvPr>
          <p:cNvSpPr txBox="1"/>
          <p:nvPr/>
        </p:nvSpPr>
        <p:spPr>
          <a:xfrm>
            <a:off x="800646" y="889843"/>
            <a:ext cx="9842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Technikai, vagy egyéb probléma, kérdés esetén 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Sereg Beatrix igazgató és 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Boros Marianna pályázati referens </a:t>
            </a:r>
          </a:p>
          <a:p>
            <a:endParaRPr lang="hu-HU" dirty="0"/>
          </a:p>
          <a:p>
            <a:endParaRPr lang="hu-HU" dirty="0"/>
          </a:p>
          <a:p>
            <a:r>
              <a:rPr lang="hu-HU"/>
              <a:t>nyújt segítséget.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6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sz="3600" dirty="0"/>
              <a:t>Köszönöm megtisztelő figyelmüket!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268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77529" y="188913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Tervezés – PNYR rendszerben</a:t>
            </a:r>
            <a:r>
              <a:rPr lang="hu-HU" sz="2700" dirty="0"/>
              <a:t>	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248697" y="1002865"/>
            <a:ext cx="9842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hlinkClick r:id="rId2"/>
              </a:rPr>
              <a:t>PNYR – Pályázati és KFI Hálózat-irányítási Igazgatóság</a:t>
            </a:r>
            <a:r>
              <a:rPr lang="hu-HU" dirty="0"/>
              <a:t> :</a:t>
            </a:r>
          </a:p>
          <a:p>
            <a:pPr algn="ctr"/>
            <a:r>
              <a:rPr lang="hu-HU" dirty="0"/>
              <a:t>https://semmelweis.hu/gazdalkodas-kfi/palyazati-nyilvantartas-2/pnyr/</a:t>
            </a:r>
          </a:p>
          <a:p>
            <a:endParaRPr lang="hu-HU" dirty="0"/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C29CA626-3FCF-EBA8-65A7-D6D1E87A1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850717"/>
              </p:ext>
            </p:extLst>
          </p:nvPr>
        </p:nvGraphicFramePr>
        <p:xfrm>
          <a:off x="1885609" y="1926195"/>
          <a:ext cx="8568266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733">
                  <a:extLst>
                    <a:ext uri="{9D8B030D-6E8A-4147-A177-3AD203B41FA5}">
                      <a16:colId xmlns:a16="http://schemas.microsoft.com/office/drawing/2014/main" val="2031008040"/>
                    </a:ext>
                  </a:extLst>
                </a:gridCol>
                <a:gridCol w="4944533">
                  <a:extLst>
                    <a:ext uri="{9D8B030D-6E8A-4147-A177-3AD203B41FA5}">
                      <a16:colId xmlns:a16="http://schemas.microsoft.com/office/drawing/2014/main" val="2208242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b="1" u="sng" dirty="0"/>
                        <a:t>Tervezés alapelvei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u="sng" dirty="0"/>
                        <a:t>Szükséges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46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PST szinten tervezünk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KIZÁRÓLAG olyan PST-re tudunk tervezni, aminek költségvetése rögzítésre került a PNYR -rendszerben</a:t>
                      </a:r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437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óvatos tervezés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csak a már szerződött vagy döntéssel bíró projektet tervezzük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45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pontos, átgondolt, számon kérhető tervezés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 projekt költségvetése, likviditási terve alapján tervezendő – a kutatóval egyeztetve, figyelembe véve a projekt előző időszakát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85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Tervezés pénzneme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 támogatás pénznemében tervezünk</a:t>
                      </a:r>
                    </a:p>
                    <a:p>
                      <a:r>
                        <a:rPr lang="hu-HU" dirty="0"/>
                        <a:t>Magyar forint – EUR - USD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27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16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B8EDA-20F0-41CF-B677-7B99A0BCB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14319C3D-9B8D-A638-C227-9C4E53C29A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14E6D07-00EB-9003-391F-9899A9C7FB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3F11E6A-B354-1C3D-5A66-0A5F0FDD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9" y="188913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700" dirty="0"/>
              <a:t>Mit tervezünk			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2C27FD6-F8A4-FC25-6C1A-C9C09FEF8E0A}"/>
              </a:ext>
            </a:extLst>
          </p:cNvPr>
          <p:cNvSpPr txBox="1"/>
          <p:nvPr/>
        </p:nvSpPr>
        <p:spPr>
          <a:xfrm>
            <a:off x="800646" y="889843"/>
            <a:ext cx="98420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2026. évi pályázati bevétel === 2026. évben felhasznált pályázati forrás</a:t>
            </a:r>
          </a:p>
          <a:p>
            <a:r>
              <a:rPr lang="hu-HU" dirty="0"/>
              <a:t>Végleges kiadásokat tervezzük pénzügyi tételkódonként </a:t>
            </a:r>
            <a:r>
              <a:rPr lang="hu-HU" dirty="0">
                <a:solidFill>
                  <a:srgbClr val="FF0000"/>
                </a:solidFill>
              </a:rPr>
              <a:t>havonta</a:t>
            </a:r>
          </a:p>
          <a:p>
            <a:pPr lvl="1"/>
            <a:r>
              <a:rPr lang="hu-HU" sz="1600" dirty="0"/>
              <a:t>T21 személyi költségek </a:t>
            </a:r>
          </a:p>
          <a:p>
            <a:pPr lvl="2"/>
            <a:r>
              <a:rPr lang="hu-HU" sz="1400" dirty="0"/>
              <a:t>munkabér elirányítás</a:t>
            </a:r>
          </a:p>
          <a:p>
            <a:pPr lvl="2"/>
            <a:r>
              <a:rPr lang="hu-HU" sz="1400" dirty="0"/>
              <a:t>többletfeladathoz kapcsolódó kereset-, illetménykiegészítés</a:t>
            </a:r>
          </a:p>
          <a:p>
            <a:pPr lvl="2"/>
            <a:r>
              <a:rPr lang="hu-HU" sz="1400" dirty="0"/>
              <a:t>külső személyi juttatás</a:t>
            </a:r>
          </a:p>
          <a:p>
            <a:pPr lvl="1"/>
            <a:r>
              <a:rPr lang="hu-HU" sz="1600" dirty="0"/>
              <a:t>T23 járulékok</a:t>
            </a:r>
          </a:p>
          <a:p>
            <a:pPr lvl="1"/>
            <a:r>
              <a:rPr lang="hu-HU" sz="1600" dirty="0"/>
              <a:t>T27 terápiás költségek (</a:t>
            </a:r>
            <a:r>
              <a:rPr lang="hu-HU" sz="1600" dirty="0" err="1"/>
              <a:t>anyagktg</a:t>
            </a:r>
            <a:r>
              <a:rPr lang="hu-HU" sz="1600" dirty="0"/>
              <a:t>)</a:t>
            </a:r>
          </a:p>
          <a:p>
            <a:pPr lvl="1"/>
            <a:r>
              <a:rPr lang="hu-HU" sz="1600" dirty="0"/>
              <a:t>T28 dologi költségek</a:t>
            </a:r>
          </a:p>
          <a:p>
            <a:pPr lvl="1"/>
            <a:r>
              <a:rPr lang="hu-HU" sz="1600" dirty="0"/>
              <a:t>T29 Ellátottak pénzbeli juttatásai </a:t>
            </a:r>
          </a:p>
          <a:p>
            <a:pPr lvl="1"/>
            <a:r>
              <a:rPr lang="hu-HU" sz="1600" dirty="0"/>
              <a:t>T31  eszközbeszerzések</a:t>
            </a:r>
          </a:p>
          <a:p>
            <a:pPr lvl="2"/>
            <a:r>
              <a:rPr lang="hu-HU" sz="1400" dirty="0"/>
              <a:t>Immateriális javak - a vagyoni értékű jogok 14,5 % vagy a szerződésben foglalt használati idő,</a:t>
            </a:r>
          </a:p>
          <a:p>
            <a:pPr lvl="2"/>
            <a:r>
              <a:rPr lang="hu-HU" sz="1400" dirty="0"/>
              <a:t>Immateriális javak - a szellemi termékek 33%,</a:t>
            </a:r>
          </a:p>
          <a:p>
            <a:pPr lvl="2"/>
            <a:r>
              <a:rPr lang="hu-HU" sz="1400" dirty="0"/>
              <a:t>Tárgyi eszközök - épületek 1%,</a:t>
            </a:r>
          </a:p>
          <a:p>
            <a:pPr lvl="2"/>
            <a:r>
              <a:rPr lang="hu-HU" sz="1400" dirty="0"/>
              <a:t>Tárgyi eszközök - egyéb építmények 3%,</a:t>
            </a:r>
          </a:p>
          <a:p>
            <a:pPr lvl="2"/>
            <a:r>
              <a:rPr lang="hu-HU" sz="1400" dirty="0"/>
              <a:t>Tárgyi eszközök - Műszaki berendezések, gépek 14,5%</a:t>
            </a:r>
          </a:p>
          <a:p>
            <a:pPr lvl="2"/>
            <a:r>
              <a:rPr lang="hu-HU" sz="1400" dirty="0"/>
              <a:t>Tárgyi eszközök - irodai és számítástechnikai eszközök 33%,</a:t>
            </a:r>
          </a:p>
          <a:p>
            <a:pPr lvl="2"/>
            <a:r>
              <a:rPr lang="hu-HU" sz="1400" dirty="0"/>
              <a:t>Tárgyi eszközök -  egyéb gépek, berendezések 14,5%</a:t>
            </a:r>
          </a:p>
          <a:p>
            <a:r>
              <a:rPr lang="hu-HU" dirty="0"/>
              <a:t>	</a:t>
            </a:r>
            <a:r>
              <a:rPr lang="hu-HU" sz="1400" dirty="0"/>
              <a:t>Tárgyi eszközök -  járművek 20%.</a:t>
            </a:r>
          </a:p>
          <a:p>
            <a:r>
              <a:rPr lang="hu-HU" sz="1600" dirty="0"/>
              <a:t>         T41 </a:t>
            </a:r>
            <a:r>
              <a:rPr lang="hu-HU" sz="1600" dirty="0" err="1"/>
              <a:t>Overhead</a:t>
            </a:r>
            <a:r>
              <a:rPr lang="hu-HU" sz="1600" dirty="0"/>
              <a:t>, általános (rezsi) költség</a:t>
            </a:r>
          </a:p>
          <a:p>
            <a:r>
              <a:rPr lang="hu-HU" sz="1600" dirty="0"/>
              <a:t>Tervezett pénzforgalmi bevételek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994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76300" y="365125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700" dirty="0"/>
              <a:t>Rögzítés – évente legalább 1x – költségvetés tervezés	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16" y="852055"/>
            <a:ext cx="11572568" cy="5153889"/>
          </a:xfrm>
          <a:prstGeom prst="rect">
            <a:avLst/>
          </a:prstGeom>
        </p:spPr>
      </p:pic>
      <p:sp>
        <p:nvSpPr>
          <p:cNvPr id="6" name="Beszédbuborék: négyszög 5">
            <a:extLst>
              <a:ext uri="{FF2B5EF4-FFF2-40B4-BE49-F238E27FC236}">
                <a16:creationId xmlns:a16="http://schemas.microsoft.com/office/drawing/2014/main" id="{61561EDF-5874-CFBD-C9DB-8855BA71C269}"/>
              </a:ext>
            </a:extLst>
          </p:cNvPr>
          <p:cNvSpPr/>
          <p:nvPr/>
        </p:nvSpPr>
        <p:spPr>
          <a:xfrm>
            <a:off x="10548144" y="293099"/>
            <a:ext cx="1609623" cy="612648"/>
          </a:xfrm>
          <a:prstGeom prst="wedgeRectCallout">
            <a:avLst>
              <a:gd name="adj1" fmla="val -195127"/>
              <a:gd name="adj2" fmla="val 95668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EXCEL betöltő</a:t>
            </a:r>
          </a:p>
        </p:txBody>
      </p:sp>
      <p:sp>
        <p:nvSpPr>
          <p:cNvPr id="7" name="Beszédbuborék: négyszög 6">
            <a:extLst>
              <a:ext uri="{FF2B5EF4-FFF2-40B4-BE49-F238E27FC236}">
                <a16:creationId xmlns:a16="http://schemas.microsoft.com/office/drawing/2014/main" id="{9872F110-7FC4-8AA8-388A-A123AD56DBB0}"/>
              </a:ext>
            </a:extLst>
          </p:cNvPr>
          <p:cNvSpPr/>
          <p:nvPr/>
        </p:nvSpPr>
        <p:spPr>
          <a:xfrm>
            <a:off x="16101" y="263700"/>
            <a:ext cx="1419752" cy="728187"/>
          </a:xfrm>
          <a:prstGeom prst="wedgeRectCallout">
            <a:avLst>
              <a:gd name="adj1" fmla="val 90908"/>
              <a:gd name="adj2" fmla="val 86979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Támogatás pénznemében</a:t>
            </a:r>
          </a:p>
        </p:txBody>
      </p:sp>
    </p:spTree>
    <p:extLst>
      <p:ext uri="{BB962C8B-B14F-4D97-AF65-F5344CB8AC3E}">
        <p14:creationId xmlns:p14="http://schemas.microsoft.com/office/powerpoint/2010/main" val="394324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509B6-E47F-E48A-D764-78C2A4B18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CE2FA635-4474-8C2A-D354-0F07E2264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9E4130D-C42B-33CA-E4F1-5460E17F46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AB1FABE8-F0FF-A10B-1B38-CD5095361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9" y="188913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700" dirty="0"/>
              <a:t>Hogyan tervezünk		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9A7196E-3C30-E88C-A21D-B460E5D08830}"/>
              </a:ext>
            </a:extLst>
          </p:cNvPr>
          <p:cNvSpPr txBox="1"/>
          <p:nvPr/>
        </p:nvSpPr>
        <p:spPr>
          <a:xfrm>
            <a:off x="800647" y="765798"/>
            <a:ext cx="98420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Tervezési segédlet - </a:t>
            </a:r>
            <a:r>
              <a:rPr lang="hu-HU" b="1" dirty="0" err="1">
                <a:solidFill>
                  <a:srgbClr val="FF0000"/>
                </a:solidFill>
              </a:rPr>
              <a:t>excel</a:t>
            </a:r>
            <a:endParaRPr lang="hu-HU" dirty="0"/>
          </a:p>
          <a:p>
            <a:endParaRPr lang="hu-HU" dirty="0"/>
          </a:p>
          <a:p>
            <a:pPr marL="285750" indent="-285750">
              <a:buFontTx/>
              <a:buChar char="-"/>
            </a:pPr>
            <a:r>
              <a:rPr lang="hu-HU" dirty="0"/>
              <a:t>Projektenként min. 1 db </a:t>
            </a:r>
            <a:r>
              <a:rPr lang="hu-HU" dirty="0" err="1"/>
              <a:t>excel</a:t>
            </a:r>
            <a:r>
              <a:rPr lang="hu-HU" dirty="0"/>
              <a:t> kitöltése és betöltése szükséges</a:t>
            </a:r>
          </a:p>
          <a:p>
            <a:pPr marL="285750" indent="-285750">
              <a:buFontTx/>
              <a:buChar char="-"/>
            </a:pPr>
            <a:r>
              <a:rPr lang="hu-HU" dirty="0"/>
              <a:t>PNYR azonosító pontos kitöltése szükséges </a:t>
            </a:r>
          </a:p>
          <a:p>
            <a:pPr marL="742950" lvl="1" indent="-285750">
              <a:buFontTx/>
              <a:buChar char="-"/>
            </a:pPr>
            <a:r>
              <a:rPr lang="hu-HU" dirty="0"/>
              <a:t>Excelenként 10 db PST tervezhető</a:t>
            </a:r>
          </a:p>
          <a:p>
            <a:pPr marL="285750" indent="-285750">
              <a:buFontTx/>
              <a:buChar char="-"/>
            </a:pPr>
            <a:r>
              <a:rPr lang="hu-HU" dirty="0"/>
              <a:t>Támogatási szerződés alapján szükséges megadni a </a:t>
            </a:r>
          </a:p>
          <a:p>
            <a:pPr marL="742950" lvl="1" indent="-285750">
              <a:buFontTx/>
              <a:buChar char="-"/>
            </a:pPr>
            <a:r>
              <a:rPr lang="hu-HU" dirty="0"/>
              <a:t>Támogatás pénznemét</a:t>
            </a:r>
          </a:p>
          <a:p>
            <a:pPr marL="742950" lvl="1" indent="-285750">
              <a:buFontTx/>
              <a:buChar char="-"/>
            </a:pPr>
            <a:r>
              <a:rPr lang="hu-HU" dirty="0"/>
              <a:t>Az </a:t>
            </a:r>
            <a:r>
              <a:rPr lang="hu-HU" dirty="0" err="1"/>
              <a:t>Overhead</a:t>
            </a:r>
            <a:r>
              <a:rPr lang="hu-HU" dirty="0"/>
              <a:t> alapját</a:t>
            </a:r>
          </a:p>
          <a:p>
            <a:pPr marL="1200150" lvl="2" indent="-285750">
              <a:buFontTx/>
              <a:buChar char="-"/>
            </a:pPr>
            <a:r>
              <a:rPr lang="hu-HU" dirty="0"/>
              <a:t>a pályázat összköltsége (pl. TKP)</a:t>
            </a:r>
          </a:p>
          <a:p>
            <a:pPr marL="1200150" lvl="2" indent="-285750">
              <a:buFontTx/>
              <a:buChar char="-"/>
            </a:pPr>
            <a:r>
              <a:rPr lang="hu-HU" dirty="0"/>
              <a:t>a pályázat közvetlen költsége (pl. Uniós projektek)</a:t>
            </a:r>
          </a:p>
          <a:p>
            <a:pPr marL="1200150" lvl="2" indent="-285750">
              <a:buFontTx/>
              <a:buChar char="-"/>
            </a:pPr>
            <a:r>
              <a:rPr lang="hu-HU" dirty="0"/>
              <a:t>személyi költségek (pl. Nemzeti laboratóriumok, HU-RIZONT)</a:t>
            </a:r>
          </a:p>
          <a:p>
            <a:pPr marL="1200150" lvl="2" indent="-285750">
              <a:buFontTx/>
              <a:buChar char="-"/>
            </a:pPr>
            <a:r>
              <a:rPr lang="hu-HU" dirty="0"/>
              <a:t>közvetlen költség Szolgáltatás (52) nélkül (ERA NET)</a:t>
            </a:r>
          </a:p>
          <a:p>
            <a:pPr marL="742950" lvl="1" indent="-285750">
              <a:buFontTx/>
              <a:buChar char="-"/>
            </a:pPr>
            <a:r>
              <a:rPr lang="hu-HU" dirty="0"/>
              <a:t>Az </a:t>
            </a:r>
            <a:r>
              <a:rPr lang="hu-HU" dirty="0" err="1"/>
              <a:t>overhead</a:t>
            </a:r>
            <a:r>
              <a:rPr lang="hu-HU" dirty="0"/>
              <a:t> mértékét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0000"/>
                </a:solidFill>
              </a:rPr>
              <a:t>Az eltérések rögzítése lehetséges – szerkeszthető az </a:t>
            </a:r>
            <a:r>
              <a:rPr lang="hu-HU" dirty="0" err="1">
                <a:solidFill>
                  <a:srgbClr val="FF0000"/>
                </a:solidFill>
              </a:rPr>
              <a:t>overhead</a:t>
            </a:r>
            <a:r>
              <a:rPr lang="hu-HU" dirty="0">
                <a:solidFill>
                  <a:srgbClr val="FF0000"/>
                </a:solidFill>
              </a:rPr>
              <a:t> mező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0000"/>
                </a:solidFill>
              </a:rPr>
              <a:t>Az </a:t>
            </a:r>
            <a:r>
              <a:rPr lang="hu-HU" dirty="0" err="1">
                <a:solidFill>
                  <a:srgbClr val="FF0000"/>
                </a:solidFill>
              </a:rPr>
              <a:t>excel</a:t>
            </a:r>
            <a:r>
              <a:rPr lang="hu-HU" dirty="0">
                <a:solidFill>
                  <a:srgbClr val="FF0000"/>
                </a:solidFill>
              </a:rPr>
              <a:t> tartalmaz 4 munkalapot: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FF0000"/>
              </a:solidFill>
            </a:endParaRPr>
          </a:p>
          <a:p>
            <a:pPr marL="742950" lvl="1" indent="-285750">
              <a:buFontTx/>
              <a:buChar char="-"/>
            </a:pP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9EBCEEC-1112-6984-08FE-88D0C7485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4976313"/>
            <a:ext cx="6409267" cy="94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7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FA8F0-BD0E-ED49-FCCD-7506A941E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A51708E9-6C91-CED6-D206-EC27AA84DB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61613E0-A00F-EA74-286E-01A1EFC81C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560D2CAD-0304-83BE-BC21-9BE92D2D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9" y="188913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700" dirty="0"/>
              <a:t>Hogyan töltjük be		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FC65D25-57CD-DB6C-B229-DFCC271F4DBD}"/>
              </a:ext>
            </a:extLst>
          </p:cNvPr>
          <p:cNvSpPr txBox="1"/>
          <p:nvPr/>
        </p:nvSpPr>
        <p:spPr>
          <a:xfrm>
            <a:off x="800647" y="765798"/>
            <a:ext cx="9842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PNYR rendszer Éves terv (támogatás pénzneme) </a:t>
            </a:r>
          </a:p>
          <a:p>
            <a:endParaRPr lang="hu-HU" dirty="0"/>
          </a:p>
          <a:p>
            <a:endParaRPr lang="hu-HU" dirty="0"/>
          </a:p>
          <a:p>
            <a:pPr marL="742950" lvl="1" indent="-285750">
              <a:buFontTx/>
              <a:buChar char="-"/>
            </a:pP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2FFA995-367D-C893-0FEA-237035495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9" y="1152525"/>
            <a:ext cx="5381625" cy="2047875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F6BCA5C3-A075-2130-F5C0-0978F5C24D1D}"/>
              </a:ext>
            </a:extLst>
          </p:cNvPr>
          <p:cNvSpPr txBox="1"/>
          <p:nvPr/>
        </p:nvSpPr>
        <p:spPr>
          <a:xfrm>
            <a:off x="800647" y="3339665"/>
            <a:ext cx="9842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hu-HU" b="1" dirty="0">
                <a:solidFill>
                  <a:srgbClr val="FF0000"/>
                </a:solidFill>
              </a:rPr>
              <a:t>Képernyő aljára görgetve</a:t>
            </a:r>
          </a:p>
          <a:p>
            <a:pPr lvl="8"/>
            <a:r>
              <a:rPr lang="hu-HU" dirty="0">
                <a:solidFill>
                  <a:schemeClr val="tx2"/>
                </a:solidFill>
              </a:rPr>
              <a:t>- Letölthető a tervező </a:t>
            </a:r>
            <a:r>
              <a:rPr lang="hu-HU" dirty="0" err="1">
                <a:solidFill>
                  <a:schemeClr val="tx2"/>
                </a:solidFill>
              </a:rPr>
              <a:t>excel</a:t>
            </a:r>
            <a:endParaRPr lang="hu-HU" dirty="0">
              <a:solidFill>
                <a:schemeClr val="tx2"/>
              </a:solidFill>
            </a:endParaRPr>
          </a:p>
          <a:p>
            <a:pPr lvl="8"/>
            <a:r>
              <a:rPr lang="hu-HU" dirty="0">
                <a:solidFill>
                  <a:schemeClr val="tx2"/>
                </a:solidFill>
              </a:rPr>
              <a:t>- Feltölthető a kitöltött bevételi </a:t>
            </a:r>
            <a:r>
              <a:rPr lang="hu-HU" dirty="0"/>
              <a:t>terv</a:t>
            </a:r>
          </a:p>
          <a:p>
            <a:pPr marL="742950" lvl="1" indent="-285750">
              <a:buFontTx/>
              <a:buChar char="-"/>
            </a:pPr>
            <a:endParaRPr lang="hu-HU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8CBA5391-63D3-3EFB-EF0A-0A7855444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467" y="4292040"/>
            <a:ext cx="5960533" cy="18001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Szabadkéz 14">
                <a:extLst>
                  <a:ext uri="{FF2B5EF4-FFF2-40B4-BE49-F238E27FC236}">
                    <a16:creationId xmlns:a16="http://schemas.microsoft.com/office/drawing/2014/main" id="{7F95FC13-6FCF-93FF-21B1-1FE00FEC84FD}"/>
                  </a:ext>
                </a:extLst>
              </p14:cNvPr>
              <p14:cNvContentPartPr/>
              <p14:nvPr/>
            </p14:nvContentPartPr>
            <p14:xfrm>
              <a:off x="2853060" y="1744924"/>
              <a:ext cx="1430562" cy="313768"/>
            </p14:xfrm>
          </p:contentPart>
        </mc:Choice>
        <mc:Fallback xmlns="">
          <p:pic>
            <p:nvPicPr>
              <p:cNvPr id="15" name="Szabadkéz 14">
                <a:extLst>
                  <a:ext uri="{FF2B5EF4-FFF2-40B4-BE49-F238E27FC236}">
                    <a16:creationId xmlns:a16="http://schemas.microsoft.com/office/drawing/2014/main" id="{7F95FC13-6FCF-93FF-21B1-1FE00FEC84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4060" y="1735928"/>
                <a:ext cx="1448201" cy="331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Szabadkéz 22">
                <a:extLst>
                  <a:ext uri="{FF2B5EF4-FFF2-40B4-BE49-F238E27FC236}">
                    <a16:creationId xmlns:a16="http://schemas.microsoft.com/office/drawing/2014/main" id="{D4B53A07-F2C2-7935-3A3E-41D79E7AE5CF}"/>
                  </a:ext>
                </a:extLst>
              </p14:cNvPr>
              <p14:cNvContentPartPr/>
              <p14:nvPr/>
            </p14:nvContentPartPr>
            <p14:xfrm>
              <a:off x="8681720" y="4808934"/>
              <a:ext cx="2240280" cy="609840"/>
            </p14:xfrm>
          </p:contentPart>
        </mc:Choice>
        <mc:Fallback xmlns="">
          <p:pic>
            <p:nvPicPr>
              <p:cNvPr id="23" name="Szabadkéz 22">
                <a:extLst>
                  <a:ext uri="{FF2B5EF4-FFF2-40B4-BE49-F238E27FC236}">
                    <a16:creationId xmlns:a16="http://schemas.microsoft.com/office/drawing/2014/main" id="{D4B53A07-F2C2-7935-3A3E-41D79E7AE5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73080" y="4799934"/>
                <a:ext cx="2257920" cy="62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215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36569-2CF8-DEF5-7184-A909B22F3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EF990A1A-9CF5-9EBD-3DAD-3A80106171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663E7F5-CDE6-EA9A-83F7-36D1E47079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D8BE539C-0370-A098-F83D-DCFAFD35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9" y="188913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700" dirty="0"/>
              <a:t>Teendőink		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45B19D2-C5F8-ED8A-B7DB-E94CC9CACCEE}"/>
              </a:ext>
            </a:extLst>
          </p:cNvPr>
          <p:cNvSpPr txBox="1"/>
          <p:nvPr/>
        </p:nvSpPr>
        <p:spPr>
          <a:xfrm>
            <a:off x="800647" y="765798"/>
            <a:ext cx="984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Támogatási szerződésben megkeressük az ütemezés vagy mérföldkő adatokat</a:t>
            </a:r>
            <a:endParaRPr lang="hu-HU" dirty="0"/>
          </a:p>
          <a:p>
            <a:pPr marL="742950" lvl="1" indent="-285750">
              <a:buFontTx/>
              <a:buChar char="-"/>
            </a:pP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4A1C7EC-9C0C-6686-8411-903E63C6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47" y="1184411"/>
            <a:ext cx="6147876" cy="302577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879014D-2520-0A56-9165-F316ADEA1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786" y="1184411"/>
            <a:ext cx="5960533" cy="2638009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4CE86842-97E9-9D3E-9482-714A99E9C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47" y="3936290"/>
            <a:ext cx="5344486" cy="2155911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45E0389F-6E77-5C50-5448-CC5C7B427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133" y="4241033"/>
            <a:ext cx="6269901" cy="1681909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E6380042-39DE-0981-8F25-1C6A32B51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2040" y="1269040"/>
            <a:ext cx="4609960" cy="263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99051-E5F0-F522-6063-A96846AEE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243486B8-1A2F-BFE0-1ACC-9AB11F04B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B0CC4AC-D116-ECF1-7859-055152706A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F9565D14-49E4-8A0E-6626-231F6DF0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9" y="188913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700" dirty="0"/>
              <a:t>Teendőink		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D430104-2464-55E0-EC99-E79095C78773}"/>
              </a:ext>
            </a:extLst>
          </p:cNvPr>
          <p:cNvSpPr txBox="1"/>
          <p:nvPr/>
        </p:nvSpPr>
        <p:spPr>
          <a:xfrm>
            <a:off x="877529" y="549635"/>
            <a:ext cx="9842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sz="1600" dirty="0"/>
              <a:t>1. Hozzávetőleges tervet készítünk, a támogatási szerződés ütemezése alapján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B749C84-E73B-8492-A886-A933D9DBA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898" y="801459"/>
            <a:ext cx="7665720" cy="111252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B5DB791C-2416-3FD8-67DF-921154956FB9}"/>
              </a:ext>
            </a:extLst>
          </p:cNvPr>
          <p:cNvSpPr txBox="1"/>
          <p:nvPr/>
        </p:nvSpPr>
        <p:spPr>
          <a:xfrm>
            <a:off x="945262" y="1913979"/>
            <a:ext cx="984209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sz="1600" dirty="0"/>
              <a:t>2. Egyeztetjük a tervezett kötelezettségvállalást / tervet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400" dirty="0"/>
              <a:t>Ebben az esetben a </a:t>
            </a:r>
            <a:r>
              <a:rPr lang="hu-HU" sz="1400" dirty="0" err="1"/>
              <a:t>Sap-ból</a:t>
            </a:r>
            <a:r>
              <a:rPr lang="hu-HU" sz="1400" dirty="0"/>
              <a:t> látható, hogy havonta cca. 2.040.000 Ft bérelirányítás történik – teljes projektidőszakban – ami pariban van a tervvel</a:t>
            </a:r>
          </a:p>
          <a:p>
            <a:pPr lvl="1"/>
            <a:r>
              <a:rPr lang="hu-HU" dirty="0"/>
              <a:t>    </a:t>
            </a:r>
            <a:r>
              <a:rPr lang="hu-HU" dirty="0">
                <a:solidFill>
                  <a:srgbClr val="FF0000"/>
                </a:solidFill>
              </a:rPr>
              <a:t>Kutatóval egyeztetni szükséges –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400" dirty="0"/>
              <a:t>A projekt a tervezett ütemezésnek megfelelően halad / lassabban / gyorsabban cca. Milyen ütem várható (van e már tényleges kötelezettségvállalás (ekkor könnyű a dolgunk) vagy nincs, akkor a tervezett 100 % / 80 % / 120 % - </a:t>
            </a:r>
            <a:r>
              <a:rPr lang="hu-HU" sz="1400" dirty="0" err="1"/>
              <a:t>kal</a:t>
            </a:r>
            <a:r>
              <a:rPr lang="hu-HU" sz="1400" dirty="0"/>
              <a:t> számolhatunk)</a:t>
            </a:r>
          </a:p>
          <a:p>
            <a:pPr lvl="1"/>
            <a:r>
              <a:rPr lang="hu-HU" sz="1600" dirty="0"/>
              <a:t>3. Rögzítjük az </a:t>
            </a:r>
            <a:r>
              <a:rPr lang="hu-HU" sz="1600" dirty="0" err="1"/>
              <a:t>excelben</a:t>
            </a:r>
            <a:r>
              <a:rPr lang="hu-HU" sz="1600" dirty="0"/>
              <a:t> az </a:t>
            </a:r>
            <a:r>
              <a:rPr lang="hu-HU" sz="1600" dirty="0" err="1"/>
              <a:t>alapadatokat</a:t>
            </a:r>
            <a:endParaRPr lang="hu-HU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400" dirty="0"/>
              <a:t>PNYR azonosítót, a PST-t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400" dirty="0"/>
              <a:t>Támogatás pénznemét, ami Magyar forint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400" dirty="0" err="1"/>
              <a:t>Overhead</a:t>
            </a:r>
            <a:r>
              <a:rPr lang="hu-HU" sz="1400" dirty="0"/>
              <a:t> vetítési alap : közvetlen költség 52 szolgáltatások nélkül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400" dirty="0" err="1"/>
              <a:t>Overhead</a:t>
            </a:r>
            <a:r>
              <a:rPr lang="hu-HU" sz="1400" dirty="0"/>
              <a:t> mértéke : 25 %</a:t>
            </a:r>
          </a:p>
          <a:p>
            <a:pPr lvl="1"/>
            <a:r>
              <a:rPr lang="hu-HU" sz="1600" dirty="0"/>
              <a:t>4. Rögzítjük az </a:t>
            </a:r>
            <a:r>
              <a:rPr lang="hu-HU" sz="1600" dirty="0" err="1"/>
              <a:t>excelben</a:t>
            </a:r>
            <a:r>
              <a:rPr lang="hu-HU" sz="1600" dirty="0"/>
              <a:t> havonta a </a:t>
            </a:r>
            <a:r>
              <a:rPr lang="hu-HU" sz="1600" dirty="0" err="1"/>
              <a:t>béradatokat</a:t>
            </a:r>
            <a:endParaRPr lang="hu-HU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400" dirty="0"/>
              <a:t>Automatikusan számolja a járulékot és az </a:t>
            </a:r>
            <a:r>
              <a:rPr lang="hu-HU" sz="1400" dirty="0" err="1"/>
              <a:t>overhead-et</a:t>
            </a:r>
            <a:endParaRPr lang="hu-HU" sz="1400" dirty="0"/>
          </a:p>
          <a:p>
            <a:pPr lvl="1"/>
            <a:r>
              <a:rPr lang="hu-HU" sz="1600" dirty="0"/>
              <a:t>5. Rögzítjük az </a:t>
            </a:r>
            <a:r>
              <a:rPr lang="hu-HU" sz="1600" dirty="0" err="1"/>
              <a:t>excelben</a:t>
            </a:r>
            <a:r>
              <a:rPr lang="hu-HU" sz="1600" dirty="0"/>
              <a:t> egyéb kiadásokat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400" dirty="0"/>
              <a:t>Cca. 15 </a:t>
            </a:r>
            <a:r>
              <a:rPr lang="hu-HU" sz="1400" dirty="0" err="1"/>
              <a:t>mFt</a:t>
            </a:r>
            <a:r>
              <a:rPr lang="hu-HU" sz="1400" dirty="0"/>
              <a:t> szolgáltatási kiadás tervezett – ez negyedévente 3.750.000 Ft kiadás (T28)</a:t>
            </a:r>
          </a:p>
          <a:p>
            <a:pPr lvl="1"/>
            <a:r>
              <a:rPr lang="hu-HU" sz="1600" dirty="0"/>
              <a:t>6. Szükséges esetben korrekciót rögzítünk</a:t>
            </a:r>
          </a:p>
          <a:p>
            <a:pPr lvl="1"/>
            <a:r>
              <a:rPr lang="hu-HU" sz="1600" dirty="0"/>
              <a:t>7. Ezesetben a pénzforgalmi bevételem 0 Ft (100 % előleg érkezett a projekt kezdetén)</a:t>
            </a:r>
          </a:p>
        </p:txBody>
      </p:sp>
    </p:spTree>
    <p:extLst>
      <p:ext uri="{BB962C8B-B14F-4D97-AF65-F5344CB8AC3E}">
        <p14:creationId xmlns:p14="http://schemas.microsoft.com/office/powerpoint/2010/main" val="146709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31D12-1159-3F1D-6AFB-DE41762B6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D76B72D8-A7CF-261E-3A69-E0668476C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DE5B686-06F8-732C-4BFB-10751F2D7A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928F2DF2-93A1-DA44-4EA7-E7E5CBDD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9" y="188913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700" dirty="0"/>
              <a:t>Teendőink		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3092F4F-4569-5593-6595-5CE809C29C9D}"/>
              </a:ext>
            </a:extLst>
          </p:cNvPr>
          <p:cNvSpPr txBox="1"/>
          <p:nvPr/>
        </p:nvSpPr>
        <p:spPr>
          <a:xfrm>
            <a:off x="877529" y="734483"/>
            <a:ext cx="98420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sz="1600" dirty="0"/>
              <a:t>Kiemelt/ több szervezeti egység együttműködése esetén a feladatmegosztás a projekt lebonyolításához illeszkedik:</a:t>
            </a:r>
          </a:p>
          <a:p>
            <a:pPr lvl="1"/>
            <a:endParaRPr lang="hu-HU" sz="1600" dirty="0"/>
          </a:p>
          <a:p>
            <a:pPr lvl="1"/>
            <a:r>
              <a:rPr lang="hu-HU" sz="1600" dirty="0">
                <a:solidFill>
                  <a:srgbClr val="FF0000"/>
                </a:solidFill>
              </a:rPr>
              <a:t>A szervezeti egységek saját költségvetéssel rendelkeznek, ebben szabadon döntenek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Célszerű a tervezést is szervezeti egység szinten elkészíteni és feltölteni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A projekt pénzügyi vezetésének a tervezés zárását megelőzően egyeztetni szükséges, hogy az ütemezés megfelel-e az elszámolás ütemezésének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Ilyen projektek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600" dirty="0"/>
              <a:t>pl. az ENL, ahol az EMK és az ESK egymástól független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600" dirty="0"/>
              <a:t>Vagy a PIACI KFI 00298, a 2 Patológia együttműködésében</a:t>
            </a:r>
          </a:p>
          <a:p>
            <a:pPr lvl="1"/>
            <a:r>
              <a:rPr lang="hu-HU" sz="1600" dirty="0">
                <a:solidFill>
                  <a:srgbClr val="FF0000"/>
                </a:solidFill>
              </a:rPr>
              <a:t>Szoros szakmai és pénzügyi menedzsment határozza meg az éves terveket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</a:rPr>
              <a:t>Itt nehéz lenne a résztvevő szervezeti egységekre bízni a tervezést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</a:rPr>
              <a:t>A szakmai és pénzügyi menedzsment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</a:rPr>
              <a:t>meghatározza a kereteket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</a:rPr>
              <a:t>Bekéri a keretmegosztást (T21/T23… </a:t>
            </a:r>
            <a:r>
              <a:rPr lang="hu-HU" sz="1600" dirty="0" err="1">
                <a:solidFill>
                  <a:schemeClr val="tx2"/>
                </a:solidFill>
              </a:rPr>
              <a:t>stb</a:t>
            </a:r>
            <a:r>
              <a:rPr lang="hu-HU" sz="1600" dirty="0">
                <a:solidFill>
                  <a:schemeClr val="tx2"/>
                </a:solidFill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</a:rPr>
              <a:t>Egy </a:t>
            </a:r>
            <a:r>
              <a:rPr lang="hu-HU" sz="1600" dirty="0" err="1">
                <a:solidFill>
                  <a:schemeClr val="tx2"/>
                </a:solidFill>
              </a:rPr>
              <a:t>excelben</a:t>
            </a:r>
            <a:r>
              <a:rPr lang="hu-HU" sz="1600" dirty="0">
                <a:solidFill>
                  <a:schemeClr val="tx2"/>
                </a:solidFill>
              </a:rPr>
              <a:t> rögzíti a több PST-t (</a:t>
            </a:r>
            <a:r>
              <a:rPr lang="hu-HU" sz="1600" dirty="0" err="1">
                <a:solidFill>
                  <a:schemeClr val="tx2"/>
                </a:solidFill>
              </a:rPr>
              <a:t>max</a:t>
            </a:r>
            <a:r>
              <a:rPr lang="hu-HU" sz="1600" dirty="0">
                <a:solidFill>
                  <a:schemeClr val="tx2"/>
                </a:solidFill>
              </a:rPr>
              <a:t>. 10 –</a:t>
            </a:r>
            <a:r>
              <a:rPr lang="hu-HU" sz="1600" dirty="0" err="1">
                <a:solidFill>
                  <a:schemeClr val="tx2"/>
                </a:solidFill>
              </a:rPr>
              <a:t>et</a:t>
            </a:r>
            <a:r>
              <a:rPr lang="hu-HU" sz="16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hu-HU" sz="1600" dirty="0">
                <a:solidFill>
                  <a:srgbClr val="FF0000"/>
                </a:solidFill>
              </a:rPr>
              <a:t>Miért szükséges/előnyös a PST-</a:t>
            </a:r>
            <a:r>
              <a:rPr lang="hu-HU" sz="1600" dirty="0" err="1">
                <a:solidFill>
                  <a:srgbClr val="FF0000"/>
                </a:solidFill>
              </a:rPr>
              <a:t>kre</a:t>
            </a:r>
            <a:r>
              <a:rPr lang="hu-HU" sz="1600" dirty="0">
                <a:solidFill>
                  <a:srgbClr val="FF0000"/>
                </a:solidFill>
              </a:rPr>
              <a:t> bontott költségvetés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</a:rPr>
              <a:t>Költségvetésenként van lehetőség az adott PST fölött diszponáló vezető kutató megadására a PNYR rendszerben, ami az oktató/kutató értékelésben szerepet játszik</a:t>
            </a:r>
            <a:endParaRPr lang="hu-HU" sz="16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967186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158b48-fa5a-4960-8fd1-743f9df2f56d">
      <Terms xmlns="http://schemas.microsoft.com/office/infopath/2007/PartnerControls"/>
    </lcf76f155ced4ddcb4097134ff3c332f>
    <TaxCatchAll xmlns="f536d2f9-ec43-4f86-9a07-9d6177ffe5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72608C99C38F448A94144562857CEA5" ma:contentTypeVersion="15" ma:contentTypeDescription="Új dokumentum létrehozása." ma:contentTypeScope="" ma:versionID="ae32926ae5c1057d1383f11a0ed425d0">
  <xsd:schema xmlns:xsd="http://www.w3.org/2001/XMLSchema" xmlns:xs="http://www.w3.org/2001/XMLSchema" xmlns:p="http://schemas.microsoft.com/office/2006/metadata/properties" xmlns:ns2="f536d2f9-ec43-4f86-9a07-9d6177ffe56a" xmlns:ns3="a2158b48-fa5a-4960-8fd1-743f9df2f56d" targetNamespace="http://schemas.microsoft.com/office/2006/metadata/properties" ma:root="true" ma:fieldsID="7fe10d37b4c018ab5e79fde6159d9200" ns2:_="" ns3:_="">
    <xsd:import namespace="f536d2f9-ec43-4f86-9a07-9d6177ffe56a"/>
    <xsd:import namespace="a2158b48-fa5a-4960-8fd1-743f9df2f5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6d2f9-ec43-4f86-9a07-9d6177ffe56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a413a71-95bb-43ba-86bd-cb461d2986b0}" ma:internalName="TaxCatchAll" ma:showField="CatchAllData" ma:web="f536d2f9-ec43-4f86-9a07-9d6177ffe5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58b48-fa5a-4960-8fd1-743f9df2f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épcímkék" ma:readOnly="false" ma:fieldId="{5cf76f15-5ced-4ddc-b409-7134ff3c332f}" ma:taxonomyMulti="true" ma:sspId="1323a659-14ea-4466-8044-9b1bfca8b4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1FF56-CE14-46D8-A85A-A7FE518EC4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E16E30-4701-465C-9AFA-987DB49E9115}">
  <ds:schemaRefs>
    <ds:schemaRef ds:uri="http://schemas.microsoft.com/office/2006/metadata/properties"/>
    <ds:schemaRef ds:uri="http://schemas.microsoft.com/office/infopath/2007/PartnerControls"/>
    <ds:schemaRef ds:uri="a2158b48-fa5a-4960-8fd1-743f9df2f56d"/>
    <ds:schemaRef ds:uri="f536d2f9-ec43-4f86-9a07-9d6177ffe56a"/>
  </ds:schemaRefs>
</ds:datastoreItem>
</file>

<file path=customXml/itemProps3.xml><?xml version="1.0" encoding="utf-8"?>
<ds:datastoreItem xmlns:ds="http://schemas.openxmlformats.org/officeDocument/2006/customXml" ds:itemID="{8BC465AB-6DCA-4AD3-AF55-01D9486EFF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36d2f9-ec43-4f86-9a07-9d6177ffe56a"/>
    <ds:schemaRef ds:uri="a2158b48-fa5a-4960-8fd1-743f9df2f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6701</TotalTime>
  <Words>956</Words>
  <Application>Microsoft Office PowerPoint</Application>
  <PresentationFormat>Szélesvásznú</PresentationFormat>
  <Paragraphs>171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Montserrat</vt:lpstr>
      <vt:lpstr>Office-téma</vt:lpstr>
      <vt:lpstr>PowerPoint-bemutató</vt:lpstr>
      <vt:lpstr>Tervezés – PNYR rendszerben </vt:lpstr>
      <vt:lpstr>Mit tervezünk   </vt:lpstr>
      <vt:lpstr>Rögzítés – évente legalább 1x – költségvetés tervezés </vt:lpstr>
      <vt:lpstr>Hogyan tervezünk  </vt:lpstr>
      <vt:lpstr>Hogyan töltjük be  </vt:lpstr>
      <vt:lpstr>Teendőink  </vt:lpstr>
      <vt:lpstr>Teendőink  </vt:lpstr>
      <vt:lpstr>Teendőink  </vt:lpstr>
      <vt:lpstr>Feltöltés   </vt:lpstr>
      <vt:lpstr>Ellenőrzés Nyomon követés   </vt:lpstr>
      <vt:lpstr>Bárminemű elakadás esetén  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Sereg Beatrix (igazgató)</cp:lastModifiedBy>
  <cp:revision>375</cp:revision>
  <dcterms:created xsi:type="dcterms:W3CDTF">2021-11-08T12:50:52Z</dcterms:created>
  <dcterms:modified xsi:type="dcterms:W3CDTF">2025-09-17T06:27:22Z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0x010100872608C99C38F448A94144562857CEA5</vt:lpwstr>
  </property>
  <property fmtid="{D5CDD505-2E9C-101B-9397-08002B2CF9AE}" pid="3" name="MediaServiceImageTags">
    <vt:lpwstr/>
  </property>
</Properties>
</file>