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90" r:id="rId5"/>
    <p:sldId id="287" r:id="rId6"/>
    <p:sldId id="302" r:id="rId7"/>
    <p:sldId id="304" r:id="rId8"/>
    <p:sldId id="305" r:id="rId9"/>
    <p:sldId id="306" r:id="rId10"/>
    <p:sldId id="268" r:id="rId11"/>
    <p:sldId id="301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4" autoAdjust="0"/>
    <p:restoredTop sz="95332" autoAdjust="0"/>
  </p:normalViewPr>
  <p:slideViewPr>
    <p:cSldViewPr snapToGrid="0">
      <p:cViewPr varScale="1">
        <p:scale>
          <a:sx n="105" d="100"/>
          <a:sy n="105" d="100"/>
        </p:scale>
        <p:origin x="13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gy Györgyi (kiemelt pályázati szakértő)" userId="81f454b0-16fe-46ea-b317-80f1d3e27c4f" providerId="ADAL" clId="{970FE998-77D8-49BE-834D-C1D6EAD53EF4}"/>
    <pc:docChg chg="undo custSel modSld">
      <pc:chgData name="Nagy Györgyi (kiemelt pályázati szakértő)" userId="81f454b0-16fe-46ea-b317-80f1d3e27c4f" providerId="ADAL" clId="{970FE998-77D8-49BE-834D-C1D6EAD53EF4}" dt="2025-05-19T11:28:01.247" v="11" actId="1076"/>
      <pc:docMkLst>
        <pc:docMk/>
      </pc:docMkLst>
      <pc:sldChg chg="addSp delSp modSp mod">
        <pc:chgData name="Nagy Györgyi (kiemelt pályázati szakértő)" userId="81f454b0-16fe-46ea-b317-80f1d3e27c4f" providerId="ADAL" clId="{970FE998-77D8-49BE-834D-C1D6EAD53EF4}" dt="2025-05-19T11:28:01.247" v="11" actId="1076"/>
        <pc:sldMkLst>
          <pc:docMk/>
          <pc:sldMk cId="1300179688" sldId="268"/>
        </pc:sldMkLst>
        <pc:spChg chg="add del mod">
          <ac:chgData name="Nagy Györgyi (kiemelt pályázati szakértő)" userId="81f454b0-16fe-46ea-b317-80f1d3e27c4f" providerId="ADAL" clId="{970FE998-77D8-49BE-834D-C1D6EAD53EF4}" dt="2025-05-19T11:27:24.707" v="7" actId="22"/>
          <ac:spMkLst>
            <pc:docMk/>
            <pc:sldMk cId="1300179688" sldId="268"/>
            <ac:spMk id="4" creationId="{21F677DE-478F-8B06-5A81-CA12FCE12157}"/>
          </ac:spMkLst>
        </pc:spChg>
        <pc:picChg chg="add mod ord">
          <ac:chgData name="Nagy Györgyi (kiemelt pályázati szakértő)" userId="81f454b0-16fe-46ea-b317-80f1d3e27c4f" providerId="ADAL" clId="{970FE998-77D8-49BE-834D-C1D6EAD53EF4}" dt="2025-05-19T11:28:01.247" v="11" actId="1076"/>
          <ac:picMkLst>
            <pc:docMk/>
            <pc:sldMk cId="1300179688" sldId="268"/>
            <ac:picMk id="6" creationId="{8C8A14CE-169C-2EF4-E96D-DF736F1F3ECB}"/>
          </ac:picMkLst>
        </pc:picChg>
        <pc:picChg chg="del">
          <ac:chgData name="Nagy Györgyi (kiemelt pályázati szakértő)" userId="81f454b0-16fe-46ea-b317-80f1d3e27c4f" providerId="ADAL" clId="{970FE998-77D8-49BE-834D-C1D6EAD53EF4}" dt="2025-05-19T11:27:21.780" v="6" actId="478"/>
          <ac:picMkLst>
            <pc:docMk/>
            <pc:sldMk cId="1300179688" sldId="268"/>
            <ac:picMk id="7" creationId="{E2EB438D-3A6B-F1F9-5ED9-0F3EF786AD8C}"/>
          </ac:picMkLst>
        </pc:picChg>
      </pc:sldChg>
      <pc:sldChg chg="modSp mod">
        <pc:chgData name="Nagy Györgyi (kiemelt pályázati szakértő)" userId="81f454b0-16fe-46ea-b317-80f1d3e27c4f" providerId="ADAL" clId="{970FE998-77D8-49BE-834D-C1D6EAD53EF4}" dt="2025-05-19T11:23:39.493" v="5" actId="2711"/>
        <pc:sldMkLst>
          <pc:docMk/>
          <pc:sldMk cId="3016060163" sldId="287"/>
        </pc:sldMkLst>
        <pc:spChg chg="mod">
          <ac:chgData name="Nagy Györgyi (kiemelt pályázati szakértő)" userId="81f454b0-16fe-46ea-b317-80f1d3e27c4f" providerId="ADAL" clId="{970FE998-77D8-49BE-834D-C1D6EAD53EF4}" dt="2025-05-19T11:23:39.493" v="5" actId="2711"/>
          <ac:spMkLst>
            <pc:docMk/>
            <pc:sldMk cId="3016060163" sldId="287"/>
            <ac:spMk id="9" creationId="{20CB9698-89AD-1D10-B671-3A3997710B0E}"/>
          </ac:spMkLst>
        </pc:spChg>
      </pc:sldChg>
    </pc:docChg>
  </pc:docChgLst>
  <pc:docChgLst>
    <pc:chgData name="Lánczi Dóra (kiemelt pályázati szakértő)" userId="9770561b-c833-4667-9468-322d1536e382" providerId="ADAL" clId="{4D7F7F45-FD36-4F3A-838A-105CD4BD4452}"/>
    <pc:docChg chg="undo custSel modSld">
      <pc:chgData name="Lánczi Dóra (kiemelt pályázati szakértő)" userId="9770561b-c833-4667-9468-322d1536e382" providerId="ADAL" clId="{4D7F7F45-FD36-4F3A-838A-105CD4BD4452}" dt="2025-05-19T09:49:40.050" v="85" actId="20577"/>
      <pc:docMkLst>
        <pc:docMk/>
      </pc:docMkLst>
      <pc:sldChg chg="modSp mod">
        <pc:chgData name="Lánczi Dóra (kiemelt pályázati szakértő)" userId="9770561b-c833-4667-9468-322d1536e382" providerId="ADAL" clId="{4D7F7F45-FD36-4F3A-838A-105CD4BD4452}" dt="2025-05-19T09:46:06.148" v="55" actId="27636"/>
        <pc:sldMkLst>
          <pc:docMk/>
          <pc:sldMk cId="3016060163" sldId="287"/>
        </pc:sldMkLst>
        <pc:spChg chg="mod">
          <ac:chgData name="Lánczi Dóra (kiemelt pályázati szakértő)" userId="9770561b-c833-4667-9468-322d1536e382" providerId="ADAL" clId="{4D7F7F45-FD36-4F3A-838A-105CD4BD4452}" dt="2025-05-19T09:46:06.148" v="55" actId="27636"/>
          <ac:spMkLst>
            <pc:docMk/>
            <pc:sldMk cId="3016060163" sldId="287"/>
            <ac:spMk id="9" creationId="{20CB9698-89AD-1D10-B671-3A3997710B0E}"/>
          </ac:spMkLst>
        </pc:spChg>
      </pc:sldChg>
      <pc:sldChg chg="modSp mod">
        <pc:chgData name="Lánczi Dóra (kiemelt pályázati szakértő)" userId="9770561b-c833-4667-9468-322d1536e382" providerId="ADAL" clId="{4D7F7F45-FD36-4F3A-838A-105CD4BD4452}" dt="2025-05-19T09:48:18.348" v="82" actId="20577"/>
        <pc:sldMkLst>
          <pc:docMk/>
          <pc:sldMk cId="1879389769" sldId="302"/>
        </pc:sldMkLst>
        <pc:spChg chg="mod">
          <ac:chgData name="Lánczi Dóra (kiemelt pályázati szakértő)" userId="9770561b-c833-4667-9468-322d1536e382" providerId="ADAL" clId="{4D7F7F45-FD36-4F3A-838A-105CD4BD4452}" dt="2025-05-19T09:48:18.348" v="82" actId="20577"/>
          <ac:spMkLst>
            <pc:docMk/>
            <pc:sldMk cId="1879389769" sldId="302"/>
            <ac:spMk id="9" creationId="{7B4796E2-96F0-A0DA-C253-B06842496D92}"/>
          </ac:spMkLst>
        </pc:spChg>
      </pc:sldChg>
      <pc:sldChg chg="modSp mod">
        <pc:chgData name="Lánczi Dóra (kiemelt pályázati szakértő)" userId="9770561b-c833-4667-9468-322d1536e382" providerId="ADAL" clId="{4D7F7F45-FD36-4F3A-838A-105CD4BD4452}" dt="2025-05-19T09:48:55.948" v="84" actId="20577"/>
        <pc:sldMkLst>
          <pc:docMk/>
          <pc:sldMk cId="1642619814" sldId="305"/>
        </pc:sldMkLst>
        <pc:spChg chg="mod">
          <ac:chgData name="Lánczi Dóra (kiemelt pályázati szakértő)" userId="9770561b-c833-4667-9468-322d1536e382" providerId="ADAL" clId="{4D7F7F45-FD36-4F3A-838A-105CD4BD4452}" dt="2025-05-19T09:48:55.948" v="84" actId="20577"/>
          <ac:spMkLst>
            <pc:docMk/>
            <pc:sldMk cId="1642619814" sldId="305"/>
            <ac:spMk id="9" creationId="{8EC2D0D9-ED83-B8B4-41A0-44F0C4E469E4}"/>
          </ac:spMkLst>
        </pc:spChg>
      </pc:sldChg>
      <pc:sldChg chg="modSp mod">
        <pc:chgData name="Lánczi Dóra (kiemelt pályázati szakértő)" userId="9770561b-c833-4667-9468-322d1536e382" providerId="ADAL" clId="{4D7F7F45-FD36-4F3A-838A-105CD4BD4452}" dt="2025-05-19T09:49:40.050" v="85" actId="20577"/>
        <pc:sldMkLst>
          <pc:docMk/>
          <pc:sldMk cId="710562965" sldId="306"/>
        </pc:sldMkLst>
        <pc:spChg chg="mod">
          <ac:chgData name="Lánczi Dóra (kiemelt pályázati szakértő)" userId="9770561b-c833-4667-9468-322d1536e382" providerId="ADAL" clId="{4D7F7F45-FD36-4F3A-838A-105CD4BD4452}" dt="2025-05-19T09:49:40.050" v="85" actId="20577"/>
          <ac:spMkLst>
            <pc:docMk/>
            <pc:sldMk cId="710562965" sldId="306"/>
            <ac:spMk id="9" creationId="{F9B91D9B-A4E4-4DD5-0D4C-E7A79C54714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A5477-3F7E-4669-877F-CAC33A174F79}" type="datetime1">
              <a:rPr lang="hu-HU" smtClean="0"/>
              <a:t>2025. 05. 19.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Semmelweis Egyetem | Szervezeti egység neve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6BBF8-0AC3-4F5C-9C46-904244B9163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581194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7263F-A963-4716-9E0B-336AF0E39782}" type="datetime1">
              <a:rPr lang="hu-HU" smtClean="0"/>
              <a:t>2025. 05. 19.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Semmelweis Egyetem | Szervezeti egység neve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8844E-4E9E-4762-B238-A0CB0F62D7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7450316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1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458369"/>
            <a:ext cx="9144000" cy="395427"/>
          </a:xfr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Előadás alcíme</a:t>
            </a:r>
          </a:p>
        </p:txBody>
      </p:sp>
      <p:sp>
        <p:nvSpPr>
          <p:cNvPr id="8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346487"/>
            <a:ext cx="9144000" cy="1088842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Előadás címe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971597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sp>
        <p:nvSpPr>
          <p:cNvPr id="17" name="Szöveg helye 16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4375943"/>
            <a:ext cx="9144000" cy="704850"/>
          </a:xfrm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2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hu-HU" dirty="0"/>
              <a:t>MINTA SZERVEZETI EGYSÉG NEVE, </a:t>
            </a:r>
            <a:br>
              <a:rPr lang="hu-HU" dirty="0"/>
            </a:br>
            <a:r>
              <a:rPr lang="hu-HU" dirty="0"/>
              <a:t>HOSSZÚ NÉV ESETÉN KÉT SORBA TÖRDELVE</a:t>
            </a:r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318" y="5778500"/>
            <a:ext cx="2761364" cy="92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3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243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232303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287" y="368301"/>
            <a:ext cx="2447926" cy="558165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8302"/>
            <a:ext cx="7734300" cy="55816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2025849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ró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2386148"/>
            <a:ext cx="9144000" cy="1123815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Köszönöm a figyelmet!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683866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318" y="5778500"/>
            <a:ext cx="2761364" cy="92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68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4324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0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11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324264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08163"/>
            <a:ext cx="10515600" cy="261516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50317"/>
            <a:ext cx="10515600" cy="149963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7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236228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8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311402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8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8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9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10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262859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6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1758283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 userDrawn="1"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1D5C9D03-34B3-CF46-A324-7A5A7F0004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99" y="6073198"/>
            <a:ext cx="2534304" cy="844768"/>
          </a:xfrm>
          <a:prstGeom prst="rect">
            <a:avLst/>
          </a:prstGeom>
        </p:spPr>
      </p:pic>
      <p:cxnSp>
        <p:nvCxnSpPr>
          <p:cNvPr id="9" name="Egyenes összekötő 8"/>
          <p:cNvCxnSpPr/>
          <p:nvPr userDrawn="1"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 userDrawn="1"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19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22849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68301"/>
            <a:ext cx="6172200" cy="5581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9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308245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5268" y="0"/>
            <a:ext cx="6876732" cy="6134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/>
              <a:t>Kép beszúrásához kattintson az ikonra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8" name="Szöveg helye 4"/>
          <p:cNvSpPr>
            <a:spLocks noGrp="1"/>
          </p:cNvSpPr>
          <p:nvPr>
            <p:ph type="body" sz="quarter" idx="10" hasCustomPrompt="1"/>
          </p:nvPr>
        </p:nvSpPr>
        <p:spPr>
          <a:xfrm>
            <a:off x="3283585" y="6134735"/>
            <a:ext cx="5616575" cy="72000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baseline="0">
                <a:solidFill>
                  <a:schemeClr val="bg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/>
            </a:lvl2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Szervezeti egység neve,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ha hosszabb a sor két sorba tördelve</a:t>
            </a:r>
          </a:p>
        </p:txBody>
      </p:sp>
      <p:sp>
        <p:nvSpPr>
          <p:cNvPr id="10" name="Szöveg helye 6"/>
          <p:cNvSpPr>
            <a:spLocks noGrp="1"/>
          </p:cNvSpPr>
          <p:nvPr>
            <p:ph type="body" sz="quarter" idx="11" hasCustomPrompt="1"/>
          </p:nvPr>
        </p:nvSpPr>
        <p:spPr>
          <a:xfrm>
            <a:off x="8904288" y="6134735"/>
            <a:ext cx="3287712" cy="720000"/>
          </a:xfrm>
        </p:spPr>
        <p:txBody>
          <a:bodyPr numCol="1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0" i="0" baseline="0">
                <a:solidFill>
                  <a:schemeClr val="bg2"/>
                </a:solidFill>
              </a:defRPr>
            </a:lvl1pPr>
          </a:lstStyle>
          <a:p>
            <a:pPr algn="ctr"/>
            <a:r>
              <a:rPr lang="hu-HU" sz="1200" dirty="0">
                <a:solidFill>
                  <a:schemeClr val="bg2"/>
                </a:solidFill>
              </a:rPr>
              <a:t>Dr. Minta Mihály,</a:t>
            </a:r>
            <a:br>
              <a:rPr lang="hu-HU" sz="1200" dirty="0">
                <a:solidFill>
                  <a:schemeClr val="bg2"/>
                </a:solidFill>
              </a:rPr>
            </a:br>
            <a:r>
              <a:rPr lang="hu-HU" sz="1200" dirty="0">
                <a:solidFill>
                  <a:schemeClr val="bg2"/>
                </a:solidFill>
              </a:rPr>
              <a:t>titulus</a:t>
            </a:r>
          </a:p>
        </p:txBody>
      </p:sp>
    </p:spTree>
    <p:extLst>
      <p:ext uri="{BB962C8B-B14F-4D97-AF65-F5344CB8AC3E}">
        <p14:creationId xmlns:p14="http://schemas.microsoft.com/office/powerpoint/2010/main" val="416894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410"/>
            <a:ext cx="10515600" cy="412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cxnSp>
        <p:nvCxnSpPr>
          <p:cNvPr id="11" name="Egyenes összekötő 10"/>
          <p:cNvCxnSpPr/>
          <p:nvPr userDrawn="1"/>
        </p:nvCxnSpPr>
        <p:spPr>
          <a:xfrm>
            <a:off x="3012564" y="6269355"/>
            <a:ext cx="1" cy="4514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 helye 4"/>
          <p:cNvSpPr txBox="1">
            <a:spLocks/>
          </p:cNvSpPr>
          <p:nvPr userDrawn="1"/>
        </p:nvSpPr>
        <p:spPr>
          <a:xfrm>
            <a:off x="3012564" y="6163978"/>
            <a:ext cx="6173121" cy="68103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200" b="1" dirty="0">
              <a:solidFill>
                <a:schemeClr val="bg2"/>
              </a:solidFill>
            </a:endParaRPr>
          </a:p>
        </p:txBody>
      </p:sp>
      <p:sp>
        <p:nvSpPr>
          <p:cNvPr id="4" name="Téglalap 3"/>
          <p:cNvSpPr/>
          <p:nvPr userDrawn="1"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1D5C9D03-34B3-CF46-A324-7A5A7F00048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99" y="6073198"/>
            <a:ext cx="2534304" cy="844768"/>
          </a:xfrm>
          <a:prstGeom prst="rect">
            <a:avLst/>
          </a:prstGeom>
        </p:spPr>
      </p:pic>
      <p:cxnSp>
        <p:nvCxnSpPr>
          <p:cNvPr id="16" name="Egyenes összekötő 15"/>
          <p:cNvCxnSpPr/>
          <p:nvPr userDrawn="1"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 userDrawn="1"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43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071">
          <p15:clr>
            <a:srgbClr val="F26B43"/>
          </p15:clr>
        </p15:guide>
        <p15:guide id="4" pos="5609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pos="347">
          <p15:clr>
            <a:srgbClr val="F26B43"/>
          </p15:clr>
        </p15:guide>
        <p15:guide id="8" orient="horz" pos="232">
          <p15:clr>
            <a:srgbClr val="F26B43"/>
          </p15:clr>
        </p15:guide>
        <p15:guide id="9" pos="7151">
          <p15:clr>
            <a:srgbClr val="F26B43"/>
          </p15:clr>
        </p15:guide>
        <p15:guide id="10" pos="529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emmelweis/gazdalkodas-kfi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ereg.beatrix@semmelweis.hu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3"/>
          </p:nvPr>
        </p:nvSpPr>
        <p:spPr>
          <a:xfrm>
            <a:off x="1524000" y="3046715"/>
            <a:ext cx="9144000" cy="395427"/>
          </a:xfrm>
        </p:spPr>
        <p:txBody>
          <a:bodyPr/>
          <a:lstStyle/>
          <a:p>
            <a:r>
              <a:rPr lang="hu-HU" dirty="0"/>
              <a:t>HU-RIZONT NEMZETKÖZI KIVÁLÓSÁGI KUTATÁSI EGYÜTTMŰKÖDÉSI PROGRAM </a:t>
            </a:r>
            <a:br>
              <a:rPr lang="hu-HU" dirty="0"/>
            </a:br>
            <a:br>
              <a:rPr lang="hu-HU" dirty="0"/>
            </a:br>
            <a:r>
              <a:rPr lang="hu-HU" b="1" dirty="0">
                <a:solidFill>
                  <a:schemeClr val="bg1"/>
                </a:solidFill>
              </a:rPr>
              <a:t>Gyakran Ismételt Pénzügyi Kérdések</a:t>
            </a:r>
            <a:br>
              <a:rPr lang="hu-HU" b="1" dirty="0">
                <a:solidFill>
                  <a:schemeClr val="bg1"/>
                </a:solidFill>
              </a:rPr>
            </a:br>
            <a:endParaRPr lang="hu-HU" b="1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2"/>
          </p:nvPr>
        </p:nvSpPr>
        <p:spPr>
          <a:xfrm>
            <a:off x="1796375" y="1587632"/>
            <a:ext cx="9144000" cy="1088842"/>
          </a:xfrm>
        </p:spPr>
        <p:txBody>
          <a:bodyPr/>
          <a:lstStyle/>
          <a:p>
            <a:endParaRPr lang="hu-HU" sz="4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u-HU" sz="4400" dirty="0"/>
              <a:t> 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>
                <a:solidFill>
                  <a:schemeClr val="bg2"/>
                </a:solidFill>
              </a:rPr>
              <a:t>2025-1.2.1-HU-RIZONT</a:t>
            </a:r>
          </a:p>
          <a:p>
            <a:r>
              <a:rPr lang="hu-HU" dirty="0"/>
              <a:t>Sereg Beatrix</a:t>
            </a:r>
            <a:endParaRPr lang="en-GB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endParaRPr lang="hu-HU" dirty="0"/>
          </a:p>
          <a:p>
            <a:pPr>
              <a:spcBef>
                <a:spcPts val="300"/>
              </a:spcBef>
            </a:pPr>
            <a:r>
              <a:rPr lang="hu-HU" dirty="0"/>
              <a:t>Pályázati és KFI Hálózat-irányítási Igazgatóság</a:t>
            </a:r>
          </a:p>
        </p:txBody>
      </p:sp>
    </p:spTree>
    <p:extLst>
      <p:ext uri="{BB962C8B-B14F-4D97-AF65-F5344CB8AC3E}">
        <p14:creationId xmlns:p14="http://schemas.microsoft.com/office/powerpoint/2010/main" val="411083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06A6E3-B016-C342-1A33-04859B6DB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hu-HU" dirty="0"/>
              <a:t>Gyakran ismételt kérdések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C075EA4-2164-6763-24D4-7ED8A0CB19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Pályázati És KFI Hálózatirányítási Igazgatóság</a:t>
            </a:r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76C107C3-54F5-772B-B9D5-C9BD904AAE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Sereg Beatrix</a:t>
            </a:r>
            <a:endParaRPr lang="hu-HU"/>
          </a:p>
        </p:txBody>
      </p:sp>
      <p:sp>
        <p:nvSpPr>
          <p:cNvPr id="9" name="Tartalom helye 8">
            <a:extLst>
              <a:ext uri="{FF2B5EF4-FFF2-40B4-BE49-F238E27FC236}">
                <a16:creationId xmlns:a16="http://schemas.microsoft.com/office/drawing/2014/main" id="{20CB9698-89AD-1D10-B671-3A3997710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10605940" cy="414178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hu-HU" sz="1800" b="1" dirty="0">
                <a:latin typeface="+mj-lt"/>
              </a:rPr>
              <a:t>1. Mi az a "közösségi adó"? Ki fizeti és hol?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EU-n belüli adóalanynak minősül, aki rendelkezik Közösségi adószámmal. Közösségi ügylet esetében mindkét félnek (eladó-vevő) közösségi adóalanynak kell lennie (rendelkeznie kell érvényes Közösségi adószámmal). </a:t>
            </a:r>
            <a:b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</a:br>
            <a: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Ebben az esetében a számla ÁFA nélküli, külföldi fordított adózás lép érvénybe. A külföldi fordított adózás azt jelenti, hogy az ÁFA összegét a vevőnek az otthoni adóhatóság részére kell befizetnie (vevőként Magyarországon vallod és „fizeted be” az ÁFÁ-t ). </a:t>
            </a:r>
            <a:endParaRPr lang="hu-HU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228600" indent="-228600">
              <a:spcBef>
                <a:spcPts val="1000"/>
              </a:spcBef>
            </a:pPr>
            <a: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Például:</a:t>
            </a:r>
            <a:endParaRPr lang="hu-HU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0" indent="0">
              <a:spcBef>
                <a:spcPts val="1000"/>
              </a:spcBef>
              <a:buNone/>
            </a:pPr>
            <a: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      Német eladó-&gt; Magyar vevő</a:t>
            </a:r>
            <a:endParaRPr lang="hu-HU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457200" lvl="1" indent="0">
              <a:spcBef>
                <a:spcPts val="1000"/>
              </a:spcBef>
              <a:buNone/>
            </a:pPr>
            <a:r>
              <a:rPr lang="hu-HU" sz="15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 német cég számlát állít ki, de már a számla beérkezésekor 27%-kal emelt összegben igényel fedezetet, mivel az ÁFA</a:t>
            </a:r>
            <a:r>
              <a:rPr lang="hu-HU" sz="15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hu-HU" sz="15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bevallást követően az adott     számlaérték alapján a SE befizeti a 27% közösségi vagy import Áfa-t (attól függően, hogy uniós vagy</a:t>
            </a:r>
            <a:r>
              <a:rPr lang="hu-HU" sz="15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hu-HU" sz="15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unión kívüli országból „</a:t>
            </a:r>
            <a:r>
              <a:rPr lang="hu-HU" sz="1500" dirty="0" err="1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vásárolunk</a:t>
            </a:r>
            <a:r>
              <a:rPr lang="hu-HU" sz="15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”).</a:t>
            </a:r>
            <a:endParaRPr lang="hu-HU" sz="15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hu-HU" sz="1800" dirty="0">
                <a:solidFill>
                  <a:srgbClr val="212529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 külföldi partnerek alvállalkozói díja / megbízási díja soron a közösségi/import ÁFA összegével (27 %) növelten kell a költséget tervezni. </a:t>
            </a:r>
            <a:endParaRPr lang="hu-HU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hu-HU" sz="1800" dirty="0">
              <a:solidFill>
                <a:srgbClr val="26282A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2. A 25% előleg a teljes összegre vonatkozik, vagy az adott éves munka 25%-ára?</a:t>
            </a:r>
          </a:p>
          <a:p>
            <a:pPr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A partnerrel szerződött összeg 25 %-a fizethető </a:t>
            </a:r>
            <a:r>
              <a:rPr lang="hu-HU" sz="1800" dirty="0" err="1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max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. előlegként részére.  Ez pl. 3 fizetési ütem esetén:</a:t>
            </a:r>
            <a:endParaRPr lang="hu-HU" sz="1800" dirty="0"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SzPts val="1000"/>
              <a:buNone/>
              <a:tabLst>
                <a:tab pos="457200" algn="l"/>
              </a:tabLst>
            </a:pPr>
            <a:r>
              <a:rPr lang="hu-HU" sz="16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előleg – 25 % (előlegszámla)</a:t>
            </a:r>
            <a:endParaRPr lang="hu-HU" sz="1600" dirty="0">
              <a:solidFill>
                <a:srgbClr val="26282A"/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SzPts val="1000"/>
              <a:buNone/>
              <a:tabLst>
                <a:tab pos="457200" algn="l"/>
              </a:tabLst>
            </a:pPr>
            <a:r>
              <a:rPr lang="hu-HU" sz="16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1. ütem 33 % (teljesítés alapján részszámla)</a:t>
            </a:r>
            <a:endParaRPr lang="hu-HU" sz="1600" dirty="0">
              <a:solidFill>
                <a:srgbClr val="26282A"/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SzPts val="1000"/>
              <a:buNone/>
              <a:tabLst>
                <a:tab pos="457200" algn="l"/>
              </a:tabLst>
            </a:pPr>
            <a:r>
              <a:rPr lang="hu-HU" sz="16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2. ütem 33 % (teljesítés alapján részszámla)</a:t>
            </a:r>
            <a:endParaRPr lang="hu-HU" sz="1600" dirty="0">
              <a:solidFill>
                <a:srgbClr val="26282A"/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SzPts val="1000"/>
              <a:buNone/>
              <a:tabLst>
                <a:tab pos="457200" algn="l"/>
              </a:tabLst>
            </a:pPr>
            <a:r>
              <a:rPr lang="hu-HU" sz="16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3. ütem 34 % - 25 % (teljesítés alapján végszámla)</a:t>
            </a:r>
            <a:endParaRPr lang="hu-HU" sz="1600" dirty="0">
              <a:solidFill>
                <a:srgbClr val="26282A"/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606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FBC17-2B54-854F-6319-F53C45F68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B1976C-BFD4-34F8-1D0A-BC4D2E16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72" y="18319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hu-HU" dirty="0"/>
              <a:t>Gyakran ismételt kérdések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78696D6-D1F5-F481-0E80-AD01BB4CC2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Pályázati És KFI Hálózatirányítási Igazgatóság</a:t>
            </a:r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B7F63AFB-42B5-44A5-0830-423DE64EEC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Sereg Beatrix</a:t>
            </a:r>
            <a:endParaRPr lang="hu-HU"/>
          </a:p>
        </p:txBody>
      </p:sp>
      <p:sp>
        <p:nvSpPr>
          <p:cNvPr id="9" name="Tartalom helye 8">
            <a:extLst>
              <a:ext uri="{FF2B5EF4-FFF2-40B4-BE49-F238E27FC236}">
                <a16:creationId xmlns:a16="http://schemas.microsoft.com/office/drawing/2014/main" id="{7B4796E2-96F0-A0DA-C253-B06842496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760"/>
            <a:ext cx="10605940" cy="43237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hu-HU" sz="1800" b="1" dirty="0">
                <a:latin typeface="+mj-lt"/>
              </a:rPr>
              <a:t>3. Az EPTK rendszerben a Pénzügyi adatok menü -&gt; Költségek almenü kitöltése a mi feladatunk, vagy a végleges költségterv alapján Önök fogják kitölteni?</a:t>
            </a: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Tekintettel arra hogy szöveges indoklás, azaz számszaki alátámasztás is szükséges a költségvetéshez, mi 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(Pályázati KFI Hálózatirányítási Igazgatóság) nem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tudnánk rögzíteni, ezért ezt Önöknek 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(pályázó szervezeti egység) szükséges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. Ha kérdés merül fel, segítségre van szükségük, keressenek bátran!</a:t>
            </a:r>
            <a:endParaRPr lang="hu-HU" sz="1800" dirty="0">
              <a:solidFill>
                <a:srgbClr val="26282A"/>
              </a:solidFill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A költségek típusa:</a:t>
            </a:r>
            <a:endParaRPr lang="hu-HU" sz="1800" dirty="0">
              <a:solidFill>
                <a:srgbClr val="26282A"/>
              </a:solidFill>
              <a:latin typeface="Helvetica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Nem állami támogatás</a:t>
            </a:r>
            <a:endParaRPr lang="hu-HU" sz="1800" dirty="0">
              <a:solidFill>
                <a:srgbClr val="26282A"/>
              </a:solidFill>
              <a:latin typeface="Helvetica" panose="020B06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hu-HU" sz="1800" b="1" dirty="0"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4. </a:t>
            </a:r>
            <a:r>
              <a:rPr lang="hu-HU" sz="1800" b="1" dirty="0"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Külföldi partnerek kifizetése hogyan történik</a:t>
            </a: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?</a:t>
            </a:r>
            <a:endParaRPr lang="hu-HU" dirty="0"/>
          </a:p>
          <a:p>
            <a:pPr>
              <a:buNone/>
            </a:pP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Max. 25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% előleg 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biztosítható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a külföldi partnerek részére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, ezt követően teljesítésigazolás alapján számla ellenében fizetjük ki a díjat. Az előleggel a végszámlában kell elszámolni.</a:t>
            </a:r>
            <a:endParaRPr lang="hu-HU" sz="1800" dirty="0">
              <a:solidFill>
                <a:srgbClr val="26282A"/>
              </a:solidFill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7938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7DF89-2C78-4E8F-27A5-4CDC73B98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D19F5B-39A8-7CE9-8EA5-4ADCB45E8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hu-HU" dirty="0"/>
              <a:t>Gyakran ismételt kérdések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72E79BE-F4D6-98FE-8CB0-4C10631D3C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Pályázati És KFI Hálózatirányítási Igazgatóság</a:t>
            </a:r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696761FA-F6C6-823C-3680-853E9AB2F5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Sereg Beatrix</a:t>
            </a:r>
            <a:endParaRPr lang="hu-HU"/>
          </a:p>
        </p:txBody>
      </p:sp>
      <p:sp>
        <p:nvSpPr>
          <p:cNvPr id="9" name="Tartalom helye 8">
            <a:extLst>
              <a:ext uri="{FF2B5EF4-FFF2-40B4-BE49-F238E27FC236}">
                <a16:creationId xmlns:a16="http://schemas.microsoft.com/office/drawing/2014/main" id="{A9DA2D9C-7701-AB0C-904E-9FE9ED37D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10605940" cy="41417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hu-HU" sz="1800" b="1" dirty="0">
                <a:latin typeface="+mj-lt"/>
              </a:rPr>
              <a:t>6. Az árajánlatkérést ki írja alá?</a:t>
            </a:r>
          </a:p>
          <a:p>
            <a:pPr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Az árajánlat kérés, hivatalos semmelweis.hu email címről történjen, a projekt tervezésében részt vevő szakmai kolléga írja alá.</a:t>
            </a:r>
            <a:endParaRPr lang="hu-HU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hu-HU" sz="1800" dirty="0">
              <a:solidFill>
                <a:srgbClr val="26282A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7. Az árajánlatkérésben hivatkozni kell pályázat azonosítószámra, de ilyet nem látok a pályázati portálon. Mi lenne az azonosítószám? (esetleg az </a:t>
            </a:r>
            <a:r>
              <a:rPr lang="hu-HU" sz="1800" b="1" dirty="0" err="1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akronim</a:t>
            </a: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?).</a:t>
            </a:r>
            <a:b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</a:br>
            <a:endParaRPr lang="hu-HU" sz="1800" b="1" dirty="0"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Az azonosító számot a projekt beadásakor generál az EPTK felület. 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Kérjük a pályázat kódját </a:t>
            </a: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2025-1.2.1-HU-RIZONT feltüntetni és  projekt </a:t>
            </a:r>
            <a:r>
              <a:rPr lang="hu-HU" sz="1800" dirty="0" err="1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akronim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azonosítóját és a projekt címét. - ezzel a projekt beazonosítható.</a:t>
            </a:r>
            <a:endParaRPr lang="hu-HU" sz="1600" dirty="0">
              <a:solidFill>
                <a:srgbClr val="26282A"/>
              </a:solidFill>
              <a:effectLst/>
              <a:latin typeface="Helvetica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3027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2FD31-AC42-7D91-B009-40C246AF8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A2DD02-F695-2FF3-E1B9-92FE444AB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hu-HU" dirty="0"/>
              <a:t>Gyakran ismételt kérdések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9338408-A77C-063A-6AA3-4B5C732B44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Pályázati És KFI Hálózatirányítási Igazgatóság</a:t>
            </a:r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346B5487-ED95-9E4A-817A-62AA91DAA4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Sereg Beatrix</a:t>
            </a:r>
            <a:endParaRPr lang="hu-HU"/>
          </a:p>
        </p:txBody>
      </p:sp>
      <p:sp>
        <p:nvSpPr>
          <p:cNvPr id="9" name="Tartalom helye 8">
            <a:extLst>
              <a:ext uri="{FF2B5EF4-FFF2-40B4-BE49-F238E27FC236}">
                <a16:creationId xmlns:a16="http://schemas.microsoft.com/office/drawing/2014/main" id="{8EC2D0D9-ED83-B8B4-41A0-44F0C4E46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10605940" cy="444404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hu-HU" sz="1800" b="1" dirty="0">
                <a:latin typeface="+mj-lt"/>
              </a:rPr>
              <a:t>8. A dologi kiadásoknál mindenhez kell árajánlatot beszerezni? Ami a weben elérhető (</a:t>
            </a:r>
            <a:r>
              <a:rPr lang="hu-HU" sz="1800" b="1" dirty="0" err="1">
                <a:latin typeface="+mj-lt"/>
              </a:rPr>
              <a:t>pl</a:t>
            </a:r>
            <a:r>
              <a:rPr lang="hu-HU" sz="1800" b="1" dirty="0">
                <a:latin typeface="+mj-lt"/>
              </a:rPr>
              <a:t> egy sejtvonal, valamilyen labor eszköz (műanyag flaska </a:t>
            </a:r>
            <a:r>
              <a:rPr lang="hu-HU" sz="1800" b="1" dirty="0" err="1">
                <a:latin typeface="+mj-lt"/>
              </a:rPr>
              <a:t>stb</a:t>
            </a:r>
            <a:r>
              <a:rPr lang="hu-HU" sz="1800" b="1" dirty="0">
                <a:latin typeface="+mj-lt"/>
              </a:rPr>
              <a:t>), ezekre is kell? Mennyire kell részletezni? </a:t>
            </a:r>
          </a:p>
          <a:p>
            <a:pPr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dologi kiadások közül az anyagköltséghez kapcsolódóan nem szükséges árajánlat feltöltése.</a:t>
            </a:r>
          </a:p>
          <a:p>
            <a:pPr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szolgáltatások tekintetében az árajánlat kötelező!</a:t>
            </a:r>
          </a:p>
          <a:p>
            <a:pPr marL="0" indent="0">
              <a:buNone/>
            </a:pPr>
            <a:endParaRPr lang="hu-HU" sz="1800" dirty="0">
              <a:solidFill>
                <a:srgbClr val="26282A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9. Lehet egy mérföldkőhöz a dologi kiadásokra beírni, hogy </a:t>
            </a:r>
            <a:r>
              <a:rPr lang="hu-HU" sz="1800" b="1" dirty="0" err="1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pl</a:t>
            </a: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 30MFt, és a leírásban egy laza felsorolást adni, mi mindenre kell az adott összeg? </a:t>
            </a:r>
            <a:b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</a:br>
            <a:endParaRPr lang="hu-HU" sz="1800" b="1" dirty="0"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A költségvetés tervezése nem szükséges mérföldkövenként, azt költségelemenként kell tervezni. A szöveges indoklásban kell részletezni és 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számszakilag bemutatni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, hogy a tervezett összeg mire szolgál. </a:t>
            </a:r>
          </a:p>
          <a:p>
            <a:pPr lvl="1"/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anyagköltség esetében – a felsorolás rendben, hiszen általában nagyobb darabszámmal működik, ott nehéz a db * egységár alkalmazása, de a vegyszerek cca. … Ft, laboreszközök (pl. pipetta, </a:t>
            </a:r>
            <a:r>
              <a:rPr lang="hu-HU" sz="1400" dirty="0" err="1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stb</a:t>
            </a:r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) </a:t>
            </a:r>
            <a:r>
              <a:rPr lang="hu-HU" sz="1400" dirty="0" err="1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cca</a:t>
            </a:r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… Ft) megfelelő lehet</a:t>
            </a:r>
          </a:p>
          <a:p>
            <a:pPr lvl="1"/>
            <a:r>
              <a:rPr lang="hu-HU" sz="14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szolgáltatások esetében – be kell mutatni a szolgáltatásokat, és az árajánlatok alapján a költséget</a:t>
            </a:r>
          </a:p>
          <a:p>
            <a:pPr lvl="1"/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személyi esetében – </a:t>
            </a:r>
            <a:r>
              <a:rPr lang="hu-HU" sz="1400" dirty="0" err="1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pl</a:t>
            </a:r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: kutató : 2 fő * 0,5 FTE * x FT/hó munkabér = … segédszemélyzet </a:t>
            </a:r>
            <a:r>
              <a:rPr lang="hu-HU" sz="1400" dirty="0" err="1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stb</a:t>
            </a:r>
            <a:r>
              <a:rPr lang="hu-HU" sz="1400" dirty="0">
                <a:solidFill>
                  <a:srgbClr val="26282A"/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… projektmenedzser…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4261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2971C-9EB3-4A95-1B76-612962199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9C2328-A05D-91AE-3856-5E0DBEA6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hu-HU" dirty="0"/>
              <a:t>Gyakran ismételt kérdések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F042BD1-6C61-88C5-77BE-14204A7DB4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Pályázati És KFI Hálózatirányítási Igazgatóság</a:t>
            </a:r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4B05DAC6-584E-77AF-26A8-63C728788E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hu-HU" dirty="0"/>
              <a:t>Sereg Beatrix</a:t>
            </a:r>
            <a:endParaRPr lang="hu-HU"/>
          </a:p>
        </p:txBody>
      </p:sp>
      <p:sp>
        <p:nvSpPr>
          <p:cNvPr id="9" name="Tartalom helye 8">
            <a:extLst>
              <a:ext uri="{FF2B5EF4-FFF2-40B4-BE49-F238E27FC236}">
                <a16:creationId xmlns:a16="http://schemas.microsoft.com/office/drawing/2014/main" id="{F9B91D9B-A4E4-4DD5-0D4C-E7A79C547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00715"/>
            <a:ext cx="10605940" cy="37958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hu-HU" sz="1800" b="1" dirty="0">
                <a:latin typeface="+mj-lt"/>
              </a:rPr>
              <a:t>10. Mindenhol kell Áfát is számolni, vagy az Egyetem vissza tudja téríteni az áfát?</a:t>
            </a: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Minden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soron – ahol releváns - tervezni kell az ÁFA-t (anyagköltség, szolgáltatás, külföldi partner), az Egyetem projektjei tekintetében a bruttó elszámolást választotta, azaz az ÁFA-t nem igényli vissza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, viszont a teljes bruttó összegre megkapja a támogatást.</a:t>
            </a:r>
            <a:br>
              <a:rPr lang="hu-HU" sz="1800" dirty="0">
                <a:effectLst/>
                <a:latin typeface="Helvetica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hu-HU" sz="1800" dirty="0">
              <a:solidFill>
                <a:srgbClr val="26282A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11. A "Új csekély összegű (de </a:t>
            </a:r>
            <a:r>
              <a:rPr lang="hu-HU" sz="1800" b="1" dirty="0" err="1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minimis</a:t>
            </a:r>
            <a: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) nyilatkozat rögzítése"-nél mit kell kiválasztani. </a:t>
            </a:r>
            <a:br>
              <a:rPr lang="hu-HU" sz="1800" b="1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</a:br>
            <a:endParaRPr lang="hu-HU" sz="1800" b="1" dirty="0">
              <a:effectLst/>
              <a:latin typeface="+mj-l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A</a:t>
            </a:r>
            <a:r>
              <a:rPr lang="pt-BR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z Egyetem részéről nem releváns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a de </a:t>
            </a:r>
            <a:r>
              <a:rPr lang="hu-HU" sz="1800" dirty="0" err="1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minimis</a:t>
            </a:r>
            <a:r>
              <a:rPr lang="hu-HU" sz="1800" dirty="0">
                <a:solidFill>
                  <a:srgbClr val="26282A"/>
                </a:solidFill>
                <a:effectLst/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nyilatkozat kitöltése.</a:t>
            </a:r>
            <a:r>
              <a:rPr lang="hu-HU" sz="1800" dirty="0">
                <a:solidFill>
                  <a:srgbClr val="26282A"/>
                </a:solidFill>
                <a:latin typeface="Helvetica"/>
                <a:ea typeface="Aptos" panose="020B0004020202020204" pitchFamily="34" charset="0"/>
                <a:cs typeface="Aptos" panose="020B0004020202020204" pitchFamily="34" charset="0"/>
              </a:rPr>
              <a:t> Amennyiben a rögzítését megkezdték, kérjük törölni szíveskedjenek.</a:t>
            </a:r>
            <a:endParaRPr lang="hu-HU" dirty="0">
              <a:solidFill>
                <a:srgbClr val="242F62"/>
              </a:solidFill>
              <a:latin typeface="Montserrat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hu-HU" sz="1800" dirty="0">
              <a:solidFill>
                <a:srgbClr val="26282A"/>
              </a:solidFill>
              <a:latin typeface="Helvetica"/>
            </a:endParaRPr>
          </a:p>
          <a:p>
            <a:pPr marL="0" indent="0">
              <a:buNone/>
            </a:pPr>
            <a:r>
              <a:rPr lang="hu-HU" sz="1800" b="1" dirty="0">
                <a:solidFill>
                  <a:srgbClr val="242F62"/>
                </a:solidFill>
                <a:latin typeface="Montserrat"/>
              </a:rPr>
              <a:t>12. Eszközbeszerzés, immateriális javak elszámolhatóak-e.</a:t>
            </a:r>
            <a:endParaRPr lang="hu-HU" sz="1800" dirty="0">
              <a:solidFill>
                <a:srgbClr val="000000"/>
              </a:solidFill>
              <a:latin typeface="Montserrat"/>
            </a:endParaRPr>
          </a:p>
          <a:p>
            <a:pPr marL="0" indent="0">
              <a:buNone/>
            </a:pPr>
            <a:r>
              <a:rPr lang="hu-HU" sz="1800" dirty="0">
                <a:solidFill>
                  <a:srgbClr val="26282A"/>
                </a:solidFill>
                <a:latin typeface="Helvetica"/>
                <a:cs typeface="Helvetica"/>
              </a:rPr>
              <a:t>Nem számolhatóak el ezek a költségek.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0562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6175" y="245268"/>
            <a:ext cx="8487979" cy="1325563"/>
          </a:xfrm>
        </p:spPr>
        <p:txBody>
          <a:bodyPr>
            <a:normAutofit/>
          </a:bodyPr>
          <a:lstStyle/>
          <a:p>
            <a:r>
              <a:rPr lang="hu-HU" sz="3200" b="1" dirty="0">
                <a:solidFill>
                  <a:srgbClr val="B3A16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http:\\</a:t>
            </a:r>
            <a:r>
              <a:rPr lang="hu-HU" sz="3200" b="1" dirty="0" err="1">
                <a:solidFill>
                  <a:srgbClr val="B3A16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semmelweis</a:t>
            </a:r>
            <a:r>
              <a:rPr lang="hu-HU" sz="3200" b="1" dirty="0">
                <a:solidFill>
                  <a:srgbClr val="B3A16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\</a:t>
            </a:r>
            <a:r>
              <a:rPr lang="hu-HU" sz="3200" b="1" dirty="0" err="1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gazdalkodas-kfi</a:t>
            </a:r>
            <a:endParaRPr lang="en-GB" sz="3200" b="1" dirty="0">
              <a:solidFill>
                <a:schemeClr val="tx2"/>
              </a:solidFill>
            </a:endParaRPr>
          </a:p>
        </p:txBody>
      </p:sp>
      <p:sp>
        <p:nvSpPr>
          <p:cNvPr id="8" name="Szöveg helye 1"/>
          <p:cNvSpPr>
            <a:spLocks noGrp="1"/>
          </p:cNvSpPr>
          <p:nvPr>
            <p:ph type="body" sz="quarter" idx="10"/>
          </p:nvPr>
        </p:nvSpPr>
        <p:spPr>
          <a:xfrm>
            <a:off x="3283585" y="6134735"/>
            <a:ext cx="5616575" cy="720000"/>
          </a:xfrm>
        </p:spPr>
        <p:txBody>
          <a:bodyPr/>
          <a:lstStyle/>
          <a:p>
            <a:r>
              <a:rPr lang="hu-HU" dirty="0"/>
              <a:t>Pályázati és KFI Hálózat-irányítási Igazgatóság</a:t>
            </a:r>
          </a:p>
        </p:txBody>
      </p:sp>
      <p:sp>
        <p:nvSpPr>
          <p:cNvPr id="9" name="Szöveg helye 2"/>
          <p:cNvSpPr>
            <a:spLocks noGrp="1"/>
          </p:cNvSpPr>
          <p:nvPr>
            <p:ph type="body" sz="quarter" idx="11"/>
          </p:nvPr>
        </p:nvSpPr>
        <p:spPr>
          <a:xfrm>
            <a:off x="8904288" y="6134735"/>
            <a:ext cx="3287712" cy="720000"/>
          </a:xfrm>
        </p:spPr>
        <p:txBody>
          <a:bodyPr/>
          <a:lstStyle/>
          <a:p>
            <a:r>
              <a:rPr lang="hu-HU" dirty="0"/>
              <a:t>Sereg Beatrix</a:t>
            </a:r>
          </a:p>
        </p:txBody>
      </p:sp>
      <p:sp>
        <p:nvSpPr>
          <p:cNvPr id="10" name="Tartalom helye 9">
            <a:extLst>
              <a:ext uri="{FF2B5EF4-FFF2-40B4-BE49-F238E27FC236}">
                <a16:creationId xmlns:a16="http://schemas.microsoft.com/office/drawing/2014/main" id="{C779B976-3147-3F03-99F4-492E3FB93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84154" y="508000"/>
            <a:ext cx="3436510" cy="5441950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  <a:prstDash val="lgDash"/>
          </a:ln>
        </p:spPr>
        <p:txBody>
          <a:bodyPr/>
          <a:lstStyle/>
          <a:p>
            <a:pPr marL="0" indent="0" algn="ctr">
              <a:buNone/>
            </a:pPr>
            <a:br>
              <a:rPr lang="hu-HU" b="1" dirty="0">
                <a:hlinkClick r:id="rId2"/>
              </a:rPr>
            </a:br>
            <a:r>
              <a:rPr lang="hu-HU" b="1" dirty="0">
                <a:hlinkClick r:id="rId2"/>
              </a:rPr>
              <a:t>PKHI</a:t>
            </a:r>
            <a:r>
              <a:rPr lang="hu-HU" b="1" dirty="0"/>
              <a:t> honlapjának legkönnyebb elérése:</a:t>
            </a:r>
          </a:p>
          <a:p>
            <a:endParaRPr lang="hu-HU" dirty="0"/>
          </a:p>
          <a:p>
            <a:pPr>
              <a:buFont typeface="Wingdings" panose="05000000000000000000" pitchFamily="2" charset="2"/>
              <a:buChar char="Ø"/>
            </a:pPr>
            <a:r>
              <a:rPr lang="hu-HU" b="1" dirty="0"/>
              <a:t>Elnyert pályázatok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Felső pályázati logó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u-HU" dirty="0"/>
              <a:t>Alsó pályázati logóra kattintva</a:t>
            </a:r>
          </a:p>
        </p:txBody>
      </p:sp>
      <p:pic>
        <p:nvPicPr>
          <p:cNvPr id="6" name="Tartalom helye 5">
            <a:extLst>
              <a:ext uri="{FF2B5EF4-FFF2-40B4-BE49-F238E27FC236}">
                <a16:creationId xmlns:a16="http://schemas.microsoft.com/office/drawing/2014/main" id="{8C8A14CE-169C-2EF4-E96D-DF736F1F3EC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20164" y="1248497"/>
            <a:ext cx="6840000" cy="4793845"/>
          </a:xfrm>
        </p:spPr>
      </p:pic>
    </p:spTree>
    <p:extLst>
      <p:ext uri="{BB962C8B-B14F-4D97-AF65-F5344CB8AC3E}">
        <p14:creationId xmlns:p14="http://schemas.microsoft.com/office/powerpoint/2010/main" val="1300179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 helye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hu-HU" sz="4000" dirty="0"/>
              <a:t>További felmerülő kérdés esetén, forduljon hozzám bizalommal.</a:t>
            </a:r>
            <a:endParaRPr lang="en-GB" sz="4000" dirty="0"/>
          </a:p>
        </p:txBody>
      </p:sp>
      <p:sp>
        <p:nvSpPr>
          <p:cNvPr id="6" name="Szöveg helye 5"/>
          <p:cNvSpPr>
            <a:spLocks noGrp="1"/>
          </p:cNvSpPr>
          <p:nvPr>
            <p:ph type="body" sz="quarter" idx="10"/>
          </p:nvPr>
        </p:nvSpPr>
        <p:spPr>
          <a:xfrm>
            <a:off x="1524000" y="4286981"/>
            <a:ext cx="9144000" cy="316208"/>
          </a:xfrm>
        </p:spPr>
        <p:txBody>
          <a:bodyPr/>
          <a:lstStyle/>
          <a:p>
            <a:endParaRPr lang="hu-HU" dirty="0"/>
          </a:p>
          <a:p>
            <a:endParaRPr lang="hu-HU" dirty="0"/>
          </a:p>
          <a:p>
            <a:r>
              <a:rPr lang="en-GB" b="1" dirty="0"/>
              <a:t>Sereg Beatrix</a:t>
            </a:r>
            <a:endParaRPr lang="hu-HU" b="1" dirty="0"/>
          </a:p>
          <a:p>
            <a:r>
              <a:rPr lang="hu-HU" sz="2000" dirty="0">
                <a:hlinkClick r:id="rId2"/>
              </a:rPr>
              <a:t>sereg.beatrix@semmelweis.hu</a:t>
            </a:r>
            <a:endParaRPr lang="hu-HU" sz="2000" dirty="0"/>
          </a:p>
          <a:p>
            <a:r>
              <a:rPr lang="hu-HU" sz="2000" dirty="0"/>
              <a:t>+36 (30) 239-7889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745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Semmelweis Egyetem">
      <a:dk1>
        <a:srgbClr val="242F62"/>
      </a:dk1>
      <a:lt1>
        <a:sysClr val="window" lastClr="FFFFFF"/>
      </a:lt1>
      <a:dk2>
        <a:srgbClr val="242F62"/>
      </a:dk2>
      <a:lt2>
        <a:srgbClr val="E3D496"/>
      </a:lt2>
      <a:accent1>
        <a:srgbClr val="B3A16E"/>
      </a:accent1>
      <a:accent2>
        <a:srgbClr val="E3D496"/>
      </a:accent2>
      <a:accent3>
        <a:srgbClr val="B3A16E"/>
      </a:accent3>
      <a:accent4>
        <a:srgbClr val="E3D496"/>
      </a:accent4>
      <a:accent5>
        <a:srgbClr val="B3A16E"/>
      </a:accent5>
      <a:accent6>
        <a:srgbClr val="E3D496"/>
      </a:accent6>
      <a:hlink>
        <a:srgbClr val="B3A16E"/>
      </a:hlink>
      <a:folHlink>
        <a:srgbClr val="B3A16E"/>
      </a:folHlink>
    </a:clrScheme>
    <a:fontScheme name="Long reformatio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DDB0DDBD-6287-4501-BD40-D641BDBF5C6F}" vid="{15285A77-5A02-4D46-8F1F-1AC551FF6B67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72608C99C38F448A94144562857CEA5" ma:contentTypeVersion="15" ma:contentTypeDescription="Új dokumentum létrehozása." ma:contentTypeScope="" ma:versionID="ae32926ae5c1057d1383f11a0ed425d0">
  <xsd:schema xmlns:xsd="http://www.w3.org/2001/XMLSchema" xmlns:xs="http://www.w3.org/2001/XMLSchema" xmlns:p="http://schemas.microsoft.com/office/2006/metadata/properties" xmlns:ns2="f536d2f9-ec43-4f86-9a07-9d6177ffe56a" xmlns:ns3="a2158b48-fa5a-4960-8fd1-743f9df2f56d" targetNamespace="http://schemas.microsoft.com/office/2006/metadata/properties" ma:root="true" ma:fieldsID="7fe10d37b4c018ab5e79fde6159d9200" ns2:_="" ns3:_="">
    <xsd:import namespace="f536d2f9-ec43-4f86-9a07-9d6177ffe56a"/>
    <xsd:import namespace="a2158b48-fa5a-4960-8fd1-743f9df2f56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6d2f9-ec43-4f86-9a07-9d6177ffe5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a413a71-95bb-43ba-86bd-cb461d2986b0}" ma:internalName="TaxCatchAll" ma:showField="CatchAllData" ma:web="f536d2f9-ec43-4f86-9a07-9d6177ffe5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58b48-fa5a-4960-8fd1-743f9df2f5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épcímkék" ma:readOnly="false" ma:fieldId="{5cf76f15-5ced-4ddc-b409-7134ff3c332f}" ma:taxonomyMulti="true" ma:sspId="1323a659-14ea-4466-8044-9b1bfca8b4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158b48-fa5a-4960-8fd1-743f9df2f56d">
      <Terms xmlns="http://schemas.microsoft.com/office/infopath/2007/PartnerControls"/>
    </lcf76f155ced4ddcb4097134ff3c332f>
    <TaxCatchAll xmlns="f536d2f9-ec43-4f86-9a07-9d6177ffe56a" xsi:nil="true"/>
  </documentManagement>
</p:properties>
</file>

<file path=customXml/itemProps1.xml><?xml version="1.0" encoding="utf-8"?>
<ds:datastoreItem xmlns:ds="http://schemas.openxmlformats.org/officeDocument/2006/customXml" ds:itemID="{9D79DF13-5BBD-4C6D-9258-2A466EABBC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36d2f9-ec43-4f86-9a07-9d6177ffe56a"/>
    <ds:schemaRef ds:uri="a2158b48-fa5a-4960-8fd1-743f9df2f5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B4D450-8E2E-4C37-8173-FBD06F3AEB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662507-0CB8-4885-98C3-34814AD81C9D}">
  <ds:schemaRefs>
    <ds:schemaRef ds:uri="http://schemas.microsoft.com/office/2006/metadata/properties"/>
    <ds:schemaRef ds:uri="http://schemas.microsoft.com/office/infopath/2007/PartnerControls"/>
    <ds:schemaRef ds:uri="a2158b48-fa5a-4960-8fd1-743f9df2f56d"/>
    <ds:schemaRef ds:uri="f536d2f9-ec43-4f86-9a07-9d6177ffe5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896</Words>
  <Application>Microsoft Office PowerPoint</Application>
  <PresentationFormat>Szélesvásznú</PresentationFormat>
  <Paragraphs>79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6" baseType="lpstr">
      <vt:lpstr>Aptos</vt:lpstr>
      <vt:lpstr>Arial</vt:lpstr>
      <vt:lpstr>Calibri</vt:lpstr>
      <vt:lpstr>Helvetica</vt:lpstr>
      <vt:lpstr>Montserrat</vt:lpstr>
      <vt:lpstr>Times New Roman</vt:lpstr>
      <vt:lpstr>Wingdings</vt:lpstr>
      <vt:lpstr>Office-téma</vt:lpstr>
      <vt:lpstr>PowerPoint-bemutató</vt:lpstr>
      <vt:lpstr>Gyakran ismételt kérdések</vt:lpstr>
      <vt:lpstr>Gyakran ismételt kérdések</vt:lpstr>
      <vt:lpstr>Gyakran ismételt kérdések</vt:lpstr>
      <vt:lpstr>Gyakran ismételt kérdések</vt:lpstr>
      <vt:lpstr>Gyakran ismételt kérdések</vt:lpstr>
      <vt:lpstr>http:\\semmelweis\gazdalkodas-kfi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Prezentáció címe</dc:title>
  <dc:creator>Pátrovics András Rodrigó</dc:creator>
  <cp:lastModifiedBy>Nagy Györgyi (kiemelt pályázati szakértő)</cp:lastModifiedBy>
  <cp:revision>179</cp:revision>
  <dcterms:created xsi:type="dcterms:W3CDTF">2021-11-08T12:50:52Z</dcterms:created>
  <dcterms:modified xsi:type="dcterms:W3CDTF">2025-05-19T11:28:04Z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0x010100872608C99C38F448A94144562857CEA5</vt:lpwstr>
  </property>
  <property fmtid="{D5CDD505-2E9C-101B-9397-08002B2CF9AE}" pid="3" name="MediaServiceImageTags">
    <vt:lpwstr/>
  </property>
</Properties>
</file>