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9"/>
  </p:notesMasterIdLst>
  <p:handoutMasterIdLst>
    <p:handoutMasterId r:id="rId30"/>
  </p:handoutMasterIdLst>
  <p:sldIdLst>
    <p:sldId id="272" r:id="rId5"/>
    <p:sldId id="266" r:id="rId6"/>
    <p:sldId id="267" r:id="rId7"/>
    <p:sldId id="275" r:id="rId8"/>
    <p:sldId id="274" r:id="rId9"/>
    <p:sldId id="278" r:id="rId10"/>
    <p:sldId id="276" r:id="rId11"/>
    <p:sldId id="281" r:id="rId12"/>
    <p:sldId id="280" r:id="rId13"/>
    <p:sldId id="282" r:id="rId14"/>
    <p:sldId id="287" r:id="rId15"/>
    <p:sldId id="285" r:id="rId16"/>
    <p:sldId id="286" r:id="rId17"/>
    <p:sldId id="283" r:id="rId18"/>
    <p:sldId id="284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1" r:id="rId27"/>
    <p:sldId id="295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95907-436C-4BE1-800D-EEBB398A1B41}" v="48" dt="2024-06-05T11:26:49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4" autoAdjust="0"/>
    <p:restoredTop sz="95332" autoAdjust="0"/>
  </p:normalViewPr>
  <p:slideViewPr>
    <p:cSldViewPr snapToGrid="0">
      <p:cViewPr varScale="1">
        <p:scale>
          <a:sx n="106" d="100"/>
          <a:sy n="106" d="100"/>
        </p:scale>
        <p:origin x="103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y Györgyi (kiemelt pályázati szakértő)" userId="81f454b0-16fe-46ea-b317-80f1d3e27c4f" providerId="ADAL" clId="{49195907-436C-4BE1-800D-EEBB398A1B41}"/>
    <pc:docChg chg="undo redo custSel mod addSld modSld sldOrd">
      <pc:chgData name="Nagy Györgyi (kiemelt pályázati szakértő)" userId="81f454b0-16fe-46ea-b317-80f1d3e27c4f" providerId="ADAL" clId="{49195907-436C-4BE1-800D-EEBB398A1B41}" dt="2024-06-05T11:31:52.028" v="514"/>
      <pc:docMkLst>
        <pc:docMk/>
      </pc:docMkLst>
      <pc:sldChg chg="addSp delSp modSp mod">
        <pc:chgData name="Nagy Györgyi (kiemelt pályázati szakértő)" userId="81f454b0-16fe-46ea-b317-80f1d3e27c4f" providerId="ADAL" clId="{49195907-436C-4BE1-800D-EEBB398A1B41}" dt="2024-06-05T11:31:23.222" v="513" actId="1076"/>
        <pc:sldMkLst>
          <pc:docMk/>
          <pc:sldMk cId="2012212486" sldId="274"/>
        </pc:sldMkLst>
        <pc:spChg chg="add mod">
          <ac:chgData name="Nagy Györgyi (kiemelt pályázati szakértő)" userId="81f454b0-16fe-46ea-b317-80f1d3e27c4f" providerId="ADAL" clId="{49195907-436C-4BE1-800D-EEBB398A1B41}" dt="2024-06-05T11:24:55.865" v="486" actId="208"/>
          <ac:spMkLst>
            <pc:docMk/>
            <pc:sldMk cId="2012212486" sldId="274"/>
            <ac:spMk id="6" creationId="{314BB383-37FD-C442-B59F-66D0BF23326A}"/>
          </ac:spMkLst>
        </pc:spChg>
        <pc:spChg chg="mod">
          <ac:chgData name="Nagy Györgyi (kiemelt pályázati szakértő)" userId="81f454b0-16fe-46ea-b317-80f1d3e27c4f" providerId="ADAL" clId="{49195907-436C-4BE1-800D-EEBB398A1B41}" dt="2024-06-05T11:31:23.222" v="513" actId="1076"/>
          <ac:spMkLst>
            <pc:docMk/>
            <pc:sldMk cId="2012212486" sldId="274"/>
            <ac:spMk id="8" creationId="{B4200239-D769-9603-AB07-48C58E0BCBA2}"/>
          </ac:spMkLst>
        </pc:spChg>
        <pc:spChg chg="add mod">
          <ac:chgData name="Nagy Györgyi (kiemelt pályázati szakértő)" userId="81f454b0-16fe-46ea-b317-80f1d3e27c4f" providerId="ADAL" clId="{49195907-436C-4BE1-800D-EEBB398A1B41}" dt="2024-06-05T11:29:16.138" v="505" actId="207"/>
          <ac:spMkLst>
            <pc:docMk/>
            <pc:sldMk cId="2012212486" sldId="274"/>
            <ac:spMk id="9" creationId="{696A4062-A6AB-5464-99A4-8509D44BBA0D}"/>
          </ac:spMkLst>
        </pc:spChg>
        <pc:spChg chg="add mod">
          <ac:chgData name="Nagy Györgyi (kiemelt pályázati szakértő)" userId="81f454b0-16fe-46ea-b317-80f1d3e27c4f" providerId="ADAL" clId="{49195907-436C-4BE1-800D-EEBB398A1B41}" dt="2024-06-05T11:29:35.591" v="507" actId="207"/>
          <ac:spMkLst>
            <pc:docMk/>
            <pc:sldMk cId="2012212486" sldId="274"/>
            <ac:spMk id="10" creationId="{98351D98-8585-CBA0-91E7-AB3D885DAEC6}"/>
          </ac:spMkLst>
        </pc:spChg>
        <pc:graphicFrameChg chg="del mod modGraphic">
          <ac:chgData name="Nagy Györgyi (kiemelt pályázati szakértő)" userId="81f454b0-16fe-46ea-b317-80f1d3e27c4f" providerId="ADAL" clId="{49195907-436C-4BE1-800D-EEBB398A1B41}" dt="2024-06-05T11:18:19.883" v="405" actId="478"/>
          <ac:graphicFrameMkLst>
            <pc:docMk/>
            <pc:sldMk cId="2012212486" sldId="274"/>
            <ac:graphicFrameMk id="3" creationId="{CC795EB6-F0BF-8AE0-1200-351AC43AD09C}"/>
          </ac:graphicFrameMkLst>
        </pc:graphicFrameChg>
        <pc:graphicFrameChg chg="mod">
          <ac:chgData name="Nagy Györgyi (kiemelt pályázati szakértő)" userId="81f454b0-16fe-46ea-b317-80f1d3e27c4f" providerId="ADAL" clId="{49195907-436C-4BE1-800D-EEBB398A1B41}" dt="2024-06-05T11:26:49.250" v="500"/>
          <ac:graphicFrameMkLst>
            <pc:docMk/>
            <pc:sldMk cId="2012212486" sldId="274"/>
            <ac:graphicFrameMk id="7" creationId="{04322268-5AD7-8FCC-3EAC-31A3001A8683}"/>
          </ac:graphicFrameMkLst>
        </pc:graphicFrameChg>
        <pc:cxnChg chg="add mod">
          <ac:chgData name="Nagy Györgyi (kiemelt pályázati szakértő)" userId="81f454b0-16fe-46ea-b317-80f1d3e27c4f" providerId="ADAL" clId="{49195907-436C-4BE1-800D-EEBB398A1B41}" dt="2024-06-05T11:31:06.775" v="512" actId="208"/>
          <ac:cxnSpMkLst>
            <pc:docMk/>
            <pc:sldMk cId="2012212486" sldId="274"/>
            <ac:cxnSpMk id="12" creationId="{ABB3E8CF-1E5A-2EC7-22C7-04755B2F7EF8}"/>
          </ac:cxnSpMkLst>
        </pc:cxnChg>
        <pc:cxnChg chg="add mod">
          <ac:chgData name="Nagy Györgyi (kiemelt pályázati szakértő)" userId="81f454b0-16fe-46ea-b317-80f1d3e27c4f" providerId="ADAL" clId="{49195907-436C-4BE1-800D-EEBB398A1B41}" dt="2024-06-05T11:31:03.272" v="511" actId="208"/>
          <ac:cxnSpMkLst>
            <pc:docMk/>
            <pc:sldMk cId="2012212486" sldId="274"/>
            <ac:cxnSpMk id="14" creationId="{A1EFFE47-38A3-A2D7-B028-235F93FC2429}"/>
          </ac:cxnSpMkLst>
        </pc:cxnChg>
      </pc:sldChg>
      <pc:sldChg chg="modSp mod">
        <pc:chgData name="Nagy Györgyi (kiemelt pályázati szakértő)" userId="81f454b0-16fe-46ea-b317-80f1d3e27c4f" providerId="ADAL" clId="{49195907-436C-4BE1-800D-EEBB398A1B41}" dt="2024-06-03T08:37:59.743" v="335" actId="27636"/>
        <pc:sldMkLst>
          <pc:docMk/>
          <pc:sldMk cId="906745924" sldId="284"/>
        </pc:sldMkLst>
        <pc:spChg chg="mod">
          <ac:chgData name="Nagy Györgyi (kiemelt pályázati szakértő)" userId="81f454b0-16fe-46ea-b317-80f1d3e27c4f" providerId="ADAL" clId="{49195907-436C-4BE1-800D-EEBB398A1B41}" dt="2024-06-03T08:37:59.743" v="335" actId="27636"/>
          <ac:spMkLst>
            <pc:docMk/>
            <pc:sldMk cId="906745924" sldId="284"/>
            <ac:spMk id="6" creationId="{C06AEE21-B889-3611-FE2B-318A27DB6761}"/>
          </ac:spMkLst>
        </pc:spChg>
      </pc:sldChg>
      <pc:sldChg chg="addSp modSp add mod ord">
        <pc:chgData name="Nagy Györgyi (kiemelt pályázati szakértő)" userId="81f454b0-16fe-46ea-b317-80f1d3e27c4f" providerId="ADAL" clId="{49195907-436C-4BE1-800D-EEBB398A1B41}" dt="2024-06-05T11:17:51.734" v="403" actId="20578"/>
        <pc:sldMkLst>
          <pc:docMk/>
          <pc:sldMk cId="3312074049" sldId="295"/>
        </pc:sldMkLst>
        <pc:spChg chg="mod">
          <ac:chgData name="Nagy Györgyi (kiemelt pályázati szakértő)" userId="81f454b0-16fe-46ea-b317-80f1d3e27c4f" providerId="ADAL" clId="{49195907-436C-4BE1-800D-EEBB398A1B41}" dt="2024-05-30T08:16:45.623" v="23" actId="20577"/>
          <ac:spMkLst>
            <pc:docMk/>
            <pc:sldMk cId="3312074049" sldId="295"/>
            <ac:spMk id="2" creationId="{349F9972-DD3E-2D9C-963E-CCE62691879B}"/>
          </ac:spMkLst>
        </pc:spChg>
        <pc:spChg chg="mod">
          <ac:chgData name="Nagy Györgyi (kiemelt pályázati szakértő)" userId="81f454b0-16fe-46ea-b317-80f1d3e27c4f" providerId="ADAL" clId="{49195907-436C-4BE1-800D-EEBB398A1B41}" dt="2024-05-30T08:16:52.667" v="26" actId="20577"/>
          <ac:spMkLst>
            <pc:docMk/>
            <pc:sldMk cId="3312074049" sldId="295"/>
            <ac:spMk id="6" creationId="{C06AEE21-B889-3611-FE2B-318A27DB6761}"/>
          </ac:spMkLst>
        </pc:spChg>
        <pc:graphicFrameChg chg="add mod modGraphic">
          <ac:chgData name="Nagy Györgyi (kiemelt pályázati szakértő)" userId="81f454b0-16fe-46ea-b317-80f1d3e27c4f" providerId="ADAL" clId="{49195907-436C-4BE1-800D-EEBB398A1B41}" dt="2024-05-30T12:51:11.612" v="210" actId="20577"/>
          <ac:graphicFrameMkLst>
            <pc:docMk/>
            <pc:sldMk cId="3312074049" sldId="295"/>
            <ac:graphicFrameMk id="3" creationId="{DF1E09F6-D856-59A9-86C9-521D589C8B22}"/>
          </ac:graphicFrameMkLst>
        </pc:graphicFrameChg>
        <pc:graphicFrameChg chg="add mod">
          <ac:chgData name="Nagy Györgyi (kiemelt pályázati szakértő)" userId="81f454b0-16fe-46ea-b317-80f1d3e27c4f" providerId="ADAL" clId="{49195907-436C-4BE1-800D-EEBB398A1B41}" dt="2024-05-30T08:28:43.957" v="109" actId="1076"/>
          <ac:graphicFrameMkLst>
            <pc:docMk/>
            <pc:sldMk cId="3312074049" sldId="295"/>
            <ac:graphicFrameMk id="7" creationId="{4603A329-AB77-5723-27C1-62DE214A5A31}"/>
          </ac:graphicFrameMkLst>
        </pc:graphicFrameChg>
      </pc:sldChg>
    </pc:docChg>
  </pc:docChgLst>
  <pc:docChgLst>
    <pc:chgData name="Sereg Beatrix (igazgató)" userId="bbf0d6e1-3910-4f8e-951d-b0e99276d98a" providerId="ADAL" clId="{CC7B4332-4425-4EBF-AAC2-778B07E0099D}"/>
    <pc:docChg chg="undo custSel delSld modSld sldOrd">
      <pc:chgData name="Sereg Beatrix (igazgató)" userId="bbf0d6e1-3910-4f8e-951d-b0e99276d98a" providerId="ADAL" clId="{CC7B4332-4425-4EBF-AAC2-778B07E0099D}" dt="2024-05-29T21:32:44.327" v="1092" actId="207"/>
      <pc:docMkLst>
        <pc:docMk/>
      </pc:docMkLst>
      <pc:sldChg chg="del">
        <pc:chgData name="Sereg Beatrix (igazgató)" userId="bbf0d6e1-3910-4f8e-951d-b0e99276d98a" providerId="ADAL" clId="{CC7B4332-4425-4EBF-AAC2-778B07E0099D}" dt="2024-05-29T21:23:15.632" v="990" actId="2696"/>
        <pc:sldMkLst>
          <pc:docMk/>
          <pc:sldMk cId="1280246583" sldId="264"/>
        </pc:sldMkLst>
      </pc:sldChg>
      <pc:sldChg chg="modSp mod">
        <pc:chgData name="Sereg Beatrix (igazgató)" userId="bbf0d6e1-3910-4f8e-951d-b0e99276d98a" providerId="ADAL" clId="{CC7B4332-4425-4EBF-AAC2-778B07E0099D}" dt="2024-05-29T21:24:22.358" v="1037" actId="6549"/>
        <pc:sldMkLst>
          <pc:docMk/>
          <pc:sldMk cId="1518938110" sldId="266"/>
        </pc:sldMkLst>
        <pc:spChg chg="mod">
          <ac:chgData name="Sereg Beatrix (igazgató)" userId="bbf0d6e1-3910-4f8e-951d-b0e99276d98a" providerId="ADAL" clId="{CC7B4332-4425-4EBF-AAC2-778B07E0099D}" dt="2024-05-29T21:24:22.358" v="1037" actId="6549"/>
          <ac:spMkLst>
            <pc:docMk/>
            <pc:sldMk cId="1518938110" sldId="266"/>
            <ac:spMk id="7" creationId="{48D6EAE7-6D95-904A-476A-A8BD08ABC8D2}"/>
          </ac:spMkLst>
        </pc:spChg>
      </pc:sldChg>
      <pc:sldChg chg="modSp">
        <pc:chgData name="Sereg Beatrix (igazgató)" userId="bbf0d6e1-3910-4f8e-951d-b0e99276d98a" providerId="ADAL" clId="{CC7B4332-4425-4EBF-AAC2-778B07E0099D}" dt="2024-05-29T21:24:37.840" v="1038"/>
        <pc:sldMkLst>
          <pc:docMk/>
          <pc:sldMk cId="3890915420" sldId="267"/>
        </pc:sldMkLst>
        <pc:graphicFrameChg chg="mod">
          <ac:chgData name="Sereg Beatrix (igazgató)" userId="bbf0d6e1-3910-4f8e-951d-b0e99276d98a" providerId="ADAL" clId="{CC7B4332-4425-4EBF-AAC2-778B07E0099D}" dt="2024-05-29T21:24:37.840" v="1038"/>
          <ac:graphicFrameMkLst>
            <pc:docMk/>
            <pc:sldMk cId="3890915420" sldId="267"/>
            <ac:graphicFrameMk id="13" creationId="{BEA74F04-45FF-D0B0-FFB6-7B7A672F2497}"/>
          </ac:graphicFrameMkLst>
        </pc:graphicFrameChg>
      </pc:sldChg>
      <pc:sldChg chg="modSp del">
        <pc:chgData name="Sereg Beatrix (igazgató)" userId="bbf0d6e1-3910-4f8e-951d-b0e99276d98a" providerId="ADAL" clId="{CC7B4332-4425-4EBF-AAC2-778B07E0099D}" dt="2024-05-29T20:49:55.373" v="239" actId="2696"/>
        <pc:sldMkLst>
          <pc:docMk/>
          <pc:sldMk cId="3273461599" sldId="273"/>
        </pc:sldMkLst>
        <pc:graphicFrameChg chg="mod">
          <ac:chgData name="Sereg Beatrix (igazgató)" userId="bbf0d6e1-3910-4f8e-951d-b0e99276d98a" providerId="ADAL" clId="{CC7B4332-4425-4EBF-AAC2-778B07E0099D}" dt="2024-05-29T20:46:49.869" v="60"/>
          <ac:graphicFrameMkLst>
            <pc:docMk/>
            <pc:sldMk cId="3273461599" sldId="273"/>
            <ac:graphicFrameMk id="8" creationId="{A2E011A9-491E-62AD-839D-5A67E36DC655}"/>
          </ac:graphicFrameMkLst>
        </pc:graphicFrameChg>
      </pc:sldChg>
      <pc:sldChg chg="addSp modSp mod">
        <pc:chgData name="Sereg Beatrix (igazgató)" userId="bbf0d6e1-3910-4f8e-951d-b0e99276d98a" providerId="ADAL" clId="{CC7B4332-4425-4EBF-AAC2-778B07E0099D}" dt="2024-05-29T20:55:59.870" v="402" actId="14734"/>
        <pc:sldMkLst>
          <pc:docMk/>
          <pc:sldMk cId="2012212486" sldId="274"/>
        </pc:sldMkLst>
        <pc:spChg chg="mod">
          <ac:chgData name="Sereg Beatrix (igazgató)" userId="bbf0d6e1-3910-4f8e-951d-b0e99276d98a" providerId="ADAL" clId="{CC7B4332-4425-4EBF-AAC2-778B07E0099D}" dt="2024-05-29T20:51:01.741" v="317" actId="20577"/>
          <ac:spMkLst>
            <pc:docMk/>
            <pc:sldMk cId="2012212486" sldId="274"/>
            <ac:spMk id="2" creationId="{349F9972-DD3E-2D9C-963E-CCE62691879B}"/>
          </ac:spMkLst>
        </pc:spChg>
        <pc:graphicFrameChg chg="add mod modGraphic">
          <ac:chgData name="Sereg Beatrix (igazgató)" userId="bbf0d6e1-3910-4f8e-951d-b0e99276d98a" providerId="ADAL" clId="{CC7B4332-4425-4EBF-AAC2-778B07E0099D}" dt="2024-05-29T20:55:59.870" v="402" actId="14734"/>
          <ac:graphicFrameMkLst>
            <pc:docMk/>
            <pc:sldMk cId="2012212486" sldId="274"/>
            <ac:graphicFrameMk id="3" creationId="{CC795EB6-F0BF-8AE0-1200-351AC43AD09C}"/>
          </ac:graphicFrameMkLst>
        </pc:graphicFrameChg>
        <pc:graphicFrameChg chg="mod">
          <ac:chgData name="Sereg Beatrix (igazgató)" userId="bbf0d6e1-3910-4f8e-951d-b0e99276d98a" providerId="ADAL" clId="{CC7B4332-4425-4EBF-AAC2-778B07E0099D}" dt="2024-05-29T20:52:35.206" v="329" actId="20577"/>
          <ac:graphicFrameMkLst>
            <pc:docMk/>
            <pc:sldMk cId="2012212486" sldId="274"/>
            <ac:graphicFrameMk id="7" creationId="{04322268-5AD7-8FCC-3EAC-31A3001A8683}"/>
          </ac:graphicFrameMkLst>
        </pc:graphicFrameChg>
      </pc:sldChg>
      <pc:sldChg chg="ord">
        <pc:chgData name="Sereg Beatrix (igazgató)" userId="bbf0d6e1-3910-4f8e-951d-b0e99276d98a" providerId="ADAL" clId="{CC7B4332-4425-4EBF-AAC2-778B07E0099D}" dt="2024-05-29T20:57:07.107" v="404"/>
        <pc:sldMkLst>
          <pc:docMk/>
          <pc:sldMk cId="4148033514" sldId="275"/>
        </pc:sldMkLst>
      </pc:sldChg>
      <pc:sldChg chg="del">
        <pc:chgData name="Sereg Beatrix (igazgató)" userId="bbf0d6e1-3910-4f8e-951d-b0e99276d98a" providerId="ADAL" clId="{CC7B4332-4425-4EBF-AAC2-778B07E0099D}" dt="2024-05-29T21:12:10.492" v="760" actId="2696"/>
        <pc:sldMkLst>
          <pc:docMk/>
          <pc:sldMk cId="704855280" sldId="277"/>
        </pc:sldMkLst>
      </pc:sldChg>
      <pc:sldChg chg="modSp mod">
        <pc:chgData name="Sereg Beatrix (igazgató)" userId="bbf0d6e1-3910-4f8e-951d-b0e99276d98a" providerId="ADAL" clId="{CC7B4332-4425-4EBF-AAC2-778B07E0099D}" dt="2024-05-29T20:58:38.003" v="411" actId="692"/>
        <pc:sldMkLst>
          <pc:docMk/>
          <pc:sldMk cId="3554119034" sldId="278"/>
        </pc:sldMkLst>
        <pc:spChg chg="mod">
          <ac:chgData name="Sereg Beatrix (igazgató)" userId="bbf0d6e1-3910-4f8e-951d-b0e99276d98a" providerId="ADAL" clId="{CC7B4332-4425-4EBF-AAC2-778B07E0099D}" dt="2024-05-29T20:57:19.563" v="405" actId="207"/>
          <ac:spMkLst>
            <pc:docMk/>
            <pc:sldMk cId="3554119034" sldId="278"/>
            <ac:spMk id="13" creationId="{88B93CA3-9654-70D1-A262-55E0CEF18747}"/>
          </ac:spMkLst>
        </pc:spChg>
        <pc:spChg chg="mod">
          <ac:chgData name="Sereg Beatrix (igazgató)" userId="bbf0d6e1-3910-4f8e-951d-b0e99276d98a" providerId="ADAL" clId="{CC7B4332-4425-4EBF-AAC2-778B07E0099D}" dt="2024-05-29T20:57:39.468" v="408" actId="207"/>
          <ac:spMkLst>
            <pc:docMk/>
            <pc:sldMk cId="3554119034" sldId="278"/>
            <ac:spMk id="22" creationId="{306171F2-B949-0E15-4D0F-D0F633BE7811}"/>
          </ac:spMkLst>
        </pc:spChg>
        <pc:cxnChg chg="mod">
          <ac:chgData name="Sereg Beatrix (igazgató)" userId="bbf0d6e1-3910-4f8e-951d-b0e99276d98a" providerId="ADAL" clId="{CC7B4332-4425-4EBF-AAC2-778B07E0099D}" dt="2024-05-29T20:58:18.735" v="410" actId="692"/>
          <ac:cxnSpMkLst>
            <pc:docMk/>
            <pc:sldMk cId="3554119034" sldId="278"/>
            <ac:cxnSpMk id="33" creationId="{AD49E99E-02F6-55A7-68FF-F5BEC34E527E}"/>
          </ac:cxnSpMkLst>
        </pc:cxnChg>
        <pc:cxnChg chg="mod">
          <ac:chgData name="Sereg Beatrix (igazgató)" userId="bbf0d6e1-3910-4f8e-951d-b0e99276d98a" providerId="ADAL" clId="{CC7B4332-4425-4EBF-AAC2-778B07E0099D}" dt="2024-05-29T20:58:04.633" v="409" actId="692"/>
          <ac:cxnSpMkLst>
            <pc:docMk/>
            <pc:sldMk cId="3554119034" sldId="278"/>
            <ac:cxnSpMk id="34" creationId="{10E51945-095A-0CAF-3704-9CCDF458B1C0}"/>
          </ac:cxnSpMkLst>
        </pc:cxnChg>
        <pc:cxnChg chg="mod">
          <ac:chgData name="Sereg Beatrix (igazgató)" userId="bbf0d6e1-3910-4f8e-951d-b0e99276d98a" providerId="ADAL" clId="{CC7B4332-4425-4EBF-AAC2-778B07E0099D}" dt="2024-05-29T20:58:38.003" v="411" actId="692"/>
          <ac:cxnSpMkLst>
            <pc:docMk/>
            <pc:sldMk cId="3554119034" sldId="278"/>
            <ac:cxnSpMk id="35" creationId="{33B359ED-898A-E272-4574-070DA085289A}"/>
          </ac:cxnSpMkLst>
        </pc:cxnChg>
      </pc:sldChg>
      <pc:sldChg chg="del">
        <pc:chgData name="Sereg Beatrix (igazgató)" userId="bbf0d6e1-3910-4f8e-951d-b0e99276d98a" providerId="ADAL" clId="{CC7B4332-4425-4EBF-AAC2-778B07E0099D}" dt="2024-05-29T21:26:45.161" v="1043" actId="2696"/>
        <pc:sldMkLst>
          <pc:docMk/>
          <pc:sldMk cId="2165498145" sldId="279"/>
        </pc:sldMkLst>
      </pc:sldChg>
      <pc:sldChg chg="modSp mod">
        <pc:chgData name="Sereg Beatrix (igazgató)" userId="bbf0d6e1-3910-4f8e-951d-b0e99276d98a" providerId="ADAL" clId="{CC7B4332-4425-4EBF-AAC2-778B07E0099D}" dt="2024-05-29T21:04:47.578" v="518"/>
        <pc:sldMkLst>
          <pc:docMk/>
          <pc:sldMk cId="500459070" sldId="280"/>
        </pc:sldMkLst>
        <pc:spChg chg="mod">
          <ac:chgData name="Sereg Beatrix (igazgató)" userId="bbf0d6e1-3910-4f8e-951d-b0e99276d98a" providerId="ADAL" clId="{CC7B4332-4425-4EBF-AAC2-778B07E0099D}" dt="2024-05-29T21:01:15.983" v="469" actId="20577"/>
          <ac:spMkLst>
            <pc:docMk/>
            <pc:sldMk cId="500459070" sldId="280"/>
            <ac:spMk id="93" creationId="{1EC72655-E364-466C-7329-5CD871B0DD01}"/>
          </ac:spMkLst>
        </pc:spChg>
        <pc:spChg chg="mod">
          <ac:chgData name="Sereg Beatrix (igazgató)" userId="bbf0d6e1-3910-4f8e-951d-b0e99276d98a" providerId="ADAL" clId="{CC7B4332-4425-4EBF-AAC2-778B07E0099D}" dt="2024-05-29T21:04:44.102" v="516"/>
          <ac:spMkLst>
            <pc:docMk/>
            <pc:sldMk cId="500459070" sldId="280"/>
            <ac:spMk id="94" creationId="{C243A4DF-ACAE-D81B-C331-7F79BD6B7C25}"/>
          </ac:spMkLst>
        </pc:spChg>
        <pc:spChg chg="mod">
          <ac:chgData name="Sereg Beatrix (igazgató)" userId="bbf0d6e1-3910-4f8e-951d-b0e99276d98a" providerId="ADAL" clId="{CC7B4332-4425-4EBF-AAC2-778B07E0099D}" dt="2024-05-29T21:04:34.539" v="515" actId="1076"/>
          <ac:spMkLst>
            <pc:docMk/>
            <pc:sldMk cId="500459070" sldId="280"/>
            <ac:spMk id="98" creationId="{CBBF996F-D8CC-E36C-3FBB-9E576C4D56B3}"/>
          </ac:spMkLst>
        </pc:spChg>
        <pc:spChg chg="mod">
          <ac:chgData name="Sereg Beatrix (igazgató)" userId="bbf0d6e1-3910-4f8e-951d-b0e99276d98a" providerId="ADAL" clId="{CC7B4332-4425-4EBF-AAC2-778B07E0099D}" dt="2024-05-29T21:04:47.578" v="518"/>
          <ac:spMkLst>
            <pc:docMk/>
            <pc:sldMk cId="500459070" sldId="280"/>
            <ac:spMk id="99" creationId="{6F84BE0D-E0FF-70EA-EC60-EE0DF5A3EF1F}"/>
          </ac:spMkLst>
        </pc:spChg>
      </pc:sldChg>
      <pc:sldChg chg="modSp mod ord">
        <pc:chgData name="Sereg Beatrix (igazgató)" userId="bbf0d6e1-3910-4f8e-951d-b0e99276d98a" providerId="ADAL" clId="{CC7B4332-4425-4EBF-AAC2-778B07E0099D}" dt="2024-05-29T21:25:57.110" v="1042" actId="20578"/>
        <pc:sldMkLst>
          <pc:docMk/>
          <pc:sldMk cId="3533115823" sldId="281"/>
        </pc:sldMkLst>
        <pc:spChg chg="mod">
          <ac:chgData name="Sereg Beatrix (igazgató)" userId="bbf0d6e1-3910-4f8e-951d-b0e99276d98a" providerId="ADAL" clId="{CC7B4332-4425-4EBF-AAC2-778B07E0099D}" dt="2024-05-29T21:25:57.110" v="1042" actId="20578"/>
          <ac:spMkLst>
            <pc:docMk/>
            <pc:sldMk cId="3533115823" sldId="281"/>
            <ac:spMk id="6" creationId="{C06AEE21-B889-3611-FE2B-318A27DB6761}"/>
          </ac:spMkLst>
        </pc:spChg>
      </pc:sldChg>
      <pc:sldChg chg="modSp mod ord">
        <pc:chgData name="Sereg Beatrix (igazgató)" userId="bbf0d6e1-3910-4f8e-951d-b0e99276d98a" providerId="ADAL" clId="{CC7B4332-4425-4EBF-AAC2-778B07E0099D}" dt="2024-05-29T21:16:29.634" v="771"/>
        <pc:sldMkLst>
          <pc:docMk/>
          <pc:sldMk cId="3585142206" sldId="283"/>
        </pc:sldMkLst>
        <pc:spChg chg="mod">
          <ac:chgData name="Sereg Beatrix (igazgató)" userId="bbf0d6e1-3910-4f8e-951d-b0e99276d98a" providerId="ADAL" clId="{CC7B4332-4425-4EBF-AAC2-778B07E0099D}" dt="2024-05-29T21:13:54.353" v="763" actId="207"/>
          <ac:spMkLst>
            <pc:docMk/>
            <pc:sldMk cId="3585142206" sldId="283"/>
            <ac:spMk id="26" creationId="{FA0C722F-7B06-B111-2832-EF3DEEC434C4}"/>
          </ac:spMkLst>
        </pc:spChg>
      </pc:sldChg>
      <pc:sldChg chg="modSp mod ord">
        <pc:chgData name="Sereg Beatrix (igazgató)" userId="bbf0d6e1-3910-4f8e-951d-b0e99276d98a" providerId="ADAL" clId="{CC7B4332-4425-4EBF-AAC2-778B07E0099D}" dt="2024-05-29T21:15:37.650" v="765"/>
        <pc:sldMkLst>
          <pc:docMk/>
          <pc:sldMk cId="906745924" sldId="284"/>
        </pc:sldMkLst>
        <pc:spChg chg="mod">
          <ac:chgData name="Sereg Beatrix (igazgató)" userId="bbf0d6e1-3910-4f8e-951d-b0e99276d98a" providerId="ADAL" clId="{CC7B4332-4425-4EBF-AAC2-778B07E0099D}" dt="2024-05-29T21:05:22.258" v="519" actId="207"/>
          <ac:spMkLst>
            <pc:docMk/>
            <pc:sldMk cId="906745924" sldId="284"/>
            <ac:spMk id="6" creationId="{C06AEE21-B889-3611-FE2B-318A27DB6761}"/>
          </ac:spMkLst>
        </pc:spChg>
      </pc:sldChg>
      <pc:sldChg chg="modSp mod">
        <pc:chgData name="Sereg Beatrix (igazgató)" userId="bbf0d6e1-3910-4f8e-951d-b0e99276d98a" providerId="ADAL" clId="{CC7B4332-4425-4EBF-AAC2-778B07E0099D}" dt="2024-05-29T21:07:42.962" v="734" actId="20577"/>
        <pc:sldMkLst>
          <pc:docMk/>
          <pc:sldMk cId="905712493" sldId="285"/>
        </pc:sldMkLst>
        <pc:spChg chg="mod">
          <ac:chgData name="Sereg Beatrix (igazgató)" userId="bbf0d6e1-3910-4f8e-951d-b0e99276d98a" providerId="ADAL" clId="{CC7B4332-4425-4EBF-AAC2-778B07E0099D}" dt="2024-05-29T21:07:42.962" v="734" actId="20577"/>
          <ac:spMkLst>
            <pc:docMk/>
            <pc:sldMk cId="905712493" sldId="285"/>
            <ac:spMk id="6" creationId="{C06AEE21-B889-3611-FE2B-318A27DB6761}"/>
          </ac:spMkLst>
        </pc:spChg>
      </pc:sldChg>
      <pc:sldChg chg="modSp mod">
        <pc:chgData name="Sereg Beatrix (igazgató)" userId="bbf0d6e1-3910-4f8e-951d-b0e99276d98a" providerId="ADAL" clId="{CC7B4332-4425-4EBF-AAC2-778B07E0099D}" dt="2024-05-29T21:09:49.318" v="759" actId="113"/>
        <pc:sldMkLst>
          <pc:docMk/>
          <pc:sldMk cId="1406779994" sldId="286"/>
        </pc:sldMkLst>
        <pc:spChg chg="mod">
          <ac:chgData name="Sereg Beatrix (igazgató)" userId="bbf0d6e1-3910-4f8e-951d-b0e99276d98a" providerId="ADAL" clId="{CC7B4332-4425-4EBF-AAC2-778B07E0099D}" dt="2024-05-29T21:09:49.318" v="759" actId="113"/>
          <ac:spMkLst>
            <pc:docMk/>
            <pc:sldMk cId="1406779994" sldId="286"/>
            <ac:spMk id="6" creationId="{C06AEE21-B889-3611-FE2B-318A27DB6761}"/>
          </ac:spMkLst>
        </pc:spChg>
      </pc:sldChg>
      <pc:sldChg chg="modSp mod ord">
        <pc:chgData name="Sereg Beatrix (igazgató)" userId="bbf0d6e1-3910-4f8e-951d-b0e99276d98a" providerId="ADAL" clId="{CC7B4332-4425-4EBF-AAC2-778B07E0099D}" dt="2024-05-29T21:16:42.658" v="773"/>
        <pc:sldMkLst>
          <pc:docMk/>
          <pc:sldMk cId="1858256994" sldId="287"/>
        </pc:sldMkLst>
        <pc:spChg chg="mod">
          <ac:chgData name="Sereg Beatrix (igazgató)" userId="bbf0d6e1-3910-4f8e-951d-b0e99276d98a" providerId="ADAL" clId="{CC7B4332-4425-4EBF-AAC2-778B07E0099D}" dt="2024-05-29T20:39:34.522" v="28" actId="20577"/>
          <ac:spMkLst>
            <pc:docMk/>
            <pc:sldMk cId="1858256994" sldId="287"/>
            <ac:spMk id="6" creationId="{C06AEE21-B889-3611-FE2B-318A27DB6761}"/>
          </ac:spMkLst>
        </pc:spChg>
      </pc:sldChg>
      <pc:sldChg chg="modSp mod">
        <pc:chgData name="Sereg Beatrix (igazgató)" userId="bbf0d6e1-3910-4f8e-951d-b0e99276d98a" providerId="ADAL" clId="{CC7B4332-4425-4EBF-AAC2-778B07E0099D}" dt="2024-05-29T21:30:44.251" v="1062" actId="20577"/>
        <pc:sldMkLst>
          <pc:docMk/>
          <pc:sldMk cId="3780474002" sldId="289"/>
        </pc:sldMkLst>
        <pc:spChg chg="mod">
          <ac:chgData name="Sereg Beatrix (igazgató)" userId="bbf0d6e1-3910-4f8e-951d-b0e99276d98a" providerId="ADAL" clId="{CC7B4332-4425-4EBF-AAC2-778B07E0099D}" dt="2024-05-29T21:30:44.251" v="1062" actId="20577"/>
          <ac:spMkLst>
            <pc:docMk/>
            <pc:sldMk cId="3780474002" sldId="289"/>
            <ac:spMk id="6" creationId="{C06AEE21-B889-3611-FE2B-318A27DB6761}"/>
          </ac:spMkLst>
        </pc:spChg>
      </pc:sldChg>
      <pc:sldChg chg="modSp mod">
        <pc:chgData name="Sereg Beatrix (igazgató)" userId="bbf0d6e1-3910-4f8e-951d-b0e99276d98a" providerId="ADAL" clId="{CC7B4332-4425-4EBF-AAC2-778B07E0099D}" dt="2024-05-29T21:32:09.280" v="1091" actId="20577"/>
        <pc:sldMkLst>
          <pc:docMk/>
          <pc:sldMk cId="4193375019" sldId="290"/>
        </pc:sldMkLst>
        <pc:spChg chg="mod">
          <ac:chgData name="Sereg Beatrix (igazgató)" userId="bbf0d6e1-3910-4f8e-951d-b0e99276d98a" providerId="ADAL" clId="{CC7B4332-4425-4EBF-AAC2-778B07E0099D}" dt="2024-05-29T21:32:09.280" v="1091" actId="20577"/>
          <ac:spMkLst>
            <pc:docMk/>
            <pc:sldMk cId="4193375019" sldId="290"/>
            <ac:spMk id="6" creationId="{C06AEE21-B889-3611-FE2B-318A27DB6761}"/>
          </ac:spMkLst>
        </pc:spChg>
      </pc:sldChg>
      <pc:sldChg chg="modSp mod">
        <pc:chgData name="Sereg Beatrix (igazgató)" userId="bbf0d6e1-3910-4f8e-951d-b0e99276d98a" providerId="ADAL" clId="{CC7B4332-4425-4EBF-AAC2-778B07E0099D}" dt="2024-05-29T21:21:49.649" v="971" actId="20577"/>
        <pc:sldMkLst>
          <pc:docMk/>
          <pc:sldMk cId="4013075454" sldId="291"/>
        </pc:sldMkLst>
        <pc:spChg chg="mod">
          <ac:chgData name="Sereg Beatrix (igazgató)" userId="bbf0d6e1-3910-4f8e-951d-b0e99276d98a" providerId="ADAL" clId="{CC7B4332-4425-4EBF-AAC2-778B07E0099D}" dt="2024-05-29T21:21:49.649" v="971" actId="20577"/>
          <ac:spMkLst>
            <pc:docMk/>
            <pc:sldMk cId="4013075454" sldId="291"/>
            <ac:spMk id="6" creationId="{C06AEE21-B889-3611-FE2B-318A27DB6761}"/>
          </ac:spMkLst>
        </pc:spChg>
      </pc:sldChg>
      <pc:sldChg chg="modSp mod">
        <pc:chgData name="Sereg Beatrix (igazgató)" userId="bbf0d6e1-3910-4f8e-951d-b0e99276d98a" providerId="ADAL" clId="{CC7B4332-4425-4EBF-AAC2-778B07E0099D}" dt="2024-05-29T21:32:44.327" v="1092" actId="207"/>
        <pc:sldMkLst>
          <pc:docMk/>
          <pc:sldMk cId="746753410" sldId="293"/>
        </pc:sldMkLst>
        <pc:spChg chg="mod">
          <ac:chgData name="Sereg Beatrix (igazgató)" userId="bbf0d6e1-3910-4f8e-951d-b0e99276d98a" providerId="ADAL" clId="{CC7B4332-4425-4EBF-AAC2-778B07E0099D}" dt="2024-05-29T21:32:44.327" v="1092" actId="207"/>
          <ac:spMkLst>
            <pc:docMk/>
            <pc:sldMk cId="746753410" sldId="293"/>
            <ac:spMk id="6" creationId="{C06AEE21-B889-3611-FE2B-318A27DB6761}"/>
          </ac:spMkLst>
        </pc:spChg>
      </pc:sldChg>
      <pc:sldChg chg="modSp mod">
        <pc:chgData name="Sereg Beatrix (igazgató)" userId="bbf0d6e1-3910-4f8e-951d-b0e99276d98a" providerId="ADAL" clId="{CC7B4332-4425-4EBF-AAC2-778B07E0099D}" dt="2024-05-29T21:22:52.424" v="989" actId="20577"/>
        <pc:sldMkLst>
          <pc:docMk/>
          <pc:sldMk cId="95997954" sldId="294"/>
        </pc:sldMkLst>
        <pc:spChg chg="mod">
          <ac:chgData name="Sereg Beatrix (igazgató)" userId="bbf0d6e1-3910-4f8e-951d-b0e99276d98a" providerId="ADAL" clId="{CC7B4332-4425-4EBF-AAC2-778B07E0099D}" dt="2024-05-29T21:22:52.424" v="989" actId="20577"/>
          <ac:spMkLst>
            <pc:docMk/>
            <pc:sldMk cId="95997954" sldId="294"/>
            <ac:spMk id="2" creationId="{349F9972-DD3E-2D9C-963E-CCE62691879B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semmelweis.hu/innovacio/" TargetMode="External"/><Relationship Id="rId1" Type="http://schemas.openxmlformats.org/officeDocument/2006/relationships/hyperlink" Target="https://semmelweis.hu/gazdalkodas-kfi/projektek/oei-projektek/operativ-programok-hazai-es-eus-projektek/kehop-5-2-15-21-2021-00011-semmelweis-egyetem-epuletei-energiahatekonysagi-fejlesztesenek-megvalositasahoz-szukseges-tervezes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semmelweis.hu/innovacio/" TargetMode="External"/><Relationship Id="rId1" Type="http://schemas.openxmlformats.org/officeDocument/2006/relationships/hyperlink" Target="https://semmelweis.hu/gazdalkodas-kfi/projektek/oei-projektek/operativ-programok-hazai-es-eus-projektek/kehop-5-2-15-21-2021-00011-semmelweis-egyetem-epuletei-energiahatekonysagi-fejlesztesenek-megvalositasahoz-szukseges-tervez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0F249-AE00-4A4F-A394-7CBB7CB4B30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94478-E02F-4FCC-97E9-CAADFE2FF96C}">
      <dgm:prSet custT="1"/>
      <dgm:spPr>
        <a:solidFill>
          <a:schemeClr val="accent1"/>
        </a:solidFill>
      </dgm:spPr>
      <dgm:t>
        <a:bodyPr/>
        <a:lstStyle/>
        <a:p>
          <a:r>
            <a:rPr lang="hu-HU" sz="1600" b="1" dirty="0"/>
            <a:t>Bejelentési kötelezettség</a:t>
          </a:r>
          <a:endParaRPr lang="en-US" sz="1600" b="1" dirty="0"/>
        </a:p>
      </dgm:t>
    </dgm:pt>
    <dgm:pt modelId="{9380C421-DF0D-4B5C-BFA5-EE98BF6D857B}" type="parTrans" cxnId="{41C15652-AE77-4003-A1F4-75B682BF3D04}">
      <dgm:prSet/>
      <dgm:spPr/>
      <dgm:t>
        <a:bodyPr/>
        <a:lstStyle/>
        <a:p>
          <a:endParaRPr lang="en-US"/>
        </a:p>
      </dgm:t>
    </dgm:pt>
    <dgm:pt modelId="{F308E072-6841-4DCB-977F-38BB201864B3}" type="sibTrans" cxnId="{41C15652-AE77-4003-A1F4-75B682BF3D04}">
      <dgm:prSet/>
      <dgm:spPr/>
      <dgm:t>
        <a:bodyPr/>
        <a:lstStyle/>
        <a:p>
          <a:endParaRPr lang="en-US"/>
        </a:p>
      </dgm:t>
    </dgm:pt>
    <dgm:pt modelId="{86FC56D8-F74E-4170-BBB5-560247B0BBC8}">
      <dgm:prSet custT="1"/>
      <dgm:spPr>
        <a:solidFill>
          <a:schemeClr val="accent1"/>
        </a:solidFill>
      </dgm:spPr>
      <dgm:t>
        <a:bodyPr/>
        <a:lstStyle/>
        <a:p>
          <a:r>
            <a:rPr lang="hu-HU" sz="1600" b="1"/>
            <a:t>Tervezhetőség és átláthatóság/transzparencia</a:t>
          </a:r>
          <a:endParaRPr lang="en-US" sz="1600" b="1"/>
        </a:p>
      </dgm:t>
    </dgm:pt>
    <dgm:pt modelId="{4D4B6717-C1BF-482E-8BBF-F86199B0E0AB}" type="parTrans" cxnId="{59132C8E-5936-4D3F-9F4E-002DFD9BE04F}">
      <dgm:prSet/>
      <dgm:spPr/>
      <dgm:t>
        <a:bodyPr/>
        <a:lstStyle/>
        <a:p>
          <a:endParaRPr lang="en-US"/>
        </a:p>
      </dgm:t>
    </dgm:pt>
    <dgm:pt modelId="{6B6B9556-E945-483C-AF83-3AEB4957A523}" type="sibTrans" cxnId="{59132C8E-5936-4D3F-9F4E-002DFD9BE04F}">
      <dgm:prSet/>
      <dgm:spPr/>
      <dgm:t>
        <a:bodyPr/>
        <a:lstStyle/>
        <a:p>
          <a:endParaRPr lang="en-US"/>
        </a:p>
      </dgm:t>
    </dgm:pt>
    <dgm:pt modelId="{2D61B77B-B70A-4C2B-AA15-1E66DAD0A7C3}">
      <dgm:prSet custT="1"/>
      <dgm:spPr>
        <a:solidFill>
          <a:schemeClr val="accent1"/>
        </a:solidFill>
      </dgm:spPr>
      <dgm:t>
        <a:bodyPr/>
        <a:lstStyle/>
        <a:p>
          <a:r>
            <a:rPr lang="hu-HU" sz="1600" b="1" dirty="0"/>
            <a:t>a pályázó a Semmelweis Egyetem </a:t>
          </a:r>
          <a:endParaRPr lang="en-US" sz="1600" b="1" dirty="0"/>
        </a:p>
      </dgm:t>
    </dgm:pt>
    <dgm:pt modelId="{57117AA1-A438-4E6D-82B8-105A73EECC92}" type="parTrans" cxnId="{90923A03-550D-4DC2-84B4-AB6275D0584C}">
      <dgm:prSet/>
      <dgm:spPr/>
      <dgm:t>
        <a:bodyPr/>
        <a:lstStyle/>
        <a:p>
          <a:endParaRPr lang="en-US"/>
        </a:p>
      </dgm:t>
    </dgm:pt>
    <dgm:pt modelId="{779D7EAD-3F4B-4C8A-85CB-5FB3A8C4622D}" type="sibTrans" cxnId="{90923A03-550D-4DC2-84B4-AB6275D0584C}">
      <dgm:prSet/>
      <dgm:spPr/>
      <dgm:t>
        <a:bodyPr/>
        <a:lstStyle/>
        <a:p>
          <a:endParaRPr lang="en-US"/>
        </a:p>
      </dgm:t>
    </dgm:pt>
    <dgm:pt modelId="{DE22742D-5450-428A-97AE-2B3936BC940B}">
      <dgm:prSet custT="1"/>
      <dgm:spPr>
        <a:solidFill>
          <a:schemeClr val="accent1"/>
        </a:solidFill>
      </dgm:spPr>
      <dgm:t>
        <a:bodyPr/>
        <a:lstStyle/>
        <a:p>
          <a:r>
            <a:rPr lang="hu-HU" sz="1600" b="1" dirty="0"/>
            <a:t>Teljeség (pénzügyi/esélyegyenlőségi szempontok tekintetében)</a:t>
          </a:r>
          <a:endParaRPr lang="en-US" sz="1600" b="1" dirty="0"/>
        </a:p>
      </dgm:t>
    </dgm:pt>
    <dgm:pt modelId="{A69D73F7-EE30-4977-B94A-DE86641ABF4B}" type="parTrans" cxnId="{50173F78-3E49-4F9B-91EF-30F1E3C02F52}">
      <dgm:prSet/>
      <dgm:spPr/>
      <dgm:t>
        <a:bodyPr/>
        <a:lstStyle/>
        <a:p>
          <a:endParaRPr lang="en-US"/>
        </a:p>
      </dgm:t>
    </dgm:pt>
    <dgm:pt modelId="{BC2071DB-8172-4920-9EE1-AFA73EC98577}" type="sibTrans" cxnId="{50173F78-3E49-4F9B-91EF-30F1E3C02F52}">
      <dgm:prSet/>
      <dgm:spPr/>
      <dgm:t>
        <a:bodyPr/>
        <a:lstStyle/>
        <a:p>
          <a:endParaRPr lang="en-US"/>
        </a:p>
      </dgm:t>
    </dgm:pt>
    <dgm:pt modelId="{11FD7442-456D-414A-8F5E-785EF5E709CF}">
      <dgm:prSet custT="1"/>
      <dgm:spPr>
        <a:solidFill>
          <a:schemeClr val="accent1"/>
        </a:solidFill>
      </dgm:spPr>
      <dgm:t>
        <a:bodyPr/>
        <a:lstStyle/>
        <a:p>
          <a:r>
            <a:rPr lang="hu-HU" sz="1600" b="1" dirty="0"/>
            <a:t>Maximális általános költséggel kell tervezni (általány)</a:t>
          </a:r>
          <a:endParaRPr lang="en-US" sz="1600" b="1" dirty="0"/>
        </a:p>
      </dgm:t>
    </dgm:pt>
    <dgm:pt modelId="{8E488855-FFBA-4DD6-A981-6D631BF58464}" type="parTrans" cxnId="{F62EE074-3B9E-4ECF-A92E-D6751FA6B862}">
      <dgm:prSet/>
      <dgm:spPr/>
      <dgm:t>
        <a:bodyPr/>
        <a:lstStyle/>
        <a:p>
          <a:endParaRPr lang="en-US"/>
        </a:p>
      </dgm:t>
    </dgm:pt>
    <dgm:pt modelId="{73345440-DAC3-4544-B8E0-BD1ED1BCBAF5}" type="sibTrans" cxnId="{F62EE074-3B9E-4ECF-A92E-D6751FA6B862}">
      <dgm:prSet/>
      <dgm:spPr/>
      <dgm:t>
        <a:bodyPr/>
        <a:lstStyle/>
        <a:p>
          <a:endParaRPr lang="en-US"/>
        </a:p>
      </dgm:t>
    </dgm:pt>
    <dgm:pt modelId="{9B86ED7B-F807-428B-B705-D2A3A78F205B}">
      <dgm:prSet custT="1"/>
      <dgm:spPr>
        <a:solidFill>
          <a:schemeClr val="accent1"/>
        </a:solidFill>
      </dgm:spPr>
      <dgm:t>
        <a:bodyPr/>
        <a:lstStyle/>
        <a:p>
          <a:r>
            <a:rPr lang="hu-HU" sz="1600" b="1" dirty="0"/>
            <a:t>Koordinált együttműködés</a:t>
          </a:r>
          <a:endParaRPr lang="en-US" sz="1600" b="1" dirty="0"/>
        </a:p>
      </dgm:t>
    </dgm:pt>
    <dgm:pt modelId="{DB183866-85EF-40A4-8150-B739862DA199}" type="parTrans" cxnId="{34C535B2-16E0-4678-B365-53919EFA97CC}">
      <dgm:prSet/>
      <dgm:spPr/>
      <dgm:t>
        <a:bodyPr/>
        <a:lstStyle/>
        <a:p>
          <a:endParaRPr lang="en-US"/>
        </a:p>
      </dgm:t>
    </dgm:pt>
    <dgm:pt modelId="{CBE6C6B3-A3D9-4638-B114-4EE2CB9966CB}" type="sibTrans" cxnId="{34C535B2-16E0-4678-B365-53919EFA97CC}">
      <dgm:prSet/>
      <dgm:spPr/>
      <dgm:t>
        <a:bodyPr/>
        <a:lstStyle/>
        <a:p>
          <a:endParaRPr lang="en-US"/>
        </a:p>
      </dgm:t>
    </dgm:pt>
    <dgm:pt modelId="{B968151C-A25D-430B-A6EB-9412D020AADE}">
      <dgm:prSet custT="1"/>
      <dgm:spPr>
        <a:solidFill>
          <a:schemeClr val="accent1"/>
        </a:solidFill>
      </dgm:spPr>
      <dgm:t>
        <a:bodyPr/>
        <a:lstStyle/>
        <a:p>
          <a:r>
            <a:rPr lang="hu-HU" sz="1600" b="1" dirty="0"/>
            <a:t>Rektori-kancellári együttes szabályozás</a:t>
          </a:r>
          <a:endParaRPr lang="en-US" sz="1600" b="1" dirty="0"/>
        </a:p>
      </dgm:t>
    </dgm:pt>
    <dgm:pt modelId="{D950341C-5D93-4CFA-888C-799689B1AAFC}" type="parTrans" cxnId="{25DB6514-76DC-4043-A4E4-57BFC97B3641}">
      <dgm:prSet/>
      <dgm:spPr/>
      <dgm:t>
        <a:bodyPr/>
        <a:lstStyle/>
        <a:p>
          <a:endParaRPr lang="en-US"/>
        </a:p>
      </dgm:t>
    </dgm:pt>
    <dgm:pt modelId="{4B87B7ED-D13D-42F8-9015-071FD403D8FA}" type="sibTrans" cxnId="{25DB6514-76DC-4043-A4E4-57BFC97B3641}">
      <dgm:prSet/>
      <dgm:spPr/>
      <dgm:t>
        <a:bodyPr/>
        <a:lstStyle/>
        <a:p>
          <a:endParaRPr lang="en-US"/>
        </a:p>
      </dgm:t>
    </dgm:pt>
    <dgm:pt modelId="{FF6130EE-7A2E-4423-AE01-07BE36904952}">
      <dgm:prSet custT="1"/>
      <dgm:spPr>
        <a:solidFill>
          <a:schemeClr val="accent1"/>
        </a:solidFill>
      </dgm:spPr>
      <dgm:t>
        <a:bodyPr/>
        <a:lstStyle/>
        <a:p>
          <a:r>
            <a:rPr lang="hu-HU" sz="1600" b="1" dirty="0"/>
            <a:t>Pályázati Nyilvántartó Rendszer, PNYR használata</a:t>
          </a:r>
          <a:endParaRPr lang="en-US" sz="1600" b="1" dirty="0"/>
        </a:p>
      </dgm:t>
    </dgm:pt>
    <dgm:pt modelId="{19FE3417-427F-4835-91B8-E0608B5D4A86}" type="parTrans" cxnId="{F6A4E20E-41F5-4046-927F-9B8B6B399195}">
      <dgm:prSet/>
      <dgm:spPr/>
      <dgm:t>
        <a:bodyPr/>
        <a:lstStyle/>
        <a:p>
          <a:endParaRPr lang="en-US"/>
        </a:p>
      </dgm:t>
    </dgm:pt>
    <dgm:pt modelId="{03EB6DAA-E70E-42E2-9967-D40814C7E219}" type="sibTrans" cxnId="{F6A4E20E-41F5-4046-927F-9B8B6B399195}">
      <dgm:prSet/>
      <dgm:spPr/>
      <dgm:t>
        <a:bodyPr/>
        <a:lstStyle/>
        <a:p>
          <a:endParaRPr lang="en-US"/>
        </a:p>
      </dgm:t>
    </dgm:pt>
    <dgm:pt modelId="{AB3C93C8-4F7C-4B04-BC09-32CC369148C3}" type="pres">
      <dgm:prSet presAssocID="{F8D0F249-AE00-4A4F-A394-7CBB7CB4B304}" presName="diagram" presStyleCnt="0">
        <dgm:presLayoutVars>
          <dgm:dir/>
          <dgm:resizeHandles val="exact"/>
        </dgm:presLayoutVars>
      </dgm:prSet>
      <dgm:spPr/>
    </dgm:pt>
    <dgm:pt modelId="{FD7CBBE1-C9C3-4B10-B7E1-8048FAE9CD6C}" type="pres">
      <dgm:prSet presAssocID="{1AE94478-E02F-4FCC-97E9-CAADFE2FF96C}" presName="node" presStyleLbl="node1" presStyleIdx="0" presStyleCnt="8" custLinFactNeighborX="-491" custLinFactNeighborY="-214">
        <dgm:presLayoutVars>
          <dgm:bulletEnabled val="1"/>
        </dgm:presLayoutVars>
      </dgm:prSet>
      <dgm:spPr/>
    </dgm:pt>
    <dgm:pt modelId="{316E3A0E-96F3-4A4B-A367-BB2458A0C22A}" type="pres">
      <dgm:prSet presAssocID="{F308E072-6841-4DCB-977F-38BB201864B3}" presName="sibTrans" presStyleCnt="0"/>
      <dgm:spPr/>
    </dgm:pt>
    <dgm:pt modelId="{BD54D6A6-56D8-405B-8622-1D3C5E7F31FE}" type="pres">
      <dgm:prSet presAssocID="{86FC56D8-F74E-4170-BBB5-560247B0BBC8}" presName="node" presStyleLbl="node1" presStyleIdx="1" presStyleCnt="8">
        <dgm:presLayoutVars>
          <dgm:bulletEnabled val="1"/>
        </dgm:presLayoutVars>
      </dgm:prSet>
      <dgm:spPr/>
    </dgm:pt>
    <dgm:pt modelId="{966CD399-9937-45AE-9782-903731985833}" type="pres">
      <dgm:prSet presAssocID="{6B6B9556-E945-483C-AF83-3AEB4957A523}" presName="sibTrans" presStyleCnt="0"/>
      <dgm:spPr/>
    </dgm:pt>
    <dgm:pt modelId="{30EF8A47-3B2D-4A54-ADAE-FD2B3113C91C}" type="pres">
      <dgm:prSet presAssocID="{2D61B77B-B70A-4C2B-AA15-1E66DAD0A7C3}" presName="node" presStyleLbl="node1" presStyleIdx="2" presStyleCnt="8" custLinFactNeighborX="1930" custLinFactNeighborY="-214">
        <dgm:presLayoutVars>
          <dgm:bulletEnabled val="1"/>
        </dgm:presLayoutVars>
      </dgm:prSet>
      <dgm:spPr/>
    </dgm:pt>
    <dgm:pt modelId="{531A82B1-F7B6-42C6-B2A1-F95EE2D219AD}" type="pres">
      <dgm:prSet presAssocID="{779D7EAD-3F4B-4C8A-85CB-5FB3A8C4622D}" presName="sibTrans" presStyleCnt="0"/>
      <dgm:spPr/>
    </dgm:pt>
    <dgm:pt modelId="{E30C3CF1-A1FB-4A5C-9FA0-375438EE7C65}" type="pres">
      <dgm:prSet presAssocID="{DE22742D-5450-428A-97AE-2B3936BC940B}" presName="node" presStyleLbl="node1" presStyleIdx="3" presStyleCnt="8">
        <dgm:presLayoutVars>
          <dgm:bulletEnabled val="1"/>
        </dgm:presLayoutVars>
      </dgm:prSet>
      <dgm:spPr/>
    </dgm:pt>
    <dgm:pt modelId="{98B8AA34-9772-4A86-9261-D6F0AA0606C4}" type="pres">
      <dgm:prSet presAssocID="{BC2071DB-8172-4920-9EE1-AFA73EC98577}" presName="sibTrans" presStyleCnt="0"/>
      <dgm:spPr/>
    </dgm:pt>
    <dgm:pt modelId="{5EB94567-F94E-4048-A982-692119973BF7}" type="pres">
      <dgm:prSet presAssocID="{11FD7442-456D-414A-8F5E-785EF5E709CF}" presName="node" presStyleLbl="node1" presStyleIdx="4" presStyleCnt="8">
        <dgm:presLayoutVars>
          <dgm:bulletEnabled val="1"/>
        </dgm:presLayoutVars>
      </dgm:prSet>
      <dgm:spPr/>
    </dgm:pt>
    <dgm:pt modelId="{B0580F42-7BA8-4E26-882E-8CF85FAC2DAE}" type="pres">
      <dgm:prSet presAssocID="{73345440-DAC3-4544-B8E0-BD1ED1BCBAF5}" presName="sibTrans" presStyleCnt="0"/>
      <dgm:spPr/>
    </dgm:pt>
    <dgm:pt modelId="{F79A0086-DF3D-44B8-AB4B-AA028FCFBBED}" type="pres">
      <dgm:prSet presAssocID="{9B86ED7B-F807-428B-B705-D2A3A78F205B}" presName="node" presStyleLbl="node1" presStyleIdx="5" presStyleCnt="8">
        <dgm:presLayoutVars>
          <dgm:bulletEnabled val="1"/>
        </dgm:presLayoutVars>
      </dgm:prSet>
      <dgm:spPr/>
    </dgm:pt>
    <dgm:pt modelId="{61FC8289-6989-4873-A013-697FDC8A16E1}" type="pres">
      <dgm:prSet presAssocID="{CBE6C6B3-A3D9-4638-B114-4EE2CB9966CB}" presName="sibTrans" presStyleCnt="0"/>
      <dgm:spPr/>
    </dgm:pt>
    <dgm:pt modelId="{2254122E-4398-413C-93A5-739A1C361ED4}" type="pres">
      <dgm:prSet presAssocID="{B968151C-A25D-430B-A6EB-9412D020AADE}" presName="node" presStyleLbl="node1" presStyleIdx="6" presStyleCnt="8">
        <dgm:presLayoutVars>
          <dgm:bulletEnabled val="1"/>
        </dgm:presLayoutVars>
      </dgm:prSet>
      <dgm:spPr/>
    </dgm:pt>
    <dgm:pt modelId="{A3D83E32-E0D6-461C-AFCE-A1E3C9C0C374}" type="pres">
      <dgm:prSet presAssocID="{4B87B7ED-D13D-42F8-9015-071FD403D8FA}" presName="sibTrans" presStyleCnt="0"/>
      <dgm:spPr/>
    </dgm:pt>
    <dgm:pt modelId="{FF5EEA82-BF1E-41CE-9DE0-CE17F54FDC19}" type="pres">
      <dgm:prSet presAssocID="{FF6130EE-7A2E-4423-AE01-07BE36904952}" presName="node" presStyleLbl="node1" presStyleIdx="7" presStyleCnt="8">
        <dgm:presLayoutVars>
          <dgm:bulletEnabled val="1"/>
        </dgm:presLayoutVars>
      </dgm:prSet>
      <dgm:spPr/>
    </dgm:pt>
  </dgm:ptLst>
  <dgm:cxnLst>
    <dgm:cxn modelId="{90923A03-550D-4DC2-84B4-AB6275D0584C}" srcId="{F8D0F249-AE00-4A4F-A394-7CBB7CB4B304}" destId="{2D61B77B-B70A-4C2B-AA15-1E66DAD0A7C3}" srcOrd="2" destOrd="0" parTransId="{57117AA1-A438-4E6D-82B8-105A73EECC92}" sibTransId="{779D7EAD-3F4B-4C8A-85CB-5FB3A8C4622D}"/>
    <dgm:cxn modelId="{F6A4E20E-41F5-4046-927F-9B8B6B399195}" srcId="{F8D0F249-AE00-4A4F-A394-7CBB7CB4B304}" destId="{FF6130EE-7A2E-4423-AE01-07BE36904952}" srcOrd="7" destOrd="0" parTransId="{19FE3417-427F-4835-91B8-E0608B5D4A86}" sibTransId="{03EB6DAA-E70E-42E2-9967-D40814C7E219}"/>
    <dgm:cxn modelId="{25169412-843D-4925-96B2-E32CE0DE3943}" type="presOf" srcId="{B968151C-A25D-430B-A6EB-9412D020AADE}" destId="{2254122E-4398-413C-93A5-739A1C361ED4}" srcOrd="0" destOrd="0" presId="urn:microsoft.com/office/officeart/2005/8/layout/default"/>
    <dgm:cxn modelId="{25DB6514-76DC-4043-A4E4-57BFC97B3641}" srcId="{F8D0F249-AE00-4A4F-A394-7CBB7CB4B304}" destId="{B968151C-A25D-430B-A6EB-9412D020AADE}" srcOrd="6" destOrd="0" parTransId="{D950341C-5D93-4CFA-888C-799689B1AAFC}" sibTransId="{4B87B7ED-D13D-42F8-9015-071FD403D8FA}"/>
    <dgm:cxn modelId="{A2DAD917-216F-4131-997F-BA6B8DA708C2}" type="presOf" srcId="{9B86ED7B-F807-428B-B705-D2A3A78F205B}" destId="{F79A0086-DF3D-44B8-AB4B-AA028FCFBBED}" srcOrd="0" destOrd="0" presId="urn:microsoft.com/office/officeart/2005/8/layout/default"/>
    <dgm:cxn modelId="{37E1892C-BB56-407E-8E0A-684CAD812DF2}" type="presOf" srcId="{FF6130EE-7A2E-4423-AE01-07BE36904952}" destId="{FF5EEA82-BF1E-41CE-9DE0-CE17F54FDC19}" srcOrd="0" destOrd="0" presId="urn:microsoft.com/office/officeart/2005/8/layout/default"/>
    <dgm:cxn modelId="{5877182F-9C97-466D-9CEE-8EF6DA652C0F}" type="presOf" srcId="{11FD7442-456D-414A-8F5E-785EF5E709CF}" destId="{5EB94567-F94E-4048-A982-692119973BF7}" srcOrd="0" destOrd="0" presId="urn:microsoft.com/office/officeart/2005/8/layout/default"/>
    <dgm:cxn modelId="{1AEFD331-76A3-48FF-8E67-966482C5AD28}" type="presOf" srcId="{1AE94478-E02F-4FCC-97E9-CAADFE2FF96C}" destId="{FD7CBBE1-C9C3-4B10-B7E1-8048FAE9CD6C}" srcOrd="0" destOrd="0" presId="urn:microsoft.com/office/officeart/2005/8/layout/default"/>
    <dgm:cxn modelId="{41C15652-AE77-4003-A1F4-75B682BF3D04}" srcId="{F8D0F249-AE00-4A4F-A394-7CBB7CB4B304}" destId="{1AE94478-E02F-4FCC-97E9-CAADFE2FF96C}" srcOrd="0" destOrd="0" parTransId="{9380C421-DF0D-4B5C-BFA5-EE98BF6D857B}" sibTransId="{F308E072-6841-4DCB-977F-38BB201864B3}"/>
    <dgm:cxn modelId="{F62EE074-3B9E-4ECF-A92E-D6751FA6B862}" srcId="{F8D0F249-AE00-4A4F-A394-7CBB7CB4B304}" destId="{11FD7442-456D-414A-8F5E-785EF5E709CF}" srcOrd="4" destOrd="0" parTransId="{8E488855-FFBA-4DD6-A981-6D631BF58464}" sibTransId="{73345440-DAC3-4544-B8E0-BD1ED1BCBAF5}"/>
    <dgm:cxn modelId="{50173F78-3E49-4F9B-91EF-30F1E3C02F52}" srcId="{F8D0F249-AE00-4A4F-A394-7CBB7CB4B304}" destId="{DE22742D-5450-428A-97AE-2B3936BC940B}" srcOrd="3" destOrd="0" parTransId="{A69D73F7-EE30-4977-B94A-DE86641ABF4B}" sibTransId="{BC2071DB-8172-4920-9EE1-AFA73EC98577}"/>
    <dgm:cxn modelId="{59132C8E-5936-4D3F-9F4E-002DFD9BE04F}" srcId="{F8D0F249-AE00-4A4F-A394-7CBB7CB4B304}" destId="{86FC56D8-F74E-4170-BBB5-560247B0BBC8}" srcOrd="1" destOrd="0" parTransId="{4D4B6717-C1BF-482E-8BBF-F86199B0E0AB}" sibTransId="{6B6B9556-E945-483C-AF83-3AEB4957A523}"/>
    <dgm:cxn modelId="{9D1F69AE-3BCB-40DC-A2FA-BC193A409EEB}" type="presOf" srcId="{86FC56D8-F74E-4170-BBB5-560247B0BBC8}" destId="{BD54D6A6-56D8-405B-8622-1D3C5E7F31FE}" srcOrd="0" destOrd="0" presId="urn:microsoft.com/office/officeart/2005/8/layout/default"/>
    <dgm:cxn modelId="{A5603BB1-55E9-4B31-8DF7-D5EC04BCE944}" type="presOf" srcId="{2D61B77B-B70A-4C2B-AA15-1E66DAD0A7C3}" destId="{30EF8A47-3B2D-4A54-ADAE-FD2B3113C91C}" srcOrd="0" destOrd="0" presId="urn:microsoft.com/office/officeart/2005/8/layout/default"/>
    <dgm:cxn modelId="{34C535B2-16E0-4678-B365-53919EFA97CC}" srcId="{F8D0F249-AE00-4A4F-A394-7CBB7CB4B304}" destId="{9B86ED7B-F807-428B-B705-D2A3A78F205B}" srcOrd="5" destOrd="0" parTransId="{DB183866-85EF-40A4-8150-B739862DA199}" sibTransId="{CBE6C6B3-A3D9-4638-B114-4EE2CB9966CB}"/>
    <dgm:cxn modelId="{1AB262D0-C25F-491F-BFF6-160FEA993E54}" type="presOf" srcId="{F8D0F249-AE00-4A4F-A394-7CBB7CB4B304}" destId="{AB3C93C8-4F7C-4B04-BC09-32CC369148C3}" srcOrd="0" destOrd="0" presId="urn:microsoft.com/office/officeart/2005/8/layout/default"/>
    <dgm:cxn modelId="{B61E02D1-B3F0-447A-AFC8-9AEF70C7215F}" type="presOf" srcId="{DE22742D-5450-428A-97AE-2B3936BC940B}" destId="{E30C3CF1-A1FB-4A5C-9FA0-375438EE7C65}" srcOrd="0" destOrd="0" presId="urn:microsoft.com/office/officeart/2005/8/layout/default"/>
    <dgm:cxn modelId="{803ADBB7-4734-4CD0-B1FC-A6B873510C64}" type="presParOf" srcId="{AB3C93C8-4F7C-4B04-BC09-32CC369148C3}" destId="{FD7CBBE1-C9C3-4B10-B7E1-8048FAE9CD6C}" srcOrd="0" destOrd="0" presId="urn:microsoft.com/office/officeart/2005/8/layout/default"/>
    <dgm:cxn modelId="{FF941AEB-54CE-4818-B57F-71F19F195DD1}" type="presParOf" srcId="{AB3C93C8-4F7C-4B04-BC09-32CC369148C3}" destId="{316E3A0E-96F3-4A4B-A367-BB2458A0C22A}" srcOrd="1" destOrd="0" presId="urn:microsoft.com/office/officeart/2005/8/layout/default"/>
    <dgm:cxn modelId="{9A9F04BD-23B6-481B-B89D-1ACBF50324A2}" type="presParOf" srcId="{AB3C93C8-4F7C-4B04-BC09-32CC369148C3}" destId="{BD54D6A6-56D8-405B-8622-1D3C5E7F31FE}" srcOrd="2" destOrd="0" presId="urn:microsoft.com/office/officeart/2005/8/layout/default"/>
    <dgm:cxn modelId="{2551B57B-AE12-4659-8C64-93404622F9FE}" type="presParOf" srcId="{AB3C93C8-4F7C-4B04-BC09-32CC369148C3}" destId="{966CD399-9937-45AE-9782-903731985833}" srcOrd="3" destOrd="0" presId="urn:microsoft.com/office/officeart/2005/8/layout/default"/>
    <dgm:cxn modelId="{F192B8B7-8860-47F8-B96F-E5D313EC82B5}" type="presParOf" srcId="{AB3C93C8-4F7C-4B04-BC09-32CC369148C3}" destId="{30EF8A47-3B2D-4A54-ADAE-FD2B3113C91C}" srcOrd="4" destOrd="0" presId="urn:microsoft.com/office/officeart/2005/8/layout/default"/>
    <dgm:cxn modelId="{20E129AB-0021-44C3-BB77-C5E087BDECEA}" type="presParOf" srcId="{AB3C93C8-4F7C-4B04-BC09-32CC369148C3}" destId="{531A82B1-F7B6-42C6-B2A1-F95EE2D219AD}" srcOrd="5" destOrd="0" presId="urn:microsoft.com/office/officeart/2005/8/layout/default"/>
    <dgm:cxn modelId="{C0E9A10B-E3A3-4F3A-B37F-A16BA6E26B15}" type="presParOf" srcId="{AB3C93C8-4F7C-4B04-BC09-32CC369148C3}" destId="{E30C3CF1-A1FB-4A5C-9FA0-375438EE7C65}" srcOrd="6" destOrd="0" presId="urn:microsoft.com/office/officeart/2005/8/layout/default"/>
    <dgm:cxn modelId="{36DDD898-E958-466D-9D85-6A7A669B00A5}" type="presParOf" srcId="{AB3C93C8-4F7C-4B04-BC09-32CC369148C3}" destId="{98B8AA34-9772-4A86-9261-D6F0AA0606C4}" srcOrd="7" destOrd="0" presId="urn:microsoft.com/office/officeart/2005/8/layout/default"/>
    <dgm:cxn modelId="{7FC3B8E5-8DBF-446F-896E-3511597C142E}" type="presParOf" srcId="{AB3C93C8-4F7C-4B04-BC09-32CC369148C3}" destId="{5EB94567-F94E-4048-A982-692119973BF7}" srcOrd="8" destOrd="0" presId="urn:microsoft.com/office/officeart/2005/8/layout/default"/>
    <dgm:cxn modelId="{7C24F510-DA24-4F59-8686-22A10D5B7062}" type="presParOf" srcId="{AB3C93C8-4F7C-4B04-BC09-32CC369148C3}" destId="{B0580F42-7BA8-4E26-882E-8CF85FAC2DAE}" srcOrd="9" destOrd="0" presId="urn:microsoft.com/office/officeart/2005/8/layout/default"/>
    <dgm:cxn modelId="{0FAC51E1-78F6-4077-A539-CA263087A84C}" type="presParOf" srcId="{AB3C93C8-4F7C-4B04-BC09-32CC369148C3}" destId="{F79A0086-DF3D-44B8-AB4B-AA028FCFBBED}" srcOrd="10" destOrd="0" presId="urn:microsoft.com/office/officeart/2005/8/layout/default"/>
    <dgm:cxn modelId="{A7B26F91-BA62-4531-B4F2-81A725D6441D}" type="presParOf" srcId="{AB3C93C8-4F7C-4B04-BC09-32CC369148C3}" destId="{61FC8289-6989-4873-A013-697FDC8A16E1}" srcOrd="11" destOrd="0" presId="urn:microsoft.com/office/officeart/2005/8/layout/default"/>
    <dgm:cxn modelId="{00CCD82A-B3F9-4C13-B11C-D63435B3DD29}" type="presParOf" srcId="{AB3C93C8-4F7C-4B04-BC09-32CC369148C3}" destId="{2254122E-4398-413C-93A5-739A1C361ED4}" srcOrd="12" destOrd="0" presId="urn:microsoft.com/office/officeart/2005/8/layout/default"/>
    <dgm:cxn modelId="{2AA0A469-7C50-4CBF-8BD9-1CD8D0A2A7B7}" type="presParOf" srcId="{AB3C93C8-4F7C-4B04-BC09-32CC369148C3}" destId="{A3D83E32-E0D6-461C-AFCE-A1E3C9C0C374}" srcOrd="13" destOrd="0" presId="urn:microsoft.com/office/officeart/2005/8/layout/default"/>
    <dgm:cxn modelId="{E21FA849-E421-46EA-8192-4140A9FA27CD}" type="presParOf" srcId="{AB3C93C8-4F7C-4B04-BC09-32CC369148C3}" destId="{FF5EEA82-BF1E-41CE-9DE0-CE17F54FDC1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AF761-A980-473E-8D99-5048BD5D8A9E}" type="doc">
      <dgm:prSet loTypeId="urn:microsoft.com/office/officeart/2005/8/layout/vProcess5" loCatId="process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A21E676-BC05-4844-9FF9-A0EEE979C25D}">
      <dgm:prSet/>
      <dgm:spPr/>
      <dgm:t>
        <a:bodyPr/>
        <a:lstStyle/>
        <a:p>
          <a:r>
            <a:rPr lang="hu-HU"/>
            <a:t>Valamennyi szervezeti egység</a:t>
          </a:r>
          <a:endParaRPr lang="en-US"/>
        </a:p>
      </dgm:t>
    </dgm:pt>
    <dgm:pt modelId="{06228D7D-ED12-482C-BC19-4BCDC97293CC}" type="parTrans" cxnId="{025EFC63-B328-41ED-9658-11AD2A2E21D3}">
      <dgm:prSet/>
      <dgm:spPr/>
      <dgm:t>
        <a:bodyPr/>
        <a:lstStyle/>
        <a:p>
          <a:endParaRPr lang="en-US"/>
        </a:p>
      </dgm:t>
    </dgm:pt>
    <dgm:pt modelId="{C8DA99D6-99DD-4228-88FB-E60940FC6A73}" type="sibTrans" cxnId="{025EFC63-B328-41ED-9658-11AD2A2E21D3}">
      <dgm:prSet/>
      <dgm:spPr/>
      <dgm:t>
        <a:bodyPr/>
        <a:lstStyle/>
        <a:p>
          <a:endParaRPr lang="en-US"/>
        </a:p>
      </dgm:t>
    </dgm:pt>
    <dgm:pt modelId="{54ECCF1D-842F-4FF6-861D-2C43ACC37F85}">
      <dgm:prSet/>
      <dgm:spPr/>
      <dgm:t>
        <a:bodyPr/>
        <a:lstStyle/>
        <a:p>
          <a:r>
            <a:rPr lang="hu-HU"/>
            <a:t>Egészségügyi szolgálati jogviszonyban, munkaviszonyban, munkavégzésre irányuló egyéb jogviszonyban</a:t>
          </a:r>
          <a:endParaRPr lang="en-US"/>
        </a:p>
      </dgm:t>
    </dgm:pt>
    <dgm:pt modelId="{BA9357F4-BFCD-4A76-B07E-425AF24A022A}" type="parTrans" cxnId="{102CAECB-E7C9-4B8D-8A8F-A40A19DC7A7F}">
      <dgm:prSet/>
      <dgm:spPr/>
      <dgm:t>
        <a:bodyPr/>
        <a:lstStyle/>
        <a:p>
          <a:endParaRPr lang="en-US"/>
        </a:p>
      </dgm:t>
    </dgm:pt>
    <dgm:pt modelId="{04AB4897-1191-46C5-AF11-4B687659B72F}" type="sibTrans" cxnId="{102CAECB-E7C9-4B8D-8A8F-A40A19DC7A7F}">
      <dgm:prSet/>
      <dgm:spPr/>
      <dgm:t>
        <a:bodyPr/>
        <a:lstStyle/>
        <a:p>
          <a:endParaRPr lang="en-US"/>
        </a:p>
      </dgm:t>
    </dgm:pt>
    <dgm:pt modelId="{3D122864-B6B6-451A-B2C7-562EDC333555}">
      <dgm:prSet/>
      <dgm:spPr/>
      <dgm:t>
        <a:bodyPr/>
        <a:lstStyle/>
        <a:p>
          <a:r>
            <a:rPr lang="hu-HU"/>
            <a:t>Hallgatói jogviszonyban</a:t>
          </a:r>
          <a:endParaRPr lang="en-US"/>
        </a:p>
      </dgm:t>
    </dgm:pt>
    <dgm:pt modelId="{37F0403D-A9BF-45B4-8BA6-692FB36DFA1D}" type="parTrans" cxnId="{461937C8-9479-4158-9007-693C5F9163E3}">
      <dgm:prSet/>
      <dgm:spPr/>
      <dgm:t>
        <a:bodyPr/>
        <a:lstStyle/>
        <a:p>
          <a:endParaRPr lang="en-US"/>
        </a:p>
      </dgm:t>
    </dgm:pt>
    <dgm:pt modelId="{286994BA-5729-478A-A58C-4E62A12C7AD3}" type="sibTrans" cxnId="{461937C8-9479-4158-9007-693C5F9163E3}">
      <dgm:prSet/>
      <dgm:spPr/>
      <dgm:t>
        <a:bodyPr/>
        <a:lstStyle/>
        <a:p>
          <a:endParaRPr lang="en-US"/>
        </a:p>
      </dgm:t>
    </dgm:pt>
    <dgm:pt modelId="{D7CDE000-43B4-4C77-9044-22A0CBDC30ED}">
      <dgm:prSet/>
      <dgm:spPr/>
      <dgm:t>
        <a:bodyPr/>
        <a:lstStyle/>
        <a:p>
          <a:r>
            <a:rPr lang="hu-HU"/>
            <a:t>Pályázatok, pályázatokban kötött szerződések</a:t>
          </a:r>
          <a:endParaRPr lang="en-US"/>
        </a:p>
      </dgm:t>
    </dgm:pt>
    <dgm:pt modelId="{DDF08D26-4D06-4E00-AF63-B0D79F82665A}" type="parTrans" cxnId="{E94A723E-1D4A-4042-B926-CDA57CACE332}">
      <dgm:prSet/>
      <dgm:spPr/>
      <dgm:t>
        <a:bodyPr/>
        <a:lstStyle/>
        <a:p>
          <a:endParaRPr lang="en-US"/>
        </a:p>
      </dgm:t>
    </dgm:pt>
    <dgm:pt modelId="{537D1524-C967-4DB4-9B02-A7541306F555}" type="sibTrans" cxnId="{E94A723E-1D4A-4042-B926-CDA57CACE332}">
      <dgm:prSet/>
      <dgm:spPr/>
      <dgm:t>
        <a:bodyPr/>
        <a:lstStyle/>
        <a:p>
          <a:endParaRPr lang="en-US"/>
        </a:p>
      </dgm:t>
    </dgm:pt>
    <dgm:pt modelId="{EE39F3F7-7D63-46EA-9585-081BD16D48B7}">
      <dgm:prSet/>
      <dgm:spPr/>
      <dgm:t>
        <a:bodyPr/>
        <a:lstStyle/>
        <a:p>
          <a:r>
            <a:rPr lang="hu-HU"/>
            <a:t>Teljes  pályázati és projektmegvalósítási tevékenységre</a:t>
          </a:r>
          <a:endParaRPr lang="en-US"/>
        </a:p>
      </dgm:t>
    </dgm:pt>
    <dgm:pt modelId="{1DD5B248-1D1E-460E-94CE-24DB5313F6FA}" type="parTrans" cxnId="{69D3837D-AA97-4B41-AFC8-413F51567F0C}">
      <dgm:prSet/>
      <dgm:spPr/>
      <dgm:t>
        <a:bodyPr/>
        <a:lstStyle/>
        <a:p>
          <a:endParaRPr lang="en-US"/>
        </a:p>
      </dgm:t>
    </dgm:pt>
    <dgm:pt modelId="{520EFAF9-731F-4A5E-A164-D44FECDB61F7}" type="sibTrans" cxnId="{69D3837D-AA97-4B41-AFC8-413F51567F0C}">
      <dgm:prSet/>
      <dgm:spPr/>
      <dgm:t>
        <a:bodyPr/>
        <a:lstStyle/>
        <a:p>
          <a:endParaRPr lang="en-US"/>
        </a:p>
      </dgm:t>
    </dgm:pt>
    <dgm:pt modelId="{9777A257-6D44-481A-BDDD-11D06251495B}" type="pres">
      <dgm:prSet presAssocID="{60FAF761-A980-473E-8D99-5048BD5D8A9E}" presName="outerComposite" presStyleCnt="0">
        <dgm:presLayoutVars>
          <dgm:chMax val="5"/>
          <dgm:dir/>
          <dgm:resizeHandles val="exact"/>
        </dgm:presLayoutVars>
      </dgm:prSet>
      <dgm:spPr/>
    </dgm:pt>
    <dgm:pt modelId="{FB5AE033-C606-4076-ACB1-BFFE81F192F3}" type="pres">
      <dgm:prSet presAssocID="{60FAF761-A980-473E-8D99-5048BD5D8A9E}" presName="dummyMaxCanvas" presStyleCnt="0">
        <dgm:presLayoutVars/>
      </dgm:prSet>
      <dgm:spPr/>
    </dgm:pt>
    <dgm:pt modelId="{62BE2E38-66D5-4500-A259-1E4739A2F50E}" type="pres">
      <dgm:prSet presAssocID="{60FAF761-A980-473E-8D99-5048BD5D8A9E}" presName="FiveNodes_1" presStyleLbl="node1" presStyleIdx="0" presStyleCnt="5">
        <dgm:presLayoutVars>
          <dgm:bulletEnabled val="1"/>
        </dgm:presLayoutVars>
      </dgm:prSet>
      <dgm:spPr/>
    </dgm:pt>
    <dgm:pt modelId="{6682A8C6-6CA7-4D97-9EB4-5F640AECE94A}" type="pres">
      <dgm:prSet presAssocID="{60FAF761-A980-473E-8D99-5048BD5D8A9E}" presName="FiveNodes_2" presStyleLbl="node1" presStyleIdx="1" presStyleCnt="5">
        <dgm:presLayoutVars>
          <dgm:bulletEnabled val="1"/>
        </dgm:presLayoutVars>
      </dgm:prSet>
      <dgm:spPr/>
    </dgm:pt>
    <dgm:pt modelId="{9989EC7D-5597-4540-837A-990CB01C2383}" type="pres">
      <dgm:prSet presAssocID="{60FAF761-A980-473E-8D99-5048BD5D8A9E}" presName="FiveNodes_3" presStyleLbl="node1" presStyleIdx="2" presStyleCnt="5">
        <dgm:presLayoutVars>
          <dgm:bulletEnabled val="1"/>
        </dgm:presLayoutVars>
      </dgm:prSet>
      <dgm:spPr/>
    </dgm:pt>
    <dgm:pt modelId="{893E4397-F3F4-4FF9-ACAB-D3A69BA8F4AE}" type="pres">
      <dgm:prSet presAssocID="{60FAF761-A980-473E-8D99-5048BD5D8A9E}" presName="FiveNodes_4" presStyleLbl="node1" presStyleIdx="3" presStyleCnt="5">
        <dgm:presLayoutVars>
          <dgm:bulletEnabled val="1"/>
        </dgm:presLayoutVars>
      </dgm:prSet>
      <dgm:spPr/>
    </dgm:pt>
    <dgm:pt modelId="{7F63A020-5C68-41F3-9A1E-03ACB28881A3}" type="pres">
      <dgm:prSet presAssocID="{60FAF761-A980-473E-8D99-5048BD5D8A9E}" presName="FiveNodes_5" presStyleLbl="node1" presStyleIdx="4" presStyleCnt="5">
        <dgm:presLayoutVars>
          <dgm:bulletEnabled val="1"/>
        </dgm:presLayoutVars>
      </dgm:prSet>
      <dgm:spPr/>
    </dgm:pt>
    <dgm:pt modelId="{413AACC3-47F8-4792-BA2F-E7EF800893A5}" type="pres">
      <dgm:prSet presAssocID="{60FAF761-A980-473E-8D99-5048BD5D8A9E}" presName="FiveConn_1-2" presStyleLbl="fgAccFollowNode1" presStyleIdx="0" presStyleCnt="4">
        <dgm:presLayoutVars>
          <dgm:bulletEnabled val="1"/>
        </dgm:presLayoutVars>
      </dgm:prSet>
      <dgm:spPr/>
    </dgm:pt>
    <dgm:pt modelId="{0307552F-22FB-4081-8C8A-86853663DEEF}" type="pres">
      <dgm:prSet presAssocID="{60FAF761-A980-473E-8D99-5048BD5D8A9E}" presName="FiveConn_2-3" presStyleLbl="fgAccFollowNode1" presStyleIdx="1" presStyleCnt="4">
        <dgm:presLayoutVars>
          <dgm:bulletEnabled val="1"/>
        </dgm:presLayoutVars>
      </dgm:prSet>
      <dgm:spPr/>
    </dgm:pt>
    <dgm:pt modelId="{F982E9F0-DBD5-4FD4-94B2-72C89B0620EB}" type="pres">
      <dgm:prSet presAssocID="{60FAF761-A980-473E-8D99-5048BD5D8A9E}" presName="FiveConn_3-4" presStyleLbl="fgAccFollowNode1" presStyleIdx="2" presStyleCnt="4">
        <dgm:presLayoutVars>
          <dgm:bulletEnabled val="1"/>
        </dgm:presLayoutVars>
      </dgm:prSet>
      <dgm:spPr/>
    </dgm:pt>
    <dgm:pt modelId="{DE4336D6-40AB-4690-8723-98CE223700E2}" type="pres">
      <dgm:prSet presAssocID="{60FAF761-A980-473E-8D99-5048BD5D8A9E}" presName="FiveConn_4-5" presStyleLbl="fgAccFollowNode1" presStyleIdx="3" presStyleCnt="4">
        <dgm:presLayoutVars>
          <dgm:bulletEnabled val="1"/>
        </dgm:presLayoutVars>
      </dgm:prSet>
      <dgm:spPr/>
    </dgm:pt>
    <dgm:pt modelId="{F2B56A93-F07F-4793-9F3A-B8FB9B636D92}" type="pres">
      <dgm:prSet presAssocID="{60FAF761-A980-473E-8D99-5048BD5D8A9E}" presName="FiveNodes_1_text" presStyleLbl="node1" presStyleIdx="4" presStyleCnt="5">
        <dgm:presLayoutVars>
          <dgm:bulletEnabled val="1"/>
        </dgm:presLayoutVars>
      </dgm:prSet>
      <dgm:spPr/>
    </dgm:pt>
    <dgm:pt modelId="{CAB39120-9E45-45EB-BB86-2E099952B4ED}" type="pres">
      <dgm:prSet presAssocID="{60FAF761-A980-473E-8D99-5048BD5D8A9E}" presName="FiveNodes_2_text" presStyleLbl="node1" presStyleIdx="4" presStyleCnt="5">
        <dgm:presLayoutVars>
          <dgm:bulletEnabled val="1"/>
        </dgm:presLayoutVars>
      </dgm:prSet>
      <dgm:spPr/>
    </dgm:pt>
    <dgm:pt modelId="{0C7790A3-0F21-4FD2-8A64-3FD4787742DA}" type="pres">
      <dgm:prSet presAssocID="{60FAF761-A980-473E-8D99-5048BD5D8A9E}" presName="FiveNodes_3_text" presStyleLbl="node1" presStyleIdx="4" presStyleCnt="5">
        <dgm:presLayoutVars>
          <dgm:bulletEnabled val="1"/>
        </dgm:presLayoutVars>
      </dgm:prSet>
      <dgm:spPr/>
    </dgm:pt>
    <dgm:pt modelId="{C75CE849-3678-4E5B-84BC-9BE64404E504}" type="pres">
      <dgm:prSet presAssocID="{60FAF761-A980-473E-8D99-5048BD5D8A9E}" presName="FiveNodes_4_text" presStyleLbl="node1" presStyleIdx="4" presStyleCnt="5">
        <dgm:presLayoutVars>
          <dgm:bulletEnabled val="1"/>
        </dgm:presLayoutVars>
      </dgm:prSet>
      <dgm:spPr/>
    </dgm:pt>
    <dgm:pt modelId="{F60338B4-0488-418A-B5D7-CB2D31DC402C}" type="pres">
      <dgm:prSet presAssocID="{60FAF761-A980-473E-8D99-5048BD5D8A9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AB6C700-6313-4DF5-88F3-C0BBBCE56C6C}" type="presOf" srcId="{537D1524-C967-4DB4-9B02-A7541306F555}" destId="{DE4336D6-40AB-4690-8723-98CE223700E2}" srcOrd="0" destOrd="0" presId="urn:microsoft.com/office/officeart/2005/8/layout/vProcess5"/>
    <dgm:cxn modelId="{A2FC8703-49EA-49B1-ADB8-AA83B77FEDEE}" type="presOf" srcId="{D7CDE000-43B4-4C77-9044-22A0CBDC30ED}" destId="{893E4397-F3F4-4FF9-ACAB-D3A69BA8F4AE}" srcOrd="0" destOrd="0" presId="urn:microsoft.com/office/officeart/2005/8/layout/vProcess5"/>
    <dgm:cxn modelId="{D9D9BC10-6813-47E2-8B3C-0EADDD321BE0}" type="presOf" srcId="{3D122864-B6B6-451A-B2C7-562EDC333555}" destId="{0C7790A3-0F21-4FD2-8A64-3FD4787742DA}" srcOrd="1" destOrd="0" presId="urn:microsoft.com/office/officeart/2005/8/layout/vProcess5"/>
    <dgm:cxn modelId="{1130EF16-2B98-48EE-80B8-2385FFCD79D3}" type="presOf" srcId="{EE39F3F7-7D63-46EA-9585-081BD16D48B7}" destId="{F60338B4-0488-418A-B5D7-CB2D31DC402C}" srcOrd="1" destOrd="0" presId="urn:microsoft.com/office/officeart/2005/8/layout/vProcess5"/>
    <dgm:cxn modelId="{16791217-307D-4E1F-97F4-3452D94CEFC6}" type="presOf" srcId="{AA21E676-BC05-4844-9FF9-A0EEE979C25D}" destId="{62BE2E38-66D5-4500-A259-1E4739A2F50E}" srcOrd="0" destOrd="0" presId="urn:microsoft.com/office/officeart/2005/8/layout/vProcess5"/>
    <dgm:cxn modelId="{C1930834-7E66-49A6-9A77-BC38C1F3D782}" type="presOf" srcId="{D7CDE000-43B4-4C77-9044-22A0CBDC30ED}" destId="{C75CE849-3678-4E5B-84BC-9BE64404E504}" srcOrd="1" destOrd="0" presId="urn:microsoft.com/office/officeart/2005/8/layout/vProcess5"/>
    <dgm:cxn modelId="{E94A723E-1D4A-4042-B926-CDA57CACE332}" srcId="{60FAF761-A980-473E-8D99-5048BD5D8A9E}" destId="{D7CDE000-43B4-4C77-9044-22A0CBDC30ED}" srcOrd="3" destOrd="0" parTransId="{DDF08D26-4D06-4E00-AF63-B0D79F82665A}" sibTransId="{537D1524-C967-4DB4-9B02-A7541306F555}"/>
    <dgm:cxn modelId="{49E2695C-2F45-46FB-BBEB-D317A92E7BE5}" type="presOf" srcId="{EE39F3F7-7D63-46EA-9585-081BD16D48B7}" destId="{7F63A020-5C68-41F3-9A1E-03ACB28881A3}" srcOrd="0" destOrd="0" presId="urn:microsoft.com/office/officeart/2005/8/layout/vProcess5"/>
    <dgm:cxn modelId="{025EFC63-B328-41ED-9658-11AD2A2E21D3}" srcId="{60FAF761-A980-473E-8D99-5048BD5D8A9E}" destId="{AA21E676-BC05-4844-9FF9-A0EEE979C25D}" srcOrd="0" destOrd="0" parTransId="{06228D7D-ED12-482C-BC19-4BCDC97293CC}" sibTransId="{C8DA99D6-99DD-4228-88FB-E60940FC6A73}"/>
    <dgm:cxn modelId="{EAB5144B-4B4E-4E0F-8FFD-BB7033751629}" type="presOf" srcId="{54ECCF1D-842F-4FF6-861D-2C43ACC37F85}" destId="{6682A8C6-6CA7-4D97-9EB4-5F640AECE94A}" srcOrd="0" destOrd="0" presId="urn:microsoft.com/office/officeart/2005/8/layout/vProcess5"/>
    <dgm:cxn modelId="{42AEE159-04E4-4CB9-9FC2-8868580E5205}" type="presOf" srcId="{AA21E676-BC05-4844-9FF9-A0EEE979C25D}" destId="{F2B56A93-F07F-4793-9F3A-B8FB9B636D92}" srcOrd="1" destOrd="0" presId="urn:microsoft.com/office/officeart/2005/8/layout/vProcess5"/>
    <dgm:cxn modelId="{69D3837D-AA97-4B41-AFC8-413F51567F0C}" srcId="{60FAF761-A980-473E-8D99-5048BD5D8A9E}" destId="{EE39F3F7-7D63-46EA-9585-081BD16D48B7}" srcOrd="4" destOrd="0" parTransId="{1DD5B248-1D1E-460E-94CE-24DB5313F6FA}" sibTransId="{520EFAF9-731F-4A5E-A164-D44FECDB61F7}"/>
    <dgm:cxn modelId="{B04D5C9E-B9BE-4E16-9E3B-25082C0C2481}" type="presOf" srcId="{54ECCF1D-842F-4FF6-861D-2C43ACC37F85}" destId="{CAB39120-9E45-45EB-BB86-2E099952B4ED}" srcOrd="1" destOrd="0" presId="urn:microsoft.com/office/officeart/2005/8/layout/vProcess5"/>
    <dgm:cxn modelId="{529CFFB1-2456-4329-A64B-209E9BB8E730}" type="presOf" srcId="{3D122864-B6B6-451A-B2C7-562EDC333555}" destId="{9989EC7D-5597-4540-837A-990CB01C2383}" srcOrd="0" destOrd="0" presId="urn:microsoft.com/office/officeart/2005/8/layout/vProcess5"/>
    <dgm:cxn modelId="{461937C8-9479-4158-9007-693C5F9163E3}" srcId="{60FAF761-A980-473E-8D99-5048BD5D8A9E}" destId="{3D122864-B6B6-451A-B2C7-562EDC333555}" srcOrd="2" destOrd="0" parTransId="{37F0403D-A9BF-45B4-8BA6-692FB36DFA1D}" sibTransId="{286994BA-5729-478A-A58C-4E62A12C7AD3}"/>
    <dgm:cxn modelId="{013244CB-CACE-42C8-887C-954B1F7651E9}" type="presOf" srcId="{C8DA99D6-99DD-4228-88FB-E60940FC6A73}" destId="{413AACC3-47F8-4792-BA2F-E7EF800893A5}" srcOrd="0" destOrd="0" presId="urn:microsoft.com/office/officeart/2005/8/layout/vProcess5"/>
    <dgm:cxn modelId="{102CAECB-E7C9-4B8D-8A8F-A40A19DC7A7F}" srcId="{60FAF761-A980-473E-8D99-5048BD5D8A9E}" destId="{54ECCF1D-842F-4FF6-861D-2C43ACC37F85}" srcOrd="1" destOrd="0" parTransId="{BA9357F4-BFCD-4A76-B07E-425AF24A022A}" sibTransId="{04AB4897-1191-46C5-AF11-4B687659B72F}"/>
    <dgm:cxn modelId="{765FE1CE-BD75-473A-BF9D-7D4BA12EE19C}" type="presOf" srcId="{04AB4897-1191-46C5-AF11-4B687659B72F}" destId="{0307552F-22FB-4081-8C8A-86853663DEEF}" srcOrd="0" destOrd="0" presId="urn:microsoft.com/office/officeart/2005/8/layout/vProcess5"/>
    <dgm:cxn modelId="{0603B5D6-D9CF-47D9-8C09-C964BC8ACBD4}" type="presOf" srcId="{60FAF761-A980-473E-8D99-5048BD5D8A9E}" destId="{9777A257-6D44-481A-BDDD-11D06251495B}" srcOrd="0" destOrd="0" presId="urn:microsoft.com/office/officeart/2005/8/layout/vProcess5"/>
    <dgm:cxn modelId="{44FA80E7-1629-4D7C-9C6B-DAC8D7CABE97}" type="presOf" srcId="{286994BA-5729-478A-A58C-4E62A12C7AD3}" destId="{F982E9F0-DBD5-4FD4-94B2-72C89B0620EB}" srcOrd="0" destOrd="0" presId="urn:microsoft.com/office/officeart/2005/8/layout/vProcess5"/>
    <dgm:cxn modelId="{E3A48891-0F3E-4F84-BABE-91B670906795}" type="presParOf" srcId="{9777A257-6D44-481A-BDDD-11D06251495B}" destId="{FB5AE033-C606-4076-ACB1-BFFE81F192F3}" srcOrd="0" destOrd="0" presId="urn:microsoft.com/office/officeart/2005/8/layout/vProcess5"/>
    <dgm:cxn modelId="{8D2D5A97-6E95-4EF8-8756-43C21204A143}" type="presParOf" srcId="{9777A257-6D44-481A-BDDD-11D06251495B}" destId="{62BE2E38-66D5-4500-A259-1E4739A2F50E}" srcOrd="1" destOrd="0" presId="urn:microsoft.com/office/officeart/2005/8/layout/vProcess5"/>
    <dgm:cxn modelId="{B57CD205-2FCF-4CEF-AB91-E8EAE7CC176E}" type="presParOf" srcId="{9777A257-6D44-481A-BDDD-11D06251495B}" destId="{6682A8C6-6CA7-4D97-9EB4-5F640AECE94A}" srcOrd="2" destOrd="0" presId="urn:microsoft.com/office/officeart/2005/8/layout/vProcess5"/>
    <dgm:cxn modelId="{335F83AC-7481-41EF-A715-2E8C503FDAF9}" type="presParOf" srcId="{9777A257-6D44-481A-BDDD-11D06251495B}" destId="{9989EC7D-5597-4540-837A-990CB01C2383}" srcOrd="3" destOrd="0" presId="urn:microsoft.com/office/officeart/2005/8/layout/vProcess5"/>
    <dgm:cxn modelId="{9CC507D4-7302-4E66-BFCF-132ECF26C157}" type="presParOf" srcId="{9777A257-6D44-481A-BDDD-11D06251495B}" destId="{893E4397-F3F4-4FF9-ACAB-D3A69BA8F4AE}" srcOrd="4" destOrd="0" presId="urn:microsoft.com/office/officeart/2005/8/layout/vProcess5"/>
    <dgm:cxn modelId="{88FFEEFF-BE59-4CF0-8A94-C72F375616A4}" type="presParOf" srcId="{9777A257-6D44-481A-BDDD-11D06251495B}" destId="{7F63A020-5C68-41F3-9A1E-03ACB28881A3}" srcOrd="5" destOrd="0" presId="urn:microsoft.com/office/officeart/2005/8/layout/vProcess5"/>
    <dgm:cxn modelId="{BE96D8B1-74A5-4A7C-B932-9613F973175D}" type="presParOf" srcId="{9777A257-6D44-481A-BDDD-11D06251495B}" destId="{413AACC3-47F8-4792-BA2F-E7EF800893A5}" srcOrd="6" destOrd="0" presId="urn:microsoft.com/office/officeart/2005/8/layout/vProcess5"/>
    <dgm:cxn modelId="{85B0A714-7334-4F08-9188-D1F753D46CDA}" type="presParOf" srcId="{9777A257-6D44-481A-BDDD-11D06251495B}" destId="{0307552F-22FB-4081-8C8A-86853663DEEF}" srcOrd="7" destOrd="0" presId="urn:microsoft.com/office/officeart/2005/8/layout/vProcess5"/>
    <dgm:cxn modelId="{BF111184-97F5-4E67-9D21-7E03A0300FB9}" type="presParOf" srcId="{9777A257-6D44-481A-BDDD-11D06251495B}" destId="{F982E9F0-DBD5-4FD4-94B2-72C89B0620EB}" srcOrd="8" destOrd="0" presId="urn:microsoft.com/office/officeart/2005/8/layout/vProcess5"/>
    <dgm:cxn modelId="{195BE411-C0C9-409A-8B43-82175FBEE3D3}" type="presParOf" srcId="{9777A257-6D44-481A-BDDD-11D06251495B}" destId="{DE4336D6-40AB-4690-8723-98CE223700E2}" srcOrd="9" destOrd="0" presId="urn:microsoft.com/office/officeart/2005/8/layout/vProcess5"/>
    <dgm:cxn modelId="{E4BD2113-1965-44F6-99C7-34B43ABA8552}" type="presParOf" srcId="{9777A257-6D44-481A-BDDD-11D06251495B}" destId="{F2B56A93-F07F-4793-9F3A-B8FB9B636D92}" srcOrd="10" destOrd="0" presId="urn:microsoft.com/office/officeart/2005/8/layout/vProcess5"/>
    <dgm:cxn modelId="{BC2F82FD-1C7A-4BC1-91F2-532F68DBADB1}" type="presParOf" srcId="{9777A257-6D44-481A-BDDD-11D06251495B}" destId="{CAB39120-9E45-45EB-BB86-2E099952B4ED}" srcOrd="11" destOrd="0" presId="urn:microsoft.com/office/officeart/2005/8/layout/vProcess5"/>
    <dgm:cxn modelId="{093003C6-4F88-441B-BA82-AFE0B621E4F4}" type="presParOf" srcId="{9777A257-6D44-481A-BDDD-11D06251495B}" destId="{0C7790A3-0F21-4FD2-8A64-3FD4787742DA}" srcOrd="12" destOrd="0" presId="urn:microsoft.com/office/officeart/2005/8/layout/vProcess5"/>
    <dgm:cxn modelId="{3BDE27AD-3BE4-484E-A538-FD6D4F368B22}" type="presParOf" srcId="{9777A257-6D44-481A-BDDD-11D06251495B}" destId="{C75CE849-3678-4E5B-84BC-9BE64404E504}" srcOrd="13" destOrd="0" presId="urn:microsoft.com/office/officeart/2005/8/layout/vProcess5"/>
    <dgm:cxn modelId="{D917A9A0-100E-448A-A4B9-BBC32B7A6EAB}" type="presParOf" srcId="{9777A257-6D44-481A-BDDD-11D06251495B}" destId="{F60338B4-0488-418A-B5D7-CB2D31DC402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42E2C-786C-41B8-B805-3DE346E530B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EB3B8F9-B325-40EC-9368-5B392EEE2AC5}">
      <dgm:prSet phldrT="[Szöveg]"/>
      <dgm:spPr/>
      <dgm:t>
        <a:bodyPr/>
        <a:lstStyle/>
        <a:p>
          <a:r>
            <a:rPr lang="hu-HU" b="1" dirty="0">
              <a:hlinkClick xmlns:r="http://schemas.openxmlformats.org/officeDocument/2006/relationships" r:id="rId1"/>
            </a:rPr>
            <a:t>PKHI</a:t>
          </a:r>
          <a:endParaRPr lang="hu-HU" b="1" dirty="0"/>
        </a:p>
        <a:p>
          <a:r>
            <a:rPr lang="hu-HU" dirty="0"/>
            <a:t>Pályázati és KFI Hálózat-irányítási Igazgatóság</a:t>
          </a:r>
        </a:p>
      </dgm:t>
    </dgm:pt>
    <dgm:pt modelId="{F8A3F9CD-0F38-46CD-BF7E-29BE587F4CEA}" type="parTrans" cxnId="{BB269167-2915-45F0-9D8B-1A95241AC1BA}">
      <dgm:prSet/>
      <dgm:spPr/>
      <dgm:t>
        <a:bodyPr/>
        <a:lstStyle/>
        <a:p>
          <a:endParaRPr lang="hu-HU"/>
        </a:p>
      </dgm:t>
    </dgm:pt>
    <dgm:pt modelId="{72B24EEC-0D35-4715-B3A3-1148268CCA60}" type="sibTrans" cxnId="{BB269167-2915-45F0-9D8B-1A95241AC1BA}">
      <dgm:prSet/>
      <dgm:spPr/>
      <dgm:t>
        <a:bodyPr/>
        <a:lstStyle/>
        <a:p>
          <a:endParaRPr lang="hu-HU"/>
        </a:p>
      </dgm:t>
    </dgm:pt>
    <dgm:pt modelId="{C8B17081-0C4A-4CAC-91EE-DFF9D589A8C2}">
      <dgm:prSet phldrT="[Szöveg]"/>
      <dgm:spPr/>
      <dgm:t>
        <a:bodyPr/>
        <a:lstStyle/>
        <a:p>
          <a:r>
            <a:rPr lang="hu-HU" dirty="0"/>
            <a:t>Oktatási, Szakképzési</a:t>
          </a:r>
        </a:p>
      </dgm:t>
    </dgm:pt>
    <dgm:pt modelId="{740490C8-466F-4FAC-8C67-EA53B8D0A1E2}" type="parTrans" cxnId="{0B6EB193-20E3-475A-BEE2-4F7140363B36}">
      <dgm:prSet/>
      <dgm:spPr/>
      <dgm:t>
        <a:bodyPr/>
        <a:lstStyle/>
        <a:p>
          <a:endParaRPr lang="hu-HU"/>
        </a:p>
      </dgm:t>
    </dgm:pt>
    <dgm:pt modelId="{027F2586-D613-4086-AF45-65A9B3817FE8}" type="sibTrans" cxnId="{0B6EB193-20E3-475A-BEE2-4F7140363B36}">
      <dgm:prSet/>
      <dgm:spPr/>
      <dgm:t>
        <a:bodyPr/>
        <a:lstStyle/>
        <a:p>
          <a:endParaRPr lang="hu-HU"/>
        </a:p>
      </dgm:t>
    </dgm:pt>
    <dgm:pt modelId="{7C66FA69-3B51-4569-A552-D4E1E0711C11}">
      <dgm:prSet phldrT="[Szöveg]"/>
      <dgm:spPr/>
      <dgm:t>
        <a:bodyPr/>
        <a:lstStyle/>
        <a:p>
          <a:r>
            <a:rPr lang="hu-HU" b="1" dirty="0">
              <a:hlinkClick xmlns:r="http://schemas.openxmlformats.org/officeDocument/2006/relationships" r:id="rId2"/>
            </a:rPr>
            <a:t>PMK</a:t>
          </a:r>
          <a:endParaRPr lang="hu-HU" b="1" dirty="0"/>
        </a:p>
        <a:p>
          <a:r>
            <a:rPr lang="hu-HU" dirty="0"/>
            <a:t>Pályázati Menedzsment Központ</a:t>
          </a:r>
        </a:p>
      </dgm:t>
    </dgm:pt>
    <dgm:pt modelId="{8DBDF8BF-2916-490F-87CC-CE50C524F352}" type="parTrans" cxnId="{B015E404-8CA1-4924-AB9B-8B42471B96BF}">
      <dgm:prSet/>
      <dgm:spPr/>
      <dgm:t>
        <a:bodyPr/>
        <a:lstStyle/>
        <a:p>
          <a:endParaRPr lang="hu-HU"/>
        </a:p>
      </dgm:t>
    </dgm:pt>
    <dgm:pt modelId="{4F40FB43-B315-4E7F-A5A8-86726AE1AC2C}" type="sibTrans" cxnId="{B015E404-8CA1-4924-AB9B-8B42471B96BF}">
      <dgm:prSet/>
      <dgm:spPr/>
      <dgm:t>
        <a:bodyPr/>
        <a:lstStyle/>
        <a:p>
          <a:endParaRPr lang="hu-HU"/>
        </a:p>
      </dgm:t>
    </dgm:pt>
    <dgm:pt modelId="{2CBB0E81-0911-44FA-AFD9-DC8808183E7A}">
      <dgm:prSet phldrT="[Szöveg]"/>
      <dgm:spPr/>
      <dgm:t>
        <a:bodyPr/>
        <a:lstStyle/>
        <a:p>
          <a:r>
            <a:rPr lang="hu-HU" dirty="0"/>
            <a:t>Kutatásfejlesztési</a:t>
          </a:r>
        </a:p>
      </dgm:t>
    </dgm:pt>
    <dgm:pt modelId="{039769D1-F6DC-4898-ABB8-8204E603C297}" type="sibTrans" cxnId="{6C7839F8-DCAB-4322-9CD6-C914DE9EB3D5}">
      <dgm:prSet/>
      <dgm:spPr/>
      <dgm:t>
        <a:bodyPr/>
        <a:lstStyle/>
        <a:p>
          <a:endParaRPr lang="hu-HU"/>
        </a:p>
      </dgm:t>
    </dgm:pt>
    <dgm:pt modelId="{9E96A839-1DAB-480D-8A74-C685EB52D876}" type="parTrans" cxnId="{6C7839F8-DCAB-4322-9CD6-C914DE9EB3D5}">
      <dgm:prSet/>
      <dgm:spPr/>
      <dgm:t>
        <a:bodyPr/>
        <a:lstStyle/>
        <a:p>
          <a:endParaRPr lang="hu-HU"/>
        </a:p>
      </dgm:t>
    </dgm:pt>
    <dgm:pt modelId="{8BB10A3F-E760-4AFF-B800-C1204A2794BD}">
      <dgm:prSet phldrT="[Szöveg]"/>
      <dgm:spPr/>
      <dgm:t>
        <a:bodyPr/>
        <a:lstStyle/>
        <a:p>
          <a:r>
            <a:rPr lang="hu-HU" dirty="0"/>
            <a:t>Innovációs (KFI) pályázat</a:t>
          </a:r>
        </a:p>
      </dgm:t>
    </dgm:pt>
    <dgm:pt modelId="{50058FA9-AE3B-4E5E-9F11-80886BFAAFB1}" type="sibTrans" cxnId="{945FE691-042B-4961-94D1-E4D8F93C0447}">
      <dgm:prSet/>
      <dgm:spPr/>
      <dgm:t>
        <a:bodyPr/>
        <a:lstStyle/>
        <a:p>
          <a:endParaRPr lang="hu-HU"/>
        </a:p>
      </dgm:t>
    </dgm:pt>
    <dgm:pt modelId="{880620E5-1C84-4F9E-9D64-562EB3F407BC}" type="parTrans" cxnId="{945FE691-042B-4961-94D1-E4D8F93C0447}">
      <dgm:prSet/>
      <dgm:spPr/>
      <dgm:t>
        <a:bodyPr/>
        <a:lstStyle/>
        <a:p>
          <a:endParaRPr lang="hu-HU"/>
        </a:p>
      </dgm:t>
    </dgm:pt>
    <dgm:pt modelId="{CE587BF6-E16E-4096-849F-2C2240C4161A}">
      <dgm:prSet phldrT="[Szöveg]"/>
      <dgm:spPr/>
      <dgm:t>
        <a:bodyPr/>
        <a:lstStyle/>
        <a:p>
          <a:r>
            <a:rPr lang="hu-HU" dirty="0"/>
            <a:t>Ösztöndíj	</a:t>
          </a:r>
        </a:p>
      </dgm:t>
    </dgm:pt>
    <dgm:pt modelId="{A26CF330-7808-4271-B6B0-4602DB05AB06}" type="parTrans" cxnId="{AB2B550A-4134-4BF6-96B2-F4771032CA28}">
      <dgm:prSet/>
      <dgm:spPr/>
      <dgm:t>
        <a:bodyPr/>
        <a:lstStyle/>
        <a:p>
          <a:endParaRPr lang="hu-HU"/>
        </a:p>
      </dgm:t>
    </dgm:pt>
    <dgm:pt modelId="{E513E100-557C-4352-8A00-88C181AE4EA5}" type="sibTrans" cxnId="{AB2B550A-4134-4BF6-96B2-F4771032CA28}">
      <dgm:prSet/>
      <dgm:spPr/>
      <dgm:t>
        <a:bodyPr/>
        <a:lstStyle/>
        <a:p>
          <a:endParaRPr lang="hu-HU"/>
        </a:p>
      </dgm:t>
    </dgm:pt>
    <dgm:pt modelId="{D67F2020-F024-4AF0-A2D2-A2C211DA4176}">
      <dgm:prSet phldrT="[Szöveg]"/>
      <dgm:spPr/>
      <dgm:t>
        <a:bodyPr/>
        <a:lstStyle/>
        <a:p>
          <a:r>
            <a:rPr lang="hu-HU" dirty="0"/>
            <a:t>Infrastrukturális célú</a:t>
          </a:r>
        </a:p>
      </dgm:t>
    </dgm:pt>
    <dgm:pt modelId="{6DA10DB6-51B6-4C84-92C7-E78238310BBD}" type="parTrans" cxnId="{7AE88BAC-DA5C-46F5-9838-64D3346A4420}">
      <dgm:prSet/>
      <dgm:spPr/>
      <dgm:t>
        <a:bodyPr/>
        <a:lstStyle/>
        <a:p>
          <a:endParaRPr lang="hu-HU"/>
        </a:p>
      </dgm:t>
    </dgm:pt>
    <dgm:pt modelId="{7D1982C5-3843-4811-845A-799013ED25C5}" type="sibTrans" cxnId="{7AE88BAC-DA5C-46F5-9838-64D3346A4420}">
      <dgm:prSet/>
      <dgm:spPr/>
      <dgm:t>
        <a:bodyPr/>
        <a:lstStyle/>
        <a:p>
          <a:endParaRPr lang="hu-HU"/>
        </a:p>
      </dgm:t>
    </dgm:pt>
    <dgm:pt modelId="{2BC89F6D-EC0D-41D3-8CEF-BB84F74058EA}">
      <dgm:prSet phldrT="[Szöveg]"/>
      <dgm:spPr/>
      <dgm:t>
        <a:bodyPr/>
        <a:lstStyle/>
        <a:p>
          <a:r>
            <a:rPr lang="hu-HU" dirty="0"/>
            <a:t>minden nem KFI pályázat</a:t>
          </a:r>
        </a:p>
      </dgm:t>
    </dgm:pt>
    <dgm:pt modelId="{E5A7B497-E50B-4A66-B941-2CC986BC0055}" type="parTrans" cxnId="{3D9F6146-41B0-431A-89D0-698D2A993998}">
      <dgm:prSet/>
      <dgm:spPr/>
      <dgm:t>
        <a:bodyPr/>
        <a:lstStyle/>
        <a:p>
          <a:endParaRPr lang="hu-HU"/>
        </a:p>
      </dgm:t>
    </dgm:pt>
    <dgm:pt modelId="{EEE0EAB4-B0DB-4FC3-A2AF-50832FAF6F9E}" type="sibTrans" cxnId="{3D9F6146-41B0-431A-89D0-698D2A993998}">
      <dgm:prSet/>
      <dgm:spPr/>
      <dgm:t>
        <a:bodyPr/>
        <a:lstStyle/>
        <a:p>
          <a:endParaRPr lang="hu-HU"/>
        </a:p>
      </dgm:t>
    </dgm:pt>
    <dgm:pt modelId="{9015DC44-8065-48B3-BE3A-E94B92622754}" type="pres">
      <dgm:prSet presAssocID="{F5842E2C-786C-41B8-B805-3DE346E530B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07334A-3A0F-4F25-AD09-0FD8F46FD954}" type="pres">
      <dgm:prSet presAssocID="{5EB3B8F9-B325-40EC-9368-5B392EEE2AC5}" presName="circle1" presStyleLbl="node1" presStyleIdx="0" presStyleCnt="2"/>
      <dgm:spPr/>
    </dgm:pt>
    <dgm:pt modelId="{98754229-EAB1-4CD5-8C7E-8EE70F753F20}" type="pres">
      <dgm:prSet presAssocID="{5EB3B8F9-B325-40EC-9368-5B392EEE2AC5}" presName="space" presStyleCnt="0"/>
      <dgm:spPr/>
    </dgm:pt>
    <dgm:pt modelId="{54952EF9-E141-497A-AA44-9A3460B25022}" type="pres">
      <dgm:prSet presAssocID="{5EB3B8F9-B325-40EC-9368-5B392EEE2AC5}" presName="rect1" presStyleLbl="alignAcc1" presStyleIdx="0" presStyleCnt="2"/>
      <dgm:spPr/>
    </dgm:pt>
    <dgm:pt modelId="{C59FE2B4-0AC8-495D-BFC5-EE10DE129619}" type="pres">
      <dgm:prSet presAssocID="{7C66FA69-3B51-4569-A552-D4E1E0711C11}" presName="vertSpace2" presStyleLbl="node1" presStyleIdx="0" presStyleCnt="2"/>
      <dgm:spPr/>
    </dgm:pt>
    <dgm:pt modelId="{37F994A4-5AF3-415E-987F-0CD45A66D59F}" type="pres">
      <dgm:prSet presAssocID="{7C66FA69-3B51-4569-A552-D4E1E0711C11}" presName="circle2" presStyleLbl="node1" presStyleIdx="1" presStyleCnt="2"/>
      <dgm:spPr/>
    </dgm:pt>
    <dgm:pt modelId="{5C518D13-D47F-4961-96C3-0C81A0C51942}" type="pres">
      <dgm:prSet presAssocID="{7C66FA69-3B51-4569-A552-D4E1E0711C11}" presName="rect2" presStyleLbl="alignAcc1" presStyleIdx="1" presStyleCnt="2" custScaleY="99855"/>
      <dgm:spPr/>
    </dgm:pt>
    <dgm:pt modelId="{A41C175D-F864-4CAF-BF4C-43536B1AFC49}" type="pres">
      <dgm:prSet presAssocID="{5EB3B8F9-B325-40EC-9368-5B392EEE2AC5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A9C02EA4-2811-4594-AE20-5DF08BAC9A14}" type="pres">
      <dgm:prSet presAssocID="{5EB3B8F9-B325-40EC-9368-5B392EEE2AC5}" presName="rect1ChTx" presStyleLbl="alignAcc1" presStyleIdx="1" presStyleCnt="2" custScaleX="100000">
        <dgm:presLayoutVars>
          <dgm:bulletEnabled val="1"/>
        </dgm:presLayoutVars>
      </dgm:prSet>
      <dgm:spPr/>
    </dgm:pt>
    <dgm:pt modelId="{F5F5B5D3-E106-4AB9-977C-A107432C7687}" type="pres">
      <dgm:prSet presAssocID="{7C66FA69-3B51-4569-A552-D4E1E0711C11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57A3AF2B-024F-4BE1-BA6A-B344FAEE9C7A}" type="pres">
      <dgm:prSet presAssocID="{7C66FA69-3B51-4569-A552-D4E1E0711C11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B015E404-8CA1-4924-AB9B-8B42471B96BF}" srcId="{F5842E2C-786C-41B8-B805-3DE346E530B0}" destId="{7C66FA69-3B51-4569-A552-D4E1E0711C11}" srcOrd="1" destOrd="0" parTransId="{8DBDF8BF-2916-490F-87CC-CE50C524F352}" sibTransId="{4F40FB43-B315-4E7F-A5A8-86726AE1AC2C}"/>
    <dgm:cxn modelId="{09D4D908-BFE2-45B9-BE40-250F41A39D22}" type="presOf" srcId="{2CBB0E81-0911-44FA-AFD9-DC8808183E7A}" destId="{57A3AF2B-024F-4BE1-BA6A-B344FAEE9C7A}" srcOrd="0" destOrd="0" presId="urn:microsoft.com/office/officeart/2005/8/layout/target3"/>
    <dgm:cxn modelId="{AB2B550A-4134-4BF6-96B2-F4771032CA28}" srcId="{5EB3B8F9-B325-40EC-9368-5B392EEE2AC5}" destId="{CE587BF6-E16E-4096-849F-2C2240C4161A}" srcOrd="1" destOrd="0" parTransId="{A26CF330-7808-4271-B6B0-4602DB05AB06}" sibTransId="{E513E100-557C-4352-8A00-88C181AE4EA5}"/>
    <dgm:cxn modelId="{8291AC15-44FF-43F9-99AF-898B25522EEE}" type="presOf" srcId="{5EB3B8F9-B325-40EC-9368-5B392EEE2AC5}" destId="{A41C175D-F864-4CAF-BF4C-43536B1AFC49}" srcOrd="1" destOrd="0" presId="urn:microsoft.com/office/officeart/2005/8/layout/target3"/>
    <dgm:cxn modelId="{77D7BD1F-177C-45D3-9C7C-FF7B3ED86AFD}" type="presOf" srcId="{C8B17081-0C4A-4CAC-91EE-DFF9D589A8C2}" destId="{A9C02EA4-2811-4594-AE20-5DF08BAC9A14}" srcOrd="0" destOrd="0" presId="urn:microsoft.com/office/officeart/2005/8/layout/target3"/>
    <dgm:cxn modelId="{37811325-573A-4701-866E-F175C340F1CB}" type="presOf" srcId="{CE587BF6-E16E-4096-849F-2C2240C4161A}" destId="{A9C02EA4-2811-4594-AE20-5DF08BAC9A14}" srcOrd="0" destOrd="1" presId="urn:microsoft.com/office/officeart/2005/8/layout/target3"/>
    <dgm:cxn modelId="{3D9F6146-41B0-431A-89D0-698D2A993998}" srcId="{5EB3B8F9-B325-40EC-9368-5B392EEE2AC5}" destId="{2BC89F6D-EC0D-41D3-8CEF-BB84F74058EA}" srcOrd="3" destOrd="0" parTransId="{E5A7B497-E50B-4A66-B941-2CC986BC0055}" sibTransId="{EEE0EAB4-B0DB-4FC3-A2AF-50832FAF6F9E}"/>
    <dgm:cxn modelId="{BB269167-2915-45F0-9D8B-1A95241AC1BA}" srcId="{F5842E2C-786C-41B8-B805-3DE346E530B0}" destId="{5EB3B8F9-B325-40EC-9368-5B392EEE2AC5}" srcOrd="0" destOrd="0" parTransId="{F8A3F9CD-0F38-46CD-BF7E-29BE587F4CEA}" sibTransId="{72B24EEC-0D35-4715-B3A3-1148268CCA60}"/>
    <dgm:cxn modelId="{D4B4C485-DA78-4D0C-860B-79F41597FCEA}" type="presOf" srcId="{2BC89F6D-EC0D-41D3-8CEF-BB84F74058EA}" destId="{A9C02EA4-2811-4594-AE20-5DF08BAC9A14}" srcOrd="0" destOrd="3" presId="urn:microsoft.com/office/officeart/2005/8/layout/target3"/>
    <dgm:cxn modelId="{945FE691-042B-4961-94D1-E4D8F93C0447}" srcId="{7C66FA69-3B51-4569-A552-D4E1E0711C11}" destId="{8BB10A3F-E760-4AFF-B800-C1204A2794BD}" srcOrd="1" destOrd="0" parTransId="{880620E5-1C84-4F9E-9D64-562EB3F407BC}" sibTransId="{50058FA9-AE3B-4E5E-9F11-80886BFAAFB1}"/>
    <dgm:cxn modelId="{0B6EB193-20E3-475A-BEE2-4F7140363B36}" srcId="{5EB3B8F9-B325-40EC-9368-5B392EEE2AC5}" destId="{C8B17081-0C4A-4CAC-91EE-DFF9D589A8C2}" srcOrd="0" destOrd="0" parTransId="{740490C8-466F-4FAC-8C67-EA53B8D0A1E2}" sibTransId="{027F2586-D613-4086-AF45-65A9B3817FE8}"/>
    <dgm:cxn modelId="{7AE88BAC-DA5C-46F5-9838-64D3346A4420}" srcId="{5EB3B8F9-B325-40EC-9368-5B392EEE2AC5}" destId="{D67F2020-F024-4AF0-A2D2-A2C211DA4176}" srcOrd="2" destOrd="0" parTransId="{6DA10DB6-51B6-4C84-92C7-E78238310BBD}" sibTransId="{7D1982C5-3843-4811-845A-799013ED25C5}"/>
    <dgm:cxn modelId="{B95613BD-C13D-4012-ABFB-86D78A51834D}" type="presOf" srcId="{F5842E2C-786C-41B8-B805-3DE346E530B0}" destId="{9015DC44-8065-48B3-BE3A-E94B92622754}" srcOrd="0" destOrd="0" presId="urn:microsoft.com/office/officeart/2005/8/layout/target3"/>
    <dgm:cxn modelId="{8E0F3AC8-4D53-41A5-B613-0AA353914B57}" type="presOf" srcId="{8BB10A3F-E760-4AFF-B800-C1204A2794BD}" destId="{57A3AF2B-024F-4BE1-BA6A-B344FAEE9C7A}" srcOrd="0" destOrd="1" presId="urn:microsoft.com/office/officeart/2005/8/layout/target3"/>
    <dgm:cxn modelId="{0F28D5DA-6098-4B19-8FD7-52558495699E}" type="presOf" srcId="{5EB3B8F9-B325-40EC-9368-5B392EEE2AC5}" destId="{54952EF9-E141-497A-AA44-9A3460B25022}" srcOrd="0" destOrd="0" presId="urn:microsoft.com/office/officeart/2005/8/layout/target3"/>
    <dgm:cxn modelId="{32A1ECF0-F4D3-42D9-BCB3-D3D8F3BC5A72}" type="presOf" srcId="{D67F2020-F024-4AF0-A2D2-A2C211DA4176}" destId="{A9C02EA4-2811-4594-AE20-5DF08BAC9A14}" srcOrd="0" destOrd="2" presId="urn:microsoft.com/office/officeart/2005/8/layout/target3"/>
    <dgm:cxn modelId="{6C7839F8-DCAB-4322-9CD6-C914DE9EB3D5}" srcId="{7C66FA69-3B51-4569-A552-D4E1E0711C11}" destId="{2CBB0E81-0911-44FA-AFD9-DC8808183E7A}" srcOrd="0" destOrd="0" parTransId="{9E96A839-1DAB-480D-8A74-C685EB52D876}" sibTransId="{039769D1-F6DC-4898-ABB8-8204E603C297}"/>
    <dgm:cxn modelId="{50C08CFC-D715-40FC-AAA1-0E61D3B12711}" type="presOf" srcId="{7C66FA69-3B51-4569-A552-D4E1E0711C11}" destId="{5C518D13-D47F-4961-96C3-0C81A0C51942}" srcOrd="0" destOrd="0" presId="urn:microsoft.com/office/officeart/2005/8/layout/target3"/>
    <dgm:cxn modelId="{A5EFEDFF-6815-4A87-9FFC-2C560043521D}" type="presOf" srcId="{7C66FA69-3B51-4569-A552-D4E1E0711C11}" destId="{F5F5B5D3-E106-4AB9-977C-A107432C7687}" srcOrd="1" destOrd="0" presId="urn:microsoft.com/office/officeart/2005/8/layout/target3"/>
    <dgm:cxn modelId="{C87823E8-A64B-482E-A6D3-0EC18DD2F8EF}" type="presParOf" srcId="{9015DC44-8065-48B3-BE3A-E94B92622754}" destId="{7007334A-3A0F-4F25-AD09-0FD8F46FD954}" srcOrd="0" destOrd="0" presId="urn:microsoft.com/office/officeart/2005/8/layout/target3"/>
    <dgm:cxn modelId="{6334D698-16E2-4230-A37A-F1CABAF0CC4D}" type="presParOf" srcId="{9015DC44-8065-48B3-BE3A-E94B92622754}" destId="{98754229-EAB1-4CD5-8C7E-8EE70F753F20}" srcOrd="1" destOrd="0" presId="urn:microsoft.com/office/officeart/2005/8/layout/target3"/>
    <dgm:cxn modelId="{2B085DC6-E1F5-47ED-ACE6-AFBEDCD5D479}" type="presParOf" srcId="{9015DC44-8065-48B3-BE3A-E94B92622754}" destId="{54952EF9-E141-497A-AA44-9A3460B25022}" srcOrd="2" destOrd="0" presId="urn:microsoft.com/office/officeart/2005/8/layout/target3"/>
    <dgm:cxn modelId="{AEE21F2D-E118-4E4B-8435-C1A79A0E0178}" type="presParOf" srcId="{9015DC44-8065-48B3-BE3A-E94B92622754}" destId="{C59FE2B4-0AC8-495D-BFC5-EE10DE129619}" srcOrd="3" destOrd="0" presId="urn:microsoft.com/office/officeart/2005/8/layout/target3"/>
    <dgm:cxn modelId="{607C29AB-40F7-46B7-8F04-C27FD2AD41E8}" type="presParOf" srcId="{9015DC44-8065-48B3-BE3A-E94B92622754}" destId="{37F994A4-5AF3-415E-987F-0CD45A66D59F}" srcOrd="4" destOrd="0" presId="urn:microsoft.com/office/officeart/2005/8/layout/target3"/>
    <dgm:cxn modelId="{DC6C2D60-9A74-4A2B-B89D-7651DF2DE065}" type="presParOf" srcId="{9015DC44-8065-48B3-BE3A-E94B92622754}" destId="{5C518D13-D47F-4961-96C3-0C81A0C51942}" srcOrd="5" destOrd="0" presId="urn:microsoft.com/office/officeart/2005/8/layout/target3"/>
    <dgm:cxn modelId="{18BCCBC3-584E-4534-9E62-D42FE4C7964A}" type="presParOf" srcId="{9015DC44-8065-48B3-BE3A-E94B92622754}" destId="{A41C175D-F864-4CAF-BF4C-43536B1AFC49}" srcOrd="6" destOrd="0" presId="urn:microsoft.com/office/officeart/2005/8/layout/target3"/>
    <dgm:cxn modelId="{76812882-1C7F-4AED-ACE8-C94501771513}" type="presParOf" srcId="{9015DC44-8065-48B3-BE3A-E94B92622754}" destId="{A9C02EA4-2811-4594-AE20-5DF08BAC9A14}" srcOrd="7" destOrd="0" presId="urn:microsoft.com/office/officeart/2005/8/layout/target3"/>
    <dgm:cxn modelId="{7EEDCE04-A59E-4B6C-ABE4-BC516F5A74E9}" type="presParOf" srcId="{9015DC44-8065-48B3-BE3A-E94B92622754}" destId="{F5F5B5D3-E106-4AB9-977C-A107432C7687}" srcOrd="8" destOrd="0" presId="urn:microsoft.com/office/officeart/2005/8/layout/target3"/>
    <dgm:cxn modelId="{31198478-79EF-4596-97D9-80E0270B19E3}" type="presParOf" srcId="{9015DC44-8065-48B3-BE3A-E94B92622754}" destId="{57A3AF2B-024F-4BE1-BA6A-B344FAEE9C7A}" srcOrd="9" destOrd="0" presId="urn:microsoft.com/office/officeart/2005/8/layout/target3"/>
  </dgm:cxnLst>
  <dgm:bg/>
  <dgm:whole>
    <a:ln>
      <a:solidFill>
        <a:srgbClr val="B3A16E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CBBE1-C9C3-4B10-B7E1-8048FAE9CD6C}">
      <dsp:nvSpPr>
        <dsp:cNvPr id="0" name=""/>
        <dsp:cNvSpPr/>
      </dsp:nvSpPr>
      <dsp:spPr>
        <a:xfrm>
          <a:off x="0" y="893021"/>
          <a:ext cx="2631711" cy="157902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Bejelentési kötelezettség</a:t>
          </a:r>
          <a:endParaRPr lang="en-US" sz="1600" b="1" kern="1200" dirty="0"/>
        </a:p>
      </dsp:txBody>
      <dsp:txXfrm>
        <a:off x="0" y="893021"/>
        <a:ext cx="2631711" cy="1579027"/>
      </dsp:txXfrm>
    </dsp:sp>
    <dsp:sp modelId="{BD54D6A6-56D8-405B-8622-1D3C5E7F31FE}">
      <dsp:nvSpPr>
        <dsp:cNvPr id="0" name=""/>
        <dsp:cNvSpPr/>
      </dsp:nvSpPr>
      <dsp:spPr>
        <a:xfrm>
          <a:off x="2898200" y="896400"/>
          <a:ext cx="2631711" cy="157902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/>
            <a:t>Tervezhetőség és átláthatóság/transzparencia</a:t>
          </a:r>
          <a:endParaRPr lang="en-US" sz="1600" b="1" kern="1200"/>
        </a:p>
      </dsp:txBody>
      <dsp:txXfrm>
        <a:off x="2898200" y="896400"/>
        <a:ext cx="2631711" cy="1579027"/>
      </dsp:txXfrm>
    </dsp:sp>
    <dsp:sp modelId="{30EF8A47-3B2D-4A54-ADAE-FD2B3113C91C}">
      <dsp:nvSpPr>
        <dsp:cNvPr id="0" name=""/>
        <dsp:cNvSpPr/>
      </dsp:nvSpPr>
      <dsp:spPr>
        <a:xfrm>
          <a:off x="5843875" y="893021"/>
          <a:ext cx="2631711" cy="157902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a pályázó a Semmelweis Egyetem </a:t>
          </a:r>
          <a:endParaRPr lang="en-US" sz="1600" b="1" kern="1200" dirty="0"/>
        </a:p>
      </dsp:txBody>
      <dsp:txXfrm>
        <a:off x="5843875" y="893021"/>
        <a:ext cx="2631711" cy="1579027"/>
      </dsp:txXfrm>
    </dsp:sp>
    <dsp:sp modelId="{E30C3CF1-A1FB-4A5C-9FA0-375438EE7C65}">
      <dsp:nvSpPr>
        <dsp:cNvPr id="0" name=""/>
        <dsp:cNvSpPr/>
      </dsp:nvSpPr>
      <dsp:spPr>
        <a:xfrm>
          <a:off x="8687965" y="896400"/>
          <a:ext cx="2631711" cy="157902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Teljeség (pénzügyi/esélyegyenlőségi szempontok tekintetében)</a:t>
          </a:r>
          <a:endParaRPr lang="en-US" sz="1600" b="1" kern="1200" dirty="0"/>
        </a:p>
      </dsp:txBody>
      <dsp:txXfrm>
        <a:off x="8687965" y="896400"/>
        <a:ext cx="2631711" cy="1579027"/>
      </dsp:txXfrm>
    </dsp:sp>
    <dsp:sp modelId="{5EB94567-F94E-4048-A982-692119973BF7}">
      <dsp:nvSpPr>
        <dsp:cNvPr id="0" name=""/>
        <dsp:cNvSpPr/>
      </dsp:nvSpPr>
      <dsp:spPr>
        <a:xfrm>
          <a:off x="3317" y="2738598"/>
          <a:ext cx="2631711" cy="157902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Maximális általános költséggel kell tervezni (általány)</a:t>
          </a:r>
          <a:endParaRPr lang="en-US" sz="1600" b="1" kern="1200" dirty="0"/>
        </a:p>
      </dsp:txBody>
      <dsp:txXfrm>
        <a:off x="3317" y="2738598"/>
        <a:ext cx="2631711" cy="1579027"/>
      </dsp:txXfrm>
    </dsp:sp>
    <dsp:sp modelId="{F79A0086-DF3D-44B8-AB4B-AA028FCFBBED}">
      <dsp:nvSpPr>
        <dsp:cNvPr id="0" name=""/>
        <dsp:cNvSpPr/>
      </dsp:nvSpPr>
      <dsp:spPr>
        <a:xfrm>
          <a:off x="2898200" y="2738598"/>
          <a:ext cx="2631711" cy="157902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Koordinált együttműködés</a:t>
          </a:r>
          <a:endParaRPr lang="en-US" sz="1600" b="1" kern="1200" dirty="0"/>
        </a:p>
      </dsp:txBody>
      <dsp:txXfrm>
        <a:off x="2898200" y="2738598"/>
        <a:ext cx="2631711" cy="1579027"/>
      </dsp:txXfrm>
    </dsp:sp>
    <dsp:sp modelId="{2254122E-4398-413C-93A5-739A1C361ED4}">
      <dsp:nvSpPr>
        <dsp:cNvPr id="0" name=""/>
        <dsp:cNvSpPr/>
      </dsp:nvSpPr>
      <dsp:spPr>
        <a:xfrm>
          <a:off x="5793083" y="2738598"/>
          <a:ext cx="2631711" cy="157902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Rektori-kancellári együttes szabályozás</a:t>
          </a:r>
          <a:endParaRPr lang="en-US" sz="1600" b="1" kern="1200" dirty="0"/>
        </a:p>
      </dsp:txBody>
      <dsp:txXfrm>
        <a:off x="5793083" y="2738598"/>
        <a:ext cx="2631711" cy="1579027"/>
      </dsp:txXfrm>
    </dsp:sp>
    <dsp:sp modelId="{FF5EEA82-BF1E-41CE-9DE0-CE17F54FDC19}">
      <dsp:nvSpPr>
        <dsp:cNvPr id="0" name=""/>
        <dsp:cNvSpPr/>
      </dsp:nvSpPr>
      <dsp:spPr>
        <a:xfrm>
          <a:off x="8687965" y="2738598"/>
          <a:ext cx="2631711" cy="1579027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Pályázati Nyilvántartó Rendszer, PNYR használata</a:t>
          </a:r>
          <a:endParaRPr lang="en-US" sz="1600" b="1" kern="1200" dirty="0"/>
        </a:p>
      </dsp:txBody>
      <dsp:txXfrm>
        <a:off x="8687965" y="2738598"/>
        <a:ext cx="2631711" cy="1579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E2E38-66D5-4500-A259-1E4739A2F50E}">
      <dsp:nvSpPr>
        <dsp:cNvPr id="0" name=""/>
        <dsp:cNvSpPr/>
      </dsp:nvSpPr>
      <dsp:spPr>
        <a:xfrm>
          <a:off x="0" y="0"/>
          <a:ext cx="8097012" cy="742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Valamennyi szervezeti egység</a:t>
          </a:r>
          <a:endParaRPr lang="en-US" sz="1800" kern="1200"/>
        </a:p>
      </dsp:txBody>
      <dsp:txXfrm>
        <a:off x="21744" y="21744"/>
        <a:ext cx="7209068" cy="698890"/>
      </dsp:txXfrm>
    </dsp:sp>
    <dsp:sp modelId="{6682A8C6-6CA7-4D97-9EB4-5F640AECE94A}">
      <dsp:nvSpPr>
        <dsp:cNvPr id="0" name=""/>
        <dsp:cNvSpPr/>
      </dsp:nvSpPr>
      <dsp:spPr>
        <a:xfrm>
          <a:off x="604647" y="845486"/>
          <a:ext cx="8097012" cy="742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Egészségügyi szolgálati jogviszonyban, munkaviszonyban, munkavégzésre irányuló egyéb jogviszonyban</a:t>
          </a:r>
          <a:endParaRPr lang="en-US" sz="1800" kern="1200"/>
        </a:p>
      </dsp:txBody>
      <dsp:txXfrm>
        <a:off x="626391" y="867230"/>
        <a:ext cx="6966331" cy="698890"/>
      </dsp:txXfrm>
    </dsp:sp>
    <dsp:sp modelId="{9989EC7D-5597-4540-837A-990CB01C2383}">
      <dsp:nvSpPr>
        <dsp:cNvPr id="0" name=""/>
        <dsp:cNvSpPr/>
      </dsp:nvSpPr>
      <dsp:spPr>
        <a:xfrm>
          <a:off x="1209293" y="1690972"/>
          <a:ext cx="8097012" cy="742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Hallgatói jogviszonyban</a:t>
          </a:r>
          <a:endParaRPr lang="en-US" sz="1800" kern="1200"/>
        </a:p>
      </dsp:txBody>
      <dsp:txXfrm>
        <a:off x="1231037" y="1712716"/>
        <a:ext cx="6966331" cy="698890"/>
      </dsp:txXfrm>
    </dsp:sp>
    <dsp:sp modelId="{893E4397-F3F4-4FF9-ACAB-D3A69BA8F4AE}">
      <dsp:nvSpPr>
        <dsp:cNvPr id="0" name=""/>
        <dsp:cNvSpPr/>
      </dsp:nvSpPr>
      <dsp:spPr>
        <a:xfrm>
          <a:off x="1813940" y="2536459"/>
          <a:ext cx="8097012" cy="742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Pályázatok, pályázatokban kötött szerződések</a:t>
          </a:r>
          <a:endParaRPr lang="en-US" sz="1800" kern="1200"/>
        </a:p>
      </dsp:txBody>
      <dsp:txXfrm>
        <a:off x="1835684" y="2558203"/>
        <a:ext cx="6966331" cy="698890"/>
      </dsp:txXfrm>
    </dsp:sp>
    <dsp:sp modelId="{7F63A020-5C68-41F3-9A1E-03ACB28881A3}">
      <dsp:nvSpPr>
        <dsp:cNvPr id="0" name=""/>
        <dsp:cNvSpPr/>
      </dsp:nvSpPr>
      <dsp:spPr>
        <a:xfrm>
          <a:off x="2418587" y="3381945"/>
          <a:ext cx="8097012" cy="742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Teljes  pályázati és projektmegvalósítási tevékenységre</a:t>
          </a:r>
          <a:endParaRPr lang="en-US" sz="1800" kern="1200"/>
        </a:p>
      </dsp:txBody>
      <dsp:txXfrm>
        <a:off x="2440331" y="3403689"/>
        <a:ext cx="6966331" cy="698890"/>
      </dsp:txXfrm>
    </dsp:sp>
    <dsp:sp modelId="{413AACC3-47F8-4792-BA2F-E7EF800893A5}">
      <dsp:nvSpPr>
        <dsp:cNvPr id="0" name=""/>
        <dsp:cNvSpPr/>
      </dsp:nvSpPr>
      <dsp:spPr>
        <a:xfrm>
          <a:off x="7614466" y="542348"/>
          <a:ext cx="482545" cy="482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723039" y="542348"/>
        <a:ext cx="265399" cy="363115"/>
      </dsp:txXfrm>
    </dsp:sp>
    <dsp:sp modelId="{0307552F-22FB-4081-8C8A-86853663DEEF}">
      <dsp:nvSpPr>
        <dsp:cNvPr id="0" name=""/>
        <dsp:cNvSpPr/>
      </dsp:nvSpPr>
      <dsp:spPr>
        <a:xfrm>
          <a:off x="8219113" y="1387835"/>
          <a:ext cx="482545" cy="482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327686" y="1387835"/>
        <a:ext cx="265399" cy="363115"/>
      </dsp:txXfrm>
    </dsp:sp>
    <dsp:sp modelId="{F982E9F0-DBD5-4FD4-94B2-72C89B0620EB}">
      <dsp:nvSpPr>
        <dsp:cNvPr id="0" name=""/>
        <dsp:cNvSpPr/>
      </dsp:nvSpPr>
      <dsp:spPr>
        <a:xfrm>
          <a:off x="8823760" y="2220948"/>
          <a:ext cx="482545" cy="482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32333" y="2220948"/>
        <a:ext cx="265399" cy="363115"/>
      </dsp:txXfrm>
    </dsp:sp>
    <dsp:sp modelId="{DE4336D6-40AB-4690-8723-98CE223700E2}">
      <dsp:nvSpPr>
        <dsp:cNvPr id="0" name=""/>
        <dsp:cNvSpPr/>
      </dsp:nvSpPr>
      <dsp:spPr>
        <a:xfrm>
          <a:off x="9428407" y="3074683"/>
          <a:ext cx="482545" cy="482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536980" y="3074683"/>
        <a:ext cx="265399" cy="36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7334A-3A0F-4F25-AD09-0FD8F46FD954}">
      <dsp:nvSpPr>
        <dsp:cNvPr id="0" name=""/>
        <dsp:cNvSpPr/>
      </dsp:nvSpPr>
      <dsp:spPr>
        <a:xfrm>
          <a:off x="0" y="0"/>
          <a:ext cx="4065005" cy="40650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52EF9-E141-497A-AA44-9A3460B25022}">
      <dsp:nvSpPr>
        <dsp:cNvPr id="0" name=""/>
        <dsp:cNvSpPr/>
      </dsp:nvSpPr>
      <dsp:spPr>
        <a:xfrm>
          <a:off x="2032502" y="0"/>
          <a:ext cx="7265698" cy="4065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hlinkClick xmlns:r="http://schemas.openxmlformats.org/officeDocument/2006/relationships" r:id="rId1"/>
            </a:rPr>
            <a:t>PKHI</a:t>
          </a:r>
          <a:endParaRPr lang="hu-HU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Pályázati és KFI Hálózat-irányítási Igazgatóság</a:t>
          </a:r>
        </a:p>
      </dsp:txBody>
      <dsp:txXfrm>
        <a:off x="2032502" y="0"/>
        <a:ext cx="3632849" cy="1930877"/>
      </dsp:txXfrm>
    </dsp:sp>
    <dsp:sp modelId="{37F994A4-5AF3-415E-987F-0CD45A66D59F}">
      <dsp:nvSpPr>
        <dsp:cNvPr id="0" name=""/>
        <dsp:cNvSpPr/>
      </dsp:nvSpPr>
      <dsp:spPr>
        <a:xfrm>
          <a:off x="1067063" y="1930877"/>
          <a:ext cx="1930877" cy="19308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18D13-D47F-4961-96C3-0C81A0C51942}">
      <dsp:nvSpPr>
        <dsp:cNvPr id="0" name=""/>
        <dsp:cNvSpPr/>
      </dsp:nvSpPr>
      <dsp:spPr>
        <a:xfrm>
          <a:off x="2032502" y="1932277"/>
          <a:ext cx="7265698" cy="19280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hlinkClick xmlns:r="http://schemas.openxmlformats.org/officeDocument/2006/relationships" r:id="rId2"/>
            </a:rPr>
            <a:t>PMK</a:t>
          </a:r>
          <a:endParaRPr lang="hu-HU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Pályázati Menedzsment Központ</a:t>
          </a:r>
        </a:p>
      </dsp:txBody>
      <dsp:txXfrm>
        <a:off x="2032502" y="1932277"/>
        <a:ext cx="3632849" cy="1928077"/>
      </dsp:txXfrm>
    </dsp:sp>
    <dsp:sp modelId="{A9C02EA4-2811-4594-AE20-5DF08BAC9A14}">
      <dsp:nvSpPr>
        <dsp:cNvPr id="0" name=""/>
        <dsp:cNvSpPr/>
      </dsp:nvSpPr>
      <dsp:spPr>
        <a:xfrm>
          <a:off x="5665351" y="0"/>
          <a:ext cx="3632849" cy="19308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Oktatási, Szakképzési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Ösztöndíj	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Infrastrukturális célú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minden nem KFI pályázat</a:t>
          </a:r>
        </a:p>
      </dsp:txBody>
      <dsp:txXfrm>
        <a:off x="5665351" y="0"/>
        <a:ext cx="3632849" cy="1930877"/>
      </dsp:txXfrm>
    </dsp:sp>
    <dsp:sp modelId="{57A3AF2B-024F-4BE1-BA6A-B344FAEE9C7A}">
      <dsp:nvSpPr>
        <dsp:cNvPr id="0" name=""/>
        <dsp:cNvSpPr/>
      </dsp:nvSpPr>
      <dsp:spPr>
        <a:xfrm>
          <a:off x="5665351" y="1930877"/>
          <a:ext cx="3632849" cy="19308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Kutatásfejlesztési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/>
            <a:t>Innovációs (KFI) pályázat</a:t>
          </a:r>
        </a:p>
      </dsp:txBody>
      <dsp:txXfrm>
        <a:off x="5665351" y="1930877"/>
        <a:ext cx="3632849" cy="1930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2024. 06. 05.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2024. 06. 05.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1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itkarsag.rektor@semmelweis.hu" TargetMode="External"/><Relationship Id="rId2" Type="http://schemas.openxmlformats.org/officeDocument/2006/relationships/hyperlink" Target="mailto:titkarsag.pkhi@semmelweis.h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titkarsag.pkhi@semmelweis.hu" TargetMode="External"/><Relationship Id="rId7" Type="http://schemas.openxmlformats.org/officeDocument/2006/relationships/image" Target="../media/image15.svg"/><Relationship Id="rId2" Type="http://schemas.openxmlformats.org/officeDocument/2006/relationships/hyperlink" Target="mailto:project@semmelweis.h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og@semmelweis.hu" TargetMode="External"/><Relationship Id="rId2" Type="http://schemas.openxmlformats.org/officeDocument/2006/relationships/hyperlink" Target="https://semmelweis.hu/jogigfoig/dokumentumtar/szabalyzattar/szerzodeskotes-rendjerol-szolo-szabalyza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emmelweis.hu/jogigfoig/dokumentumtar/szabalyzattar/iratkezelesi-szabalyza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mmelweis.hu/jogigfoig/dokumentumtar/szabalyzattar/szerzodeskotes-rendjerol-szolo-szabalyzat/" TargetMode="External"/><Relationship Id="rId2" Type="http://schemas.openxmlformats.org/officeDocument/2006/relationships/hyperlink" Target="https://semmelweis.hu/jogigfoig/dokumentumtar/szabalyzattar/iratkezelesi-szabalyz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mmelweis.hu/innovacio/" TargetMode="External"/><Relationship Id="rId5" Type="http://schemas.openxmlformats.org/officeDocument/2006/relationships/hyperlink" Target="https://semmelweis.hu/gazdalkodas-kfi/" TargetMode="External"/><Relationship Id="rId4" Type="http://schemas.openxmlformats.org/officeDocument/2006/relationships/hyperlink" Target="https://pnyr.semmelweis.hu/logi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emmelweis.hu/innovaci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emmelweis.hu/gazdalkodas-kfi/projektek/oei-projektek/operativ-programok-hazai-es-eus-projektek/kehop-5-2-15-21-2021-00011-semmelweis-egyetem-epuletei-energiahatekonysagi-fejlesztesenek-megvalositasahoz-szukseges-tervez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1524000" y="2886403"/>
            <a:ext cx="9144000" cy="395427"/>
          </a:xfrm>
        </p:spPr>
        <p:txBody>
          <a:bodyPr/>
          <a:lstStyle/>
          <a:p>
            <a:r>
              <a:rPr lang="hu-HU" dirty="0"/>
              <a:t>Összefoglaló </a:t>
            </a:r>
          </a:p>
          <a:p>
            <a:pPr algn="r"/>
            <a:r>
              <a:rPr lang="hu-HU" sz="1200" dirty="0"/>
              <a:t>Hatálybalépés napja: 2023. december 21.</a:t>
            </a:r>
            <a:endParaRPr lang="en-GB" sz="1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sz="4000" dirty="0"/>
              <a:t>Pályázat- és pályázati projektmenedzsment szabályzat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Sereg Beatrix</a:t>
            </a:r>
            <a:endParaRPr lang="en-GB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hu-HU" dirty="0"/>
          </a:p>
          <a:p>
            <a:pPr>
              <a:spcBef>
                <a:spcPts val="300"/>
              </a:spcBef>
            </a:pPr>
            <a:r>
              <a:rPr lang="hu-HU" dirty="0"/>
              <a:t>Pályázati és KFI Hálózat-irányítási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02" y="-161141"/>
            <a:ext cx="11973130" cy="1209560"/>
          </a:xfrm>
        </p:spPr>
        <p:txBody>
          <a:bodyPr>
            <a:normAutofit/>
          </a:bodyPr>
          <a:lstStyle/>
          <a:p>
            <a:r>
              <a:rPr lang="hu-HU" sz="3600" dirty="0"/>
              <a:t>Koordinált együttműködés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89A1287E-F450-6EEC-5956-7D21630CEE1F}"/>
              </a:ext>
            </a:extLst>
          </p:cNvPr>
          <p:cNvGrpSpPr/>
          <p:nvPr/>
        </p:nvGrpSpPr>
        <p:grpSpPr>
          <a:xfrm>
            <a:off x="957907" y="893135"/>
            <a:ext cx="10539558" cy="4784652"/>
            <a:chOff x="957907" y="966787"/>
            <a:chExt cx="10539558" cy="5110798"/>
          </a:xfrm>
        </p:grpSpPr>
        <p:sp>
          <p:nvSpPr>
            <p:cNvPr id="10" name="Szabadkézi sokszög 5">
              <a:extLst>
                <a:ext uri="{FF2B5EF4-FFF2-40B4-BE49-F238E27FC236}">
                  <a16:creationId xmlns:a16="http://schemas.microsoft.com/office/drawing/2014/main" id="{17F74D94-42CF-9924-43A6-49FD71083AFF}"/>
                </a:ext>
              </a:extLst>
            </p:cNvPr>
            <p:cNvSpPr/>
            <p:nvPr/>
          </p:nvSpPr>
          <p:spPr>
            <a:xfrm>
              <a:off x="957907" y="966787"/>
              <a:ext cx="1713749" cy="5110798"/>
            </a:xfrm>
            <a:custGeom>
              <a:avLst/>
              <a:gdLst>
                <a:gd name="connsiteX0" fmla="*/ 0 w 1713749"/>
                <a:gd name="connsiteY0" fmla="*/ 171375 h 5110798"/>
                <a:gd name="connsiteX1" fmla="*/ 171375 w 1713749"/>
                <a:gd name="connsiteY1" fmla="*/ 0 h 5110798"/>
                <a:gd name="connsiteX2" fmla="*/ 1542374 w 1713749"/>
                <a:gd name="connsiteY2" fmla="*/ 0 h 5110798"/>
                <a:gd name="connsiteX3" fmla="*/ 1713749 w 1713749"/>
                <a:gd name="connsiteY3" fmla="*/ 171375 h 5110798"/>
                <a:gd name="connsiteX4" fmla="*/ 1713749 w 1713749"/>
                <a:gd name="connsiteY4" fmla="*/ 4939423 h 5110798"/>
                <a:gd name="connsiteX5" fmla="*/ 1542374 w 1713749"/>
                <a:gd name="connsiteY5" fmla="*/ 5110798 h 5110798"/>
                <a:gd name="connsiteX6" fmla="*/ 171375 w 1713749"/>
                <a:gd name="connsiteY6" fmla="*/ 5110798 h 5110798"/>
                <a:gd name="connsiteX7" fmla="*/ 0 w 1713749"/>
                <a:gd name="connsiteY7" fmla="*/ 4939423 h 5110798"/>
                <a:gd name="connsiteX8" fmla="*/ 0 w 1713749"/>
                <a:gd name="connsiteY8" fmla="*/ 171375 h 511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3749" h="5110798">
                  <a:moveTo>
                    <a:pt x="0" y="171375"/>
                  </a:moveTo>
                  <a:cubicBezTo>
                    <a:pt x="0" y="76727"/>
                    <a:pt x="76727" y="0"/>
                    <a:pt x="171375" y="0"/>
                  </a:cubicBezTo>
                  <a:lnTo>
                    <a:pt x="1542374" y="0"/>
                  </a:lnTo>
                  <a:cubicBezTo>
                    <a:pt x="1637022" y="0"/>
                    <a:pt x="1713749" y="76727"/>
                    <a:pt x="1713749" y="171375"/>
                  </a:cubicBezTo>
                  <a:lnTo>
                    <a:pt x="1713749" y="4939423"/>
                  </a:lnTo>
                  <a:cubicBezTo>
                    <a:pt x="1713749" y="5034071"/>
                    <a:pt x="1637022" y="5110798"/>
                    <a:pt x="1542374" y="5110798"/>
                  </a:cubicBezTo>
                  <a:lnTo>
                    <a:pt x="171375" y="5110798"/>
                  </a:lnTo>
                  <a:cubicBezTo>
                    <a:pt x="76727" y="5110798"/>
                    <a:pt x="0" y="5034071"/>
                    <a:pt x="0" y="4939423"/>
                  </a:cubicBezTo>
                  <a:lnTo>
                    <a:pt x="0" y="1713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2129663" rIns="85344" bIns="11075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200" kern="1200" dirty="0">
                <a:latin typeface="Trebuchet MS" panose="020B070302020209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200" dirty="0">
                <a:latin typeface="Trebuchet MS" panose="020B0703020202090204" pitchFamily="34" charset="0"/>
              </a:endParaRPr>
            </a:p>
          </p:txBody>
        </p:sp>
        <p:sp>
          <p:nvSpPr>
            <p:cNvPr id="11" name="Szabadkézi sokszög 7">
              <a:extLst>
                <a:ext uri="{FF2B5EF4-FFF2-40B4-BE49-F238E27FC236}">
                  <a16:creationId xmlns:a16="http://schemas.microsoft.com/office/drawing/2014/main" id="{A40E2A58-9985-7712-B834-531BE04B2E7A}"/>
                </a:ext>
              </a:extLst>
            </p:cNvPr>
            <p:cNvSpPr/>
            <p:nvPr/>
          </p:nvSpPr>
          <p:spPr>
            <a:xfrm>
              <a:off x="2725074" y="966787"/>
              <a:ext cx="1713749" cy="5110798"/>
            </a:xfrm>
            <a:custGeom>
              <a:avLst/>
              <a:gdLst>
                <a:gd name="connsiteX0" fmla="*/ 0 w 1713749"/>
                <a:gd name="connsiteY0" fmla="*/ 171375 h 5110798"/>
                <a:gd name="connsiteX1" fmla="*/ 171375 w 1713749"/>
                <a:gd name="connsiteY1" fmla="*/ 0 h 5110798"/>
                <a:gd name="connsiteX2" fmla="*/ 1542374 w 1713749"/>
                <a:gd name="connsiteY2" fmla="*/ 0 h 5110798"/>
                <a:gd name="connsiteX3" fmla="*/ 1713749 w 1713749"/>
                <a:gd name="connsiteY3" fmla="*/ 171375 h 5110798"/>
                <a:gd name="connsiteX4" fmla="*/ 1713749 w 1713749"/>
                <a:gd name="connsiteY4" fmla="*/ 4939423 h 5110798"/>
                <a:gd name="connsiteX5" fmla="*/ 1542374 w 1713749"/>
                <a:gd name="connsiteY5" fmla="*/ 5110798 h 5110798"/>
                <a:gd name="connsiteX6" fmla="*/ 171375 w 1713749"/>
                <a:gd name="connsiteY6" fmla="*/ 5110798 h 5110798"/>
                <a:gd name="connsiteX7" fmla="*/ 0 w 1713749"/>
                <a:gd name="connsiteY7" fmla="*/ 4939423 h 5110798"/>
                <a:gd name="connsiteX8" fmla="*/ 0 w 1713749"/>
                <a:gd name="connsiteY8" fmla="*/ 171375 h 511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3749" h="5110798">
                  <a:moveTo>
                    <a:pt x="0" y="171375"/>
                  </a:moveTo>
                  <a:cubicBezTo>
                    <a:pt x="0" y="76727"/>
                    <a:pt x="76727" y="0"/>
                    <a:pt x="171375" y="0"/>
                  </a:cubicBezTo>
                  <a:lnTo>
                    <a:pt x="1542374" y="0"/>
                  </a:lnTo>
                  <a:cubicBezTo>
                    <a:pt x="1637022" y="0"/>
                    <a:pt x="1713749" y="76727"/>
                    <a:pt x="1713749" y="171375"/>
                  </a:cubicBezTo>
                  <a:lnTo>
                    <a:pt x="1713749" y="4939423"/>
                  </a:lnTo>
                  <a:cubicBezTo>
                    <a:pt x="1713749" y="5034071"/>
                    <a:pt x="1637022" y="5110798"/>
                    <a:pt x="1542374" y="5110798"/>
                  </a:cubicBezTo>
                  <a:lnTo>
                    <a:pt x="171375" y="5110798"/>
                  </a:lnTo>
                  <a:cubicBezTo>
                    <a:pt x="76727" y="5110798"/>
                    <a:pt x="0" y="5034071"/>
                    <a:pt x="0" y="4939423"/>
                  </a:cubicBezTo>
                  <a:lnTo>
                    <a:pt x="0" y="1713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506599" rIns="462280" bIns="148444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6500" kern="1200" dirty="0">
                <a:latin typeface="Trebuchet MS" panose="020B0703020202090204" pitchFamily="34" charset="0"/>
              </a:endParaRPr>
            </a:p>
          </p:txBody>
        </p:sp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CF15C292-E5A5-11A0-691E-36D7CC4D2225}"/>
                </a:ext>
              </a:extLst>
            </p:cNvPr>
            <p:cNvSpPr/>
            <p:nvPr/>
          </p:nvSpPr>
          <p:spPr>
            <a:xfrm>
              <a:off x="1005380" y="1248344"/>
              <a:ext cx="1610924" cy="1701895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3" name="Szabadkézi sokszög 11">
              <a:extLst>
                <a:ext uri="{FF2B5EF4-FFF2-40B4-BE49-F238E27FC236}">
                  <a16:creationId xmlns:a16="http://schemas.microsoft.com/office/drawing/2014/main" id="{63A78286-CB8B-264B-12D8-E1151D6960A3}"/>
                </a:ext>
              </a:extLst>
            </p:cNvPr>
            <p:cNvSpPr/>
            <p:nvPr/>
          </p:nvSpPr>
          <p:spPr>
            <a:xfrm>
              <a:off x="4488231" y="966787"/>
              <a:ext cx="1713749" cy="5110798"/>
            </a:xfrm>
            <a:custGeom>
              <a:avLst/>
              <a:gdLst>
                <a:gd name="connsiteX0" fmla="*/ 0 w 1713749"/>
                <a:gd name="connsiteY0" fmla="*/ 171375 h 5110798"/>
                <a:gd name="connsiteX1" fmla="*/ 171375 w 1713749"/>
                <a:gd name="connsiteY1" fmla="*/ 0 h 5110798"/>
                <a:gd name="connsiteX2" fmla="*/ 1542374 w 1713749"/>
                <a:gd name="connsiteY2" fmla="*/ 0 h 5110798"/>
                <a:gd name="connsiteX3" fmla="*/ 1713749 w 1713749"/>
                <a:gd name="connsiteY3" fmla="*/ 171375 h 5110798"/>
                <a:gd name="connsiteX4" fmla="*/ 1713749 w 1713749"/>
                <a:gd name="connsiteY4" fmla="*/ 4939423 h 5110798"/>
                <a:gd name="connsiteX5" fmla="*/ 1542374 w 1713749"/>
                <a:gd name="connsiteY5" fmla="*/ 5110798 h 5110798"/>
                <a:gd name="connsiteX6" fmla="*/ 171375 w 1713749"/>
                <a:gd name="connsiteY6" fmla="*/ 5110798 h 5110798"/>
                <a:gd name="connsiteX7" fmla="*/ 0 w 1713749"/>
                <a:gd name="connsiteY7" fmla="*/ 4939423 h 5110798"/>
                <a:gd name="connsiteX8" fmla="*/ 0 w 1713749"/>
                <a:gd name="connsiteY8" fmla="*/ 171375 h 511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3749" h="5110798">
                  <a:moveTo>
                    <a:pt x="0" y="171375"/>
                  </a:moveTo>
                  <a:cubicBezTo>
                    <a:pt x="0" y="76727"/>
                    <a:pt x="76727" y="0"/>
                    <a:pt x="171375" y="0"/>
                  </a:cubicBezTo>
                  <a:lnTo>
                    <a:pt x="1542374" y="0"/>
                  </a:lnTo>
                  <a:cubicBezTo>
                    <a:pt x="1637022" y="0"/>
                    <a:pt x="1713749" y="76727"/>
                    <a:pt x="1713749" y="171375"/>
                  </a:cubicBezTo>
                  <a:lnTo>
                    <a:pt x="1713749" y="4939423"/>
                  </a:lnTo>
                  <a:cubicBezTo>
                    <a:pt x="1713749" y="5034071"/>
                    <a:pt x="1637022" y="5110798"/>
                    <a:pt x="1542374" y="5110798"/>
                  </a:cubicBezTo>
                  <a:lnTo>
                    <a:pt x="171375" y="5110798"/>
                  </a:lnTo>
                  <a:cubicBezTo>
                    <a:pt x="76727" y="5110798"/>
                    <a:pt x="0" y="5034071"/>
                    <a:pt x="0" y="4939423"/>
                  </a:cubicBezTo>
                  <a:lnTo>
                    <a:pt x="0" y="1713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506599" rIns="462280" bIns="148444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6500" kern="1200">
                <a:latin typeface="Trebuchet MS" panose="020B0703020202090204" pitchFamily="34" charset="0"/>
              </a:endParaRPr>
            </a:p>
          </p:txBody>
        </p:sp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5F79DB8A-08DD-4DE8-6199-C0007E7AD8E7}"/>
                </a:ext>
              </a:extLst>
            </p:cNvPr>
            <p:cNvSpPr/>
            <p:nvPr/>
          </p:nvSpPr>
          <p:spPr>
            <a:xfrm>
              <a:off x="4539643" y="1273434"/>
              <a:ext cx="1610924" cy="1701895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Szabadkézi sokszög 13">
              <a:extLst>
                <a:ext uri="{FF2B5EF4-FFF2-40B4-BE49-F238E27FC236}">
                  <a16:creationId xmlns:a16="http://schemas.microsoft.com/office/drawing/2014/main" id="{4CB42FA9-04F0-D1E9-F467-D67C5E5FF2B7}"/>
                </a:ext>
              </a:extLst>
            </p:cNvPr>
            <p:cNvSpPr/>
            <p:nvPr/>
          </p:nvSpPr>
          <p:spPr>
            <a:xfrm>
              <a:off x="6253392" y="966787"/>
              <a:ext cx="1713749" cy="5110798"/>
            </a:xfrm>
            <a:custGeom>
              <a:avLst/>
              <a:gdLst>
                <a:gd name="connsiteX0" fmla="*/ 0 w 1713749"/>
                <a:gd name="connsiteY0" fmla="*/ 171375 h 5110798"/>
                <a:gd name="connsiteX1" fmla="*/ 171375 w 1713749"/>
                <a:gd name="connsiteY1" fmla="*/ 0 h 5110798"/>
                <a:gd name="connsiteX2" fmla="*/ 1542374 w 1713749"/>
                <a:gd name="connsiteY2" fmla="*/ 0 h 5110798"/>
                <a:gd name="connsiteX3" fmla="*/ 1713749 w 1713749"/>
                <a:gd name="connsiteY3" fmla="*/ 171375 h 5110798"/>
                <a:gd name="connsiteX4" fmla="*/ 1713749 w 1713749"/>
                <a:gd name="connsiteY4" fmla="*/ 4939423 h 5110798"/>
                <a:gd name="connsiteX5" fmla="*/ 1542374 w 1713749"/>
                <a:gd name="connsiteY5" fmla="*/ 5110798 h 5110798"/>
                <a:gd name="connsiteX6" fmla="*/ 171375 w 1713749"/>
                <a:gd name="connsiteY6" fmla="*/ 5110798 h 5110798"/>
                <a:gd name="connsiteX7" fmla="*/ 0 w 1713749"/>
                <a:gd name="connsiteY7" fmla="*/ 4939423 h 5110798"/>
                <a:gd name="connsiteX8" fmla="*/ 0 w 1713749"/>
                <a:gd name="connsiteY8" fmla="*/ 171375 h 511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3749" h="5110798">
                  <a:moveTo>
                    <a:pt x="0" y="171375"/>
                  </a:moveTo>
                  <a:cubicBezTo>
                    <a:pt x="0" y="76727"/>
                    <a:pt x="76727" y="0"/>
                    <a:pt x="171375" y="0"/>
                  </a:cubicBezTo>
                  <a:lnTo>
                    <a:pt x="1542374" y="0"/>
                  </a:lnTo>
                  <a:cubicBezTo>
                    <a:pt x="1637022" y="0"/>
                    <a:pt x="1713749" y="76727"/>
                    <a:pt x="1713749" y="171375"/>
                  </a:cubicBezTo>
                  <a:lnTo>
                    <a:pt x="1713749" y="4939423"/>
                  </a:lnTo>
                  <a:cubicBezTo>
                    <a:pt x="1713749" y="5034071"/>
                    <a:pt x="1637022" y="5110798"/>
                    <a:pt x="1542374" y="5110798"/>
                  </a:cubicBezTo>
                  <a:lnTo>
                    <a:pt x="171375" y="5110798"/>
                  </a:lnTo>
                  <a:cubicBezTo>
                    <a:pt x="76727" y="5110798"/>
                    <a:pt x="0" y="5034071"/>
                    <a:pt x="0" y="4939423"/>
                  </a:cubicBezTo>
                  <a:lnTo>
                    <a:pt x="0" y="1713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506599" rIns="462280" bIns="148444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6500" kern="1200">
                <a:latin typeface="Trebuchet MS" panose="020B0703020202090204" pitchFamily="34" charset="0"/>
              </a:endParaRPr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94BFB272-6E25-BB0F-8DD8-B772239E9CAC}"/>
                </a:ext>
              </a:extLst>
            </p:cNvPr>
            <p:cNvSpPr/>
            <p:nvPr/>
          </p:nvSpPr>
          <p:spPr>
            <a:xfrm>
              <a:off x="6294301" y="1247929"/>
              <a:ext cx="1610924" cy="1701895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7" name="Szabadkézi sokszög 19">
              <a:extLst>
                <a:ext uri="{FF2B5EF4-FFF2-40B4-BE49-F238E27FC236}">
                  <a16:creationId xmlns:a16="http://schemas.microsoft.com/office/drawing/2014/main" id="{7F9117E2-8C88-AAC5-A1D8-2F7A9FD1185A}"/>
                </a:ext>
              </a:extLst>
            </p:cNvPr>
            <p:cNvSpPr/>
            <p:nvPr/>
          </p:nvSpPr>
          <p:spPr>
            <a:xfrm>
              <a:off x="8018554" y="966787"/>
              <a:ext cx="1713749" cy="5110798"/>
            </a:xfrm>
            <a:custGeom>
              <a:avLst/>
              <a:gdLst>
                <a:gd name="connsiteX0" fmla="*/ 0 w 1713749"/>
                <a:gd name="connsiteY0" fmla="*/ 171375 h 5110798"/>
                <a:gd name="connsiteX1" fmla="*/ 171375 w 1713749"/>
                <a:gd name="connsiteY1" fmla="*/ 0 h 5110798"/>
                <a:gd name="connsiteX2" fmla="*/ 1542374 w 1713749"/>
                <a:gd name="connsiteY2" fmla="*/ 0 h 5110798"/>
                <a:gd name="connsiteX3" fmla="*/ 1713749 w 1713749"/>
                <a:gd name="connsiteY3" fmla="*/ 171375 h 5110798"/>
                <a:gd name="connsiteX4" fmla="*/ 1713749 w 1713749"/>
                <a:gd name="connsiteY4" fmla="*/ 4939423 h 5110798"/>
                <a:gd name="connsiteX5" fmla="*/ 1542374 w 1713749"/>
                <a:gd name="connsiteY5" fmla="*/ 5110798 h 5110798"/>
                <a:gd name="connsiteX6" fmla="*/ 171375 w 1713749"/>
                <a:gd name="connsiteY6" fmla="*/ 5110798 h 5110798"/>
                <a:gd name="connsiteX7" fmla="*/ 0 w 1713749"/>
                <a:gd name="connsiteY7" fmla="*/ 4939423 h 5110798"/>
                <a:gd name="connsiteX8" fmla="*/ 0 w 1713749"/>
                <a:gd name="connsiteY8" fmla="*/ 171375 h 511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3749" h="5110798">
                  <a:moveTo>
                    <a:pt x="0" y="171375"/>
                  </a:moveTo>
                  <a:cubicBezTo>
                    <a:pt x="0" y="76727"/>
                    <a:pt x="76727" y="0"/>
                    <a:pt x="171375" y="0"/>
                  </a:cubicBezTo>
                  <a:lnTo>
                    <a:pt x="1542374" y="0"/>
                  </a:lnTo>
                  <a:cubicBezTo>
                    <a:pt x="1637022" y="0"/>
                    <a:pt x="1713749" y="76727"/>
                    <a:pt x="1713749" y="171375"/>
                  </a:cubicBezTo>
                  <a:lnTo>
                    <a:pt x="1713749" y="4939423"/>
                  </a:lnTo>
                  <a:cubicBezTo>
                    <a:pt x="1713749" y="5034071"/>
                    <a:pt x="1637022" y="5110798"/>
                    <a:pt x="1542374" y="5110798"/>
                  </a:cubicBezTo>
                  <a:lnTo>
                    <a:pt x="171375" y="5110798"/>
                  </a:lnTo>
                  <a:cubicBezTo>
                    <a:pt x="76727" y="5110798"/>
                    <a:pt x="0" y="5034071"/>
                    <a:pt x="0" y="4939423"/>
                  </a:cubicBezTo>
                  <a:lnTo>
                    <a:pt x="0" y="1713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2129663" rIns="85344" bIns="11075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200" b="0" i="0" kern="1200" dirty="0">
                <a:latin typeface="Trebuchet MS" panose="020B070302020209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200" b="0" i="0" kern="1200" dirty="0">
                <a:latin typeface="Trebuchet MS" panose="020B070302020209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200" b="0" i="0" kern="1200" dirty="0">
                <a:latin typeface="Trebuchet MS" panose="020B070302020209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200" dirty="0">
                <a:solidFill>
                  <a:srgbClr val="FF0000"/>
                </a:solidFill>
                <a:latin typeface="Trebuchet MS" panose="020B070302020209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200" dirty="0">
                <a:solidFill>
                  <a:srgbClr val="FF0000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B3B358FE-9C27-0671-437F-532DE450BF51}"/>
                </a:ext>
              </a:extLst>
            </p:cNvPr>
            <p:cNvSpPr/>
            <p:nvPr/>
          </p:nvSpPr>
          <p:spPr>
            <a:xfrm>
              <a:off x="8073414" y="1247419"/>
              <a:ext cx="1610924" cy="1701895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Szabadkézi sokszög 21">
              <a:extLst>
                <a:ext uri="{FF2B5EF4-FFF2-40B4-BE49-F238E27FC236}">
                  <a16:creationId xmlns:a16="http://schemas.microsoft.com/office/drawing/2014/main" id="{4D099956-599A-0328-0845-713556C1892A}"/>
                </a:ext>
              </a:extLst>
            </p:cNvPr>
            <p:cNvSpPr/>
            <p:nvPr/>
          </p:nvSpPr>
          <p:spPr>
            <a:xfrm>
              <a:off x="9783716" y="966787"/>
              <a:ext cx="1713749" cy="5110798"/>
            </a:xfrm>
            <a:custGeom>
              <a:avLst/>
              <a:gdLst>
                <a:gd name="connsiteX0" fmla="*/ 0 w 1713749"/>
                <a:gd name="connsiteY0" fmla="*/ 171375 h 5110798"/>
                <a:gd name="connsiteX1" fmla="*/ 171375 w 1713749"/>
                <a:gd name="connsiteY1" fmla="*/ 0 h 5110798"/>
                <a:gd name="connsiteX2" fmla="*/ 1542374 w 1713749"/>
                <a:gd name="connsiteY2" fmla="*/ 0 h 5110798"/>
                <a:gd name="connsiteX3" fmla="*/ 1713749 w 1713749"/>
                <a:gd name="connsiteY3" fmla="*/ 171375 h 5110798"/>
                <a:gd name="connsiteX4" fmla="*/ 1713749 w 1713749"/>
                <a:gd name="connsiteY4" fmla="*/ 4939423 h 5110798"/>
                <a:gd name="connsiteX5" fmla="*/ 1542374 w 1713749"/>
                <a:gd name="connsiteY5" fmla="*/ 5110798 h 5110798"/>
                <a:gd name="connsiteX6" fmla="*/ 171375 w 1713749"/>
                <a:gd name="connsiteY6" fmla="*/ 5110798 h 5110798"/>
                <a:gd name="connsiteX7" fmla="*/ 0 w 1713749"/>
                <a:gd name="connsiteY7" fmla="*/ 4939423 h 5110798"/>
                <a:gd name="connsiteX8" fmla="*/ 0 w 1713749"/>
                <a:gd name="connsiteY8" fmla="*/ 171375 h 511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3749" h="5110798">
                  <a:moveTo>
                    <a:pt x="0" y="171375"/>
                  </a:moveTo>
                  <a:cubicBezTo>
                    <a:pt x="0" y="76727"/>
                    <a:pt x="76727" y="0"/>
                    <a:pt x="171375" y="0"/>
                  </a:cubicBezTo>
                  <a:lnTo>
                    <a:pt x="1542374" y="0"/>
                  </a:lnTo>
                  <a:cubicBezTo>
                    <a:pt x="1637022" y="0"/>
                    <a:pt x="1713749" y="76727"/>
                    <a:pt x="1713749" y="171375"/>
                  </a:cubicBezTo>
                  <a:lnTo>
                    <a:pt x="1713749" y="4939423"/>
                  </a:lnTo>
                  <a:cubicBezTo>
                    <a:pt x="1713749" y="5034071"/>
                    <a:pt x="1637022" y="5110798"/>
                    <a:pt x="1542374" y="5110798"/>
                  </a:cubicBezTo>
                  <a:lnTo>
                    <a:pt x="171375" y="5110798"/>
                  </a:lnTo>
                  <a:cubicBezTo>
                    <a:pt x="76727" y="5110798"/>
                    <a:pt x="0" y="5034071"/>
                    <a:pt x="0" y="4939423"/>
                  </a:cubicBezTo>
                  <a:lnTo>
                    <a:pt x="0" y="1713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2129663" rIns="85344" bIns="11075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200" kern="1200" dirty="0">
                <a:latin typeface="Trebuchet MS" panose="020B070302020209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550" b="1" kern="1200" dirty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550" b="1" dirty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550" b="1" kern="1200" dirty="0"/>
            </a:p>
          </p:txBody>
        </p: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4788FB3C-534B-AD72-E235-F8D44A3EEC0A}"/>
                </a:ext>
              </a:extLst>
            </p:cNvPr>
            <p:cNvSpPr/>
            <p:nvPr/>
          </p:nvSpPr>
          <p:spPr>
            <a:xfrm>
              <a:off x="9846978" y="1247419"/>
              <a:ext cx="1610924" cy="1701895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 dirty="0"/>
            </a:p>
          </p:txBody>
        </p:sp>
        <p:sp>
          <p:nvSpPr>
            <p:cNvPr id="21" name="Balra-jobbra nyíl 23">
              <a:extLst>
                <a:ext uri="{FF2B5EF4-FFF2-40B4-BE49-F238E27FC236}">
                  <a16:creationId xmlns:a16="http://schemas.microsoft.com/office/drawing/2014/main" id="{9EEE3ECE-F677-0FAF-81C5-B73F1BFFEDB5}"/>
                </a:ext>
              </a:extLst>
            </p:cNvPr>
            <p:cNvSpPr/>
            <p:nvPr/>
          </p:nvSpPr>
          <p:spPr>
            <a:xfrm>
              <a:off x="1244587" y="3123287"/>
              <a:ext cx="10222962" cy="766619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60AEA68E-889F-6673-50D2-B957DFA366F9}"/>
                </a:ext>
              </a:extLst>
            </p:cNvPr>
            <p:cNvSpPr/>
            <p:nvPr/>
          </p:nvSpPr>
          <p:spPr>
            <a:xfrm>
              <a:off x="2776486" y="1258006"/>
              <a:ext cx="1610924" cy="1701895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</p:grp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9B7BA20F-4BD6-7944-B68D-3621A30D4D0A}"/>
              </a:ext>
            </a:extLst>
          </p:cNvPr>
          <p:cNvSpPr txBox="1"/>
          <p:nvPr/>
        </p:nvSpPr>
        <p:spPr>
          <a:xfrm>
            <a:off x="3283585" y="3131572"/>
            <a:ext cx="631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REKTOR - KANCELLÁR</a:t>
            </a:r>
          </a:p>
        </p:txBody>
      </p:sp>
      <p:sp>
        <p:nvSpPr>
          <p:cNvPr id="24" name="Lekerekített téglalap 4">
            <a:extLst>
              <a:ext uri="{FF2B5EF4-FFF2-40B4-BE49-F238E27FC236}">
                <a16:creationId xmlns:a16="http://schemas.microsoft.com/office/drawing/2014/main" id="{62E2AAD5-6E7B-9E7D-6003-ADA84EAB8F3A}"/>
              </a:ext>
            </a:extLst>
          </p:cNvPr>
          <p:cNvSpPr txBox="1"/>
          <p:nvPr/>
        </p:nvSpPr>
        <p:spPr>
          <a:xfrm>
            <a:off x="2896570" y="3643746"/>
            <a:ext cx="1462084" cy="9627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00" b="1" dirty="0"/>
              <a:t>Műszaki Főigazgatóság</a:t>
            </a:r>
          </a:p>
        </p:txBody>
      </p:sp>
      <p:sp>
        <p:nvSpPr>
          <p:cNvPr id="25" name="Lekerekített téglalap 4">
            <a:extLst>
              <a:ext uri="{FF2B5EF4-FFF2-40B4-BE49-F238E27FC236}">
                <a16:creationId xmlns:a16="http://schemas.microsoft.com/office/drawing/2014/main" id="{35E8F0F6-BD40-B7FA-713C-238D45E6AC7B}"/>
              </a:ext>
            </a:extLst>
          </p:cNvPr>
          <p:cNvSpPr txBox="1"/>
          <p:nvPr/>
        </p:nvSpPr>
        <p:spPr>
          <a:xfrm>
            <a:off x="4393359" y="3522719"/>
            <a:ext cx="1917675" cy="1778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400" dirty="0">
              <a:latin typeface="Trebuchet MS" panose="020B0703020202090204" pitchFamily="34" charset="0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00" b="1" dirty="0"/>
              <a:t>Beszerzési Igazgatóság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dirty="0">
              <a:latin typeface="Trebuchet MS" panose="020B0703020202090204" pitchFamily="34" charset="0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dirty="0">
              <a:latin typeface="Trebuchet MS" panose="020B0703020202090204" pitchFamily="34" charset="0"/>
            </a:endParaRP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kern="1200" dirty="0">
              <a:latin typeface="Trebuchet MS" panose="020B0703020202090204" pitchFamily="34" charset="0"/>
            </a:endParaRPr>
          </a:p>
        </p:txBody>
      </p:sp>
      <p:sp>
        <p:nvSpPr>
          <p:cNvPr id="26" name="Lekerekített téglalap 4">
            <a:extLst>
              <a:ext uri="{FF2B5EF4-FFF2-40B4-BE49-F238E27FC236}">
                <a16:creationId xmlns:a16="http://schemas.microsoft.com/office/drawing/2014/main" id="{52226F94-5FA1-3FED-5867-3862866AC567}"/>
              </a:ext>
            </a:extLst>
          </p:cNvPr>
          <p:cNvSpPr txBox="1"/>
          <p:nvPr/>
        </p:nvSpPr>
        <p:spPr>
          <a:xfrm>
            <a:off x="6195002" y="3691563"/>
            <a:ext cx="1772139" cy="9627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00" b="1" dirty="0"/>
              <a:t>Informatikai Főigazgatóság</a:t>
            </a:r>
          </a:p>
        </p:txBody>
      </p:sp>
      <p:sp>
        <p:nvSpPr>
          <p:cNvPr id="27" name="Balra-jobbra nyíl 18">
            <a:extLst>
              <a:ext uri="{FF2B5EF4-FFF2-40B4-BE49-F238E27FC236}">
                <a16:creationId xmlns:a16="http://schemas.microsoft.com/office/drawing/2014/main" id="{B3C55061-4DDC-FA80-4970-72C23A3D0EE1}"/>
              </a:ext>
            </a:extLst>
          </p:cNvPr>
          <p:cNvSpPr/>
          <p:nvPr/>
        </p:nvSpPr>
        <p:spPr>
          <a:xfrm>
            <a:off x="1348966" y="5149772"/>
            <a:ext cx="9995026" cy="46975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  <a:latin typeface="Trebuchet MS" panose="020B0703020202090204" pitchFamily="34" charset="0"/>
              </a:rPr>
              <a:t>PMK - PKHI</a:t>
            </a:r>
          </a:p>
        </p:txBody>
      </p:sp>
      <p:sp>
        <p:nvSpPr>
          <p:cNvPr id="28" name="Lekerekített téglalap 4">
            <a:extLst>
              <a:ext uri="{FF2B5EF4-FFF2-40B4-BE49-F238E27FC236}">
                <a16:creationId xmlns:a16="http://schemas.microsoft.com/office/drawing/2014/main" id="{2E806DFD-13C8-0FCC-9ABD-DF4935BB5D88}"/>
              </a:ext>
            </a:extLst>
          </p:cNvPr>
          <p:cNvSpPr txBox="1"/>
          <p:nvPr/>
        </p:nvSpPr>
        <p:spPr>
          <a:xfrm>
            <a:off x="864111" y="3500405"/>
            <a:ext cx="1917675" cy="1778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400" dirty="0">
              <a:latin typeface="Trebuchet MS" panose="020B070302020209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00" b="1" kern="1200" dirty="0"/>
              <a:t>Jogi és Igazgatási Főigazgatóság</a:t>
            </a:r>
            <a:endParaRPr lang="hu-HU" sz="1300" b="1" kern="1200" dirty="0">
              <a:solidFill>
                <a:schemeClr val="bg1"/>
              </a:solidFill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dirty="0"/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dirty="0">
              <a:latin typeface="Trebuchet MS" panose="020B0703020202090204" pitchFamily="34" charset="0"/>
            </a:endParaRP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kern="1200" dirty="0">
              <a:latin typeface="Trebuchet MS" panose="020B0703020202090204" pitchFamily="34" charset="0"/>
            </a:endParaRPr>
          </a:p>
        </p:txBody>
      </p:sp>
      <p:sp>
        <p:nvSpPr>
          <p:cNvPr id="29" name="Lekerekített téglalap 4">
            <a:extLst>
              <a:ext uri="{FF2B5EF4-FFF2-40B4-BE49-F238E27FC236}">
                <a16:creationId xmlns:a16="http://schemas.microsoft.com/office/drawing/2014/main" id="{C57E8049-7FED-3753-C04A-FDE51C5C2298}"/>
              </a:ext>
            </a:extLst>
          </p:cNvPr>
          <p:cNvSpPr txBox="1"/>
          <p:nvPr/>
        </p:nvSpPr>
        <p:spPr>
          <a:xfrm>
            <a:off x="7917453" y="3522719"/>
            <a:ext cx="1917675" cy="1778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400" dirty="0">
              <a:latin typeface="Trebuchet MS" panose="020B0703020202090204" pitchFamily="34" charset="0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00" b="1" dirty="0"/>
              <a:t>Pénzügyi Igazgatóság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dirty="0">
              <a:latin typeface="Trebuchet MS" panose="020B0703020202090204" pitchFamily="34" charset="0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dirty="0">
              <a:latin typeface="Trebuchet MS" panose="020B0703020202090204" pitchFamily="34" charset="0"/>
            </a:endParaRP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kern="1200" dirty="0">
              <a:latin typeface="Trebuchet MS" panose="020B0703020202090204" pitchFamily="34" charset="0"/>
            </a:endParaRPr>
          </a:p>
        </p:txBody>
      </p:sp>
      <p:sp>
        <p:nvSpPr>
          <p:cNvPr id="30" name="Lekerekített téglalap 4">
            <a:extLst>
              <a:ext uri="{FF2B5EF4-FFF2-40B4-BE49-F238E27FC236}">
                <a16:creationId xmlns:a16="http://schemas.microsoft.com/office/drawing/2014/main" id="{16FEF3DD-0479-1BE5-EB46-FCA8869149DA}"/>
              </a:ext>
            </a:extLst>
          </p:cNvPr>
          <p:cNvSpPr txBox="1"/>
          <p:nvPr/>
        </p:nvSpPr>
        <p:spPr>
          <a:xfrm>
            <a:off x="9705552" y="3522718"/>
            <a:ext cx="1917675" cy="1778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92456" rIns="92456" bIns="9245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400" dirty="0">
              <a:latin typeface="Trebuchet MS" panose="020B070302020209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300" b="1" dirty="0"/>
              <a:t>Emberierőforrás-gazdálkodási Főigazgatóság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dirty="0">
              <a:latin typeface="Trebuchet MS" panose="020B0703020202090204" pitchFamily="34" charset="0"/>
            </a:endParaRP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dirty="0">
              <a:latin typeface="Trebuchet MS" panose="020B0703020202090204" pitchFamily="34" charset="0"/>
            </a:endParaRP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300" kern="12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1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hu-HU" sz="3600" dirty="0"/>
              <a:t>A pályázat összeállítása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4" y="1184133"/>
            <a:ext cx="11348824" cy="4724265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2400" dirty="0"/>
              <a:t>Koordinált együttműködés elve nyomán a pályázó szakterületi segítséget kérhet az Egyetem szakterületileg illetékes szervezeti egységeitől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u-HU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 A pályázó külső pályázatíró közreműködését is igénybe veheti az alábbi esetekben: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hu-HU" dirty="0"/>
              <a:t>intézményi költségvetése fedezetet biztosít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hu-HU" dirty="0"/>
              <a:t>a pályázatírási tevékenységért járó díjazást kizárólag nyertes pályázat esetén elszámolható költségként érvényesíti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hu-HU" dirty="0"/>
              <a:t>konzorciumi pályázat esetén valamelyik konzorciumi tag vállalja a pályázatírási tevékenységért járó díj kifizetését</a:t>
            </a:r>
          </a:p>
          <a:p>
            <a:pPr marL="1371600" lvl="2" indent="-457200" algn="just">
              <a:buFont typeface="+mj-lt"/>
              <a:buAutoNum type="arabicPeriod"/>
            </a:pPr>
            <a:endParaRPr lang="hu-H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pályázó a külső pályázatíró igénybevételéről és annak adatairól értesíti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/>
              <a:t>KFI pályázat esetén a PMK-t,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/>
              <a:t>egyéb pályázat esetén a PKHI-t.</a:t>
            </a:r>
          </a:p>
        </p:txBody>
      </p:sp>
    </p:spTree>
    <p:extLst>
      <p:ext uri="{BB962C8B-B14F-4D97-AF65-F5344CB8AC3E}">
        <p14:creationId xmlns:p14="http://schemas.microsoft.com/office/powerpoint/2010/main" val="185825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hu-HU" sz="3600" dirty="0"/>
              <a:t>A pályamű pénzügyi tervezésének szabályai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5" y="1410470"/>
            <a:ext cx="11348824" cy="472426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Lehetőség szerint egyetemi intézményi önrészt ne tartalmazzon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dirty="0"/>
              <a:t>Amennyiben önrész biztosítása kötelező, azt a pályázó szervezeti egység saját keretéből köteles biztosítani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dirty="0"/>
              <a:t>Az önrész elsődlegesen a szervezeti egység bérköltsége, rezsiköltsége lehet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dirty="0"/>
              <a:t>Az önrész az egyetemen egyébként felmerült költségek elszámolása, lehetőség szerint nem tartalmaz további kifizetendő költséget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Ha a pályázó szervezeti egység az önrész fedezettel nem rendelkezik , a PFB javaslatára a kancellár engedélyezheti annak egyetemi költségvetésből való biztosítását.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Önrész mértékét PNYR-ben minden esetben rögzíteni szükséges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Az egyetemi hozzájáruláson, központi projektmenedzsment koordináción és a közbeszerzési költségeken túli támogatási összeggel a pályázat megvalósításáért felelős szervezeti egység rendelkezik.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megvalósítás során igénybe vett infrastruktúrabeszerzés és -működtetés, humánerőforrás, dologi és rezsi jellegű kiadások költségét azok adó- és járulékterheivel együtt elszámolható költségként kell tervezni.</a:t>
            </a:r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571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hu-HU" sz="3600" dirty="0"/>
              <a:t>A pályamű pénzügyi tervezésének szabályai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4" y="1184133"/>
            <a:ext cx="11348824" cy="472426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Minden esetben a maximális összegű koordinációs vagy projektmenedzsmenti költséget kell betervezni.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Közbeszerzési költségeket a Beszerzési Igazgatósággal egyeztetetten kell tervezni.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könyvvizsgálati kötelezettséget tartalmazó pályázat esetén ennek költségeit – a PKHI-</a:t>
            </a:r>
            <a:r>
              <a:rPr lang="hu-HU" dirty="0" err="1"/>
              <a:t>val</a:t>
            </a:r>
            <a:r>
              <a:rPr lang="hu-HU" dirty="0"/>
              <a:t> egyeztetve – tervezni kell a költségvetésben.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FF0000"/>
                </a:solidFill>
              </a:rPr>
              <a:t>A fejlesztési/KFI hozzájárulás tervezett értéke megegyezik a pályázati felhívás szerint </a:t>
            </a:r>
            <a:r>
              <a:rPr lang="hu-HU" b="1" dirty="0">
                <a:solidFill>
                  <a:srgbClr val="FF0000"/>
                </a:solidFill>
              </a:rPr>
              <a:t>általános (közvetett) költségként </a:t>
            </a:r>
            <a:r>
              <a:rPr lang="hu-HU" dirty="0">
                <a:solidFill>
                  <a:srgbClr val="FF0000"/>
                </a:solidFill>
              </a:rPr>
              <a:t>elszámolható összeg maximális mértékével.</a:t>
            </a:r>
          </a:p>
        </p:txBody>
      </p:sp>
    </p:spTree>
    <p:extLst>
      <p:ext uri="{BB962C8B-B14F-4D97-AF65-F5344CB8AC3E}">
        <p14:creationId xmlns:p14="http://schemas.microsoft.com/office/powerpoint/2010/main" val="140677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8" y="-77342"/>
            <a:ext cx="7880287" cy="1325563"/>
          </a:xfrm>
        </p:spPr>
        <p:txBody>
          <a:bodyPr anchor="ctr">
            <a:normAutofit/>
          </a:bodyPr>
          <a:lstStyle/>
          <a:p>
            <a:r>
              <a:rPr lang="hu-HU" sz="2800" dirty="0"/>
              <a:t>Pályázati Felügyelőbizottság - PFB</a:t>
            </a:r>
            <a:endParaRPr lang="en-US" sz="28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Sereg Beatrix</a:t>
            </a:r>
          </a:p>
        </p:txBody>
      </p:sp>
      <p:sp>
        <p:nvSpPr>
          <p:cNvPr id="3" name="Felirat: lefelé mutató nyíllal 2">
            <a:extLst>
              <a:ext uri="{FF2B5EF4-FFF2-40B4-BE49-F238E27FC236}">
                <a16:creationId xmlns:a16="http://schemas.microsoft.com/office/drawing/2014/main" id="{23062186-779D-9EA8-2FC0-2D612A1268F2}"/>
              </a:ext>
            </a:extLst>
          </p:cNvPr>
          <p:cNvSpPr/>
          <p:nvPr/>
        </p:nvSpPr>
        <p:spPr>
          <a:xfrm>
            <a:off x="320964" y="1158512"/>
            <a:ext cx="5916872" cy="932507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Pályázati tevékenység során az összintézményi szakmai és gazdasági érdekek biztosítása. </a:t>
            </a:r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058D8C3-8864-B3E0-2FA7-44628C9F378E}"/>
              </a:ext>
            </a:extLst>
          </p:cNvPr>
          <p:cNvSpPr/>
          <p:nvPr/>
        </p:nvSpPr>
        <p:spPr>
          <a:xfrm>
            <a:off x="320964" y="2183412"/>
            <a:ext cx="5916871" cy="2776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hu-HU" sz="1800" b="0" i="0" u="none" strike="noStrike" baseline="0">
              <a:solidFill>
                <a:srgbClr val="000000"/>
              </a:solidFill>
            </a:endParaRPr>
          </a:p>
          <a:p>
            <a:pPr algn="ctr"/>
            <a:r>
              <a:rPr lang="hu-HU" sz="1800" b="0" i="0" u="none" strike="noStrike" baseline="0">
                <a:solidFill>
                  <a:srgbClr val="002060"/>
                </a:solidFill>
              </a:rPr>
              <a:t>PFB tagjai </a:t>
            </a:r>
          </a:p>
          <a:p>
            <a:pPr algn="ctr"/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B3C2F18-D197-39EC-6CE0-E92FCAFC16C1}"/>
              </a:ext>
            </a:extLst>
          </p:cNvPr>
          <p:cNvSpPr/>
          <p:nvPr/>
        </p:nvSpPr>
        <p:spPr>
          <a:xfrm>
            <a:off x="1726573" y="2594059"/>
            <a:ext cx="1433966" cy="6390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/>
              <a:t>Rektor</a:t>
            </a:r>
            <a:endParaRPr lang="hu-HU" sz="1200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0284680-ABF0-77C0-D8B5-FE6F9BA44998}"/>
              </a:ext>
            </a:extLst>
          </p:cNvPr>
          <p:cNvSpPr/>
          <p:nvPr/>
        </p:nvSpPr>
        <p:spPr>
          <a:xfrm>
            <a:off x="3191922" y="2594059"/>
            <a:ext cx="1433966" cy="6390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/>
              <a:t>Kancellár</a:t>
            </a:r>
            <a:endParaRPr lang="hu-HU" sz="1200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915A30-C8D1-9663-C34A-54352FFE87B2}"/>
              </a:ext>
            </a:extLst>
          </p:cNvPr>
          <p:cNvSpPr/>
          <p:nvPr/>
        </p:nvSpPr>
        <p:spPr>
          <a:xfrm>
            <a:off x="3191921" y="3978389"/>
            <a:ext cx="1463835" cy="6390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/>
              <a:t>PKHI igazgató</a:t>
            </a:r>
            <a:endParaRPr lang="hu-HU" sz="1200" dirty="0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5B915639-FE37-6BC5-46B8-F008AE0D03A9}"/>
              </a:ext>
            </a:extLst>
          </p:cNvPr>
          <p:cNvSpPr/>
          <p:nvPr/>
        </p:nvSpPr>
        <p:spPr>
          <a:xfrm>
            <a:off x="1752420" y="3978389"/>
            <a:ext cx="1405610" cy="6390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/>
              <a:t>PMK igazgató</a:t>
            </a:r>
            <a:endParaRPr lang="hu-HU" sz="1200" dirty="0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2B3F464-C21D-871F-3DC7-C4F5C78C3D18}"/>
              </a:ext>
            </a:extLst>
          </p:cNvPr>
          <p:cNvSpPr/>
          <p:nvPr/>
        </p:nvSpPr>
        <p:spPr>
          <a:xfrm>
            <a:off x="320964" y="3292630"/>
            <a:ext cx="1405610" cy="6390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/>
              <a:t>Gazdasági főigazgató</a:t>
            </a:r>
            <a:endParaRPr lang="hu-HU" sz="1200" dirty="0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07029439-E6B7-6922-4B6A-0019B1DC7B7E}"/>
              </a:ext>
            </a:extLst>
          </p:cNvPr>
          <p:cNvSpPr/>
          <p:nvPr/>
        </p:nvSpPr>
        <p:spPr>
          <a:xfrm>
            <a:off x="1756443" y="3283576"/>
            <a:ext cx="1405610" cy="6390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/>
              <a:t>Jogi és igazgatási főigazgató</a:t>
            </a:r>
            <a:endParaRPr lang="hu-HU" sz="1200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C57C216A-8303-434A-CDCD-C63CE7B59754}"/>
              </a:ext>
            </a:extLst>
          </p:cNvPr>
          <p:cNvSpPr/>
          <p:nvPr/>
        </p:nvSpPr>
        <p:spPr>
          <a:xfrm>
            <a:off x="3191922" y="3283576"/>
            <a:ext cx="1433966" cy="6390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/>
              <a:t>Stratégiai és fejlesztési rektorhelyettes</a:t>
            </a:r>
            <a:endParaRPr lang="hu-HU" sz="1200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4774664E-38C7-8A00-E574-05F8FDFD7F31}"/>
              </a:ext>
            </a:extLst>
          </p:cNvPr>
          <p:cNvSpPr/>
          <p:nvPr/>
        </p:nvSpPr>
        <p:spPr>
          <a:xfrm>
            <a:off x="4655757" y="3283576"/>
            <a:ext cx="1582078" cy="6390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/>
              <a:t>Tudományos és innovációs rektorhelyettes</a:t>
            </a:r>
            <a:endParaRPr lang="hu-HU" sz="1200" dirty="0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BF012035-C5DA-FBB7-D488-3020AA8C5BB6}"/>
              </a:ext>
            </a:extLst>
          </p:cNvPr>
          <p:cNvSpPr/>
          <p:nvPr/>
        </p:nvSpPr>
        <p:spPr>
          <a:xfrm>
            <a:off x="383908" y="4754162"/>
            <a:ext cx="5916871" cy="11305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hu-HU" sz="1800" b="0" i="0" u="none" strike="noStrike" baseline="0">
              <a:solidFill>
                <a:srgbClr val="000000"/>
              </a:solidFill>
            </a:endParaRPr>
          </a:p>
          <a:p>
            <a:pPr algn="ctr"/>
            <a:r>
              <a:rPr lang="hu-HU">
                <a:solidFill>
                  <a:srgbClr val="002060"/>
                </a:solidFill>
              </a:rPr>
              <a:t>A PFB ülését a rektor megbízásából a PMK igazgatója hívja össze és vezeti. Személyesen/Elektronikusan pl.: Zoom, Teams</a:t>
            </a:r>
            <a:endParaRPr lang="hu-HU" sz="1800" b="0" i="0" u="none" strike="noStrike" baseline="0">
              <a:solidFill>
                <a:srgbClr val="002060"/>
              </a:solidFill>
            </a:endParaRPr>
          </a:p>
          <a:p>
            <a:pPr algn="ctr"/>
            <a:endParaRPr lang="hu-HU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FA0C722F-7B06-B111-2832-EF3DEEC434C4}"/>
              </a:ext>
            </a:extLst>
          </p:cNvPr>
          <p:cNvSpPr txBox="1"/>
          <p:nvPr/>
        </p:nvSpPr>
        <p:spPr>
          <a:xfrm>
            <a:off x="6573605" y="674400"/>
            <a:ext cx="53890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solidFill>
                  <a:srgbClr val="FF0000"/>
                </a:solidFill>
              </a:rPr>
              <a:t>PFB jóváhagyás nélkül nyújtható be a pályázat az alábbi feltételek együttes teljesülése esetén</a:t>
            </a:r>
            <a:r>
              <a:rPr lang="hu-HU" sz="1600" dirty="0"/>
              <a:t>:</a:t>
            </a:r>
          </a:p>
          <a:p>
            <a:pPr algn="just"/>
            <a:r>
              <a:rPr lang="hu-HU" sz="1600" dirty="0"/>
              <a:t>a) a pályamű költségvetése az adott pályázati kiírás, elszámolási szabály által lehetővé tett, maximális mértékű általános (közvetett, rezsi-) költséget tervezi,</a:t>
            </a:r>
          </a:p>
          <a:p>
            <a:pPr algn="just"/>
            <a:r>
              <a:rPr lang="hu-HU" sz="1600" dirty="0"/>
              <a:t>b) a fejlesztési/KFI hozzájárulás tervezett értéke megegyezik a pályázati felhívás szerint általános (közvetett) költségként elszámolható összeg maximális mértékével,</a:t>
            </a:r>
          </a:p>
          <a:p>
            <a:pPr algn="just"/>
            <a:r>
              <a:rPr lang="hu-HU" sz="1600" dirty="0"/>
              <a:t>c) a pályázat nem írja elő önrész biztosítását,</a:t>
            </a:r>
          </a:p>
          <a:p>
            <a:pPr algn="just"/>
            <a:r>
              <a:rPr lang="hu-HU" sz="1600" dirty="0"/>
              <a:t>d) az Egyetem korlátlan számú pályázat benyújtására jogosult és egyetemi rangsorolási követelmény nem áll fenn a benyújtandó pályázatok vonatkozásában.</a:t>
            </a:r>
          </a:p>
          <a:p>
            <a:pPr algn="just"/>
            <a:endParaRPr lang="hu-HU" sz="1600" dirty="0"/>
          </a:p>
          <a:p>
            <a:pPr algn="just"/>
            <a:r>
              <a:rPr lang="hu-HU" sz="1600" dirty="0"/>
              <a:t>A fentiektől függetlenül a PFB előzetes jóváhagyása szükséges azon pályázatok benyújtásához, </a:t>
            </a:r>
            <a:r>
              <a:rPr lang="hu-HU" sz="1600" dirty="0">
                <a:solidFill>
                  <a:srgbClr val="FF0000"/>
                </a:solidFill>
              </a:rPr>
              <a:t>olyan fenntartási feltételeket </a:t>
            </a:r>
            <a:r>
              <a:rPr lang="hu-HU" sz="1600" dirty="0"/>
              <a:t>írnak elő, amelyekben az Egyetem közvetlen költségei elérik a teljes támogatási összeg 20 %-</a:t>
            </a:r>
            <a:r>
              <a:rPr lang="hu-HU" sz="1600" dirty="0" err="1"/>
              <a:t>át.amelyek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58514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en-US" sz="3600" dirty="0"/>
              <a:t>A </a:t>
            </a:r>
            <a:r>
              <a:rPr lang="en-US" sz="3600" dirty="0" err="1"/>
              <a:t>pályázatok</a:t>
            </a:r>
            <a:r>
              <a:rPr lang="en-US" sz="3600" dirty="0"/>
              <a:t> </a:t>
            </a:r>
            <a:r>
              <a:rPr lang="en-US" sz="3600" dirty="0" err="1"/>
              <a:t>külső</a:t>
            </a:r>
            <a:r>
              <a:rPr lang="en-US" sz="3600" dirty="0"/>
              <a:t> </a:t>
            </a:r>
            <a:r>
              <a:rPr lang="en-US" sz="3600" dirty="0" err="1"/>
              <a:t>elektronikus</a:t>
            </a:r>
            <a:r>
              <a:rPr lang="en-US" sz="3600" dirty="0"/>
              <a:t> </a:t>
            </a:r>
            <a:r>
              <a:rPr lang="en-US" sz="3600" dirty="0" err="1"/>
              <a:t>felületeken</a:t>
            </a:r>
            <a:r>
              <a:rPr lang="en-US" sz="3600" dirty="0"/>
              <a:t> </a:t>
            </a:r>
            <a:r>
              <a:rPr lang="en-US" sz="3600" dirty="0" err="1"/>
              <a:t>történő</a:t>
            </a:r>
            <a:r>
              <a:rPr lang="en-US" sz="3600" dirty="0"/>
              <a:t> </a:t>
            </a:r>
            <a:r>
              <a:rPr lang="en-US" sz="3600" dirty="0" err="1"/>
              <a:t>rögzítése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5" y="1410471"/>
            <a:ext cx="11348824" cy="47242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>
                <a:solidFill>
                  <a:srgbClr val="FF0000"/>
                </a:solidFill>
              </a:rPr>
              <a:t>a PM támogató szervezeti egység nyitja meg az adatrögzítő portálokon, és adja meg a megvalósító szervezeti egység kérésére a szerkesztési és egyéb hozzáférési jogosultságokat. </a:t>
            </a:r>
          </a:p>
          <a:p>
            <a:pPr marL="0" indent="0" algn="just">
              <a:buNone/>
            </a:pPr>
            <a:r>
              <a:rPr lang="pt-BR" dirty="0"/>
              <a:t>A</a:t>
            </a:r>
            <a:r>
              <a:rPr lang="hu-HU" dirty="0"/>
              <a:t>z </a:t>
            </a:r>
            <a:r>
              <a:rPr lang="hu-HU" b="1" dirty="0"/>
              <a:t>EPTK</a:t>
            </a:r>
            <a:r>
              <a:rPr lang="hu-HU" dirty="0"/>
              <a:t> pályázatkezelési felületen a</a:t>
            </a:r>
            <a:r>
              <a:rPr lang="pt-BR" dirty="0"/>
              <a:t> rektor@</a:t>
            </a:r>
            <a:r>
              <a:rPr lang="hu-HU" dirty="0"/>
              <a:t>semmelweis-univ.hu</a:t>
            </a:r>
            <a:r>
              <a:rPr lang="pt-BR" dirty="0"/>
              <a:t> a </a:t>
            </a:r>
            <a:r>
              <a:rPr lang="pt-BR" b="1" dirty="0"/>
              <a:t>KFI</a:t>
            </a:r>
            <a:r>
              <a:rPr lang="pt-BR" dirty="0"/>
              <a:t>, </a:t>
            </a:r>
            <a:r>
              <a:rPr lang="hu-HU" dirty="0"/>
              <a:t>míg </a:t>
            </a:r>
            <a:r>
              <a:rPr lang="pt-BR" dirty="0"/>
              <a:t>a titkarsag.rektor@</a:t>
            </a:r>
            <a:r>
              <a:rPr lang="hu-HU" dirty="0"/>
              <a:t>semmelweis-univ.hu</a:t>
            </a:r>
            <a:r>
              <a:rPr lang="pt-BR" dirty="0"/>
              <a:t> a </a:t>
            </a:r>
            <a:r>
              <a:rPr lang="pt-BR" b="1" dirty="0"/>
              <a:t>nem KFI </a:t>
            </a:r>
            <a:r>
              <a:rPr lang="hu-HU" dirty="0"/>
              <a:t>pályázatokat, </a:t>
            </a:r>
            <a:r>
              <a:rPr lang="pt-BR" dirty="0"/>
              <a:t>projekteket gyűjti.</a:t>
            </a:r>
            <a:br>
              <a:rPr lang="hu-HU" dirty="0"/>
            </a:br>
            <a:endParaRPr lang="hu-HU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dirty="0"/>
              <a:t>A PMK a PKHI pénzügyi feladatköréhez kapcsolódóan a PKHI részére is ad jogosultságot a KFI pályázatok esetén (</a:t>
            </a:r>
            <a:r>
              <a:rPr lang="hu-HU" dirty="0">
                <a:hlinkClick r:id="rId2"/>
              </a:rPr>
              <a:t>titkarsag.pkhi@semmelweis.hu</a:t>
            </a:r>
            <a:r>
              <a:rPr lang="hu-HU" dirty="0"/>
              <a:t>).</a:t>
            </a:r>
          </a:p>
          <a:p>
            <a:pPr marL="457200" lvl="1" indent="0" algn="just">
              <a:buNone/>
            </a:pPr>
            <a:endParaRPr lang="hu-HU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dirty="0"/>
              <a:t>Amennyiben az Egyetem konzorciumi partnerként vesz részt egy projektben, vagy a pályázati portál működése nem a fenti módon történik, a PKHI és KFI pályázat esetén a PMK részére is biztosítani kell a központi hozzáférést, a rendszer specifikációjának megfelelően. Amennyiben ez e-mailen keresztül történik a központi egyetemi e-mail címet (</a:t>
            </a:r>
            <a:r>
              <a:rPr lang="hu-HU" dirty="0">
                <a:hlinkClick r:id="rId3"/>
              </a:rPr>
              <a:t>titkarsag.rektor@semmelweis.hu</a:t>
            </a:r>
            <a:r>
              <a:rPr lang="hu-HU" dirty="0"/>
              <a:t>) kell hozzárendelni.</a:t>
            </a:r>
          </a:p>
        </p:txBody>
      </p:sp>
    </p:spTree>
    <p:extLst>
      <p:ext uri="{BB962C8B-B14F-4D97-AF65-F5344CB8AC3E}">
        <p14:creationId xmlns:p14="http://schemas.microsoft.com/office/powerpoint/2010/main" val="90674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08" y="29781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A pályázat aláíratása</a:t>
            </a:r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7284" y="1808163"/>
            <a:ext cx="5780292" cy="4141788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 algn="just">
              <a:buFont typeface="Wingdings" panose="05000000000000000000" pitchFamily="2" charset="2"/>
              <a:buChar char="Ø"/>
            </a:pPr>
            <a:r>
              <a:rPr lang="hu-HU" sz="2000" dirty="0"/>
              <a:t>A pályaművek aláírattatása, kizárólag a két PM támogató szervezeti egységen keresztül történik.</a:t>
            </a:r>
          </a:p>
          <a:p>
            <a:pPr marL="114300" indent="-342900">
              <a:buFont typeface="Wingdings" panose="05000000000000000000" pitchFamily="2" charset="2"/>
              <a:buChar char="Ø"/>
            </a:pPr>
            <a:endParaRPr lang="hu-HU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2000" dirty="0"/>
              <a:t>KFI pályázat esetén a PMK, </a:t>
            </a:r>
            <a:r>
              <a:rPr lang="hu-HU" sz="2000" dirty="0">
                <a:hlinkClick r:id="rId2"/>
              </a:rPr>
              <a:t>project@semmelweis.hu</a:t>
            </a:r>
            <a:endParaRPr lang="hu-HU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sz="2000" dirty="0"/>
              <a:t>Egyéb pályázat esetén a PKHI, </a:t>
            </a:r>
            <a:r>
              <a:rPr lang="hu-HU" sz="2000" dirty="0">
                <a:hlinkClick r:id="rId3"/>
              </a:rPr>
              <a:t>titkarsag.pkhi@semmelweis.hu</a:t>
            </a:r>
            <a:endParaRPr lang="hu-HU" sz="2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EA07971-8F8A-A9EE-4687-1F0851326C9F}"/>
              </a:ext>
            </a:extLst>
          </p:cNvPr>
          <p:cNvSpPr txBox="1"/>
          <p:nvPr/>
        </p:nvSpPr>
        <p:spPr>
          <a:xfrm>
            <a:off x="6642981" y="3399309"/>
            <a:ext cx="5183188" cy="696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1700" kern="1200" dirty="0">
                <a:latin typeface="+mn-lt"/>
                <a:ea typeface="+mn-ea"/>
                <a:cs typeface="+mn-cs"/>
              </a:rPr>
              <a:t>papír alapú aláírás esetén </a:t>
            </a:r>
            <a:r>
              <a:rPr lang="hu-HU" sz="1700" b="1" kern="1200" dirty="0">
                <a:latin typeface="+mn-lt"/>
                <a:ea typeface="+mn-ea"/>
                <a:cs typeface="+mn-cs"/>
              </a:rPr>
              <a:t>min. 7 </a:t>
            </a:r>
            <a:r>
              <a:rPr lang="hu-HU" sz="1700" kern="1200" dirty="0">
                <a:latin typeface="+mn-lt"/>
                <a:ea typeface="+mn-ea"/>
                <a:cs typeface="+mn-cs"/>
              </a:rPr>
              <a:t>munkanap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1700" dirty="0"/>
              <a:t>e</a:t>
            </a:r>
            <a:r>
              <a:rPr lang="hu-HU" sz="1700" kern="1200" dirty="0">
                <a:latin typeface="+mn-lt"/>
                <a:ea typeface="+mn-ea"/>
                <a:cs typeface="+mn-cs"/>
              </a:rPr>
              <a:t>lektronikus aláírás esetén </a:t>
            </a:r>
            <a:r>
              <a:rPr lang="hu-HU" sz="1700" b="1" kern="1200" dirty="0">
                <a:latin typeface="+mn-lt"/>
                <a:ea typeface="+mn-ea"/>
                <a:cs typeface="+mn-cs"/>
              </a:rPr>
              <a:t>min. 4 </a:t>
            </a:r>
            <a:r>
              <a:rPr lang="hu-HU" sz="1700" kern="1200" dirty="0">
                <a:latin typeface="+mn-lt"/>
                <a:ea typeface="+mn-ea"/>
                <a:cs typeface="+mn-cs"/>
              </a:rPr>
              <a:t>munkanap </a:t>
            </a:r>
            <a:r>
              <a:rPr lang="hu-HU" sz="1700" b="1" kern="1200" dirty="0"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7" name="Ábra 6" descr="Óra körvonalas">
            <a:extLst>
              <a:ext uri="{FF2B5EF4-FFF2-40B4-BE49-F238E27FC236}">
                <a16:creationId xmlns:a16="http://schemas.microsoft.com/office/drawing/2014/main" id="{EF86530C-13A3-EE1A-00C6-39D27CC0A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8419" y="1321619"/>
            <a:ext cx="1984949" cy="1984949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b="0" kern="1200" baseline="0">
                <a:latin typeface="+mn-lt"/>
                <a:ea typeface="+mn-ea"/>
                <a:cs typeface="+mn-cs"/>
              </a:rPr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b="0" i="0" kern="1200" baseline="0">
                <a:latin typeface="+mn-lt"/>
                <a:ea typeface="+mn-ea"/>
                <a:cs typeface="+mn-cs"/>
              </a:rPr>
              <a:t>Sereg Beatrix</a:t>
            </a:r>
          </a:p>
        </p:txBody>
      </p:sp>
      <p:pic>
        <p:nvPicPr>
          <p:cNvPr id="13" name="Ábra 12" descr="Havi naptár körvonalas">
            <a:extLst>
              <a:ext uri="{FF2B5EF4-FFF2-40B4-BE49-F238E27FC236}">
                <a16:creationId xmlns:a16="http://schemas.microsoft.com/office/drawing/2014/main" id="{9B9221BD-0FE5-2E24-0CF9-53DAE1148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0698" y="1228879"/>
            <a:ext cx="2170430" cy="2170430"/>
          </a:xfrm>
          <a:prstGeom prst="rect">
            <a:avLst/>
          </a:prstGeom>
        </p:spPr>
      </p:pic>
      <p:pic>
        <p:nvPicPr>
          <p:cNvPr id="30" name="Ábra 29" descr="Felkiáltójel egyszínű kitöltéssel">
            <a:extLst>
              <a:ext uri="{FF2B5EF4-FFF2-40B4-BE49-F238E27FC236}">
                <a16:creationId xmlns:a16="http://schemas.microsoft.com/office/drawing/2014/main" id="{B5728B6F-9227-C634-369C-FED8D802F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88901" y="1601329"/>
            <a:ext cx="1518485" cy="15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hu-HU" sz="3600" dirty="0"/>
              <a:t>Nyertes pályázatok szerződéskötés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4" y="1184133"/>
            <a:ext cx="11348824" cy="472426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benyújtott pályázat támogatásáról vagy elutasításáról szóló támogatói döntés kézhezvételét követő </a:t>
            </a:r>
            <a:r>
              <a:rPr lang="hu-HU" b="1" dirty="0"/>
              <a:t>5 munkanapon </a:t>
            </a:r>
            <a:r>
              <a:rPr lang="hu-HU" dirty="0"/>
              <a:t>belül a pályázatot megvalósító szakmai vezető vagy az általa kijelölt személy (projektmenedzser, kapcsolattartó) köteles megküldeni az értesítést a PM támogató szervezeti egységek részére.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Ha a PMK/PKHI közvetlenül kap értesítést a támogatói döntésről, gondoskodik a pályázó tájékoztatásáról, és a két szervezeti egység egymást is tájékoztatja a pályázati döntésekről.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</a:t>
            </a:r>
            <a:r>
              <a:rPr lang="hu-HU" dirty="0">
                <a:hlinkClick r:id="rId2"/>
              </a:rPr>
              <a:t>Szerződéskötési szabályzat </a:t>
            </a:r>
            <a:r>
              <a:rPr lang="hu-HU" dirty="0"/>
              <a:t>alapján kell el járni. A szerződéseket iktatott levélben kell megküldeni a </a:t>
            </a:r>
            <a:r>
              <a:rPr lang="hu-HU" b="1" dirty="0"/>
              <a:t>JIF</a:t>
            </a:r>
            <a:r>
              <a:rPr lang="hu-HU" dirty="0"/>
              <a:t> </a:t>
            </a:r>
            <a:r>
              <a:rPr lang="hu-HU" sz="2400" b="1" kern="1200" dirty="0"/>
              <a:t>Jogi és Igazgatási Főigazgatóság </a:t>
            </a:r>
            <a:r>
              <a:rPr lang="hu-HU" sz="2400" kern="1200" dirty="0"/>
              <a:t>r</a:t>
            </a:r>
            <a:r>
              <a:rPr lang="hu-HU" dirty="0"/>
              <a:t>észére jelölve támogató által megküldött sablon dokumentum vagy nem.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támogató által is aláírt szerződések </a:t>
            </a:r>
            <a:r>
              <a:rPr lang="hu-HU" b="1" dirty="0"/>
              <a:t>egy eredeti példány</a:t>
            </a:r>
            <a:r>
              <a:rPr lang="hu-HU" dirty="0"/>
              <a:t>át a pályázónak kell eljuttatnia a </a:t>
            </a:r>
            <a:r>
              <a:rPr lang="hu-HU" b="1" dirty="0"/>
              <a:t>Pénzügyi Igazgatóság </a:t>
            </a:r>
            <a:r>
              <a:rPr lang="hu-HU" dirty="0"/>
              <a:t>részére, valamint elektronikus másolati példányát a </a:t>
            </a:r>
            <a:r>
              <a:rPr lang="hu-HU" b="1" dirty="0"/>
              <a:t>PMK</a:t>
            </a:r>
            <a:r>
              <a:rPr lang="hu-HU" dirty="0"/>
              <a:t>, a </a:t>
            </a:r>
            <a:r>
              <a:rPr lang="hu-HU" b="1" dirty="0"/>
              <a:t>PKHI</a:t>
            </a:r>
            <a:r>
              <a:rPr lang="hu-HU" dirty="0"/>
              <a:t> és a </a:t>
            </a:r>
            <a:r>
              <a:rPr lang="hu-HU" b="1" dirty="0"/>
              <a:t>JIF </a:t>
            </a:r>
            <a:r>
              <a:rPr lang="hu-HU" dirty="0">
                <a:hlinkClick r:id="rId3"/>
              </a:rPr>
              <a:t>jog@semmelweis.hu </a:t>
            </a:r>
            <a:r>
              <a:rPr lang="hu-HU" dirty="0"/>
              <a:t>számára és feltölteni a </a:t>
            </a:r>
            <a:r>
              <a:rPr lang="hu-HU" b="1" dirty="0"/>
              <a:t>PNYR</a:t>
            </a:r>
            <a:r>
              <a:rPr lang="hu-HU" dirty="0"/>
              <a:t>-be.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047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hu-HU" sz="3600" dirty="0"/>
              <a:t>Támogatást elnyert projektekre vonatkozó szabályok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4" y="1620570"/>
            <a:ext cx="11348824" cy="428782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Teljesítés során a támogatói előírások (pályázati felhívás, útmutató, támogatási szerződés, pénzügyi elszámolási szabályok stb.) és a vonatkozó egyetemi rendelkezések, különösen a kötelezettségvállalásra, szerződéskötésre, beszerzésre vonatkozó szabályzatok szerint kell eljárni.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projektek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dirty="0"/>
              <a:t>szakmai és pénzügyi megvalósításáért, a szakmai és horizontális vállalások szabályszerű, dokumentált teljesítéséért elsődlegesen a szakmai vezető és a megvalósító szervezeti egység illetékes szakterületei,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dirty="0"/>
              <a:t>a teljesítés koordinálásáért és monitorozásáért a megvalósító szervezeti egység helyi projektmenedzsmentje felelős. </a:t>
            </a:r>
            <a:r>
              <a:rPr lang="hu-HU" dirty="0">
                <a:solidFill>
                  <a:srgbClr val="FF0000"/>
                </a:solidFill>
              </a:rPr>
              <a:t>Amennyiben a szakmai megvalósításért több szakmai szervezeti egység felelős, az előbbiek szerinti kötelezettség mindegyik megvalósító szervezeti egységet terheli</a:t>
            </a:r>
            <a:r>
              <a:rPr lang="hu-HU" dirty="0"/>
              <a:t>. </a:t>
            </a:r>
            <a:r>
              <a:rPr lang="hu-HU" b="1" dirty="0"/>
              <a:t>Kollektív felelősség elve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támogatói döntés/támogatási szerződés megkötését követően a projekt megvalósításáért felelős szervezeti egység a </a:t>
            </a:r>
            <a:r>
              <a:rPr lang="hu-HU" b="1" dirty="0"/>
              <a:t>PNYR</a:t>
            </a:r>
            <a:r>
              <a:rPr lang="hu-HU" dirty="0"/>
              <a:t> rendszerben a támogatás tényét a pályázat projektté alakításával jelzi, és ezzel elindítja a projekt minősítését.- KÖTELEZŐ NYILVÁNTARTÁS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Kizárólag a projekt minősítését követően (PNYR azonosító megadásával) kerülhet sor az elkülönített nyilvántartás biztosítására a gazdálkodási rendszerben a Pénzügyi Igazgatóság Támogatáskoordinációs Csoportja a megvalósító szervezet által kérteknek megfelelően külön </a:t>
            </a:r>
            <a:r>
              <a:rPr lang="hu-HU" dirty="0">
                <a:solidFill>
                  <a:srgbClr val="FF0000"/>
                </a:solidFill>
              </a:rPr>
              <a:t>a projektre vonatkozó egy vagy több elkülönített PST-t </a:t>
            </a:r>
            <a:r>
              <a:rPr lang="hu-HU" dirty="0"/>
              <a:t>nyit.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projektek keretében csak az elkülönítetten nyilvántartott költségek számolhatóak 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Amennyiben szükséges ELŐREHOZOTT keretnyitást kell kérni, a költségek így kerülnek a helyükre</a:t>
            </a:r>
          </a:p>
        </p:txBody>
      </p:sp>
    </p:spTree>
    <p:extLst>
      <p:ext uri="{BB962C8B-B14F-4D97-AF65-F5344CB8AC3E}">
        <p14:creationId xmlns:p14="http://schemas.microsoft.com/office/powerpoint/2010/main" val="419337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hu-HU" sz="3600" dirty="0"/>
              <a:t>Szakmai és pénzügyi beszámolók készítése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4" y="1285086"/>
            <a:ext cx="11348824" cy="428782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szakmai beszámolók és pénzügyi beszámolók, jelentések összeállításának irányítása a szakmai és pénzügyi vezető felelőssége a megvalósító szervezeti egység helyi projektmenedzsmentjének és pénzügyi szakterületének bevonásával, amelyhez az egyetem illetékes szervezeti egységei segítséget nyújtanak.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Amennyiben a projekt szakmai megvalósítása több szervezeti egységet érint, a szakmai megvalósító szervezeti egységek egymással egyeztetve és együttműködve készítik el az egységes szakmai beszámolót a területért illetékes </a:t>
            </a:r>
            <a:r>
              <a:rPr lang="hu-HU" dirty="0" err="1"/>
              <a:t>rektorhelyettes</a:t>
            </a:r>
            <a:r>
              <a:rPr lang="hu-HU" dirty="0"/>
              <a:t> szakmai felügyelete alatt. A pénzügyi beszámolót a PKHI és a KPGH együttműködésben, a PKHI igazgató által kijelölt felelős koordinálásával a helyi projektmenedzsmentek kötelező együttműködésével szükséges elkészíteni.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pénzügyi beszámolóban kizárólag a támogató által (támogatási szerződésben, elszámolási útmutatóban stb.) meghatározott, alátámasztott és záradékolt, valamint az elkülönített könyvelésben nyilvántartott költségek rögzíthetőek.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</a:t>
            </a:r>
            <a:r>
              <a:rPr lang="hu-HU" dirty="0">
                <a:solidFill>
                  <a:srgbClr val="FF0000"/>
                </a:solidFill>
              </a:rPr>
              <a:t>szakmai és pénzügyi elszámolás elfogadásáról a támogató által kiállított dokumentumot haladéktalanul, de legkésőbb 3 munkanapon </a:t>
            </a:r>
            <a:r>
              <a:rPr lang="hu-HU" dirty="0"/>
              <a:t>belül a PNYR-ben rögzíteni és a pénzügyi vezető aláírásával meg kell küldeni a Pénzügyi Igazgatóság Támogatáskoordinációs csoportja részére</a:t>
            </a:r>
          </a:p>
        </p:txBody>
      </p:sp>
    </p:spTree>
    <p:extLst>
      <p:ext uri="{BB962C8B-B14F-4D97-AF65-F5344CB8AC3E}">
        <p14:creationId xmlns:p14="http://schemas.microsoft.com/office/powerpoint/2010/main" val="401307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Szabályzat célja</a:t>
            </a:r>
            <a:endParaRPr lang="en-GB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48D6EAE7-6D95-904A-476A-A8BD08ABC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700" dirty="0">
                <a:effectLst/>
              </a:rPr>
              <a:t>Pályaművek és elnyert támogatások kezelési módjára, eljárási rendjére, a folyamatban részt vevő személyek, szervezeti egységek feladataira, jogaira és kötelezettségeire vonatkozó rendelkezések, mint: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/>
              <a:t>Folyamatban résztvevők személyek, Szervezeti egységek feladati, jogai, kötelezettsége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/>
              <a:t>Eljárás rend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300" dirty="0"/>
              <a:t>Források felkutatása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300" dirty="0"/>
              <a:t>Pályázatok, pályaművek előkészítése, benyújtása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300" dirty="0"/>
              <a:t>Nyertes projektek megvalósítása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300" dirty="0"/>
              <a:t>Fenntartási kötelezettségek teljesítése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Pályázati és KFI Hálózati-</a:t>
            </a:r>
            <a:r>
              <a:rPr lang="hu-HU" dirty="0" err="1"/>
              <a:t>rányítási</a:t>
            </a:r>
            <a:r>
              <a:rPr lang="hu-HU" dirty="0"/>
              <a:t> Igazgatóság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Sereg Beatrix</a:t>
            </a:r>
            <a:endParaRPr lang="hu-HU"/>
          </a:p>
        </p:txBody>
      </p:sp>
      <p:pic>
        <p:nvPicPr>
          <p:cNvPr id="6" name="Ábra 5" descr="Mesélés körvonalas">
            <a:extLst>
              <a:ext uri="{FF2B5EF4-FFF2-40B4-BE49-F238E27FC236}">
                <a16:creationId xmlns:a16="http://schemas.microsoft.com/office/drawing/2014/main" id="{25B76D0D-5BA0-F376-F55E-A6F5F25B8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1685" y="1431587"/>
            <a:ext cx="3388468" cy="33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hu-HU" sz="3600" dirty="0"/>
              <a:t>A projekt lezárása, ellenőrzés, monitoring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4" y="1285086"/>
            <a:ext cx="11348824" cy="42878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záró szakmai beszámoló és pénzügyi beszámoló esetében a beszámolásra vonatkozó szabályok vonatkoznak.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helyi projektmenedzsmentnek biztosítania kell, hogy a helyszíni szemlén a kért dokumentumok, információk rendelkezésre álljanak, a beszerzett eszközök, berendezések megtekinthetők legyenek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Helyszíni ellenőrzés estére a kijelölt menedzsment részére maghatalmazási mintadokumentum áll rendelkezésre. A meghatalmazást minden esetben együttesen rektor és kancellár írja alá.</a:t>
            </a:r>
          </a:p>
        </p:txBody>
      </p:sp>
    </p:spTree>
    <p:extLst>
      <p:ext uri="{BB962C8B-B14F-4D97-AF65-F5344CB8AC3E}">
        <p14:creationId xmlns:p14="http://schemas.microsoft.com/office/powerpoint/2010/main" val="183249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pt-BR" sz="3600" dirty="0"/>
              <a:t>A pályázati dokumentáció tartalma és tárolása</a:t>
            </a:r>
            <a:r>
              <a:rPr lang="hu-HU" sz="3600" dirty="0"/>
              <a:t>, fenntartás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4" y="1621320"/>
            <a:ext cx="11348824" cy="428782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pályázati és projektmegvalósítási folyamat során keletkezett dokumentumok kezelésére egyebekben az </a:t>
            </a:r>
            <a:r>
              <a:rPr lang="hu-HU" dirty="0">
                <a:hlinkClick r:id="rId2"/>
              </a:rPr>
              <a:t>Iratkezelési és elektronikus ügyintézési szabályzat I. Könyv Iratkezelési szabályzat </a:t>
            </a:r>
            <a:r>
              <a:rPr lang="hu-HU" dirty="0"/>
              <a:t>előírásai az irányadók.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FF0000"/>
                </a:solidFill>
              </a:rPr>
              <a:t>A helyi projektmenedzsmentnek biztosítania kell</a:t>
            </a:r>
            <a:r>
              <a:rPr lang="hu-HU" dirty="0"/>
              <a:t>, a projekt során keletkező eredeti dokumentáció tárolását fizikálisan és virtuálisan.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Fenntartási idő kezdete – amennyiben jogszabály vagy a külső támogató szervezet a pályázati kiírásban másként nem rendelkezik – a projekt záró beszámolójának elfogadását követő nap.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Megvalósítást és beszámolást végző szervezeti egység felelős a fenntartási jelentés elkészítéséért és benyújtásáért, a fenntartás monitorozásáért, a projektdokumentáció őrzéséért, a helyszíni szemléken való részvételért és a dokumentumok rendelkezésre állásáért.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A PNYR rendszerben nyilvántartást vezet a fenntartási kötelezettségekkel rendelkező projektekről.</a:t>
            </a:r>
          </a:p>
        </p:txBody>
      </p:sp>
    </p:spTree>
    <p:extLst>
      <p:ext uri="{BB962C8B-B14F-4D97-AF65-F5344CB8AC3E}">
        <p14:creationId xmlns:p14="http://schemas.microsoft.com/office/powerpoint/2010/main" val="74675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hu-HU" sz="3600" dirty="0"/>
              <a:t>Egyéb információ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54" y="1285086"/>
            <a:ext cx="11348824" cy="42878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dirty="0">
                <a:solidFill>
                  <a:srgbClr val="002060"/>
                </a:solidFill>
              </a:rPr>
              <a:t>§ </a:t>
            </a:r>
            <a:r>
              <a:rPr lang="hu-HU" dirty="0">
                <a:solidFill>
                  <a:srgbClr val="B3A16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Iratkezelési és elektronikus ügyintézési szabályzat I. Könyv Iratkezelési szabályzat</a:t>
            </a:r>
            <a:endParaRPr lang="hu-HU" dirty="0">
              <a:solidFill>
                <a:srgbClr val="B3A16E"/>
              </a:solidFill>
            </a:endParaRPr>
          </a:p>
          <a:p>
            <a:pPr marL="0" indent="0" algn="just">
              <a:buNone/>
            </a:pPr>
            <a:r>
              <a:rPr lang="hu-HU" dirty="0">
                <a:solidFill>
                  <a:srgbClr val="002060"/>
                </a:solidFill>
              </a:rPr>
              <a:t>§ </a:t>
            </a:r>
            <a:r>
              <a:rPr lang="hu-HU" dirty="0">
                <a:hlinkClick r:id="rId3"/>
              </a:rPr>
              <a:t>Szerződéskötési szabályzat </a:t>
            </a:r>
            <a:endParaRPr lang="hu-HU" dirty="0">
              <a:solidFill>
                <a:srgbClr val="B3A16E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Pályázat- és pályázati projektmenedzsment szabályzat</a:t>
            </a:r>
            <a:endParaRPr lang="hu-HU" dirty="0">
              <a:solidFill>
                <a:srgbClr val="B3A16E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PNYR </a:t>
            </a:r>
            <a:endParaRPr lang="hu-HU" dirty="0">
              <a:solidFill>
                <a:srgbClr val="B3A16E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Meghatalmazás sablon</a:t>
            </a:r>
            <a:endParaRPr lang="hu-HU" dirty="0">
              <a:solidFill>
                <a:srgbClr val="B3A16E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Ellenőrzési nyomvonal</a:t>
            </a:r>
            <a:endParaRPr lang="hu-HU" dirty="0">
              <a:solidFill>
                <a:srgbClr val="B3A16E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Megbízólevél – formanyomtatványtárból érhető el</a:t>
            </a:r>
          </a:p>
          <a:p>
            <a:pPr marL="0" indent="0" algn="just">
              <a:buNone/>
            </a:pPr>
            <a:r>
              <a:rPr lang="hu-HU" dirty="0">
                <a:solidFill>
                  <a:srgbClr val="002060"/>
                </a:solidFill>
              </a:rPr>
              <a:t>@ </a:t>
            </a:r>
            <a:r>
              <a:rPr lang="hu-HU" dirty="0">
                <a:solidFill>
                  <a:srgbClr val="002060"/>
                </a:solidFill>
                <a:hlinkClick r:id="rId4"/>
              </a:rPr>
              <a:t>https://pnyr.semmelweis.hu/login</a:t>
            </a:r>
            <a:endParaRPr lang="hu-HU" dirty="0"/>
          </a:p>
          <a:p>
            <a:pPr marL="0" indent="0" algn="just">
              <a:buNone/>
            </a:pPr>
            <a:r>
              <a:rPr lang="hu-HU" dirty="0">
                <a:solidFill>
                  <a:srgbClr val="002060"/>
                </a:solidFill>
              </a:rPr>
              <a:t>@</a:t>
            </a:r>
            <a:r>
              <a:rPr lang="hu-HU" dirty="0"/>
              <a:t> </a:t>
            </a:r>
            <a:r>
              <a:rPr lang="hu-HU" dirty="0">
                <a:hlinkClick r:id="rId5"/>
              </a:rPr>
              <a:t>https://semmelweis.hu/gazdalkodas-kfi/</a:t>
            </a:r>
            <a:endParaRPr lang="hu-HU" dirty="0"/>
          </a:p>
          <a:p>
            <a:pPr marL="0" indent="0" algn="just">
              <a:buNone/>
            </a:pPr>
            <a:r>
              <a:rPr lang="hu-HU" dirty="0">
                <a:solidFill>
                  <a:srgbClr val="002060"/>
                </a:solidFill>
              </a:rPr>
              <a:t>@ </a:t>
            </a:r>
            <a:r>
              <a:rPr lang="hu-HU" dirty="0">
                <a:hlinkClick r:id="rId6"/>
              </a:rPr>
              <a:t>https://semmelweis.hu/innovacio/</a:t>
            </a:r>
            <a:endParaRPr lang="hu-HU" dirty="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997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  <a:p>
            <a:r>
              <a:rPr lang="en-GB" dirty="0"/>
              <a:t>Sereg Beatrix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4" y="186174"/>
            <a:ext cx="10977633" cy="1209560"/>
          </a:xfrm>
        </p:spPr>
        <p:txBody>
          <a:bodyPr>
            <a:normAutofit/>
          </a:bodyPr>
          <a:lstStyle/>
          <a:p>
            <a:r>
              <a:rPr lang="hu-HU" sz="3600" dirty="0"/>
              <a:t>Semmelweis Szótár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54" y="1285086"/>
            <a:ext cx="11348824" cy="42878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endParaRPr lang="hu-HU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DF1E09F6-D856-59A9-86C9-521D589C8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52589"/>
              </p:ext>
            </p:extLst>
          </p:nvPr>
        </p:nvGraphicFramePr>
        <p:xfrm>
          <a:off x="809782" y="1421346"/>
          <a:ext cx="10226392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745">
                  <a:extLst>
                    <a:ext uri="{9D8B030D-6E8A-4147-A177-3AD203B41FA5}">
                      <a16:colId xmlns:a16="http://schemas.microsoft.com/office/drawing/2014/main" val="2263687732"/>
                    </a:ext>
                  </a:extLst>
                </a:gridCol>
                <a:gridCol w="8745647">
                  <a:extLst>
                    <a:ext uri="{9D8B030D-6E8A-4147-A177-3AD203B41FA5}">
                      <a16:colId xmlns:a16="http://schemas.microsoft.com/office/drawing/2014/main" val="2924249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Rövidítés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51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/>
                        <a:t>PKHI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Pályázati és KFI Hálózat-irányítási Igazgatóság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6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/>
                        <a:t>PMK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Pályázati Menedzsment Központ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10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/>
                        <a:t>BESZIG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Beszerzési Igazgatóság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81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/>
                        <a:t>GFI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Gazdasági Főigazgatóság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16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/>
                        <a:t>JIF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Jogi és Igazgatási Főigazgatóság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8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/>
                        <a:t>EGFI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Emberierőforrás-gazdálkodási Főigazgatóság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04282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hu-HU" b="1" dirty="0"/>
                        <a:t>PFB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Pályázati Felügyelőbizottság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546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hu-HU" b="1" dirty="0"/>
                        <a:t>PNYR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Pályázati Nyilvántartó Rendszer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805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hu-HU" b="1" dirty="0"/>
                        <a:t>PST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struktúra tervezései elem </a:t>
                      </a:r>
                      <a:r>
                        <a:rPr lang="hu-H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(~költséghely SAP-ban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92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07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Alapelvek</a:t>
            </a:r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Sereg Beatrix</a:t>
            </a:r>
          </a:p>
        </p:txBody>
      </p:sp>
      <p:graphicFrame>
        <p:nvGraphicFramePr>
          <p:cNvPr id="13" name="Tartalom helye 2">
            <a:extLst>
              <a:ext uri="{FF2B5EF4-FFF2-40B4-BE49-F238E27FC236}">
                <a16:creationId xmlns:a16="http://schemas.microsoft.com/office/drawing/2014/main" id="{BEA74F04-45FF-D0B0-FFB6-7B7A672F2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558012"/>
              </p:ext>
            </p:extLst>
          </p:nvPr>
        </p:nvGraphicFramePr>
        <p:xfrm>
          <a:off x="661481" y="797668"/>
          <a:ext cx="11322995" cy="5214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91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Pályázati eljárásrend hatálya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Pályázati és KFI Hálózat-irányítási Igazgatóság</a:t>
            </a:r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Sereg Beatrix</a:t>
            </a:r>
            <a:endParaRPr lang="hu-HU"/>
          </a:p>
        </p:txBody>
      </p:sp>
      <p:graphicFrame>
        <p:nvGraphicFramePr>
          <p:cNvPr id="8" name="Tartalom helye 5">
            <a:extLst>
              <a:ext uri="{FF2B5EF4-FFF2-40B4-BE49-F238E27FC236}">
                <a16:creationId xmlns:a16="http://schemas.microsoft.com/office/drawing/2014/main" id="{B73D8AA2-BB21-7D0A-ADA1-A9D9EACBB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825595"/>
              </p:ext>
            </p:extLst>
          </p:nvPr>
        </p:nvGraphicFramePr>
        <p:xfrm>
          <a:off x="838200" y="1825626"/>
          <a:ext cx="10515600" cy="412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03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34" y="186174"/>
            <a:ext cx="11097641" cy="1209560"/>
          </a:xfrm>
        </p:spPr>
        <p:txBody>
          <a:bodyPr>
            <a:normAutofit/>
          </a:bodyPr>
          <a:lstStyle/>
          <a:p>
            <a:r>
              <a:rPr lang="hu-HU" sz="4000" dirty="0"/>
              <a:t>Projektmenedzsment támogató szervezeti egységek feladatmegosztása</a:t>
            </a:r>
            <a:endParaRPr lang="en-US" dirty="0"/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04322268-5AD7-8FCC-3EAC-31A3001A8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567737"/>
              </p:ext>
            </p:extLst>
          </p:nvPr>
        </p:nvGraphicFramePr>
        <p:xfrm>
          <a:off x="421532" y="1955549"/>
          <a:ext cx="9298201" cy="4065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4200239-D769-9603-AB07-48C58E0BCBA2}"/>
              </a:ext>
            </a:extLst>
          </p:cNvPr>
          <p:cNvSpPr txBox="1"/>
          <p:nvPr/>
        </p:nvSpPr>
        <p:spPr>
          <a:xfrm>
            <a:off x="8160832" y="980235"/>
            <a:ext cx="36186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JIF</a:t>
            </a:r>
          </a:p>
          <a:p>
            <a:pPr algn="ctr"/>
            <a:r>
              <a:rPr lang="hu-HU" sz="1600" dirty="0">
                <a:solidFill>
                  <a:srgbClr val="002060"/>
                </a:solidFill>
              </a:rPr>
              <a:t>Jogi és Igazgatási Főigazgatóság</a:t>
            </a:r>
          </a:p>
          <a:p>
            <a:pPr algn="ctr"/>
            <a:r>
              <a:rPr lang="hu-HU" sz="1600" dirty="0"/>
              <a:t>esélyegyenlőségi koordinátor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14BB383-37FD-C442-B59F-66D0BF23326A}"/>
              </a:ext>
            </a:extLst>
          </p:cNvPr>
          <p:cNvSpPr/>
          <p:nvPr/>
        </p:nvSpPr>
        <p:spPr>
          <a:xfrm>
            <a:off x="9719733" y="1955549"/>
            <a:ext cx="836608" cy="19261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sz="1300" dirty="0"/>
              <a:t>Projektmenedzsment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96A4062-A6AB-5464-99A4-8509D44BBA0D}"/>
              </a:ext>
            </a:extLst>
          </p:cNvPr>
          <p:cNvSpPr/>
          <p:nvPr/>
        </p:nvSpPr>
        <p:spPr>
          <a:xfrm>
            <a:off x="9719733" y="3881717"/>
            <a:ext cx="836608" cy="2138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sz="1300" dirty="0">
                <a:solidFill>
                  <a:schemeClr val="tx2"/>
                </a:solidFill>
              </a:rPr>
              <a:t>Projektmenedzsment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8351D98-8585-CBA0-91E7-AB3D885DAEC6}"/>
              </a:ext>
            </a:extLst>
          </p:cNvPr>
          <p:cNvSpPr/>
          <p:nvPr/>
        </p:nvSpPr>
        <p:spPr>
          <a:xfrm>
            <a:off x="10556341" y="1955549"/>
            <a:ext cx="941560" cy="40650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Pénzügyimenedzsment</a:t>
            </a:r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ABB3E8CF-1E5A-2EC7-22C7-04755B2F7EF8}"/>
              </a:ext>
            </a:extLst>
          </p:cNvPr>
          <p:cNvCxnSpPr/>
          <p:nvPr/>
        </p:nvCxnSpPr>
        <p:spPr>
          <a:xfrm>
            <a:off x="9719733" y="3881717"/>
            <a:ext cx="836608" cy="0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A1EFFE47-38A3-A2D7-B028-235F93FC2429}"/>
              </a:ext>
            </a:extLst>
          </p:cNvPr>
          <p:cNvCxnSpPr/>
          <p:nvPr/>
        </p:nvCxnSpPr>
        <p:spPr>
          <a:xfrm flipH="1" flipV="1">
            <a:off x="10548144" y="1955549"/>
            <a:ext cx="8197" cy="4065005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1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Pályázati és KFI Hálózat-irányítási Igazgatóság</a:t>
            </a:r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Sereg Beatrix</a:t>
            </a:r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AC53E51-0061-386D-07CA-9AE8130CF4E3}"/>
              </a:ext>
            </a:extLst>
          </p:cNvPr>
          <p:cNvSpPr/>
          <p:nvPr/>
        </p:nvSpPr>
        <p:spPr>
          <a:xfrm>
            <a:off x="779430" y="4142031"/>
            <a:ext cx="9143999" cy="520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D9BAF90-CD91-AD6F-4E65-D4D4F09926B3}"/>
              </a:ext>
            </a:extLst>
          </p:cNvPr>
          <p:cNvSpPr/>
          <p:nvPr/>
        </p:nvSpPr>
        <p:spPr>
          <a:xfrm>
            <a:off x="779428" y="4893451"/>
            <a:ext cx="9144000" cy="1015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53E271F2-6FEF-F06F-F92B-A1F67583C51E}"/>
              </a:ext>
            </a:extLst>
          </p:cNvPr>
          <p:cNvSpPr/>
          <p:nvPr/>
        </p:nvSpPr>
        <p:spPr>
          <a:xfrm>
            <a:off x="1093427" y="3566806"/>
            <a:ext cx="2743527" cy="2446707"/>
          </a:xfrm>
          <a:prstGeom prst="round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Pályázó Intézet #1</a:t>
            </a:r>
          </a:p>
        </p:txBody>
      </p:sp>
      <p:sp>
        <p:nvSpPr>
          <p:cNvPr id="11" name="Lekerekített téglalap 11">
            <a:extLst>
              <a:ext uri="{FF2B5EF4-FFF2-40B4-BE49-F238E27FC236}">
                <a16:creationId xmlns:a16="http://schemas.microsoft.com/office/drawing/2014/main" id="{CAD1E407-BCA2-CE25-DC17-ECB6B1CCDEFE}"/>
              </a:ext>
            </a:extLst>
          </p:cNvPr>
          <p:cNvSpPr/>
          <p:nvPr/>
        </p:nvSpPr>
        <p:spPr>
          <a:xfrm>
            <a:off x="632509" y="1371031"/>
            <a:ext cx="3948151" cy="1919422"/>
          </a:xfrm>
          <a:prstGeom prst="round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>
                <a:solidFill>
                  <a:schemeClr val="tx1"/>
                </a:solidFill>
              </a:rPr>
              <a:t>PMK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87E600C-D6B2-F106-3310-98AEB247C40C}"/>
              </a:ext>
            </a:extLst>
          </p:cNvPr>
          <p:cNvSpPr txBox="1"/>
          <p:nvPr/>
        </p:nvSpPr>
        <p:spPr>
          <a:xfrm>
            <a:off x="8018318" y="4854620"/>
            <a:ext cx="1907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projekt adminisztratív feladatainak operatív végrehajtása</a:t>
            </a:r>
          </a:p>
        </p:txBody>
      </p:sp>
      <p:sp>
        <p:nvSpPr>
          <p:cNvPr id="13" name="Lekerekített téglalap 13">
            <a:extLst>
              <a:ext uri="{FF2B5EF4-FFF2-40B4-BE49-F238E27FC236}">
                <a16:creationId xmlns:a16="http://schemas.microsoft.com/office/drawing/2014/main" id="{88B93CA3-9654-70D1-A262-55E0CEF18747}"/>
              </a:ext>
            </a:extLst>
          </p:cNvPr>
          <p:cNvSpPr/>
          <p:nvPr/>
        </p:nvSpPr>
        <p:spPr>
          <a:xfrm>
            <a:off x="2621156" y="1546074"/>
            <a:ext cx="1543050" cy="376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PMK vezető</a:t>
            </a:r>
          </a:p>
        </p:txBody>
      </p:sp>
      <p:sp>
        <p:nvSpPr>
          <p:cNvPr id="14" name="Lekerekített téglalap 14">
            <a:extLst>
              <a:ext uri="{FF2B5EF4-FFF2-40B4-BE49-F238E27FC236}">
                <a16:creationId xmlns:a16="http://schemas.microsoft.com/office/drawing/2014/main" id="{8D90CFD6-7DD8-12A5-04FF-FFAE2104F389}"/>
              </a:ext>
            </a:extLst>
          </p:cNvPr>
          <p:cNvSpPr/>
          <p:nvPr/>
        </p:nvSpPr>
        <p:spPr>
          <a:xfrm>
            <a:off x="1093427" y="2106226"/>
            <a:ext cx="1984487" cy="7163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PMK projektmenedzser</a:t>
            </a:r>
          </a:p>
        </p:txBody>
      </p:sp>
      <p:sp>
        <p:nvSpPr>
          <p:cNvPr id="15" name="Lekerekített téglalap 15">
            <a:extLst>
              <a:ext uri="{FF2B5EF4-FFF2-40B4-BE49-F238E27FC236}">
                <a16:creationId xmlns:a16="http://schemas.microsoft.com/office/drawing/2014/main" id="{0DFE9A68-0B63-6C92-B0E0-419B4E6F15BF}"/>
              </a:ext>
            </a:extLst>
          </p:cNvPr>
          <p:cNvSpPr/>
          <p:nvPr/>
        </p:nvSpPr>
        <p:spPr>
          <a:xfrm>
            <a:off x="2305510" y="4784379"/>
            <a:ext cx="1447236" cy="6244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intézeti pénzügyi menedzser</a:t>
            </a:r>
          </a:p>
        </p:txBody>
      </p:sp>
      <p:sp>
        <p:nvSpPr>
          <p:cNvPr id="16" name="Lekerekített téglalap 16">
            <a:extLst>
              <a:ext uri="{FF2B5EF4-FFF2-40B4-BE49-F238E27FC236}">
                <a16:creationId xmlns:a16="http://schemas.microsoft.com/office/drawing/2014/main" id="{B221671F-82F7-0693-988E-1BE661E7D228}"/>
              </a:ext>
            </a:extLst>
          </p:cNvPr>
          <p:cNvSpPr/>
          <p:nvPr/>
        </p:nvSpPr>
        <p:spPr>
          <a:xfrm>
            <a:off x="1437032" y="5495203"/>
            <a:ext cx="1997113" cy="5289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intézményi projekt menedzser (opcionális)</a:t>
            </a:r>
          </a:p>
        </p:txBody>
      </p:sp>
      <p:sp>
        <p:nvSpPr>
          <p:cNvPr id="17" name="Lekerekített téglalap 17">
            <a:extLst>
              <a:ext uri="{FF2B5EF4-FFF2-40B4-BE49-F238E27FC236}">
                <a16:creationId xmlns:a16="http://schemas.microsoft.com/office/drawing/2014/main" id="{E96042A8-A319-6711-11A9-2087B031FF7D}"/>
              </a:ext>
            </a:extLst>
          </p:cNvPr>
          <p:cNvSpPr/>
          <p:nvPr/>
        </p:nvSpPr>
        <p:spPr>
          <a:xfrm>
            <a:off x="1440227" y="4073021"/>
            <a:ext cx="1609725" cy="5347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Kutató /projekt vezető</a:t>
            </a:r>
          </a:p>
        </p:txBody>
      </p:sp>
      <p:cxnSp>
        <p:nvCxnSpPr>
          <p:cNvPr id="18" name="Szögletes összekötő 18">
            <a:extLst>
              <a:ext uri="{FF2B5EF4-FFF2-40B4-BE49-F238E27FC236}">
                <a16:creationId xmlns:a16="http://schemas.microsoft.com/office/drawing/2014/main" id="{DB4697C5-A823-5A1E-9B75-23C2BD7D7275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rot="5400000">
            <a:off x="2647219" y="1360763"/>
            <a:ext cx="183915" cy="130701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71DCBDB-4ECC-7A66-A28C-7A7737B7165A}"/>
              </a:ext>
            </a:extLst>
          </p:cNvPr>
          <p:cNvSpPr txBox="1"/>
          <p:nvPr/>
        </p:nvSpPr>
        <p:spPr>
          <a:xfrm>
            <a:off x="8303139" y="4136506"/>
            <a:ext cx="166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projekt szakmai megvalósítása</a:t>
            </a:r>
          </a:p>
        </p:txBody>
      </p:sp>
      <p:cxnSp>
        <p:nvCxnSpPr>
          <p:cNvPr id="20" name="Szögletes összekötő 20">
            <a:extLst>
              <a:ext uri="{FF2B5EF4-FFF2-40B4-BE49-F238E27FC236}">
                <a16:creationId xmlns:a16="http://schemas.microsoft.com/office/drawing/2014/main" id="{705CC14C-1349-3132-F619-8B3D455F341E}"/>
              </a:ext>
            </a:extLst>
          </p:cNvPr>
          <p:cNvCxnSpPr>
            <a:cxnSpLocks/>
            <a:stCxn id="15" idx="0"/>
            <a:endCxn id="17" idx="2"/>
          </p:cNvCxnSpPr>
          <p:nvPr/>
        </p:nvCxnSpPr>
        <p:spPr>
          <a:xfrm rot="16200000" flipV="1">
            <a:off x="2548827" y="4304078"/>
            <a:ext cx="176564" cy="78403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kerekített téglalap 21">
            <a:extLst>
              <a:ext uri="{FF2B5EF4-FFF2-40B4-BE49-F238E27FC236}">
                <a16:creationId xmlns:a16="http://schemas.microsoft.com/office/drawing/2014/main" id="{43F6C591-D67D-465F-B69B-3AC8874D8D74}"/>
              </a:ext>
            </a:extLst>
          </p:cNvPr>
          <p:cNvSpPr/>
          <p:nvPr/>
        </p:nvSpPr>
        <p:spPr>
          <a:xfrm>
            <a:off x="5075985" y="1366056"/>
            <a:ext cx="6498709" cy="1916819"/>
          </a:xfrm>
          <a:prstGeom prst="round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>
                <a:solidFill>
                  <a:schemeClr val="tx1"/>
                </a:solidFill>
              </a:rPr>
              <a:t>PKHI</a:t>
            </a:r>
          </a:p>
        </p:txBody>
      </p:sp>
      <p:sp>
        <p:nvSpPr>
          <p:cNvPr id="22" name="Lekerekített téglalap 22">
            <a:extLst>
              <a:ext uri="{FF2B5EF4-FFF2-40B4-BE49-F238E27FC236}">
                <a16:creationId xmlns:a16="http://schemas.microsoft.com/office/drawing/2014/main" id="{306171F2-B949-0E15-4D0F-D0F633BE7811}"/>
              </a:ext>
            </a:extLst>
          </p:cNvPr>
          <p:cNvSpPr/>
          <p:nvPr/>
        </p:nvSpPr>
        <p:spPr>
          <a:xfrm>
            <a:off x="5811227" y="2287791"/>
            <a:ext cx="1809695" cy="6418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Kijelölt pénzügyi menedzser</a:t>
            </a:r>
          </a:p>
        </p:txBody>
      </p:sp>
      <p:sp>
        <p:nvSpPr>
          <p:cNvPr id="23" name="Lekerekített téglalap 23">
            <a:extLst>
              <a:ext uri="{FF2B5EF4-FFF2-40B4-BE49-F238E27FC236}">
                <a16:creationId xmlns:a16="http://schemas.microsoft.com/office/drawing/2014/main" id="{64313391-B8E4-7344-FB2B-E65C3C12E694}"/>
              </a:ext>
            </a:extLst>
          </p:cNvPr>
          <p:cNvSpPr/>
          <p:nvPr/>
        </p:nvSpPr>
        <p:spPr>
          <a:xfrm>
            <a:off x="4889847" y="3580185"/>
            <a:ext cx="2743527" cy="2446707"/>
          </a:xfrm>
          <a:prstGeom prst="round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>
                <a:solidFill>
                  <a:schemeClr val="tx1"/>
                </a:solidFill>
                <a:latin typeface="Trebuchet MS" panose="020B0703020202090204" pitchFamily="34" charset="0"/>
              </a:rPr>
              <a:t>Pályázó Intézet # … n</a:t>
            </a:r>
          </a:p>
        </p:txBody>
      </p:sp>
      <p:sp>
        <p:nvSpPr>
          <p:cNvPr id="24" name="Lekerekített téglalap 24">
            <a:extLst>
              <a:ext uri="{FF2B5EF4-FFF2-40B4-BE49-F238E27FC236}">
                <a16:creationId xmlns:a16="http://schemas.microsoft.com/office/drawing/2014/main" id="{FF48836A-F3AF-5E98-36AC-D0436779BDBC}"/>
              </a:ext>
            </a:extLst>
          </p:cNvPr>
          <p:cNvSpPr/>
          <p:nvPr/>
        </p:nvSpPr>
        <p:spPr>
          <a:xfrm>
            <a:off x="6011198" y="4729036"/>
            <a:ext cx="1549382" cy="648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intézeti pénzügyi menedzser</a:t>
            </a:r>
          </a:p>
        </p:txBody>
      </p:sp>
      <p:sp>
        <p:nvSpPr>
          <p:cNvPr id="25" name="Lekerekített téglalap 25">
            <a:extLst>
              <a:ext uri="{FF2B5EF4-FFF2-40B4-BE49-F238E27FC236}">
                <a16:creationId xmlns:a16="http://schemas.microsoft.com/office/drawing/2014/main" id="{A1086E79-6C66-2DD0-EDB7-E1766CD83E4F}"/>
              </a:ext>
            </a:extLst>
          </p:cNvPr>
          <p:cNvSpPr/>
          <p:nvPr/>
        </p:nvSpPr>
        <p:spPr>
          <a:xfrm>
            <a:off x="5131871" y="5490539"/>
            <a:ext cx="1829283" cy="5751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intézményi projekt menedzser (opcionális)</a:t>
            </a:r>
          </a:p>
        </p:txBody>
      </p:sp>
      <p:sp>
        <p:nvSpPr>
          <p:cNvPr id="26" name="Lekerekített téglalap 26">
            <a:extLst>
              <a:ext uri="{FF2B5EF4-FFF2-40B4-BE49-F238E27FC236}">
                <a16:creationId xmlns:a16="http://schemas.microsoft.com/office/drawing/2014/main" id="{9B775A96-E83C-F71D-908D-408FA9E119A4}"/>
              </a:ext>
            </a:extLst>
          </p:cNvPr>
          <p:cNvSpPr/>
          <p:nvPr/>
        </p:nvSpPr>
        <p:spPr>
          <a:xfrm>
            <a:off x="5236647" y="4073020"/>
            <a:ext cx="1609725" cy="5481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Kutató / projekt vezető</a:t>
            </a:r>
          </a:p>
        </p:txBody>
      </p:sp>
      <p:cxnSp>
        <p:nvCxnSpPr>
          <p:cNvPr id="27" name="Szögletes összekötő 27">
            <a:extLst>
              <a:ext uri="{FF2B5EF4-FFF2-40B4-BE49-F238E27FC236}">
                <a16:creationId xmlns:a16="http://schemas.microsoft.com/office/drawing/2014/main" id="{71A237E4-9BE4-C735-4D5B-7C9AEC08A8F6}"/>
              </a:ext>
            </a:extLst>
          </p:cNvPr>
          <p:cNvCxnSpPr>
            <a:cxnSpLocks/>
            <a:stCxn id="24" idx="0"/>
            <a:endCxn id="26" idx="2"/>
          </p:cNvCxnSpPr>
          <p:nvPr/>
        </p:nvCxnSpPr>
        <p:spPr>
          <a:xfrm rot="16200000" flipV="1">
            <a:off x="6359779" y="4302925"/>
            <a:ext cx="107842" cy="74437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zögletes összekötő 28">
            <a:extLst>
              <a:ext uri="{FF2B5EF4-FFF2-40B4-BE49-F238E27FC236}">
                <a16:creationId xmlns:a16="http://schemas.microsoft.com/office/drawing/2014/main" id="{1C9E7781-AD97-59CF-6EC3-915A2F6CC7B4}"/>
              </a:ext>
            </a:extLst>
          </p:cNvPr>
          <p:cNvCxnSpPr>
            <a:cxnSpLocks/>
            <a:stCxn id="22" idx="1"/>
            <a:endCxn id="15" idx="3"/>
          </p:cNvCxnSpPr>
          <p:nvPr/>
        </p:nvCxnSpPr>
        <p:spPr>
          <a:xfrm rot="10800000" flipV="1">
            <a:off x="3752747" y="2608697"/>
            <a:ext cx="2058481" cy="248788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zögletes összekötő 29">
            <a:extLst>
              <a:ext uri="{FF2B5EF4-FFF2-40B4-BE49-F238E27FC236}">
                <a16:creationId xmlns:a16="http://schemas.microsoft.com/office/drawing/2014/main" id="{97D1DAA7-7BEE-DE84-5012-AF6FA70BFAE5}"/>
              </a:ext>
            </a:extLst>
          </p:cNvPr>
          <p:cNvCxnSpPr>
            <a:cxnSpLocks/>
            <a:stCxn id="22" idx="1"/>
            <a:endCxn id="24" idx="3"/>
          </p:cNvCxnSpPr>
          <p:nvPr/>
        </p:nvCxnSpPr>
        <p:spPr>
          <a:xfrm rot="10800000" flipH="1" flipV="1">
            <a:off x="5811226" y="2608698"/>
            <a:ext cx="1749353" cy="2444344"/>
          </a:xfrm>
          <a:prstGeom prst="bentConnector5">
            <a:avLst>
              <a:gd name="adj1" fmla="val -13068"/>
              <a:gd name="adj2" fmla="val 47947"/>
              <a:gd name="adj3" fmla="val 113068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zögletes összekötő 31">
            <a:extLst>
              <a:ext uri="{FF2B5EF4-FFF2-40B4-BE49-F238E27FC236}">
                <a16:creationId xmlns:a16="http://schemas.microsoft.com/office/drawing/2014/main" id="{A2497893-9F07-FEC8-9F93-95713B4B47DB}"/>
              </a:ext>
            </a:extLst>
          </p:cNvPr>
          <p:cNvCxnSpPr>
            <a:cxnSpLocks/>
            <a:stCxn id="14" idx="2"/>
            <a:endCxn id="17" idx="1"/>
          </p:cNvCxnSpPr>
          <p:nvPr/>
        </p:nvCxnSpPr>
        <p:spPr>
          <a:xfrm rot="5400000">
            <a:off x="1004043" y="3258790"/>
            <a:ext cx="1517812" cy="645444"/>
          </a:xfrm>
          <a:prstGeom prst="bentConnector4">
            <a:avLst>
              <a:gd name="adj1" fmla="val 41191"/>
              <a:gd name="adj2" fmla="val 135417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zögletes összekötő 32">
            <a:extLst>
              <a:ext uri="{FF2B5EF4-FFF2-40B4-BE49-F238E27FC236}">
                <a16:creationId xmlns:a16="http://schemas.microsoft.com/office/drawing/2014/main" id="{9AAEBA21-B9D4-2AB1-8C7E-67FCE81E4CE4}"/>
              </a:ext>
            </a:extLst>
          </p:cNvPr>
          <p:cNvCxnSpPr>
            <a:cxnSpLocks/>
            <a:stCxn id="14" idx="2"/>
            <a:endCxn id="15" idx="1"/>
          </p:cNvCxnSpPr>
          <p:nvPr/>
        </p:nvCxnSpPr>
        <p:spPr>
          <a:xfrm rot="16200000" flipH="1">
            <a:off x="1058600" y="3849676"/>
            <a:ext cx="2273981" cy="219839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zögletes összekötő 33">
            <a:extLst>
              <a:ext uri="{FF2B5EF4-FFF2-40B4-BE49-F238E27FC236}">
                <a16:creationId xmlns:a16="http://schemas.microsoft.com/office/drawing/2014/main" id="{AD49E99E-02F6-55A7-68FF-F5BEC34E527E}"/>
              </a:ext>
            </a:extLst>
          </p:cNvPr>
          <p:cNvCxnSpPr>
            <a:cxnSpLocks/>
            <a:stCxn id="14" idx="2"/>
            <a:endCxn id="16" idx="1"/>
          </p:cNvCxnSpPr>
          <p:nvPr/>
        </p:nvCxnSpPr>
        <p:spPr>
          <a:xfrm rot="5400000">
            <a:off x="292812" y="3966827"/>
            <a:ext cx="2937081" cy="648639"/>
          </a:xfrm>
          <a:prstGeom prst="bentConnector4">
            <a:avLst>
              <a:gd name="adj1" fmla="val 45497"/>
              <a:gd name="adj2" fmla="val 135243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zögletes összekötő 34">
            <a:extLst>
              <a:ext uri="{FF2B5EF4-FFF2-40B4-BE49-F238E27FC236}">
                <a16:creationId xmlns:a16="http://schemas.microsoft.com/office/drawing/2014/main" id="{10E51945-095A-0CAF-3704-9CCDF458B1C0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606586" y="2778189"/>
            <a:ext cx="2630061" cy="1568918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zögletes összekötő 35">
            <a:extLst>
              <a:ext uri="{FF2B5EF4-FFF2-40B4-BE49-F238E27FC236}">
                <a16:creationId xmlns:a16="http://schemas.microsoft.com/office/drawing/2014/main" id="{33B359ED-898A-E272-4574-070DA085289A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111261" y="2484223"/>
            <a:ext cx="3899937" cy="2568819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kerekített téglalap 37">
            <a:extLst>
              <a:ext uri="{FF2B5EF4-FFF2-40B4-BE49-F238E27FC236}">
                <a16:creationId xmlns:a16="http://schemas.microsoft.com/office/drawing/2014/main" id="{B29563F4-172C-96AE-F7DC-0068938156FE}"/>
              </a:ext>
            </a:extLst>
          </p:cNvPr>
          <p:cNvSpPr/>
          <p:nvPr/>
        </p:nvSpPr>
        <p:spPr>
          <a:xfrm>
            <a:off x="7072239" y="1503157"/>
            <a:ext cx="2125650" cy="4606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PKHI igazgató</a:t>
            </a:r>
          </a:p>
        </p:txBody>
      </p:sp>
      <p:sp>
        <p:nvSpPr>
          <p:cNvPr id="37" name="Lekerekített téglalap 38">
            <a:extLst>
              <a:ext uri="{FF2B5EF4-FFF2-40B4-BE49-F238E27FC236}">
                <a16:creationId xmlns:a16="http://schemas.microsoft.com/office/drawing/2014/main" id="{C9056687-5039-2BE6-FB91-44B794E3B8C6}"/>
              </a:ext>
            </a:extLst>
          </p:cNvPr>
          <p:cNvSpPr/>
          <p:nvPr/>
        </p:nvSpPr>
        <p:spPr>
          <a:xfrm>
            <a:off x="7912053" y="2060093"/>
            <a:ext cx="3488764" cy="3762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KFI PÁLYÁZATOK GAZDASÁGI HIVATALA</a:t>
            </a:r>
          </a:p>
        </p:txBody>
      </p:sp>
      <p:sp>
        <p:nvSpPr>
          <p:cNvPr id="40" name="Lekerekített téglalap 38">
            <a:extLst>
              <a:ext uri="{FF2B5EF4-FFF2-40B4-BE49-F238E27FC236}">
                <a16:creationId xmlns:a16="http://schemas.microsoft.com/office/drawing/2014/main" id="{26FD30A7-3655-85CA-21F1-68C0FC2AA200}"/>
              </a:ext>
            </a:extLst>
          </p:cNvPr>
          <p:cNvSpPr/>
          <p:nvPr/>
        </p:nvSpPr>
        <p:spPr>
          <a:xfrm>
            <a:off x="7912052" y="2553369"/>
            <a:ext cx="3488763" cy="3762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KFI SZERVEZETEK GAZDASÁGI HIVATALA</a:t>
            </a:r>
          </a:p>
        </p:txBody>
      </p:sp>
      <p:sp>
        <p:nvSpPr>
          <p:cNvPr id="83" name="Lekerekített téglalap 13">
            <a:extLst>
              <a:ext uri="{FF2B5EF4-FFF2-40B4-BE49-F238E27FC236}">
                <a16:creationId xmlns:a16="http://schemas.microsoft.com/office/drawing/2014/main" id="{B2E74080-40A4-D430-3A21-725AC9D8BEE0}"/>
              </a:ext>
            </a:extLst>
          </p:cNvPr>
          <p:cNvSpPr/>
          <p:nvPr/>
        </p:nvSpPr>
        <p:spPr>
          <a:xfrm>
            <a:off x="318785" y="585983"/>
            <a:ext cx="4917862" cy="6881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Tudományos és Innovációs Rektorhelyettesi és Üzletfejlesztési Központ</a:t>
            </a:r>
          </a:p>
        </p:txBody>
      </p:sp>
      <p:sp>
        <p:nvSpPr>
          <p:cNvPr id="84" name="Lekerekített téglalap 13">
            <a:extLst>
              <a:ext uri="{FF2B5EF4-FFF2-40B4-BE49-F238E27FC236}">
                <a16:creationId xmlns:a16="http://schemas.microsoft.com/office/drawing/2014/main" id="{79B778CE-D6FD-184F-FDFD-A200C0082522}"/>
              </a:ext>
            </a:extLst>
          </p:cNvPr>
          <p:cNvSpPr/>
          <p:nvPr/>
        </p:nvSpPr>
        <p:spPr>
          <a:xfrm>
            <a:off x="5866408" y="592250"/>
            <a:ext cx="4917862" cy="6939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rgbClr val="002060"/>
                </a:solidFill>
              </a:rPr>
              <a:t>Gazdasági Főigazgatóság</a:t>
            </a:r>
          </a:p>
        </p:txBody>
      </p:sp>
      <p:sp>
        <p:nvSpPr>
          <p:cNvPr id="85" name="Lekerekített téglalap 13">
            <a:extLst>
              <a:ext uri="{FF2B5EF4-FFF2-40B4-BE49-F238E27FC236}">
                <a16:creationId xmlns:a16="http://schemas.microsoft.com/office/drawing/2014/main" id="{CD559AF1-90E5-2525-8C7F-91E36459F704}"/>
              </a:ext>
            </a:extLst>
          </p:cNvPr>
          <p:cNvSpPr/>
          <p:nvPr/>
        </p:nvSpPr>
        <p:spPr>
          <a:xfrm>
            <a:off x="7600704" y="71818"/>
            <a:ext cx="1708589" cy="4656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002060"/>
                </a:solidFill>
              </a:rPr>
              <a:t>Kancellár</a:t>
            </a:r>
          </a:p>
        </p:txBody>
      </p:sp>
      <p:sp>
        <p:nvSpPr>
          <p:cNvPr id="86" name="Lekerekített téglalap 13">
            <a:extLst>
              <a:ext uri="{FF2B5EF4-FFF2-40B4-BE49-F238E27FC236}">
                <a16:creationId xmlns:a16="http://schemas.microsoft.com/office/drawing/2014/main" id="{9B15D779-18C7-7D8A-D7FE-CEF936DE49E5}"/>
              </a:ext>
            </a:extLst>
          </p:cNvPr>
          <p:cNvSpPr/>
          <p:nvPr/>
        </p:nvSpPr>
        <p:spPr>
          <a:xfrm>
            <a:off x="1835191" y="103198"/>
            <a:ext cx="1571930" cy="4173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Rektor</a:t>
            </a:r>
          </a:p>
        </p:txBody>
      </p:sp>
    </p:spTree>
    <p:extLst>
      <p:ext uri="{BB962C8B-B14F-4D97-AF65-F5344CB8AC3E}">
        <p14:creationId xmlns:p14="http://schemas.microsoft.com/office/powerpoint/2010/main" val="355411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00" y="147264"/>
            <a:ext cx="11097641" cy="1209560"/>
          </a:xfrm>
        </p:spPr>
        <p:txBody>
          <a:bodyPr>
            <a:normAutofit fontScale="90000"/>
          </a:bodyPr>
          <a:lstStyle/>
          <a:p>
            <a:r>
              <a:rPr lang="hu-HU" dirty="0"/>
              <a:t>PMK - Pályázati Menedzsment Központ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25685"/>
            <a:ext cx="11459183" cy="4724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Hazai, európai uniós és nemzetközi KFI pályázatok esetén:</a:t>
            </a:r>
          </a:p>
          <a:p>
            <a:pPr marL="0" indent="0">
              <a:buNone/>
            </a:pP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Pályázat figyelés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KFI pályázatok űrlapok, minták, sablonok biztosítása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Ellátja a Pályázati Felügyelőbizottság, PFB működésével kapcsolatos koordinációs és titkársági feladatok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Adatszolgáltatás horizontális vállalásokhoz előírt – az esélyegyenlőséggel, környezeti fenntarthatósággal kapcsolatosan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/>
              <a:t>a)közüzemi adatok: Létesítményfejlesztési és Üzemeltetési Igazgatóság,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/>
              <a:t>b)környezetvédelemmel kapcsolatos adatok: Biztonságtechnikai Igazgatóság,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/>
              <a:t>c)humánerőforrást érintő adatok: Emberierőforrás-gazdálkodási Főigazgatóság.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KFI dokumentumok kitöltésében és feltöltésében segít pld: EPTK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„Pályázati friss hírek” c. hírlevél hetente szerdánként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hlinkClick r:id="rId2"/>
              </a:rPr>
              <a:t>https://semmelweis.hu/innovacio/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733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F9972-DD3E-2D9C-963E-CCE6269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34" y="186174"/>
            <a:ext cx="11973130" cy="1209560"/>
          </a:xfrm>
        </p:spPr>
        <p:txBody>
          <a:bodyPr>
            <a:normAutofit/>
          </a:bodyPr>
          <a:lstStyle/>
          <a:p>
            <a:r>
              <a:rPr lang="hu-HU" sz="3600" dirty="0"/>
              <a:t>PKHI - Pályázati és KFI Hálózat-irányítási Igazgatóság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6AEE21-B889-3611-FE2B-318A27D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5" y="1410470"/>
            <a:ext cx="11348824" cy="472426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Oktatási, ösztöndíj és infrastrukturális célú pályázatok kapcsán űrlapok, minták, sablonok biztosítása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Segítséget nyújt a pályázati költségvetés előkészítésében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Ellenőrzi a Pályázati szabályzat szerinti alapelvek érvényesülését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Ellátja a nyertes projektekhez kapcsolódó előleg-igénylési (lehívási) feladatokat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Megvalósítás során támogatást, szakmai segítséget nyújt a pénzügyi beszámolók elkészítéséhez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Ellenőrzi, hogy a költségvetés és a pályázati pénzügyi beszámoló összhangban van-e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Projektek megvalósítási és zárási folyamatai során támogatást nyújt a pályázatok pénzügyi feladatai tekintetében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Helyszíni ellenőrzés, audit sikeressége érdekében pénzügyi és adminisztrációs támogatást nyújt a felkészülés során, szükség esetén személyes részvételt is biztosít.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PNYR működtetése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hlinkClick r:id="rId2"/>
              </a:rPr>
              <a:t>https://semmelweis.hu/gazdalkodas-kfi/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311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zabadkézi sokszög: alakzat 98">
            <a:extLst>
              <a:ext uri="{FF2B5EF4-FFF2-40B4-BE49-F238E27FC236}">
                <a16:creationId xmlns:a16="http://schemas.microsoft.com/office/drawing/2014/main" id="{6F84BE0D-E0FF-70EA-EC60-EE0DF5A3EF1F}"/>
              </a:ext>
            </a:extLst>
          </p:cNvPr>
          <p:cNvSpPr/>
          <p:nvPr/>
        </p:nvSpPr>
        <p:spPr>
          <a:xfrm>
            <a:off x="4481608" y="1521315"/>
            <a:ext cx="3600000" cy="3240000"/>
          </a:xfrm>
          <a:custGeom>
            <a:avLst/>
            <a:gdLst>
              <a:gd name="connsiteX0" fmla="*/ 0 w 3613382"/>
              <a:gd name="connsiteY0" fmla="*/ 577320 h 3463849"/>
              <a:gd name="connsiteX1" fmla="*/ 577320 w 3613382"/>
              <a:gd name="connsiteY1" fmla="*/ 0 h 3463849"/>
              <a:gd name="connsiteX2" fmla="*/ 3036062 w 3613382"/>
              <a:gd name="connsiteY2" fmla="*/ 0 h 3463849"/>
              <a:gd name="connsiteX3" fmla="*/ 3613382 w 3613382"/>
              <a:gd name="connsiteY3" fmla="*/ 577320 h 3463849"/>
              <a:gd name="connsiteX4" fmla="*/ 3613382 w 3613382"/>
              <a:gd name="connsiteY4" fmla="*/ 2886529 h 3463849"/>
              <a:gd name="connsiteX5" fmla="*/ 3036062 w 3613382"/>
              <a:gd name="connsiteY5" fmla="*/ 3463849 h 3463849"/>
              <a:gd name="connsiteX6" fmla="*/ 577320 w 3613382"/>
              <a:gd name="connsiteY6" fmla="*/ 3463849 h 3463849"/>
              <a:gd name="connsiteX7" fmla="*/ 0 w 3613382"/>
              <a:gd name="connsiteY7" fmla="*/ 2886529 h 3463849"/>
              <a:gd name="connsiteX8" fmla="*/ 0 w 3613382"/>
              <a:gd name="connsiteY8" fmla="*/ 577320 h 346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382" h="3463849">
                <a:moveTo>
                  <a:pt x="0" y="577320"/>
                </a:moveTo>
                <a:cubicBezTo>
                  <a:pt x="0" y="258475"/>
                  <a:pt x="258475" y="0"/>
                  <a:pt x="577320" y="0"/>
                </a:cubicBezTo>
                <a:lnTo>
                  <a:pt x="3036062" y="0"/>
                </a:lnTo>
                <a:cubicBezTo>
                  <a:pt x="3354907" y="0"/>
                  <a:pt x="3613382" y="258475"/>
                  <a:pt x="3613382" y="577320"/>
                </a:cubicBezTo>
                <a:lnTo>
                  <a:pt x="3613382" y="2886529"/>
                </a:lnTo>
                <a:cubicBezTo>
                  <a:pt x="3613382" y="3205374"/>
                  <a:pt x="3354907" y="3463849"/>
                  <a:pt x="3036062" y="3463849"/>
                </a:cubicBezTo>
                <a:lnTo>
                  <a:pt x="577320" y="3463849"/>
                </a:lnTo>
                <a:cubicBezTo>
                  <a:pt x="258475" y="3463849"/>
                  <a:pt x="0" y="3205374"/>
                  <a:pt x="0" y="2886529"/>
                </a:cubicBezTo>
                <a:lnTo>
                  <a:pt x="0" y="57732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3099" tIns="233099" rIns="254435" bIns="265103" numCol="1" spcCol="1270" anchor="t" anchorCtr="0">
            <a:noAutofit/>
          </a:bodyPr>
          <a:lstStyle/>
          <a:p>
            <a:pPr marL="171450" lvl="0" indent="-1714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242F62"/>
                </a:solidFill>
              </a:rPr>
              <a:t>Projekt teljes körű felelős szakmai megvalósítása, figyelemmel a vállalt</a:t>
            </a:r>
          </a:p>
          <a:p>
            <a:pPr marL="180975" lvl="0" indent="-180975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242F62"/>
                </a:solidFill>
              </a:rPr>
              <a:t>indikátorokra, </a:t>
            </a:r>
          </a:p>
          <a:p>
            <a:pPr marL="180975" lvl="0" indent="-180975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242F62"/>
                </a:solidFill>
              </a:rPr>
              <a:t>projekt költségtervre</a:t>
            </a:r>
          </a:p>
          <a:p>
            <a:pPr marL="171450" lvl="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242F62"/>
                </a:solidFill>
              </a:rPr>
              <a:t>Megvalósításhoz közvetlenül kapcsolódó kiegészítő tevékenységek lebonyolítása az egyetemi szabályok szerint (képzések, rendezvények, rendelések, </a:t>
            </a:r>
            <a:r>
              <a:rPr lang="hu-HU" sz="1200" dirty="0" err="1">
                <a:solidFill>
                  <a:srgbClr val="242F62"/>
                </a:solidFill>
              </a:rPr>
              <a:t>hr</a:t>
            </a:r>
            <a:r>
              <a:rPr lang="hu-HU" sz="1200" dirty="0">
                <a:solidFill>
                  <a:srgbClr val="242F62"/>
                </a:solidFill>
              </a:rPr>
              <a:t>-feladatok stb.)</a:t>
            </a:r>
          </a:p>
          <a:p>
            <a:pPr marL="171450" lvl="0" indent="-1714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242F62"/>
                </a:solidFill>
              </a:rPr>
              <a:t>Szakmai beszámoló készítés</a:t>
            </a:r>
          </a:p>
          <a:p>
            <a:pPr marL="171450" lvl="0" indent="-1714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242F62"/>
                </a:solidFill>
              </a:rPr>
              <a:t>Projekt előrehaladási jelentés a támogató elvárása szerint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242F62"/>
                </a:solidFill>
              </a:rPr>
              <a:t>Ellenőrzések előkészítése, bonyolítása</a:t>
            </a:r>
            <a:endParaRPr lang="hu-HU" sz="1200" kern="1200" dirty="0">
              <a:solidFill>
                <a:srgbClr val="242F62"/>
              </a:solidFill>
            </a:endParaRPr>
          </a:p>
          <a:p>
            <a:pPr marL="171450" lvl="0" indent="-1714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1200" dirty="0">
              <a:solidFill>
                <a:srgbClr val="242F62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2A4280-34C6-D413-7C0D-AB846398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Hálózat-irányítási Igazgatóság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F6CE03-0D6F-D8C0-656F-55B8AEFB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93" name="Szabadkézi sokszög: alakzat 92">
            <a:extLst>
              <a:ext uri="{FF2B5EF4-FFF2-40B4-BE49-F238E27FC236}">
                <a16:creationId xmlns:a16="http://schemas.microsoft.com/office/drawing/2014/main" id="{1EC72655-E364-466C-7329-5CD871B0DD01}"/>
              </a:ext>
            </a:extLst>
          </p:cNvPr>
          <p:cNvSpPr/>
          <p:nvPr/>
        </p:nvSpPr>
        <p:spPr>
          <a:xfrm>
            <a:off x="398488" y="507629"/>
            <a:ext cx="3960000" cy="936000"/>
          </a:xfrm>
          <a:custGeom>
            <a:avLst/>
            <a:gdLst>
              <a:gd name="connsiteX0" fmla="*/ 0 w 3611372"/>
              <a:gd name="connsiteY0" fmla="*/ 240763 h 1444548"/>
              <a:gd name="connsiteX1" fmla="*/ 240763 w 3611372"/>
              <a:gd name="connsiteY1" fmla="*/ 0 h 1444548"/>
              <a:gd name="connsiteX2" fmla="*/ 3370609 w 3611372"/>
              <a:gd name="connsiteY2" fmla="*/ 0 h 1444548"/>
              <a:gd name="connsiteX3" fmla="*/ 3611372 w 3611372"/>
              <a:gd name="connsiteY3" fmla="*/ 240763 h 1444548"/>
              <a:gd name="connsiteX4" fmla="*/ 3611372 w 3611372"/>
              <a:gd name="connsiteY4" fmla="*/ 1203785 h 1444548"/>
              <a:gd name="connsiteX5" fmla="*/ 3370609 w 3611372"/>
              <a:gd name="connsiteY5" fmla="*/ 1444548 h 1444548"/>
              <a:gd name="connsiteX6" fmla="*/ 240763 w 3611372"/>
              <a:gd name="connsiteY6" fmla="*/ 1444548 h 1444548"/>
              <a:gd name="connsiteX7" fmla="*/ 0 w 3611372"/>
              <a:gd name="connsiteY7" fmla="*/ 1203785 h 1444548"/>
              <a:gd name="connsiteX8" fmla="*/ 0 w 3611372"/>
              <a:gd name="connsiteY8" fmla="*/ 240763 h 144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1372" h="1444548">
                <a:moveTo>
                  <a:pt x="0" y="240763"/>
                </a:moveTo>
                <a:cubicBezTo>
                  <a:pt x="0" y="107793"/>
                  <a:pt x="107793" y="0"/>
                  <a:pt x="240763" y="0"/>
                </a:cubicBezTo>
                <a:lnTo>
                  <a:pt x="3370609" y="0"/>
                </a:lnTo>
                <a:cubicBezTo>
                  <a:pt x="3503579" y="0"/>
                  <a:pt x="3611372" y="107793"/>
                  <a:pt x="3611372" y="240763"/>
                </a:cubicBezTo>
                <a:lnTo>
                  <a:pt x="3611372" y="1203785"/>
                </a:lnTo>
                <a:cubicBezTo>
                  <a:pt x="3611372" y="1336755"/>
                  <a:pt x="3503579" y="1444548"/>
                  <a:pt x="3370609" y="1444548"/>
                </a:cubicBezTo>
                <a:lnTo>
                  <a:pt x="240763" y="1444548"/>
                </a:lnTo>
                <a:cubicBezTo>
                  <a:pt x="107793" y="1444548"/>
                  <a:pt x="0" y="1336755"/>
                  <a:pt x="0" y="1203785"/>
                </a:cubicBezTo>
                <a:lnTo>
                  <a:pt x="0" y="24076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085" tIns="127413" rIns="170085" bIns="12741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hu-HU" sz="1400" b="1" kern="1200" dirty="0">
                <a:solidFill>
                  <a:schemeClr val="bg1"/>
                </a:solidFill>
              </a:rPr>
              <a:t>Központi és /vagy megvalósító szervezeti egység projektmenedzsment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hu-HU" sz="1400" b="1" kern="1200" dirty="0">
                <a:solidFill>
                  <a:schemeClr val="bg1"/>
                </a:solidFill>
              </a:rPr>
              <a:t>feladatai</a:t>
            </a:r>
          </a:p>
        </p:txBody>
      </p:sp>
      <p:sp>
        <p:nvSpPr>
          <p:cNvPr id="94" name="Szabadkézi sokszög: alakzat 93">
            <a:extLst>
              <a:ext uri="{FF2B5EF4-FFF2-40B4-BE49-F238E27FC236}">
                <a16:creationId xmlns:a16="http://schemas.microsoft.com/office/drawing/2014/main" id="{C243A4DF-ACAE-D81B-C331-7F79BD6B7C25}"/>
              </a:ext>
            </a:extLst>
          </p:cNvPr>
          <p:cNvSpPr/>
          <p:nvPr/>
        </p:nvSpPr>
        <p:spPr>
          <a:xfrm>
            <a:off x="373879" y="1521315"/>
            <a:ext cx="3960000" cy="4320000"/>
          </a:xfrm>
          <a:custGeom>
            <a:avLst/>
            <a:gdLst>
              <a:gd name="connsiteX0" fmla="*/ 0 w 3612454"/>
              <a:gd name="connsiteY0" fmla="*/ 602088 h 5715809"/>
              <a:gd name="connsiteX1" fmla="*/ 602088 w 3612454"/>
              <a:gd name="connsiteY1" fmla="*/ 0 h 5715809"/>
              <a:gd name="connsiteX2" fmla="*/ 3010366 w 3612454"/>
              <a:gd name="connsiteY2" fmla="*/ 0 h 5715809"/>
              <a:gd name="connsiteX3" fmla="*/ 3612454 w 3612454"/>
              <a:gd name="connsiteY3" fmla="*/ 602088 h 5715809"/>
              <a:gd name="connsiteX4" fmla="*/ 3612454 w 3612454"/>
              <a:gd name="connsiteY4" fmla="*/ 5113721 h 5715809"/>
              <a:gd name="connsiteX5" fmla="*/ 3010366 w 3612454"/>
              <a:gd name="connsiteY5" fmla="*/ 5715809 h 5715809"/>
              <a:gd name="connsiteX6" fmla="*/ 602088 w 3612454"/>
              <a:gd name="connsiteY6" fmla="*/ 5715809 h 5715809"/>
              <a:gd name="connsiteX7" fmla="*/ 0 w 3612454"/>
              <a:gd name="connsiteY7" fmla="*/ 5113721 h 5715809"/>
              <a:gd name="connsiteX8" fmla="*/ 0 w 3612454"/>
              <a:gd name="connsiteY8" fmla="*/ 602088 h 571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2454" h="5715809">
                <a:moveTo>
                  <a:pt x="0" y="602088"/>
                </a:moveTo>
                <a:cubicBezTo>
                  <a:pt x="0" y="269564"/>
                  <a:pt x="269564" y="0"/>
                  <a:pt x="602088" y="0"/>
                </a:cubicBezTo>
                <a:lnTo>
                  <a:pt x="3010366" y="0"/>
                </a:lnTo>
                <a:cubicBezTo>
                  <a:pt x="3342890" y="0"/>
                  <a:pt x="3612454" y="269564"/>
                  <a:pt x="3612454" y="602088"/>
                </a:cubicBezTo>
                <a:lnTo>
                  <a:pt x="3612454" y="5113721"/>
                </a:lnTo>
                <a:cubicBezTo>
                  <a:pt x="3612454" y="5446245"/>
                  <a:pt x="3342890" y="5715809"/>
                  <a:pt x="3010366" y="5715809"/>
                </a:cubicBezTo>
                <a:lnTo>
                  <a:pt x="602088" y="5715809"/>
                </a:lnTo>
                <a:cubicBezTo>
                  <a:pt x="269564" y="5715809"/>
                  <a:pt x="0" y="5446245"/>
                  <a:pt x="0" y="5113721"/>
                </a:cubicBezTo>
                <a:lnTo>
                  <a:pt x="0" y="602088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353" tIns="240353" rIns="261689" bIns="272357" numCol="1" spcCol="1270" anchor="t" anchorCtr="0">
            <a:noAutofit/>
          </a:bodyPr>
          <a:lstStyle/>
          <a:p>
            <a:pPr marL="114300" lvl="1" indent="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Szakterületi egyablakos kommunikáció</a:t>
            </a:r>
          </a:p>
          <a:p>
            <a:pPr marL="114300" lvl="1" indent="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Koordinálás: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Pályázat előkészítésének koordinálása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Pályázat benyújtás  (papír, EPTK, </a:t>
            </a:r>
            <a:r>
              <a:rPr lang="hu-HU" sz="1200" kern="1200" dirty="0" err="1">
                <a:solidFill>
                  <a:schemeClr val="tx1"/>
                </a:solidFill>
              </a:rPr>
              <a:t>Funding&amp;Tenders</a:t>
            </a:r>
            <a:r>
              <a:rPr lang="hu-HU" sz="1200" kern="1200" dirty="0">
                <a:solidFill>
                  <a:schemeClr val="tx1"/>
                </a:solidFill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</a:rPr>
              <a:t>stb</a:t>
            </a:r>
            <a:r>
              <a:rPr lang="hu-HU" sz="1200" kern="1200" dirty="0">
                <a:solidFill>
                  <a:schemeClr val="tx1"/>
                </a:solidFill>
              </a:rPr>
              <a:t>)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Hiánypótlások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Támogatói szerződés megkötése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Konzorciumi szerződések megkötése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Előleg lehívása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 err="1">
                <a:solidFill>
                  <a:schemeClr val="tx1"/>
                </a:solidFill>
              </a:rPr>
              <a:t>Kick-off</a:t>
            </a:r>
            <a:r>
              <a:rPr lang="hu-HU" sz="1200" kern="1200" dirty="0">
                <a:solidFill>
                  <a:schemeClr val="tx1"/>
                </a:solidFill>
              </a:rPr>
              <a:t> meeting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Projektindító sajtóközlemény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„C” típusú tábla gyártás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rgbClr val="FF0000"/>
                </a:solidFill>
              </a:rPr>
              <a:t>Internetes projekt aloldal létrehozása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Rész- és záró beszámoló elkészítésének koordinálása, benyújtása 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Mérföldkövek figyelése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Projekt záró sajtóközlemény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„D” típusú tábla gyártás</a:t>
            </a:r>
          </a:p>
          <a:p>
            <a:pPr marL="361950" lvl="1" indent="-1809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chemeClr val="tx1"/>
                </a:solidFill>
              </a:rPr>
              <a:t>Fizikai zárás </a:t>
            </a:r>
          </a:p>
          <a:p>
            <a:pPr marL="114300" lvl="1" indent="-114300" algn="just" defTabSz="533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242F62"/>
                </a:solidFill>
              </a:rPr>
              <a:t>Ellenőrzések előkészítése, bonyolítása</a:t>
            </a:r>
            <a:endParaRPr lang="hu-HU" sz="1200" kern="1200" dirty="0">
              <a:solidFill>
                <a:srgbClr val="242F62"/>
              </a:solidFill>
            </a:endParaRPr>
          </a:p>
        </p:txBody>
      </p:sp>
      <p:sp>
        <p:nvSpPr>
          <p:cNvPr id="95" name="Szabadkézi sokszög: alakzat 94">
            <a:extLst>
              <a:ext uri="{FF2B5EF4-FFF2-40B4-BE49-F238E27FC236}">
                <a16:creationId xmlns:a16="http://schemas.microsoft.com/office/drawing/2014/main" id="{FC75696A-9C09-96AD-C8FF-784A39F80040}"/>
              </a:ext>
            </a:extLst>
          </p:cNvPr>
          <p:cNvSpPr/>
          <p:nvPr/>
        </p:nvSpPr>
        <p:spPr>
          <a:xfrm>
            <a:off x="4470071" y="526487"/>
            <a:ext cx="3600000" cy="936000"/>
          </a:xfrm>
          <a:custGeom>
            <a:avLst/>
            <a:gdLst>
              <a:gd name="connsiteX0" fmla="*/ 0 w 3626527"/>
              <a:gd name="connsiteY0" fmla="*/ 241773 h 1450611"/>
              <a:gd name="connsiteX1" fmla="*/ 241773 w 3626527"/>
              <a:gd name="connsiteY1" fmla="*/ 0 h 1450611"/>
              <a:gd name="connsiteX2" fmla="*/ 3384754 w 3626527"/>
              <a:gd name="connsiteY2" fmla="*/ 0 h 1450611"/>
              <a:gd name="connsiteX3" fmla="*/ 3626527 w 3626527"/>
              <a:gd name="connsiteY3" fmla="*/ 241773 h 1450611"/>
              <a:gd name="connsiteX4" fmla="*/ 3626527 w 3626527"/>
              <a:gd name="connsiteY4" fmla="*/ 1208838 h 1450611"/>
              <a:gd name="connsiteX5" fmla="*/ 3384754 w 3626527"/>
              <a:gd name="connsiteY5" fmla="*/ 1450611 h 1450611"/>
              <a:gd name="connsiteX6" fmla="*/ 241773 w 3626527"/>
              <a:gd name="connsiteY6" fmla="*/ 1450611 h 1450611"/>
              <a:gd name="connsiteX7" fmla="*/ 0 w 3626527"/>
              <a:gd name="connsiteY7" fmla="*/ 1208838 h 1450611"/>
              <a:gd name="connsiteX8" fmla="*/ 0 w 3626527"/>
              <a:gd name="connsiteY8" fmla="*/ 241773 h 14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6527" h="1450611">
                <a:moveTo>
                  <a:pt x="0" y="241773"/>
                </a:moveTo>
                <a:cubicBezTo>
                  <a:pt x="0" y="108245"/>
                  <a:pt x="108245" y="0"/>
                  <a:pt x="241773" y="0"/>
                </a:cubicBezTo>
                <a:lnTo>
                  <a:pt x="3384754" y="0"/>
                </a:lnTo>
                <a:cubicBezTo>
                  <a:pt x="3518282" y="0"/>
                  <a:pt x="3626527" y="108245"/>
                  <a:pt x="3626527" y="241773"/>
                </a:cubicBezTo>
                <a:lnTo>
                  <a:pt x="3626527" y="1208838"/>
                </a:lnTo>
                <a:cubicBezTo>
                  <a:pt x="3626527" y="1342366"/>
                  <a:pt x="3518282" y="1450611"/>
                  <a:pt x="3384754" y="1450611"/>
                </a:cubicBezTo>
                <a:lnTo>
                  <a:pt x="241773" y="1450611"/>
                </a:lnTo>
                <a:cubicBezTo>
                  <a:pt x="108245" y="1450611"/>
                  <a:pt x="0" y="1342366"/>
                  <a:pt x="0" y="1208838"/>
                </a:cubicBezTo>
                <a:lnTo>
                  <a:pt x="0" y="24177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381" tIns="127709" rIns="170381" bIns="12770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400" b="1" kern="1200" dirty="0">
                <a:solidFill>
                  <a:schemeClr val="bg1"/>
                </a:solidFill>
              </a:rPr>
              <a:t>Szakmai (felelős)</a:t>
            </a:r>
            <a:r>
              <a:rPr lang="hu-HU" sz="1400" b="1" kern="1200" baseline="0" dirty="0">
                <a:solidFill>
                  <a:schemeClr val="bg1"/>
                </a:solidFill>
              </a:rPr>
              <a:t> projekt-megvalósító szervezeti egység feladatai</a:t>
            </a:r>
            <a:endParaRPr lang="hu-HU" sz="1400" b="1" kern="1200" dirty="0">
              <a:solidFill>
                <a:schemeClr val="bg1"/>
              </a:solidFill>
            </a:endParaRPr>
          </a:p>
        </p:txBody>
      </p:sp>
      <p:sp>
        <p:nvSpPr>
          <p:cNvPr id="97" name="Szabadkézi sokszög: alakzat 96">
            <a:extLst>
              <a:ext uri="{FF2B5EF4-FFF2-40B4-BE49-F238E27FC236}">
                <a16:creationId xmlns:a16="http://schemas.microsoft.com/office/drawing/2014/main" id="{2CBA56AA-4337-37A9-6FBA-5C5E2B44921A}"/>
              </a:ext>
            </a:extLst>
          </p:cNvPr>
          <p:cNvSpPr/>
          <p:nvPr/>
        </p:nvSpPr>
        <p:spPr>
          <a:xfrm>
            <a:off x="8193512" y="526189"/>
            <a:ext cx="3600000" cy="936000"/>
          </a:xfrm>
          <a:custGeom>
            <a:avLst/>
            <a:gdLst>
              <a:gd name="connsiteX0" fmla="*/ 0 w 3424710"/>
              <a:gd name="connsiteY0" fmla="*/ 228319 h 1369884"/>
              <a:gd name="connsiteX1" fmla="*/ 228319 w 3424710"/>
              <a:gd name="connsiteY1" fmla="*/ 0 h 1369884"/>
              <a:gd name="connsiteX2" fmla="*/ 3196391 w 3424710"/>
              <a:gd name="connsiteY2" fmla="*/ 0 h 1369884"/>
              <a:gd name="connsiteX3" fmla="*/ 3424710 w 3424710"/>
              <a:gd name="connsiteY3" fmla="*/ 228319 h 1369884"/>
              <a:gd name="connsiteX4" fmla="*/ 3424710 w 3424710"/>
              <a:gd name="connsiteY4" fmla="*/ 1141565 h 1369884"/>
              <a:gd name="connsiteX5" fmla="*/ 3196391 w 3424710"/>
              <a:gd name="connsiteY5" fmla="*/ 1369884 h 1369884"/>
              <a:gd name="connsiteX6" fmla="*/ 228319 w 3424710"/>
              <a:gd name="connsiteY6" fmla="*/ 1369884 h 1369884"/>
              <a:gd name="connsiteX7" fmla="*/ 0 w 3424710"/>
              <a:gd name="connsiteY7" fmla="*/ 1141565 h 1369884"/>
              <a:gd name="connsiteX8" fmla="*/ 0 w 3424710"/>
              <a:gd name="connsiteY8" fmla="*/ 228319 h 136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4710" h="1369884">
                <a:moveTo>
                  <a:pt x="0" y="228319"/>
                </a:moveTo>
                <a:cubicBezTo>
                  <a:pt x="0" y="102222"/>
                  <a:pt x="102222" y="0"/>
                  <a:pt x="228319" y="0"/>
                </a:cubicBezTo>
                <a:lnTo>
                  <a:pt x="3196391" y="0"/>
                </a:lnTo>
                <a:cubicBezTo>
                  <a:pt x="3322488" y="0"/>
                  <a:pt x="3424710" y="102222"/>
                  <a:pt x="3424710" y="228319"/>
                </a:cubicBezTo>
                <a:lnTo>
                  <a:pt x="3424710" y="1141565"/>
                </a:lnTo>
                <a:cubicBezTo>
                  <a:pt x="3424710" y="1267662"/>
                  <a:pt x="3322488" y="1369884"/>
                  <a:pt x="3196391" y="1369884"/>
                </a:cubicBezTo>
                <a:lnTo>
                  <a:pt x="228319" y="1369884"/>
                </a:lnTo>
                <a:cubicBezTo>
                  <a:pt x="102222" y="1369884"/>
                  <a:pt x="0" y="1267662"/>
                  <a:pt x="0" y="1141565"/>
                </a:cubicBezTo>
                <a:lnTo>
                  <a:pt x="0" y="2283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440" tIns="123768" rIns="166440" bIns="12376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400" b="1" kern="1200" dirty="0">
                <a:solidFill>
                  <a:schemeClr val="bg1"/>
                </a:solidFill>
              </a:rPr>
              <a:t>Pénzügyi projekt-menedzsment (központi és/vagy a megvalósító szervezeti egységnél</a:t>
            </a:r>
            <a:r>
              <a:rPr lang="hu-HU" sz="500" b="1" kern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8" name="Szabadkézi sokszög: alakzat 97">
            <a:extLst>
              <a:ext uri="{FF2B5EF4-FFF2-40B4-BE49-F238E27FC236}">
                <a16:creationId xmlns:a16="http://schemas.microsoft.com/office/drawing/2014/main" id="{CBBF996F-D8CC-E36C-3FBB-9E576C4D56B3}"/>
              </a:ext>
            </a:extLst>
          </p:cNvPr>
          <p:cNvSpPr/>
          <p:nvPr/>
        </p:nvSpPr>
        <p:spPr>
          <a:xfrm>
            <a:off x="8193512" y="1521315"/>
            <a:ext cx="3600000" cy="3240000"/>
          </a:xfrm>
          <a:custGeom>
            <a:avLst/>
            <a:gdLst>
              <a:gd name="connsiteX0" fmla="*/ 0 w 3613382"/>
              <a:gd name="connsiteY0" fmla="*/ 577320 h 3463849"/>
              <a:gd name="connsiteX1" fmla="*/ 577320 w 3613382"/>
              <a:gd name="connsiteY1" fmla="*/ 0 h 3463849"/>
              <a:gd name="connsiteX2" fmla="*/ 3036062 w 3613382"/>
              <a:gd name="connsiteY2" fmla="*/ 0 h 3463849"/>
              <a:gd name="connsiteX3" fmla="*/ 3613382 w 3613382"/>
              <a:gd name="connsiteY3" fmla="*/ 577320 h 3463849"/>
              <a:gd name="connsiteX4" fmla="*/ 3613382 w 3613382"/>
              <a:gd name="connsiteY4" fmla="*/ 2886529 h 3463849"/>
              <a:gd name="connsiteX5" fmla="*/ 3036062 w 3613382"/>
              <a:gd name="connsiteY5" fmla="*/ 3463849 h 3463849"/>
              <a:gd name="connsiteX6" fmla="*/ 577320 w 3613382"/>
              <a:gd name="connsiteY6" fmla="*/ 3463849 h 3463849"/>
              <a:gd name="connsiteX7" fmla="*/ 0 w 3613382"/>
              <a:gd name="connsiteY7" fmla="*/ 2886529 h 3463849"/>
              <a:gd name="connsiteX8" fmla="*/ 0 w 3613382"/>
              <a:gd name="connsiteY8" fmla="*/ 577320 h 346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382" h="3463849">
                <a:moveTo>
                  <a:pt x="0" y="577320"/>
                </a:moveTo>
                <a:cubicBezTo>
                  <a:pt x="0" y="258475"/>
                  <a:pt x="258475" y="0"/>
                  <a:pt x="577320" y="0"/>
                </a:cubicBezTo>
                <a:lnTo>
                  <a:pt x="3036062" y="0"/>
                </a:lnTo>
                <a:cubicBezTo>
                  <a:pt x="3354907" y="0"/>
                  <a:pt x="3613382" y="258475"/>
                  <a:pt x="3613382" y="577320"/>
                </a:cubicBezTo>
                <a:lnTo>
                  <a:pt x="3613382" y="2886529"/>
                </a:lnTo>
                <a:cubicBezTo>
                  <a:pt x="3613382" y="3205374"/>
                  <a:pt x="3354907" y="3463849"/>
                  <a:pt x="3036062" y="3463849"/>
                </a:cubicBezTo>
                <a:lnTo>
                  <a:pt x="577320" y="3463849"/>
                </a:lnTo>
                <a:cubicBezTo>
                  <a:pt x="258475" y="3463849"/>
                  <a:pt x="0" y="3205374"/>
                  <a:pt x="0" y="2886529"/>
                </a:cubicBezTo>
                <a:lnTo>
                  <a:pt x="0" y="57732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3099" tIns="233099" rIns="254435" bIns="265103" numCol="1" spcCol="1270" anchor="t" anchorCtr="0">
            <a:noAutofit/>
          </a:bodyPr>
          <a:lstStyle/>
          <a:p>
            <a:pPr marL="114300" lvl="1" indent="-114300" algn="just" defTabSz="533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rgbClr val="242F62"/>
                </a:solidFill>
              </a:rPr>
              <a:t>SAP-ban és PNYR-ben pénzügyi adatok rögzítése, aktualizálása, naprakész adatszolgáltatás a projekt megvalósításáról</a:t>
            </a:r>
          </a:p>
          <a:p>
            <a:pPr marL="114300" lvl="1" indent="-114300" algn="just" defTabSz="533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rgbClr val="242F62"/>
                </a:solidFill>
              </a:rPr>
              <a:t>Felelős pénzügyi ellenjegyzés a projekt terhére, meghatalmazás alapján</a:t>
            </a:r>
          </a:p>
          <a:p>
            <a:pPr marL="114300" lvl="1" indent="-114300" algn="just" defTabSz="533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rgbClr val="242F62"/>
                </a:solidFill>
              </a:rPr>
              <a:t>Pénzügyi beszámoló elkészítése</a:t>
            </a:r>
          </a:p>
          <a:p>
            <a:pPr marL="114300" lvl="1" indent="-114300" algn="l" defTabSz="533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rgbClr val="242F62"/>
                </a:solidFill>
              </a:rPr>
              <a:t>Költségszámlák ellenőrzése, nyilvántartása</a:t>
            </a:r>
          </a:p>
          <a:p>
            <a:pPr marL="114300" lvl="1" indent="-114300" algn="just" defTabSz="533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rgbClr val="242F62"/>
                </a:solidFill>
              </a:rPr>
              <a:t>Bankszámla kivonat</a:t>
            </a:r>
          </a:p>
          <a:p>
            <a:pPr marL="114300" lvl="1" indent="-114300" algn="just" defTabSz="533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kern="1200" dirty="0">
                <a:solidFill>
                  <a:srgbClr val="242F62"/>
                </a:solidFill>
              </a:rPr>
              <a:t>Bérjegyzék</a:t>
            </a:r>
          </a:p>
          <a:p>
            <a:pPr marL="114300" lvl="1" indent="-114300" algn="just" defTabSz="5334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242F62"/>
                </a:solidFill>
              </a:rPr>
              <a:t>Ellenőrzések előkészítése, bonyolítása</a:t>
            </a:r>
            <a:endParaRPr lang="hu-HU" sz="1200" kern="1200" dirty="0">
              <a:solidFill>
                <a:srgbClr val="242F62"/>
              </a:solidFill>
            </a:endParaRPr>
          </a:p>
        </p:txBody>
      </p:sp>
      <p:sp>
        <p:nvSpPr>
          <p:cNvPr id="82" name="Lekerekített téglalap 21">
            <a:extLst>
              <a:ext uri="{FF2B5EF4-FFF2-40B4-BE49-F238E27FC236}">
                <a16:creationId xmlns:a16="http://schemas.microsoft.com/office/drawing/2014/main" id="{E1462DBB-C01C-0AF6-292C-631AAA411BB8}"/>
              </a:ext>
            </a:extLst>
          </p:cNvPr>
          <p:cNvSpPr/>
          <p:nvPr/>
        </p:nvSpPr>
        <p:spPr>
          <a:xfrm>
            <a:off x="4438121" y="4561589"/>
            <a:ext cx="7380000" cy="764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u-HU" sz="1400" dirty="0"/>
              <a:t>A megvalósítást az PMK/PKHI projektmenedzsere és pénzügyi szempontból a</a:t>
            </a:r>
            <a:r>
              <a:rPr lang="hu-HU" sz="1400" dirty="0">
                <a:solidFill>
                  <a:schemeClr val="bg1"/>
                </a:solidFill>
              </a:rPr>
              <a:t>z </a:t>
            </a:r>
            <a:r>
              <a:rPr lang="hu-HU" sz="1400" dirty="0"/>
              <a:t>PKHI </a:t>
            </a:r>
            <a:r>
              <a:rPr lang="hu-HU" sz="1400" dirty="0" err="1"/>
              <a:t>monitorozza</a:t>
            </a:r>
            <a:r>
              <a:rPr lang="hu-HU" sz="1400" dirty="0"/>
              <a:t> és koordinálja, eltérés esetén visszacsatol.</a:t>
            </a:r>
          </a:p>
        </p:txBody>
      </p:sp>
    </p:spTree>
    <p:extLst>
      <p:ext uri="{BB962C8B-B14F-4D97-AF65-F5344CB8AC3E}">
        <p14:creationId xmlns:p14="http://schemas.microsoft.com/office/powerpoint/2010/main" val="50045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72608C99C38F448A94144562857CEA5" ma:contentTypeVersion="15" ma:contentTypeDescription="Új dokumentum létrehozása." ma:contentTypeScope="" ma:versionID="e3f159146d3b39dcdaf5f9f2765161c7">
  <xsd:schema xmlns:xsd="http://www.w3.org/2001/XMLSchema" xmlns:xs="http://www.w3.org/2001/XMLSchema" xmlns:p="http://schemas.microsoft.com/office/2006/metadata/properties" xmlns:ns2="f536d2f9-ec43-4f86-9a07-9d6177ffe56a" xmlns:ns3="a2158b48-fa5a-4960-8fd1-743f9df2f56d" targetNamespace="http://schemas.microsoft.com/office/2006/metadata/properties" ma:root="true" ma:fieldsID="b067bd5323bc75feaeb24225f3eaa8e1" ns2:_="" ns3:_="">
    <xsd:import namespace="f536d2f9-ec43-4f86-9a07-9d6177ffe56a"/>
    <xsd:import namespace="a2158b48-fa5a-4960-8fd1-743f9df2f5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6d2f9-ec43-4f86-9a07-9d6177ffe5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a413a71-95bb-43ba-86bd-cb461d2986b0}" ma:internalName="TaxCatchAll" ma:showField="CatchAllData" ma:web="f536d2f9-ec43-4f86-9a07-9d6177ffe5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58b48-fa5a-4960-8fd1-743f9df2f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1323a659-14ea-4466-8044-9b1bfca8b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158b48-fa5a-4960-8fd1-743f9df2f56d">
      <Terms xmlns="http://schemas.microsoft.com/office/infopath/2007/PartnerControls"/>
    </lcf76f155ced4ddcb4097134ff3c332f>
    <TaxCatchAll xmlns="f536d2f9-ec43-4f86-9a07-9d6177ffe56a" xsi:nil="true"/>
  </documentManagement>
</p:properties>
</file>

<file path=customXml/itemProps1.xml><?xml version="1.0" encoding="utf-8"?>
<ds:datastoreItem xmlns:ds="http://schemas.openxmlformats.org/officeDocument/2006/customXml" ds:itemID="{699ADA44-5382-4CDF-83D2-34B68B8ADF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36d2f9-ec43-4f86-9a07-9d6177ffe56a"/>
    <ds:schemaRef ds:uri="a2158b48-fa5a-4960-8fd1-743f9df2f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B4D450-8E2E-4C37-8173-FBD06F3AEB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662507-0CB8-4885-98C3-34814AD81C9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a2158b48-fa5a-4960-8fd1-743f9df2f56d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536d2f9-ec43-4f86-9a07-9d6177ffe56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2339</Words>
  <Application>Microsoft Office PowerPoint</Application>
  <PresentationFormat>Szélesvásznú</PresentationFormat>
  <Paragraphs>316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Montserrat</vt:lpstr>
      <vt:lpstr>Trebuchet MS</vt:lpstr>
      <vt:lpstr>Wingdings</vt:lpstr>
      <vt:lpstr>Office-téma</vt:lpstr>
      <vt:lpstr>PowerPoint-bemutató</vt:lpstr>
      <vt:lpstr>Szabályzat célja</vt:lpstr>
      <vt:lpstr>Alapelvek</vt:lpstr>
      <vt:lpstr>Pályázati eljárásrend hatálya</vt:lpstr>
      <vt:lpstr>Projektmenedzsment támogató szervezeti egységek feladatmegosztása</vt:lpstr>
      <vt:lpstr>PowerPoint-bemutató</vt:lpstr>
      <vt:lpstr>PMK - Pályázati Menedzsment Központ</vt:lpstr>
      <vt:lpstr>PKHI - Pályázati és KFI Hálózat-irányítási Igazgatóság</vt:lpstr>
      <vt:lpstr>PowerPoint-bemutató</vt:lpstr>
      <vt:lpstr>Koordinált együttműködés</vt:lpstr>
      <vt:lpstr>A pályázat összeállítása</vt:lpstr>
      <vt:lpstr>A pályamű pénzügyi tervezésének szabályai</vt:lpstr>
      <vt:lpstr>A pályamű pénzügyi tervezésének szabályai</vt:lpstr>
      <vt:lpstr>Pályázati Felügyelőbizottság - PFB</vt:lpstr>
      <vt:lpstr>A pályázatok külső elektronikus felületeken történő rögzítése</vt:lpstr>
      <vt:lpstr>A pályázat aláíratása</vt:lpstr>
      <vt:lpstr>Nyertes pályázatok szerződéskötés</vt:lpstr>
      <vt:lpstr>Támogatást elnyert projektekre vonatkozó szabályok</vt:lpstr>
      <vt:lpstr>Szakmai és pénzügyi beszámolók készítése</vt:lpstr>
      <vt:lpstr>A projekt lezárása, ellenőrzés, monitoring</vt:lpstr>
      <vt:lpstr>A pályázati dokumentáció tartalma és tárolása, fenntartás</vt:lpstr>
      <vt:lpstr>Egyéb információ</vt:lpstr>
      <vt:lpstr>PowerPoint-bemutató</vt:lpstr>
      <vt:lpstr>Semmelweis Szótár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Nagy Györgyi (pályázati szakértő)</cp:lastModifiedBy>
  <cp:revision>56</cp:revision>
  <dcterms:created xsi:type="dcterms:W3CDTF">2021-11-08T12:50:52Z</dcterms:created>
  <dcterms:modified xsi:type="dcterms:W3CDTF">2024-06-05T11:32:01Z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0x010100872608C99C38F448A94144562857CEA5</vt:lpwstr>
  </property>
  <property fmtid="{D5CDD505-2E9C-101B-9397-08002B2CF9AE}" pid="3" name="MediaServiceImageTags">
    <vt:lpwstr/>
  </property>
</Properties>
</file>