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2"/>
    <p:sldMasterId id="2147483676" r:id="rId3"/>
  </p:sldMasterIdLst>
  <p:notesMasterIdLst>
    <p:notesMasterId r:id="rId31"/>
  </p:notesMasterIdLst>
  <p:sldIdLst>
    <p:sldId id="304" r:id="rId4"/>
    <p:sldId id="305" r:id="rId5"/>
    <p:sldId id="321" r:id="rId6"/>
    <p:sldId id="322" r:id="rId7"/>
    <p:sldId id="306" r:id="rId8"/>
    <p:sldId id="307" r:id="rId9"/>
    <p:sldId id="308" r:id="rId10"/>
    <p:sldId id="309" r:id="rId11"/>
    <p:sldId id="319" r:id="rId12"/>
    <p:sldId id="276" r:id="rId13"/>
    <p:sldId id="277" r:id="rId14"/>
    <p:sldId id="278" r:id="rId15"/>
    <p:sldId id="279" r:id="rId16"/>
    <p:sldId id="280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286" r:id="rId27"/>
    <p:sldId id="301" r:id="rId28"/>
    <p:sldId id="302" r:id="rId29"/>
    <p:sldId id="320" r:id="rId30"/>
  </p:sldIdLst>
  <p:sldSz cx="9144000" cy="6858000" type="screen4x3"/>
  <p:notesSz cx="9144000" cy="6858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44" y="5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ogasz\Documents\El&#337;ad&#225;sok\MOK%202022%20m&#225;jusi%20kongresszus\Fogorvosi_rendelok_20220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ogasz\Documents\El&#337;ad&#225;sok\MOK%202022%20m&#225;jusi%20kongresszus\Fogorvosi_rendelok_20220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munkalap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ogasz\Documents\OSZ_FSZSZ\Szakdolgoz&#243;i%20adatok\2022.05%20&#233;rkezett%20OKF&#336;%20adatok\Szakdolgoz&#243;k%202022%20m&#225;jus%20&#246;sszes&#237;t&#233;s%20NNK%20adatb&#225;zisb&#243;l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ogasz\Documents\OSZ_FSZSZ\Szakdolgoz&#243;i%20adatok\2022.05%20&#233;rkezett%20OKF&#336;%20adatok\Szakdolgoz&#243;k%202022%20m&#225;jus%20&#246;sszes&#237;t&#233;s%20NNK%20adatb&#225;zisb&#243;l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u-HU" sz="1600" dirty="0">
                <a:solidFill>
                  <a:schemeClr val="tx1"/>
                </a:solidFill>
              </a:rPr>
              <a:t>Közfinanszírozott</a:t>
            </a:r>
            <a:r>
              <a:rPr lang="hu-HU" sz="1600" baseline="0" dirty="0">
                <a:solidFill>
                  <a:schemeClr val="tx1"/>
                </a:solidFill>
              </a:rPr>
              <a:t> és nem közfinanszírozott fogorvosi praxisok megoszlása 2022</a:t>
            </a:r>
            <a:endParaRPr lang="hu-HU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B1-4726-A459-372C8BF05D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B1-4726-A459-372C8BF05D69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Rendelők!$B$2:$B$3</c:f>
              <c:strCache>
                <c:ptCount val="2"/>
                <c:pt idx="0">
                  <c:v>Magán fogorvosi praxisok NEAK szerződés nélkül</c:v>
                </c:pt>
                <c:pt idx="1">
                  <c:v>Közfinanszírozott fogorvosi rendelők, NEAK szerződött magán praxisok</c:v>
                </c:pt>
              </c:strCache>
            </c:strRef>
          </c:cat>
          <c:val>
            <c:numRef>
              <c:f>Rendelők!$C$2:$C$3</c:f>
              <c:numCache>
                <c:formatCode>General</c:formatCode>
                <c:ptCount val="2"/>
                <c:pt idx="0">
                  <c:v>8981</c:v>
                </c:pt>
                <c:pt idx="1">
                  <c:v>4104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B1-4726-A459-372C8BF05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u-HU">
                <a:solidFill>
                  <a:schemeClr val="tx1"/>
                </a:solidFill>
              </a:rPr>
              <a:t>Alapellátás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hu-HU">
                <a:solidFill>
                  <a:schemeClr val="tx1"/>
                </a:solidFill>
              </a:rPr>
              <a:t>3304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[Fogorvosi_rendelok_202205.xlsx]diagram!$B$3</c:f>
              <c:strCache>
                <c:ptCount val="1"/>
                <c:pt idx="0">
                  <c:v>Egyetemi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[Fogorvosi_rendelok_202205.xlsx]diagram!$C$3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B1-48E0-9718-53A091F8A673}"/>
            </c:ext>
          </c:extLst>
        </c:ser>
        <c:ser>
          <c:idx val="1"/>
          <c:order val="1"/>
          <c:tx>
            <c:strRef>
              <c:f>[Fogorvosi_rendelok_202205.xlsx]diagram!$B$4</c:f>
              <c:strCache>
                <c:ptCount val="1"/>
                <c:pt idx="0">
                  <c:v>Felnőtt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[Fogorvosi_rendelok_202205.xlsx]diagram!$C$4</c:f>
              <c:numCache>
                <c:formatCode>General</c:formatCode>
                <c:ptCount val="1"/>
                <c:pt idx="0">
                  <c:v>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B1-48E0-9718-53A091F8A673}"/>
            </c:ext>
          </c:extLst>
        </c:ser>
        <c:ser>
          <c:idx val="2"/>
          <c:order val="2"/>
          <c:tx>
            <c:strRef>
              <c:f>[Fogorvosi_rendelok_202205.xlsx]diagram!$B$5</c:f>
              <c:strCache>
                <c:ptCount val="1"/>
                <c:pt idx="0">
                  <c:v>Gyermek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[Fogorvosi_rendelok_202205.xlsx]diagram!$C$5</c:f>
              <c:numCache>
                <c:formatCode>General</c:formatCode>
                <c:ptCount val="1"/>
                <c:pt idx="0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B1-48E0-9718-53A091F8A673}"/>
            </c:ext>
          </c:extLst>
        </c:ser>
        <c:ser>
          <c:idx val="3"/>
          <c:order val="3"/>
          <c:tx>
            <c:strRef>
              <c:f>[Fogorvosi_rendelok_202205.xlsx]diagram!$B$6</c:f>
              <c:strCache>
                <c:ptCount val="1"/>
                <c:pt idx="0">
                  <c:v>Iskolai, ifjúsági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[Fogorvosi_rendelok_202205.xlsx]diagram!$C$6</c:f>
              <c:numCache>
                <c:formatCode>General</c:formatCode>
                <c:ptCount val="1"/>
                <c:pt idx="0">
                  <c:v>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B1-48E0-9718-53A091F8A673}"/>
            </c:ext>
          </c:extLst>
        </c:ser>
        <c:ser>
          <c:idx val="4"/>
          <c:order val="4"/>
          <c:tx>
            <c:strRef>
              <c:f>[Fogorvosi_rendelok_202205.xlsx]diagram!$B$7</c:f>
              <c:strCache>
                <c:ptCount val="1"/>
                <c:pt idx="0">
                  <c:v>Ügyelet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[Fogorvosi_rendelok_202205.xlsx]diagram!$C$7</c:f>
              <c:numCache>
                <c:formatCode>General</c:formatCode>
                <c:ptCount val="1"/>
                <c:pt idx="0">
                  <c:v>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B1-48E0-9718-53A091F8A673}"/>
            </c:ext>
          </c:extLst>
        </c:ser>
        <c:ser>
          <c:idx val="5"/>
          <c:order val="5"/>
          <c:tx>
            <c:strRef>
              <c:f>[Fogorvosi_rendelok_202205.xlsx]diagram!$B$8</c:f>
              <c:strCache>
                <c:ptCount val="1"/>
                <c:pt idx="0">
                  <c:v>Vegyes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[Fogorvosi_rendelok_202205.xlsx]diagram!$C$8</c:f>
              <c:numCache>
                <c:formatCode>General</c:formatCode>
                <c:ptCount val="1"/>
                <c:pt idx="0">
                  <c:v>1980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1B1-48E0-9718-53A091F8A67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67519408"/>
        <c:axId val="667520656"/>
      </c:barChart>
      <c:catAx>
        <c:axId val="66751940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>
                    <a:solidFill>
                      <a:schemeClr val="tx1"/>
                    </a:solidFill>
                  </a:rPr>
                  <a:t>Ellátás típusa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crossAx val="667520656"/>
        <c:crosses val="autoZero"/>
        <c:auto val="1"/>
        <c:lblAlgn val="ctr"/>
        <c:lblOffset val="100"/>
        <c:noMultiLvlLbl val="0"/>
      </c:catAx>
      <c:valAx>
        <c:axId val="66752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>
                    <a:solidFill>
                      <a:schemeClr val="tx1"/>
                    </a:solidFill>
                  </a:rPr>
                  <a:t>Rendelőszám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6751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u-HU">
                <a:solidFill>
                  <a:schemeClr val="tx1"/>
                </a:solidFill>
              </a:rPr>
              <a:t>Szakellátás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hu-HU">
                <a:solidFill>
                  <a:schemeClr val="tx1"/>
                </a:solidFill>
              </a:rPr>
              <a:t>803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[Fogorvosi_rendelok_202205.xlsx]diagram!$B$23</c:f>
              <c:strCache>
                <c:ptCount val="1"/>
                <c:pt idx="0">
                  <c:v>Egyetemi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[Fogorvosi_rendelok_202205.xlsx]diagram!$C$23</c:f>
              <c:numCache>
                <c:formatCode>General</c:formatCode>
                <c:ptCount val="1"/>
                <c:pt idx="0">
                  <c:v>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C3-46C6-AE6E-E1E9146A5478}"/>
            </c:ext>
          </c:extLst>
        </c:ser>
        <c:ser>
          <c:idx val="1"/>
          <c:order val="1"/>
          <c:tx>
            <c:strRef>
              <c:f>[Fogorvosi_rendelok_202205.xlsx]diagram!$B$24</c:f>
              <c:strCache>
                <c:ptCount val="1"/>
                <c:pt idx="0">
                  <c:v>Fogszabályozás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[Fogorvosi_rendelok_202205.xlsx]diagram!$C$24</c:f>
              <c:numCache>
                <c:formatCode>General</c:formatCode>
                <c:ptCount val="1"/>
                <c:pt idx="0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C3-46C6-AE6E-E1E9146A5478}"/>
            </c:ext>
          </c:extLst>
        </c:ser>
        <c:ser>
          <c:idx val="2"/>
          <c:order val="2"/>
          <c:tx>
            <c:strRef>
              <c:f>[Fogorvosi_rendelok_202205.xlsx]diagram!$B$25</c:f>
              <c:strCache>
                <c:ptCount val="1"/>
                <c:pt idx="0">
                  <c:v>Fogyatékkal élő felnőttek szakellátása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[Fogorvosi_rendelok_202205.xlsx]diagram!$C$25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C3-46C6-AE6E-E1E9146A5478}"/>
            </c:ext>
          </c:extLst>
        </c:ser>
        <c:ser>
          <c:idx val="3"/>
          <c:order val="3"/>
          <c:tx>
            <c:strRef>
              <c:f>[Fogorvosi_rendelok_202205.xlsx]diagram!$B$26</c:f>
              <c:strCache>
                <c:ptCount val="1"/>
                <c:pt idx="0">
                  <c:v>Fogyatékkal élő gyermekek szakellátása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[Fogorvosi_rendelok_202205.xlsx]diagram!$C$26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C3-46C6-AE6E-E1E9146A5478}"/>
            </c:ext>
          </c:extLst>
        </c:ser>
        <c:ser>
          <c:idx val="4"/>
          <c:order val="4"/>
          <c:tx>
            <c:strRef>
              <c:f>[Fogorvosi_rendelok_202205.xlsx]diagram!$B$27</c:f>
              <c:strCache>
                <c:ptCount val="1"/>
                <c:pt idx="0">
                  <c:v>Gyermek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[Fogorvosi_rendelok_202205.xlsx]diagram!$C$27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C3-46C6-AE6E-E1E9146A5478}"/>
            </c:ext>
          </c:extLst>
        </c:ser>
        <c:ser>
          <c:idx val="5"/>
          <c:order val="5"/>
          <c:tx>
            <c:strRef>
              <c:f>[Fogorvosi_rendelok_202205.xlsx]diagram!$B$28</c:f>
              <c:strCache>
                <c:ptCount val="1"/>
                <c:pt idx="0">
                  <c:v>Parodontológia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[Fogorvosi_rendelok_202205.xlsx]diagram!$C$28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BC3-46C6-AE6E-E1E9146A5478}"/>
            </c:ext>
          </c:extLst>
        </c:ser>
        <c:ser>
          <c:idx val="6"/>
          <c:order val="6"/>
          <c:tx>
            <c:strRef>
              <c:f>[Fogorvosi_rendelok_202205.xlsx]diagram!$B$29</c:f>
              <c:strCache>
                <c:ptCount val="1"/>
                <c:pt idx="0">
                  <c:v>Röntgen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[Fogorvosi_rendelok_202205.xlsx]diagram!$C$29</c:f>
              <c:numCache>
                <c:formatCode>General</c:formatCode>
                <c:ptCount val="1"/>
                <c:pt idx="0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C3-46C6-AE6E-E1E9146A5478}"/>
            </c:ext>
          </c:extLst>
        </c:ser>
        <c:ser>
          <c:idx val="7"/>
          <c:order val="7"/>
          <c:tx>
            <c:strRef>
              <c:f>[Fogorvosi_rendelok_202205.xlsx]diagram!$B$30</c:f>
              <c:strCache>
                <c:ptCount val="1"/>
                <c:pt idx="0">
                  <c:v>Szájsebészet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[Fogorvosi_rendelok_202205.xlsx]diagram!$C$30</c:f>
              <c:numCache>
                <c:formatCode>General</c:formatCode>
                <c:ptCount val="1"/>
                <c:pt idx="0">
                  <c:v>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BC3-46C6-AE6E-E1E9146A547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67507760"/>
        <c:axId val="667516080"/>
      </c:barChart>
      <c:catAx>
        <c:axId val="66750776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>
                    <a:solidFill>
                      <a:schemeClr val="tx1"/>
                    </a:solidFill>
                  </a:rPr>
                  <a:t>Ellátás típusa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crossAx val="667516080"/>
        <c:crosses val="autoZero"/>
        <c:auto val="1"/>
        <c:lblAlgn val="ctr"/>
        <c:lblOffset val="100"/>
        <c:noMultiLvlLbl val="0"/>
      </c:catAx>
      <c:valAx>
        <c:axId val="667516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>
                    <a:solidFill>
                      <a:schemeClr val="tx1"/>
                    </a:solidFill>
                  </a:rPr>
                  <a:t>Rendelőszám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67507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u-HU" sz="1800" dirty="0">
                <a:solidFill>
                  <a:schemeClr val="tx1"/>
                </a:solidFill>
              </a:rPr>
              <a:t>Működési nyilvántartásban szereplő</a:t>
            </a:r>
            <a:r>
              <a:rPr lang="hu-HU" sz="1800" baseline="0" dirty="0">
                <a:solidFill>
                  <a:schemeClr val="tx1"/>
                </a:solidFill>
              </a:rPr>
              <a:t> f</a:t>
            </a:r>
            <a:r>
              <a:rPr lang="en-US" sz="1800" dirty="0" err="1">
                <a:solidFill>
                  <a:schemeClr val="tx1"/>
                </a:solidFill>
              </a:rPr>
              <a:t>ogorvosok</a:t>
            </a:r>
            <a:r>
              <a:rPr lang="hu-HU" sz="1800" dirty="0">
                <a:solidFill>
                  <a:schemeClr val="tx1"/>
                </a:solidFill>
              </a:rPr>
              <a:t> száma</a:t>
            </a:r>
            <a:endParaRPr lang="en-US" sz="18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Összesítések!$A$28</c:f>
              <c:strCache>
                <c:ptCount val="1"/>
                <c:pt idx="0">
                  <c:v>Fogorvosok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Összesítések!$B$27:$D$27</c:f>
              <c:strCache>
                <c:ptCount val="3"/>
                <c:pt idx="0">
                  <c:v>Működési nyilvántartás 2019 Összesen</c:v>
                </c:pt>
                <c:pt idx="1">
                  <c:v>Működési nyilvántartás 2020 Összesen</c:v>
                </c:pt>
                <c:pt idx="2">
                  <c:v>Működési nyilvántartás 2021 Összesen</c:v>
                </c:pt>
              </c:strCache>
            </c:strRef>
          </c:cat>
          <c:val>
            <c:numRef>
              <c:f>Összesítések!$B$28:$D$28</c:f>
              <c:numCache>
                <c:formatCode>#,##0</c:formatCode>
                <c:ptCount val="3"/>
                <c:pt idx="0">
                  <c:v>7145</c:v>
                </c:pt>
                <c:pt idx="1">
                  <c:v>6578</c:v>
                </c:pt>
                <c:pt idx="2" formatCode="General">
                  <c:v>6894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71-4B21-9FC4-D10CA00D9A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7684864"/>
        <c:axId val="1007679040"/>
      </c:barChart>
      <c:catAx>
        <c:axId val="100768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07679040"/>
        <c:crosses val="autoZero"/>
        <c:auto val="1"/>
        <c:lblAlgn val="ctr"/>
        <c:lblOffset val="100"/>
        <c:noMultiLvlLbl val="0"/>
      </c:catAx>
      <c:valAx>
        <c:axId val="1007679040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dirty="0">
                    <a:solidFill>
                      <a:schemeClr val="tx1"/>
                    </a:solidFill>
                  </a:rPr>
                  <a:t>Fő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007684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hu-HU" sz="1800" b="1" i="0" baseline="0" dirty="0">
                <a:effectLst/>
              </a:rPr>
              <a:t>Működési nyilvántartásban szereplő</a:t>
            </a:r>
            <a:endParaRPr lang="hu-HU" sz="1800" b="1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prstClr val="black"/>
                </a:solidFill>
              </a:defRPr>
            </a:pPr>
            <a:r>
              <a:rPr lang="hu-HU" sz="1800" b="1" dirty="0">
                <a:solidFill>
                  <a:schemeClr val="tx1"/>
                </a:solidFill>
              </a:rPr>
              <a:t>fogorvosok nemek szerint megoszlása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0" i="0" u="none" strike="noStrike" kern="1200" spc="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B521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8A-4309-9C24-A5BF9578AF7F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8A-4309-9C24-A5BF9578AF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Összesítések!$E$24:$F$24</c:f>
              <c:strCache>
                <c:ptCount val="2"/>
                <c:pt idx="0">
                  <c:v>nő</c:v>
                </c:pt>
                <c:pt idx="1">
                  <c:v>férfi</c:v>
                </c:pt>
              </c:strCache>
            </c:strRef>
          </c:cat>
          <c:val>
            <c:numRef>
              <c:f>Összesítések!$E$25:$F$25</c:f>
              <c:numCache>
                <c:formatCode>0.00%</c:formatCode>
                <c:ptCount val="2"/>
                <c:pt idx="0">
                  <c:v>0.60599999999999998</c:v>
                </c:pt>
                <c:pt idx="1">
                  <c:v>0.39300000000000002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8A-4309-9C24-A5BF9578A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u-HU" b="1" dirty="0">
                <a:solidFill>
                  <a:schemeClr val="tx1"/>
                </a:solidFill>
              </a:rPr>
              <a:t>Működési nyilvántartásban szereplő</a:t>
            </a:r>
            <a:r>
              <a:rPr lang="hu-HU" b="1" baseline="0" dirty="0">
                <a:solidFill>
                  <a:schemeClr val="tx1"/>
                </a:solidFill>
              </a:rPr>
              <a:t> f</a:t>
            </a:r>
            <a:r>
              <a:rPr lang="hu-HU" b="1" dirty="0">
                <a:solidFill>
                  <a:schemeClr val="tx1"/>
                </a:solidFill>
              </a:rPr>
              <a:t>ogorvosok nemek szerinti megoszlása 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B521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4E-46CD-8BDC-CB017CF7823B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4E-46CD-8BDC-CB017CF782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Összesítések!$B$25:$C$25</c:f>
              <c:strCache>
                <c:ptCount val="2"/>
                <c:pt idx="0">
                  <c:v>nő</c:v>
                </c:pt>
                <c:pt idx="1">
                  <c:v>férfi</c:v>
                </c:pt>
              </c:strCache>
            </c:strRef>
          </c:cat>
          <c:val>
            <c:numRef>
              <c:f>Összesítések!$B$26:$C$26</c:f>
              <c:numCache>
                <c:formatCode>0.00%</c:formatCode>
                <c:ptCount val="2"/>
                <c:pt idx="0">
                  <c:v>0.65810000000000002</c:v>
                </c:pt>
                <c:pt idx="1">
                  <c:v>0.34189999999999998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4E-46CD-8BDC-CB017CF782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u-HU" sz="1800" b="1" dirty="0">
                <a:solidFill>
                  <a:schemeClr val="tx1"/>
                </a:solidFill>
              </a:rPr>
              <a:t>Érvényes</a:t>
            </a:r>
            <a:r>
              <a:rPr lang="hu-HU" sz="1800" b="1" baseline="0" dirty="0">
                <a:solidFill>
                  <a:schemeClr val="tx1"/>
                </a:solidFill>
              </a:rPr>
              <a:t> működési nyilvántartással rendelkező fogorvosok korcsoportos bontása 2021.12.31</a:t>
            </a:r>
            <a:endParaRPr lang="hu-HU" sz="1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25765391147015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korcsoport_2021!$B$13</c:f>
              <c:strCache>
                <c:ptCount val="1"/>
                <c:pt idx="0">
                  <c:v>Fogorvosok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korcsoport_2021!$C$12:$M$12</c:f>
              <c:strCache>
                <c:ptCount val="11"/>
                <c:pt idx="0">
                  <c:v>-24</c:v>
                </c:pt>
                <c:pt idx="1">
                  <c:v>25-29</c:v>
                </c:pt>
                <c:pt idx="2">
                  <c:v>30-34</c:v>
                </c:pt>
                <c:pt idx="3">
                  <c:v>35-39</c:v>
                </c:pt>
                <c:pt idx="4">
                  <c:v>40-44</c:v>
                </c:pt>
                <c:pt idx="5">
                  <c:v>45-49</c:v>
                </c:pt>
                <c:pt idx="6">
                  <c:v>50-54</c:v>
                </c:pt>
                <c:pt idx="7">
                  <c:v>55-59</c:v>
                </c:pt>
                <c:pt idx="8">
                  <c:v>60-64</c:v>
                </c:pt>
                <c:pt idx="9">
                  <c:v>65-69</c:v>
                </c:pt>
                <c:pt idx="10">
                  <c:v>70-  </c:v>
                </c:pt>
              </c:strCache>
            </c:strRef>
          </c:cat>
          <c:val>
            <c:numRef>
              <c:f>korcsoport_2021!$C$13:$M$13</c:f>
              <c:numCache>
                <c:formatCode>#,##0</c:formatCode>
                <c:ptCount val="11"/>
                <c:pt idx="0">
                  <c:v>116</c:v>
                </c:pt>
                <c:pt idx="1">
                  <c:v>1097</c:v>
                </c:pt>
                <c:pt idx="2">
                  <c:v>1137</c:v>
                </c:pt>
                <c:pt idx="3">
                  <c:v>721</c:v>
                </c:pt>
                <c:pt idx="4">
                  <c:v>615</c:v>
                </c:pt>
                <c:pt idx="5">
                  <c:v>631</c:v>
                </c:pt>
                <c:pt idx="6">
                  <c:v>656</c:v>
                </c:pt>
                <c:pt idx="7">
                  <c:v>597</c:v>
                </c:pt>
                <c:pt idx="8">
                  <c:v>476</c:v>
                </c:pt>
                <c:pt idx="9">
                  <c:v>417</c:v>
                </c:pt>
                <c:pt idx="10">
                  <c:v>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75-43C5-A3D1-F90C0DF4A2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53345376"/>
        <c:axId val="953338304"/>
      </c:barChart>
      <c:catAx>
        <c:axId val="9533453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>
                    <a:solidFill>
                      <a:schemeClr val="tx1"/>
                    </a:solidFill>
                  </a:rPr>
                  <a:t>Korcsoport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953338304"/>
        <c:crosses val="autoZero"/>
        <c:auto val="1"/>
        <c:lblAlgn val="ctr"/>
        <c:lblOffset val="100"/>
        <c:noMultiLvlLbl val="0"/>
      </c:catAx>
      <c:valAx>
        <c:axId val="95333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>
                    <a:solidFill>
                      <a:schemeClr val="tx1"/>
                    </a:solidFill>
                  </a:rPr>
                  <a:t>Fő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95334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u-HU" sz="1800" b="1" i="0" baseline="0" dirty="0">
                <a:solidFill>
                  <a:schemeClr val="tx1"/>
                </a:solidFill>
                <a:effectLst/>
              </a:rPr>
              <a:t>Működési nyilvántartásban szereplő szakorvosok 2019-2021</a:t>
            </a:r>
            <a:endParaRPr lang="hu-HU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Összesítések!$B$82</c:f>
              <c:strCache>
                <c:ptCount val="1"/>
                <c:pt idx="0">
                  <c:v>Működési nyilvántartás 2019 Összesen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Összesítések!$A$83:$A$91</c:f>
              <c:strCache>
                <c:ptCount val="9"/>
                <c:pt idx="0">
                  <c:v>Konzerváló fogászat és fogpótlástan*</c:v>
                </c:pt>
                <c:pt idx="1">
                  <c:v>Gyermekfogászat</c:v>
                </c:pt>
                <c:pt idx="2">
                  <c:v>Fogszabályozás</c:v>
                </c:pt>
                <c:pt idx="3">
                  <c:v>Endodontia</c:v>
                </c:pt>
                <c:pt idx="4">
                  <c:v>Paradontológia</c:v>
                </c:pt>
                <c:pt idx="5">
                  <c:v>Dentoalveoláris sebészet</c:v>
                </c:pt>
                <c:pt idx="6">
                  <c:v>Orális implantológus</c:v>
                </c:pt>
                <c:pt idx="7">
                  <c:v>Arc-, állcsont és szájsebészet</c:v>
                </c:pt>
                <c:pt idx="8">
                  <c:v>Fogpótlástan</c:v>
                </c:pt>
              </c:strCache>
            </c:strRef>
          </c:cat>
          <c:val>
            <c:numRef>
              <c:f>Összesítések!$B$83:$B$91</c:f>
              <c:numCache>
                <c:formatCode>#,##0</c:formatCode>
                <c:ptCount val="9"/>
                <c:pt idx="0">
                  <c:v>4598</c:v>
                </c:pt>
                <c:pt idx="1">
                  <c:v>271</c:v>
                </c:pt>
                <c:pt idx="2">
                  <c:v>602</c:v>
                </c:pt>
                <c:pt idx="3">
                  <c:v>12</c:v>
                </c:pt>
                <c:pt idx="4">
                  <c:v>144</c:v>
                </c:pt>
                <c:pt idx="5">
                  <c:v>563</c:v>
                </c:pt>
                <c:pt idx="6">
                  <c:v>46</c:v>
                </c:pt>
                <c:pt idx="7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A3-4DAC-BC8A-90BB0C417B22}"/>
            </c:ext>
          </c:extLst>
        </c:ser>
        <c:ser>
          <c:idx val="1"/>
          <c:order val="1"/>
          <c:tx>
            <c:strRef>
              <c:f>Összesítések!$C$82</c:f>
              <c:strCache>
                <c:ptCount val="1"/>
                <c:pt idx="0">
                  <c:v>Működési nyilvántartás 2020 Összesen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Összesítések!$A$83:$A$91</c:f>
              <c:strCache>
                <c:ptCount val="9"/>
                <c:pt idx="0">
                  <c:v>Konzerváló fogászat és fogpótlástan*</c:v>
                </c:pt>
                <c:pt idx="1">
                  <c:v>Gyermekfogászat</c:v>
                </c:pt>
                <c:pt idx="2">
                  <c:v>Fogszabályozás</c:v>
                </c:pt>
                <c:pt idx="3">
                  <c:v>Endodontia</c:v>
                </c:pt>
                <c:pt idx="4">
                  <c:v>Paradontológia</c:v>
                </c:pt>
                <c:pt idx="5">
                  <c:v>Dentoalveoláris sebészet</c:v>
                </c:pt>
                <c:pt idx="6">
                  <c:v>Orális implantológus</c:v>
                </c:pt>
                <c:pt idx="7">
                  <c:v>Arc-, állcsont és szájsebészet</c:v>
                </c:pt>
                <c:pt idx="8">
                  <c:v>Fogpótlástan</c:v>
                </c:pt>
              </c:strCache>
            </c:strRef>
          </c:cat>
          <c:val>
            <c:numRef>
              <c:f>Összesítések!$C$83:$C$91</c:f>
              <c:numCache>
                <c:formatCode>#,##0</c:formatCode>
                <c:ptCount val="9"/>
                <c:pt idx="0">
                  <c:v>3904</c:v>
                </c:pt>
                <c:pt idx="1">
                  <c:v>222</c:v>
                </c:pt>
                <c:pt idx="2">
                  <c:v>558</c:v>
                </c:pt>
                <c:pt idx="3">
                  <c:v>31</c:v>
                </c:pt>
                <c:pt idx="4">
                  <c:v>145</c:v>
                </c:pt>
                <c:pt idx="5">
                  <c:v>557</c:v>
                </c:pt>
                <c:pt idx="6">
                  <c:v>54</c:v>
                </c:pt>
                <c:pt idx="7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A3-4DAC-BC8A-90BB0C417B22}"/>
            </c:ext>
          </c:extLst>
        </c:ser>
        <c:ser>
          <c:idx val="2"/>
          <c:order val="2"/>
          <c:tx>
            <c:strRef>
              <c:f>Összesítések!$D$82</c:f>
              <c:strCache>
                <c:ptCount val="1"/>
                <c:pt idx="0">
                  <c:v>Működési nyilvántartás 2021 Összesen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Összesítések!$A$83:$A$91</c:f>
              <c:strCache>
                <c:ptCount val="9"/>
                <c:pt idx="0">
                  <c:v>Konzerváló fogászat és fogpótlástan*</c:v>
                </c:pt>
                <c:pt idx="1">
                  <c:v>Gyermekfogászat</c:v>
                </c:pt>
                <c:pt idx="2">
                  <c:v>Fogszabályozás</c:v>
                </c:pt>
                <c:pt idx="3">
                  <c:v>Endodontia</c:v>
                </c:pt>
                <c:pt idx="4">
                  <c:v>Paradontológia</c:v>
                </c:pt>
                <c:pt idx="5">
                  <c:v>Dentoalveoláris sebészet</c:v>
                </c:pt>
                <c:pt idx="6">
                  <c:v>Orális implantológus</c:v>
                </c:pt>
                <c:pt idx="7">
                  <c:v>Arc-, állcsont és szájsebészet</c:v>
                </c:pt>
                <c:pt idx="8">
                  <c:v>Fogpótlástan</c:v>
                </c:pt>
              </c:strCache>
            </c:strRef>
          </c:cat>
          <c:val>
            <c:numRef>
              <c:f>Összesítések!$D$83:$D$91</c:f>
              <c:numCache>
                <c:formatCode>#,##0</c:formatCode>
                <c:ptCount val="9"/>
                <c:pt idx="0">
                  <c:v>3985</c:v>
                </c:pt>
                <c:pt idx="1">
                  <c:v>235</c:v>
                </c:pt>
                <c:pt idx="2">
                  <c:v>600</c:v>
                </c:pt>
                <c:pt idx="3">
                  <c:v>45</c:v>
                </c:pt>
                <c:pt idx="4">
                  <c:v>153</c:v>
                </c:pt>
                <c:pt idx="5">
                  <c:v>601</c:v>
                </c:pt>
                <c:pt idx="6">
                  <c:v>58</c:v>
                </c:pt>
                <c:pt idx="7">
                  <c:v>76</c:v>
                </c:pt>
                <c:pt idx="8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A3-4DAC-BC8A-90BB0C417B2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968536128"/>
        <c:axId val="968541952"/>
      </c:barChart>
      <c:catAx>
        <c:axId val="9685361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>
                    <a:solidFill>
                      <a:schemeClr val="tx1"/>
                    </a:solidFill>
                  </a:rPr>
                  <a:t>Szakképesítés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968541952"/>
        <c:crosses val="autoZero"/>
        <c:auto val="1"/>
        <c:lblAlgn val="ctr"/>
        <c:lblOffset val="100"/>
        <c:noMultiLvlLbl val="0"/>
      </c:catAx>
      <c:valAx>
        <c:axId val="968541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>
                    <a:solidFill>
                      <a:schemeClr val="tx1"/>
                    </a:solidFill>
                  </a:rPr>
                  <a:t>Fő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96853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065751953486652"/>
          <c:y val="0.87647361903608711"/>
          <c:w val="0.50559911332603258"/>
          <c:h val="0.114891884671990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hu-HU" sz="1800" b="1" i="0" baseline="0" dirty="0">
                <a:solidFill>
                  <a:schemeClr val="tx1"/>
                </a:solidFill>
                <a:effectLst/>
              </a:rPr>
              <a:t>Működési nyilvántartásban szereplő szakorvosok 2019-2021</a:t>
            </a:r>
            <a:endParaRPr lang="hu-HU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Összesítések!$B$62</c:f>
              <c:strCache>
                <c:ptCount val="1"/>
                <c:pt idx="0">
                  <c:v>Működési nyilvántartás 2019 Összesen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Összesítések!$A$63:$A$70</c:f>
              <c:strCache>
                <c:ptCount val="8"/>
                <c:pt idx="0">
                  <c:v>Gyermekfogászat</c:v>
                </c:pt>
                <c:pt idx="1">
                  <c:v>Fogszabályozás</c:v>
                </c:pt>
                <c:pt idx="2">
                  <c:v>Endodontia</c:v>
                </c:pt>
                <c:pt idx="3">
                  <c:v>Paradontológia</c:v>
                </c:pt>
                <c:pt idx="4">
                  <c:v>Dentoalveoláris sebészet</c:v>
                </c:pt>
                <c:pt idx="5">
                  <c:v>Orális implantológus</c:v>
                </c:pt>
                <c:pt idx="6">
                  <c:v>Arc-, állcsont és szájsebészet</c:v>
                </c:pt>
                <c:pt idx="7">
                  <c:v>Fogpótlástan</c:v>
                </c:pt>
              </c:strCache>
            </c:strRef>
          </c:cat>
          <c:val>
            <c:numRef>
              <c:f>Összesítések!$B$63:$B$70</c:f>
              <c:numCache>
                <c:formatCode>#,##0</c:formatCode>
                <c:ptCount val="8"/>
                <c:pt idx="0">
                  <c:v>271</c:v>
                </c:pt>
                <c:pt idx="1">
                  <c:v>602</c:v>
                </c:pt>
                <c:pt idx="2">
                  <c:v>12</c:v>
                </c:pt>
                <c:pt idx="3">
                  <c:v>144</c:v>
                </c:pt>
                <c:pt idx="4">
                  <c:v>563</c:v>
                </c:pt>
                <c:pt idx="5">
                  <c:v>46</c:v>
                </c:pt>
                <c:pt idx="6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E3-4D9C-ACB0-D5EE24FD2BC6}"/>
            </c:ext>
          </c:extLst>
        </c:ser>
        <c:ser>
          <c:idx val="1"/>
          <c:order val="1"/>
          <c:tx>
            <c:strRef>
              <c:f>Összesítések!$C$62</c:f>
              <c:strCache>
                <c:ptCount val="1"/>
                <c:pt idx="0">
                  <c:v>Működési nyilvántartás 2020 Összesen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Összesítések!$A$63:$A$70</c:f>
              <c:strCache>
                <c:ptCount val="8"/>
                <c:pt idx="0">
                  <c:v>Gyermekfogászat</c:v>
                </c:pt>
                <c:pt idx="1">
                  <c:v>Fogszabályozás</c:v>
                </c:pt>
                <c:pt idx="2">
                  <c:v>Endodontia</c:v>
                </c:pt>
                <c:pt idx="3">
                  <c:v>Paradontológia</c:v>
                </c:pt>
                <c:pt idx="4">
                  <c:v>Dentoalveoláris sebészet</c:v>
                </c:pt>
                <c:pt idx="5">
                  <c:v>Orális implantológus</c:v>
                </c:pt>
                <c:pt idx="6">
                  <c:v>Arc-, állcsont és szájsebészet</c:v>
                </c:pt>
                <c:pt idx="7">
                  <c:v>Fogpótlástan</c:v>
                </c:pt>
              </c:strCache>
            </c:strRef>
          </c:cat>
          <c:val>
            <c:numRef>
              <c:f>Összesítések!$C$63:$C$70</c:f>
              <c:numCache>
                <c:formatCode>#,##0</c:formatCode>
                <c:ptCount val="8"/>
                <c:pt idx="0">
                  <c:v>222</c:v>
                </c:pt>
                <c:pt idx="1">
                  <c:v>558</c:v>
                </c:pt>
                <c:pt idx="2">
                  <c:v>31</c:v>
                </c:pt>
                <c:pt idx="3">
                  <c:v>145</c:v>
                </c:pt>
                <c:pt idx="4">
                  <c:v>557</c:v>
                </c:pt>
                <c:pt idx="5">
                  <c:v>54</c:v>
                </c:pt>
                <c:pt idx="6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E3-4D9C-ACB0-D5EE24FD2BC6}"/>
            </c:ext>
          </c:extLst>
        </c:ser>
        <c:ser>
          <c:idx val="2"/>
          <c:order val="2"/>
          <c:tx>
            <c:strRef>
              <c:f>Összesítések!$D$62</c:f>
              <c:strCache>
                <c:ptCount val="1"/>
                <c:pt idx="0">
                  <c:v>Működési nyilvántartás 2021 Összesen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Összesítések!$A$63:$A$70</c:f>
              <c:strCache>
                <c:ptCount val="8"/>
                <c:pt idx="0">
                  <c:v>Gyermekfogászat</c:v>
                </c:pt>
                <c:pt idx="1">
                  <c:v>Fogszabályozás</c:v>
                </c:pt>
                <c:pt idx="2">
                  <c:v>Endodontia</c:v>
                </c:pt>
                <c:pt idx="3">
                  <c:v>Paradontológia</c:v>
                </c:pt>
                <c:pt idx="4">
                  <c:v>Dentoalveoláris sebészet</c:v>
                </c:pt>
                <c:pt idx="5">
                  <c:v>Orális implantológus</c:v>
                </c:pt>
                <c:pt idx="6">
                  <c:v>Arc-, állcsont és szájsebészet</c:v>
                </c:pt>
                <c:pt idx="7">
                  <c:v>Fogpótlástan</c:v>
                </c:pt>
              </c:strCache>
            </c:strRef>
          </c:cat>
          <c:val>
            <c:numRef>
              <c:f>Összesítések!$D$63:$D$70</c:f>
              <c:numCache>
                <c:formatCode>General</c:formatCode>
                <c:ptCount val="8"/>
                <c:pt idx="0">
                  <c:v>235</c:v>
                </c:pt>
                <c:pt idx="1">
                  <c:v>600</c:v>
                </c:pt>
                <c:pt idx="2">
                  <c:v>45</c:v>
                </c:pt>
                <c:pt idx="3">
                  <c:v>153</c:v>
                </c:pt>
                <c:pt idx="4">
                  <c:v>601</c:v>
                </c:pt>
                <c:pt idx="5">
                  <c:v>58</c:v>
                </c:pt>
                <c:pt idx="6">
                  <c:v>76</c:v>
                </c:pt>
                <c:pt idx="7" formatCode="#,##0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E3-4D9C-ACB0-D5EE24FD2B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670378096"/>
        <c:axId val="670386832"/>
      </c:barChart>
      <c:catAx>
        <c:axId val="6703780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dirty="0">
                    <a:solidFill>
                      <a:schemeClr val="tx1"/>
                    </a:solidFill>
                  </a:rPr>
                  <a:t>Szakképesítés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70386832"/>
        <c:crosses val="autoZero"/>
        <c:auto val="1"/>
        <c:lblAlgn val="ctr"/>
        <c:lblOffset val="100"/>
        <c:noMultiLvlLbl val="0"/>
      </c:catAx>
      <c:valAx>
        <c:axId val="670386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u-HU" dirty="0">
                    <a:solidFill>
                      <a:schemeClr val="tx1"/>
                    </a:solidFill>
                  </a:rPr>
                  <a:t>Fő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67037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2DF9C-25A0-4851-90BE-995FFD04BCC1}" type="datetimeFigureOut">
              <a:rPr lang="hu-HU" smtClean="0"/>
              <a:pPr/>
              <a:t>2023. 02. 14.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BFBF4-B574-43A8-BB90-159BEBB71F5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F2A6FA-13BB-4596-8979-66D4C7D6333E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1" y="3257551"/>
            <a:ext cx="6705600" cy="3086100"/>
          </a:xfrm>
          <a:noFill/>
          <a:ln/>
        </p:spPr>
        <p:txBody>
          <a:bodyPr/>
          <a:lstStyle/>
          <a:p>
            <a:pPr eaLnBrk="1" hangingPunct="1"/>
            <a:endParaRPr lang="ca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C4137C-DAE4-4990-A134-A65D9EC0AF61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1" y="3257551"/>
            <a:ext cx="6705600" cy="3086100"/>
          </a:xfrm>
          <a:noFill/>
          <a:ln/>
        </p:spPr>
        <p:txBody>
          <a:bodyPr/>
          <a:lstStyle/>
          <a:p>
            <a:pPr eaLnBrk="1" hangingPunct="1"/>
            <a:endParaRPr lang="es-ES" sz="1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74EC6-2F81-4CA6-A3A3-B4E6F28D998B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1" y="3257551"/>
            <a:ext cx="6705600" cy="3086100"/>
          </a:xfrm>
          <a:noFill/>
          <a:ln/>
        </p:spPr>
        <p:txBody>
          <a:bodyPr/>
          <a:lstStyle/>
          <a:p>
            <a:pPr eaLnBrk="1" hangingPunct="1"/>
            <a:endParaRPr lang="es-ES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EE41-5925-459E-B07A-F37EE7CED305}" type="slidenum">
              <a:rPr lang="hu-HU" smtClean="0"/>
              <a:pPr/>
              <a:t>26</a:t>
            </a:fld>
            <a:endParaRPr lang="hu-H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91410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116764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331280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690694"/>
      </p:ext>
    </p:extLst>
  </p:cSld>
  <p:clrMapOvr>
    <a:masterClrMapping/>
  </p:clrMapOvr>
  <p:transition>
    <p:blind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32236"/>
      </p:ext>
    </p:extLst>
  </p:cSld>
  <p:clrMapOvr>
    <a:masterClrMapping/>
  </p:clrMapOvr>
  <p:transition>
    <p:blind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632956"/>
      </p:ext>
    </p:extLst>
  </p:cSld>
  <p:clrMapOvr>
    <a:masterClrMapping/>
  </p:clrMapOvr>
  <p:transition>
    <p:blind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408801"/>
      </p:ext>
    </p:extLst>
  </p:cSld>
  <p:clrMapOvr>
    <a:masterClrMapping/>
  </p:clrMapOvr>
  <p:transition>
    <p:blind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42148"/>
      </p:ext>
    </p:extLst>
  </p:cSld>
  <p:clrMapOvr>
    <a:masterClrMapping/>
  </p:clrMapOvr>
  <p:transition>
    <p:blind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278408"/>
      </p:ext>
    </p:extLst>
  </p:cSld>
  <p:clrMapOvr>
    <a:masterClrMapping/>
  </p:clrMapOvr>
  <p:transition>
    <p:blind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798637"/>
      </p:ext>
    </p:extLst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15590"/>
      </p:ext>
    </p:extLst>
  </p:cSld>
  <p:clrMapOvr>
    <a:masterClrMapping/>
  </p:clrMapOvr>
  <p:transition>
    <p:blind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942724"/>
      </p:ext>
    </p:extLst>
  </p:cSld>
  <p:clrMapOvr>
    <a:masterClrMapping/>
  </p:clrMapOvr>
  <p:transition>
    <p:blind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165506"/>
      </p:ext>
    </p:extLst>
  </p:cSld>
  <p:clrMapOvr>
    <a:masterClrMapping/>
  </p:clrMapOvr>
  <p:transition>
    <p:blind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426513"/>
      </p:ext>
    </p:extLst>
  </p:cSld>
  <p:clrMapOvr>
    <a:masterClrMapping/>
  </p:clrMapOvr>
  <p:transition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2023. 02. 14.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2023. 02. 14.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2023. 02. 14.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 dirty="0"/>
          </a:p>
        </p:txBody>
      </p:sp>
    </p:spTree>
  </p:cSld>
  <p:clrMapOvr>
    <a:masterClrMapping/>
  </p:clrMapOvr>
  <p:transition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333476"/>
      </p:ext>
    </p:extLst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2198" y="-95046"/>
            <a:ext cx="7899603" cy="1854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5462" y="1927288"/>
            <a:ext cx="8495030" cy="4185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5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43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CDE75-89FD-47D4-96B5-7D53BD2E92D4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2023. 02. 14.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01B6B-DBA4-45B4-AC3D-5BEE23A6DF6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>
    <p:blind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emmelweis-egyetem.hu/fszoi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fszoi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microsoft.com/office/2007/relationships/hdphoto" Target="../media/hdphoto1.wdp"/><Relationship Id="rId9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84C92143-5E71-4176-AAD4-DCED5067C4E7}"/>
              </a:ext>
            </a:extLst>
          </p:cNvPr>
          <p:cNvSpPr txBox="1"/>
          <p:nvPr/>
        </p:nvSpPr>
        <p:spPr>
          <a:xfrm>
            <a:off x="103376" y="1474114"/>
            <a:ext cx="5535424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defTabSz="685800">
              <a:defRPr/>
            </a:pPr>
            <a:r>
              <a:rPr lang="hu-HU" sz="2800" b="1" dirty="0">
                <a:solidFill>
                  <a:srgbClr val="0070C0"/>
                </a:solidFill>
                <a:latin typeface="Calibri"/>
              </a:rPr>
              <a:t>A </a:t>
            </a:r>
            <a:r>
              <a:rPr lang="hu-HU" sz="2800" b="1" dirty="0" err="1" smtClean="0">
                <a:solidFill>
                  <a:srgbClr val="0070C0"/>
                </a:solidFill>
                <a:latin typeface="Calibri"/>
              </a:rPr>
              <a:t>gerosztomatológia</a:t>
            </a:r>
            <a:r>
              <a:rPr lang="hu-HU" sz="2800" b="1" dirty="0" smtClean="0">
                <a:solidFill>
                  <a:srgbClr val="0070C0"/>
                </a:solidFill>
                <a:latin typeface="Calibri"/>
              </a:rPr>
              <a:t> sürgősségi fogászati </a:t>
            </a:r>
            <a:r>
              <a:rPr lang="hu-HU" sz="2800" b="1" dirty="0" err="1" smtClean="0">
                <a:solidFill>
                  <a:srgbClr val="0070C0"/>
                </a:solidFill>
                <a:latin typeface="Calibri"/>
              </a:rPr>
              <a:t>vonatkozásaisürgősségi</a:t>
            </a:r>
            <a:r>
              <a:rPr lang="hu-HU" sz="2800" b="1" dirty="0" smtClean="0">
                <a:solidFill>
                  <a:srgbClr val="0070C0"/>
                </a:solidFill>
                <a:latin typeface="Calibri"/>
              </a:rPr>
              <a:t> </a:t>
            </a:r>
            <a:r>
              <a:rPr lang="hu-HU" sz="2800" b="1" dirty="0">
                <a:solidFill>
                  <a:srgbClr val="0070C0"/>
                </a:solidFill>
                <a:latin typeface="Calibri"/>
              </a:rPr>
              <a:t>fogászati ellátás  finanszírozási lehetőségei és hatósági vonatkozásai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D8847971-4890-4CDD-B98A-C89A64A3C386}"/>
              </a:ext>
            </a:extLst>
          </p:cNvPr>
          <p:cNvSpPr txBox="1"/>
          <p:nvPr/>
        </p:nvSpPr>
        <p:spPr>
          <a:xfrm>
            <a:off x="6781800" y="4950529"/>
            <a:ext cx="2520280" cy="18312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Dr. </a:t>
            </a:r>
            <a:r>
              <a:rPr kumimoji="0" lang="hu-HU" altLang="ko-K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Kivovics</a:t>
            </a:r>
            <a:r>
              <a:rPr kumimoji="0" lang="hu-HU" altLang="ko-KR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 Péter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c.gyetemi</a:t>
            </a:r>
            <a:r>
              <a:rPr kumimoji="0" lang="hu-HU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 tanár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az orvostudomány kandidátusa (</a:t>
            </a:r>
            <a:r>
              <a:rPr kumimoji="0" lang="hu-HU" altLang="ko-K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C.Sc</a:t>
            </a:r>
            <a:r>
              <a:rPr kumimoji="0" lang="hu-HU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), </a:t>
            </a:r>
            <a:r>
              <a:rPr kumimoji="0" lang="hu-HU" altLang="ko-K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Ph.D</a:t>
            </a:r>
            <a:r>
              <a:rPr kumimoji="0" lang="hu-HU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DMD, </a:t>
            </a:r>
            <a:r>
              <a:rPr kumimoji="0" lang="hu-HU" altLang="ko-K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MsC</a:t>
            </a:r>
            <a:r>
              <a:rPr kumimoji="0" lang="hu-HU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, BDS,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osztályvezető főorvos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Országos Szakfelügyelő Főorvos (CDO)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ko-K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Dr. Németh Orsolya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ko-KR" sz="800" dirty="0" smtClean="0">
                <a:solidFill>
                  <a:srgbClr val="002060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egyetemi docens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Ph</a:t>
            </a:r>
            <a:r>
              <a:rPr lang="hu-HU" altLang="ko-KR" sz="800" dirty="0" smtClean="0">
                <a:solidFill>
                  <a:srgbClr val="002060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.D.,DMD.,</a:t>
            </a:r>
            <a:r>
              <a:rPr lang="hu-HU" altLang="ko-KR" sz="800" dirty="0" err="1" smtClean="0">
                <a:solidFill>
                  <a:srgbClr val="002060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MsC</a:t>
            </a:r>
            <a:r>
              <a:rPr lang="hu-HU" altLang="ko-KR" sz="800" dirty="0" smtClean="0">
                <a:solidFill>
                  <a:srgbClr val="002060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Intézetvezető</a:t>
            </a:r>
            <a:r>
              <a:rPr kumimoji="0" lang="hu-HU" altLang="ko-KR" sz="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 főorvos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ko-KR" sz="800" baseline="0" dirty="0" smtClean="0">
                <a:solidFill>
                  <a:srgbClr val="002060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Budapesti Szakfelügyelő Főorvos (</a:t>
            </a:r>
            <a:r>
              <a:rPr lang="hu-HU" altLang="ko-KR" sz="800" baseline="0" dirty="0" err="1" smtClean="0">
                <a:solidFill>
                  <a:srgbClr val="002060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vCDO</a:t>
            </a:r>
            <a:r>
              <a:rPr lang="hu-HU" altLang="ko-KR" sz="800" baseline="0" dirty="0" smtClean="0">
                <a:solidFill>
                  <a:srgbClr val="002060"/>
                </a:solidFill>
                <a:latin typeface="Arial"/>
                <a:ea typeface="맑은 고딕" panose="020B0503020000020004" pitchFamily="34" charset="-127"/>
                <a:cs typeface="Arial" pitchFamily="34" charset="0"/>
              </a:rPr>
              <a:t>)</a:t>
            </a:r>
            <a:endParaRPr kumimoji="0" lang="hu-HU" altLang="ko-KR" sz="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,</a:t>
            </a:r>
          </a:p>
        </p:txBody>
      </p:sp>
      <p:pic>
        <p:nvPicPr>
          <p:cNvPr id="5" name="Picture 3" descr="C:\Mappácska\Papi\Egyeb\Száj\Oral health care.jpg">
            <a:extLst>
              <a:ext uri="{FF2B5EF4-FFF2-40B4-BE49-F238E27FC236}">
                <a16:creationId xmlns:a16="http://schemas.microsoft.com/office/drawing/2014/main" id="{95E840C0-323B-4D58-AE36-D22BA69B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8078" y="4658158"/>
            <a:ext cx="263466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églalap 6"/>
          <p:cNvSpPr/>
          <p:nvPr/>
        </p:nvSpPr>
        <p:spPr>
          <a:xfrm>
            <a:off x="118832" y="152400"/>
            <a:ext cx="533849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Semmelweis 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Egyetem </a:t>
            </a:r>
            <a:r>
              <a:rPr kumimoji="0" lang="hu-HU" sz="2000" b="1" i="0" u="none" strike="noStrike" kern="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Fogorvostudományi</a:t>
            </a:r>
            <a:r>
              <a:rPr kumimoji="0" lang="hu-HU" sz="2000" b="1" i="0" u="none" strike="noStrike" kern="0" cap="none" spc="-7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Kar  Fogászati és </a:t>
            </a:r>
            <a:r>
              <a:rPr kumimoji="0" lang="hu-HU" sz="2000" b="1" i="0" u="none" strike="noStrike" kern="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Szájsebészeti </a:t>
            </a:r>
            <a:r>
              <a:rPr kumimoji="0" lang="hu-H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Oktató</a:t>
            </a:r>
            <a:r>
              <a:rPr kumimoji="0" lang="hu-HU" sz="2000" b="1" i="0" u="none" strike="noStrike" kern="0" cap="none" spc="-1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hu-HU" sz="2000" b="1" i="0" u="none" strike="noStrike" kern="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Intézet</a:t>
            </a:r>
            <a:endParaRPr kumimoji="0" lang="hu-HU" sz="20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1134110" marR="1128395" lvl="0" indent="0" algn="ctr" defTabSz="91440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igazgató: Dr. Németh Orsolya egyetemi docens</a:t>
            </a:r>
            <a:br>
              <a:rPr kumimoji="0" lang="hu-HU" sz="1200" b="0" i="0" u="none" strike="noStrike" kern="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hu-HU" sz="1200" b="0" i="0" u="none" strike="noStrike" kern="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 </a:t>
            </a:r>
            <a:r>
              <a:rPr kumimoji="0" lang="hu-HU" sz="1200" b="0" i="0" u="sng" strike="noStrike" kern="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>
                  <a:solidFill>
                    <a:srgbClr val="009999"/>
                  </a:solidFill>
                </a:uFill>
                <a:latin typeface="Times New Roman"/>
                <a:ea typeface="+mj-ea"/>
                <a:cs typeface="Times New Roman"/>
                <a:hlinkClick r:id="rId3"/>
              </a:rPr>
              <a:t>http://semmelweis-egyetem.hu/fszoi/ </a:t>
            </a:r>
            <a:r>
              <a:rPr kumimoji="0" lang="hu-HU" sz="1200" b="0" i="0" u="none" strike="noStrike" kern="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</a:t>
            </a:r>
            <a:r>
              <a:rPr kumimoji="0" lang="hu-HU" sz="1200" b="0" i="0" u="sng" strike="noStrike" kern="0" cap="none" spc="-5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>
                  <a:solidFill>
                    <a:srgbClr val="009999"/>
                  </a:solidFill>
                </a:uFill>
                <a:latin typeface="Times New Roman"/>
                <a:ea typeface="+mj-ea"/>
                <a:cs typeface="Times New Roman"/>
                <a:hlinkClick r:id="rId4"/>
              </a:rPr>
              <a:t>https://www.facebook.com/fszoi</a:t>
            </a: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37" y="3770664"/>
            <a:ext cx="2127688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818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hu-HU" b="1" dirty="0"/>
              <a:t>Ellátási rendszerek</a:t>
            </a:r>
          </a:p>
        </p:txBody>
      </p:sp>
      <p:pic>
        <p:nvPicPr>
          <p:cNvPr id="37890" name="Picture 2" descr="C:\Mappácska\Papi\Egyeb\GIF\zmBLa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0648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4201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a europa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5567"/>
            <a:ext cx="7315200" cy="675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555875" y="2205038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BEVERIDGE</a:t>
            </a:r>
            <a:endParaRPr lang="es-ES" sz="20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s-E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MODEL</a:t>
            </a:r>
            <a:endParaRPr lang="ca-ES" sz="20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133600" y="3505200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BISMARKI</a:t>
            </a:r>
          </a:p>
          <a:p>
            <a:pPr algn="ctr">
              <a:defRPr/>
            </a:pPr>
            <a:r>
              <a:rPr lang="es-E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MODEL</a:t>
            </a:r>
            <a:endParaRPr lang="ca-ES" sz="20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04800" y="1676400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s-E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HYBRID</a:t>
            </a:r>
          </a:p>
          <a:p>
            <a:pPr algn="ctr">
              <a:defRPr/>
            </a:pPr>
            <a:r>
              <a:rPr lang="es-E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MODEL</a:t>
            </a:r>
            <a:endParaRPr lang="ca-ES" sz="20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1331913" y="5157788"/>
            <a:ext cx="2376487" cy="10080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DÉLEURÓPAI</a:t>
            </a:r>
            <a:endParaRPr lang="es-ES" sz="20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es-E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MODEL</a:t>
            </a:r>
            <a:endParaRPr lang="ca-ES" sz="20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4067175" y="3124200"/>
            <a:ext cx="2017713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KELETEURÓPAI</a:t>
            </a:r>
          </a:p>
          <a:p>
            <a:pPr algn="ctr">
              <a:defRPr/>
            </a:pP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SZEMASKÓ</a:t>
            </a:r>
          </a:p>
          <a:p>
            <a:pPr algn="ctr">
              <a:defRPr/>
            </a:pP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MODEL </a:t>
            </a:r>
          </a:p>
          <a:p>
            <a:pPr algn="ctr">
              <a:defRPr/>
            </a:pPr>
            <a:r>
              <a:rPr lang="hu-H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(változás közben)</a:t>
            </a:r>
            <a:endParaRPr lang="ca-E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2555875" y="333375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hu-H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ÉSZAKI</a:t>
            </a:r>
            <a:endParaRPr lang="es-ES" sz="20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hu-HU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MODEL</a:t>
            </a:r>
            <a:endParaRPr lang="ca-ES" sz="2000" b="1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2930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</a:t>
            </a:r>
            <a:r>
              <a:rPr lang="hu-HU" sz="4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Bismarki</a:t>
            </a:r>
            <a:r>
              <a:rPr lang="hu-HU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modell nem fenntartható</a:t>
            </a:r>
          </a:p>
        </p:txBody>
      </p:sp>
      <p:pic>
        <p:nvPicPr>
          <p:cNvPr id="5123" name="Picture 7" descr="korhaz_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1714500"/>
            <a:ext cx="3810000" cy="28575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72025" y="2009775"/>
            <a:ext cx="356235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236086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5200" y="838200"/>
            <a:ext cx="1905000" cy="609600"/>
          </a:xfrm>
          <a:noFill/>
        </p:spPr>
        <p:txBody>
          <a:bodyPr/>
          <a:lstStyle/>
          <a:p>
            <a:pPr eaLnBrk="1" hangingPunct="1"/>
            <a:r>
              <a:rPr lang="hu-HU" sz="2000" b="1"/>
              <a:t>Magán ellátás</a:t>
            </a:r>
            <a:endParaRPr lang="ca-ES" sz="1600" b="1"/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 flipV="1">
            <a:off x="1828800" y="3200400"/>
            <a:ext cx="5638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 flipH="1" flipV="1">
            <a:off x="4419600" y="1524000"/>
            <a:ext cx="0" cy="3733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467600" y="2743200"/>
            <a:ext cx="16764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b="1">
                <a:solidFill>
                  <a:schemeClr val="tx2"/>
                </a:solidFill>
              </a:rPr>
              <a:t>Magán finanszírozás</a:t>
            </a:r>
            <a:endParaRPr lang="ca-ES" b="1">
              <a:solidFill>
                <a:schemeClr val="tx2"/>
              </a:solidFill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50825" y="2636838"/>
            <a:ext cx="1800225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b="1">
                <a:solidFill>
                  <a:schemeClr val="tx2"/>
                </a:solidFill>
              </a:rPr>
              <a:t>Állami finanszírozás</a:t>
            </a:r>
            <a:endParaRPr lang="ca-ES" sz="1400" b="1">
              <a:solidFill>
                <a:schemeClr val="tx2"/>
              </a:solidFill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505200" y="5486400"/>
            <a:ext cx="18716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2000" b="1"/>
              <a:t>Állami ellátás</a:t>
            </a:r>
            <a:endParaRPr lang="ca-ES" sz="1600" b="1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916238" y="2852738"/>
            <a:ext cx="1800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ca-ES" sz="1600" b="1">
              <a:solidFill>
                <a:schemeClr val="tx2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0" y="6621463"/>
            <a:ext cx="25146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/>
              <a:t>Source:Holst D,Sheiham A,Petersen PE 2005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33400" y="228600"/>
            <a:ext cx="8424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>
                <a:effectLst>
                  <a:outerShdw blurRad="38100" dist="38100" dir="2700000" algn="tl">
                    <a:srgbClr val="C0C0C0"/>
                  </a:outerShdw>
                </a:effectLst>
              </a:rPr>
              <a:t>A finanszírozás és a fogászati ellátás változásai</a:t>
            </a:r>
            <a:endParaRPr lang="ca-ES" b="1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2235" name="WordArt 11"/>
          <p:cNvSpPr>
            <a:spLocks noChangeArrowheads="1" noChangeShapeType="1" noTextEdit="1"/>
          </p:cNvSpPr>
          <p:nvPr/>
        </p:nvSpPr>
        <p:spPr bwMode="auto">
          <a:xfrm>
            <a:off x="2209800" y="1524000"/>
            <a:ext cx="355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</a:t>
            </a:r>
          </a:p>
        </p:txBody>
      </p:sp>
      <p:sp>
        <p:nvSpPr>
          <p:cNvPr id="52236" name="WordArt 12"/>
          <p:cNvSpPr>
            <a:spLocks noChangeArrowheads="1" noChangeShapeType="1" noTextEdit="1"/>
          </p:cNvSpPr>
          <p:nvPr/>
        </p:nvSpPr>
        <p:spPr bwMode="auto">
          <a:xfrm>
            <a:off x="2209800" y="4191000"/>
            <a:ext cx="355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B</a:t>
            </a:r>
          </a:p>
        </p:txBody>
      </p:sp>
      <p:sp>
        <p:nvSpPr>
          <p:cNvPr id="52237" name="WordArt 13"/>
          <p:cNvSpPr>
            <a:spLocks noChangeArrowheads="1" noChangeShapeType="1" noTextEdit="1"/>
          </p:cNvSpPr>
          <p:nvPr/>
        </p:nvSpPr>
        <p:spPr bwMode="auto">
          <a:xfrm>
            <a:off x="6172200" y="4191000"/>
            <a:ext cx="355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</a:t>
            </a:r>
          </a:p>
        </p:txBody>
      </p:sp>
      <p:sp>
        <p:nvSpPr>
          <p:cNvPr id="52238" name="WordArt 14"/>
          <p:cNvSpPr>
            <a:spLocks noChangeArrowheads="1" noChangeShapeType="1" noTextEdit="1"/>
          </p:cNvSpPr>
          <p:nvPr/>
        </p:nvSpPr>
        <p:spPr bwMode="auto">
          <a:xfrm>
            <a:off x="6172200" y="1524000"/>
            <a:ext cx="355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90199515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nimBg="1"/>
      <p:bldP spid="52228" grpId="0" animBg="1"/>
      <p:bldP spid="52235" grpId="0" animBg="1"/>
      <p:bldP spid="52236" grpId="0" animBg="1"/>
      <p:bldP spid="52237" grpId="0" animBg="1"/>
      <p:bldP spid="522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505200" y="8382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2000" b="1">
                <a:solidFill>
                  <a:schemeClr val="tx2"/>
                </a:solidFill>
              </a:rPr>
              <a:t>Magán ellátás</a:t>
            </a:r>
            <a:endParaRPr lang="ca-ES" sz="2000" b="1">
              <a:solidFill>
                <a:schemeClr val="tx2"/>
              </a:solidFill>
            </a:endParaRP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 flipV="1">
            <a:off x="1828800" y="3200400"/>
            <a:ext cx="5638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H="1" flipV="1">
            <a:off x="4419600" y="1524000"/>
            <a:ext cx="0" cy="3733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7467600" y="2743200"/>
            <a:ext cx="16764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b="1">
                <a:solidFill>
                  <a:schemeClr val="tx2"/>
                </a:solidFill>
              </a:rPr>
              <a:t>Magán finanszírozás</a:t>
            </a:r>
            <a:endParaRPr lang="ca-ES" b="1">
              <a:solidFill>
                <a:schemeClr val="tx2"/>
              </a:solidFill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50825" y="2636838"/>
            <a:ext cx="1800225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b="1">
                <a:solidFill>
                  <a:schemeClr val="tx2"/>
                </a:solidFill>
              </a:rPr>
              <a:t>Állami finanszírozás</a:t>
            </a:r>
            <a:endParaRPr lang="ca-ES" b="1">
              <a:solidFill>
                <a:schemeClr val="tx2"/>
              </a:solidFill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505200" y="5486400"/>
            <a:ext cx="18716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2000" b="1"/>
              <a:t>Állami ellátás</a:t>
            </a:r>
            <a:endParaRPr lang="ca-ES" sz="2000" b="1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2916238" y="2852738"/>
            <a:ext cx="1800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ca-ES" sz="1600" b="1">
              <a:solidFill>
                <a:schemeClr val="tx2"/>
              </a:solidFill>
            </a:endParaRP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533400" y="228600"/>
            <a:ext cx="8424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>
                <a:effectLst>
                  <a:outerShdw blurRad="38100" dist="38100" dir="2700000" algn="tl">
                    <a:srgbClr val="C0C0C0"/>
                  </a:outerShdw>
                </a:effectLst>
              </a:rPr>
              <a:t>A finanszírozás és a fogászati ellátás változásai</a:t>
            </a:r>
            <a:endParaRPr lang="ca-ES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5508625" y="1484313"/>
            <a:ext cx="936625" cy="576262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2916238" y="2852738"/>
            <a:ext cx="1800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ca-ES" sz="1600" b="1">
              <a:solidFill>
                <a:schemeClr val="tx2"/>
              </a:solidFill>
            </a:endParaRPr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971550" y="4292600"/>
            <a:ext cx="936625" cy="576263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042988" y="4365625"/>
            <a:ext cx="7191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/>
              <a:t>CEE</a:t>
            </a:r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2627313" y="1844675"/>
            <a:ext cx="936625" cy="576263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771775" y="1916113"/>
            <a:ext cx="719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/>
              <a:t>CEE</a:t>
            </a:r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 flipV="1">
            <a:off x="1619250" y="2420938"/>
            <a:ext cx="1223963" cy="1871662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5580063" y="1557338"/>
            <a:ext cx="719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/>
              <a:t>CEE</a:t>
            </a:r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 flipV="1">
            <a:off x="1835150" y="1989138"/>
            <a:ext cx="3889375" cy="2519362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562600" y="838200"/>
            <a:ext cx="1295400" cy="5175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a-ES" sz="1400"/>
              <a:t>Norway adults</a:t>
            </a: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5508625" y="2205038"/>
            <a:ext cx="1223963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5508625" y="2492375"/>
            <a:ext cx="12239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5508625" y="2133600"/>
            <a:ext cx="1295400" cy="83661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a-ES" sz="1400"/>
              <a:t>Sweden</a:t>
            </a:r>
          </a:p>
          <a:p>
            <a:pPr algn="ctr">
              <a:spcBef>
                <a:spcPct val="50000"/>
              </a:spcBef>
            </a:pPr>
            <a:r>
              <a:rPr lang="ca-ES" sz="1400"/>
              <a:t>Denmark adults</a:t>
            </a:r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5508625" y="3860800"/>
            <a:ext cx="1223963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5508625" y="4148138"/>
            <a:ext cx="12239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5435600" y="3789363"/>
            <a:ext cx="1295400" cy="8366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a-ES" sz="1400"/>
              <a:t>Sweden</a:t>
            </a:r>
          </a:p>
          <a:p>
            <a:pPr algn="ctr">
              <a:spcBef>
                <a:spcPct val="50000"/>
              </a:spcBef>
            </a:pPr>
            <a:r>
              <a:rPr lang="ca-ES" sz="1400"/>
              <a:t>Denmark adults</a:t>
            </a:r>
          </a:p>
        </p:txBody>
      </p:sp>
      <p:sp>
        <p:nvSpPr>
          <p:cNvPr id="54298" name="Line 26"/>
          <p:cNvSpPr>
            <a:spLocks noChangeShapeType="1"/>
          </p:cNvSpPr>
          <p:nvPr/>
        </p:nvSpPr>
        <p:spPr bwMode="auto">
          <a:xfrm flipH="1" flipV="1">
            <a:off x="6084888" y="2924175"/>
            <a:ext cx="0" cy="936625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19" name="Rectangle 27"/>
          <p:cNvSpPr>
            <a:spLocks noChangeArrowheads="1"/>
          </p:cNvSpPr>
          <p:nvPr/>
        </p:nvSpPr>
        <p:spPr bwMode="auto">
          <a:xfrm>
            <a:off x="6804025" y="3573463"/>
            <a:ext cx="1295400" cy="3603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6858000" y="2590800"/>
            <a:ext cx="1295400" cy="3048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a-ES" sz="1400"/>
              <a:t>Germany</a:t>
            </a: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6804025" y="3573463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a-ES" sz="1400"/>
              <a:t>Germany</a:t>
            </a:r>
          </a:p>
        </p:txBody>
      </p:sp>
      <p:sp>
        <p:nvSpPr>
          <p:cNvPr id="54302" name="Line 30"/>
          <p:cNvSpPr>
            <a:spLocks noChangeShapeType="1"/>
          </p:cNvSpPr>
          <p:nvPr/>
        </p:nvSpPr>
        <p:spPr bwMode="auto">
          <a:xfrm flipV="1">
            <a:off x="7451725" y="2971800"/>
            <a:ext cx="15875" cy="601663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23" name="Rectangle 31"/>
          <p:cNvSpPr>
            <a:spLocks noChangeArrowheads="1"/>
          </p:cNvSpPr>
          <p:nvPr/>
        </p:nvSpPr>
        <p:spPr bwMode="auto">
          <a:xfrm>
            <a:off x="4953000" y="4953000"/>
            <a:ext cx="504825" cy="431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4953000" y="2590800"/>
            <a:ext cx="504825" cy="431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4953000" y="5029200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>
                <a:solidFill>
                  <a:schemeClr val="bg2"/>
                </a:solidFill>
              </a:rPr>
              <a:t>UK</a:t>
            </a:r>
            <a:endParaRPr lang="ca-ES"/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4953000" y="2667000"/>
            <a:ext cx="504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>
                <a:solidFill>
                  <a:schemeClr val="bg2"/>
                </a:solidFill>
              </a:rPr>
              <a:t>UK</a:t>
            </a:r>
          </a:p>
        </p:txBody>
      </p:sp>
      <p:sp>
        <p:nvSpPr>
          <p:cNvPr id="54307" name="Line 35"/>
          <p:cNvSpPr>
            <a:spLocks noChangeShapeType="1"/>
          </p:cNvSpPr>
          <p:nvPr/>
        </p:nvSpPr>
        <p:spPr bwMode="auto">
          <a:xfrm flipV="1">
            <a:off x="5181600" y="3048000"/>
            <a:ext cx="0" cy="1905000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28" name="Rectangle 36"/>
          <p:cNvSpPr>
            <a:spLocks noChangeArrowheads="1"/>
          </p:cNvSpPr>
          <p:nvPr/>
        </p:nvSpPr>
        <p:spPr bwMode="auto">
          <a:xfrm>
            <a:off x="7315200" y="609600"/>
            <a:ext cx="1511300" cy="5762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a-ES" sz="1200"/>
              <a:t>Netherlands</a:t>
            </a:r>
          </a:p>
          <a:p>
            <a:pPr algn="ctr"/>
            <a:r>
              <a:rPr lang="ca-ES" sz="1200"/>
              <a:t> adults</a:t>
            </a:r>
          </a:p>
        </p:txBody>
      </p:sp>
      <p:sp>
        <p:nvSpPr>
          <p:cNvPr id="54309" name="Line 37"/>
          <p:cNvSpPr>
            <a:spLocks noChangeShapeType="1"/>
          </p:cNvSpPr>
          <p:nvPr/>
        </p:nvSpPr>
        <p:spPr bwMode="auto">
          <a:xfrm flipV="1">
            <a:off x="8532813" y="1371600"/>
            <a:ext cx="1587" cy="3929063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30" name="Rectangle 38"/>
          <p:cNvSpPr>
            <a:spLocks noChangeArrowheads="1"/>
          </p:cNvSpPr>
          <p:nvPr/>
        </p:nvSpPr>
        <p:spPr bwMode="auto">
          <a:xfrm>
            <a:off x="1219200" y="4953000"/>
            <a:ext cx="1152525" cy="2873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31" name="Text Box 39"/>
          <p:cNvSpPr txBox="1">
            <a:spLocks noChangeArrowheads="1"/>
          </p:cNvSpPr>
          <p:nvPr/>
        </p:nvSpPr>
        <p:spPr bwMode="auto">
          <a:xfrm>
            <a:off x="1258888" y="4941888"/>
            <a:ext cx="11509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200"/>
              <a:t>DK children</a:t>
            </a:r>
          </a:p>
        </p:txBody>
      </p:sp>
      <p:sp>
        <p:nvSpPr>
          <p:cNvPr id="8232" name="Rectangle 40"/>
          <p:cNvSpPr>
            <a:spLocks noChangeArrowheads="1"/>
          </p:cNvSpPr>
          <p:nvPr/>
        </p:nvSpPr>
        <p:spPr bwMode="auto">
          <a:xfrm>
            <a:off x="1547813" y="5229225"/>
            <a:ext cx="1008062" cy="3603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33" name="Text Box 41"/>
          <p:cNvSpPr txBox="1">
            <a:spLocks noChangeArrowheads="1"/>
          </p:cNvSpPr>
          <p:nvPr/>
        </p:nvSpPr>
        <p:spPr bwMode="auto">
          <a:xfrm>
            <a:off x="1547813" y="5300663"/>
            <a:ext cx="11509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200"/>
              <a:t>N children</a:t>
            </a:r>
          </a:p>
        </p:txBody>
      </p:sp>
      <p:sp>
        <p:nvSpPr>
          <p:cNvPr id="8234" name="Rectangle 42"/>
          <p:cNvSpPr>
            <a:spLocks noChangeArrowheads="1"/>
          </p:cNvSpPr>
          <p:nvPr/>
        </p:nvSpPr>
        <p:spPr bwMode="auto">
          <a:xfrm>
            <a:off x="1692275" y="5589588"/>
            <a:ext cx="1223963" cy="2873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35" name="Text Box 43"/>
          <p:cNvSpPr txBox="1">
            <a:spLocks noChangeArrowheads="1"/>
          </p:cNvSpPr>
          <p:nvPr/>
        </p:nvSpPr>
        <p:spPr bwMode="auto">
          <a:xfrm>
            <a:off x="1763713" y="5589588"/>
            <a:ext cx="11509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200"/>
              <a:t>F children</a:t>
            </a:r>
          </a:p>
        </p:txBody>
      </p:sp>
      <p:sp>
        <p:nvSpPr>
          <p:cNvPr id="8236" name="Rectangle 44"/>
          <p:cNvSpPr>
            <a:spLocks noChangeArrowheads="1"/>
          </p:cNvSpPr>
          <p:nvPr/>
        </p:nvSpPr>
        <p:spPr bwMode="auto">
          <a:xfrm>
            <a:off x="3733800" y="4191000"/>
            <a:ext cx="1368425" cy="5032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37" name="Text Box 45"/>
          <p:cNvSpPr txBox="1">
            <a:spLocks noChangeArrowheads="1"/>
          </p:cNvSpPr>
          <p:nvPr/>
        </p:nvSpPr>
        <p:spPr bwMode="auto">
          <a:xfrm>
            <a:off x="3810000" y="4191000"/>
            <a:ext cx="1150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a-ES" sz="1200"/>
              <a:t>Sweden children</a:t>
            </a:r>
          </a:p>
        </p:txBody>
      </p:sp>
      <p:sp>
        <p:nvSpPr>
          <p:cNvPr id="54318" name="Line 46"/>
          <p:cNvSpPr>
            <a:spLocks noChangeShapeType="1"/>
          </p:cNvSpPr>
          <p:nvPr/>
        </p:nvSpPr>
        <p:spPr bwMode="auto">
          <a:xfrm flipV="1">
            <a:off x="3203575" y="4572000"/>
            <a:ext cx="682625" cy="1377950"/>
          </a:xfrm>
          <a:prstGeom prst="line">
            <a:avLst/>
          </a:prstGeom>
          <a:noFill/>
          <a:ln w="25400">
            <a:solidFill>
              <a:srgbClr val="FFFFFF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39" name="Text Box 47"/>
          <p:cNvSpPr txBox="1">
            <a:spLocks noChangeArrowheads="1"/>
          </p:cNvSpPr>
          <p:nvPr/>
        </p:nvSpPr>
        <p:spPr bwMode="auto">
          <a:xfrm>
            <a:off x="1908175" y="5876925"/>
            <a:ext cx="1216025" cy="27463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a-ES" sz="1200"/>
              <a:t>S children</a:t>
            </a:r>
          </a:p>
        </p:txBody>
      </p:sp>
      <p:sp>
        <p:nvSpPr>
          <p:cNvPr id="8240" name="Text Box 48"/>
          <p:cNvSpPr txBox="1">
            <a:spLocks noChangeArrowheads="1"/>
          </p:cNvSpPr>
          <p:nvPr/>
        </p:nvSpPr>
        <p:spPr bwMode="auto">
          <a:xfrm>
            <a:off x="0" y="6621463"/>
            <a:ext cx="25146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800"/>
              <a:t>Source:Holst D,Sheiham A,Petersen PE 2005</a:t>
            </a:r>
          </a:p>
        </p:txBody>
      </p:sp>
      <p:sp>
        <p:nvSpPr>
          <p:cNvPr id="8241" name="Text Box 49"/>
          <p:cNvSpPr txBox="1">
            <a:spLocks noChangeArrowheads="1"/>
          </p:cNvSpPr>
          <p:nvPr/>
        </p:nvSpPr>
        <p:spPr bwMode="auto">
          <a:xfrm>
            <a:off x="7010400" y="1295400"/>
            <a:ext cx="1152525" cy="12620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 b="1"/>
              <a:t>Spain</a:t>
            </a:r>
          </a:p>
          <a:p>
            <a:pPr algn="ctr">
              <a:spcBef>
                <a:spcPct val="50000"/>
              </a:spcBef>
            </a:pPr>
            <a:r>
              <a:rPr lang="es-ES" sz="1400" b="1"/>
              <a:t>Italy</a:t>
            </a:r>
          </a:p>
          <a:p>
            <a:pPr algn="ctr">
              <a:spcBef>
                <a:spcPct val="50000"/>
              </a:spcBef>
            </a:pPr>
            <a:r>
              <a:rPr lang="es-ES" sz="1400" b="1"/>
              <a:t>Portugal</a:t>
            </a:r>
          </a:p>
          <a:p>
            <a:pPr algn="ctr">
              <a:spcBef>
                <a:spcPct val="50000"/>
              </a:spcBef>
            </a:pPr>
            <a:r>
              <a:rPr lang="es-ES" sz="1400" b="1"/>
              <a:t>adults</a:t>
            </a:r>
            <a:endParaRPr lang="ca-ES" sz="1200" b="1">
              <a:latin typeface="Times New Roman" pitchFamily="18" charset="0"/>
            </a:endParaRPr>
          </a:p>
        </p:txBody>
      </p:sp>
      <p:sp>
        <p:nvSpPr>
          <p:cNvPr id="8242" name="Rectangle 50"/>
          <p:cNvSpPr>
            <a:spLocks noChangeArrowheads="1"/>
          </p:cNvSpPr>
          <p:nvPr/>
        </p:nvSpPr>
        <p:spPr bwMode="auto">
          <a:xfrm>
            <a:off x="7467600" y="5334000"/>
            <a:ext cx="1511300" cy="5762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a-ES" sz="1200"/>
              <a:t>Netherlands</a:t>
            </a:r>
          </a:p>
          <a:p>
            <a:pPr algn="ctr"/>
            <a:r>
              <a:rPr lang="ca-ES" sz="1200"/>
              <a:t> children&amp;adults</a:t>
            </a:r>
          </a:p>
        </p:txBody>
      </p:sp>
    </p:spTree>
    <p:extLst>
      <p:ext uri="{BB962C8B-B14F-4D97-AF65-F5344CB8AC3E}">
        <p14:creationId xmlns:p14="http://schemas.microsoft.com/office/powerpoint/2010/main" val="736316896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4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8" grpId="0" animBg="1"/>
      <p:bldP spid="54290" grpId="0" animBg="1"/>
      <p:bldP spid="54298" grpId="0" animBg="1"/>
      <p:bldP spid="54302" grpId="0" animBg="1"/>
      <p:bldP spid="54307" grpId="0" animBg="1"/>
      <p:bldP spid="54309" grpId="0" animBg="1"/>
      <p:bldP spid="543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60648"/>
            <a:ext cx="7772400" cy="79208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u-HU" sz="2400" b="1" dirty="0"/>
              <a:t>NEAK finanszírozott rendelő ≠ „állami rendelő (SZTK)”</a:t>
            </a:r>
            <a:endParaRPr lang="hu-HU" sz="2400" b="1" dirty="0">
              <a:cs typeface="Arial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597400" y="6309320"/>
            <a:ext cx="44644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http://www.neak.gov.hu/felso_menu/lakossagnak/szerzodott_szolgaltatok/fogorvosi_szolgalatok.html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251520" y="6237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2022</a:t>
            </a:r>
          </a:p>
        </p:txBody>
      </p:sp>
      <p:graphicFrame>
        <p:nvGraphicFramePr>
          <p:cNvPr id="11" name="Diagram 10"/>
          <p:cNvGraphicFramePr>
            <a:graphicFrameLocks/>
          </p:cNvGraphicFramePr>
          <p:nvPr>
            <p:extLst/>
          </p:nvPr>
        </p:nvGraphicFramePr>
        <p:xfrm>
          <a:off x="643717" y="1196752"/>
          <a:ext cx="7704856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229076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199" y="476672"/>
            <a:ext cx="8229600" cy="1143000"/>
          </a:xfrm>
        </p:spPr>
        <p:txBody>
          <a:bodyPr>
            <a:normAutofit/>
          </a:bodyPr>
          <a:lstStyle/>
          <a:p>
            <a:r>
              <a:rPr lang="hu-HU" sz="1800" b="1" dirty="0"/>
              <a:t>Fogászati rendelők megoszlása megyék szerint 2022</a:t>
            </a: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/>
          </p:nvPr>
        </p:nvGraphicFramePr>
        <p:xfrm>
          <a:off x="827584" y="1484784"/>
          <a:ext cx="7700756" cy="4761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5195">
                  <a:extLst>
                    <a:ext uri="{9D8B030D-6E8A-4147-A177-3AD203B41FA5}">
                      <a16:colId xmlns:a16="http://schemas.microsoft.com/office/drawing/2014/main" val="2897065350"/>
                    </a:ext>
                  </a:extLst>
                </a:gridCol>
                <a:gridCol w="1307852">
                  <a:extLst>
                    <a:ext uri="{9D8B030D-6E8A-4147-A177-3AD203B41FA5}">
                      <a16:colId xmlns:a16="http://schemas.microsoft.com/office/drawing/2014/main" val="3129166156"/>
                    </a:ext>
                  </a:extLst>
                </a:gridCol>
                <a:gridCol w="1307852">
                  <a:extLst>
                    <a:ext uri="{9D8B030D-6E8A-4147-A177-3AD203B41FA5}">
                      <a16:colId xmlns:a16="http://schemas.microsoft.com/office/drawing/2014/main" val="4035910098"/>
                    </a:ext>
                  </a:extLst>
                </a:gridCol>
                <a:gridCol w="759800">
                  <a:extLst>
                    <a:ext uri="{9D8B030D-6E8A-4147-A177-3AD203B41FA5}">
                      <a16:colId xmlns:a16="http://schemas.microsoft.com/office/drawing/2014/main" val="1301351847"/>
                    </a:ext>
                  </a:extLst>
                </a:gridCol>
                <a:gridCol w="896812">
                  <a:extLst>
                    <a:ext uri="{9D8B030D-6E8A-4147-A177-3AD203B41FA5}">
                      <a16:colId xmlns:a16="http://schemas.microsoft.com/office/drawing/2014/main" val="1120934934"/>
                    </a:ext>
                  </a:extLst>
                </a:gridCol>
                <a:gridCol w="1373245">
                  <a:extLst>
                    <a:ext uri="{9D8B030D-6E8A-4147-A177-3AD203B41FA5}">
                      <a16:colId xmlns:a16="http://schemas.microsoft.com/office/drawing/2014/main" val="212324466"/>
                    </a:ext>
                  </a:extLst>
                </a:gridCol>
              </a:tblGrid>
              <a:tr h="743642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Megye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Összes fogorvosi rendelő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NEAK szerződött rendelő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Betöltetlen fogorvosi szolgálatok 282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Megszűnt finanszírozási szerződés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u="none" strike="noStrike" dirty="0">
                          <a:effectLst/>
                        </a:rPr>
                        <a:t>Egy rendelőre eső népességszám, megyénként</a:t>
                      </a:r>
                      <a:endParaRPr lang="hu-HU" sz="1200" b="0" i="0" u="none" strike="noStrike" dirty="0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ctr"/>
                </a:tc>
                <a:extLst>
                  <a:ext uri="{0D108BD9-81ED-4DB2-BD59-A6C34878D82A}">
                    <a16:rowId xmlns:a16="http://schemas.microsoft.com/office/drawing/2014/main" val="2696256641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 dirty="0">
                          <a:effectLst/>
                        </a:rPr>
                        <a:t> </a:t>
                      </a:r>
                      <a:endParaRPr lang="hu-H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000" u="none" strike="noStrike">
                          <a:effectLst/>
                        </a:rPr>
                        <a:t> </a:t>
                      </a:r>
                      <a:endParaRPr lang="hu-HU" sz="10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ctr"/>
                </a:tc>
                <a:extLst>
                  <a:ext uri="{0D108BD9-81ED-4DB2-BD59-A6C34878D82A}">
                    <a16:rowId xmlns:a16="http://schemas.microsoft.com/office/drawing/2014/main" val="393392623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Budapest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4546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338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44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366</a:t>
                      </a:r>
                      <a:endParaRPr lang="hu-HU" sz="12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2442440983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Bács Kiskun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511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153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27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1013</a:t>
                      </a:r>
                      <a:endParaRPr lang="hu-HU" sz="12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4030085399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Baranya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385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112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983</a:t>
                      </a:r>
                      <a:endParaRPr lang="hu-HU" sz="12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1403160690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Békés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234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26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18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1466</a:t>
                      </a:r>
                      <a:endParaRPr lang="hu-HU" sz="12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4183987593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Borsod-Abaúj-Zemplén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690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155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4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966</a:t>
                      </a:r>
                      <a:endParaRPr lang="hu-HU" sz="12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2460655468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Csongrád-Csanád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620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108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8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656</a:t>
                      </a:r>
                      <a:endParaRPr lang="hu-HU" sz="12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3557833233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Fejér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425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102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8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1005</a:t>
                      </a:r>
                      <a:endParaRPr lang="hu-HU" sz="12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3242167044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Győr-Moson-Sopron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775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109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597</a:t>
                      </a:r>
                      <a:endParaRPr lang="hu-HU" sz="12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2645297054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Hajdú-Bihar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687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128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1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786</a:t>
                      </a:r>
                      <a:endParaRPr lang="hu-HU" sz="12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797785352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Heves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308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89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17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 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968</a:t>
                      </a:r>
                      <a:endParaRPr lang="hu-HU" sz="12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4057104324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Komárom-Esztergom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266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69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 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1155</a:t>
                      </a:r>
                      <a:endParaRPr lang="hu-HU" sz="1200" b="0" i="0" u="none" strike="noStrike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3002081744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Nógrád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221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55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26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2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873</a:t>
                      </a:r>
                      <a:endParaRPr lang="hu-HU" sz="1200" b="0" i="0" u="none" strike="noStrike" dirty="0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235420919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Pest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986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257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22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1350</a:t>
                      </a:r>
                      <a:endParaRPr lang="hu-HU" sz="1200" b="0" i="0" u="none" strike="noStrike" dirty="0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3201718847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Somogy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268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65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12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1171</a:t>
                      </a:r>
                      <a:endParaRPr lang="hu-HU" sz="1200" b="0" i="0" u="none" strike="noStrike" dirty="0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1375873888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Szabolcs-Szatmár-Bereg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456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136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8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1252</a:t>
                      </a:r>
                      <a:endParaRPr lang="hu-HU" sz="1200" b="0" i="0" u="none" strike="noStrike" dirty="0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854753952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Jász-Nagykun-Szolnok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266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112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16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2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1409</a:t>
                      </a:r>
                      <a:endParaRPr lang="hu-HU" sz="1200" b="0" i="0" u="none" strike="noStrike" dirty="0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584399878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Tolna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196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59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1131</a:t>
                      </a:r>
                      <a:endParaRPr lang="hu-HU" sz="1200" b="0" i="0" u="none" strike="noStrike" dirty="0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3728794498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Vas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344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63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732</a:t>
                      </a:r>
                      <a:endParaRPr lang="hu-HU" sz="1200" b="0" i="0" u="none" strike="noStrike" dirty="0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730892956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>
                          <a:effectLst/>
                        </a:rPr>
                        <a:t>Veszprém megye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385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90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9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905</a:t>
                      </a:r>
                      <a:endParaRPr lang="hu-HU" sz="1200" b="0" i="0" u="none" strike="noStrike" dirty="0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2232128641"/>
                  </a:ext>
                </a:extLst>
              </a:tr>
              <a:tr h="185910">
                <a:tc>
                  <a:txBody>
                    <a:bodyPr/>
                    <a:lstStyle/>
                    <a:p>
                      <a:pPr algn="l" fontAlgn="b"/>
                      <a:r>
                        <a:rPr lang="hu-HU" sz="1200" u="none" strike="noStrike" dirty="0">
                          <a:effectLst/>
                        </a:rPr>
                        <a:t>Zala megye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349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80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17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>
                          <a:effectLst/>
                        </a:rPr>
                        <a:t> 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u="none" strike="noStrike" dirty="0">
                          <a:effectLst/>
                        </a:rPr>
                        <a:t>789</a:t>
                      </a:r>
                      <a:endParaRPr lang="hu-HU" sz="1200" b="0" i="0" u="none" strike="noStrike" dirty="0">
                        <a:effectLst/>
                        <a:latin typeface="Times New Roman CE" panose="02020603050405020304" pitchFamily="18" charset="0"/>
                      </a:endParaRPr>
                    </a:p>
                  </a:txBody>
                  <a:tcPr marL="8704" marR="8704" marT="8704" marB="0" anchor="b"/>
                </a:tc>
                <a:extLst>
                  <a:ext uri="{0D108BD9-81ED-4DB2-BD59-A6C34878D82A}">
                    <a16:rowId xmlns:a16="http://schemas.microsoft.com/office/drawing/2014/main" val="1884536381"/>
                  </a:ext>
                </a:extLst>
              </a:tr>
            </a:tbl>
          </a:graphicData>
        </a:graphic>
      </p:graphicFrame>
      <p:sp>
        <p:nvSpPr>
          <p:cNvPr id="4" name="Téglalap 3"/>
          <p:cNvSpPr/>
          <p:nvPr/>
        </p:nvSpPr>
        <p:spPr>
          <a:xfrm>
            <a:off x="395536" y="6460232"/>
            <a:ext cx="35349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NNK éves adatszolgáltatás Szakfelügyelet felé - 2022</a:t>
            </a:r>
          </a:p>
        </p:txBody>
      </p:sp>
    </p:spTree>
    <p:extLst>
      <p:ext uri="{BB962C8B-B14F-4D97-AF65-F5344CB8AC3E}">
        <p14:creationId xmlns:p14="http://schemas.microsoft.com/office/powerpoint/2010/main" val="413711582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693587" y="468687"/>
            <a:ext cx="7827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solidFill>
                    <a:prstClr val="white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prstClr val="black"/>
                </a:solidFill>
                <a:effectLst>
                  <a:outerShdw blurRad="9525" dist="25400" dir="14640000" algn="tl" rotWithShape="0">
                    <a:prstClr val="white">
                      <a:alpha val="3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Trebuchet MS"/>
              </a:rPr>
              <a:t>Közfinanszírozott alapellátást nyújtó rendelők száma és elosztása</a:t>
            </a:r>
          </a:p>
        </p:txBody>
      </p:sp>
      <p:graphicFrame>
        <p:nvGraphicFramePr>
          <p:cNvPr id="10" name="Diagram 9"/>
          <p:cNvGraphicFramePr>
            <a:graphicFrameLocks/>
          </p:cNvGraphicFramePr>
          <p:nvPr>
            <p:extLst/>
          </p:nvPr>
        </p:nvGraphicFramePr>
        <p:xfrm>
          <a:off x="755576" y="1628800"/>
          <a:ext cx="741682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251520" y="6237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2022</a:t>
            </a:r>
          </a:p>
        </p:txBody>
      </p:sp>
      <p:sp>
        <p:nvSpPr>
          <p:cNvPr id="9" name="Téglalap 8"/>
          <p:cNvSpPr/>
          <p:nvPr/>
        </p:nvSpPr>
        <p:spPr>
          <a:xfrm>
            <a:off x="4418923" y="6314256"/>
            <a:ext cx="446449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http://www.neak.gov.hu/felso_menu/lakossagnak/szerzodott_szolgaltatok/fogorvosi_szolgalatok.html</a:t>
            </a:r>
          </a:p>
        </p:txBody>
      </p:sp>
    </p:spTree>
    <p:extLst>
      <p:ext uri="{BB962C8B-B14F-4D97-AF65-F5344CB8AC3E}">
        <p14:creationId xmlns:p14="http://schemas.microsoft.com/office/powerpoint/2010/main" val="84556198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 txBox="1">
            <a:spLocks noGrp="1"/>
          </p:cNvSpPr>
          <p:nvPr>
            <p:ph type="title"/>
          </p:nvPr>
        </p:nvSpPr>
        <p:spPr>
          <a:xfrm>
            <a:off x="899592" y="404664"/>
            <a:ext cx="7495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rPr>
              <a:t>Közfinanszírozott szakorvosi ellátást nyújtó rendelők száma és elosztása</a:t>
            </a:r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/>
          </p:nvPr>
        </p:nvGraphicFramePr>
        <p:xfrm>
          <a:off x="866735" y="1628800"/>
          <a:ext cx="756084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989314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>
            <a:graphicFrameLocks/>
          </p:cNvGraphicFramePr>
          <p:nvPr>
            <p:extLst/>
          </p:nvPr>
        </p:nvGraphicFramePr>
        <p:xfrm>
          <a:off x="1043608" y="2492896"/>
          <a:ext cx="680475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áblázat 4"/>
          <p:cNvGraphicFramePr>
            <a:graphicFrameLocks noGrp="1"/>
          </p:cNvGraphicFramePr>
          <p:nvPr>
            <p:extLst/>
          </p:nvPr>
        </p:nvGraphicFramePr>
        <p:xfrm>
          <a:off x="251520" y="692696"/>
          <a:ext cx="8640957" cy="13930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2669">
                  <a:extLst>
                    <a:ext uri="{9D8B030D-6E8A-4147-A177-3AD203B41FA5}">
                      <a16:colId xmlns:a16="http://schemas.microsoft.com/office/drawing/2014/main" val="3585414616"/>
                    </a:ext>
                  </a:extLst>
                </a:gridCol>
                <a:gridCol w="647999">
                  <a:extLst>
                    <a:ext uri="{9D8B030D-6E8A-4147-A177-3AD203B41FA5}">
                      <a16:colId xmlns:a16="http://schemas.microsoft.com/office/drawing/2014/main" val="594576153"/>
                    </a:ext>
                  </a:extLst>
                </a:gridCol>
                <a:gridCol w="647999">
                  <a:extLst>
                    <a:ext uri="{9D8B030D-6E8A-4147-A177-3AD203B41FA5}">
                      <a16:colId xmlns:a16="http://schemas.microsoft.com/office/drawing/2014/main" val="1712187826"/>
                    </a:ext>
                  </a:extLst>
                </a:gridCol>
                <a:gridCol w="756487">
                  <a:extLst>
                    <a:ext uri="{9D8B030D-6E8A-4147-A177-3AD203B41FA5}">
                      <a16:colId xmlns:a16="http://schemas.microsoft.com/office/drawing/2014/main" val="1826027752"/>
                    </a:ext>
                  </a:extLst>
                </a:gridCol>
                <a:gridCol w="734986">
                  <a:extLst>
                    <a:ext uri="{9D8B030D-6E8A-4147-A177-3AD203B41FA5}">
                      <a16:colId xmlns:a16="http://schemas.microsoft.com/office/drawing/2014/main" val="3650368493"/>
                    </a:ext>
                  </a:extLst>
                </a:gridCol>
                <a:gridCol w="692957">
                  <a:extLst>
                    <a:ext uri="{9D8B030D-6E8A-4147-A177-3AD203B41FA5}">
                      <a16:colId xmlns:a16="http://schemas.microsoft.com/office/drawing/2014/main" val="946037449"/>
                    </a:ext>
                  </a:extLst>
                </a:gridCol>
                <a:gridCol w="692957">
                  <a:extLst>
                    <a:ext uri="{9D8B030D-6E8A-4147-A177-3AD203B41FA5}">
                      <a16:colId xmlns:a16="http://schemas.microsoft.com/office/drawing/2014/main" val="509145905"/>
                    </a:ext>
                  </a:extLst>
                </a:gridCol>
                <a:gridCol w="692957">
                  <a:extLst>
                    <a:ext uri="{9D8B030D-6E8A-4147-A177-3AD203B41FA5}">
                      <a16:colId xmlns:a16="http://schemas.microsoft.com/office/drawing/2014/main" val="3775195276"/>
                    </a:ext>
                  </a:extLst>
                </a:gridCol>
                <a:gridCol w="830767">
                  <a:extLst>
                    <a:ext uri="{9D8B030D-6E8A-4147-A177-3AD203B41FA5}">
                      <a16:colId xmlns:a16="http://schemas.microsoft.com/office/drawing/2014/main" val="1145752726"/>
                    </a:ext>
                  </a:extLst>
                </a:gridCol>
                <a:gridCol w="831744">
                  <a:extLst>
                    <a:ext uri="{9D8B030D-6E8A-4147-A177-3AD203B41FA5}">
                      <a16:colId xmlns:a16="http://schemas.microsoft.com/office/drawing/2014/main" val="1607491907"/>
                    </a:ext>
                  </a:extLst>
                </a:gridCol>
                <a:gridCol w="822948">
                  <a:extLst>
                    <a:ext uri="{9D8B030D-6E8A-4147-A177-3AD203B41FA5}">
                      <a16:colId xmlns:a16="http://schemas.microsoft.com/office/drawing/2014/main" val="4188142461"/>
                    </a:ext>
                  </a:extLst>
                </a:gridCol>
                <a:gridCol w="756487">
                  <a:extLst>
                    <a:ext uri="{9D8B030D-6E8A-4147-A177-3AD203B41FA5}">
                      <a16:colId xmlns:a16="http://schemas.microsoft.com/office/drawing/2014/main" val="4072878639"/>
                    </a:ext>
                  </a:extLst>
                </a:gridCol>
              </a:tblGrid>
              <a:tr h="268643"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</a:rPr>
                        <a:t>Alapnyilvántartásban </a:t>
                      </a:r>
                      <a:r>
                        <a:rPr lang="hu-HU" sz="1800" dirty="0">
                          <a:effectLst/>
                        </a:rPr>
                        <a:t>szereplő fogorvosok száma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47408"/>
                  </a:ext>
                </a:extLst>
              </a:tr>
              <a:tr h="549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>
                          <a:effectLst/>
                        </a:rPr>
                        <a:t>Év</a:t>
                      </a:r>
                      <a:endParaRPr lang="hu-H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2011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2012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2013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2014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2015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2016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2017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2018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2019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2020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2021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1171171"/>
                  </a:ext>
                </a:extLst>
              </a:tr>
              <a:tr h="549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Fő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7 769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8 101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8 403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8 754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9 126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9 514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9 780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10 148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10 526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10 777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600" dirty="0">
                          <a:effectLst/>
                        </a:rPr>
                        <a:t>11 048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3634606"/>
                  </a:ext>
                </a:extLst>
              </a:tr>
            </a:tbl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251520" y="63278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2022</a:t>
            </a:r>
          </a:p>
        </p:txBody>
      </p:sp>
      <p:sp>
        <p:nvSpPr>
          <p:cNvPr id="7" name="Téglalap 6"/>
          <p:cNvSpPr/>
          <p:nvPr/>
        </p:nvSpPr>
        <p:spPr>
          <a:xfrm>
            <a:off x="5436096" y="6435534"/>
            <a:ext cx="35349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NNK éves adatszolgáltatás Szakfelügyelet felé - 2022</a:t>
            </a:r>
          </a:p>
        </p:txBody>
      </p:sp>
    </p:spTree>
    <p:extLst>
      <p:ext uri="{BB962C8B-B14F-4D97-AF65-F5344CB8AC3E}">
        <p14:creationId xmlns:p14="http://schemas.microsoft.com/office/powerpoint/2010/main" val="94682146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468313" y="260350"/>
            <a:ext cx="8229600" cy="5207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hu-HU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Sürgősségi fogászat definíciója</a:t>
            </a:r>
          </a:p>
        </p:txBody>
      </p:sp>
      <p:sp>
        <p:nvSpPr>
          <p:cNvPr id="3" name="Szöveg helye 3"/>
          <p:cNvSpPr txBox="1">
            <a:spLocks/>
          </p:cNvSpPr>
          <p:nvPr/>
        </p:nvSpPr>
        <p:spPr>
          <a:xfrm>
            <a:off x="179388" y="2204864"/>
            <a:ext cx="4104580" cy="3672408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Sürgősségi fogászatnak nevezzük a fogorvoslásnak azt a területét, mely a beteg igényei által, illetve a finanszírozó által meghatározott fogászati  sürgősségi kórképekben azonnali segítséget nyújt a beteg számára.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endParaRPr kumimoji="0" lang="hu-H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endParaRPr kumimoji="0" lang="hu-H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endParaRPr kumimoji="0" lang="hu-HU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Char char="•"/>
              <a:tabLst/>
              <a:defRPr/>
            </a:pPr>
            <a:endParaRPr kumimoji="0" lang="hu-H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20887"/>
            <a:ext cx="3600400" cy="352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20387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/>
          </p:nvPr>
        </p:nvGraphicFramePr>
        <p:xfrm>
          <a:off x="2195736" y="1700808"/>
          <a:ext cx="741682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 3"/>
          <p:cNvGraphicFramePr>
            <a:graphicFrameLocks/>
          </p:cNvGraphicFramePr>
          <p:nvPr>
            <p:extLst/>
          </p:nvPr>
        </p:nvGraphicFramePr>
        <p:xfrm>
          <a:off x="-252536" y="391548"/>
          <a:ext cx="4572000" cy="293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251520" y="6237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2022</a:t>
            </a:r>
          </a:p>
        </p:txBody>
      </p:sp>
      <p:sp>
        <p:nvSpPr>
          <p:cNvPr id="6" name="Téglalap 5"/>
          <p:cNvSpPr/>
          <p:nvPr/>
        </p:nvSpPr>
        <p:spPr>
          <a:xfrm>
            <a:off x="5436096" y="6295874"/>
            <a:ext cx="35349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NNK éves adatszolgáltatás Szakfelügyelet felé - 2022</a:t>
            </a:r>
          </a:p>
        </p:txBody>
      </p:sp>
    </p:spTree>
    <p:extLst>
      <p:ext uri="{BB962C8B-B14F-4D97-AF65-F5344CB8AC3E}">
        <p14:creationId xmlns:p14="http://schemas.microsoft.com/office/powerpoint/2010/main" val="260587977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/>
          </p:nvPr>
        </p:nvGraphicFramePr>
        <p:xfrm>
          <a:off x="611560" y="692696"/>
          <a:ext cx="756084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251520" y="6237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2022</a:t>
            </a:r>
          </a:p>
        </p:txBody>
      </p:sp>
      <p:sp>
        <p:nvSpPr>
          <p:cNvPr id="5" name="Téglalap 4"/>
          <p:cNvSpPr/>
          <p:nvPr/>
        </p:nvSpPr>
        <p:spPr>
          <a:xfrm>
            <a:off x="5292080" y="6282163"/>
            <a:ext cx="35349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NNK éves adatszolgáltatás Szakfelügyelet felé - 2022</a:t>
            </a:r>
          </a:p>
        </p:txBody>
      </p:sp>
    </p:spTree>
    <p:extLst>
      <p:ext uri="{BB962C8B-B14F-4D97-AF65-F5344CB8AC3E}">
        <p14:creationId xmlns:p14="http://schemas.microsoft.com/office/powerpoint/2010/main" val="143017306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>
            <p:extLst/>
          </p:nvPr>
        </p:nvGraphicFramePr>
        <p:xfrm>
          <a:off x="395536" y="166764"/>
          <a:ext cx="8424936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251520" y="6237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2022</a:t>
            </a:r>
          </a:p>
        </p:txBody>
      </p:sp>
      <p:sp>
        <p:nvSpPr>
          <p:cNvPr id="7" name="Téglalap 6"/>
          <p:cNvSpPr/>
          <p:nvPr/>
        </p:nvSpPr>
        <p:spPr>
          <a:xfrm>
            <a:off x="5625082" y="6590969"/>
            <a:ext cx="35349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NNK éves adatszolgáltatás Szakfelügyelet felé - 2022</a:t>
            </a:r>
          </a:p>
        </p:txBody>
      </p:sp>
    </p:spTree>
    <p:extLst>
      <p:ext uri="{BB962C8B-B14F-4D97-AF65-F5344CB8AC3E}">
        <p14:creationId xmlns:p14="http://schemas.microsoft.com/office/powerpoint/2010/main" val="115927989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/>
          </p:nvPr>
        </p:nvGraphicFramePr>
        <p:xfrm>
          <a:off x="1043608" y="413900"/>
          <a:ext cx="7056784" cy="5826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251520" y="62373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2022</a:t>
            </a:r>
          </a:p>
        </p:txBody>
      </p:sp>
      <p:sp>
        <p:nvSpPr>
          <p:cNvPr id="6" name="Téglalap 5"/>
          <p:cNvSpPr/>
          <p:nvPr/>
        </p:nvSpPr>
        <p:spPr>
          <a:xfrm>
            <a:off x="5436096" y="6292951"/>
            <a:ext cx="35349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Adat: NNK éves adatszolgáltatás Szakfelügyelet felé - 2022</a:t>
            </a:r>
          </a:p>
        </p:txBody>
      </p:sp>
    </p:spTree>
    <p:extLst>
      <p:ext uri="{BB962C8B-B14F-4D97-AF65-F5344CB8AC3E}">
        <p14:creationId xmlns:p14="http://schemas.microsoft.com/office/powerpoint/2010/main" val="1864198625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345" y="228600"/>
            <a:ext cx="7765322" cy="762000"/>
          </a:xfrm>
        </p:spPr>
        <p:txBody>
          <a:bodyPr>
            <a:normAutofit/>
          </a:bodyPr>
          <a:lstStyle/>
          <a:p>
            <a:r>
              <a:rPr lang="hu-HU" dirty="0"/>
              <a:t>Finanszírozás háziorvos vs. fogorvos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7873" y="990600"/>
            <a:ext cx="8700267" cy="519122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373306" y="6181825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i="1" dirty="0"/>
              <a:t>Forrás: Mágia a számokkal / fogorvosok levele az államtitkárnak 2019.02.10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7285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96887" y="18864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3600" b="1" dirty="0"/>
              <a:t>Problémák: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1520" y="1772816"/>
            <a:ext cx="4165848" cy="3816424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Fogászati szakrendelés kifejezés használata</a:t>
            </a:r>
          </a:p>
          <a:p>
            <a:pPr eaLnBrk="1" hangingPunct="1">
              <a:lnSpc>
                <a:spcPct val="80000"/>
              </a:lnSpc>
            </a:pPr>
            <a:endParaRPr lang="hu-HU" altLang="hu-HU" sz="2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A „ finanszírozó „ kiléte”</a:t>
            </a:r>
          </a:p>
          <a:p>
            <a:pPr eaLnBrk="1" hangingPunct="1">
              <a:lnSpc>
                <a:spcPct val="80000"/>
              </a:lnSpc>
            </a:pPr>
            <a:endParaRPr lang="hu-HU" altLang="hu-HU" sz="2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2800" b="0" dirty="0"/>
              <a:t>Sürgősségi fogászati ellátás fogalmának bővítése</a:t>
            </a:r>
          </a:p>
        </p:txBody>
      </p:sp>
      <p:pic>
        <p:nvPicPr>
          <p:cNvPr id="4" name="Picture 4" descr="C:\Users\Kivovics\Desktop\Gamblódi\sfképek\pulpapoly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1512168" cy="245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160"/>
            <a:ext cx="244475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dentistrytoday.com/Media/EditLiveJava/0811_Nazarian_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81128"/>
            <a:ext cx="2880320" cy="211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96752"/>
            <a:ext cx="2686563" cy="172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C:\Mappácska\Papi\Tudomany\Nyelv\Gastritis és vagy Zinnat antibiotikum okozta glossitis migrans 2008.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212976"/>
            <a:ext cx="1126727" cy="139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36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96887" y="18864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3600" b="1" dirty="0"/>
              <a:t>Javaslatunk a sürgősségi fogászati ellátás bővítésére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1844824"/>
            <a:ext cx="4165848" cy="381642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Műtéti fogeltávolítás, radix eltávolítás</a:t>
            </a:r>
          </a:p>
          <a:p>
            <a:pPr eaLnBrk="1" hangingPunct="1">
              <a:lnSpc>
                <a:spcPct val="80000"/>
              </a:lnSpc>
            </a:pPr>
            <a:endParaRPr lang="hu-HU" altLang="hu-HU" sz="2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 err="1"/>
              <a:t>Benignómák</a:t>
            </a:r>
            <a:r>
              <a:rPr lang="hu-HU" altLang="hu-HU" sz="2800" dirty="0"/>
              <a:t> eltávolítása</a:t>
            </a:r>
          </a:p>
          <a:p>
            <a:pPr eaLnBrk="1" hangingPunct="1">
              <a:lnSpc>
                <a:spcPct val="80000"/>
              </a:lnSpc>
            </a:pPr>
            <a:endParaRPr lang="hu-HU" altLang="hu-HU" sz="2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Limitált konzerváló eljárások</a:t>
            </a:r>
          </a:p>
          <a:p>
            <a:pPr eaLnBrk="1" hangingPunct="1">
              <a:lnSpc>
                <a:spcPct val="80000"/>
              </a:lnSpc>
            </a:pPr>
            <a:endParaRPr lang="hu-HU" altLang="hu-HU" sz="2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Szájnyálkahártya betegségek ellátása</a:t>
            </a:r>
          </a:p>
          <a:p>
            <a:pPr eaLnBrk="1" hangingPunct="1">
              <a:lnSpc>
                <a:spcPct val="80000"/>
              </a:lnSpc>
            </a:pPr>
            <a:endParaRPr lang="hu-HU" altLang="hu-HU" sz="2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/>
              <a:t>Minden </a:t>
            </a:r>
            <a:r>
              <a:rPr lang="hu-HU" altLang="hu-HU" sz="2800" dirty="0" err="1"/>
              <a:t>aerosol</a:t>
            </a:r>
            <a:r>
              <a:rPr lang="hu-HU" altLang="hu-HU" sz="2800" dirty="0"/>
              <a:t> képződéssel nem járó fogászati beavatkozás</a:t>
            </a:r>
          </a:p>
          <a:p>
            <a:pPr eaLnBrk="1" hangingPunct="1">
              <a:lnSpc>
                <a:spcPct val="80000"/>
              </a:lnSpc>
            </a:pPr>
            <a:endParaRPr lang="hu-HU" altLang="hu-HU" sz="2800" dirty="0"/>
          </a:p>
          <a:p>
            <a:pPr eaLnBrk="1" hangingPunct="1">
              <a:lnSpc>
                <a:spcPct val="80000"/>
              </a:lnSpc>
            </a:pPr>
            <a:r>
              <a:rPr lang="hu-HU" altLang="hu-HU" sz="2800" dirty="0" err="1"/>
              <a:t>Orthodonciai</a:t>
            </a:r>
            <a:r>
              <a:rPr lang="hu-HU" altLang="hu-HU" sz="2800" dirty="0"/>
              <a:t> beavatkozások</a:t>
            </a:r>
          </a:p>
          <a:p>
            <a:pPr lvl="1">
              <a:lnSpc>
                <a:spcPct val="80000"/>
              </a:lnSpc>
            </a:pPr>
            <a:endParaRPr lang="hu-HU" altLang="hu-HU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427984" y="4653136"/>
            <a:ext cx="26985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Mappácska\Papi\Egyeb\Száj\ez is v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68760"/>
            <a:ext cx="1805373" cy="99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1728192" cy="124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492896"/>
            <a:ext cx="1827724" cy="128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39934"/>
            <a:ext cx="1512168" cy="250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Kivovics\Pictures\prot\12540168_1253640664651158_1370140904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1034076" cy="137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Kivovics\Pictures\prot\12539894_1253640784651146_782386644_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26" y="2996952"/>
            <a:ext cx="1578238" cy="137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36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2400" y="1447800"/>
            <a:ext cx="85344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hu-HU" altLang="ko-KR" sz="3200" dirty="0" smtClean="0">
                <a:solidFill>
                  <a:srgbClr val="002060"/>
                </a:solidFill>
                <a:latin typeface="Arial"/>
                <a:cs typeface="Arial" pitchFamily="34" charset="0"/>
              </a:rPr>
              <a:t>kivovics.peter@dent.semmelweis-univ.hu</a:t>
            </a:r>
          </a:p>
          <a:p>
            <a:pPr lvl="0" defTabSz="685800">
              <a:defRPr/>
            </a:pPr>
            <a:endParaRPr lang="hu-HU" altLang="ko-KR" sz="3600" dirty="0">
              <a:solidFill>
                <a:srgbClr val="002060"/>
              </a:solidFill>
              <a:latin typeface="Arial"/>
              <a:cs typeface="Arial" pitchFamily="34" charset="0"/>
            </a:endParaRPr>
          </a:p>
          <a:p>
            <a:pPr lvl="0" defTabSz="685800">
              <a:defRPr/>
            </a:pPr>
            <a:r>
              <a:rPr lang="hu-HU" altLang="ko-KR" sz="2400" dirty="0" smtClean="0">
                <a:solidFill>
                  <a:srgbClr val="002060"/>
                </a:solidFill>
                <a:latin typeface="Arial"/>
                <a:cs typeface="Arial" pitchFamily="34" charset="0"/>
              </a:rPr>
              <a:t>Dr</a:t>
            </a:r>
            <a:r>
              <a:rPr lang="hu-HU" altLang="ko-KR" sz="2400" dirty="0">
                <a:solidFill>
                  <a:srgbClr val="002060"/>
                </a:solidFill>
                <a:latin typeface="Arial"/>
                <a:cs typeface="Arial" pitchFamily="34" charset="0"/>
              </a:rPr>
              <a:t>. Kivovics Péter</a:t>
            </a:r>
          </a:p>
          <a:p>
            <a:pPr lvl="0" defTabSz="685800">
              <a:defRPr/>
            </a:pPr>
            <a:r>
              <a:rPr lang="hu-HU" altLang="ko-KR" sz="1400" dirty="0" err="1">
                <a:solidFill>
                  <a:srgbClr val="002060"/>
                </a:solidFill>
                <a:latin typeface="Arial"/>
                <a:cs typeface="Arial" pitchFamily="34" charset="0"/>
              </a:rPr>
              <a:t>c.gyetemi</a:t>
            </a: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 tanár</a:t>
            </a:r>
          </a:p>
          <a:p>
            <a:pPr lvl="0" defTabSz="685800">
              <a:defRPr/>
            </a:pP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az orvostudomány kandidátusa (</a:t>
            </a:r>
            <a:r>
              <a:rPr lang="hu-HU" altLang="ko-KR" sz="1400" dirty="0" err="1">
                <a:solidFill>
                  <a:srgbClr val="002060"/>
                </a:solidFill>
                <a:latin typeface="Arial"/>
                <a:cs typeface="Arial" pitchFamily="34" charset="0"/>
              </a:rPr>
              <a:t>C.Sc</a:t>
            </a: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), </a:t>
            </a:r>
            <a:r>
              <a:rPr lang="hu-HU" altLang="ko-KR" sz="1400" dirty="0" err="1">
                <a:solidFill>
                  <a:srgbClr val="002060"/>
                </a:solidFill>
                <a:latin typeface="Arial"/>
                <a:cs typeface="Arial" pitchFamily="34" charset="0"/>
              </a:rPr>
              <a:t>Ph.D</a:t>
            </a: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.</a:t>
            </a:r>
          </a:p>
          <a:p>
            <a:pPr lvl="0" defTabSz="685800">
              <a:defRPr/>
            </a:pP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DMD, </a:t>
            </a:r>
            <a:r>
              <a:rPr lang="hu-HU" altLang="ko-KR" sz="1400" dirty="0" err="1">
                <a:solidFill>
                  <a:srgbClr val="002060"/>
                </a:solidFill>
                <a:latin typeface="Arial"/>
                <a:cs typeface="Arial" pitchFamily="34" charset="0"/>
              </a:rPr>
              <a:t>MsC</a:t>
            </a: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, BDS, </a:t>
            </a:r>
          </a:p>
          <a:p>
            <a:pPr lvl="0" defTabSz="685800">
              <a:defRPr/>
            </a:pPr>
            <a:r>
              <a:rPr lang="hu-HU" altLang="ko-KR" sz="1400" dirty="0" smtClean="0">
                <a:solidFill>
                  <a:srgbClr val="002060"/>
                </a:solidFill>
                <a:latin typeface="Arial"/>
                <a:cs typeface="Arial" pitchFamily="34" charset="0"/>
              </a:rPr>
              <a:t>Országos </a:t>
            </a: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Szakfelügyelő Főorvos (CDO</a:t>
            </a:r>
            <a:r>
              <a:rPr lang="hu-HU" altLang="ko-KR" sz="1400" dirty="0" smtClean="0">
                <a:solidFill>
                  <a:srgbClr val="002060"/>
                </a:solidFill>
                <a:latin typeface="Arial"/>
                <a:cs typeface="Arial" pitchFamily="34" charset="0"/>
              </a:rPr>
              <a:t>)</a:t>
            </a:r>
          </a:p>
          <a:p>
            <a:pPr lvl="0" defTabSz="685800">
              <a:defRPr/>
            </a:pPr>
            <a:endParaRPr lang="hu-HU" altLang="ko-KR" sz="1400" dirty="0">
              <a:solidFill>
                <a:srgbClr val="002060"/>
              </a:solidFill>
              <a:latin typeface="Arial"/>
              <a:cs typeface="Arial" pitchFamily="34" charset="0"/>
            </a:endParaRPr>
          </a:p>
          <a:p>
            <a:pPr lvl="0" defTabSz="685800">
              <a:defRPr/>
            </a:pPr>
            <a:endParaRPr lang="hu-HU" altLang="ko-KR" sz="1400" dirty="0" smtClean="0">
              <a:solidFill>
                <a:srgbClr val="002060"/>
              </a:solidFill>
              <a:latin typeface="Arial"/>
              <a:cs typeface="Arial" pitchFamily="34" charset="0"/>
            </a:endParaRPr>
          </a:p>
          <a:p>
            <a:pPr lvl="0" defTabSz="685800">
              <a:defRPr/>
            </a:pPr>
            <a:r>
              <a:rPr lang="hu-HU" altLang="ko-KR" sz="2400" dirty="0">
                <a:solidFill>
                  <a:srgbClr val="002060"/>
                </a:solidFill>
                <a:latin typeface="Arial"/>
                <a:cs typeface="Arial" pitchFamily="34" charset="0"/>
              </a:rPr>
              <a:t>Dr. Németh Orsolya</a:t>
            </a:r>
          </a:p>
          <a:p>
            <a:pPr lvl="0" defTabSz="685800">
              <a:defRPr/>
            </a:pP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egyetemi docens</a:t>
            </a:r>
          </a:p>
          <a:p>
            <a:pPr lvl="0" defTabSz="685800">
              <a:defRPr/>
            </a:pP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Ph.D.,DMD.,</a:t>
            </a:r>
            <a:r>
              <a:rPr lang="hu-HU" altLang="ko-KR" sz="1400" dirty="0" err="1">
                <a:solidFill>
                  <a:srgbClr val="002060"/>
                </a:solidFill>
                <a:latin typeface="Arial"/>
                <a:cs typeface="Arial" pitchFamily="34" charset="0"/>
              </a:rPr>
              <a:t>MsC</a:t>
            </a: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.</a:t>
            </a:r>
          </a:p>
          <a:p>
            <a:pPr lvl="0" defTabSz="685800">
              <a:defRPr/>
            </a:pP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Intézetvezető főorvos</a:t>
            </a:r>
          </a:p>
          <a:p>
            <a:pPr lvl="0" defTabSz="685800">
              <a:defRPr/>
            </a:pP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Budapesti Szakfelügyelő Főorvos (</a:t>
            </a:r>
            <a:r>
              <a:rPr lang="hu-HU" altLang="ko-KR" sz="1400" dirty="0" err="1">
                <a:solidFill>
                  <a:srgbClr val="002060"/>
                </a:solidFill>
                <a:latin typeface="Arial"/>
                <a:cs typeface="Arial" pitchFamily="34" charset="0"/>
              </a:rPr>
              <a:t>vCDO</a:t>
            </a:r>
            <a:r>
              <a:rPr lang="hu-HU" altLang="ko-KR" sz="1400" dirty="0">
                <a:solidFill>
                  <a:srgbClr val="002060"/>
                </a:solidFill>
                <a:latin typeface="Arial"/>
                <a:cs typeface="Arial" pitchFamily="34" charset="0"/>
              </a:rPr>
              <a:t>)</a:t>
            </a:r>
          </a:p>
          <a:p>
            <a:pPr lvl="0" defTabSz="685800">
              <a:defRPr/>
            </a:pPr>
            <a:r>
              <a:rPr lang="hu-HU" altLang="ko-KR" sz="800" dirty="0">
                <a:solidFill>
                  <a:srgbClr val="002060"/>
                </a:solidFill>
                <a:latin typeface="Arial"/>
                <a:cs typeface="Arial" pitchFamily="34" charset="0"/>
              </a:rPr>
              <a:t>,</a:t>
            </a:r>
          </a:p>
          <a:p>
            <a:pPr lvl="0" defTabSz="685800">
              <a:defRPr/>
            </a:pPr>
            <a:endParaRPr lang="hu-HU" altLang="ko-KR" sz="1400" dirty="0">
              <a:solidFill>
                <a:srgbClr val="002060"/>
              </a:solidFill>
              <a:latin typeface="Arial"/>
              <a:cs typeface="Arial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186737"/>
            <a:ext cx="4866991" cy="27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Dr.Kivovics\Desktop\Isztl Andrea 2016.04.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71600"/>
            <a:ext cx="80010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50404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1846659"/>
          </a:xfrm>
        </p:spPr>
        <p:txBody>
          <a:bodyPr/>
          <a:lstStyle/>
          <a:p>
            <a:pPr eaLnBrk="1" hangingPunct="1"/>
            <a:r>
              <a:rPr lang="hu-HU" altLang="hu-HU" sz="4000" b="1" dirty="0" smtClean="0"/>
              <a:t>Az időskorú páciensek ellátásának stratégiai lehetőségei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819400"/>
            <a:ext cx="4267200" cy="3124200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hu-HU" b="1" dirty="0" smtClean="0">
                <a:solidFill>
                  <a:schemeClr val="tx1"/>
                </a:solidFill>
              </a:rPr>
              <a:t>Halogató stratégia</a:t>
            </a:r>
          </a:p>
          <a:p>
            <a:pPr marL="609600" indent="-609600" eaLnBrk="1" hangingPunct="1">
              <a:defRPr/>
            </a:pPr>
            <a:endParaRPr lang="hu-HU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defRPr/>
            </a:pPr>
            <a:endParaRPr lang="hu-HU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defRPr/>
            </a:pPr>
            <a:r>
              <a:rPr lang="hu-HU" b="1" dirty="0" smtClean="0">
                <a:solidFill>
                  <a:schemeClr val="tx1"/>
                </a:solidFill>
              </a:rPr>
              <a:t>Radikális stratégia </a:t>
            </a:r>
          </a:p>
        </p:txBody>
      </p:sp>
      <p:sp>
        <p:nvSpPr>
          <p:cNvPr id="35844" name="Szövegdoboz 3"/>
          <p:cNvSpPr txBox="1">
            <a:spLocks noChangeArrowheads="1"/>
          </p:cNvSpPr>
          <p:nvPr/>
        </p:nvSpPr>
        <p:spPr bwMode="auto">
          <a:xfrm>
            <a:off x="838200" y="6172200"/>
            <a:ext cx="7858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1000" dirty="0"/>
              <a:t>Kivovics, P., </a:t>
            </a:r>
            <a:r>
              <a:rPr lang="hu-HU" altLang="hu-HU" sz="1000" dirty="0" err="1"/>
              <a:t>Csadó</a:t>
            </a:r>
            <a:r>
              <a:rPr lang="hu-HU" altLang="hu-HU" sz="1000" dirty="0"/>
              <a:t>,.K.:</a:t>
            </a:r>
            <a:r>
              <a:rPr lang="en-US" altLang="hu-HU" sz="1000" dirty="0"/>
              <a:t>Systems for the Provision of Oral Health Care in the Black Sea</a:t>
            </a:r>
          </a:p>
          <a:p>
            <a:pPr eaLnBrk="1" hangingPunct="1"/>
            <a:r>
              <a:rPr lang="hu-HU" altLang="hu-HU" sz="1000" dirty="0" err="1"/>
              <a:t>Countries</a:t>
            </a:r>
            <a:r>
              <a:rPr lang="hu-HU" altLang="hu-HU" sz="1000" dirty="0"/>
              <a:t>. Part 7. Hungary </a:t>
            </a:r>
            <a:r>
              <a:rPr lang="en-US" altLang="hu-HU" sz="1000" i="1" dirty="0"/>
              <a:t>ORAL HEALTH AND DENTAL MANAGEMENT IN THE BLACK SEA COUNTRIES </a:t>
            </a:r>
            <a:r>
              <a:rPr lang="en-US" altLang="hu-HU" sz="1000" dirty="0"/>
              <a:t>9:(4) pp. 193-198. (2010)</a:t>
            </a:r>
            <a:endParaRPr lang="hu-HU" altLang="hu-HU" sz="1000" dirty="0"/>
          </a:p>
        </p:txBody>
      </p:sp>
      <p:pic>
        <p:nvPicPr>
          <p:cNvPr id="35845" name="Picture 7" descr="k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2514600" cy="180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öpillér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038600"/>
            <a:ext cx="23209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kapcso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8"/>
          <a:stretch>
            <a:fillRect/>
          </a:stretch>
        </p:blipFill>
        <p:spPr bwMode="auto">
          <a:xfrm>
            <a:off x="4202112" y="4720073"/>
            <a:ext cx="2111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0" descr="C:\Users\Dr.Kivovics\Desktop\CSIKÁSZ^ÉVA_DR_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2286000"/>
            <a:ext cx="2973387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15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Sürgősségi fogászat jogi háttere</a:t>
            </a:r>
          </a:p>
        </p:txBody>
      </p:sp>
      <p:pic>
        <p:nvPicPr>
          <p:cNvPr id="3074" name="Picture 2" descr="C:\Users\Kivovics\Pictures\Új kép (4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393584" cy="216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ivovics\Pictures\Új kép (3)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8459540" cy="284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878731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Sürgősségi fogászat jogi háttere</a:t>
            </a:r>
          </a:p>
        </p:txBody>
      </p:sp>
      <p:pic>
        <p:nvPicPr>
          <p:cNvPr id="4098" name="Picture 2" descr="C:\Users\Kivovics\Pictures\Új kép (2)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5005"/>
            <a:ext cx="8569027" cy="201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Kivovics\Pictures\1780875_711409225578587_110012251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94" y="3933056"/>
            <a:ext cx="1848893" cy="258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014828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http://www.oep.hu/felso_menu/lakossagnak/ellatas_magyarorszagon/egeszsegugyi_ellatasok/fogorvosi_ellatas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95922"/>
            <a:ext cx="7694612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358319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/>
              <a:t>http://www.oep.hu/felso_menu/lakossagnak/ellatas_magyarorszagon/egeszsegugyi_ellatasok/fogorvosi_ellatas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21088"/>
            <a:ext cx="3117968" cy="249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11" y="2276872"/>
            <a:ext cx="5147617" cy="359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129620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7899603" cy="1107996"/>
          </a:xfrm>
        </p:spPr>
        <p:txBody>
          <a:bodyPr/>
          <a:lstStyle/>
          <a:p>
            <a:pPr algn="ctr"/>
            <a:r>
              <a:rPr lang="hu-HU" dirty="0" smtClean="0"/>
              <a:t> </a:t>
            </a:r>
            <a:r>
              <a:rPr lang="hu-HU" sz="3600" dirty="0" smtClean="0"/>
              <a:t>A sürgősségi ellátás meghatározója a finanszírozó</a:t>
            </a:r>
            <a:endParaRPr lang="hu-HU" dirty="0"/>
          </a:p>
        </p:txBody>
      </p:sp>
      <p:pic>
        <p:nvPicPr>
          <p:cNvPr id="3074" name="Picture 2" descr="Nincs elérhető leírá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6" y="2438400"/>
            <a:ext cx="346719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zépészeti beavatkozások - Doktor Veress fogászat és implantoló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52700"/>
            <a:ext cx="504486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25171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 and End Slide Master">
  <a:themeElements>
    <a:clrScheme name="ALLPPT-COLOR 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4CCC6"/>
      </a:accent1>
      <a:accent2>
        <a:srgbClr val="F8D45E"/>
      </a:accent2>
      <a:accent3>
        <a:srgbClr val="F27161"/>
      </a:accent3>
      <a:accent4>
        <a:srgbClr val="7CC8EC"/>
      </a:accent4>
      <a:accent5>
        <a:srgbClr val="525168"/>
      </a:accent5>
      <a:accent6>
        <a:srgbClr val="1A6BA5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762</Words>
  <Application>Microsoft Office PowerPoint</Application>
  <PresentationFormat>Diavetítés a képernyőre (4:3 oldalarány)</PresentationFormat>
  <Paragraphs>328</Paragraphs>
  <Slides>27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3</vt:i4>
      </vt:variant>
      <vt:variant>
        <vt:lpstr>Diacímek</vt:lpstr>
      </vt:variant>
      <vt:variant>
        <vt:i4>27</vt:i4>
      </vt:variant>
    </vt:vector>
  </HeadingPairs>
  <TitlesOfParts>
    <vt:vector size="38" baseType="lpstr">
      <vt:lpstr>맑은 고딕</vt:lpstr>
      <vt:lpstr>Arial</vt:lpstr>
      <vt:lpstr>Arial Black</vt:lpstr>
      <vt:lpstr>Arial Unicode MS</vt:lpstr>
      <vt:lpstr>Calibri</vt:lpstr>
      <vt:lpstr>Times New Roman</vt:lpstr>
      <vt:lpstr>Times New Roman CE</vt:lpstr>
      <vt:lpstr>Trebuchet MS</vt:lpstr>
      <vt:lpstr>Office Theme</vt:lpstr>
      <vt:lpstr>Cover and End Slide Master</vt:lpstr>
      <vt:lpstr>Office-téma</vt:lpstr>
      <vt:lpstr>PowerPoint-bemutató</vt:lpstr>
      <vt:lpstr>PowerPoint-bemutató</vt:lpstr>
      <vt:lpstr>PowerPoint-bemutató</vt:lpstr>
      <vt:lpstr>Az időskorú páciensek ellátásának stratégiai lehetőségei</vt:lpstr>
      <vt:lpstr>A Sürgősségi fogászat jogi háttere</vt:lpstr>
      <vt:lpstr>A Sürgősségi fogászat jogi háttere</vt:lpstr>
      <vt:lpstr>http://www.oep.hu/felso_menu/lakossagnak/ellatas_magyarorszagon/egeszsegugyi_ellatasok/fogorvosi_ellatas</vt:lpstr>
      <vt:lpstr>http://www.oep.hu/felso_menu/lakossagnak/ellatas_magyarorszagon/egeszsegugyi_ellatasok/fogorvosi_ellatas</vt:lpstr>
      <vt:lpstr> A sürgősségi ellátás meghatározója a finanszírozó</vt:lpstr>
      <vt:lpstr>Ellátási rendszerek</vt:lpstr>
      <vt:lpstr>PowerPoint-bemutató</vt:lpstr>
      <vt:lpstr>A Bismarki modell nem fenntartható</vt:lpstr>
      <vt:lpstr>Magán ellátás</vt:lpstr>
      <vt:lpstr>PowerPoint-bemutató</vt:lpstr>
      <vt:lpstr>NEAK finanszírozott rendelő ≠ „állami rendelő (SZTK)”</vt:lpstr>
      <vt:lpstr>Fogászati rendelők megoszlása megyék szerint 2022</vt:lpstr>
      <vt:lpstr>PowerPoint-bemutató</vt:lpstr>
      <vt:lpstr>Közfinanszírozott szakorvosi ellátást nyújtó rendelők száma és elosztása</vt:lpstr>
      <vt:lpstr>PowerPoint-bemutató</vt:lpstr>
      <vt:lpstr>PowerPoint-bemutató</vt:lpstr>
      <vt:lpstr>PowerPoint-bemutató</vt:lpstr>
      <vt:lpstr>PowerPoint-bemutató</vt:lpstr>
      <vt:lpstr>PowerPoint-bemutató</vt:lpstr>
      <vt:lpstr>Finanszírozás háziorvos vs. fogorvos</vt:lpstr>
      <vt:lpstr>Problémák:</vt:lpstr>
      <vt:lpstr>Javaslatunk a sürgősségi fogászati ellátás bővítésére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Dr.Kivovics</dc:creator>
  <cp:lastModifiedBy>Kivovics Péter</cp:lastModifiedBy>
  <cp:revision>22</cp:revision>
  <dcterms:created xsi:type="dcterms:W3CDTF">2020-03-02T09:26:13Z</dcterms:created>
  <dcterms:modified xsi:type="dcterms:W3CDTF">2023-02-14T06:01:09Z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2020-02-13T00:00:00Z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2020-03-02T00:00:00Z</vt:filetime>
  </property>
</Properties>
</file>