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72" r:id="rId2"/>
    <p:sldId id="327" r:id="rId3"/>
    <p:sldId id="339" r:id="rId4"/>
    <p:sldId id="344" r:id="rId5"/>
    <p:sldId id="356" r:id="rId6"/>
    <p:sldId id="355" r:id="rId7"/>
    <p:sldId id="358" r:id="rId8"/>
    <p:sldId id="359" r:id="rId9"/>
    <p:sldId id="349" r:id="rId10"/>
    <p:sldId id="350" r:id="rId11"/>
    <p:sldId id="346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A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2" autoAdjust="0"/>
    <p:restoredTop sz="95322" autoAdjust="0"/>
  </p:normalViewPr>
  <p:slideViewPr>
    <p:cSldViewPr snapToGrid="0">
      <p:cViewPr varScale="1">
        <p:scale>
          <a:sx n="106" d="100"/>
          <a:sy n="106" d="100"/>
        </p:scale>
        <p:origin x="88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7.8125E-3"/>
                  <c:y val="-3.046874812569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7F9-41AF-9A7E-4EDB77093CE4}"/>
                </c:ext>
              </c:extLst>
            </c:dLbl>
            <c:dLbl>
              <c:idx val="1"/>
              <c:layout>
                <c:manualLayout>
                  <c:x val="-1.2500000000000001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7F9-41AF-9A7E-4EDB77093CE4}"/>
                </c:ext>
              </c:extLst>
            </c:dLbl>
            <c:dLbl>
              <c:idx val="2"/>
              <c:layout>
                <c:manualLayout>
                  <c:x val="-1.5625000000000001E-3"/>
                  <c:y val="-2.5781248414047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F9-41AF-9A7E-4EDB77093CE4}"/>
                </c:ext>
              </c:extLst>
            </c:dLbl>
            <c:dLbl>
              <c:idx val="3"/>
              <c:layout>
                <c:manualLayout>
                  <c:x val="-1.1458200967217994E-16"/>
                  <c:y val="-2.34374985582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Munka1!$A$2:$A$5</c:f>
              <c:strCache>
                <c:ptCount val="4"/>
                <c:pt idx="0">
                  <c:v>SE</c:v>
                </c:pt>
                <c:pt idx="1">
                  <c:v>Debrecen</c:v>
                </c:pt>
                <c:pt idx="2">
                  <c:v>Pécs</c:v>
                </c:pt>
                <c:pt idx="3">
                  <c:v>Szeged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1055</c:v>
                </c:pt>
                <c:pt idx="1">
                  <c:v>723</c:v>
                </c:pt>
                <c:pt idx="2">
                  <c:v>914</c:v>
                </c:pt>
                <c:pt idx="3">
                  <c:v>1034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F9-41AF-9A7E-4EDB77093CE4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B3A16E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187499999999968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7F9-41AF-9A7E-4EDB77093CE4}"/>
                </c:ext>
              </c:extLst>
            </c:dLbl>
            <c:dLbl>
              <c:idx val="1"/>
              <c:layout>
                <c:manualLayout>
                  <c:x val="3.90625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F9-41AF-9A7E-4EDB77093CE4}"/>
                </c:ext>
              </c:extLst>
            </c:dLbl>
            <c:dLbl>
              <c:idx val="2"/>
              <c:layout>
                <c:manualLayout>
                  <c:x val="4.2187500000000003E-2"/>
                  <c:y val="-2.578124841404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F9-41AF-9A7E-4EDB77093CE4}"/>
                </c:ext>
              </c:extLst>
            </c:dLbl>
            <c:dLbl>
              <c:idx val="3"/>
              <c:layout>
                <c:manualLayout>
                  <c:x val="3.125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Munka1!$A$2:$A$5</c:f>
              <c:strCache>
                <c:ptCount val="4"/>
                <c:pt idx="0">
                  <c:v>SE</c:v>
                </c:pt>
                <c:pt idx="1">
                  <c:v>Debrecen</c:v>
                </c:pt>
                <c:pt idx="2">
                  <c:v>Pécs</c:v>
                </c:pt>
                <c:pt idx="3">
                  <c:v>Szeged</c:v>
                </c:pt>
              </c:strCache>
            </c:strRef>
          </c:cat>
          <c:val>
            <c:numRef>
              <c:f>Munka1!$C$2:$C$5</c:f>
              <c:numCache>
                <c:formatCode>General</c:formatCode>
                <c:ptCount val="4"/>
                <c:pt idx="0">
                  <c:v>1098</c:v>
                </c:pt>
                <c:pt idx="1">
                  <c:v>859</c:v>
                </c:pt>
                <c:pt idx="2">
                  <c:v>875</c:v>
                </c:pt>
                <c:pt idx="3">
                  <c:v>934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F9-41AF-9A7E-4EDB77093CE4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2024 első helyes</c:v>
                </c:pt>
              </c:strCache>
            </c:strRef>
          </c:tx>
          <c:spPr>
            <a:solidFill>
              <a:srgbClr val="E3D49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437499999999994E-2"/>
                  <c:y val="-2.8124998269869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7F9-41AF-9A7E-4EDB77093CE4}"/>
                </c:ext>
              </c:extLst>
            </c:dLbl>
            <c:dLbl>
              <c:idx val="1"/>
              <c:layout>
                <c:manualLayout>
                  <c:x val="3.90625E-2"/>
                  <c:y val="-3.0468748125692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7F9-41AF-9A7E-4EDB77093CE4}"/>
                </c:ext>
              </c:extLst>
            </c:dLbl>
            <c:dLbl>
              <c:idx val="2"/>
              <c:layout>
                <c:manualLayout>
                  <c:x val="4.2187500000000003E-2"/>
                  <c:y val="-2.5781248414047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F9-41AF-9A7E-4EDB77093CE4}"/>
                </c:ext>
              </c:extLst>
            </c:dLbl>
            <c:dLbl>
              <c:idx val="3"/>
              <c:layout>
                <c:manualLayout>
                  <c:x val="4.6875000000000118E-2"/>
                  <c:y val="-1.1718749279112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Munka1!$A$2:$A$5</c:f>
              <c:strCache>
                <c:ptCount val="4"/>
                <c:pt idx="0">
                  <c:v>SE</c:v>
                </c:pt>
                <c:pt idx="1">
                  <c:v>Debrecen</c:v>
                </c:pt>
                <c:pt idx="2">
                  <c:v>Pécs</c:v>
                </c:pt>
                <c:pt idx="3">
                  <c:v>Szeged</c:v>
                </c:pt>
              </c:strCache>
            </c:strRef>
          </c:cat>
          <c:val>
            <c:numRef>
              <c:f>Munka1!$D$2:$D$5</c:f>
              <c:numCache>
                <c:formatCode>General</c:formatCode>
                <c:ptCount val="4"/>
                <c:pt idx="0">
                  <c:v>343</c:v>
                </c:pt>
                <c:pt idx="1">
                  <c:v>127</c:v>
                </c:pt>
                <c:pt idx="2">
                  <c:v>121</c:v>
                </c:pt>
                <c:pt idx="3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F9-41AF-9A7E-4EDB77093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6373792"/>
        <c:axId val="2011737568"/>
        <c:axId val="0"/>
      </c:bar3DChart>
      <c:catAx>
        <c:axId val="201637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1737568"/>
        <c:crosses val="autoZero"/>
        <c:auto val="1"/>
        <c:lblAlgn val="ctr"/>
        <c:lblOffset val="100"/>
        <c:noMultiLvlLbl val="0"/>
      </c:catAx>
      <c:valAx>
        <c:axId val="201173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637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6704788847399554E-2"/>
          <c:y val="9.2097742858160497E-2"/>
          <c:w val="0.92106000357743345"/>
          <c:h val="0.710001555733171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Oszlop3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7249064278933436E-3"/>
                  <c:y val="-4.5518619202490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E28-4559-8D20-BFC26CD1671C}"/>
                </c:ext>
              </c:extLst>
            </c:dLbl>
            <c:dLbl>
              <c:idx val="1"/>
              <c:layout>
                <c:manualLayout>
                  <c:x val="-6.812266069733384E-3"/>
                  <c:y val="-9.1378153677099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E28-4559-8D20-BFC26CD1671C}"/>
                </c:ext>
              </c:extLst>
            </c:dLbl>
            <c:dLbl>
              <c:idx val="2"/>
              <c:layout>
                <c:manualLayout>
                  <c:x val="-5.4438051880716471E-3"/>
                  <c:y val="-7.1967488025799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98A-4F60-97B8-E5B923034C44}"/>
                </c:ext>
              </c:extLst>
            </c:dLbl>
            <c:dLbl>
              <c:idx val="3"/>
              <c:layout>
                <c:manualLayout>
                  <c:x val="-4.9956040748265661E-17"/>
                  <c:y val="-4.0163487531609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FE-4817-9D37-9DCF9EFF77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Munka1!$B$2:$B$10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7</c:v>
                </c:pt>
                <c:pt idx="4">
                  <c:v>36</c:v>
                </c:pt>
                <c:pt idx="5">
                  <c:v>76</c:v>
                </c:pt>
                <c:pt idx="6">
                  <c:v>279</c:v>
                </c:pt>
                <c:pt idx="7">
                  <c:v>189</c:v>
                </c:pt>
                <c:pt idx="8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8-4559-8D20-BFC26CD1671C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Oszlop1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1"/>
              <c:layout>
                <c:manualLayout>
                  <c:x val="4.7685862488133515E-2"/>
                  <c:y val="-6.4261580050574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E28-4559-8D20-BFC26CD1671C}"/>
                </c:ext>
              </c:extLst>
            </c:dLbl>
            <c:dLbl>
              <c:idx val="2"/>
              <c:layout>
                <c:manualLayout>
                  <c:x val="3.542378356261347E-2"/>
                  <c:y val="-5.6228882544252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8A-4F60-97B8-E5B923034C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Munka1!$C$2:$C$10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1-4E28-4559-8D20-BFC26CD1671C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Oszlop2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1"/>
              <c:layout>
                <c:manualLayout>
                  <c:x val="5.9891190409702554E-2"/>
                  <c:y val="-6.4936242308323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40-4B7E-AD51-E259DE0C35DB}"/>
                </c:ext>
              </c:extLst>
            </c:dLbl>
            <c:dLbl>
              <c:idx val="2"/>
              <c:layout>
                <c:manualLayout>
                  <c:x val="6.5361922822711152E-2"/>
                  <c:y val="-5.522743075540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8A-4F60-97B8-E5B923034C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Munka1!$A$2:$A$10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Munka1!$D$2:$D$10</c:f>
              <c:numCache>
                <c:formatCode>General</c:formatCode>
                <c:ptCount val="9"/>
              </c:numCache>
            </c:numRef>
          </c:val>
          <c:extLst>
            <c:ext xmlns:c16="http://schemas.microsoft.com/office/drawing/2014/chart" uri="{C3380CC4-5D6E-409C-BE32-E72D297353CC}">
              <c16:uniqueId val="{00000000-54A8-4FE5-84F0-A604F001D26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176831343"/>
        <c:axId val="1173773967"/>
        <c:axId val="0"/>
      </c:bar3DChart>
      <c:catAx>
        <c:axId val="1176831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73773967"/>
        <c:crosses val="autoZero"/>
        <c:auto val="1"/>
        <c:lblAlgn val="ctr"/>
        <c:lblOffset val="100"/>
        <c:noMultiLvlLbl val="0"/>
      </c:catAx>
      <c:valAx>
        <c:axId val="11737739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768313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2">
        <a:lumMod val="20000"/>
        <a:lumOff val="80000"/>
      </a:schemeClr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Jelentkezők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7.8125E-3"/>
                  <c:y val="-3.046874812569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7F9-41AF-9A7E-4EDB77093CE4}"/>
                </c:ext>
              </c:extLst>
            </c:dLbl>
            <c:dLbl>
              <c:idx val="1"/>
              <c:layout>
                <c:manualLayout>
                  <c:x val="-1.2500000000000001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7F9-41AF-9A7E-4EDB77093CE4}"/>
                </c:ext>
              </c:extLst>
            </c:dLbl>
            <c:dLbl>
              <c:idx val="2"/>
              <c:layout>
                <c:manualLayout>
                  <c:x val="-1.5625000000000001E-3"/>
                  <c:y val="-2.5781248414047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F9-41AF-9A7E-4EDB77093CE4}"/>
                </c:ext>
              </c:extLst>
            </c:dLbl>
            <c:dLbl>
              <c:idx val="3"/>
              <c:layout>
                <c:manualLayout>
                  <c:x val="-1.1458200967217994E-16"/>
                  <c:y val="-2.34374985582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4"/>
                <c:pt idx="0">
                  <c:v>50 és 45 szóbeli pont</c:v>
                </c:pt>
                <c:pt idx="1">
                  <c:v>40 szóbeli pont</c:v>
                </c:pt>
                <c:pt idx="2">
                  <c:v>35 vagy kevesebb szóbeli pont</c:v>
                </c:pt>
                <c:pt idx="3">
                  <c:v>Más intézményből hozott 45-50 szóbeli pont</c:v>
                </c:pt>
              </c:strCache>
            </c:strRef>
          </c:cat>
          <c:val>
            <c:numRef>
              <c:f>Munka1!$B$2:$B$6</c:f>
              <c:numCache>
                <c:formatCode>General</c:formatCode>
                <c:ptCount val="5"/>
                <c:pt idx="0">
                  <c:v>353</c:v>
                </c:pt>
                <c:pt idx="1">
                  <c:v>279</c:v>
                </c:pt>
                <c:pt idx="2">
                  <c:v>192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F9-41AF-9A7E-4EDB77093CE4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Ponthatárt elérők</c:v>
                </c:pt>
              </c:strCache>
            </c:strRef>
          </c:tx>
          <c:spPr>
            <a:solidFill>
              <a:srgbClr val="B3A16E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187499999999968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7F9-41AF-9A7E-4EDB77093CE4}"/>
                </c:ext>
              </c:extLst>
            </c:dLbl>
            <c:dLbl>
              <c:idx val="1"/>
              <c:layout>
                <c:manualLayout>
                  <c:x val="3.90625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F9-41AF-9A7E-4EDB77093CE4}"/>
                </c:ext>
              </c:extLst>
            </c:dLbl>
            <c:dLbl>
              <c:idx val="2"/>
              <c:layout>
                <c:manualLayout>
                  <c:x val="4.2187500000000003E-2"/>
                  <c:y val="-2.578124841404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F9-41AF-9A7E-4EDB77093CE4}"/>
                </c:ext>
              </c:extLst>
            </c:dLbl>
            <c:dLbl>
              <c:idx val="3"/>
              <c:layout>
                <c:manualLayout>
                  <c:x val="3.125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4"/>
                <c:pt idx="0">
                  <c:v>50 és 45 szóbeli pont</c:v>
                </c:pt>
                <c:pt idx="1">
                  <c:v>40 szóbeli pont</c:v>
                </c:pt>
                <c:pt idx="2">
                  <c:v>35 vagy kevesebb szóbeli pont</c:v>
                </c:pt>
                <c:pt idx="3">
                  <c:v>Más intézményből hozott 45-50 szóbeli pont</c:v>
                </c:pt>
              </c:strCache>
            </c:strRef>
          </c:cat>
          <c:val>
            <c:numRef>
              <c:f>Munka1!$C$2:$C$6</c:f>
              <c:numCache>
                <c:formatCode>General</c:formatCode>
                <c:ptCount val="5"/>
                <c:pt idx="0">
                  <c:v>178</c:v>
                </c:pt>
                <c:pt idx="1">
                  <c:v>99</c:v>
                </c:pt>
                <c:pt idx="2">
                  <c:v>18</c:v>
                </c:pt>
                <c:pt idx="3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F9-41AF-9A7E-4EDB77093CE4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Felvettek</c:v>
                </c:pt>
              </c:strCache>
            </c:strRef>
          </c:tx>
          <c:spPr>
            <a:solidFill>
              <a:srgbClr val="E3D49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437499999999994E-2"/>
                  <c:y val="-2.8124998269869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7F9-41AF-9A7E-4EDB77093CE4}"/>
                </c:ext>
              </c:extLst>
            </c:dLbl>
            <c:dLbl>
              <c:idx val="1"/>
              <c:layout>
                <c:manualLayout>
                  <c:x val="3.90625E-2"/>
                  <c:y val="-3.0468748125692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7F9-41AF-9A7E-4EDB77093CE4}"/>
                </c:ext>
              </c:extLst>
            </c:dLbl>
            <c:dLbl>
              <c:idx val="2"/>
              <c:layout>
                <c:manualLayout>
                  <c:x val="4.2187500000000003E-2"/>
                  <c:y val="-2.5781248414047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F9-41AF-9A7E-4EDB77093CE4}"/>
                </c:ext>
              </c:extLst>
            </c:dLbl>
            <c:dLbl>
              <c:idx val="3"/>
              <c:layout>
                <c:manualLayout>
                  <c:x val="4.6875000000000118E-2"/>
                  <c:y val="-1.1718749279112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F9-41AF-9A7E-4EDB77093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4"/>
                <c:pt idx="0">
                  <c:v>50 és 45 szóbeli pont</c:v>
                </c:pt>
                <c:pt idx="1">
                  <c:v>40 szóbeli pont</c:v>
                </c:pt>
                <c:pt idx="2">
                  <c:v>35 vagy kevesebb szóbeli pont</c:v>
                </c:pt>
                <c:pt idx="3">
                  <c:v>Más intézményből hozott 45-50 szóbeli pont</c:v>
                </c:pt>
              </c:strCache>
            </c:strRef>
          </c:cat>
          <c:val>
            <c:numRef>
              <c:f>Munka1!$D$2:$D$6</c:f>
              <c:numCache>
                <c:formatCode>General</c:formatCode>
                <c:ptCount val="5"/>
                <c:pt idx="0">
                  <c:v>74</c:v>
                </c:pt>
                <c:pt idx="1">
                  <c:v>40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F9-41AF-9A7E-4EDB77093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6373792"/>
        <c:axId val="2011737568"/>
        <c:axId val="0"/>
      </c:bar3DChart>
      <c:catAx>
        <c:axId val="201637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1737568"/>
        <c:crosses val="autoZero"/>
        <c:auto val="1"/>
        <c:lblAlgn val="ctr"/>
        <c:lblOffset val="100"/>
        <c:noMultiLvlLbl val="0"/>
      </c:catAx>
      <c:valAx>
        <c:axId val="201173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637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Jelentkezők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1"/>
              <c:layout>
                <c:manualLayout>
                  <c:x val="-7.8125E-3"/>
                  <c:y val="-3.046874812569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7F9-41AF-9A7E-4EDB77093CE4}"/>
                </c:ext>
              </c:extLst>
            </c:dLbl>
            <c:dLbl>
              <c:idx val="2"/>
              <c:layout>
                <c:manualLayout>
                  <c:x val="-1.2500000000000001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F9-41AF-9A7E-4EDB77093CE4}"/>
                </c:ext>
              </c:extLst>
            </c:dLbl>
            <c:dLbl>
              <c:idx val="3"/>
              <c:layout>
                <c:manualLayout>
                  <c:x val="-1.5625000000000001E-3"/>
                  <c:y val="-2.5781248414047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F9-41AF-9A7E-4EDB77093CE4}"/>
                </c:ext>
              </c:extLst>
            </c:dLbl>
            <c:dLbl>
              <c:idx val="4"/>
              <c:layout>
                <c:manualLayout>
                  <c:x val="-1.1458200967217994E-16"/>
                  <c:y val="-2.34374985582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F2-4E86-9CFF-3C03D83FF4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5"/>
                <c:pt idx="0">
                  <c:v>50 szóbeli pont</c:v>
                </c:pt>
                <c:pt idx="1">
                  <c:v>45 szóbeli pont</c:v>
                </c:pt>
                <c:pt idx="2">
                  <c:v>40 szóbeli pont</c:v>
                </c:pt>
                <c:pt idx="3">
                  <c:v>35 vagy kevesebb szóbeli pont</c:v>
                </c:pt>
                <c:pt idx="4">
                  <c:v>Más intézményből hozott 45-50 szóbeli pont</c:v>
                </c:pt>
              </c:strCache>
            </c:strRef>
          </c:cat>
          <c:val>
            <c:numRef>
              <c:f>Munka1!$B$2:$B$6</c:f>
              <c:numCache>
                <c:formatCode>General</c:formatCode>
                <c:ptCount val="5"/>
                <c:pt idx="0">
                  <c:v>164</c:v>
                </c:pt>
                <c:pt idx="1">
                  <c:v>189</c:v>
                </c:pt>
                <c:pt idx="2">
                  <c:v>279</c:v>
                </c:pt>
                <c:pt idx="3">
                  <c:v>192</c:v>
                </c:pt>
                <c:pt idx="4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F9-41AF-9A7E-4EDB77093CE4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Ponthatárt elérők</c:v>
                </c:pt>
              </c:strCache>
            </c:strRef>
          </c:tx>
          <c:spPr>
            <a:solidFill>
              <a:srgbClr val="B3A16E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377444177844842E-2"/>
                  <c:y val="-1.57435446818120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7F9-41AF-9A7E-4EDB77093CE4}"/>
                </c:ext>
              </c:extLst>
            </c:dLbl>
            <c:dLbl>
              <c:idx val="1"/>
              <c:layout>
                <c:manualLayout>
                  <c:x val="4.2187499999999968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F9-41AF-9A7E-4EDB77093CE4}"/>
                </c:ext>
              </c:extLst>
            </c:dLbl>
            <c:dLbl>
              <c:idx val="2"/>
              <c:layout>
                <c:manualLayout>
                  <c:x val="3.90625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F9-41AF-9A7E-4EDB77093CE4}"/>
                </c:ext>
              </c:extLst>
            </c:dLbl>
            <c:dLbl>
              <c:idx val="3"/>
              <c:layout>
                <c:manualLayout>
                  <c:x val="4.2187500000000003E-2"/>
                  <c:y val="-2.578124841404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7F9-41AF-9A7E-4EDB77093CE4}"/>
                </c:ext>
              </c:extLst>
            </c:dLbl>
            <c:dLbl>
              <c:idx val="4"/>
              <c:layout>
                <c:manualLayout>
                  <c:x val="3.125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F2-4E86-9CFF-3C03D83FF4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5"/>
                <c:pt idx="0">
                  <c:v>50 szóbeli pont</c:v>
                </c:pt>
                <c:pt idx="1">
                  <c:v>45 szóbeli pont</c:v>
                </c:pt>
                <c:pt idx="2">
                  <c:v>40 szóbeli pont</c:v>
                </c:pt>
                <c:pt idx="3">
                  <c:v>35 vagy kevesebb szóbeli pont</c:v>
                </c:pt>
                <c:pt idx="4">
                  <c:v>Más intézményből hozott 45-50 szóbeli pont</c:v>
                </c:pt>
              </c:strCache>
            </c:strRef>
          </c:cat>
          <c:val>
            <c:numRef>
              <c:f>Munka1!$C$2:$C$6</c:f>
              <c:numCache>
                <c:formatCode>General</c:formatCode>
                <c:ptCount val="5"/>
                <c:pt idx="0">
                  <c:v>88</c:v>
                </c:pt>
                <c:pt idx="1">
                  <c:v>90</c:v>
                </c:pt>
                <c:pt idx="2">
                  <c:v>99</c:v>
                </c:pt>
                <c:pt idx="3">
                  <c:v>18</c:v>
                </c:pt>
                <c:pt idx="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F9-41AF-9A7E-4EDB77093CE4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Felvettek</c:v>
                </c:pt>
              </c:strCache>
            </c:strRef>
          </c:tx>
          <c:spPr>
            <a:solidFill>
              <a:srgbClr val="E3D49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268505669262531E-2"/>
                  <c:y val="-1.3119620568176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7F9-41AF-9A7E-4EDB77093CE4}"/>
                </c:ext>
              </c:extLst>
            </c:dLbl>
            <c:dLbl>
              <c:idx val="1"/>
              <c:layout>
                <c:manualLayout>
                  <c:x val="3.437499999999994E-2"/>
                  <c:y val="-2.8124998269869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7F9-41AF-9A7E-4EDB77093CE4}"/>
                </c:ext>
              </c:extLst>
            </c:dLbl>
            <c:dLbl>
              <c:idx val="2"/>
              <c:layout>
                <c:manualLayout>
                  <c:x val="3.90625E-2"/>
                  <c:y val="-3.0468748125692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7F9-41AF-9A7E-4EDB77093CE4}"/>
                </c:ext>
              </c:extLst>
            </c:dLbl>
            <c:dLbl>
              <c:idx val="3"/>
              <c:layout>
                <c:manualLayout>
                  <c:x val="4.2187500000000003E-2"/>
                  <c:y val="-2.5781248414047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F9-41AF-9A7E-4EDB77093CE4}"/>
                </c:ext>
              </c:extLst>
            </c:dLbl>
            <c:dLbl>
              <c:idx val="4"/>
              <c:layout>
                <c:manualLayout>
                  <c:x val="4.6875000000000118E-2"/>
                  <c:y val="-1.1718749279112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F2-4E86-9CFF-3C03D83FF4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Munka1!$A$2:$A$6</c:f>
              <c:strCache>
                <c:ptCount val="5"/>
                <c:pt idx="0">
                  <c:v>50 szóbeli pont</c:v>
                </c:pt>
                <c:pt idx="1">
                  <c:v>45 szóbeli pont</c:v>
                </c:pt>
                <c:pt idx="2">
                  <c:v>40 szóbeli pont</c:v>
                </c:pt>
                <c:pt idx="3">
                  <c:v>35 vagy kevesebb szóbeli pont</c:v>
                </c:pt>
                <c:pt idx="4">
                  <c:v>Más intézményből hozott 45-50 szóbeli pont</c:v>
                </c:pt>
              </c:strCache>
            </c:strRef>
          </c:cat>
          <c:val>
            <c:numRef>
              <c:f>Munka1!$D$2:$D$6</c:f>
              <c:numCache>
                <c:formatCode>General</c:formatCode>
                <c:ptCount val="5"/>
                <c:pt idx="0">
                  <c:v>31</c:v>
                </c:pt>
                <c:pt idx="1">
                  <c:v>43</c:v>
                </c:pt>
                <c:pt idx="2">
                  <c:v>40</c:v>
                </c:pt>
                <c:pt idx="3">
                  <c:v>9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F9-41AF-9A7E-4EDB77093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6373792"/>
        <c:axId val="2011737568"/>
        <c:axId val="0"/>
      </c:bar3DChart>
      <c:catAx>
        <c:axId val="201637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1737568"/>
        <c:crosses val="autoZero"/>
        <c:auto val="1"/>
        <c:lblAlgn val="ctr"/>
        <c:lblOffset val="100"/>
        <c:noMultiLvlLbl val="0"/>
      </c:catAx>
      <c:valAx>
        <c:axId val="201173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201637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6704788847399554E-2"/>
          <c:y val="9.2097742858160497E-2"/>
          <c:w val="0.92106000357743345"/>
          <c:h val="0.710001555733171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Összpontszám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5.4438051880716471E-3"/>
                  <c:y val="-7.1967488025799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E28-4559-8D20-BFC26CD1671C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Munka1!$A$2:$A$11</c:f>
              <c:strCache>
                <c:ptCount val="10"/>
                <c:pt idx="0">
                  <c:v>-60</c:v>
                </c:pt>
                <c:pt idx="1">
                  <c:v>61-70</c:v>
                </c:pt>
                <c:pt idx="2">
                  <c:v>71-75</c:v>
                </c:pt>
                <c:pt idx="3">
                  <c:v>76-80</c:v>
                </c:pt>
                <c:pt idx="4">
                  <c:v>81-85</c:v>
                </c:pt>
                <c:pt idx="5">
                  <c:v>86-90</c:v>
                </c:pt>
                <c:pt idx="6">
                  <c:v>91-95</c:v>
                </c:pt>
                <c:pt idx="7">
                  <c:v>96-100</c:v>
                </c:pt>
                <c:pt idx="8">
                  <c:v>101-105</c:v>
                </c:pt>
                <c:pt idx="9">
                  <c:v>106-</c:v>
                </c:pt>
              </c:strCache>
            </c:strRef>
          </c:cat>
          <c:val>
            <c:numRef>
              <c:f>Munka1!$B$2:$B$11</c:f>
              <c:numCache>
                <c:formatCode>General</c:formatCode>
                <c:ptCount val="10"/>
                <c:pt idx="0">
                  <c:v>19</c:v>
                </c:pt>
                <c:pt idx="1">
                  <c:v>85</c:v>
                </c:pt>
                <c:pt idx="2">
                  <c:v>94</c:v>
                </c:pt>
                <c:pt idx="3">
                  <c:v>131</c:v>
                </c:pt>
                <c:pt idx="4">
                  <c:v>158</c:v>
                </c:pt>
                <c:pt idx="5">
                  <c:v>137</c:v>
                </c:pt>
                <c:pt idx="6">
                  <c:v>88</c:v>
                </c:pt>
                <c:pt idx="7">
                  <c:v>53</c:v>
                </c:pt>
                <c:pt idx="8">
                  <c:v>38</c:v>
                </c:pt>
                <c:pt idx="9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8-4559-8D20-BFC26CD1671C}"/>
            </c:ext>
          </c:extLst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Oszlop1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542378356261347E-2"/>
                  <c:y val="-5.6228882544252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28-4559-8D20-BFC26CD167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Munka1!$A$2:$A$11</c:f>
              <c:strCache>
                <c:ptCount val="10"/>
                <c:pt idx="0">
                  <c:v>-60</c:v>
                </c:pt>
                <c:pt idx="1">
                  <c:v>61-70</c:v>
                </c:pt>
                <c:pt idx="2">
                  <c:v>71-75</c:v>
                </c:pt>
                <c:pt idx="3">
                  <c:v>76-80</c:v>
                </c:pt>
                <c:pt idx="4">
                  <c:v>81-85</c:v>
                </c:pt>
                <c:pt idx="5">
                  <c:v>86-90</c:v>
                </c:pt>
                <c:pt idx="6">
                  <c:v>91-95</c:v>
                </c:pt>
                <c:pt idx="7">
                  <c:v>96-100</c:v>
                </c:pt>
                <c:pt idx="8">
                  <c:v>101-105</c:v>
                </c:pt>
                <c:pt idx="9">
                  <c:v>106-</c:v>
                </c:pt>
              </c:strCache>
            </c:strRef>
          </c:cat>
          <c:val>
            <c:numRef>
              <c:f>Munka1!$C$2:$C$11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1-4E28-4559-8D20-BFC26CD1671C}"/>
            </c:ext>
          </c:extLst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Oszlop2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  <a:sp3d>
              <a:contourClr>
                <a:schemeClr val="tx2">
                  <a:lumMod val="60000"/>
                  <a:lumOff val="4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6.5361922822711152E-2"/>
                  <c:y val="-5.522743075540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40-4B7E-AD51-E259DE0C35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Munka1!$A$2:$A$11</c:f>
              <c:strCache>
                <c:ptCount val="10"/>
                <c:pt idx="0">
                  <c:v>-60</c:v>
                </c:pt>
                <c:pt idx="1">
                  <c:v>61-70</c:v>
                </c:pt>
                <c:pt idx="2">
                  <c:v>71-75</c:v>
                </c:pt>
                <c:pt idx="3">
                  <c:v>76-80</c:v>
                </c:pt>
                <c:pt idx="4">
                  <c:v>81-85</c:v>
                </c:pt>
                <c:pt idx="5">
                  <c:v>86-90</c:v>
                </c:pt>
                <c:pt idx="6">
                  <c:v>91-95</c:v>
                </c:pt>
                <c:pt idx="7">
                  <c:v>96-100</c:v>
                </c:pt>
                <c:pt idx="8">
                  <c:v>101-105</c:v>
                </c:pt>
                <c:pt idx="9">
                  <c:v>106-</c:v>
                </c:pt>
              </c:strCache>
            </c:strRef>
          </c:cat>
          <c:val>
            <c:numRef>
              <c:f>Munka1!$D$2:$D$11</c:f>
              <c:numCache>
                <c:formatCode>General</c:formatCode>
                <c:ptCount val="10"/>
              </c:numCache>
            </c:numRef>
          </c:val>
          <c:extLst>
            <c:ext xmlns:c16="http://schemas.microsoft.com/office/drawing/2014/chart" uri="{C3380CC4-5D6E-409C-BE32-E72D297353CC}">
              <c16:uniqueId val="{00000000-54A8-4FE5-84F0-A604F001D26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76831343"/>
        <c:axId val="1173773967"/>
        <c:axId val="0"/>
      </c:bar3DChart>
      <c:catAx>
        <c:axId val="1176831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73773967"/>
        <c:crosses val="autoZero"/>
        <c:auto val="1"/>
        <c:lblAlgn val="ctr"/>
        <c:lblOffset val="100"/>
        <c:noMultiLvlLbl val="0"/>
      </c:catAx>
      <c:valAx>
        <c:axId val="11737739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1768313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A5477-3F7E-4669-877F-CAC33A174F79}" type="datetime1">
              <a:rPr lang="hu-HU" smtClean="0"/>
              <a:t>2024. 10. 07.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u-HU"/>
              <a:t>Semmelweis Egyetem | Szervezeti egység neve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6BBF8-0AC3-4F5C-9C46-904244B916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581194"/>
      </p:ext>
    </p:extLst>
  </p:cSld>
  <p:clrMap bg1="lt1" tx1="dk1" bg2="lt2" tx2="dk2" accent1="accent1" accent2="accent2" accent3="accent3" accent4="accent4" accent5="accent5" accent6="accent6" hlink="hlink" folHlink="folHlink"/>
  <p:hf sldNum="0"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7263F-A963-4716-9E0B-336AF0E39782}" type="datetime1">
              <a:rPr lang="hu-HU" smtClean="0"/>
              <a:t>2024. 10. 07.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hu-HU"/>
              <a:t>Semmelweis Egyetem | Szervezeti egység neve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8844E-4E9E-4762-B238-A0CB0F62D7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7450316"/>
      </p:ext>
    </p:extLst>
  </p:cSld>
  <p:clrMap bg1="lt1" tx1="dk1" bg2="lt2" tx2="dk2" accent1="accent1" accent2="accent2" accent3="accent3" accent4="accent4" accent5="accent5" accent6="accent6" hlink="hlink" folHlink="folHlink"/>
  <p:hf sldNum="0"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D77263F-A963-4716-9E0B-336AF0E39782}" type="datetime1">
              <a:rPr lang="hu-HU" smtClean="0"/>
              <a:t>2024. 10. 07.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Semmelweis Egyetem | Szervezeti egység neve</a:t>
            </a:r>
          </a:p>
        </p:txBody>
      </p:sp>
    </p:spTree>
    <p:extLst>
      <p:ext uri="{BB962C8B-B14F-4D97-AF65-F5344CB8AC3E}">
        <p14:creationId xmlns:p14="http://schemas.microsoft.com/office/powerpoint/2010/main" val="297125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D77263F-A963-4716-9E0B-336AF0E39782}" type="datetime1">
              <a:rPr lang="hu-HU" smtClean="0"/>
              <a:t>2024. 10. 07.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Semmelweis Egyetem | Szervezeti egység neve</a:t>
            </a:r>
          </a:p>
        </p:txBody>
      </p:sp>
    </p:spTree>
    <p:extLst>
      <p:ext uri="{BB962C8B-B14F-4D97-AF65-F5344CB8AC3E}">
        <p14:creationId xmlns:p14="http://schemas.microsoft.com/office/powerpoint/2010/main" val="161541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D77263F-A963-4716-9E0B-336AF0E39782}" type="datetime1">
              <a:rPr lang="hu-HU" smtClean="0"/>
              <a:t>2024. 10. 07.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hu-HU"/>
              <a:t>Semmelweis Egyetem | Szervezeti egység neve</a:t>
            </a:r>
          </a:p>
        </p:txBody>
      </p:sp>
    </p:spTree>
    <p:extLst>
      <p:ext uri="{BB962C8B-B14F-4D97-AF65-F5344CB8AC3E}">
        <p14:creationId xmlns:p14="http://schemas.microsoft.com/office/powerpoint/2010/main" val="2084056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dia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 helye 16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458369"/>
            <a:ext cx="9144000" cy="395427"/>
          </a:xfrm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2"/>
                </a:solidFill>
              </a:defRPr>
            </a:lvl1pPr>
          </a:lstStyle>
          <a:p>
            <a:r>
              <a:rPr lang="hu-HU" dirty="0"/>
              <a:t>Előadás alcíme</a:t>
            </a:r>
          </a:p>
        </p:txBody>
      </p:sp>
      <p:sp>
        <p:nvSpPr>
          <p:cNvPr id="8" name="Szöveg helye 14"/>
          <p:cNvSpPr>
            <a:spLocks noGrp="1"/>
          </p:cNvSpPr>
          <p:nvPr>
            <p:ph type="body" sz="quarter" idx="12" hasCustomPrompt="1"/>
          </p:nvPr>
        </p:nvSpPr>
        <p:spPr>
          <a:xfrm>
            <a:off x="1524000" y="1346487"/>
            <a:ext cx="9144000" cy="1088842"/>
          </a:xfrm>
        </p:spPr>
        <p:txBody>
          <a:bodyPr anchor="ctr">
            <a:noAutofit/>
          </a:bodyPr>
          <a:lstStyle>
            <a:lvl1pPr marL="0" indent="0" algn="ctr">
              <a:buNone/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hu-HU" dirty="0"/>
              <a:t>Előadás címe</a:t>
            </a:r>
          </a:p>
        </p:txBody>
      </p:sp>
      <p:sp>
        <p:nvSpPr>
          <p:cNvPr id="15" name="Szöveg hely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971597"/>
            <a:ext cx="9144000" cy="316208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hu-HU" dirty="0"/>
              <a:t>Dr. Minta Mihály</a:t>
            </a:r>
          </a:p>
        </p:txBody>
      </p:sp>
      <p:sp>
        <p:nvSpPr>
          <p:cNvPr id="17" name="Szöveg helye 16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4375943"/>
            <a:ext cx="9144000" cy="704850"/>
          </a:xfrm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bg2"/>
                </a:solidFill>
              </a:defRPr>
            </a:lvl1pPr>
          </a:lstStyle>
          <a:p>
            <a:pPr>
              <a:spcBef>
                <a:spcPts val="300"/>
              </a:spcBef>
            </a:pPr>
            <a:r>
              <a:rPr lang="hu-HU" dirty="0"/>
              <a:t>MINTA SZERVEZETI EGYSÉG NEVE, </a:t>
            </a:r>
            <a:br>
              <a:rPr lang="hu-HU" dirty="0"/>
            </a:br>
            <a:r>
              <a:rPr lang="hu-HU" dirty="0"/>
              <a:t>HOSSZÚ NÉV ESETÉN KÉT SORBA TÖRDELVE</a:t>
            </a:r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318" y="5778500"/>
            <a:ext cx="2761364" cy="92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3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1243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6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7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232303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04287" y="368301"/>
            <a:ext cx="2447926" cy="5581650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8302"/>
            <a:ext cx="7734300" cy="558165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6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7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2025849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ródia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 helye 14"/>
          <p:cNvSpPr>
            <a:spLocks noGrp="1"/>
          </p:cNvSpPr>
          <p:nvPr>
            <p:ph type="body" sz="quarter" idx="12" hasCustomPrompt="1"/>
          </p:nvPr>
        </p:nvSpPr>
        <p:spPr>
          <a:xfrm>
            <a:off x="1524000" y="2386148"/>
            <a:ext cx="9144000" cy="1123815"/>
          </a:xfrm>
        </p:spPr>
        <p:txBody>
          <a:bodyPr anchor="ctr">
            <a:noAutofit/>
          </a:bodyPr>
          <a:lstStyle>
            <a:lvl1pPr marL="0" indent="0" algn="ctr">
              <a:buNone/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hu-HU" dirty="0"/>
              <a:t>Köszönöm a figyelmet!</a:t>
            </a:r>
          </a:p>
        </p:txBody>
      </p:sp>
      <p:sp>
        <p:nvSpPr>
          <p:cNvPr id="15" name="Szöveg hely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3683866"/>
            <a:ext cx="9144000" cy="316208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aseline="0">
                <a:solidFill>
                  <a:schemeClr val="bg2"/>
                </a:solidFill>
              </a:defRPr>
            </a:lvl1pPr>
          </a:lstStyle>
          <a:p>
            <a:r>
              <a:rPr lang="hu-HU" dirty="0"/>
              <a:t>Dr. Minta Mihály</a:t>
            </a:r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318" y="5778500"/>
            <a:ext cx="2761364" cy="92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85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4124324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9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4124324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US" dirty="0"/>
          </a:p>
        </p:txBody>
      </p:sp>
      <p:sp>
        <p:nvSpPr>
          <p:cNvPr id="10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11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324264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08163"/>
            <a:ext cx="10515600" cy="26151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450317"/>
            <a:ext cx="10515600" cy="149963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7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23622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08163"/>
            <a:ext cx="5181600" cy="41417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08163"/>
            <a:ext cx="5181600" cy="41417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8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311402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08163"/>
            <a:ext cx="5157787" cy="696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4487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808163"/>
            <a:ext cx="5183188" cy="696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4487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9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10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2628590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6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175828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églalap 16"/>
          <p:cNvSpPr/>
          <p:nvPr userDrawn="1"/>
        </p:nvSpPr>
        <p:spPr>
          <a:xfrm>
            <a:off x="0" y="6138791"/>
            <a:ext cx="12192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D5C9D03-34B3-CF46-A324-7A5A7F0004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99" y="6073198"/>
            <a:ext cx="2534304" cy="844768"/>
          </a:xfrm>
          <a:prstGeom prst="rect">
            <a:avLst/>
          </a:prstGeom>
        </p:spPr>
      </p:pic>
      <p:cxnSp>
        <p:nvCxnSpPr>
          <p:cNvPr id="9" name="Egyenes összekötő 8"/>
          <p:cNvCxnSpPr/>
          <p:nvPr userDrawn="1"/>
        </p:nvCxnSpPr>
        <p:spPr>
          <a:xfrm>
            <a:off x="3299294" y="6234496"/>
            <a:ext cx="1" cy="54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 userDrawn="1"/>
        </p:nvCxnSpPr>
        <p:spPr>
          <a:xfrm>
            <a:off x="8906622" y="6234496"/>
            <a:ext cx="1" cy="54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19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228499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68301"/>
            <a:ext cx="6172200" cy="55816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808163"/>
            <a:ext cx="3932237" cy="4141787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825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9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308245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5268" y="0"/>
            <a:ext cx="6876732" cy="6134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/>
              <a:t>Kép beszúrásához kattintson az ikonra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808163"/>
            <a:ext cx="3932237" cy="4141787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825" cy="1325563"/>
          </a:xfrm>
        </p:spPr>
        <p:txBody>
          <a:bodyPr/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8" name="Szöveg helye 4"/>
          <p:cNvSpPr>
            <a:spLocks noGrp="1"/>
          </p:cNvSpPr>
          <p:nvPr>
            <p:ph type="body" sz="quarter" idx="10" hasCustomPrompt="1"/>
          </p:nvPr>
        </p:nvSpPr>
        <p:spPr>
          <a:xfrm>
            <a:off x="3283585" y="6134735"/>
            <a:ext cx="5616575" cy="720000"/>
          </a:xfrm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Szervezeti egység neve,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ha hosszabb a sor két sorba tördelve</a:t>
            </a:r>
          </a:p>
        </p:txBody>
      </p:sp>
      <p:sp>
        <p:nvSpPr>
          <p:cNvPr id="10" name="Szöveg helye 6"/>
          <p:cNvSpPr>
            <a:spLocks noGrp="1"/>
          </p:cNvSpPr>
          <p:nvPr>
            <p:ph type="body" sz="quarter" idx="11" hasCustomPrompt="1"/>
          </p:nvPr>
        </p:nvSpPr>
        <p:spPr>
          <a:xfrm>
            <a:off x="8904288" y="6134735"/>
            <a:ext cx="3287712" cy="720000"/>
          </a:xfrm>
        </p:spPr>
        <p:txBody>
          <a:bodyPr numCol="1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200" b="0" i="0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hu-HU" sz="1200" dirty="0">
                <a:solidFill>
                  <a:schemeClr val="bg2"/>
                </a:solidFill>
              </a:rPr>
              <a:t>Dr. Minta Mihály,</a:t>
            </a:r>
            <a:br>
              <a:rPr lang="hu-HU" sz="1200" dirty="0">
                <a:solidFill>
                  <a:schemeClr val="bg2"/>
                </a:solidFill>
              </a:rPr>
            </a:br>
            <a:r>
              <a:rPr lang="hu-HU" sz="1200" dirty="0">
                <a:solidFill>
                  <a:schemeClr val="bg2"/>
                </a:solidFill>
              </a:rPr>
              <a:t>titulus</a:t>
            </a:r>
          </a:p>
        </p:txBody>
      </p:sp>
    </p:spTree>
    <p:extLst>
      <p:ext uri="{BB962C8B-B14F-4D97-AF65-F5344CB8AC3E}">
        <p14:creationId xmlns:p14="http://schemas.microsoft.com/office/powerpoint/2010/main" val="416894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410"/>
            <a:ext cx="10515600" cy="4123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lang="en-US" dirty="0"/>
          </a:p>
        </p:txBody>
      </p:sp>
      <p:cxnSp>
        <p:nvCxnSpPr>
          <p:cNvPr id="11" name="Egyenes összekötő 10"/>
          <p:cNvCxnSpPr/>
          <p:nvPr userDrawn="1"/>
        </p:nvCxnSpPr>
        <p:spPr>
          <a:xfrm>
            <a:off x="3012564" y="6269355"/>
            <a:ext cx="1" cy="45148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zöveg helye 4"/>
          <p:cNvSpPr txBox="1">
            <a:spLocks/>
          </p:cNvSpPr>
          <p:nvPr userDrawn="1"/>
        </p:nvSpPr>
        <p:spPr>
          <a:xfrm>
            <a:off x="3012564" y="6163978"/>
            <a:ext cx="6173121" cy="68103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 sz="1200" b="1" dirty="0">
              <a:solidFill>
                <a:schemeClr val="bg2"/>
              </a:solidFill>
            </a:endParaRPr>
          </a:p>
        </p:txBody>
      </p:sp>
      <p:sp>
        <p:nvSpPr>
          <p:cNvPr id="4" name="Téglalap 3"/>
          <p:cNvSpPr/>
          <p:nvPr userDrawn="1"/>
        </p:nvSpPr>
        <p:spPr>
          <a:xfrm>
            <a:off x="0" y="6138791"/>
            <a:ext cx="12192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1D5C9D03-34B3-CF46-A324-7A5A7F00048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99" y="6073198"/>
            <a:ext cx="2534304" cy="844768"/>
          </a:xfrm>
          <a:prstGeom prst="rect">
            <a:avLst/>
          </a:prstGeom>
        </p:spPr>
      </p:pic>
      <p:cxnSp>
        <p:nvCxnSpPr>
          <p:cNvPr id="16" name="Egyenes összekötő 15"/>
          <p:cNvCxnSpPr/>
          <p:nvPr userDrawn="1"/>
        </p:nvCxnSpPr>
        <p:spPr>
          <a:xfrm>
            <a:off x="3299294" y="6234496"/>
            <a:ext cx="1" cy="54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19"/>
          <p:cNvCxnSpPr/>
          <p:nvPr userDrawn="1"/>
        </p:nvCxnSpPr>
        <p:spPr>
          <a:xfrm>
            <a:off x="8906622" y="6234496"/>
            <a:ext cx="1" cy="54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43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071" userDrawn="1">
          <p15:clr>
            <a:srgbClr val="F26B43"/>
          </p15:clr>
        </p15:guide>
        <p15:guide id="4" pos="5609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pos="347" userDrawn="1">
          <p15:clr>
            <a:srgbClr val="F26B43"/>
          </p15:clr>
        </p15:guide>
        <p15:guide id="8" orient="horz" pos="232" userDrawn="1">
          <p15:clr>
            <a:srgbClr val="F26B43"/>
          </p15:clr>
        </p15:guide>
        <p15:guide id="9" pos="7151" userDrawn="1">
          <p15:clr>
            <a:srgbClr val="F26B43"/>
          </p15:clr>
        </p15:guide>
        <p15:guide id="10" pos="529" userDrawn="1">
          <p15:clr>
            <a:srgbClr val="F26B43"/>
          </p15:clr>
        </p15:guide>
        <p15:guide id="11" orient="horz" pos="11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sz="quarter" idx="12"/>
          </p:nvPr>
        </p:nvSpPr>
        <p:spPr>
          <a:xfrm>
            <a:off x="1524000" y="1717419"/>
            <a:ext cx="9144000" cy="1088842"/>
          </a:xfrm>
        </p:spPr>
        <p:txBody>
          <a:bodyPr/>
          <a:lstStyle/>
          <a:p>
            <a:r>
              <a:rPr lang="hu-HU" sz="4400" dirty="0"/>
              <a:t>Felvételi 2024</a:t>
            </a:r>
          </a:p>
          <a:p>
            <a:r>
              <a:rPr lang="hu-HU" sz="4400" dirty="0"/>
              <a:t>Szóbeli vizsgáztatás hatása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0"/>
          </p:nvPr>
        </p:nvSpPr>
        <p:spPr>
          <a:xfrm>
            <a:off x="1581339" y="3933707"/>
            <a:ext cx="9086661" cy="23606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5670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B341C-EA49-F928-D732-4AF916951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4B88BF-C8FF-79A8-4D38-9F4ECABCE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63" y="651923"/>
            <a:ext cx="11521440" cy="5793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u-HU" sz="800" b="1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A7CDB512-9933-CB8F-BEE5-BFA27529B7D4}"/>
              </a:ext>
            </a:extLst>
          </p:cNvPr>
          <p:cNvSpPr txBox="1"/>
          <p:nvPr/>
        </p:nvSpPr>
        <p:spPr>
          <a:xfrm>
            <a:off x="1262417" y="281621"/>
            <a:ext cx="9014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400" b="1" dirty="0">
                <a:solidFill>
                  <a:srgbClr val="242F62">
                    <a:lumMod val="50000"/>
                  </a:srgbClr>
                </a:solidFill>
                <a:latin typeface="Montserrat"/>
              </a:rPr>
              <a:t>Teljesítmények megoszlása – </a:t>
            </a:r>
            <a:r>
              <a:rPr lang="hu-HU" sz="2400" b="1" dirty="0">
                <a:solidFill>
                  <a:srgbClr val="C00000"/>
                </a:solidFill>
                <a:latin typeface="Montserrat"/>
              </a:rPr>
              <a:t>Összesítés</a:t>
            </a:r>
            <a:endParaRPr kumimoji="0" lang="hu-H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48F26F84-3F30-11DC-29E0-996F35C9B984}"/>
              </a:ext>
            </a:extLst>
          </p:cNvPr>
          <p:cNvGraphicFramePr/>
          <p:nvPr/>
        </p:nvGraphicFramePr>
        <p:xfrm>
          <a:off x="1262417" y="1176964"/>
          <a:ext cx="9321421" cy="4743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404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öveg hely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5400" err="1"/>
              <a:t>Köszönöm</a:t>
            </a:r>
            <a:r>
              <a:rPr lang="en-GB" sz="5400"/>
              <a:t> a </a:t>
            </a:r>
            <a:r>
              <a:rPr lang="en-GB" sz="5400" err="1"/>
              <a:t>figyelmet</a:t>
            </a:r>
            <a:r>
              <a:rPr lang="en-GB" sz="540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5961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5975" y="585695"/>
            <a:ext cx="11521440" cy="547621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  <a:tabLst>
                <a:tab pos="734695" algn="l"/>
              </a:tabLst>
            </a:pPr>
            <a:endParaRPr lang="hu-HU" sz="1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  <a:tabLst>
                <a:tab pos="734695" algn="l"/>
              </a:tabLst>
            </a:pPr>
            <a:endParaRPr lang="hu-H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  <a:tabLst>
                <a:tab pos="734695" algn="l"/>
              </a:tabLst>
            </a:pPr>
            <a:r>
              <a:rPr lang="hu-H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Újdonság volt a 2024-es felvételi eljárásban az </a:t>
            </a:r>
            <a:r>
              <a:rPr lang="hu-H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intézményi pont </a:t>
            </a:r>
            <a:r>
              <a:rPr lang="hu-H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megjelenése, amely lehetőséget</a:t>
            </a:r>
            <a:r>
              <a:rPr lang="hu-HU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jelent, hogy az itt kapható maximális </a:t>
            </a:r>
            <a:r>
              <a:rPr lang="hu-H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100 pontot </a:t>
            </a:r>
            <a:r>
              <a:rPr lang="hu-H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egyetemünk </a:t>
            </a:r>
            <a:r>
              <a:rPr lang="hu-H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saját hatáskörben, előre</a:t>
            </a:r>
            <a:r>
              <a:rPr lang="hu-HU" b="1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meghatározott szempontok alapján </a:t>
            </a:r>
            <a:r>
              <a:rPr lang="hu-H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ítélje oda a jelentkezőknek.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hu-HU" b="1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hu-HU" b="1" dirty="0"/>
              <a:t>Legfontosabb új elem – a szóbeli felvételi vizsga: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hu-HU" dirty="0">
                <a:effectLst/>
                <a:ea typeface="Times New Roman" panose="02020603050405020304" pitchFamily="18" charset="0"/>
              </a:rPr>
              <a:t>Az Egyetemen</a:t>
            </a:r>
            <a:r>
              <a:rPr lang="hu-HU" spc="5" dirty="0">
                <a:effectLst/>
                <a:ea typeface="Times New Roman" panose="02020603050405020304" pitchFamily="18" charset="0"/>
              </a:rPr>
              <a:t> </a:t>
            </a:r>
            <a:r>
              <a:rPr lang="hu-HU" b="1" dirty="0">
                <a:effectLst/>
                <a:ea typeface="Times New Roman" panose="02020603050405020304" pitchFamily="18" charset="0"/>
              </a:rPr>
              <a:t>kötelező</a:t>
            </a:r>
            <a:r>
              <a:rPr lang="hu-HU" dirty="0">
                <a:effectLst/>
                <a:ea typeface="Times New Roman" panose="02020603050405020304" pitchFamily="18" charset="0"/>
              </a:rPr>
              <a:t> lett a személyes, egyetemen történő </a:t>
            </a:r>
            <a:r>
              <a:rPr lang="hu-HU" b="1" dirty="0">
                <a:effectLst/>
                <a:ea typeface="Times New Roman" panose="02020603050405020304" pitchFamily="18" charset="0"/>
              </a:rPr>
              <a:t>szóbeli vizsga</a:t>
            </a:r>
            <a:r>
              <a:rPr lang="hu-HU" dirty="0">
                <a:effectLst/>
                <a:ea typeface="Times New Roman" panose="02020603050405020304" pitchFamily="18" charset="0"/>
              </a:rPr>
              <a:t>, ahol maximum 50 pont volt adható.</a:t>
            </a:r>
            <a:r>
              <a:rPr lang="hu-HU" spc="5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hu-HU" spc="5" dirty="0"/>
              <a:t>A FOK-</a:t>
            </a:r>
            <a:r>
              <a:rPr lang="hu-HU" spc="5" dirty="0" err="1"/>
              <a:t>on</a:t>
            </a:r>
            <a:r>
              <a:rPr lang="hu-HU" spc="5" dirty="0"/>
              <a:t> ennek részeként a manuális készségek felmérésére is sor került.</a:t>
            </a:r>
            <a:endParaRPr lang="hu-HU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FF305D24-73F4-CD7E-783A-26E3ACFF0F03}"/>
              </a:ext>
            </a:extLst>
          </p:cNvPr>
          <p:cNvSpPr txBox="1"/>
          <p:nvPr/>
        </p:nvSpPr>
        <p:spPr>
          <a:xfrm>
            <a:off x="1057836" y="133012"/>
            <a:ext cx="997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/>
              <a:t>Új lehetőség – Intézményi pontok rendszere</a:t>
            </a:r>
          </a:p>
        </p:txBody>
      </p:sp>
    </p:spTree>
    <p:extLst>
      <p:ext uri="{BB962C8B-B14F-4D97-AF65-F5344CB8AC3E}">
        <p14:creationId xmlns:p14="http://schemas.microsoft.com/office/powerpoint/2010/main" val="2832911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20353-C0B3-0C86-C03D-ACF5DB77F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A2385FE6-0F4C-668C-287A-8BB009BC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63" y="651923"/>
            <a:ext cx="11521440" cy="5793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u-HU" sz="800" b="1" dirty="0"/>
          </a:p>
          <a:p>
            <a:pPr marL="0" indent="0" algn="just">
              <a:buNone/>
            </a:pPr>
            <a:r>
              <a:rPr lang="hu-HU" sz="1600" b="1" dirty="0"/>
              <a:t>A 2023. és 202</a:t>
            </a:r>
            <a:r>
              <a:rPr lang="hu-HU" sz="1600" b="1" dirty="0">
                <a:solidFill>
                  <a:srgbClr val="FF0000"/>
                </a:solidFill>
              </a:rPr>
              <a:t>4</a:t>
            </a:r>
            <a:r>
              <a:rPr lang="hu-HU" sz="1600" b="1" dirty="0"/>
              <a:t>. évi általános felvételi eljárásban leadott jelentkezések száma: </a:t>
            </a:r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36E5F36-9CEB-4FF9-7D49-CF723AD34385}"/>
              </a:ext>
            </a:extLst>
          </p:cNvPr>
          <p:cNvSpPr txBox="1"/>
          <p:nvPr/>
        </p:nvSpPr>
        <p:spPr>
          <a:xfrm>
            <a:off x="499622" y="209835"/>
            <a:ext cx="1086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>
                <a:solidFill>
                  <a:srgbClr val="FF0000"/>
                </a:solidFill>
              </a:rPr>
              <a:t>FOK jelentkezések száma - összehasonlítás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D974285B-46A1-F565-3687-29C10DD3BA0F}"/>
              </a:ext>
            </a:extLst>
          </p:cNvPr>
          <p:cNvGraphicFramePr/>
          <p:nvPr/>
        </p:nvGraphicFramePr>
        <p:xfrm>
          <a:off x="1730477" y="1298254"/>
          <a:ext cx="8544233" cy="4840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7670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B341C-EA49-F928-D732-4AF916951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4B88BF-C8FF-79A8-4D38-9F4ECABCE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63" y="651923"/>
            <a:ext cx="11521440" cy="5793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u-HU" sz="800" b="1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A7CDB512-9933-CB8F-BEE5-BFA27529B7D4}"/>
              </a:ext>
            </a:extLst>
          </p:cNvPr>
          <p:cNvSpPr txBox="1"/>
          <p:nvPr/>
        </p:nvSpPr>
        <p:spPr>
          <a:xfrm>
            <a:off x="1262417" y="281621"/>
            <a:ext cx="9014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solidFill>
                  <a:srgbClr val="C00000"/>
                </a:solidFill>
              </a:rPr>
              <a:t>FOK</a:t>
            </a:r>
            <a:r>
              <a:rPr lang="hu-HU" sz="2400" b="1" dirty="0">
                <a:solidFill>
                  <a:schemeClr val="tx1">
                    <a:lumMod val="50000"/>
                  </a:schemeClr>
                </a:solidFill>
              </a:rPr>
              <a:t> szóbeli pontszámainak megoszlása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48F26F84-3F30-11DC-29E0-996F35C9B9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0897573"/>
              </p:ext>
            </p:extLst>
          </p:nvPr>
        </p:nvGraphicFramePr>
        <p:xfrm>
          <a:off x="1262417" y="1057443"/>
          <a:ext cx="9321421" cy="4743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804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287"/>
          </a:xfrm>
        </p:spPr>
        <p:txBody>
          <a:bodyPr anchor="t">
            <a:normAutofit/>
          </a:bodyPr>
          <a:lstStyle/>
          <a:p>
            <a:pPr algn="ctr"/>
            <a:r>
              <a:rPr lang="hu-HU" sz="4000" b="1" dirty="0">
                <a:solidFill>
                  <a:srgbClr val="C00000"/>
                </a:solidFill>
              </a:rPr>
              <a:t>FOK - összesítés</a:t>
            </a:r>
            <a:r>
              <a:rPr lang="hu-HU" sz="4000" b="1" dirty="0"/>
              <a:t> - számokban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9992749C-276D-9F02-869D-52EC3FD736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44197"/>
              </p:ext>
            </p:extLst>
          </p:nvPr>
        </p:nvGraphicFramePr>
        <p:xfrm>
          <a:off x="770709" y="1010744"/>
          <a:ext cx="9862458" cy="5087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5371">
                  <a:extLst>
                    <a:ext uri="{9D8B030D-6E8A-4147-A177-3AD203B41FA5}">
                      <a16:colId xmlns:a16="http://schemas.microsoft.com/office/drawing/2014/main" val="1368106614"/>
                    </a:ext>
                  </a:extLst>
                </a:gridCol>
                <a:gridCol w="1208314">
                  <a:extLst>
                    <a:ext uri="{9D8B030D-6E8A-4147-A177-3AD203B41FA5}">
                      <a16:colId xmlns:a16="http://schemas.microsoft.com/office/drawing/2014/main" val="18698795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1613023782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2123287789"/>
                    </a:ext>
                  </a:extLst>
                </a:gridCol>
                <a:gridCol w="1247503">
                  <a:extLst>
                    <a:ext uri="{9D8B030D-6E8A-4147-A177-3AD203B41FA5}">
                      <a16:colId xmlns:a16="http://schemas.microsoft.com/office/drawing/2014/main" val="2133262779"/>
                    </a:ext>
                  </a:extLst>
                </a:gridCol>
                <a:gridCol w="1267097">
                  <a:extLst>
                    <a:ext uri="{9D8B030D-6E8A-4147-A177-3AD203B41FA5}">
                      <a16:colId xmlns:a16="http://schemas.microsoft.com/office/drawing/2014/main" val="3401176317"/>
                    </a:ext>
                  </a:extLst>
                </a:gridCol>
                <a:gridCol w="1365070">
                  <a:extLst>
                    <a:ext uri="{9D8B030D-6E8A-4147-A177-3AD203B41FA5}">
                      <a16:colId xmlns:a16="http://schemas.microsoft.com/office/drawing/2014/main" val="892550746"/>
                    </a:ext>
                  </a:extLst>
                </a:gridCol>
              </a:tblGrid>
              <a:tr h="682984">
                <a:tc rowSpan="2">
                  <a:txBody>
                    <a:bodyPr/>
                    <a:lstStyle/>
                    <a:p>
                      <a:r>
                        <a:rPr lang="hu-HU" dirty="0"/>
                        <a:t>Szóbelin elért pontszám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/>
                        <a:t>Jelentkezők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Bekerülési ponthatárt (415 pont) elérők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/>
                        <a:t>Felvettek</a:t>
                      </a:r>
                      <a:endParaRPr lang="hu-HU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634800"/>
                  </a:ext>
                </a:extLst>
              </a:tr>
              <a:tr h="461643">
                <a:tc vMerge="1"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6049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50-45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353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rgbClr val="C00000"/>
                          </a:solidFill>
                        </a:rPr>
                        <a:t>39,9%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178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00B050"/>
                          </a:solidFill>
                        </a:rPr>
                        <a:t>56,6%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74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rgbClr val="00B050"/>
                          </a:solidFill>
                        </a:rPr>
                        <a:t>58,3%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9299338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28,1%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31,3%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31,5%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3518606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35-30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112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12,7%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6,3%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7671983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25-10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1,5%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0,6%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0,6%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85602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Nem szóbelizett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7,6%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0,0%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0,0%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3619815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Hozott pontszámmal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6,8%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3,1%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9893620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Összesen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1" dirty="0"/>
                        <a:t>884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1" dirty="0">
                          <a:solidFill>
                            <a:srgbClr val="7030A0"/>
                          </a:solidFill>
                        </a:rPr>
                        <a:t>100%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/>
                        <a:t>316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35,7%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/>
                        <a:t>127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14,4%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712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179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20353-C0B3-0C86-C03D-ACF5DB77F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A2385FE6-0F4C-668C-287A-8BB009BC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63" y="651923"/>
            <a:ext cx="11521440" cy="5793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u-HU" sz="800" b="1" dirty="0"/>
          </a:p>
          <a:p>
            <a:pPr marL="0" indent="0" algn="just">
              <a:buNone/>
            </a:pPr>
            <a:r>
              <a:rPr lang="hu-HU" sz="1600" b="1" dirty="0"/>
              <a:t>A felvettek 61,4%-a teljesített a szóbeli meghallgatáson átlag felett (45-50 pont).</a:t>
            </a:r>
          </a:p>
          <a:p>
            <a:pPr marL="0" indent="0" algn="just">
              <a:buNone/>
            </a:pPr>
            <a:r>
              <a:rPr lang="hu-HU" sz="1600" b="1" dirty="0"/>
              <a:t>A felvettek 92,9%-a legalább 40 pontot szerzett a szóbeli meghallgatáson. </a:t>
            </a:r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36E5F36-9CEB-4FF9-7D49-CF723AD34385}"/>
              </a:ext>
            </a:extLst>
          </p:cNvPr>
          <p:cNvSpPr txBox="1"/>
          <p:nvPr/>
        </p:nvSpPr>
        <p:spPr>
          <a:xfrm>
            <a:off x="499622" y="209835"/>
            <a:ext cx="1086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>
                <a:solidFill>
                  <a:srgbClr val="FF0000"/>
                </a:solidFill>
              </a:rPr>
              <a:t>FOK – szóbeli felvételi pontszámok hatása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D974285B-46A1-F565-3687-29C10DD3BA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888305"/>
              </p:ext>
            </p:extLst>
          </p:nvPr>
        </p:nvGraphicFramePr>
        <p:xfrm>
          <a:off x="1730477" y="1298254"/>
          <a:ext cx="8544233" cy="4840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406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287"/>
          </a:xfrm>
        </p:spPr>
        <p:txBody>
          <a:bodyPr anchor="t">
            <a:normAutofit/>
          </a:bodyPr>
          <a:lstStyle/>
          <a:p>
            <a:pPr algn="ctr"/>
            <a:r>
              <a:rPr lang="hu-HU" sz="4000" b="1" dirty="0">
                <a:solidFill>
                  <a:srgbClr val="C00000"/>
                </a:solidFill>
              </a:rPr>
              <a:t>FOK - összesítés</a:t>
            </a:r>
            <a:r>
              <a:rPr lang="hu-HU" sz="4000" b="1" dirty="0"/>
              <a:t> - számokban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9992749C-276D-9F02-869D-52EC3FD736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051779"/>
              </p:ext>
            </p:extLst>
          </p:nvPr>
        </p:nvGraphicFramePr>
        <p:xfrm>
          <a:off x="758614" y="1064931"/>
          <a:ext cx="10349171" cy="4475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728">
                  <a:extLst>
                    <a:ext uri="{9D8B030D-6E8A-4147-A177-3AD203B41FA5}">
                      <a16:colId xmlns:a16="http://schemas.microsoft.com/office/drawing/2014/main" val="1368106614"/>
                    </a:ext>
                  </a:extLst>
                </a:gridCol>
                <a:gridCol w="1247565">
                  <a:extLst>
                    <a:ext uri="{9D8B030D-6E8A-4147-A177-3AD203B41FA5}">
                      <a16:colId xmlns:a16="http://schemas.microsoft.com/office/drawing/2014/main" val="1869879500"/>
                    </a:ext>
                  </a:extLst>
                </a:gridCol>
                <a:gridCol w="1315001">
                  <a:extLst>
                    <a:ext uri="{9D8B030D-6E8A-4147-A177-3AD203B41FA5}">
                      <a16:colId xmlns:a16="http://schemas.microsoft.com/office/drawing/2014/main" val="1613023782"/>
                    </a:ext>
                  </a:extLst>
                </a:gridCol>
                <a:gridCol w="1389180">
                  <a:extLst>
                    <a:ext uri="{9D8B030D-6E8A-4147-A177-3AD203B41FA5}">
                      <a16:colId xmlns:a16="http://schemas.microsoft.com/office/drawing/2014/main" val="2123287789"/>
                    </a:ext>
                  </a:extLst>
                </a:gridCol>
                <a:gridCol w="1288027">
                  <a:extLst>
                    <a:ext uri="{9D8B030D-6E8A-4147-A177-3AD203B41FA5}">
                      <a16:colId xmlns:a16="http://schemas.microsoft.com/office/drawing/2014/main" val="2133262779"/>
                    </a:ext>
                  </a:extLst>
                </a:gridCol>
                <a:gridCol w="1308257">
                  <a:extLst>
                    <a:ext uri="{9D8B030D-6E8A-4147-A177-3AD203B41FA5}">
                      <a16:colId xmlns:a16="http://schemas.microsoft.com/office/drawing/2014/main" val="3401176317"/>
                    </a:ext>
                  </a:extLst>
                </a:gridCol>
                <a:gridCol w="1409413">
                  <a:extLst>
                    <a:ext uri="{9D8B030D-6E8A-4147-A177-3AD203B41FA5}">
                      <a16:colId xmlns:a16="http://schemas.microsoft.com/office/drawing/2014/main" val="892550746"/>
                    </a:ext>
                  </a:extLst>
                </a:gridCol>
              </a:tblGrid>
              <a:tr h="682984">
                <a:tc rowSpan="2">
                  <a:txBody>
                    <a:bodyPr/>
                    <a:lstStyle/>
                    <a:p>
                      <a:r>
                        <a:rPr lang="hu-HU" dirty="0"/>
                        <a:t>Szóbelin elért pontszám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/>
                        <a:t>Jelentkezők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Bekerülési ponthatárt </a:t>
                      </a:r>
                      <a:r>
                        <a:rPr lang="hu-HU" sz="1600"/>
                        <a:t>(415 </a:t>
                      </a:r>
                      <a:r>
                        <a:rPr lang="hu-HU" sz="1600" dirty="0"/>
                        <a:t>pont) elérők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/>
                        <a:t>Felvettek</a:t>
                      </a:r>
                      <a:endParaRPr lang="hu-HU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634800"/>
                  </a:ext>
                </a:extLst>
              </a:tr>
              <a:tr h="461643">
                <a:tc vMerge="1"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száma</a:t>
                      </a:r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u-H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aránya</a:t>
                      </a:r>
                      <a:endParaRPr lang="hu-HU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6049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164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rgbClr val="C00000"/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00B050"/>
                          </a:solidFill>
                        </a:rPr>
                        <a:t>53,7%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00B050"/>
                          </a:solidFill>
                        </a:rPr>
                        <a:t>18,9%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9299338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189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47,6%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43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00B050"/>
                          </a:solidFill>
                        </a:rPr>
                        <a:t>22,8%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3518606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279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35,5%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00B050"/>
                          </a:solidFill>
                        </a:rPr>
                        <a:t>14,3%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7671983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35-5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125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14,4%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00B050"/>
                          </a:solidFill>
                        </a:rPr>
                        <a:t>7,2%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85602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b="1" dirty="0"/>
                        <a:t>Nem szóbelizett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0,0%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00B050"/>
                          </a:solidFill>
                        </a:rPr>
                        <a:t>0,0%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3619815"/>
                  </a:ext>
                </a:extLst>
              </a:tr>
              <a:tr h="550417">
                <a:tc>
                  <a:txBody>
                    <a:bodyPr/>
                    <a:lstStyle/>
                    <a:p>
                      <a:r>
                        <a:rPr lang="hu-HU" sz="1600" b="1" dirty="0"/>
                        <a:t>Máshol szóbelizett (50 pont)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/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sz="18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7030A0"/>
                          </a:solidFill>
                        </a:rPr>
                        <a:t>35,0%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242F62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u-HU" b="0" dirty="0">
                          <a:solidFill>
                            <a:srgbClr val="7030A0"/>
                          </a:solidFill>
                        </a:rPr>
                        <a:t>6,7%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9893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77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20353-C0B3-0C86-C03D-ACF5DB77F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A2385FE6-0F4C-668C-287A-8BB009BC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63" y="651923"/>
            <a:ext cx="11521440" cy="57931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u-HU" sz="800" b="1" dirty="0"/>
          </a:p>
          <a:p>
            <a:pPr marL="0" indent="0" algn="just">
              <a:buNone/>
            </a:pPr>
            <a:r>
              <a:rPr lang="hu-HU" sz="1600" b="1" dirty="0"/>
              <a:t>Az 50 pontot szerzett felvételizők 53,7%-a érte el a felvételi ponthatárt.</a:t>
            </a:r>
          </a:p>
          <a:p>
            <a:pPr marL="0" indent="0" algn="just">
              <a:buNone/>
            </a:pPr>
            <a:r>
              <a:rPr lang="hu-HU" sz="1600" b="1" dirty="0"/>
              <a:t>A más intézményből 50 pontot hozó felvételizők 35%-a érte el a felvételi ponthatárt.. </a:t>
            </a:r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  <a:p>
            <a:pPr marL="0" indent="0" algn="just">
              <a:buNone/>
            </a:pPr>
            <a:endParaRPr lang="hu-HU" sz="1600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36E5F36-9CEB-4FF9-7D49-CF723AD34385}"/>
              </a:ext>
            </a:extLst>
          </p:cNvPr>
          <p:cNvSpPr txBox="1"/>
          <p:nvPr/>
        </p:nvSpPr>
        <p:spPr>
          <a:xfrm>
            <a:off x="499622" y="209835"/>
            <a:ext cx="1086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>
                <a:solidFill>
                  <a:srgbClr val="FF0000"/>
                </a:solidFill>
              </a:rPr>
              <a:t>FOK – szóbeli felvételi pontszámok hatása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D974285B-46A1-F565-3687-29C10DD3BA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9308195"/>
              </p:ext>
            </p:extLst>
          </p:nvPr>
        </p:nvGraphicFramePr>
        <p:xfrm>
          <a:off x="1730477" y="1298254"/>
          <a:ext cx="8544233" cy="4840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394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B89F7B7-F641-C7FA-1879-75955D6B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hu-HU" dirty="0">
                <a:solidFill>
                  <a:srgbClr val="C00000"/>
                </a:solidFill>
              </a:rPr>
              <a:t>Manuális készségfelmérés (</a:t>
            </a:r>
            <a:r>
              <a:rPr lang="hu-HU" dirty="0" err="1">
                <a:solidFill>
                  <a:srgbClr val="C00000"/>
                </a:solidFill>
              </a:rPr>
              <a:t>PegBoard</a:t>
            </a:r>
            <a:r>
              <a:rPr lang="hu-HU" dirty="0">
                <a:solidFill>
                  <a:srgbClr val="C00000"/>
                </a:solidFill>
              </a:rPr>
              <a:t>)</a:t>
            </a:r>
            <a:br>
              <a:rPr lang="hu-HU" dirty="0"/>
            </a:br>
            <a:r>
              <a:rPr lang="hu-HU" dirty="0"/>
              <a:t>819 fő végezte el a felmérést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FC02A99A-EC07-2766-B242-21B783151596}"/>
              </a:ext>
            </a:extLst>
          </p:cNvPr>
          <p:cNvGraphicFramePr>
            <a:graphicFrameLocks noGrp="1"/>
          </p:cNvGraphicFramePr>
          <p:nvPr/>
        </p:nvGraphicFramePr>
        <p:xfrm>
          <a:off x="352540" y="1905918"/>
          <a:ext cx="11501607" cy="3811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590">
                  <a:extLst>
                    <a:ext uri="{9D8B030D-6E8A-4147-A177-3AD203B41FA5}">
                      <a16:colId xmlns:a16="http://schemas.microsoft.com/office/drawing/2014/main" val="2065692313"/>
                    </a:ext>
                  </a:extLst>
                </a:gridCol>
                <a:gridCol w="1522256">
                  <a:extLst>
                    <a:ext uri="{9D8B030D-6E8A-4147-A177-3AD203B41FA5}">
                      <a16:colId xmlns:a16="http://schemas.microsoft.com/office/drawing/2014/main" val="3284974823"/>
                    </a:ext>
                  </a:extLst>
                </a:gridCol>
                <a:gridCol w="1608462">
                  <a:extLst>
                    <a:ext uri="{9D8B030D-6E8A-4147-A177-3AD203B41FA5}">
                      <a16:colId xmlns:a16="http://schemas.microsoft.com/office/drawing/2014/main" val="357089822"/>
                    </a:ext>
                  </a:extLst>
                </a:gridCol>
                <a:gridCol w="1454227">
                  <a:extLst>
                    <a:ext uri="{9D8B030D-6E8A-4147-A177-3AD203B41FA5}">
                      <a16:colId xmlns:a16="http://schemas.microsoft.com/office/drawing/2014/main" val="4243604228"/>
                    </a:ext>
                  </a:extLst>
                </a:gridCol>
                <a:gridCol w="1850833">
                  <a:extLst>
                    <a:ext uri="{9D8B030D-6E8A-4147-A177-3AD203B41FA5}">
                      <a16:colId xmlns:a16="http://schemas.microsoft.com/office/drawing/2014/main" val="3744064320"/>
                    </a:ext>
                  </a:extLst>
                </a:gridCol>
                <a:gridCol w="1443210">
                  <a:extLst>
                    <a:ext uri="{9D8B030D-6E8A-4147-A177-3AD203B41FA5}">
                      <a16:colId xmlns:a16="http://schemas.microsoft.com/office/drawing/2014/main" val="1949752885"/>
                    </a:ext>
                  </a:extLst>
                </a:gridCol>
                <a:gridCol w="1355075">
                  <a:extLst>
                    <a:ext uri="{9D8B030D-6E8A-4147-A177-3AD203B41FA5}">
                      <a16:colId xmlns:a16="http://schemas.microsoft.com/office/drawing/2014/main" val="498571074"/>
                    </a:ext>
                  </a:extLst>
                </a:gridCol>
                <a:gridCol w="1277954">
                  <a:extLst>
                    <a:ext uri="{9D8B030D-6E8A-4147-A177-3AD203B41FA5}">
                      <a16:colId xmlns:a16="http://schemas.microsoft.com/office/drawing/2014/main" val="1674575432"/>
                    </a:ext>
                  </a:extLst>
                </a:gridCol>
              </a:tblGrid>
              <a:tr h="1938274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spc="0" dirty="0">
                          <a:effectLst/>
                        </a:rPr>
                        <a:t>Domináns kéz pontszám</a:t>
                      </a:r>
                      <a:endParaRPr lang="hu-HU" sz="1800" b="0" i="0" u="none" strike="noStrike" spc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spc="0" dirty="0">
                          <a:effectLst/>
                        </a:rPr>
                        <a:t>Nem domináns kéz pontszám</a:t>
                      </a:r>
                      <a:endParaRPr lang="hu-HU" sz="1800" b="0" i="0" u="none" strike="noStrike" spc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spc="0" dirty="0">
                          <a:effectLst/>
                        </a:rPr>
                        <a:t>Mindkét kéz pontszám</a:t>
                      </a:r>
                      <a:endParaRPr lang="hu-HU" sz="1800" b="0" i="0" u="none" strike="noStrike" spc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spc="0" dirty="0">
                          <a:effectLst/>
                        </a:rPr>
                        <a:t>Összeállítási feladat pontszáma </a:t>
                      </a:r>
                      <a:endParaRPr lang="hu-HU" sz="1800" b="0" i="0" u="none" strike="noStrike" spc="0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Összes pontszám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FOK</a:t>
                      </a:r>
                      <a:b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(772 fő)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DFT </a:t>
                      </a:r>
                      <a:b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hu-HU" sz="1800" b="1" u="none" strike="noStrike" kern="1200" spc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(74 fő)</a:t>
                      </a:r>
                    </a:p>
                  </a:txBody>
                  <a:tcPr marL="20519" marR="20519" marT="20519" marB="0" anchor="b"/>
                </a:tc>
                <a:extLst>
                  <a:ext uri="{0D108BD9-81ED-4DB2-BD59-A6C34878D82A}">
                    <a16:rowId xmlns:a16="http://schemas.microsoft.com/office/drawing/2014/main" val="4265465645"/>
                  </a:ext>
                </a:extLst>
              </a:tr>
              <a:tr h="788768"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ÁTLAG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16,1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14,9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12,7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39,8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83,1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83,5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78,4</a:t>
                      </a:r>
                    </a:p>
                  </a:txBody>
                  <a:tcPr marL="20519" marR="20519" marT="20519" marB="0" anchor="b"/>
                </a:tc>
                <a:extLst>
                  <a:ext uri="{0D108BD9-81ED-4DB2-BD59-A6C34878D82A}">
                    <a16:rowId xmlns:a16="http://schemas.microsoft.com/office/drawing/2014/main" val="1301134834"/>
                  </a:ext>
                </a:extLst>
              </a:tr>
              <a:tr h="542397"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MIN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9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20519" marR="20519" marT="20519" marB="0" anchor="b"/>
                </a:tc>
                <a:extLst>
                  <a:ext uri="{0D108BD9-81ED-4DB2-BD59-A6C34878D82A}">
                    <a16:rowId xmlns:a16="http://schemas.microsoft.com/office/drawing/2014/main" val="1628491110"/>
                  </a:ext>
                </a:extLst>
              </a:tr>
              <a:tr h="542397"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MAX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22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dirty="0">
                          <a:effectLst/>
                        </a:rPr>
                        <a:t>22</a:t>
                      </a:r>
                      <a:endParaRPr lang="hu-HU" sz="1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20519" marR="20519" marT="2051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1112</a:t>
                      </a:r>
                    </a:p>
                  </a:txBody>
                  <a:tcPr marL="20519" marR="20519" marT="20519" marB="0" anchor="b"/>
                </a:tc>
                <a:extLst>
                  <a:ext uri="{0D108BD9-81ED-4DB2-BD59-A6C34878D82A}">
                    <a16:rowId xmlns:a16="http://schemas.microsoft.com/office/drawing/2014/main" val="3730950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04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Semmelweis Egyetem">
      <a:dk1>
        <a:srgbClr val="242F62"/>
      </a:dk1>
      <a:lt1>
        <a:sysClr val="window" lastClr="FFFFFF"/>
      </a:lt1>
      <a:dk2>
        <a:srgbClr val="242F62"/>
      </a:dk2>
      <a:lt2>
        <a:srgbClr val="E3D496"/>
      </a:lt2>
      <a:accent1>
        <a:srgbClr val="B3A16E"/>
      </a:accent1>
      <a:accent2>
        <a:srgbClr val="E3D496"/>
      </a:accent2>
      <a:accent3>
        <a:srgbClr val="B3A16E"/>
      </a:accent3>
      <a:accent4>
        <a:srgbClr val="E3D496"/>
      </a:accent4>
      <a:accent5>
        <a:srgbClr val="B3A16E"/>
      </a:accent5>
      <a:accent6>
        <a:srgbClr val="E3D496"/>
      </a:accent6>
      <a:hlink>
        <a:srgbClr val="B3A16E"/>
      </a:hlink>
      <a:folHlink>
        <a:srgbClr val="B3A16E"/>
      </a:folHlink>
    </a:clrScheme>
    <a:fontScheme name="Long reformation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mutató1" id="{DDB0DDBD-6287-4501-BD40-D641BDBF5C6F}" vid="{15285A77-5A02-4D46-8F1F-1AC551FF6B6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HUN_PPT_sablon_1108</Template>
  <TotalTime>10044</TotalTime>
  <Words>498</Words>
  <Application>Microsoft Office PowerPoint</Application>
  <PresentationFormat>Szélesvásznú</PresentationFormat>
  <Paragraphs>238</Paragraphs>
  <Slides>11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7" baseType="lpstr">
      <vt:lpstr>Aptos Narrow</vt:lpstr>
      <vt:lpstr>Arial</vt:lpstr>
      <vt:lpstr>Calibri</vt:lpstr>
      <vt:lpstr>Montserrat</vt:lpstr>
      <vt:lpstr>Times New Roman</vt:lpstr>
      <vt:lpstr>Office-téma</vt:lpstr>
      <vt:lpstr>PowerPoint-bemutató</vt:lpstr>
      <vt:lpstr>PowerPoint-bemutató</vt:lpstr>
      <vt:lpstr>PowerPoint-bemutató</vt:lpstr>
      <vt:lpstr>PowerPoint-bemutató</vt:lpstr>
      <vt:lpstr>FOK - összesítés - számokban</vt:lpstr>
      <vt:lpstr>PowerPoint-bemutató</vt:lpstr>
      <vt:lpstr>FOK - összesítés - számokban</vt:lpstr>
      <vt:lpstr>PowerPoint-bemutató</vt:lpstr>
      <vt:lpstr>Manuális készségfelmérés (PegBoard) 819 fő végezte el a felmérést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Prezentáció címe</dc:title>
  <dc:creator>Pátrovics András Rodrigó</dc:creator>
  <cp:lastModifiedBy>Dr. Hafiek Andrea (osztályvezető)</cp:lastModifiedBy>
  <cp:revision>116</cp:revision>
  <dcterms:created xsi:type="dcterms:W3CDTF">2021-11-08T12:50:52Z</dcterms:created>
  <dcterms:modified xsi:type="dcterms:W3CDTF">2024-10-07T10:26:20Z</dcterms:modified>
</cp:coreProperties>
</file>