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4" r:id="rId1"/>
  </p:sldMasterIdLst>
  <p:sldIdLst>
    <p:sldId id="257" r:id="rId2"/>
    <p:sldId id="258" r:id="rId3"/>
    <p:sldId id="268" r:id="rId4"/>
    <p:sldId id="261" r:id="rId5"/>
    <p:sldId id="260" r:id="rId6"/>
    <p:sldId id="269" r:id="rId7"/>
    <p:sldId id="264" r:id="rId8"/>
    <p:sldId id="265" r:id="rId9"/>
    <p:sldId id="266" r:id="rId10"/>
    <p:sldId id="267" r:id="rId11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C99"/>
    <a:srgbClr val="001D58"/>
    <a:srgbClr val="001132"/>
    <a:srgbClr val="4B929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1" autoAdjust="0"/>
    <p:restoredTop sz="94676" autoAdjust="0"/>
  </p:normalViewPr>
  <p:slideViewPr>
    <p:cSldViewPr>
      <p:cViewPr varScale="1">
        <p:scale>
          <a:sx n="102" d="100"/>
          <a:sy n="102" d="100"/>
        </p:scale>
        <p:origin x="1806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églalap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Téglalap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Téglalap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Téglalap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Téglalap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Lekerekített téglalap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Lekerekített téglalap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Téglalap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Téglalap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Téglalap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Téglalap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Cím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hu-HU"/>
              <a:t>Mintacím szerkesztése</a:t>
            </a:r>
            <a:endParaRPr kumimoji="0" lang="en-US"/>
          </a:p>
        </p:txBody>
      </p:sp>
      <p:sp>
        <p:nvSpPr>
          <p:cNvPr id="9" name="Alcím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hu-HU"/>
              <a:t>Alcím mintájának szerkesztése</a:t>
            </a:r>
            <a:endParaRPr kumimoji="0" lang="en-US"/>
          </a:p>
        </p:txBody>
      </p:sp>
      <p:sp>
        <p:nvSpPr>
          <p:cNvPr id="28" name="Dátum helye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9F9DDE2C-6E71-4CA6-A141-7DE14720DAA5}" type="datetimeFigureOut">
              <a:rPr lang="hu-HU" smtClean="0"/>
              <a:t>2025.01.20.</a:t>
            </a:fld>
            <a:endParaRPr lang="hu-HU"/>
          </a:p>
        </p:txBody>
      </p:sp>
      <p:sp>
        <p:nvSpPr>
          <p:cNvPr id="17" name="Élőláb helye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hu-HU"/>
          </a:p>
        </p:txBody>
      </p:sp>
      <p:sp>
        <p:nvSpPr>
          <p:cNvPr id="29" name="Dia számának helye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02C5FFAF-EFEC-40D4-B735-F73FE941FFE1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hu-HU"/>
              <a:t>Mintaszöveg szerkesztése</a:t>
            </a:r>
          </a:p>
          <a:p>
            <a:pPr lvl="1" eaLnBrk="1" latinLnBrk="0" hangingPunct="1"/>
            <a:r>
              <a:rPr lang="hu-HU"/>
              <a:t>Második szint</a:t>
            </a:r>
          </a:p>
          <a:p>
            <a:pPr lvl="2" eaLnBrk="1" latinLnBrk="0" hangingPunct="1"/>
            <a:r>
              <a:rPr lang="hu-HU"/>
              <a:t>Harmadik szint</a:t>
            </a:r>
          </a:p>
          <a:p>
            <a:pPr lvl="3" eaLnBrk="1" latinLnBrk="0" hangingPunct="1"/>
            <a:r>
              <a:rPr lang="hu-HU"/>
              <a:t>Negyedik szint</a:t>
            </a:r>
          </a:p>
          <a:p>
            <a:pPr lvl="4" eaLnBrk="1" latinLnBrk="0" hangingPunct="1"/>
            <a:r>
              <a:rPr lang="hu-HU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DDE2C-6E71-4CA6-A141-7DE14720DAA5}" type="datetimeFigureOut">
              <a:rPr lang="hu-HU" smtClean="0"/>
              <a:t>2025.01.20.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C5FFAF-EFEC-40D4-B735-F73FE941FFE1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hu-HU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hu-HU"/>
              <a:t>Mintaszöveg szerkesztése</a:t>
            </a:r>
          </a:p>
          <a:p>
            <a:pPr lvl="1" eaLnBrk="1" latinLnBrk="0" hangingPunct="1"/>
            <a:r>
              <a:rPr lang="hu-HU"/>
              <a:t>Második szint</a:t>
            </a:r>
          </a:p>
          <a:p>
            <a:pPr lvl="2" eaLnBrk="1" latinLnBrk="0" hangingPunct="1"/>
            <a:r>
              <a:rPr lang="hu-HU"/>
              <a:t>Harmadik szint</a:t>
            </a:r>
          </a:p>
          <a:p>
            <a:pPr lvl="3" eaLnBrk="1" latinLnBrk="0" hangingPunct="1"/>
            <a:r>
              <a:rPr lang="hu-HU"/>
              <a:t>Negyedik szint</a:t>
            </a:r>
          </a:p>
          <a:p>
            <a:pPr lvl="4" eaLnBrk="1" latinLnBrk="0" hangingPunct="1"/>
            <a:r>
              <a:rPr lang="hu-HU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DDE2C-6E71-4CA6-A141-7DE14720DAA5}" type="datetimeFigureOut">
              <a:rPr lang="hu-HU" smtClean="0"/>
              <a:t>2025.01.20.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C5FFAF-EFEC-40D4-B735-F73FE941FFE1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/>
              <a:t>Mintacím szerkesztése</a:t>
            </a:r>
            <a:endParaRPr kumimoji="0" lang="en-US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hu-HU"/>
              <a:t>Mintaszöveg szerkesztése</a:t>
            </a:r>
          </a:p>
          <a:p>
            <a:pPr lvl="1" eaLnBrk="1" latinLnBrk="0" hangingPunct="1"/>
            <a:r>
              <a:rPr lang="hu-HU"/>
              <a:t>Második szint</a:t>
            </a:r>
          </a:p>
          <a:p>
            <a:pPr lvl="2" eaLnBrk="1" latinLnBrk="0" hangingPunct="1"/>
            <a:r>
              <a:rPr lang="hu-HU"/>
              <a:t>Harmadik szint</a:t>
            </a:r>
          </a:p>
          <a:p>
            <a:pPr lvl="3" eaLnBrk="1" latinLnBrk="0" hangingPunct="1"/>
            <a:r>
              <a:rPr lang="hu-HU"/>
              <a:t>Negyedik szint</a:t>
            </a:r>
          </a:p>
          <a:p>
            <a:pPr lvl="4" eaLnBrk="1" latinLnBrk="0" hangingPunct="1"/>
            <a:r>
              <a:rPr lang="hu-HU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DDE2C-6E71-4CA6-A141-7DE14720DAA5}" type="datetimeFigureOut">
              <a:rPr lang="hu-HU" smtClean="0"/>
              <a:t>2025.01.20.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C5FFAF-EFEC-40D4-B735-F73FE941FFE1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hu-HU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hu-HU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DDE2C-6E71-4CA6-A141-7DE14720DAA5}" type="datetimeFigureOut">
              <a:rPr lang="hu-HU" smtClean="0"/>
              <a:t>2025.01.20.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C5FFAF-EFEC-40D4-B735-F73FE941FFE1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/>
              <a:t>Mintacím szerkesztése</a:t>
            </a:r>
            <a:endParaRPr kumimoji="0" lang="en-US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/>
              <a:t>Mintaszöveg szerkesztése</a:t>
            </a:r>
          </a:p>
          <a:p>
            <a:pPr lvl="1" eaLnBrk="1" latinLnBrk="0" hangingPunct="1"/>
            <a:r>
              <a:rPr lang="hu-HU"/>
              <a:t>Második szint</a:t>
            </a:r>
          </a:p>
          <a:p>
            <a:pPr lvl="2" eaLnBrk="1" latinLnBrk="0" hangingPunct="1"/>
            <a:r>
              <a:rPr lang="hu-HU"/>
              <a:t>Harmadik szint</a:t>
            </a:r>
          </a:p>
          <a:p>
            <a:pPr lvl="3" eaLnBrk="1" latinLnBrk="0" hangingPunct="1"/>
            <a:r>
              <a:rPr lang="hu-HU"/>
              <a:t>Negyedik szint</a:t>
            </a:r>
          </a:p>
          <a:p>
            <a:pPr lvl="4" eaLnBrk="1" latinLnBrk="0" hangingPunct="1"/>
            <a:r>
              <a:rPr lang="hu-HU"/>
              <a:t>Ötödik szint</a:t>
            </a:r>
            <a:endParaRPr kumimoji="0" lang="en-US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/>
              <a:t>Mintaszöveg szerkesztése</a:t>
            </a:r>
          </a:p>
          <a:p>
            <a:pPr lvl="1" eaLnBrk="1" latinLnBrk="0" hangingPunct="1"/>
            <a:r>
              <a:rPr lang="hu-HU"/>
              <a:t>Második szint</a:t>
            </a:r>
          </a:p>
          <a:p>
            <a:pPr lvl="2" eaLnBrk="1" latinLnBrk="0" hangingPunct="1"/>
            <a:r>
              <a:rPr lang="hu-HU"/>
              <a:t>Harmadik szint</a:t>
            </a:r>
          </a:p>
          <a:p>
            <a:pPr lvl="3" eaLnBrk="1" latinLnBrk="0" hangingPunct="1"/>
            <a:r>
              <a:rPr lang="hu-HU"/>
              <a:t>Negyedik szint</a:t>
            </a:r>
          </a:p>
          <a:p>
            <a:pPr lvl="4" eaLnBrk="1" latinLnBrk="0" hangingPunct="1"/>
            <a:r>
              <a:rPr lang="hu-HU"/>
              <a:t>Ötödik szint</a:t>
            </a:r>
            <a:endParaRPr kumimoji="0" lang="en-US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DDE2C-6E71-4CA6-A141-7DE14720DAA5}" type="datetimeFigureOut">
              <a:rPr lang="hu-HU" smtClean="0"/>
              <a:t>2025.01.20.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C5FFAF-EFEC-40D4-B735-F73FE941FFE1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hu-HU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u-HU"/>
              <a:t>Mintaszöveg szerkesztése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u-HU"/>
              <a:t>Mintaszöveg szerkesztése</a:t>
            </a:r>
          </a:p>
        </p:txBody>
      </p:sp>
      <p:sp>
        <p:nvSpPr>
          <p:cNvPr id="5" name="Tartalom helye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u-HU"/>
              <a:t>Mintaszöveg szerkesztése</a:t>
            </a:r>
          </a:p>
          <a:p>
            <a:pPr lvl="1" eaLnBrk="1" latinLnBrk="0" hangingPunct="1"/>
            <a:r>
              <a:rPr lang="hu-HU"/>
              <a:t>Második szint</a:t>
            </a:r>
          </a:p>
          <a:p>
            <a:pPr lvl="2" eaLnBrk="1" latinLnBrk="0" hangingPunct="1"/>
            <a:r>
              <a:rPr lang="hu-HU"/>
              <a:t>Harmadik szint</a:t>
            </a:r>
          </a:p>
          <a:p>
            <a:pPr lvl="3" eaLnBrk="1" latinLnBrk="0" hangingPunct="1"/>
            <a:r>
              <a:rPr lang="hu-HU"/>
              <a:t>Negyedik szint</a:t>
            </a:r>
          </a:p>
          <a:p>
            <a:pPr lvl="4" eaLnBrk="1" latinLnBrk="0" hangingPunct="1"/>
            <a:r>
              <a:rPr lang="hu-HU"/>
              <a:t>Ötödik szint</a:t>
            </a:r>
            <a:endParaRPr kumimoji="0" lang="en-US"/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u-HU"/>
              <a:t>Mintaszöveg szerkesztése</a:t>
            </a:r>
          </a:p>
          <a:p>
            <a:pPr lvl="1" eaLnBrk="1" latinLnBrk="0" hangingPunct="1"/>
            <a:r>
              <a:rPr lang="hu-HU"/>
              <a:t>Második szint</a:t>
            </a:r>
          </a:p>
          <a:p>
            <a:pPr lvl="2" eaLnBrk="1" latinLnBrk="0" hangingPunct="1"/>
            <a:r>
              <a:rPr lang="hu-HU"/>
              <a:t>Harmadik szint</a:t>
            </a:r>
          </a:p>
          <a:p>
            <a:pPr lvl="3" eaLnBrk="1" latinLnBrk="0" hangingPunct="1"/>
            <a:r>
              <a:rPr lang="hu-HU"/>
              <a:t>Negyedik szint</a:t>
            </a:r>
          </a:p>
          <a:p>
            <a:pPr lvl="4" eaLnBrk="1" latinLnBrk="0" hangingPunct="1"/>
            <a:r>
              <a:rPr lang="hu-HU"/>
              <a:t>Ötödik szint</a:t>
            </a:r>
            <a:endParaRPr kumimoji="0" lang="en-US"/>
          </a:p>
        </p:txBody>
      </p:sp>
      <p:sp>
        <p:nvSpPr>
          <p:cNvPr id="26" name="Dátum helye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F9DDE2C-6E71-4CA6-A141-7DE14720DAA5}" type="datetimeFigureOut">
              <a:rPr lang="hu-HU" smtClean="0"/>
              <a:t>2025.01.20.</a:t>
            </a:fld>
            <a:endParaRPr lang="hu-HU"/>
          </a:p>
        </p:txBody>
      </p:sp>
      <p:sp>
        <p:nvSpPr>
          <p:cNvPr id="27" name="Dia számának helye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2C5FFAF-EFEC-40D4-B735-F73FE941FFE1}" type="slidenum">
              <a:rPr lang="hu-HU" smtClean="0"/>
              <a:t>‹#›</a:t>
            </a:fld>
            <a:endParaRPr lang="hu-HU"/>
          </a:p>
        </p:txBody>
      </p:sp>
      <p:sp>
        <p:nvSpPr>
          <p:cNvPr id="28" name="Élőláb helye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hu-H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hu-HU"/>
              <a:t>Mintacím szerkesztése</a:t>
            </a:r>
            <a:endParaRPr kumimoji="0" lang="en-US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9F9DDE2C-6E71-4CA6-A141-7DE14720DAA5}" type="datetimeFigureOut">
              <a:rPr lang="hu-HU" smtClean="0"/>
              <a:t>2025.01.20.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02C5FFAF-EFEC-40D4-B735-F73FE941FFE1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DDE2C-6E71-4CA6-A141-7DE14720DAA5}" type="datetimeFigureOut">
              <a:rPr lang="hu-HU" smtClean="0"/>
              <a:t>2025.01.20.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C5FFAF-EFEC-40D4-B735-F73FE941FFE1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hu-HU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hu-HU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hu-HU"/>
              <a:t>Mintaszöveg szerkesztése</a:t>
            </a:r>
          </a:p>
          <a:p>
            <a:pPr lvl="1" eaLnBrk="1" latinLnBrk="0" hangingPunct="1"/>
            <a:r>
              <a:rPr lang="hu-HU"/>
              <a:t>Második szint</a:t>
            </a:r>
          </a:p>
          <a:p>
            <a:pPr lvl="2" eaLnBrk="1" latinLnBrk="0" hangingPunct="1"/>
            <a:r>
              <a:rPr lang="hu-HU"/>
              <a:t>Harmadik szint</a:t>
            </a:r>
          </a:p>
          <a:p>
            <a:pPr lvl="3" eaLnBrk="1" latinLnBrk="0" hangingPunct="1"/>
            <a:r>
              <a:rPr lang="hu-HU"/>
              <a:t>Negyedik szint</a:t>
            </a:r>
          </a:p>
          <a:p>
            <a:pPr lvl="4" eaLnBrk="1" latinLnBrk="0" hangingPunct="1"/>
            <a:r>
              <a:rPr lang="hu-HU"/>
              <a:t>Ötödik szint</a:t>
            </a:r>
            <a:endParaRPr kumimoji="0" lang="en-US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DDE2C-6E71-4CA6-A141-7DE14720DAA5}" type="datetimeFigureOut">
              <a:rPr lang="hu-HU" smtClean="0"/>
              <a:t>2025.01.20.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C5FFAF-EFEC-40D4-B735-F73FE941FFE1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hu-HU"/>
              <a:t>Mintacím szerkesztése</a:t>
            </a:r>
            <a:endParaRPr kumimoji="0" lang="en-US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hu-HU"/>
              <a:t>Kép beszúrásához kattintson az ikonra</a:t>
            </a:r>
            <a:endParaRPr kumimoji="0" lang="en-US" dirty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hu-HU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DDE2C-6E71-4CA6-A141-7DE14720DAA5}" type="datetimeFigureOut">
              <a:rPr lang="hu-HU" smtClean="0"/>
              <a:t>2025.01.20.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C5FFAF-EFEC-40D4-B735-F73FE941FFE1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églalap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Téglalap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Téglalap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Téglalap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Téglalap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Lekerekített téglalap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Lekerekített téglalap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Téglalap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Téglalap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Téglalap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Téglalap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Téglalap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Téglalap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Cím helye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hu-HU"/>
              <a:t>Mintacím szerkesztése</a:t>
            </a:r>
            <a:endParaRPr kumimoji="0" lang="en-US"/>
          </a:p>
        </p:txBody>
      </p:sp>
      <p:sp>
        <p:nvSpPr>
          <p:cNvPr id="13" name="Szöveg helye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hu-HU"/>
              <a:t>Mintaszöveg szerkesztése</a:t>
            </a:r>
          </a:p>
          <a:p>
            <a:pPr lvl="1" eaLnBrk="1" latinLnBrk="0" hangingPunct="1"/>
            <a:r>
              <a:rPr kumimoji="0" lang="hu-HU"/>
              <a:t>Második szint</a:t>
            </a:r>
          </a:p>
          <a:p>
            <a:pPr lvl="2" eaLnBrk="1" latinLnBrk="0" hangingPunct="1"/>
            <a:r>
              <a:rPr kumimoji="0" lang="hu-HU"/>
              <a:t>Harmadik szint</a:t>
            </a:r>
          </a:p>
          <a:p>
            <a:pPr lvl="3" eaLnBrk="1" latinLnBrk="0" hangingPunct="1"/>
            <a:r>
              <a:rPr kumimoji="0" lang="hu-HU"/>
              <a:t>Negyedik szint</a:t>
            </a:r>
          </a:p>
          <a:p>
            <a:pPr lvl="4" eaLnBrk="1" latinLnBrk="0" hangingPunct="1"/>
            <a:r>
              <a:rPr kumimoji="0" lang="hu-HU"/>
              <a:t>Ötödik szint</a:t>
            </a:r>
            <a:endParaRPr kumimoji="0" lang="en-US"/>
          </a:p>
        </p:txBody>
      </p:sp>
      <p:sp>
        <p:nvSpPr>
          <p:cNvPr id="14" name="Dátum helye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9F9DDE2C-6E71-4CA6-A141-7DE14720DAA5}" type="datetimeFigureOut">
              <a:rPr lang="hu-HU" smtClean="0"/>
              <a:t>2025.01.20.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hu-HU"/>
          </a:p>
        </p:txBody>
      </p:sp>
      <p:sp>
        <p:nvSpPr>
          <p:cNvPr id="23" name="Dia számának helye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02C5FFAF-EFEC-40D4-B735-F73FE941FFE1}" type="slidenum">
              <a:rPr lang="hu-HU" smtClean="0"/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 dirty="0"/>
              <a:t>Kezelt fog és kezelés típusa</a:t>
            </a: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u-HU" dirty="0"/>
              <a:t>Rezidens kolléga neve</a:t>
            </a:r>
          </a:p>
        </p:txBody>
      </p:sp>
      <p:sp>
        <p:nvSpPr>
          <p:cNvPr id="7" name="Szövegdoboz 3"/>
          <p:cNvSpPr txBox="1"/>
          <p:nvPr/>
        </p:nvSpPr>
        <p:spPr>
          <a:xfrm>
            <a:off x="648772" y="5949280"/>
            <a:ext cx="131478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hu-H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dirty="0" err="1">
                <a:solidFill>
                  <a:schemeClr val="tx2"/>
                </a:solidFill>
              </a:rPr>
              <a:t>Tutor</a:t>
            </a:r>
            <a:r>
              <a:rPr lang="hu-HU" dirty="0">
                <a:solidFill>
                  <a:schemeClr val="tx2"/>
                </a:solidFill>
              </a:rPr>
              <a:t>:</a:t>
            </a:r>
          </a:p>
          <a:p>
            <a:r>
              <a:rPr lang="hu-HU" dirty="0">
                <a:solidFill>
                  <a:schemeClr val="tx2"/>
                </a:solidFill>
              </a:rPr>
              <a:t>Képzőhely:</a:t>
            </a:r>
          </a:p>
        </p:txBody>
      </p:sp>
    </p:spTree>
    <p:extLst>
      <p:ext uri="{BB962C8B-B14F-4D97-AF65-F5344CB8AC3E}">
        <p14:creationId xmlns:p14="http://schemas.microsoft.com/office/powerpoint/2010/main" val="17695070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églalap 8"/>
          <p:cNvSpPr/>
          <p:nvPr/>
        </p:nvSpPr>
        <p:spPr>
          <a:xfrm>
            <a:off x="395536" y="1681130"/>
            <a:ext cx="3937847" cy="2520280"/>
          </a:xfrm>
          <a:prstGeom prst="rect">
            <a:avLst/>
          </a:prstGeom>
          <a:noFill/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>
                <a:solidFill>
                  <a:schemeClr val="bg1"/>
                </a:solidFill>
              </a:rPr>
              <a:t>Kontroll </a:t>
            </a:r>
            <a:r>
              <a:rPr lang="hu-HU" dirty="0" err="1">
                <a:solidFill>
                  <a:schemeClr val="bg1"/>
                </a:solidFill>
              </a:rPr>
              <a:t>rtg</a:t>
            </a:r>
            <a:r>
              <a:rPr lang="hu-HU" dirty="0">
                <a:solidFill>
                  <a:schemeClr val="bg1"/>
                </a:solidFill>
              </a:rPr>
              <a:t> 6 hónap után</a:t>
            </a:r>
          </a:p>
        </p:txBody>
      </p:sp>
      <p:sp>
        <p:nvSpPr>
          <p:cNvPr id="11" name="Téglalap 10"/>
          <p:cNvSpPr/>
          <p:nvPr/>
        </p:nvSpPr>
        <p:spPr>
          <a:xfrm>
            <a:off x="4860032" y="1681130"/>
            <a:ext cx="3937847" cy="2520280"/>
          </a:xfrm>
          <a:prstGeom prst="rect">
            <a:avLst/>
          </a:prstGeom>
          <a:noFill/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>
                <a:solidFill>
                  <a:schemeClr val="bg1"/>
                </a:solidFill>
              </a:rPr>
              <a:t>Kontroll </a:t>
            </a:r>
            <a:r>
              <a:rPr lang="hu-HU" dirty="0" err="1">
                <a:solidFill>
                  <a:schemeClr val="bg1"/>
                </a:solidFill>
              </a:rPr>
              <a:t>rtg</a:t>
            </a:r>
            <a:r>
              <a:rPr lang="hu-HU" dirty="0">
                <a:solidFill>
                  <a:schemeClr val="bg1"/>
                </a:solidFill>
              </a:rPr>
              <a:t> 1 év után</a:t>
            </a:r>
          </a:p>
        </p:txBody>
      </p:sp>
      <p:sp>
        <p:nvSpPr>
          <p:cNvPr id="13" name="Téglalap 12"/>
          <p:cNvSpPr/>
          <p:nvPr/>
        </p:nvSpPr>
        <p:spPr>
          <a:xfrm>
            <a:off x="407499" y="4293096"/>
            <a:ext cx="3937847" cy="2521001"/>
          </a:xfrm>
          <a:prstGeom prst="rect">
            <a:avLst/>
          </a:prstGeom>
          <a:noFill/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>
                <a:solidFill>
                  <a:schemeClr val="bg1"/>
                </a:solidFill>
              </a:rPr>
              <a:t>Kontroll </a:t>
            </a:r>
            <a:r>
              <a:rPr lang="hu-HU" dirty="0" err="1">
                <a:solidFill>
                  <a:schemeClr val="bg1"/>
                </a:solidFill>
              </a:rPr>
              <a:t>rtg</a:t>
            </a:r>
            <a:r>
              <a:rPr lang="hu-HU" dirty="0">
                <a:solidFill>
                  <a:schemeClr val="bg1"/>
                </a:solidFill>
              </a:rPr>
              <a:t>  …. után</a:t>
            </a:r>
          </a:p>
        </p:txBody>
      </p:sp>
      <p:sp>
        <p:nvSpPr>
          <p:cNvPr id="15" name="Téglalap 14"/>
          <p:cNvSpPr/>
          <p:nvPr/>
        </p:nvSpPr>
        <p:spPr>
          <a:xfrm>
            <a:off x="4882624" y="4293096"/>
            <a:ext cx="3937848" cy="2521001"/>
          </a:xfrm>
          <a:prstGeom prst="rect">
            <a:avLst/>
          </a:prstGeom>
          <a:noFill/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>
                <a:solidFill>
                  <a:schemeClr val="bg1"/>
                </a:solidFill>
              </a:rPr>
              <a:t>Kontroll </a:t>
            </a:r>
            <a:r>
              <a:rPr lang="hu-HU" dirty="0" err="1">
                <a:solidFill>
                  <a:schemeClr val="bg1"/>
                </a:solidFill>
              </a:rPr>
              <a:t>rtg</a:t>
            </a:r>
            <a:r>
              <a:rPr lang="hu-HU" dirty="0">
                <a:solidFill>
                  <a:schemeClr val="bg1"/>
                </a:solidFill>
              </a:rPr>
              <a:t> …. után</a:t>
            </a:r>
          </a:p>
        </p:txBody>
      </p:sp>
      <p:sp>
        <p:nvSpPr>
          <p:cNvPr id="12" name="Cím 1"/>
          <p:cNvSpPr>
            <a:spLocks noGrp="1"/>
          </p:cNvSpPr>
          <p:nvPr>
            <p:ph type="title"/>
          </p:nvPr>
        </p:nvSpPr>
        <p:spPr>
          <a:xfrm>
            <a:off x="0" y="638532"/>
            <a:ext cx="9144000" cy="1066800"/>
          </a:xfrm>
        </p:spPr>
        <p:txBody>
          <a:bodyPr>
            <a:normAutofit/>
          </a:bodyPr>
          <a:lstStyle/>
          <a:p>
            <a:pPr algn="ctr"/>
            <a:r>
              <a:rPr lang="hu-HU" dirty="0">
                <a:solidFill>
                  <a:schemeClr val="bg1"/>
                </a:solidFill>
              </a:rPr>
              <a:t>Kontroll vizsgálatok</a:t>
            </a:r>
          </a:p>
        </p:txBody>
      </p:sp>
    </p:spTree>
    <p:extLst>
      <p:ext uri="{BB962C8B-B14F-4D97-AF65-F5344CB8AC3E}">
        <p14:creationId xmlns:p14="http://schemas.microsoft.com/office/powerpoint/2010/main" val="9559082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0" y="692696"/>
            <a:ext cx="9144000" cy="1066800"/>
          </a:xfrm>
        </p:spPr>
        <p:txBody>
          <a:bodyPr>
            <a:normAutofit/>
          </a:bodyPr>
          <a:lstStyle/>
          <a:p>
            <a:pPr algn="ctr"/>
            <a:r>
              <a:rPr lang="hu-HU" sz="3200" dirty="0"/>
              <a:t>Anamnézis, extra- és </a:t>
            </a:r>
            <a:r>
              <a:rPr lang="hu-HU" sz="3200" dirty="0" err="1"/>
              <a:t>intraoralis</a:t>
            </a:r>
            <a:r>
              <a:rPr lang="hu-HU" sz="3200" dirty="0"/>
              <a:t> szájvizsgálat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844752"/>
          </a:xfrm>
        </p:spPr>
        <p:txBody>
          <a:bodyPr>
            <a:normAutofit fontScale="92500" lnSpcReduction="10000"/>
          </a:bodyPr>
          <a:lstStyle/>
          <a:p>
            <a:pPr marL="109728" indent="0">
              <a:buClr>
                <a:schemeClr val="accent2"/>
              </a:buClr>
              <a:buNone/>
            </a:pPr>
            <a:r>
              <a:rPr lang="hu-HU" sz="3000" dirty="0">
                <a:solidFill>
                  <a:schemeClr val="tx2"/>
                </a:solidFill>
              </a:rPr>
              <a:t>A kezelésre érkezés oka:</a:t>
            </a:r>
          </a:p>
          <a:p>
            <a:pPr marL="571500" indent="-457200">
              <a:buClr>
                <a:schemeClr val="accent2"/>
              </a:buClr>
              <a:buFont typeface="Arial" panose="020B0604020202020204" pitchFamily="34" charset="0"/>
              <a:buChar char="•"/>
            </a:pPr>
            <a:endParaRPr lang="hu-HU" sz="1900" dirty="0">
              <a:solidFill>
                <a:schemeClr val="tx2"/>
              </a:solidFill>
            </a:endParaRPr>
          </a:p>
          <a:p>
            <a:pPr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hu-HU" dirty="0">
                <a:solidFill>
                  <a:schemeClr val="tx2"/>
                </a:solidFill>
              </a:rPr>
              <a:t>Páciens neme, születési éve, foglalkozása:</a:t>
            </a:r>
          </a:p>
          <a:p>
            <a:pPr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hu-HU" dirty="0">
                <a:solidFill>
                  <a:schemeClr val="tx2"/>
                </a:solidFill>
              </a:rPr>
              <a:t>Általános anamnézis:</a:t>
            </a:r>
          </a:p>
          <a:p>
            <a:pPr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hu-HU" dirty="0">
                <a:solidFill>
                  <a:schemeClr val="tx2"/>
                </a:solidFill>
              </a:rPr>
              <a:t>Fogászati anamnézis:</a:t>
            </a:r>
          </a:p>
          <a:p>
            <a:pPr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hu-HU" dirty="0">
                <a:solidFill>
                  <a:schemeClr val="tx2"/>
                </a:solidFill>
              </a:rPr>
              <a:t>Panaszok:</a:t>
            </a:r>
          </a:p>
          <a:p>
            <a:pPr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hu-HU" dirty="0" err="1">
                <a:solidFill>
                  <a:schemeClr val="tx2"/>
                </a:solidFill>
              </a:rPr>
              <a:t>Extraoralis</a:t>
            </a:r>
            <a:r>
              <a:rPr lang="hu-HU" dirty="0">
                <a:solidFill>
                  <a:schemeClr val="tx2"/>
                </a:solidFill>
              </a:rPr>
              <a:t> vizsgálat (TMI stb.):</a:t>
            </a:r>
          </a:p>
          <a:p>
            <a:pPr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hu-HU" dirty="0" err="1">
                <a:solidFill>
                  <a:schemeClr val="tx2"/>
                </a:solidFill>
              </a:rPr>
              <a:t>Sztomato</a:t>
            </a:r>
            <a:r>
              <a:rPr lang="hu-HU" dirty="0">
                <a:solidFill>
                  <a:schemeClr val="tx2"/>
                </a:solidFill>
              </a:rPr>
              <a:t>-onkológiai szűrés:</a:t>
            </a:r>
          </a:p>
          <a:p>
            <a:pPr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hu-HU" dirty="0" err="1">
                <a:solidFill>
                  <a:schemeClr val="tx2"/>
                </a:solidFill>
              </a:rPr>
              <a:t>Szájhigiene</a:t>
            </a:r>
            <a:r>
              <a:rPr lang="hu-HU" dirty="0">
                <a:solidFill>
                  <a:schemeClr val="tx2"/>
                </a:solidFill>
              </a:rPr>
              <a:t>:</a:t>
            </a:r>
          </a:p>
          <a:p>
            <a:pPr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hu-HU" dirty="0">
                <a:solidFill>
                  <a:schemeClr val="tx2"/>
                </a:solidFill>
              </a:rPr>
              <a:t>Foghiány osztályozása:</a:t>
            </a:r>
          </a:p>
          <a:p>
            <a:pPr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hu-HU" dirty="0" err="1">
                <a:solidFill>
                  <a:schemeClr val="tx2"/>
                </a:solidFill>
              </a:rPr>
              <a:t>Angle</a:t>
            </a:r>
            <a:r>
              <a:rPr lang="hu-HU" dirty="0">
                <a:solidFill>
                  <a:schemeClr val="tx2"/>
                </a:solidFill>
              </a:rPr>
              <a:t> diagnosztikai besorolás/harapási forma:</a:t>
            </a:r>
          </a:p>
          <a:p>
            <a:pPr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hu-HU" dirty="0" err="1">
                <a:solidFill>
                  <a:schemeClr val="tx2"/>
                </a:solidFill>
              </a:rPr>
              <a:t>Parodontális</a:t>
            </a:r>
            <a:r>
              <a:rPr lang="hu-HU" dirty="0">
                <a:solidFill>
                  <a:schemeClr val="tx2"/>
                </a:solidFill>
              </a:rPr>
              <a:t> státusz - BPE-index:</a:t>
            </a:r>
          </a:p>
        </p:txBody>
      </p:sp>
    </p:spTree>
    <p:extLst>
      <p:ext uri="{BB962C8B-B14F-4D97-AF65-F5344CB8AC3E}">
        <p14:creationId xmlns:p14="http://schemas.microsoft.com/office/powerpoint/2010/main" val="14450568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67544" y="1700808"/>
            <a:ext cx="8229600" cy="2952328"/>
          </a:xfrm>
        </p:spPr>
        <p:txBody>
          <a:bodyPr/>
          <a:lstStyle/>
          <a:p>
            <a:pPr marL="0" indent="0" algn="ctr">
              <a:buNone/>
            </a:pPr>
            <a:r>
              <a:rPr lang="hu-HU" dirty="0">
                <a:solidFill>
                  <a:schemeClr val="bg1"/>
                </a:solidFill>
              </a:rPr>
              <a:t>Szájfotók (külön dián) </a:t>
            </a:r>
          </a:p>
          <a:p>
            <a:pPr marL="0" indent="0" algn="ctr">
              <a:buNone/>
            </a:pPr>
            <a:endParaRPr lang="hu-HU" dirty="0">
              <a:solidFill>
                <a:schemeClr val="bg1"/>
              </a:solidFill>
            </a:endParaRPr>
          </a:p>
          <a:p>
            <a:pPr marL="0" indent="0" algn="ctr">
              <a:buNone/>
            </a:pPr>
            <a:r>
              <a:rPr lang="hu-HU" dirty="0">
                <a:solidFill>
                  <a:schemeClr val="bg1"/>
                </a:solidFill>
              </a:rPr>
              <a:t>OP</a:t>
            </a:r>
          </a:p>
          <a:p>
            <a:pPr marL="0" indent="0">
              <a:buNone/>
            </a:pPr>
            <a:endParaRPr lang="hu-HU" dirty="0">
              <a:solidFill>
                <a:schemeClr val="bg1"/>
              </a:solidFill>
            </a:endParaRPr>
          </a:p>
        </p:txBody>
      </p:sp>
      <p:graphicFrame>
        <p:nvGraphicFramePr>
          <p:cNvPr id="5" name="Táblázat 4"/>
          <p:cNvGraphicFramePr>
            <a:graphicFrameLocks noGrp="1"/>
          </p:cNvGraphicFramePr>
          <p:nvPr/>
        </p:nvGraphicFramePr>
        <p:xfrm>
          <a:off x="899597" y="4984968"/>
          <a:ext cx="7560835" cy="1036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25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725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7255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7255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7255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7255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7255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7255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72557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72552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72552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472552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472552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472552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472552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472552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</a:tblGrid>
              <a:tr h="432048">
                <a:tc>
                  <a:txBody>
                    <a:bodyPr/>
                    <a:lstStyle/>
                    <a:p>
                      <a:r>
                        <a:rPr lang="hu-HU" sz="1400" dirty="0"/>
                        <a:t>18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u-HU" sz="1400" dirty="0"/>
                        <a:t>17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u-HU" sz="1400" dirty="0"/>
                        <a:t>16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u-HU" sz="1400" dirty="0"/>
                        <a:t>15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u-HU" sz="1400" dirty="0"/>
                        <a:t>14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u-HU" sz="1400" dirty="0"/>
                        <a:t>13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u-HU" sz="1400" dirty="0"/>
                        <a:t>12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u-HU" sz="1400" dirty="0"/>
                        <a:t>11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u-HU" sz="1400" dirty="0"/>
                        <a:t>21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u-HU" sz="1400" dirty="0"/>
                        <a:t>22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u-HU" sz="1400" dirty="0"/>
                        <a:t>23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u-HU" sz="1400" dirty="0"/>
                        <a:t>24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u-HU" sz="1400" dirty="0"/>
                        <a:t>25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u-HU" sz="1400" dirty="0"/>
                        <a:t>26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u-HU" sz="1400" dirty="0"/>
                        <a:t>27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u-HU" sz="1400" dirty="0"/>
                        <a:t>28</a:t>
                      </a:r>
                    </a:p>
                    <a:p>
                      <a:endParaRPr lang="hu-HU" sz="14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r>
                        <a:rPr lang="hu-HU" sz="1400" dirty="0"/>
                        <a:t>48</a:t>
                      </a:r>
                    </a:p>
                    <a:p>
                      <a:endParaRPr lang="hu-HU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hu-HU" sz="1400" dirty="0"/>
                        <a:t>47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hu-HU" sz="1400" dirty="0"/>
                        <a:t>46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hu-HU" sz="1400" dirty="0"/>
                        <a:t>45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hu-HU" sz="1400" dirty="0"/>
                        <a:t>44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hu-HU" sz="1400" dirty="0"/>
                        <a:t>43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hu-HU" sz="1400" dirty="0"/>
                        <a:t>42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hu-HU" sz="1400" dirty="0"/>
                        <a:t>41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hu-HU" sz="1400" dirty="0"/>
                        <a:t>31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hu-HU" sz="1400" dirty="0"/>
                        <a:t>32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hu-HU" sz="1400" dirty="0"/>
                        <a:t>33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hu-HU" sz="1400" dirty="0"/>
                        <a:t>34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hu-HU" sz="1400" dirty="0"/>
                        <a:t>35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hu-HU" sz="1400" dirty="0"/>
                        <a:t>36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hu-HU" sz="1400" dirty="0"/>
                        <a:t>37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hu-HU" sz="1400" dirty="0"/>
                        <a:t>38</a:t>
                      </a:r>
                    </a:p>
                    <a:p>
                      <a:endParaRPr lang="hu-HU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6" name="Téglalap 5"/>
          <p:cNvSpPr/>
          <p:nvPr/>
        </p:nvSpPr>
        <p:spPr>
          <a:xfrm>
            <a:off x="412973" y="1705332"/>
            <a:ext cx="8407499" cy="2875796"/>
          </a:xfrm>
          <a:prstGeom prst="rect">
            <a:avLst/>
          </a:prstGeom>
          <a:noFill/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dirty="0">
              <a:solidFill>
                <a:schemeClr val="bg1"/>
              </a:solidFill>
            </a:endParaRPr>
          </a:p>
        </p:txBody>
      </p:sp>
      <p:sp>
        <p:nvSpPr>
          <p:cNvPr id="7" name="Cím 1"/>
          <p:cNvSpPr txBox="1">
            <a:spLocks/>
          </p:cNvSpPr>
          <p:nvPr/>
        </p:nvSpPr>
        <p:spPr>
          <a:xfrm>
            <a:off x="0" y="692696"/>
            <a:ext cx="9144000" cy="1066800"/>
          </a:xfrm>
          <a:prstGeom prst="rect">
            <a:avLst/>
          </a:prstGeom>
        </p:spPr>
        <p:txBody>
          <a:bodyPr vert="horz" anchor="ctr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hu-HU" sz="3200" dirty="0">
                <a:solidFill>
                  <a:schemeClr val="bg1"/>
                </a:solidFill>
              </a:rPr>
              <a:t>Fogászati status</a:t>
            </a:r>
          </a:p>
        </p:txBody>
      </p:sp>
      <p:sp>
        <p:nvSpPr>
          <p:cNvPr id="8" name="Szövegdoboz 7"/>
          <p:cNvSpPr txBox="1"/>
          <p:nvPr/>
        </p:nvSpPr>
        <p:spPr>
          <a:xfrm>
            <a:off x="611560" y="6121504"/>
            <a:ext cx="238719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>
                <a:solidFill>
                  <a:schemeClr val="bg1"/>
                </a:solidFill>
              </a:rPr>
              <a:t>A táblázat kitöltendő!</a:t>
            </a:r>
          </a:p>
          <a:p>
            <a:r>
              <a:rPr lang="hu-HU" dirty="0">
                <a:solidFill>
                  <a:schemeClr val="bg1"/>
                </a:solidFill>
              </a:rPr>
              <a:t>DMF-T szám:</a:t>
            </a:r>
          </a:p>
        </p:txBody>
      </p:sp>
    </p:spTree>
    <p:extLst>
      <p:ext uri="{BB962C8B-B14F-4D97-AF65-F5344CB8AC3E}">
        <p14:creationId xmlns:p14="http://schemas.microsoft.com/office/powerpoint/2010/main" val="31484038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solidFill>
            <a:schemeClr val="tx2"/>
          </a:solidFill>
        </p:spPr>
        <p:txBody>
          <a:bodyPr/>
          <a:lstStyle/>
          <a:p>
            <a:r>
              <a:rPr lang="hu-HU" dirty="0">
                <a:solidFill>
                  <a:schemeClr val="bg1"/>
                </a:solidFill>
              </a:rPr>
              <a:t>Kezelt fog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solidFill>
            <a:schemeClr val="tx2"/>
          </a:solidFill>
        </p:spPr>
        <p:txBody>
          <a:bodyPr>
            <a:normAutofit/>
          </a:bodyPr>
          <a:lstStyle/>
          <a:p>
            <a:endParaRPr lang="hu-HU" sz="2600" dirty="0">
              <a:solidFill>
                <a:schemeClr val="bg1"/>
              </a:solidFill>
            </a:endParaRPr>
          </a:p>
          <a:p>
            <a:pPr>
              <a:buClr>
                <a:schemeClr val="accent2"/>
              </a:buClr>
            </a:pPr>
            <a:r>
              <a:rPr lang="hu-HU" sz="2600" dirty="0">
                <a:solidFill>
                  <a:schemeClr val="bg1"/>
                </a:solidFill>
              </a:rPr>
              <a:t>Panaszok:</a:t>
            </a:r>
          </a:p>
          <a:p>
            <a:pPr>
              <a:buClr>
                <a:schemeClr val="accent2"/>
              </a:buClr>
            </a:pPr>
            <a:r>
              <a:rPr lang="hu-HU" sz="2600" dirty="0" err="1">
                <a:solidFill>
                  <a:schemeClr val="bg1"/>
                </a:solidFill>
              </a:rPr>
              <a:t>Inspectio</a:t>
            </a:r>
            <a:r>
              <a:rPr lang="hu-HU" sz="2600" dirty="0">
                <a:solidFill>
                  <a:schemeClr val="bg1"/>
                </a:solidFill>
              </a:rPr>
              <a:t>:</a:t>
            </a:r>
          </a:p>
          <a:p>
            <a:pPr>
              <a:buClr>
                <a:schemeClr val="accent2"/>
              </a:buClr>
            </a:pPr>
            <a:r>
              <a:rPr lang="hu-HU" sz="2600" dirty="0" err="1">
                <a:solidFill>
                  <a:schemeClr val="bg1"/>
                </a:solidFill>
              </a:rPr>
              <a:t>Palpatio</a:t>
            </a:r>
            <a:r>
              <a:rPr lang="hu-HU" sz="2600" dirty="0">
                <a:solidFill>
                  <a:schemeClr val="bg1"/>
                </a:solidFill>
              </a:rPr>
              <a:t>:</a:t>
            </a:r>
          </a:p>
          <a:p>
            <a:pPr>
              <a:buClr>
                <a:schemeClr val="accent2"/>
              </a:buClr>
            </a:pPr>
            <a:r>
              <a:rPr lang="hu-HU" sz="2600" dirty="0">
                <a:solidFill>
                  <a:schemeClr val="bg1"/>
                </a:solidFill>
              </a:rPr>
              <a:t>Szenzibilitás:</a:t>
            </a:r>
          </a:p>
          <a:p>
            <a:pPr>
              <a:buClr>
                <a:schemeClr val="accent2"/>
              </a:buClr>
            </a:pPr>
            <a:r>
              <a:rPr lang="hu-HU" sz="2600" dirty="0" err="1">
                <a:solidFill>
                  <a:schemeClr val="bg1"/>
                </a:solidFill>
              </a:rPr>
              <a:t>Percussio</a:t>
            </a:r>
            <a:r>
              <a:rPr lang="hu-HU" sz="2600" dirty="0">
                <a:solidFill>
                  <a:schemeClr val="bg1"/>
                </a:solidFill>
              </a:rPr>
              <a:t>:</a:t>
            </a:r>
          </a:p>
          <a:p>
            <a:pPr>
              <a:buClr>
                <a:schemeClr val="accent2"/>
              </a:buClr>
            </a:pPr>
            <a:r>
              <a:rPr lang="hu-HU" sz="2600" dirty="0" err="1">
                <a:solidFill>
                  <a:schemeClr val="bg1"/>
                </a:solidFill>
              </a:rPr>
              <a:t>Rtg</a:t>
            </a:r>
            <a:r>
              <a:rPr lang="hu-HU" sz="2600" dirty="0">
                <a:solidFill>
                  <a:schemeClr val="bg1"/>
                </a:solidFill>
              </a:rPr>
              <a:t>:</a:t>
            </a:r>
          </a:p>
          <a:p>
            <a:pPr>
              <a:buClr>
                <a:schemeClr val="accent2"/>
              </a:buClr>
            </a:pPr>
            <a:r>
              <a:rPr lang="hu-HU" sz="2600" dirty="0">
                <a:solidFill>
                  <a:schemeClr val="bg1"/>
                </a:solidFill>
              </a:rPr>
              <a:t>Diagnózis:</a:t>
            </a:r>
          </a:p>
          <a:p>
            <a:pPr marL="0" indent="0">
              <a:buNone/>
            </a:pPr>
            <a:endParaRPr lang="hu-HU" sz="2600" dirty="0">
              <a:solidFill>
                <a:schemeClr val="bg1"/>
              </a:solidFill>
            </a:endParaRPr>
          </a:p>
        </p:txBody>
      </p:sp>
      <p:sp>
        <p:nvSpPr>
          <p:cNvPr id="4" name="Téglalap 3"/>
          <p:cNvSpPr/>
          <p:nvPr/>
        </p:nvSpPr>
        <p:spPr>
          <a:xfrm>
            <a:off x="4932040" y="1628800"/>
            <a:ext cx="3943003" cy="2527995"/>
          </a:xfrm>
          <a:prstGeom prst="rect">
            <a:avLst/>
          </a:prstGeom>
          <a:noFill/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err="1">
                <a:solidFill>
                  <a:schemeClr val="bg1"/>
                </a:solidFill>
              </a:rPr>
              <a:t>Preop</a:t>
            </a:r>
            <a:r>
              <a:rPr lang="hu-HU" dirty="0">
                <a:solidFill>
                  <a:schemeClr val="bg1"/>
                </a:solidFill>
              </a:rPr>
              <a:t> kép a fogról</a:t>
            </a:r>
          </a:p>
        </p:txBody>
      </p:sp>
      <p:sp>
        <p:nvSpPr>
          <p:cNvPr id="5" name="Téglalap 4"/>
          <p:cNvSpPr/>
          <p:nvPr/>
        </p:nvSpPr>
        <p:spPr>
          <a:xfrm>
            <a:off x="4932040" y="4213373"/>
            <a:ext cx="3943003" cy="2527995"/>
          </a:xfrm>
          <a:prstGeom prst="rect">
            <a:avLst/>
          </a:prstGeom>
          <a:noFill/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err="1">
                <a:solidFill>
                  <a:schemeClr val="bg1"/>
                </a:solidFill>
              </a:rPr>
              <a:t>Preop</a:t>
            </a:r>
            <a:r>
              <a:rPr lang="hu-HU" dirty="0">
                <a:solidFill>
                  <a:schemeClr val="bg1"/>
                </a:solidFill>
              </a:rPr>
              <a:t> </a:t>
            </a:r>
            <a:r>
              <a:rPr lang="hu-HU" dirty="0" err="1">
                <a:solidFill>
                  <a:schemeClr val="bg1"/>
                </a:solidFill>
              </a:rPr>
              <a:t>intarorális</a:t>
            </a:r>
            <a:r>
              <a:rPr lang="hu-HU" dirty="0">
                <a:solidFill>
                  <a:schemeClr val="bg1"/>
                </a:solidFill>
              </a:rPr>
              <a:t> </a:t>
            </a:r>
            <a:r>
              <a:rPr lang="hu-HU" dirty="0" err="1">
                <a:solidFill>
                  <a:schemeClr val="bg1"/>
                </a:solidFill>
              </a:rPr>
              <a:t>rtg</a:t>
            </a:r>
            <a:endParaRPr lang="hu-HU" dirty="0">
              <a:solidFill>
                <a:schemeClr val="bg1"/>
              </a:solidFill>
            </a:endParaRPr>
          </a:p>
          <a:p>
            <a:pPr algn="ctr"/>
            <a:r>
              <a:rPr lang="hu-HU" dirty="0">
                <a:solidFill>
                  <a:schemeClr val="bg1"/>
                </a:solidFill>
              </a:rPr>
              <a:t>/szükség esetén CBCT/</a:t>
            </a:r>
          </a:p>
        </p:txBody>
      </p:sp>
    </p:spTree>
    <p:extLst>
      <p:ext uri="{BB962C8B-B14F-4D97-AF65-F5344CB8AC3E}">
        <p14:creationId xmlns:p14="http://schemas.microsoft.com/office/powerpoint/2010/main" val="9481777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dirty="0"/>
              <a:t>Kezelési terv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u-HU" dirty="0"/>
              <a:t>Panaszos fogra és teljes szájra</a:t>
            </a:r>
          </a:p>
        </p:txBody>
      </p:sp>
    </p:spTree>
    <p:extLst>
      <p:ext uri="{BB962C8B-B14F-4D97-AF65-F5344CB8AC3E}">
        <p14:creationId xmlns:p14="http://schemas.microsoft.com/office/powerpoint/2010/main" val="306512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0" y="638532"/>
            <a:ext cx="9144000" cy="1066800"/>
          </a:xfrm>
        </p:spPr>
        <p:txBody>
          <a:bodyPr>
            <a:normAutofit fontScale="90000"/>
          </a:bodyPr>
          <a:lstStyle/>
          <a:p>
            <a:pPr algn="ctr"/>
            <a:r>
              <a:rPr lang="hu-HU" dirty="0">
                <a:solidFill>
                  <a:schemeClr val="bg1"/>
                </a:solidFill>
              </a:rPr>
              <a:t>Adott fog kezelésének menete</a:t>
            </a:r>
            <a:br>
              <a:rPr lang="hu-HU" dirty="0">
                <a:solidFill>
                  <a:schemeClr val="bg1"/>
                </a:solidFill>
              </a:rPr>
            </a:br>
            <a:r>
              <a:rPr lang="hu-HU" sz="3600" dirty="0">
                <a:solidFill>
                  <a:schemeClr val="bg1"/>
                </a:solidFill>
              </a:rPr>
              <a:t>(ülésenként részletezve)</a:t>
            </a:r>
          </a:p>
        </p:txBody>
      </p:sp>
      <p:sp>
        <p:nvSpPr>
          <p:cNvPr id="6" name="Téglalap 5"/>
          <p:cNvSpPr/>
          <p:nvPr/>
        </p:nvSpPr>
        <p:spPr>
          <a:xfrm>
            <a:off x="412973" y="1705332"/>
            <a:ext cx="3943003" cy="2520280"/>
          </a:xfrm>
          <a:prstGeom prst="rect">
            <a:avLst/>
          </a:prstGeom>
          <a:noFill/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>
                <a:solidFill>
                  <a:schemeClr val="bg1"/>
                </a:solidFill>
              </a:rPr>
              <a:t>Kép:</a:t>
            </a:r>
          </a:p>
          <a:p>
            <a:pPr algn="ctr"/>
            <a:r>
              <a:rPr lang="hu-HU" dirty="0" err="1">
                <a:solidFill>
                  <a:schemeClr val="bg1"/>
                </a:solidFill>
              </a:rPr>
              <a:t>preop</a:t>
            </a:r>
            <a:r>
              <a:rPr lang="hu-HU" dirty="0">
                <a:solidFill>
                  <a:schemeClr val="bg1"/>
                </a:solidFill>
              </a:rPr>
              <a:t> fénykép</a:t>
            </a:r>
          </a:p>
        </p:txBody>
      </p:sp>
      <p:sp>
        <p:nvSpPr>
          <p:cNvPr id="12" name="Téglalap 11"/>
          <p:cNvSpPr/>
          <p:nvPr/>
        </p:nvSpPr>
        <p:spPr>
          <a:xfrm>
            <a:off x="4805461" y="1700808"/>
            <a:ext cx="3943003" cy="2504256"/>
          </a:xfrm>
          <a:prstGeom prst="rect">
            <a:avLst/>
          </a:prstGeom>
          <a:noFill/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>
                <a:solidFill>
                  <a:schemeClr val="bg1"/>
                </a:solidFill>
              </a:rPr>
              <a:t>Kép:</a:t>
            </a:r>
          </a:p>
          <a:p>
            <a:pPr algn="ctr"/>
            <a:r>
              <a:rPr lang="hu-HU" dirty="0" err="1">
                <a:solidFill>
                  <a:schemeClr val="bg1"/>
                </a:solidFill>
              </a:rPr>
              <a:t>caries</a:t>
            </a:r>
            <a:r>
              <a:rPr lang="hu-HU" dirty="0">
                <a:solidFill>
                  <a:schemeClr val="bg1"/>
                </a:solidFill>
              </a:rPr>
              <a:t>/régi </a:t>
            </a:r>
            <a:r>
              <a:rPr lang="hu-HU" dirty="0" err="1">
                <a:solidFill>
                  <a:schemeClr val="bg1"/>
                </a:solidFill>
              </a:rPr>
              <a:t>restaurátum</a:t>
            </a:r>
            <a:r>
              <a:rPr lang="hu-HU" dirty="0">
                <a:solidFill>
                  <a:schemeClr val="bg1"/>
                </a:solidFill>
              </a:rPr>
              <a:t> eltávolítása után</a:t>
            </a:r>
          </a:p>
        </p:txBody>
      </p:sp>
      <p:sp>
        <p:nvSpPr>
          <p:cNvPr id="14" name="Téglalap 13"/>
          <p:cNvSpPr/>
          <p:nvPr/>
        </p:nvSpPr>
        <p:spPr>
          <a:xfrm>
            <a:off x="2645221" y="4309120"/>
            <a:ext cx="3943003" cy="2504256"/>
          </a:xfrm>
          <a:prstGeom prst="rect">
            <a:avLst/>
          </a:prstGeom>
          <a:noFill/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>
                <a:solidFill>
                  <a:schemeClr val="bg1"/>
                </a:solidFill>
              </a:rPr>
              <a:t>Kép:</a:t>
            </a:r>
          </a:p>
          <a:p>
            <a:pPr algn="ctr"/>
            <a:r>
              <a:rPr lang="hu-HU" dirty="0">
                <a:solidFill>
                  <a:schemeClr val="bg1"/>
                </a:solidFill>
              </a:rPr>
              <a:t>előkészítő beavatkozás </a:t>
            </a:r>
          </a:p>
          <a:p>
            <a:pPr algn="ctr"/>
            <a:r>
              <a:rPr lang="hu-HU" dirty="0">
                <a:solidFill>
                  <a:schemeClr val="bg1"/>
                </a:solidFill>
              </a:rPr>
              <a:t>(pl. korona hosszabbítás, </a:t>
            </a:r>
          </a:p>
          <a:p>
            <a:pPr algn="ctr"/>
            <a:r>
              <a:rPr lang="hu-HU" dirty="0" err="1">
                <a:solidFill>
                  <a:schemeClr val="bg1"/>
                </a:solidFill>
              </a:rPr>
              <a:t>pre-endodontiai</a:t>
            </a:r>
            <a:r>
              <a:rPr lang="hu-HU" dirty="0">
                <a:solidFill>
                  <a:schemeClr val="bg1"/>
                </a:solidFill>
              </a:rPr>
              <a:t> felépítés)</a:t>
            </a:r>
          </a:p>
        </p:txBody>
      </p:sp>
    </p:spTree>
    <p:extLst>
      <p:ext uri="{BB962C8B-B14F-4D97-AF65-F5344CB8AC3E}">
        <p14:creationId xmlns:p14="http://schemas.microsoft.com/office/powerpoint/2010/main" val="28594350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ábláza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2081105"/>
              </p:ext>
            </p:extLst>
          </p:nvPr>
        </p:nvGraphicFramePr>
        <p:xfrm>
          <a:off x="405985" y="2061261"/>
          <a:ext cx="8414486" cy="22318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696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643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8831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6375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6409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557115">
                <a:tc>
                  <a:txBody>
                    <a:bodyPr/>
                    <a:lstStyle/>
                    <a:p>
                      <a:pPr algn="ctr"/>
                      <a:r>
                        <a:rPr lang="hu-HU" sz="1200" dirty="0"/>
                        <a:t>… fog </a:t>
                      </a:r>
                    </a:p>
                    <a:p>
                      <a:pPr algn="ctr"/>
                      <a:r>
                        <a:rPr lang="hu-HU" sz="1200" dirty="0"/>
                        <a:t>csatornái</a:t>
                      </a:r>
                    </a:p>
                  </a:txBody>
                  <a:tcPr>
                    <a:solidFill>
                      <a:srgbClr val="4B929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200" dirty="0"/>
                        <a:t>becsült munkahossz</a:t>
                      </a:r>
                    </a:p>
                  </a:txBody>
                  <a:tcPr>
                    <a:solidFill>
                      <a:srgbClr val="4B929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200" dirty="0"/>
                        <a:t>referencia pont</a:t>
                      </a:r>
                    </a:p>
                  </a:txBody>
                  <a:tcPr>
                    <a:solidFill>
                      <a:srgbClr val="4B929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200" dirty="0" err="1"/>
                        <a:t>apex</a:t>
                      </a:r>
                      <a:r>
                        <a:rPr lang="hu-HU" sz="1200" dirty="0"/>
                        <a:t> lokátorral mért hossz</a:t>
                      </a:r>
                    </a:p>
                  </a:txBody>
                  <a:tcPr>
                    <a:solidFill>
                      <a:srgbClr val="4B929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200" dirty="0"/>
                        <a:t>tűs kontrollon szereplő hossz</a:t>
                      </a:r>
                    </a:p>
                  </a:txBody>
                  <a:tcPr>
                    <a:solidFill>
                      <a:srgbClr val="4B929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200" dirty="0"/>
                        <a:t>munkahossz</a:t>
                      </a:r>
                    </a:p>
                  </a:txBody>
                  <a:tcPr>
                    <a:solidFill>
                      <a:srgbClr val="4B929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200" dirty="0"/>
                        <a:t>méret</a:t>
                      </a:r>
                    </a:p>
                  </a:txBody>
                  <a:tcPr>
                    <a:solidFill>
                      <a:srgbClr val="4B929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8351">
                <a:tc>
                  <a:txBody>
                    <a:bodyPr/>
                    <a:lstStyle/>
                    <a:p>
                      <a:pPr algn="ctr"/>
                      <a:r>
                        <a:rPr lang="hu-HU" sz="1200" dirty="0"/>
                        <a:t>MB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 sz="12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8351">
                <a:tc>
                  <a:txBody>
                    <a:bodyPr/>
                    <a:lstStyle/>
                    <a:p>
                      <a:pPr algn="ctr"/>
                      <a:r>
                        <a:rPr lang="hu-HU" sz="1200" dirty="0"/>
                        <a:t>ML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8351">
                <a:tc>
                  <a:txBody>
                    <a:bodyPr/>
                    <a:lstStyle/>
                    <a:p>
                      <a:pPr algn="ctr"/>
                      <a:r>
                        <a:rPr lang="hu-HU" sz="1200" b="0" dirty="0"/>
                        <a:t>DB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8351">
                <a:tc>
                  <a:txBody>
                    <a:bodyPr/>
                    <a:lstStyle/>
                    <a:p>
                      <a:pPr algn="ctr"/>
                      <a:r>
                        <a:rPr lang="hu-HU" sz="1200" dirty="0"/>
                        <a:t>DL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8351">
                <a:tc>
                  <a:txBody>
                    <a:bodyPr/>
                    <a:lstStyle/>
                    <a:p>
                      <a:pPr algn="ctr"/>
                      <a:endParaRPr lang="hu-H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3" name="Téglalap 12"/>
          <p:cNvSpPr/>
          <p:nvPr/>
        </p:nvSpPr>
        <p:spPr>
          <a:xfrm>
            <a:off x="6012160" y="4509120"/>
            <a:ext cx="2785719" cy="1872668"/>
          </a:xfrm>
          <a:prstGeom prst="rect">
            <a:avLst/>
          </a:prstGeom>
          <a:noFill/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>
                <a:solidFill>
                  <a:schemeClr val="bg1"/>
                </a:solidFill>
              </a:rPr>
              <a:t>tűs kontroll </a:t>
            </a:r>
            <a:r>
              <a:rPr lang="hu-HU" dirty="0" err="1">
                <a:solidFill>
                  <a:schemeClr val="bg1"/>
                </a:solidFill>
              </a:rPr>
              <a:t>rtg</a:t>
            </a:r>
            <a:endParaRPr lang="hu-HU" dirty="0">
              <a:solidFill>
                <a:schemeClr val="bg1"/>
              </a:solidFill>
            </a:endParaRPr>
          </a:p>
        </p:txBody>
      </p:sp>
      <p:sp>
        <p:nvSpPr>
          <p:cNvPr id="11" name="Téglalap 10"/>
          <p:cNvSpPr/>
          <p:nvPr/>
        </p:nvSpPr>
        <p:spPr>
          <a:xfrm>
            <a:off x="395536" y="4509580"/>
            <a:ext cx="2664296" cy="1872208"/>
          </a:xfrm>
          <a:prstGeom prst="rect">
            <a:avLst/>
          </a:prstGeom>
          <a:noFill/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err="1">
                <a:solidFill>
                  <a:schemeClr val="bg1"/>
                </a:solidFill>
              </a:rPr>
              <a:t>preop</a:t>
            </a:r>
            <a:r>
              <a:rPr lang="hu-HU" dirty="0">
                <a:solidFill>
                  <a:schemeClr val="bg1"/>
                </a:solidFill>
              </a:rPr>
              <a:t> </a:t>
            </a:r>
          </a:p>
          <a:p>
            <a:pPr algn="ctr"/>
            <a:r>
              <a:rPr lang="hu-HU" dirty="0" err="1">
                <a:solidFill>
                  <a:schemeClr val="bg1"/>
                </a:solidFill>
              </a:rPr>
              <a:t>intarorális</a:t>
            </a:r>
            <a:r>
              <a:rPr lang="hu-HU" dirty="0">
                <a:solidFill>
                  <a:schemeClr val="bg1"/>
                </a:solidFill>
              </a:rPr>
              <a:t> </a:t>
            </a:r>
            <a:r>
              <a:rPr lang="hu-HU" dirty="0" err="1">
                <a:solidFill>
                  <a:schemeClr val="bg1"/>
                </a:solidFill>
              </a:rPr>
              <a:t>rtg</a:t>
            </a:r>
            <a:endParaRPr lang="hu-HU" dirty="0">
              <a:solidFill>
                <a:schemeClr val="bg1"/>
              </a:solidFill>
            </a:endParaRPr>
          </a:p>
        </p:txBody>
      </p:sp>
      <p:sp>
        <p:nvSpPr>
          <p:cNvPr id="7" name="Cím 1"/>
          <p:cNvSpPr>
            <a:spLocks noGrp="1"/>
          </p:cNvSpPr>
          <p:nvPr>
            <p:ph type="title"/>
          </p:nvPr>
        </p:nvSpPr>
        <p:spPr>
          <a:xfrm>
            <a:off x="0" y="638532"/>
            <a:ext cx="9144000" cy="1066800"/>
          </a:xfrm>
        </p:spPr>
        <p:txBody>
          <a:bodyPr>
            <a:normAutofit fontScale="90000"/>
          </a:bodyPr>
          <a:lstStyle/>
          <a:p>
            <a:pPr algn="ctr"/>
            <a:r>
              <a:rPr lang="hu-HU" dirty="0">
                <a:solidFill>
                  <a:schemeClr val="bg1"/>
                </a:solidFill>
              </a:rPr>
              <a:t>Adott fog kezelésének menete</a:t>
            </a:r>
            <a:br>
              <a:rPr lang="hu-HU" dirty="0">
                <a:solidFill>
                  <a:schemeClr val="bg1"/>
                </a:solidFill>
              </a:rPr>
            </a:br>
            <a:r>
              <a:rPr lang="hu-HU" sz="3600" dirty="0">
                <a:solidFill>
                  <a:schemeClr val="bg1"/>
                </a:solidFill>
              </a:rPr>
              <a:t>(ülésenként részletezve)</a:t>
            </a:r>
          </a:p>
        </p:txBody>
      </p:sp>
      <p:sp>
        <p:nvSpPr>
          <p:cNvPr id="2" name="Téglalap 1"/>
          <p:cNvSpPr/>
          <p:nvPr/>
        </p:nvSpPr>
        <p:spPr>
          <a:xfrm>
            <a:off x="3203848" y="4509580"/>
            <a:ext cx="2664296" cy="1872668"/>
          </a:xfrm>
          <a:prstGeom prst="rect">
            <a:avLst/>
          </a:prstGeom>
          <a:noFill/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>
                <a:solidFill>
                  <a:schemeClr val="bg1"/>
                </a:solidFill>
              </a:rPr>
              <a:t>Kép:</a:t>
            </a:r>
          </a:p>
          <a:p>
            <a:pPr algn="ctr"/>
            <a:r>
              <a:rPr lang="hu-HU" dirty="0" err="1">
                <a:solidFill>
                  <a:schemeClr val="bg1"/>
                </a:solidFill>
              </a:rPr>
              <a:t>trep</a:t>
            </a:r>
            <a:r>
              <a:rPr lang="hu-HU" dirty="0">
                <a:solidFill>
                  <a:schemeClr val="bg1"/>
                </a:solidFill>
              </a:rPr>
              <a:t> után</a:t>
            </a:r>
          </a:p>
          <a:p>
            <a:pPr algn="ctr"/>
            <a:r>
              <a:rPr lang="hu-HU" dirty="0">
                <a:solidFill>
                  <a:schemeClr val="bg1"/>
                </a:solidFill>
              </a:rPr>
              <a:t>gyökércsat. bemenetek</a:t>
            </a:r>
          </a:p>
        </p:txBody>
      </p:sp>
    </p:spTree>
    <p:extLst>
      <p:ext uri="{BB962C8B-B14F-4D97-AF65-F5344CB8AC3E}">
        <p14:creationId xmlns:p14="http://schemas.microsoft.com/office/powerpoint/2010/main" val="31096658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églalap 7"/>
          <p:cNvSpPr/>
          <p:nvPr/>
        </p:nvSpPr>
        <p:spPr>
          <a:xfrm>
            <a:off x="4721245" y="1876261"/>
            <a:ext cx="3456384" cy="2239768"/>
          </a:xfrm>
          <a:prstGeom prst="rect">
            <a:avLst/>
          </a:prstGeom>
          <a:noFill/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>
                <a:solidFill>
                  <a:schemeClr val="bg1"/>
                </a:solidFill>
              </a:rPr>
              <a:t>Kép:</a:t>
            </a:r>
          </a:p>
          <a:p>
            <a:pPr algn="ctr"/>
            <a:r>
              <a:rPr lang="hu-HU" dirty="0">
                <a:solidFill>
                  <a:schemeClr val="bg1"/>
                </a:solidFill>
              </a:rPr>
              <a:t>feltágítás után</a:t>
            </a:r>
          </a:p>
        </p:txBody>
      </p:sp>
      <p:sp>
        <p:nvSpPr>
          <p:cNvPr id="12" name="Téglalap 11"/>
          <p:cNvSpPr/>
          <p:nvPr/>
        </p:nvSpPr>
        <p:spPr>
          <a:xfrm>
            <a:off x="4721245" y="4292125"/>
            <a:ext cx="3456384" cy="2232248"/>
          </a:xfrm>
          <a:prstGeom prst="rect">
            <a:avLst/>
          </a:prstGeom>
          <a:noFill/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>
                <a:solidFill>
                  <a:schemeClr val="bg1"/>
                </a:solidFill>
              </a:rPr>
              <a:t>Kontroll </a:t>
            </a:r>
            <a:r>
              <a:rPr lang="hu-HU" dirty="0" err="1">
                <a:solidFill>
                  <a:schemeClr val="bg1"/>
                </a:solidFill>
              </a:rPr>
              <a:t>rtg</a:t>
            </a:r>
            <a:endParaRPr lang="hu-HU" dirty="0">
              <a:solidFill>
                <a:schemeClr val="bg1"/>
              </a:solidFill>
            </a:endParaRPr>
          </a:p>
        </p:txBody>
      </p:sp>
      <p:sp>
        <p:nvSpPr>
          <p:cNvPr id="14" name="Téglalap 13"/>
          <p:cNvSpPr/>
          <p:nvPr/>
        </p:nvSpPr>
        <p:spPr>
          <a:xfrm>
            <a:off x="971600" y="4286959"/>
            <a:ext cx="3470425" cy="2226110"/>
          </a:xfrm>
          <a:prstGeom prst="rect">
            <a:avLst/>
          </a:prstGeom>
          <a:noFill/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>
                <a:solidFill>
                  <a:schemeClr val="bg1"/>
                </a:solidFill>
              </a:rPr>
              <a:t>Kép:</a:t>
            </a:r>
          </a:p>
          <a:p>
            <a:pPr algn="ctr"/>
            <a:r>
              <a:rPr lang="hu-HU" dirty="0">
                <a:solidFill>
                  <a:schemeClr val="bg1"/>
                </a:solidFill>
              </a:rPr>
              <a:t>levágott </a:t>
            </a:r>
            <a:r>
              <a:rPr lang="hu-HU" dirty="0" err="1">
                <a:solidFill>
                  <a:schemeClr val="bg1"/>
                </a:solidFill>
              </a:rPr>
              <a:t>guttapercha</a:t>
            </a:r>
            <a:endParaRPr lang="hu-HU" dirty="0">
              <a:solidFill>
                <a:schemeClr val="bg1"/>
              </a:solidFill>
            </a:endParaRPr>
          </a:p>
        </p:txBody>
      </p:sp>
      <p:sp>
        <p:nvSpPr>
          <p:cNvPr id="9" name="Cím 1"/>
          <p:cNvSpPr>
            <a:spLocks noGrp="1"/>
          </p:cNvSpPr>
          <p:nvPr>
            <p:ph type="title"/>
          </p:nvPr>
        </p:nvSpPr>
        <p:spPr>
          <a:xfrm>
            <a:off x="0" y="638532"/>
            <a:ext cx="9144000" cy="1066800"/>
          </a:xfrm>
        </p:spPr>
        <p:txBody>
          <a:bodyPr>
            <a:normAutofit fontScale="90000"/>
          </a:bodyPr>
          <a:lstStyle/>
          <a:p>
            <a:pPr algn="ctr"/>
            <a:r>
              <a:rPr lang="hu-HU" dirty="0">
                <a:solidFill>
                  <a:schemeClr val="bg1"/>
                </a:solidFill>
              </a:rPr>
              <a:t>Adott fog kezelésének menete</a:t>
            </a:r>
            <a:br>
              <a:rPr lang="hu-HU" dirty="0">
                <a:solidFill>
                  <a:schemeClr val="bg1"/>
                </a:solidFill>
              </a:rPr>
            </a:br>
            <a:r>
              <a:rPr lang="hu-HU" sz="3600" dirty="0">
                <a:solidFill>
                  <a:schemeClr val="bg1"/>
                </a:solidFill>
              </a:rPr>
              <a:t>(ülésenként részletezve)</a:t>
            </a:r>
          </a:p>
        </p:txBody>
      </p:sp>
      <p:sp>
        <p:nvSpPr>
          <p:cNvPr id="3" name="Szövegdoboz 2">
            <a:extLst>
              <a:ext uri="{FF2B5EF4-FFF2-40B4-BE49-F238E27FC236}">
                <a16:creationId xmlns:a16="http://schemas.microsoft.com/office/drawing/2014/main" id="{D905E1F3-6722-9E4E-DA12-EFD232BB025E}"/>
              </a:ext>
            </a:extLst>
          </p:cNvPr>
          <p:cNvSpPr txBox="1"/>
          <p:nvPr/>
        </p:nvSpPr>
        <p:spPr>
          <a:xfrm>
            <a:off x="966371" y="2276872"/>
            <a:ext cx="3774262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buClr>
                <a:schemeClr val="accent2"/>
              </a:buClr>
            </a:pPr>
            <a:r>
              <a:rPr lang="hu-HU" sz="1800" dirty="0">
                <a:solidFill>
                  <a:schemeClr val="bg1"/>
                </a:solidFill>
              </a:rPr>
              <a:t>Mechanikai preparálás:  kézi/gépi  preparálás</a:t>
            </a:r>
          </a:p>
          <a:p>
            <a:pPr>
              <a:buClr>
                <a:schemeClr val="accent2"/>
              </a:buClr>
            </a:pPr>
            <a:r>
              <a:rPr lang="hu-HU" sz="1800" dirty="0">
                <a:solidFill>
                  <a:schemeClr val="bg1"/>
                </a:solidFill>
              </a:rPr>
              <a:t>Alkalmazott gépi rendszer:</a:t>
            </a:r>
          </a:p>
          <a:p>
            <a:pPr>
              <a:buClr>
                <a:schemeClr val="accent2"/>
              </a:buClr>
            </a:pPr>
            <a:r>
              <a:rPr lang="hu-HU" sz="1800" dirty="0">
                <a:solidFill>
                  <a:schemeClr val="bg1"/>
                </a:solidFill>
              </a:rPr>
              <a:t>Irrigálási protokoll:</a:t>
            </a:r>
          </a:p>
          <a:p>
            <a:pPr>
              <a:buClr>
                <a:schemeClr val="accent2"/>
              </a:buClr>
            </a:pPr>
            <a:r>
              <a:rPr lang="hu-HU" sz="1800" dirty="0">
                <a:solidFill>
                  <a:schemeClr val="bg1"/>
                </a:solidFill>
              </a:rPr>
              <a:t>Gyökértömési technika:</a:t>
            </a:r>
          </a:p>
          <a:p>
            <a:pPr>
              <a:buClr>
                <a:schemeClr val="accent2"/>
              </a:buClr>
            </a:pPr>
            <a:endParaRPr lang="hu-HU" sz="1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16907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églalap 8"/>
          <p:cNvSpPr/>
          <p:nvPr/>
        </p:nvSpPr>
        <p:spPr>
          <a:xfrm>
            <a:off x="395536" y="1681130"/>
            <a:ext cx="3937847" cy="2520280"/>
          </a:xfrm>
          <a:prstGeom prst="rect">
            <a:avLst/>
          </a:prstGeom>
          <a:noFill/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>
                <a:solidFill>
                  <a:schemeClr val="bg1"/>
                </a:solidFill>
              </a:rPr>
              <a:t>Kép:</a:t>
            </a:r>
          </a:p>
          <a:p>
            <a:pPr algn="ctr"/>
            <a:r>
              <a:rPr lang="hu-HU" dirty="0">
                <a:solidFill>
                  <a:schemeClr val="bg1"/>
                </a:solidFill>
              </a:rPr>
              <a:t>alábélelés</a:t>
            </a:r>
          </a:p>
        </p:txBody>
      </p:sp>
      <p:sp>
        <p:nvSpPr>
          <p:cNvPr id="11" name="Téglalap 10"/>
          <p:cNvSpPr/>
          <p:nvPr/>
        </p:nvSpPr>
        <p:spPr>
          <a:xfrm>
            <a:off x="4860032" y="1681130"/>
            <a:ext cx="3937847" cy="2520280"/>
          </a:xfrm>
          <a:prstGeom prst="rect">
            <a:avLst/>
          </a:prstGeom>
          <a:noFill/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>
                <a:solidFill>
                  <a:schemeClr val="bg1"/>
                </a:solidFill>
              </a:rPr>
              <a:t>Kép:</a:t>
            </a:r>
          </a:p>
          <a:p>
            <a:pPr algn="ctr"/>
            <a:r>
              <a:rPr lang="hu-HU" dirty="0">
                <a:solidFill>
                  <a:schemeClr val="bg1"/>
                </a:solidFill>
              </a:rPr>
              <a:t>ideiglenes ellátás</a:t>
            </a:r>
          </a:p>
        </p:txBody>
      </p:sp>
      <p:sp>
        <p:nvSpPr>
          <p:cNvPr id="13" name="Téglalap 12"/>
          <p:cNvSpPr/>
          <p:nvPr/>
        </p:nvSpPr>
        <p:spPr>
          <a:xfrm>
            <a:off x="407499" y="4293096"/>
            <a:ext cx="3937847" cy="2521001"/>
          </a:xfrm>
          <a:prstGeom prst="rect">
            <a:avLst/>
          </a:prstGeom>
          <a:noFill/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>
                <a:solidFill>
                  <a:schemeClr val="bg1"/>
                </a:solidFill>
              </a:rPr>
              <a:t>Kép:</a:t>
            </a:r>
          </a:p>
          <a:p>
            <a:pPr algn="ctr"/>
            <a:r>
              <a:rPr lang="hu-HU" dirty="0">
                <a:solidFill>
                  <a:schemeClr val="bg1"/>
                </a:solidFill>
              </a:rPr>
              <a:t>koronai </a:t>
            </a:r>
            <a:r>
              <a:rPr lang="hu-HU" dirty="0" err="1">
                <a:solidFill>
                  <a:schemeClr val="bg1"/>
                </a:solidFill>
              </a:rPr>
              <a:t>restaurátumhoz</a:t>
            </a:r>
            <a:r>
              <a:rPr lang="hu-HU" dirty="0">
                <a:solidFill>
                  <a:schemeClr val="bg1"/>
                </a:solidFill>
              </a:rPr>
              <a:t> való preparálása után</a:t>
            </a:r>
          </a:p>
        </p:txBody>
      </p:sp>
      <p:sp>
        <p:nvSpPr>
          <p:cNvPr id="15" name="Téglalap 14"/>
          <p:cNvSpPr/>
          <p:nvPr/>
        </p:nvSpPr>
        <p:spPr>
          <a:xfrm>
            <a:off x="4882624" y="4293096"/>
            <a:ext cx="3937848" cy="2521001"/>
          </a:xfrm>
          <a:prstGeom prst="rect">
            <a:avLst/>
          </a:prstGeom>
          <a:noFill/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>
                <a:solidFill>
                  <a:schemeClr val="bg1"/>
                </a:solidFill>
              </a:rPr>
              <a:t>Kép:</a:t>
            </a:r>
          </a:p>
          <a:p>
            <a:pPr algn="ctr"/>
            <a:r>
              <a:rPr lang="hu-HU" dirty="0">
                <a:solidFill>
                  <a:schemeClr val="bg1"/>
                </a:solidFill>
              </a:rPr>
              <a:t>helyreállítás után</a:t>
            </a:r>
          </a:p>
        </p:txBody>
      </p:sp>
      <p:sp>
        <p:nvSpPr>
          <p:cNvPr id="8" name="Cím 1"/>
          <p:cNvSpPr>
            <a:spLocks noGrp="1"/>
          </p:cNvSpPr>
          <p:nvPr>
            <p:ph type="title"/>
          </p:nvPr>
        </p:nvSpPr>
        <p:spPr>
          <a:xfrm>
            <a:off x="0" y="638532"/>
            <a:ext cx="9144000" cy="1066800"/>
          </a:xfrm>
        </p:spPr>
        <p:txBody>
          <a:bodyPr>
            <a:normAutofit fontScale="90000"/>
          </a:bodyPr>
          <a:lstStyle/>
          <a:p>
            <a:pPr algn="ctr"/>
            <a:r>
              <a:rPr lang="hu-HU" dirty="0">
                <a:solidFill>
                  <a:schemeClr val="bg1"/>
                </a:solidFill>
              </a:rPr>
              <a:t>Adott fog kezelésének menete</a:t>
            </a:r>
            <a:br>
              <a:rPr lang="hu-HU" dirty="0">
                <a:solidFill>
                  <a:schemeClr val="bg1"/>
                </a:solidFill>
              </a:rPr>
            </a:br>
            <a:r>
              <a:rPr lang="hu-HU" sz="3600" dirty="0">
                <a:solidFill>
                  <a:schemeClr val="bg1"/>
                </a:solidFill>
              </a:rPr>
              <a:t>(ülésenként részletezve)</a:t>
            </a:r>
          </a:p>
        </p:txBody>
      </p:sp>
    </p:spTree>
    <p:extLst>
      <p:ext uri="{BB962C8B-B14F-4D97-AF65-F5344CB8AC3E}">
        <p14:creationId xmlns:p14="http://schemas.microsoft.com/office/powerpoint/2010/main" val="24371093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ánus">
  <a:themeElements>
    <a:clrScheme name="Urbánus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ánus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Urbánus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737</TotalTime>
  <Words>307</Words>
  <Application>Microsoft Office PowerPoint</Application>
  <PresentationFormat>Diavetítés a képernyőre (4:3 oldalarány)</PresentationFormat>
  <Paragraphs>121</Paragraphs>
  <Slides>10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4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10</vt:i4>
      </vt:variant>
    </vt:vector>
  </HeadingPairs>
  <TitlesOfParts>
    <vt:vector size="15" baseType="lpstr">
      <vt:lpstr>Arial</vt:lpstr>
      <vt:lpstr>Georgia</vt:lpstr>
      <vt:lpstr>Trebuchet MS</vt:lpstr>
      <vt:lpstr>Wingdings 2</vt:lpstr>
      <vt:lpstr>Urbánus</vt:lpstr>
      <vt:lpstr>Kezelt fog és kezelés típusa</vt:lpstr>
      <vt:lpstr>Anamnézis, extra- és intraoralis szájvizsgálat</vt:lpstr>
      <vt:lpstr>PowerPoint-bemutató</vt:lpstr>
      <vt:lpstr>Kezelt fog</vt:lpstr>
      <vt:lpstr>Kezelési terv</vt:lpstr>
      <vt:lpstr>Adott fog kezelésének menete (ülésenként részletezve)</vt:lpstr>
      <vt:lpstr>Adott fog kezelésének menete (ülésenként részletezve)</vt:lpstr>
      <vt:lpstr>Adott fog kezelésének menete (ülésenként részletezve)</vt:lpstr>
      <vt:lpstr>Adott fog kezelésének menete (ülésenként részletezve)</vt:lpstr>
      <vt:lpstr>Kontroll vizsgálatok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bemutató</dc:title>
  <dc:creator>bkez</dc:creator>
  <cp:lastModifiedBy>Vasziné Dr. Szabó Enikő Mária (klinikai szakorvos)</cp:lastModifiedBy>
  <cp:revision>45</cp:revision>
  <dcterms:created xsi:type="dcterms:W3CDTF">2020-03-06T08:29:50Z</dcterms:created>
  <dcterms:modified xsi:type="dcterms:W3CDTF">2025-01-20T09:43:36Z</dcterms:modified>
</cp:coreProperties>
</file>