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332" r:id="rId2"/>
    <p:sldId id="300" r:id="rId3"/>
    <p:sldId id="301" r:id="rId4"/>
    <p:sldId id="302" r:id="rId5"/>
    <p:sldId id="303" r:id="rId6"/>
    <p:sldId id="314" r:id="rId7"/>
    <p:sldId id="336" r:id="rId8"/>
    <p:sldId id="337" r:id="rId9"/>
    <p:sldId id="343" r:id="rId10"/>
    <p:sldId id="344" r:id="rId11"/>
    <p:sldId id="312" r:id="rId12"/>
    <p:sldId id="313" r:id="rId13"/>
    <p:sldId id="305" r:id="rId14"/>
    <p:sldId id="334" r:id="rId15"/>
    <p:sldId id="315" r:id="rId16"/>
    <p:sldId id="316" r:id="rId17"/>
    <p:sldId id="318" r:id="rId18"/>
    <p:sldId id="333" r:id="rId19"/>
    <p:sldId id="335" r:id="rId20"/>
    <p:sldId id="341" r:id="rId21"/>
    <p:sldId id="345" r:id="rId22"/>
    <p:sldId id="317" r:id="rId23"/>
    <p:sldId id="338" r:id="rId24"/>
    <p:sldId id="321" r:id="rId25"/>
    <p:sldId id="323" r:id="rId26"/>
    <p:sldId id="324" r:id="rId27"/>
    <p:sldId id="342" r:id="rId28"/>
    <p:sldId id="340" r:id="rId29"/>
    <p:sldId id="328" r:id="rId30"/>
    <p:sldId id="331" r:id="rId31"/>
    <p:sldId id="327" r:id="rId32"/>
    <p:sldId id="271" r:id="rId3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7103A-97BE-EC4D-BEEC-4F10CC41F9EC}" v="133" dt="2024-10-14T19:38:03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5352" autoAdjust="0"/>
  </p:normalViewPr>
  <p:slideViewPr>
    <p:cSldViewPr snapToGrid="0">
      <p:cViewPr varScale="1">
        <p:scale>
          <a:sx n="106" d="100"/>
          <a:sy n="106" d="100"/>
        </p:scale>
        <p:origin x="103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2024.10.15.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2024.10.15.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91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05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158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025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32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29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098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Előadás alcíme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dirty="0"/>
              <a:t>MINTA SZERVEZETI EGYSÉG NEVE, </a:t>
            </a:r>
            <a:br>
              <a:rPr lang="hu-HU" dirty="0"/>
            </a:br>
            <a:r>
              <a:rPr lang="hu-HU" dirty="0"/>
              <a:t>HOSSZÚ NÉV ESETÉN KÉT SORBA TÖRDELVE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Köszönöm a figyelmet!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BC150-7935-496E-8CC7-FD18AEE77339}" type="datetimeFigureOut">
              <a:rPr lang="hu-HU" smtClean="0"/>
              <a:pPr>
                <a:defRPr/>
              </a:pPr>
              <a:t>2024.10.15.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91BEA-7496-4B99-82BE-A7389129D0C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862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A654D-4E38-4773-8837-8D84FB526E88}" type="datetimeFigureOut">
              <a:rPr lang="hu-HU" smtClean="0"/>
              <a:pPr>
                <a:defRPr/>
              </a:pPr>
              <a:t>2024.10.15.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ECBF0-D3E7-46AB-9AA3-E1DA3EE498D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1110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1E55B-3E4A-4C70-8E5E-525102A2FBEA}" type="datetimeFigureOut">
              <a:rPr lang="hu-HU" smtClean="0"/>
              <a:pPr>
                <a:defRPr/>
              </a:pPr>
              <a:t>2024.10.15.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B36C9-9393-4194-811A-8B835ABE2698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603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Ür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C2A48E-5652-28C9-DE06-476B0D528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0E99E9-7C8A-F31A-9F00-6528CE45B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0113DD-1AC7-EED7-80DB-ACE3FED1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F393549-E735-7E34-B740-27201A258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DC11BC8-6FDC-21E0-104B-1117F8B8B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8" name="Dia számának helye 5">
            <a:extLst>
              <a:ext uri="{FF2B5EF4-FFF2-40B4-BE49-F238E27FC236}">
                <a16:creationId xmlns:a16="http://schemas.microsoft.com/office/drawing/2014/main" id="{C0450339-7510-ED03-6257-50BC29553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B6BC034B-6FC4-4650-77A9-7B720C2B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CE9331A9-907D-7F77-24BB-C17284BB8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0B02BFFE-96AD-3AAC-306D-D0BEDB5CC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1C944D22-42BF-9516-197C-12EBA660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DC7B5C6F-5D17-213D-E502-F6BC7EDD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E81E81DC-EE06-224F-7032-527396EF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E28E5C3C-19C4-D17A-2D07-3A15E795C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12A271D8-E002-5978-9DAA-FA94E486B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F9AD773D-65D0-C9E3-6E0C-7DE6F7FF8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átum helye 3">
            <a:extLst>
              <a:ext uri="{FF2B5EF4-FFF2-40B4-BE49-F238E27FC236}">
                <a16:creationId xmlns:a16="http://schemas.microsoft.com/office/drawing/2014/main" id="{05A37158-7383-BE40-B789-6BD171484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3" name="Élőláb helye 4">
            <a:extLst>
              <a:ext uri="{FF2B5EF4-FFF2-40B4-BE49-F238E27FC236}">
                <a16:creationId xmlns:a16="http://schemas.microsoft.com/office/drawing/2014/main" id="{413DF1AD-C88D-10B9-5254-9F8C3E87F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227D05F1-4AD7-5E4F-1A72-012AE702D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átum helye 3">
            <a:extLst>
              <a:ext uri="{FF2B5EF4-FFF2-40B4-BE49-F238E27FC236}">
                <a16:creationId xmlns:a16="http://schemas.microsoft.com/office/drawing/2014/main" id="{4C91A20D-BED5-14C9-1B6E-1D8DA0E6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3CB0F6-9378-7C2A-DB19-315AC992C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575BC9-A8D6-73D4-3ECA-7FC2FD954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b="1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átum helye 3">
            <a:extLst>
              <a:ext uri="{FF2B5EF4-FFF2-40B4-BE49-F238E27FC236}">
                <a16:creationId xmlns:a16="http://schemas.microsoft.com/office/drawing/2014/main" id="{F488A1D3-11E9-8776-E8A7-6EA2842B7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15492C3A-523E-17D3-26B5-0219E22AA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1DDF4E97-4D56-1997-CFEC-BB56A79EE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hdphoto" Target="../media/hdphoto3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microsoft.com/office/2007/relationships/hdphoto" Target="../media/hdphoto4.wdp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8914" y="0"/>
            <a:ext cx="9144000" cy="1143000"/>
          </a:xfrm>
        </p:spPr>
        <p:txBody>
          <a:bodyPr/>
          <a:lstStyle/>
          <a:p>
            <a:r>
              <a:rPr lang="hu-HU" b="1" dirty="0"/>
              <a:t>Esetbemutatás Útmutató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62741" y="2832855"/>
            <a:ext cx="8866517" cy="31683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1600" b="1" u="sng" dirty="0"/>
              <a:t>Fotósegédlet</a:t>
            </a:r>
            <a:r>
              <a:rPr lang="en-US" sz="1600" dirty="0"/>
              <a:t>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600" dirty="0"/>
              <a:t>Nyálmentes, leszárított területet fényképezzünk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600" dirty="0"/>
              <a:t>érdemes több felvételt készíteni, mert csak az éles fénykép értékelhető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600" dirty="0"/>
              <a:t>a vizsgált/kezelt fog legyen középen, álló helyzetben</a:t>
            </a:r>
            <a:r>
              <a:rPr lang="hu-HU" sz="1600" b="1" dirty="0"/>
              <a:t>, az adott kvadránsnak megfelelően beforgatva/beállítva/tükrözve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600" dirty="0"/>
              <a:t>Fényképek kivágásához, tükrözéséhez fényképszerkesztő program (pl. </a:t>
            </a:r>
            <a:r>
              <a:rPr lang="hu-HU" sz="1600" dirty="0" err="1"/>
              <a:t>Picasa</a:t>
            </a:r>
            <a:r>
              <a:rPr lang="hu-HU" sz="1600" dirty="0"/>
              <a:t>) használata javasolt. A képek tartalmi módosítása (</a:t>
            </a:r>
            <a:r>
              <a:rPr lang="hu-HU" sz="1600" dirty="0" err="1"/>
              <a:t>photoshop</a:t>
            </a:r>
            <a:r>
              <a:rPr lang="hu-HU" sz="1600" dirty="0"/>
              <a:t>) nem megengedett.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600" dirty="0"/>
              <a:t>neutrális színű, matt (fehér, szürke, fekete) háttér; szájon kívül készített fényképek esetén fotóalap (pl. fehér papír vagy fal, zöld textil) használata kötelező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600" dirty="0"/>
              <a:t>A képek elkészítéséhez a gyakorlatokon rendelkezésre álló tükörreflexes fényképezőgépet használják. A fényképezőgép és vaku beállításához, valamint a képek elrendezéséhez a (zöld hátterű) Fotósegédlet dia nyújt útmutatást.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600" dirty="0"/>
              <a:t> </a:t>
            </a:r>
          </a:p>
          <a:p>
            <a:endParaRPr lang="hu-HU" sz="16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721768" y="1052736"/>
            <a:ext cx="8712968" cy="1878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dirty="0"/>
              <a:t>A jelen prezentáció a Fogpótlástani Klinika hivatalos Esetbemutatási Protokollja. A prezentáció formátumát kérjük, ne változtassák meg, és kövessék a tartalmi irányvonalakat is. A </a:t>
            </a:r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zöld hátterű diák </a:t>
            </a:r>
            <a:r>
              <a:rPr lang="hu-HU" dirty="0"/>
              <a:t>és szövegdobozok </a:t>
            </a:r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technikai információkat </a:t>
            </a:r>
            <a:r>
              <a:rPr lang="hu-HU" dirty="0"/>
              <a:t>közölnek. A kezelés minden fázisát dokumentálják, és szöveggel és fényképekkel mutassák be!</a:t>
            </a:r>
            <a:r>
              <a:rPr lang="en-GB" dirty="0"/>
              <a:t> </a:t>
            </a:r>
          </a:p>
        </p:txBody>
      </p:sp>
      <p:sp>
        <p:nvSpPr>
          <p:cNvPr id="5" name="Téglalap 4"/>
          <p:cNvSpPr/>
          <p:nvPr/>
        </p:nvSpPr>
        <p:spPr>
          <a:xfrm>
            <a:off x="1621970" y="0"/>
            <a:ext cx="9046029" cy="6106886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860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"/>
          <a:stretch/>
        </p:blipFill>
        <p:spPr>
          <a:xfrm>
            <a:off x="1861455" y="2783083"/>
            <a:ext cx="2359078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5" y="2783083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25" y="4491686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98" y="2783083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59" y="4480598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5" y="4491686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2039442" y="0"/>
            <a:ext cx="8229600" cy="818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Fényképezés – Gyakori hibák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767738" y="958414"/>
            <a:ext cx="8773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500" dirty="0"/>
              <a:t>A leggyakrabban előforduló hibák: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/>
              <a:t>Túl világos / túl sötét kép (túlexponált / </a:t>
            </a:r>
            <a:r>
              <a:rPr lang="hu-HU" sz="1500" dirty="0" err="1"/>
              <a:t>alulexponált</a:t>
            </a:r>
            <a:r>
              <a:rPr lang="hu-HU" sz="15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/>
              <a:t>Homályos kép (nem megfelelő fókusz és/vagy mélységélesség)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/>
              <a:t>Rossz pozícionálás: oldalról vagy alulról készített kép, tükör pozíciója nem megfelelő stb.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/>
              <a:t>Értelmezhetetlen tartalom (szem előtt kell tartani, hogy mit akarunk megmutatni)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/>
              <a:t>Nem homogén háttér, </a:t>
            </a:r>
            <a:r>
              <a:rPr lang="hu-HU" sz="1500" dirty="0" err="1"/>
              <a:t>párásodás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163764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692339" y="127541"/>
            <a:ext cx="1947799" cy="1840409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900" i="1" dirty="0"/>
              <a:t>Páciens </a:t>
            </a:r>
          </a:p>
          <a:p>
            <a:pPr algn="ctr"/>
            <a:r>
              <a:rPr lang="hu-HU" sz="900" i="1" dirty="0"/>
              <a:t>adatai ne szerepeljenek </a:t>
            </a:r>
          </a:p>
          <a:p>
            <a:pPr algn="ctr"/>
            <a:r>
              <a:rPr lang="hu-HU" sz="900" i="1" dirty="0"/>
              <a:t>/ legyenek kitakarva. </a:t>
            </a:r>
          </a:p>
          <a:p>
            <a:pPr algn="ctr"/>
            <a:r>
              <a:rPr lang="hu-HU" sz="900" i="1" dirty="0"/>
              <a:t>Csak a </a:t>
            </a:r>
          </a:p>
          <a:p>
            <a:pPr algn="ctr"/>
            <a:r>
              <a:rPr lang="hu-HU" sz="900" i="1" dirty="0"/>
              <a:t>felvétel </a:t>
            </a:r>
          </a:p>
          <a:p>
            <a:pPr algn="ctr"/>
            <a:r>
              <a:rPr lang="hu-HU" sz="900" i="1" dirty="0"/>
              <a:t>Dátuma</a:t>
            </a:r>
          </a:p>
          <a:p>
            <a:pPr algn="ctr"/>
            <a:r>
              <a:rPr lang="hu-HU" sz="900" i="1" dirty="0"/>
              <a:t>szerepeljen</a:t>
            </a:r>
            <a:r>
              <a:rPr lang="hu-HU" sz="1200" i="1" dirty="0"/>
              <a:t>.</a:t>
            </a:r>
          </a:p>
        </p:txBody>
      </p:sp>
      <p:sp>
        <p:nvSpPr>
          <p:cNvPr id="7" name="Lefelé nyíl 6"/>
          <p:cNvSpPr/>
          <p:nvPr/>
        </p:nvSpPr>
        <p:spPr>
          <a:xfrm>
            <a:off x="1986395" y="127541"/>
            <a:ext cx="1359685" cy="1554360"/>
          </a:xfrm>
          <a:prstGeom prst="downArrow">
            <a:avLst>
              <a:gd name="adj1" fmla="val 60184"/>
              <a:gd name="adj2" fmla="val 219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7516" r="7476" b="5704"/>
          <a:stretch/>
        </p:blipFill>
        <p:spPr>
          <a:xfrm>
            <a:off x="1991544" y="1986340"/>
            <a:ext cx="7992888" cy="374441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68850" y="2060528"/>
            <a:ext cx="1335622" cy="3847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hu-HU" sz="100" dirty="0"/>
          </a:p>
          <a:p>
            <a:r>
              <a:rPr lang="hu-HU" dirty="0"/>
              <a:t>2019.06.17.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957453" y="5714915"/>
            <a:ext cx="882324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i="1" dirty="0"/>
              <a:t>Ha az OP felvételtől eltér a kiindulási állapot, jelöljük! Pl. </a:t>
            </a:r>
            <a:r>
              <a:rPr lang="hu-HU" i="1" dirty="0" err="1"/>
              <a:t>extrakció</a:t>
            </a:r>
            <a:r>
              <a:rPr lang="hu-HU" i="1" dirty="0"/>
              <a:t> – X a fogra</a:t>
            </a:r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3886200" y="12246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Kiindulási státusz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Orthopantomogram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AD771CF9-640B-3E3A-666B-E74240CCE880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48F04598-F2DD-C4A9-28AA-D91F981E911C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DC0A1B98-7D9A-5860-ADB1-17CCE3B1C04F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6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85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Kiindulási státusz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sz="3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Periapikális</a:t>
            </a:r>
            <a:r>
              <a:rPr lang="hu-HU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röntgenfelvételek és röntgen-diagnózisok</a:t>
            </a:r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06192"/>
              </p:ext>
            </p:extLst>
          </p:nvPr>
        </p:nvGraphicFramePr>
        <p:xfrm>
          <a:off x="2322399" y="2908356"/>
          <a:ext cx="721459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12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(H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E,</a:t>
                      </a:r>
                      <a:r>
                        <a:rPr lang="hu-HU" sz="1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37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91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5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E,</a:t>
                      </a:r>
                      <a:r>
                        <a:rPr lang="hu-HU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(H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78426"/>
                  </a:ext>
                </a:extLst>
              </a:tr>
            </a:tbl>
          </a:graphicData>
        </a:graphic>
      </p:graphicFrame>
      <p:sp>
        <p:nvSpPr>
          <p:cNvPr id="18" name="Szövegdoboz 17"/>
          <p:cNvSpPr txBox="1"/>
          <p:nvPr/>
        </p:nvSpPr>
        <p:spPr>
          <a:xfrm>
            <a:off x="1553753" y="1364116"/>
            <a:ext cx="1580844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Minden pillérfogról és kérdéses fogról készüljön peri-</a:t>
            </a:r>
            <a:r>
              <a:rPr lang="hu-HU" sz="1400" dirty="0" err="1"/>
              <a:t>apikális</a:t>
            </a:r>
            <a:r>
              <a:rPr lang="hu-HU" sz="1400" dirty="0"/>
              <a:t> felvétel a pontos </a:t>
            </a:r>
            <a:r>
              <a:rPr lang="hu-HU" sz="1400" dirty="0" err="1"/>
              <a:t>diag-nosztizáláshoz</a:t>
            </a:r>
            <a:r>
              <a:rPr lang="hu-HU" sz="1400" dirty="0"/>
              <a:t>! </a:t>
            </a:r>
          </a:p>
        </p:txBody>
      </p:sp>
      <p:sp>
        <p:nvSpPr>
          <p:cNvPr id="19" name="Téglalap 18"/>
          <p:cNvSpPr/>
          <p:nvPr/>
        </p:nvSpPr>
        <p:spPr>
          <a:xfrm>
            <a:off x="8571763" y="1218685"/>
            <a:ext cx="1956979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foghiány = szürke szám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X = eltávolítandó fog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)( = záródott foghiány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K = korona 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H = híd – kiterjedését () jelöli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U = teleszkóp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I = implantátum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C = szuvasodás (</a:t>
            </a:r>
            <a:r>
              <a:rPr lang="hu-HU" sz="800" u="sng" dirty="0" err="1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hu-HU" sz="800" dirty="0" err="1">
                <a:solidFill>
                  <a:schemeClr val="tx2">
                    <a:lumMod val="50000"/>
                  </a:schemeClr>
                </a:solidFill>
              </a:rPr>
              <a:t>aries</a:t>
            </a: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T = tömés 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E = gyökérkezelt fog (</a:t>
            </a:r>
            <a:r>
              <a:rPr lang="hu-HU" sz="800" u="sng" dirty="0" err="1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hu-HU" sz="800" dirty="0" err="1">
                <a:solidFill>
                  <a:schemeClr val="tx2">
                    <a:lumMod val="50000"/>
                  </a:schemeClr>
                </a:solidFill>
              </a:rPr>
              <a:t>ndo</a:t>
            </a: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P = </a:t>
            </a:r>
            <a:r>
              <a:rPr lang="hu-HU" sz="800" dirty="0" err="1">
                <a:solidFill>
                  <a:schemeClr val="tx2">
                    <a:lumMod val="50000"/>
                  </a:schemeClr>
                </a:solidFill>
              </a:rPr>
              <a:t>periapikális</a:t>
            </a: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 gyulladás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CS = gyökércsapos </a:t>
            </a:r>
            <a:r>
              <a:rPr lang="hu-HU" sz="800" dirty="0" err="1">
                <a:solidFill>
                  <a:schemeClr val="tx2">
                    <a:lumMod val="50000"/>
                  </a:schemeClr>
                </a:solidFill>
              </a:rPr>
              <a:t>fogmű</a:t>
            </a:r>
            <a:endParaRPr lang="hu-HU" sz="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* = cserélendő</a:t>
            </a: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40" y="4396186"/>
            <a:ext cx="1752961" cy="126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88" y="4396187"/>
            <a:ext cx="1224000" cy="1702879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99" y="4380870"/>
            <a:ext cx="1224000" cy="170287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51" y="4380870"/>
            <a:ext cx="1224000" cy="1702879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49" y="1231234"/>
            <a:ext cx="1224000" cy="170287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15" y="1227697"/>
            <a:ext cx="1224000" cy="1702879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231235"/>
            <a:ext cx="1224000" cy="1702879"/>
          </a:xfrm>
          <a:prstGeom prst="rect">
            <a:avLst/>
          </a:prstGeom>
        </p:spPr>
      </p:pic>
      <p:sp>
        <p:nvSpPr>
          <p:cNvPr id="3" name="Dátum helye 3">
            <a:extLst>
              <a:ext uri="{FF2B5EF4-FFF2-40B4-BE49-F238E27FC236}">
                <a16:creationId xmlns:a16="http://schemas.microsoft.com/office/drawing/2014/main" id="{B1268BCD-A6C0-4267-C889-929CE0770D54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4FF5BDCC-04E9-59F0-C7E9-8C5C92F8F7F2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BF50188E-4DB5-5367-A0E7-18F1E2271E53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0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3"/>
            <a:ext cx="10515600" cy="1325563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Fej-, nyak régió vizsgálata,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Intraorális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vizsgálat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8360" y="1334649"/>
            <a:ext cx="8435280" cy="490178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sz="1800" b="1" dirty="0" err="1">
                <a:solidFill>
                  <a:srgbClr val="10253F"/>
                </a:solidFill>
              </a:rPr>
              <a:t>Sztomato-onkológiai</a:t>
            </a:r>
            <a:r>
              <a:rPr lang="hu-HU" sz="1800" b="1" dirty="0">
                <a:solidFill>
                  <a:srgbClr val="10253F"/>
                </a:solidFill>
              </a:rPr>
              <a:t> szűrés</a:t>
            </a:r>
            <a:r>
              <a:rPr lang="hu-HU" sz="1800" dirty="0">
                <a:solidFill>
                  <a:srgbClr val="10253F"/>
                </a:solidFill>
              </a:rPr>
              <a:t>: </a:t>
            </a:r>
            <a:r>
              <a:rPr lang="hu-HU" sz="1800" i="1" dirty="0">
                <a:solidFill>
                  <a:srgbClr val="10253F"/>
                </a:solidFill>
              </a:rPr>
              <a:t>pl. negatív, vagy jelenlévő </a:t>
            </a:r>
            <a:r>
              <a:rPr lang="hu-HU" sz="1800" i="1" dirty="0" err="1">
                <a:solidFill>
                  <a:srgbClr val="10253F"/>
                </a:solidFill>
              </a:rPr>
              <a:t>precancerosus</a:t>
            </a:r>
            <a:r>
              <a:rPr lang="hu-HU" sz="1800" i="1" dirty="0">
                <a:solidFill>
                  <a:srgbClr val="10253F"/>
                </a:solidFill>
              </a:rPr>
              <a:t> elváltozás stb.</a:t>
            </a:r>
          </a:p>
          <a:p>
            <a:pPr>
              <a:spcBef>
                <a:spcPts val="600"/>
              </a:spcBef>
            </a:pPr>
            <a:r>
              <a:rPr lang="hu-HU" sz="1800" b="1" dirty="0">
                <a:solidFill>
                  <a:srgbClr val="10253F"/>
                </a:solidFill>
              </a:rPr>
              <a:t>TMI vizsgálat</a:t>
            </a:r>
            <a:r>
              <a:rPr lang="hu-HU" sz="1800" dirty="0">
                <a:solidFill>
                  <a:srgbClr val="10253F"/>
                </a:solidFill>
              </a:rPr>
              <a:t>: panaszok, diagnózis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800" i="1" dirty="0">
                <a:solidFill>
                  <a:srgbClr val="10253F"/>
                </a:solidFill>
              </a:rPr>
              <a:t>	pl. reciprok kattanás –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800" i="1" dirty="0">
                <a:solidFill>
                  <a:srgbClr val="10253F"/>
                </a:solidFill>
              </a:rPr>
              <a:t>		diagnózis: Reverzibilis </a:t>
            </a:r>
            <a:r>
              <a:rPr lang="hu-HU" sz="1800" i="1" dirty="0" err="1">
                <a:solidFill>
                  <a:srgbClr val="10253F"/>
                </a:solidFill>
              </a:rPr>
              <a:t>diszkusz</a:t>
            </a:r>
            <a:r>
              <a:rPr lang="hu-HU" sz="1800" i="1" dirty="0">
                <a:solidFill>
                  <a:srgbClr val="10253F"/>
                </a:solidFill>
              </a:rPr>
              <a:t> diszlokáció</a:t>
            </a:r>
          </a:p>
          <a:p>
            <a:pPr>
              <a:spcBef>
                <a:spcPts val="600"/>
              </a:spcBef>
            </a:pPr>
            <a:r>
              <a:rPr lang="hu-HU" sz="1800" b="1" dirty="0">
                <a:solidFill>
                  <a:srgbClr val="10253F"/>
                </a:solidFill>
              </a:rPr>
              <a:t>Harapási forma</a:t>
            </a:r>
            <a:r>
              <a:rPr lang="hu-HU" sz="1800" dirty="0">
                <a:solidFill>
                  <a:srgbClr val="10253F"/>
                </a:solidFill>
              </a:rPr>
              <a:t>: </a:t>
            </a:r>
            <a:r>
              <a:rPr lang="hu-HU" sz="1800" dirty="0" err="1">
                <a:solidFill>
                  <a:srgbClr val="10253F"/>
                </a:solidFill>
              </a:rPr>
              <a:t>eugnath</a:t>
            </a:r>
            <a:r>
              <a:rPr lang="hu-HU" sz="1800" dirty="0">
                <a:solidFill>
                  <a:srgbClr val="10253F"/>
                </a:solidFill>
              </a:rPr>
              <a:t> vagy </a:t>
            </a:r>
            <a:r>
              <a:rPr lang="hu-HU" sz="1800" dirty="0" err="1">
                <a:solidFill>
                  <a:srgbClr val="10253F"/>
                </a:solidFill>
              </a:rPr>
              <a:t>dysgnath</a:t>
            </a:r>
            <a:r>
              <a:rPr lang="hu-HU" sz="1800" dirty="0">
                <a:solidFill>
                  <a:srgbClr val="10253F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1800" b="1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r>
              <a:rPr lang="hu-HU" sz="1800" b="1" dirty="0">
                <a:solidFill>
                  <a:srgbClr val="10253F"/>
                </a:solidFill>
              </a:rPr>
              <a:t>Artikuláció típusa</a:t>
            </a:r>
            <a:r>
              <a:rPr lang="hu-HU" sz="1800" dirty="0">
                <a:solidFill>
                  <a:srgbClr val="10253F"/>
                </a:solidFill>
              </a:rPr>
              <a:t>:</a:t>
            </a:r>
            <a:r>
              <a:rPr lang="hu-HU" sz="1800" i="1" dirty="0">
                <a:solidFill>
                  <a:srgbClr val="10253F"/>
                </a:solidFill>
              </a:rPr>
              <a:t> szemfog-/frontfog-/csoportvezetés</a:t>
            </a:r>
            <a:endParaRPr lang="hu-HU" sz="18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hu-HU" sz="1600" dirty="0"/>
          </a:p>
        </p:txBody>
      </p:sp>
      <p:graphicFrame>
        <p:nvGraphicFramePr>
          <p:cNvPr id="9" name="Táblázat 9">
            <a:extLst>
              <a:ext uri="{FF2B5EF4-FFF2-40B4-BE49-F238E27FC236}">
                <a16:creationId xmlns:a16="http://schemas.microsoft.com/office/drawing/2014/main" id="{D55C52C7-1629-4717-79C5-335CC854D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874541"/>
              </p:ext>
            </p:extLst>
          </p:nvPr>
        </p:nvGraphicFramePr>
        <p:xfrm>
          <a:off x="2617471" y="3340225"/>
          <a:ext cx="589025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419">
                  <a:extLst>
                    <a:ext uri="{9D8B030D-6E8A-4147-A177-3AD203B41FA5}">
                      <a16:colId xmlns:a16="http://schemas.microsoft.com/office/drawing/2014/main" val="2317265965"/>
                    </a:ext>
                  </a:extLst>
                </a:gridCol>
                <a:gridCol w="1963419">
                  <a:extLst>
                    <a:ext uri="{9D8B030D-6E8A-4147-A177-3AD203B41FA5}">
                      <a16:colId xmlns:a16="http://schemas.microsoft.com/office/drawing/2014/main" val="3093137837"/>
                    </a:ext>
                  </a:extLst>
                </a:gridCol>
                <a:gridCol w="1963419">
                  <a:extLst>
                    <a:ext uri="{9D8B030D-6E8A-4147-A177-3AD203B41FA5}">
                      <a16:colId xmlns:a16="http://schemas.microsoft.com/office/drawing/2014/main" val="2192565067"/>
                    </a:ext>
                  </a:extLst>
                </a:gridCol>
              </a:tblGrid>
              <a:tr h="270628"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Dentális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err="1">
                          <a:solidFill>
                            <a:schemeClr val="tx1"/>
                          </a:solidFill>
                        </a:rPr>
                        <a:t>Szkeletális</a:t>
                      </a:r>
                      <a:endParaRPr lang="hu-H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85436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Transzverzális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>
                          <a:solidFill>
                            <a:schemeClr val="tx1"/>
                          </a:solidFill>
                        </a:rPr>
                        <a:t>Keresztharapás, Aszimmetria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dirty="0">
                          <a:solidFill>
                            <a:schemeClr val="tx1"/>
                          </a:solidFill>
                        </a:rPr>
                        <a:t>Keresztharapás, Aszimmetria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64327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Szagittális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Angle</a:t>
                      </a:r>
                      <a:r>
                        <a:rPr lang="hu-HU" sz="1600" i="1" dirty="0">
                          <a:solidFill>
                            <a:schemeClr val="tx1"/>
                          </a:solidFill>
                        </a:rPr>
                        <a:t> II osztály</a:t>
                      </a:r>
                    </a:p>
                    <a:p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Angle</a:t>
                      </a:r>
                      <a:r>
                        <a:rPr lang="hu-HU" sz="160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600" i="1" dirty="0">
                          <a:solidFill>
                            <a:schemeClr val="tx1"/>
                          </a:solidFill>
                        </a:rPr>
                        <a:t>III. osztály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Prognathia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Progenia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078474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Vertikális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>
                          <a:solidFill>
                            <a:schemeClr val="tx1"/>
                          </a:solidFill>
                        </a:rPr>
                        <a:t>Nyitottharapás, mélyharapás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Hiperdivergencia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Hipodivergencia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065737"/>
                  </a:ext>
                </a:extLst>
              </a:tr>
            </a:tbl>
          </a:graphicData>
        </a:graphic>
      </p:graphicFrame>
      <p:sp>
        <p:nvSpPr>
          <p:cNvPr id="11" name="Dátum helye 3">
            <a:extLst>
              <a:ext uri="{FF2B5EF4-FFF2-40B4-BE49-F238E27FC236}">
                <a16:creationId xmlns:a16="http://schemas.microsoft.com/office/drawing/2014/main" id="{0B33E4D4-76BF-A463-0BBF-7A70C62DB6F8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Élőláb helye 4">
            <a:extLst>
              <a:ext uri="{FF2B5EF4-FFF2-40B4-BE49-F238E27FC236}">
                <a16:creationId xmlns:a16="http://schemas.microsoft.com/office/drawing/2014/main" id="{D64D9020-5237-E05C-7E38-DB75D660DDD4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3" name="Dia számának helye 5">
            <a:extLst>
              <a:ext uri="{FF2B5EF4-FFF2-40B4-BE49-F238E27FC236}">
                <a16:creationId xmlns:a16="http://schemas.microsoft.com/office/drawing/2014/main" id="{06B2CD42-CB5C-6A13-E07C-B4F5FCE2AFCC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4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024" y="3204593"/>
            <a:ext cx="1950833" cy="2772237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555795"/>
            <a:ext cx="8435281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u-HU" sz="2300" b="1" dirty="0">
                <a:solidFill>
                  <a:srgbClr val="10253F"/>
                </a:solidFill>
              </a:rPr>
              <a:t>Szájhigiéné</a:t>
            </a:r>
            <a:r>
              <a:rPr lang="hu-HU" sz="2300" dirty="0">
                <a:solidFill>
                  <a:srgbClr val="10253F"/>
                </a:solidFill>
              </a:rPr>
              <a:t> </a:t>
            </a:r>
            <a:r>
              <a:rPr lang="hu-HU" sz="2300" i="1" dirty="0">
                <a:solidFill>
                  <a:srgbClr val="10253F"/>
                </a:solidFill>
              </a:rPr>
              <a:t>pl. jó, közepes, rossz</a:t>
            </a:r>
          </a:p>
          <a:p>
            <a:pPr>
              <a:spcBef>
                <a:spcPts val="1200"/>
              </a:spcBef>
            </a:pPr>
            <a:r>
              <a:rPr lang="hu-HU" sz="2300" b="1" dirty="0">
                <a:solidFill>
                  <a:srgbClr val="10253F"/>
                </a:solidFill>
              </a:rPr>
              <a:t>Szájnyálkahártya-elváltozások:</a:t>
            </a:r>
            <a:r>
              <a:rPr lang="hu-HU" sz="2300" i="1" dirty="0">
                <a:solidFill>
                  <a:srgbClr val="10253F"/>
                </a:solidFill>
              </a:rPr>
              <a:t> pl. fogsor-</a:t>
            </a:r>
            <a:r>
              <a:rPr lang="hu-HU" sz="2300" i="1" dirty="0" err="1">
                <a:solidFill>
                  <a:srgbClr val="10253F"/>
                </a:solidFill>
              </a:rPr>
              <a:t>stomatitis</a:t>
            </a:r>
            <a:endParaRPr lang="hu-HU" sz="2300" dirty="0">
              <a:solidFill>
                <a:srgbClr val="10253F"/>
              </a:solidFill>
            </a:endParaRPr>
          </a:p>
          <a:p>
            <a:pPr>
              <a:spcBef>
                <a:spcPts val="1200"/>
              </a:spcBef>
            </a:pPr>
            <a:r>
              <a:rPr lang="hu-HU" sz="2300" b="1" dirty="0" err="1">
                <a:solidFill>
                  <a:srgbClr val="10253F"/>
                </a:solidFill>
              </a:rPr>
              <a:t>Parodontium</a:t>
            </a:r>
            <a:r>
              <a:rPr lang="hu-HU" sz="2300" b="1" dirty="0">
                <a:solidFill>
                  <a:srgbClr val="10253F"/>
                </a:solidFill>
              </a:rPr>
              <a:t> állapota</a:t>
            </a:r>
            <a:r>
              <a:rPr lang="hu-HU" sz="2300" dirty="0">
                <a:solidFill>
                  <a:srgbClr val="10253F"/>
                </a:solidFill>
              </a:rPr>
              <a:t>: </a:t>
            </a:r>
            <a:r>
              <a:rPr lang="hu-HU" sz="2300" i="1" dirty="0">
                <a:solidFill>
                  <a:srgbClr val="10253F"/>
                </a:solidFill>
              </a:rPr>
              <a:t>pl. </a:t>
            </a:r>
            <a:r>
              <a:rPr lang="hu-HU" sz="2300" i="1" dirty="0" err="1">
                <a:solidFill>
                  <a:srgbClr val="10253F"/>
                </a:solidFill>
              </a:rPr>
              <a:t>gingivitis</a:t>
            </a:r>
            <a:r>
              <a:rPr lang="hu-HU" sz="2300" i="1" dirty="0">
                <a:solidFill>
                  <a:srgbClr val="10253F"/>
                </a:solidFill>
              </a:rPr>
              <a:t> (típussal), akut/krónikus lokalizált/generalizált </a:t>
            </a:r>
            <a:r>
              <a:rPr lang="hu-HU" sz="2300" i="1" dirty="0" err="1">
                <a:solidFill>
                  <a:srgbClr val="10253F"/>
                </a:solidFill>
              </a:rPr>
              <a:t>parodontitis</a:t>
            </a:r>
            <a:r>
              <a:rPr lang="hu-HU" sz="2300" i="1" dirty="0">
                <a:solidFill>
                  <a:srgbClr val="10253F"/>
                </a:solidFill>
              </a:rPr>
              <a:t> stb.	 </a:t>
            </a:r>
          </a:p>
          <a:p>
            <a:pPr marL="0" indent="0">
              <a:buNone/>
            </a:pPr>
            <a:endParaRPr lang="hu-HU" sz="2300" i="1" dirty="0">
              <a:solidFill>
                <a:srgbClr val="10253F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981200" y="13381"/>
            <a:ext cx="8229600" cy="1143000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Fej-, nyak régió vizsgálata,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Intraorális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vizsgálat II.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355612" y="3095736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hu-HU" i="1" dirty="0">
                <a:solidFill>
                  <a:srgbClr val="10253F"/>
                </a:solidFill>
              </a:rPr>
              <a:t> </a:t>
            </a:r>
            <a:r>
              <a:rPr lang="hu-HU" sz="2300" dirty="0">
                <a:solidFill>
                  <a:srgbClr val="10253F"/>
                </a:solidFill>
              </a:rPr>
              <a:t>→ meglétekor </a:t>
            </a:r>
            <a:r>
              <a:rPr lang="hu-HU" sz="2300" dirty="0" err="1">
                <a:solidFill>
                  <a:srgbClr val="10253F"/>
                </a:solidFill>
              </a:rPr>
              <a:t>parodontális</a:t>
            </a:r>
            <a:r>
              <a:rPr lang="hu-HU" sz="2300" dirty="0">
                <a:solidFill>
                  <a:srgbClr val="10253F"/>
                </a:solidFill>
              </a:rPr>
              <a:t> státusz felvétel szükséges!</a:t>
            </a:r>
          </a:p>
          <a:p>
            <a:pPr>
              <a:spcBef>
                <a:spcPts val="1200"/>
              </a:spcBef>
            </a:pPr>
            <a:r>
              <a:rPr lang="hu-HU" sz="2300" u="sng" dirty="0">
                <a:solidFill>
                  <a:srgbClr val="0070C0"/>
                </a:solidFill>
              </a:rPr>
              <a:t>www.periodontalchart-online.com</a:t>
            </a:r>
          </a:p>
        </p:txBody>
      </p:sp>
      <p:sp>
        <p:nvSpPr>
          <p:cNvPr id="2" name="Dátum helye 3">
            <a:extLst>
              <a:ext uri="{FF2B5EF4-FFF2-40B4-BE49-F238E27FC236}">
                <a16:creationId xmlns:a16="http://schemas.microsoft.com/office/drawing/2014/main" id="{1C5D3797-78A2-C8E7-122F-434B852EC166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73C9915B-CB6E-A018-6403-31213139CEB3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3" name="Dia számának helye 5">
            <a:extLst>
              <a:ext uri="{FF2B5EF4-FFF2-40B4-BE49-F238E27FC236}">
                <a16:creationId xmlns:a16="http://schemas.microsoft.com/office/drawing/2014/main" id="{3103631F-242C-5578-1280-C259510B5BB0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83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4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Kiindulási státusz 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Felső állcsont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0380" y="1235492"/>
            <a:ext cx="5266928" cy="2548880"/>
          </a:xfrm>
        </p:spPr>
        <p:txBody>
          <a:bodyPr>
            <a:normAutofit fontScale="85000" lnSpcReduction="10000"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Fotó a felső állcsontról (az esetlegesen viselt kivehető fogpótlással együtt és anélkül); és a tanulmányi mintáról</a:t>
            </a: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Kiindulási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intraoralis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röntgenfelvételek </a:t>
            </a: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Fábián és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Fejérdy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-féle protetikai osztály</a:t>
            </a: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Fogazati státusz: Zsigmondy-kereszt rövidítésekkel </a:t>
            </a:r>
            <a:r>
              <a:rPr lang="hu-HU" i="1" u="sng" dirty="0">
                <a:solidFill>
                  <a:schemeClr val="tx2">
                    <a:lumMod val="50000"/>
                  </a:schemeClr>
                </a:solidFill>
              </a:rPr>
              <a:t>és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szövegesen</a:t>
            </a:r>
          </a:p>
          <a:p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91424"/>
              </p:ext>
            </p:extLst>
          </p:nvPr>
        </p:nvGraphicFramePr>
        <p:xfrm>
          <a:off x="1705740" y="3592551"/>
          <a:ext cx="5561568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98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(H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37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919716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7476"/>
          <a:stretch/>
        </p:blipFill>
        <p:spPr>
          <a:xfrm flipH="1">
            <a:off x="7458164" y="1235492"/>
            <a:ext cx="3033666" cy="240122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16" y="3828319"/>
            <a:ext cx="1224000" cy="1702879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87" y="3828319"/>
            <a:ext cx="1224000" cy="1702879"/>
          </a:xfrm>
          <a:prstGeom prst="rect">
            <a:avLst/>
          </a:prstGeom>
        </p:spPr>
      </p:pic>
      <p:graphicFrame>
        <p:nvGraphicFramePr>
          <p:cNvPr id="21" name="Tábláza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00958"/>
              </p:ext>
            </p:extLst>
          </p:nvPr>
        </p:nvGraphicFramePr>
        <p:xfrm>
          <a:off x="2146262" y="4727430"/>
          <a:ext cx="4680524" cy="121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2">
                  <a:extLst>
                    <a:ext uri="{9D8B030D-6E8A-4147-A177-3AD203B41FA5}">
                      <a16:colId xmlns:a16="http://schemas.microsoft.com/office/drawing/2014/main" val="2940866660"/>
                    </a:ext>
                  </a:extLst>
                </a:gridCol>
                <a:gridCol w="2340262">
                  <a:extLst>
                    <a:ext uri="{9D8B030D-6E8A-4147-A177-3AD203B41FA5}">
                      <a16:colId xmlns:a16="http://schemas.microsoft.com/office/drawing/2014/main" val="3368377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foghiány = szürke szám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 = eltávolítandó fog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)( = záródott foghiány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 = korona 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 = híd – kiterjedését () jelöli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 = teleszkóp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 = implantátum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 = szuvasodás (</a:t>
                      </a:r>
                      <a:r>
                        <a:rPr lang="hu-HU" sz="1050" b="0" u="sng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aries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 = tömés 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 = gyökérkezelt fog (</a:t>
                      </a:r>
                      <a:r>
                        <a:rPr lang="hu-HU" sz="1050" b="0" u="sng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ndo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periapikális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gyulladás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CS = gyökércsapos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fogmű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 = cserélendő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88721"/>
                  </a:ext>
                </a:extLst>
              </a:tr>
            </a:tbl>
          </a:graphicData>
        </a:graphic>
      </p:graphicFrame>
      <p:sp>
        <p:nvSpPr>
          <p:cNvPr id="4" name="Dátum helye 3">
            <a:extLst>
              <a:ext uri="{FF2B5EF4-FFF2-40B4-BE49-F238E27FC236}">
                <a16:creationId xmlns:a16="http://schemas.microsoft.com/office/drawing/2014/main" id="{AB88CB51-308F-B44C-87C3-AE608218B5C0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534CF0-263A-6907-1B64-4FAA90BBAE27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3" name="Dia számának helye 5">
            <a:extLst>
              <a:ext uri="{FF2B5EF4-FFF2-40B4-BE49-F238E27FC236}">
                <a16:creationId xmlns:a16="http://schemas.microsoft.com/office/drawing/2014/main" id="{63CF936C-22C9-5E06-3B94-415C3CC69BBF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7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Kiindulási státusz 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Alsó állcsont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77802"/>
              </p:ext>
            </p:extLst>
          </p:nvPr>
        </p:nvGraphicFramePr>
        <p:xfrm>
          <a:off x="1853060" y="3853971"/>
          <a:ext cx="52669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3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19919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050513"/>
                  </a:ext>
                </a:extLst>
              </a:tr>
              <a:tr h="343061"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(H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78426"/>
                  </a:ext>
                </a:extLst>
              </a:tr>
            </a:tbl>
          </a:graphicData>
        </a:graphic>
      </p:graphicFrame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1998149" y="1413586"/>
            <a:ext cx="5266928" cy="2548880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Fotó az alsó állcsontról (az esetlegesen viselt kivehető fogpótlással együtt és anélkül); és a tanulmányi mintáról</a:t>
            </a:r>
          </a:p>
          <a:p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Kiindulási </a:t>
            </a:r>
            <a:r>
              <a:rPr lang="hu-HU" sz="1800" dirty="0" err="1">
                <a:solidFill>
                  <a:schemeClr val="tx2">
                    <a:lumMod val="50000"/>
                  </a:schemeClr>
                </a:solidFill>
              </a:rPr>
              <a:t>intraoralis</a:t>
            </a: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 röntgenfelvételek </a:t>
            </a:r>
          </a:p>
          <a:p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Fábián és </a:t>
            </a:r>
            <a:r>
              <a:rPr lang="hu-HU" sz="1800" dirty="0" err="1">
                <a:solidFill>
                  <a:schemeClr val="tx2">
                    <a:lumMod val="50000"/>
                  </a:schemeClr>
                </a:solidFill>
              </a:rPr>
              <a:t>Fejérdy</a:t>
            </a: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-féle protetikai osztály</a:t>
            </a:r>
          </a:p>
          <a:p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Fogazati státusz: Zsigmondy-kereszt rövidítésekkel </a:t>
            </a:r>
            <a:r>
              <a:rPr lang="hu-HU" sz="1800" i="1" u="sng" dirty="0">
                <a:solidFill>
                  <a:schemeClr val="tx2">
                    <a:lumMod val="50000"/>
                  </a:schemeClr>
                </a:solidFill>
              </a:rPr>
              <a:t>és</a:t>
            </a: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 szövegesen</a:t>
            </a:r>
          </a:p>
          <a:p>
            <a:endParaRPr lang="hu-HU" sz="1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07726" y="1494087"/>
            <a:ext cx="3264306" cy="2174801"/>
          </a:xfrm>
          <a:prstGeom prst="rect">
            <a:avLst/>
          </a:prstGeom>
        </p:spPr>
      </p:pic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565925"/>
              </p:ext>
            </p:extLst>
          </p:nvPr>
        </p:nvGraphicFramePr>
        <p:xfrm>
          <a:off x="2146262" y="4727431"/>
          <a:ext cx="4680524" cy="121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2">
                  <a:extLst>
                    <a:ext uri="{9D8B030D-6E8A-4147-A177-3AD203B41FA5}">
                      <a16:colId xmlns:a16="http://schemas.microsoft.com/office/drawing/2014/main" val="2940866660"/>
                    </a:ext>
                  </a:extLst>
                </a:gridCol>
                <a:gridCol w="2340262">
                  <a:extLst>
                    <a:ext uri="{9D8B030D-6E8A-4147-A177-3AD203B41FA5}">
                      <a16:colId xmlns:a16="http://schemas.microsoft.com/office/drawing/2014/main" val="3368377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foghiány = szürke szám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 = eltávolítandó fog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)( = záródott foghiány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 = korona 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 = híd – kiterjedését () jelöli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 = teleszkóp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 = implantátum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 = szuvasodás (</a:t>
                      </a:r>
                      <a:r>
                        <a:rPr lang="hu-HU" sz="1050" b="0" u="sng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aries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 = tömés 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 = gyökérkezelt fog (</a:t>
                      </a:r>
                      <a:r>
                        <a:rPr lang="hu-HU" sz="1050" b="0" u="sng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ndo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periapikális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gyulladás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CS = gyökércsapos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fogmű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 = cserélendő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88721"/>
                  </a:ext>
                </a:extLst>
              </a:tr>
            </a:tbl>
          </a:graphicData>
        </a:graphic>
      </p:graphicFrame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916" y="3833023"/>
            <a:ext cx="1252116" cy="90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21" y="3833023"/>
            <a:ext cx="900000" cy="1252118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27" y="3837170"/>
            <a:ext cx="900000" cy="1252118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5C65FD04-CFD7-1D09-5B83-7784E5114F4B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FA26F888-AA50-5CB7-3FB1-D46497FDB762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AF483B8-5D98-086A-17A0-40613B642417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9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/>
          </a:bodyPr>
          <a:lstStyle/>
          <a:p>
            <a:r>
              <a:rPr lang="hu-HU" dirty="0"/>
              <a:t>Szájsebészeti</a:t>
            </a:r>
          </a:p>
          <a:p>
            <a:r>
              <a:rPr lang="hu-HU" dirty="0" err="1"/>
              <a:t>Parodontológiai</a:t>
            </a:r>
            <a:r>
              <a:rPr lang="hu-HU" dirty="0"/>
              <a:t> </a:t>
            </a:r>
          </a:p>
          <a:p>
            <a:r>
              <a:rPr lang="hu-HU" dirty="0"/>
              <a:t>Konzerváló fogászati </a:t>
            </a:r>
          </a:p>
          <a:p>
            <a:pPr marL="0" indent="0">
              <a:buNone/>
            </a:pPr>
            <a:r>
              <a:rPr lang="hu-HU" dirty="0"/>
              <a:t>kezelési terv (amennyiben szükséges)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Protetikai tervezési fázis: tanulmányi lenyomatok és minták, diagnosztikus felviaszolás (</a:t>
            </a:r>
            <a:r>
              <a:rPr lang="hu-HU" dirty="0" err="1"/>
              <a:t>wax-up</a:t>
            </a:r>
            <a:r>
              <a:rPr lang="hu-HU" dirty="0"/>
              <a:t>) és diagnosztikus mintázat (</a:t>
            </a:r>
            <a:r>
              <a:rPr lang="hu-HU" dirty="0" err="1"/>
              <a:t>mock-up</a:t>
            </a:r>
            <a:r>
              <a:rPr lang="hu-HU" dirty="0"/>
              <a:t>), mosolytervezés, diagnosztikus fogfelállítás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Kezelési terv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Előkészítő műveletek</a:t>
            </a:r>
            <a:endParaRPr lang="hu-HU" dirty="0"/>
          </a:p>
        </p:txBody>
      </p:sp>
      <p:sp>
        <p:nvSpPr>
          <p:cNvPr id="2" name="Dátum helye 3">
            <a:extLst>
              <a:ext uri="{FF2B5EF4-FFF2-40B4-BE49-F238E27FC236}">
                <a16:creationId xmlns:a16="http://schemas.microsoft.com/office/drawing/2014/main" id="{ACBD23FE-69B8-1EE5-3E21-83B02A9CE88C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7AB1582F-E138-CE0F-C9AD-124BAE0EACCD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C27AF566-ED53-1A7E-5C44-782E05CC794A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22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775520" y="1447674"/>
            <a:ext cx="55902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cap="all" dirty="0"/>
              <a:t>Felső állcsont: Rögzített fogpótlás</a:t>
            </a:r>
          </a:p>
          <a:p>
            <a:r>
              <a:rPr lang="hu-HU" sz="1200" dirty="0"/>
              <a:t>4-tagú, egybeöntött technológiával készült fémkerámia híd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</a:p>
          <a:p>
            <a:r>
              <a:rPr lang="hu-HU" sz="1200" dirty="0"/>
              <a:t>	Leplezett horgonykoronák: 16, 13</a:t>
            </a:r>
          </a:p>
          <a:p>
            <a:r>
              <a:rPr lang="hu-HU" sz="1200" dirty="0"/>
              <a:t>	Leplezett hézagfogak: 15, 14</a:t>
            </a:r>
          </a:p>
          <a:p>
            <a:r>
              <a:rPr lang="hu-HU" sz="1200" dirty="0"/>
              <a:t>Öntött (</a:t>
            </a:r>
            <a:r>
              <a:rPr lang="hu-HU" sz="1200" i="1" dirty="0"/>
              <a:t>csonkkiegészítő</a:t>
            </a:r>
            <a:r>
              <a:rPr lang="hu-HU" sz="1200" dirty="0"/>
              <a:t>) csapos műcsonk, fémkerámia korona: 24</a:t>
            </a:r>
          </a:p>
          <a:p>
            <a:endParaRPr lang="hu-HU" sz="1200" dirty="0"/>
          </a:p>
          <a:p>
            <a:r>
              <a:rPr lang="hu-HU" sz="1200" b="1" cap="all" dirty="0"/>
              <a:t>ALSÓ ÁLLCSONT: Kombinált fogpótlás REJTETT ELHORGONYZÁSSAL</a:t>
            </a:r>
          </a:p>
          <a:p>
            <a:r>
              <a:rPr lang="hu-HU" sz="1200" u="sng" dirty="0"/>
              <a:t>Rögzített rész: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2-tagú, egybeöntött technológiával készült fémkerámia sín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</a:p>
          <a:p>
            <a:r>
              <a:rPr lang="hu-HU" sz="1200" dirty="0"/>
              <a:t>	Leplezett horgonykoronák: 34, 33</a:t>
            </a:r>
          </a:p>
          <a:p>
            <a:r>
              <a:rPr lang="hu-HU" sz="1200" dirty="0"/>
              <a:t>	Finommechanikai rögzítőeszközök: </a:t>
            </a:r>
            <a:r>
              <a:rPr lang="hu-HU" sz="1200" dirty="0" err="1"/>
              <a:t>preci</a:t>
            </a:r>
            <a:r>
              <a:rPr lang="hu-HU" sz="1200" dirty="0"/>
              <a:t> </a:t>
            </a:r>
            <a:r>
              <a:rPr lang="hu-HU" sz="1200" dirty="0" err="1"/>
              <a:t>vertix</a:t>
            </a:r>
            <a:r>
              <a:rPr lang="hu-HU" sz="1200" dirty="0"/>
              <a:t> csúsztató 	</a:t>
            </a:r>
            <a:r>
              <a:rPr lang="hu-HU" sz="1200" dirty="0" err="1"/>
              <a:t>patrix</a:t>
            </a:r>
            <a:r>
              <a:rPr lang="hu-HU" sz="1200" dirty="0"/>
              <a:t> (34), </a:t>
            </a:r>
            <a:r>
              <a:rPr lang="hu-HU" sz="1200" dirty="0" err="1"/>
              <a:t>frézelt</a:t>
            </a:r>
            <a:r>
              <a:rPr lang="hu-HU" sz="1200" dirty="0"/>
              <a:t> váll (34) és </a:t>
            </a:r>
            <a:r>
              <a:rPr lang="hu-HU" sz="1200" dirty="0" err="1"/>
              <a:t>interlock</a:t>
            </a:r>
            <a:r>
              <a:rPr lang="hu-HU" sz="1200" dirty="0"/>
              <a:t> (33-34 között)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2-tagú, egybeöntött technológiával készült fémkerámia sín</a:t>
            </a:r>
          </a:p>
          <a:p>
            <a:r>
              <a:rPr lang="hu-HU" sz="1200" dirty="0"/>
              <a:t>	Leplezett horgonykoronák: 44, 43</a:t>
            </a:r>
          </a:p>
          <a:p>
            <a:r>
              <a:rPr lang="hu-HU" sz="1200" dirty="0"/>
              <a:t>	Finommechanikai rögzítőeszközök: </a:t>
            </a:r>
            <a:r>
              <a:rPr lang="hu-HU" sz="1200" dirty="0" err="1"/>
              <a:t>preci</a:t>
            </a:r>
            <a:r>
              <a:rPr lang="hu-HU" sz="1200" dirty="0"/>
              <a:t> </a:t>
            </a:r>
            <a:r>
              <a:rPr lang="hu-HU" sz="1200" dirty="0" err="1"/>
              <a:t>vertix</a:t>
            </a:r>
            <a:r>
              <a:rPr lang="hu-HU" sz="1200" dirty="0"/>
              <a:t> csúsztató 	</a:t>
            </a:r>
            <a:r>
              <a:rPr lang="hu-HU" sz="1200" dirty="0" err="1"/>
              <a:t>patrix</a:t>
            </a:r>
            <a:r>
              <a:rPr lang="hu-HU" sz="1200" dirty="0"/>
              <a:t> (44), </a:t>
            </a:r>
            <a:r>
              <a:rPr lang="hu-HU" sz="1200" dirty="0" err="1"/>
              <a:t>frézelt</a:t>
            </a:r>
            <a:r>
              <a:rPr lang="hu-HU" sz="1200" dirty="0"/>
              <a:t> váll (43) és </a:t>
            </a:r>
            <a:r>
              <a:rPr lang="hu-HU" sz="1200" dirty="0" err="1"/>
              <a:t>interlock</a:t>
            </a:r>
            <a:r>
              <a:rPr lang="hu-HU" sz="1200" dirty="0"/>
              <a:t> (43-44 között)</a:t>
            </a:r>
          </a:p>
          <a:p>
            <a:r>
              <a:rPr lang="hu-HU" sz="1200" u="sng" dirty="0"/>
              <a:t>Kivehető rész</a:t>
            </a:r>
            <a:r>
              <a:rPr lang="hu-HU" sz="1200" dirty="0"/>
              <a:t>: rejtett elhorgonyzású részleges kivehető fogpótlás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Megtámasztás: </a:t>
            </a:r>
            <a:r>
              <a:rPr lang="hu-HU" sz="1200" dirty="0" err="1"/>
              <a:t>dentomucosális</a:t>
            </a:r>
            <a:r>
              <a:rPr lang="hu-HU" sz="1200" dirty="0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mintára öntött technológiával készült redukált fém (</a:t>
            </a:r>
            <a:r>
              <a:rPr lang="hu-HU" sz="1200" dirty="0" err="1"/>
              <a:t>CoCr</a:t>
            </a:r>
            <a:r>
              <a:rPr lang="hu-HU" sz="1200" dirty="0"/>
              <a:t>) alaplemez, </a:t>
            </a:r>
            <a:r>
              <a:rPr lang="hu-HU" sz="1200" dirty="0" err="1"/>
              <a:t>lingualis</a:t>
            </a:r>
            <a:r>
              <a:rPr lang="hu-HU" sz="1200" dirty="0"/>
              <a:t> ívvel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Elhorgonyzás: rejtett rögzítőeszközökkel merev elhorgonyzás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preci</a:t>
            </a:r>
            <a:r>
              <a:rPr lang="hu-HU" sz="1200" dirty="0"/>
              <a:t> </a:t>
            </a:r>
            <a:r>
              <a:rPr lang="hu-HU" sz="1200" dirty="0" err="1"/>
              <a:t>vertix</a:t>
            </a:r>
            <a:r>
              <a:rPr lang="hu-HU" sz="1200" dirty="0"/>
              <a:t> csúsztató </a:t>
            </a:r>
            <a:r>
              <a:rPr lang="hu-HU" sz="1200" dirty="0" err="1"/>
              <a:t>matrix</a:t>
            </a:r>
            <a:r>
              <a:rPr lang="hu-HU" sz="1200" dirty="0"/>
              <a:t> és billenésgátló nyúlvány: 44, 34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interlock</a:t>
            </a:r>
            <a:r>
              <a:rPr lang="hu-HU" sz="1200" dirty="0"/>
              <a:t>: 44-43 és 34-33 között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6 db </a:t>
            </a:r>
            <a:r>
              <a:rPr lang="hu-HU" sz="1200" dirty="0" err="1"/>
              <a:t>keményakrilát</a:t>
            </a:r>
            <a:r>
              <a:rPr lang="hu-HU" sz="1200" dirty="0"/>
              <a:t> műfog: 47, 46, 45, 35, 36, 37</a:t>
            </a:r>
          </a:p>
        </p:txBody>
      </p:sp>
      <p:sp>
        <p:nvSpPr>
          <p:cNvPr id="6" name="Cím 1"/>
          <p:cNvSpPr txBox="1">
            <a:spLocks noGrp="1"/>
          </p:cNvSpPr>
          <p:nvPr>
            <p:ph type="title"/>
          </p:nvPr>
        </p:nvSpPr>
        <p:spPr>
          <a:xfrm>
            <a:off x="838200" y="-223995"/>
            <a:ext cx="10515600" cy="117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Protetikai Kezelési terv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12201" r="55939" b="70921"/>
          <a:stretch/>
        </p:blipFill>
        <p:spPr>
          <a:xfrm>
            <a:off x="7032104" y="1544888"/>
            <a:ext cx="3463060" cy="2234122"/>
          </a:xfrm>
          <a:prstGeom prst="rect">
            <a:avLst/>
          </a:prstGeom>
        </p:spPr>
      </p:pic>
      <p:sp>
        <p:nvSpPr>
          <p:cNvPr id="17" name="Tartalom helye 2"/>
          <p:cNvSpPr>
            <a:spLocks noGrp="1"/>
          </p:cNvSpPr>
          <p:nvPr>
            <p:ph idx="1"/>
          </p:nvPr>
        </p:nvSpPr>
        <p:spPr>
          <a:xfrm>
            <a:off x="1775520" y="956952"/>
            <a:ext cx="5209491" cy="485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/>
              <a:t>Leírás és rajz!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7104111" y="956953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/>
              <a:t>Színek jelentése:</a:t>
            </a:r>
          </a:p>
          <a:p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Kék = fém</a:t>
            </a:r>
            <a:r>
              <a:rPr lang="hu-HU" sz="1100" dirty="0"/>
              <a:t>,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Zöld = kerámia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Piros = </a:t>
            </a:r>
            <a:r>
              <a:rPr lang="hu-HU" sz="1100" dirty="0" err="1">
                <a:solidFill>
                  <a:srgbClr val="FF0000"/>
                </a:solidFill>
              </a:rPr>
              <a:t>akrilát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>
                <a:solidFill>
                  <a:srgbClr val="FFC000"/>
                </a:solidFill>
              </a:rPr>
              <a:t>Sárga = rejtett elhorgonyzási elem (</a:t>
            </a:r>
            <a:r>
              <a:rPr lang="hu-HU" sz="1100" dirty="0" err="1">
                <a:solidFill>
                  <a:srgbClr val="FFC000"/>
                </a:solidFill>
              </a:rPr>
              <a:t>matrix</a:t>
            </a:r>
            <a:r>
              <a:rPr lang="hu-HU" sz="1100" dirty="0">
                <a:solidFill>
                  <a:srgbClr val="FFC000"/>
                </a:solidFill>
              </a:rPr>
              <a:t>)</a:t>
            </a:r>
          </a:p>
          <a:p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Narancsszín = cirkónium-dioxid kerámia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31100" r="57425" b="55250"/>
          <a:stretch/>
        </p:blipFill>
        <p:spPr>
          <a:xfrm>
            <a:off x="7263301" y="3974623"/>
            <a:ext cx="3088847" cy="1758089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9534BA94-CF90-B6CA-46B0-9C3D6D08C2AD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4886CC3A-8088-8F0B-FAEE-152E10D94C22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8" name="Dia számának helye 5">
            <a:extLst>
              <a:ext uri="{FF2B5EF4-FFF2-40B4-BE49-F238E27FC236}">
                <a16:creationId xmlns:a16="http://schemas.microsoft.com/office/drawing/2014/main" id="{DF714243-946A-5C6B-AF7F-0DC1E4089EC2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4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775519" y="1450588"/>
            <a:ext cx="51769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cap="all" dirty="0"/>
              <a:t>Felső állcsont: kapocs elhorgonyzású részleges lemezes fogpótlás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Megtámasztás: </a:t>
            </a:r>
            <a:r>
              <a:rPr lang="hu-HU" sz="1200" dirty="0" err="1"/>
              <a:t>dentomucosalis</a:t>
            </a:r>
            <a:r>
              <a:rPr lang="hu-HU" sz="1200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mintára öntött technológiával készült, pillangó alakban redukált fém (</a:t>
            </a:r>
            <a:r>
              <a:rPr lang="hu-HU" sz="1200" dirty="0" err="1"/>
              <a:t>CoCr</a:t>
            </a:r>
            <a:r>
              <a:rPr lang="hu-HU" sz="1200" dirty="0"/>
              <a:t>) alaplemez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14: nyeregtávoli megtámasztás </a:t>
            </a:r>
            <a:r>
              <a:rPr lang="hu-HU" sz="1200" dirty="0" err="1"/>
              <a:t>meziális</a:t>
            </a:r>
            <a:r>
              <a:rPr lang="hu-HU" sz="1200" dirty="0"/>
              <a:t> rágófelszíni támasszal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Elhorgonyzás: merev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öntött kapocs elhorgonyzás a 14 és 24 fogon: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hu-HU" sz="1200" dirty="0"/>
              <a:t>14 – Back </a:t>
            </a:r>
            <a:r>
              <a:rPr lang="hu-HU" sz="1200" dirty="0" err="1"/>
              <a:t>action</a:t>
            </a:r>
            <a:r>
              <a:rPr lang="hu-HU" sz="1200" dirty="0"/>
              <a:t> kapocs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hu-HU" sz="1200" dirty="0"/>
              <a:t>23 – </a:t>
            </a:r>
            <a:r>
              <a:rPr lang="hu-HU" sz="1200" dirty="0" err="1"/>
              <a:t>Roach</a:t>
            </a:r>
            <a:r>
              <a:rPr lang="hu-HU" sz="1200" dirty="0"/>
              <a:t> C kapocs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hu-HU" sz="1200" dirty="0"/>
              <a:t>23-22 között billenésgátló nyúlvány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7 db </a:t>
            </a:r>
            <a:r>
              <a:rPr lang="hu-HU" sz="1200" dirty="0" err="1"/>
              <a:t>keményakrilát</a:t>
            </a:r>
            <a:r>
              <a:rPr lang="hu-HU" sz="1200" dirty="0"/>
              <a:t> műfog (15, 16, 17, 24, 25, 26, 27)</a:t>
            </a:r>
          </a:p>
          <a:p>
            <a:endParaRPr lang="hu-HU" sz="1200" dirty="0"/>
          </a:p>
          <a:p>
            <a:endParaRPr lang="hu-HU" sz="1200" dirty="0"/>
          </a:p>
          <a:p>
            <a:r>
              <a:rPr lang="hu-HU" sz="1200" b="1" cap="all" dirty="0"/>
              <a:t>Alsó állcsont: Teleszkópos Fedőlemezes FOGPÓTLÁS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Megtámasztás: </a:t>
            </a:r>
            <a:r>
              <a:rPr lang="hu-HU" sz="1200" dirty="0" err="1"/>
              <a:t>mucodentalis</a:t>
            </a:r>
            <a:endParaRPr lang="hu-HU" sz="1200" b="1" cap="all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nem redukált </a:t>
            </a:r>
            <a:r>
              <a:rPr lang="hu-HU" sz="1200" dirty="0" err="1"/>
              <a:t>akrilát</a:t>
            </a:r>
            <a:r>
              <a:rPr lang="hu-HU" sz="1200" dirty="0"/>
              <a:t> alaplemez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Elhorgonyzás: teleszkóprendszerrel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Cilindrokónuszos</a:t>
            </a:r>
            <a:r>
              <a:rPr lang="hu-HU" sz="1200" dirty="0"/>
              <a:t> primer teleszkóp (</a:t>
            </a:r>
            <a:r>
              <a:rPr lang="hu-HU" sz="1200" dirty="0" err="1"/>
              <a:t>CoCr</a:t>
            </a:r>
            <a:r>
              <a:rPr lang="hu-HU" sz="1200" dirty="0"/>
              <a:t>) 33, 44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Cilindrokónuszos</a:t>
            </a:r>
            <a:r>
              <a:rPr lang="hu-HU" sz="1200" dirty="0"/>
              <a:t> szekunder teleszkóp (</a:t>
            </a:r>
            <a:r>
              <a:rPr lang="hu-HU" sz="1200" dirty="0" err="1"/>
              <a:t>CoCr</a:t>
            </a:r>
            <a:r>
              <a:rPr lang="hu-HU" sz="1200" dirty="0"/>
              <a:t>): 33, 44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14 db </a:t>
            </a:r>
            <a:r>
              <a:rPr lang="hu-HU" sz="1200" dirty="0" err="1"/>
              <a:t>keményakrilát</a:t>
            </a:r>
            <a:r>
              <a:rPr lang="hu-HU" sz="1200" dirty="0"/>
              <a:t> műfog (37-47)</a:t>
            </a:r>
          </a:p>
          <a:p>
            <a:endParaRPr lang="hu-HU" sz="1200" dirty="0"/>
          </a:p>
          <a:p>
            <a:endParaRPr lang="hu-HU" sz="1200" dirty="0"/>
          </a:p>
        </p:txBody>
      </p:sp>
      <p:sp>
        <p:nvSpPr>
          <p:cNvPr id="6" name="Cím 1"/>
          <p:cNvSpPr txBox="1">
            <a:spLocks noGrp="1"/>
          </p:cNvSpPr>
          <p:nvPr>
            <p:ph type="title"/>
          </p:nvPr>
        </p:nvSpPr>
        <p:spPr>
          <a:xfrm>
            <a:off x="838200" y="-3152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Protetikai Kezelési terv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1" t="13250" r="18819" b="53150"/>
          <a:stretch/>
        </p:blipFill>
        <p:spPr>
          <a:xfrm>
            <a:off x="7104112" y="1669665"/>
            <a:ext cx="3024337" cy="4207773"/>
          </a:xfrm>
          <a:prstGeom prst="rect">
            <a:avLst/>
          </a:prstGeom>
        </p:spPr>
      </p:pic>
      <p:sp>
        <p:nvSpPr>
          <p:cNvPr id="17" name="Tartalom helye 2"/>
          <p:cNvSpPr>
            <a:spLocks noGrp="1"/>
          </p:cNvSpPr>
          <p:nvPr>
            <p:ph idx="1"/>
          </p:nvPr>
        </p:nvSpPr>
        <p:spPr>
          <a:xfrm>
            <a:off x="1775520" y="880750"/>
            <a:ext cx="5209491" cy="5040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/>
              <a:t>Leírás és rajz!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7104111" y="880751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/>
              <a:t>Színek jelentése:</a:t>
            </a:r>
          </a:p>
          <a:p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Kék = fém</a:t>
            </a:r>
            <a:r>
              <a:rPr lang="hu-HU" sz="1100" dirty="0"/>
              <a:t>,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Zöld = kerámia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Piros = </a:t>
            </a:r>
            <a:r>
              <a:rPr lang="hu-HU" sz="1100" dirty="0" err="1">
                <a:solidFill>
                  <a:srgbClr val="FF0000"/>
                </a:solidFill>
              </a:rPr>
              <a:t>akrilát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>
                <a:solidFill>
                  <a:srgbClr val="FFC000"/>
                </a:solidFill>
              </a:rPr>
              <a:t>Sárga = rejtett elhorgonyzási elem (</a:t>
            </a:r>
            <a:r>
              <a:rPr lang="hu-HU" sz="1100" dirty="0" err="1">
                <a:solidFill>
                  <a:srgbClr val="FFC000"/>
                </a:solidFill>
              </a:rPr>
              <a:t>matrix</a:t>
            </a:r>
            <a:r>
              <a:rPr lang="hu-HU" sz="1100" dirty="0">
                <a:solidFill>
                  <a:srgbClr val="FFC000"/>
                </a:solidFill>
              </a:rPr>
              <a:t>)</a:t>
            </a:r>
          </a:p>
          <a:p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Narancsszín = cirkónium-dioxid kerámia</a:t>
            </a: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0B1E8B9F-B409-0FC5-F17C-E74B7D6B8A85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F58CB662-F565-B917-63EF-E01CF399C2CE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CF451525-5FC8-7C2A-E4FC-05A6BC34686D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1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91544" y="2060849"/>
            <a:ext cx="8352928" cy="1802631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Fogpótlástan Szigorlati Esetbemutatás</a:t>
            </a:r>
            <a:br>
              <a:rPr lang="hu-HU" dirty="0"/>
            </a:br>
            <a:r>
              <a:rPr lang="hu-HU" dirty="0"/>
              <a:t>Cím </a:t>
            </a:r>
            <a:r>
              <a:rPr lang="hu-HU" i="1" dirty="0"/>
              <a:t>(Fogpótlás Típusa)</a:t>
            </a:r>
            <a:br>
              <a:rPr lang="hu-HU" i="1" dirty="0"/>
            </a:br>
            <a:r>
              <a:rPr lang="hu-HU" sz="1300" i="1" dirty="0"/>
              <a:t>Pl.: kombinált fogpótlás, teljes lemezes fogpótlás stb.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00963" y="4765005"/>
            <a:ext cx="7241008" cy="1363652"/>
          </a:xfrm>
        </p:spPr>
        <p:txBody>
          <a:bodyPr/>
          <a:lstStyle/>
          <a:p>
            <a:pPr algn="l"/>
            <a:r>
              <a:rPr lang="hu-HU" dirty="0"/>
              <a:t>Vizsgázó:</a:t>
            </a:r>
          </a:p>
          <a:p>
            <a:pPr algn="l"/>
            <a:r>
              <a:rPr lang="hu-HU" dirty="0"/>
              <a:t>Gyakorlatvezető:</a:t>
            </a:r>
          </a:p>
          <a:p>
            <a:pPr algn="l"/>
            <a:r>
              <a:rPr lang="hu-HU" dirty="0"/>
              <a:t>Kezelés kezdete és vége:</a:t>
            </a:r>
          </a:p>
          <a:p>
            <a:pPr algn="l"/>
            <a:endParaRPr lang="hu-HU" dirty="0"/>
          </a:p>
        </p:txBody>
      </p:sp>
      <p:pic>
        <p:nvPicPr>
          <p:cNvPr id="6" name="Picture 4" descr="SE címer">
            <a:extLst>
              <a:ext uri="{FF2B5EF4-FFF2-40B4-BE49-F238E27FC236}">
                <a16:creationId xmlns:a16="http://schemas.microsoft.com/office/drawing/2014/main" id="{327EAE0C-1D43-7891-6CC3-713D0A3A9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74" y="78194"/>
            <a:ext cx="1833436" cy="183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logo of a coat of arms&#10;&#10;Description automatically generated">
            <a:extLst>
              <a:ext uri="{FF2B5EF4-FFF2-40B4-BE49-F238E27FC236}">
                <a16:creationId xmlns:a16="http://schemas.microsoft.com/office/drawing/2014/main" id="{D1F3C12F-6011-CF69-49B0-5AA83AE4D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2" r="27769" b="31410"/>
          <a:stretch/>
        </p:blipFill>
        <p:spPr>
          <a:xfrm>
            <a:off x="1316672" y="-27284"/>
            <a:ext cx="1944216" cy="2044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33A0E3-15A8-EABB-9FA5-62B83E340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300" y="40221"/>
            <a:ext cx="3096344" cy="1978017"/>
          </a:xfrm>
          <a:prstGeom prst="rect">
            <a:avLst/>
          </a:prstGeom>
        </p:spPr>
      </p:pic>
      <p:sp>
        <p:nvSpPr>
          <p:cNvPr id="10" name="Dátum helye 3">
            <a:extLst>
              <a:ext uri="{FF2B5EF4-FFF2-40B4-BE49-F238E27FC236}">
                <a16:creationId xmlns:a16="http://schemas.microsoft.com/office/drawing/2014/main" id="{595017A0-4657-A43B-60F2-38FD2C917D76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11" name="Élőláb helye 4">
            <a:extLst>
              <a:ext uri="{FF2B5EF4-FFF2-40B4-BE49-F238E27FC236}">
                <a16:creationId xmlns:a16="http://schemas.microsoft.com/office/drawing/2014/main" id="{FC19DE20-6C72-5B79-42B3-8D98010188F6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2" name="Dia számának helye 5">
            <a:extLst>
              <a:ext uri="{FF2B5EF4-FFF2-40B4-BE49-F238E27FC236}">
                <a16:creationId xmlns:a16="http://schemas.microsoft.com/office/drawing/2014/main" id="{7EF5B74D-E743-F864-CEBC-5B522758B8EE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99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53150" r="58909" b="14300"/>
          <a:stretch/>
        </p:blipFill>
        <p:spPr>
          <a:xfrm>
            <a:off x="7181589" y="1612432"/>
            <a:ext cx="2892262" cy="4269529"/>
          </a:xfrm>
          <a:prstGeom prst="rect">
            <a:avLst/>
          </a:prstGeom>
        </p:spPr>
      </p:pic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838200" y="-325433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Protetikai Kezelési terv</a:t>
            </a:r>
            <a:endParaRPr lang="hu-HU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1775520" y="858978"/>
            <a:ext cx="5209491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/>
              <a:t>Leírás és rajz!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104111" y="858979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/>
              <a:t>Színek jelentése:</a:t>
            </a:r>
          </a:p>
          <a:p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Kék = fém</a:t>
            </a:r>
            <a:r>
              <a:rPr lang="hu-HU" sz="1100" dirty="0"/>
              <a:t>,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Zöld = kerámia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Piros = </a:t>
            </a:r>
            <a:r>
              <a:rPr lang="hu-HU" sz="1100" dirty="0" err="1">
                <a:solidFill>
                  <a:srgbClr val="FF0000"/>
                </a:solidFill>
              </a:rPr>
              <a:t>akrilát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>
                <a:solidFill>
                  <a:srgbClr val="FFC000"/>
                </a:solidFill>
              </a:rPr>
              <a:t>Sárga = rejtett elhorgonyzási elem (</a:t>
            </a:r>
            <a:r>
              <a:rPr lang="hu-HU" sz="1100" dirty="0" err="1">
                <a:solidFill>
                  <a:srgbClr val="FFC000"/>
                </a:solidFill>
              </a:rPr>
              <a:t>matrix</a:t>
            </a:r>
            <a:r>
              <a:rPr lang="hu-HU" sz="1100" dirty="0">
                <a:solidFill>
                  <a:srgbClr val="FFC000"/>
                </a:solidFill>
              </a:rPr>
              <a:t>)</a:t>
            </a:r>
          </a:p>
          <a:p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Narancsszín = cirkónium-dioxid kerámia</a:t>
            </a: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C7A18372-21A7-41D2-D3C8-0D761BB75568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AAD99981-FEAD-E694-2AF2-1A61CD291393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50092942-DAFB-8B85-39AD-6E8F3EBD44B1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8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838200" y="37304"/>
            <a:ext cx="10515600" cy="793411"/>
          </a:xfrm>
          <a:solidFill>
            <a:schemeClr val="bg1"/>
          </a:solidFill>
        </p:spPr>
        <p:txBody>
          <a:bodyPr/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Protetikai Kezelési terv</a:t>
            </a:r>
            <a:endParaRPr lang="hu-HU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1775520" y="869862"/>
            <a:ext cx="5209491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/>
              <a:t>Leírás és rajz!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104111" y="869863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/>
              <a:t>Színek jelentése:</a:t>
            </a:r>
          </a:p>
          <a:p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Kék = fém</a:t>
            </a:r>
            <a:r>
              <a:rPr lang="hu-HU" sz="1100" dirty="0"/>
              <a:t>,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Zöld = kerámia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Piros = </a:t>
            </a:r>
            <a:r>
              <a:rPr lang="hu-HU" sz="1100" dirty="0" err="1">
                <a:solidFill>
                  <a:srgbClr val="FF0000"/>
                </a:solidFill>
              </a:rPr>
              <a:t>akrilát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>
                <a:solidFill>
                  <a:srgbClr val="FFC000"/>
                </a:solidFill>
              </a:rPr>
              <a:t>Sárga = rejtett elhorgonyzási elem (</a:t>
            </a:r>
            <a:r>
              <a:rPr lang="hu-HU" sz="1100" dirty="0" err="1">
                <a:solidFill>
                  <a:srgbClr val="FFC000"/>
                </a:solidFill>
              </a:rPr>
              <a:t>matrix</a:t>
            </a:r>
            <a:r>
              <a:rPr lang="hu-HU" sz="1100" dirty="0">
                <a:solidFill>
                  <a:srgbClr val="FFC000"/>
                </a:solidFill>
              </a:rPr>
              <a:t>)</a:t>
            </a:r>
          </a:p>
          <a:p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Narancsszín = cirkónium-dioxid kerámia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1" t="71245" r="18819" b="13250"/>
          <a:stretch/>
        </p:blipFill>
        <p:spPr>
          <a:xfrm>
            <a:off x="7139964" y="3985146"/>
            <a:ext cx="2916121" cy="1872207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1782655" y="1540461"/>
            <a:ext cx="543978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cap="all" dirty="0"/>
              <a:t>Felső állcsont: Implantációs FEDŐLEMEZES FOGPÓTLÁS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Megtámasztás: </a:t>
            </a:r>
            <a:r>
              <a:rPr lang="hu-HU" sz="1400" dirty="0" err="1"/>
              <a:t>muko-implantális</a:t>
            </a:r>
            <a:endParaRPr lang="hu-HU" sz="1400" b="1" cap="all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/>
              <a:t>Patkó alakban redukált </a:t>
            </a:r>
            <a:r>
              <a:rPr lang="hu-HU" sz="1400" dirty="0" err="1"/>
              <a:t>akrilát</a:t>
            </a:r>
            <a:r>
              <a:rPr lang="hu-HU" sz="1400" dirty="0"/>
              <a:t> alaplemez, fémhálós merevítéssel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Elhorgonyzás: gömbretenciós fej 14, 12, 22, 24-es pozícióban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14 db </a:t>
            </a:r>
            <a:r>
              <a:rPr lang="hu-HU" sz="1400" dirty="0" err="1"/>
              <a:t>keményakrilát</a:t>
            </a:r>
            <a:r>
              <a:rPr lang="hu-HU" sz="1400" dirty="0"/>
              <a:t> műfog (17-27)</a:t>
            </a:r>
          </a:p>
          <a:p>
            <a:endParaRPr lang="hu-H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dirty="0"/>
          </a:p>
          <a:p>
            <a:r>
              <a:rPr lang="hu-HU" sz="1200" b="1" cap="all" dirty="0"/>
              <a:t>Alsó állcsont: Implantációs FEDŐLEMEZES FOGPÓTLÁS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Megtámasztás: </a:t>
            </a:r>
            <a:r>
              <a:rPr lang="hu-HU" sz="1400" dirty="0" err="1"/>
              <a:t>implanto-mukozális</a:t>
            </a:r>
            <a:endParaRPr lang="hu-HU" sz="1400" b="1" cap="all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/>
              <a:t>Redukált </a:t>
            </a:r>
            <a:r>
              <a:rPr lang="hu-HU" sz="1400" dirty="0" err="1"/>
              <a:t>akrilát</a:t>
            </a:r>
            <a:r>
              <a:rPr lang="hu-HU" sz="1400" dirty="0"/>
              <a:t> alaplemez, fémhálós merevítéssel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Elhorgonyzás: merevítőrúd-rendszerrel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 err="1"/>
              <a:t>Preci</a:t>
            </a:r>
            <a:r>
              <a:rPr lang="hu-HU" sz="1400" dirty="0"/>
              <a:t> </a:t>
            </a:r>
            <a:r>
              <a:rPr lang="hu-HU" sz="1400" dirty="0" err="1"/>
              <a:t>horix</a:t>
            </a:r>
            <a:r>
              <a:rPr lang="hu-HU" sz="1400" baseline="30000" dirty="0"/>
              <a:t>®</a:t>
            </a:r>
            <a:r>
              <a:rPr lang="hu-HU" sz="1400" dirty="0"/>
              <a:t> típusú merevítőrúd a 45-43-33-35 pozícióban lévő implantátumok között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14 db </a:t>
            </a:r>
            <a:r>
              <a:rPr lang="hu-HU" sz="1400" dirty="0" err="1"/>
              <a:t>keményakrilát</a:t>
            </a:r>
            <a:r>
              <a:rPr lang="hu-HU" sz="1400" dirty="0"/>
              <a:t> műfog (37-47)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0" t="50000" r="18815" b="31100"/>
          <a:stretch/>
        </p:blipFill>
        <p:spPr>
          <a:xfrm>
            <a:off x="7104112" y="1639303"/>
            <a:ext cx="2997465" cy="2345842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64CFC78E-0AE3-E3CA-6F55-B9BB3606C495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5E38BE-2670-1D59-7776-47257A0566A0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512C28-46C0-757E-4F6E-8235D73682E7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88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25563"/>
          </a:xfrm>
        </p:spPr>
        <p:txBody>
          <a:bodyPr/>
          <a:lstStyle/>
          <a:p>
            <a: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Protetikai beavatkozások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240972"/>
            <a:ext cx="8229600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/>
              <a:t>Az egyes munkafázisokat külön diákon jelenítse meg, a dia elrendezése segítse a munkafázisok átlátását!</a:t>
            </a:r>
          </a:p>
          <a:p>
            <a:r>
              <a:rPr lang="hu-HU" b="1" dirty="0"/>
              <a:t>A </a:t>
            </a:r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dia címe </a:t>
            </a:r>
            <a:r>
              <a:rPr lang="hu-HU" b="1" dirty="0"/>
              <a:t>a munkafázis neve legyen!</a:t>
            </a:r>
          </a:p>
          <a:p>
            <a:pPr marL="0" indent="0">
              <a:buNone/>
            </a:pPr>
            <a:r>
              <a:rPr lang="hu-HU" b="1" i="1" dirty="0"/>
              <a:t>	</a:t>
            </a:r>
            <a:r>
              <a:rPr lang="hu-HU" i="1" dirty="0" err="1"/>
              <a:t>Lsd</a:t>
            </a:r>
            <a:r>
              <a:rPr lang="hu-HU" i="1" dirty="0"/>
              <a:t>. Tartalmi segédlet! </a:t>
            </a:r>
            <a:endParaRPr lang="hu-HU" b="1" dirty="0"/>
          </a:p>
          <a:p>
            <a:r>
              <a:rPr lang="hu-HU" dirty="0"/>
              <a:t>A munkafázisok során az alkalmazott módszereket, valamint a felhasznált anyagok típusát, gyári nevét és gyártóját tüntessék fel!</a:t>
            </a:r>
          </a:p>
          <a:p>
            <a:pPr lvl="1"/>
            <a:r>
              <a:rPr lang="hu-HU" dirty="0"/>
              <a:t>Pl. két fázisú, </a:t>
            </a:r>
            <a:r>
              <a:rPr lang="hu-HU" dirty="0" err="1"/>
              <a:t>kétidejű</a:t>
            </a:r>
            <a:r>
              <a:rPr lang="hu-HU" dirty="0"/>
              <a:t> precíziós-szituációs lenyomatvétel; c-szilikon lenyomatanyag; </a:t>
            </a:r>
            <a:r>
              <a:rPr lang="hu-HU" dirty="0" err="1"/>
              <a:t>Zetaplus</a:t>
            </a:r>
            <a:r>
              <a:rPr lang="hu-HU" dirty="0"/>
              <a:t> + </a:t>
            </a:r>
            <a:r>
              <a:rPr lang="hu-HU" dirty="0" err="1"/>
              <a:t>Oranwash</a:t>
            </a:r>
            <a:r>
              <a:rPr lang="hu-HU" dirty="0"/>
              <a:t> (</a:t>
            </a:r>
            <a:r>
              <a:rPr lang="hu-HU" dirty="0" err="1"/>
              <a:t>Zhermack</a:t>
            </a:r>
            <a:r>
              <a:rPr lang="hu-HU" dirty="0"/>
              <a:t>®)</a:t>
            </a:r>
          </a:p>
          <a:p>
            <a:pPr lvl="1"/>
            <a:r>
              <a:rPr lang="hu-HU" dirty="0"/>
              <a:t>Pl. rögzítés; </a:t>
            </a:r>
            <a:r>
              <a:rPr lang="hu-HU" dirty="0" err="1"/>
              <a:t>üvegionomer</a:t>
            </a:r>
            <a:r>
              <a:rPr lang="hu-HU" dirty="0"/>
              <a:t> cement, </a:t>
            </a:r>
            <a:r>
              <a:rPr lang="hu-HU" dirty="0" err="1"/>
              <a:t>Ketac</a:t>
            </a:r>
            <a:r>
              <a:rPr lang="hu-HU" dirty="0"/>
              <a:t> </a:t>
            </a:r>
            <a:r>
              <a:rPr lang="hu-HU" dirty="0" err="1"/>
              <a:t>Cem</a:t>
            </a:r>
            <a:r>
              <a:rPr lang="hu-HU" dirty="0"/>
              <a:t> (3M ESPE®) </a:t>
            </a:r>
          </a:p>
        </p:txBody>
      </p:sp>
      <p:sp>
        <p:nvSpPr>
          <p:cNvPr id="9" name="Dátum helye 3">
            <a:extLst>
              <a:ext uri="{FF2B5EF4-FFF2-40B4-BE49-F238E27FC236}">
                <a16:creationId xmlns:a16="http://schemas.microsoft.com/office/drawing/2014/main" id="{07BB7C58-EC42-4066-A16D-D8743D1E065F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7A3B1051-B1D9-A66E-D4A0-16E670B34685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1F8414B1-9F30-41E9-C8CD-332320D86726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62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13380"/>
            <a:ext cx="8229600" cy="149817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Rövid távú kontroll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Hosszú távú kontroll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286471" y="1871598"/>
            <a:ext cx="79033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+mj-lt"/>
              </a:rPr>
              <a:t>Professzionális szájhigiénés kezelés, ismételt instruálás és motiválás – ha szükséges.</a:t>
            </a:r>
          </a:p>
          <a:p>
            <a:r>
              <a:rPr lang="hu-HU" sz="3200" dirty="0">
                <a:latin typeface="+mj-lt"/>
              </a:rPr>
              <a:t>Státusz ellenőrzése. </a:t>
            </a:r>
          </a:p>
          <a:p>
            <a:endParaRPr lang="hu-HU" dirty="0"/>
          </a:p>
        </p:txBody>
      </p:sp>
      <p:sp>
        <p:nvSpPr>
          <p:cNvPr id="9" name="Dátum helye 3">
            <a:extLst>
              <a:ext uri="{FF2B5EF4-FFF2-40B4-BE49-F238E27FC236}">
                <a16:creationId xmlns:a16="http://schemas.microsoft.com/office/drawing/2014/main" id="{602F85CA-49F1-0E74-ADED-82D739A053BF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D1F69F5B-A70C-BA0F-1885-81E300385969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66FC651E-5D1A-99C9-A8CA-37AF339E1533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10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000" dirty="0"/>
              <a:t>TARTALMI SEGÉDLET</a:t>
            </a:r>
          </a:p>
        </p:txBody>
      </p:sp>
    </p:spTree>
    <p:extLst>
      <p:ext uri="{BB962C8B-B14F-4D97-AF65-F5344CB8AC3E}">
        <p14:creationId xmlns:p14="http://schemas.microsoft.com/office/powerpoint/2010/main" val="3237443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dirty="0"/>
              <a:t>Konzerváló fogászati kezelések (előkészítő műveletek) leírása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591840"/>
            <a:ext cx="4618856" cy="75704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b="1" dirty="0"/>
              <a:t>Kiindulási fotó, </a:t>
            </a:r>
            <a:r>
              <a:rPr lang="hu-HU" sz="1800" b="1" dirty="0" err="1"/>
              <a:t>periapikális</a:t>
            </a:r>
            <a:r>
              <a:rPr lang="hu-HU" sz="1800" b="1" dirty="0"/>
              <a:t> röntgen, diagnózis MINDIG szerepeljen!</a:t>
            </a:r>
          </a:p>
        </p:txBody>
      </p:sp>
      <p:sp>
        <p:nvSpPr>
          <p:cNvPr id="4" name="Téglalap 3"/>
          <p:cNvSpPr/>
          <p:nvPr/>
        </p:nvSpPr>
        <p:spPr>
          <a:xfrm>
            <a:off x="6456040" y="1595508"/>
            <a:ext cx="403244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u-HU" b="1" dirty="0"/>
              <a:t>Betét készítés</a:t>
            </a:r>
            <a:r>
              <a:rPr lang="hu-HU" dirty="0"/>
              <a:t>ről fényképek: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Üregalakítás után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Lenyomatok, minták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Ideiglenes ellátás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kész </a:t>
            </a:r>
            <a:r>
              <a:rPr lang="hu-HU" dirty="0" err="1"/>
              <a:t>restaurátum</a:t>
            </a:r>
            <a:r>
              <a:rPr lang="hu-HU" dirty="0"/>
              <a:t> a mintán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/>
              <a:t>Kofferdam</a:t>
            </a:r>
            <a:r>
              <a:rPr lang="hu-HU" dirty="0"/>
              <a:t>, matrica és ék in situ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/>
              <a:t>Finírozott</a:t>
            </a:r>
            <a:r>
              <a:rPr lang="hu-HU" dirty="0"/>
              <a:t>, polírozott kész restauráció rágófelszín felől és összeharapáskor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477540" y="5446965"/>
            <a:ext cx="401094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Lásd a Konzerváló Fogászati Klinika esetbemutatási protokollját!</a:t>
            </a:r>
          </a:p>
        </p:txBody>
      </p:sp>
      <p:sp>
        <p:nvSpPr>
          <p:cNvPr id="6" name="Téglalap 5"/>
          <p:cNvSpPr/>
          <p:nvPr/>
        </p:nvSpPr>
        <p:spPr>
          <a:xfrm>
            <a:off x="1703511" y="4308192"/>
            <a:ext cx="461885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hu-HU" b="1" dirty="0"/>
              <a:t>Gyökérkezelés: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Bemeneti </a:t>
            </a:r>
            <a:r>
              <a:rPr lang="hu-HU" dirty="0" err="1"/>
              <a:t>kavitásról</a:t>
            </a:r>
            <a:r>
              <a:rPr lang="hu-HU" dirty="0"/>
              <a:t> fotó </a:t>
            </a:r>
            <a:r>
              <a:rPr lang="hu-HU" dirty="0" err="1"/>
              <a:t>kofferdammal</a:t>
            </a: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Tűs kontroll röntgen (</a:t>
            </a:r>
            <a:r>
              <a:rPr lang="hu-HU" dirty="0" err="1"/>
              <a:t>kofferdammal</a:t>
            </a:r>
            <a:r>
              <a:rPr lang="hu-HU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Kontroll röntgen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703511" y="2435984"/>
            <a:ext cx="461885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Tömés készítés</a:t>
            </a:r>
            <a:r>
              <a:rPr lang="hu-HU" dirty="0"/>
              <a:t>ről fényképek: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Üregalakítás után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/>
              <a:t>Kofferdam</a:t>
            </a:r>
            <a:r>
              <a:rPr lang="hu-HU" dirty="0"/>
              <a:t>, matrica és ék in situ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/>
              <a:t>Finírozott</a:t>
            </a:r>
            <a:r>
              <a:rPr lang="hu-HU" dirty="0"/>
              <a:t>, polírozott kész restauráció</a:t>
            </a:r>
          </a:p>
        </p:txBody>
      </p:sp>
    </p:spTree>
    <p:extLst>
      <p:ext uri="{BB962C8B-B14F-4D97-AF65-F5344CB8AC3E}">
        <p14:creationId xmlns:p14="http://schemas.microsoft.com/office/powerpoint/2010/main" val="2389039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48000" y="312763"/>
            <a:ext cx="10515600" cy="810531"/>
          </a:xfrm>
        </p:spPr>
        <p:txBody>
          <a:bodyPr>
            <a:normAutofit fontScale="97500"/>
          </a:bodyPr>
          <a:lstStyle/>
          <a:p>
            <a:r>
              <a:rPr lang="hu-HU" sz="4000" dirty="0"/>
              <a:t>Teljes lemezes fogpótlás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32993"/>
              </p:ext>
            </p:extLst>
          </p:nvPr>
        </p:nvGraphicFramePr>
        <p:xfrm>
          <a:off x="1748000" y="1569720"/>
          <a:ext cx="8695999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1">
                  <a:extLst>
                    <a:ext uri="{9D8B030D-6E8A-4147-A177-3AD203B41FA5}">
                      <a16:colId xmlns:a16="http://schemas.microsoft.com/office/drawing/2014/main" val="2502850986"/>
                    </a:ext>
                  </a:extLst>
                </a:gridCol>
                <a:gridCol w="3295398">
                  <a:extLst>
                    <a:ext uri="{9D8B030D-6E8A-4147-A177-3AD203B41FA5}">
                      <a16:colId xmlns:a16="http://schemas.microsoft.com/office/drawing/2014/main" val="2743829742"/>
                    </a:ext>
                  </a:extLst>
                </a:gridCol>
              </a:tblGrid>
              <a:tr h="263235">
                <a:tc>
                  <a:txBody>
                    <a:bodyPr/>
                    <a:lstStyle/>
                    <a:p>
                      <a:r>
                        <a:rPr lang="hu-HU" sz="1600" dirty="0"/>
                        <a:t>Klinikai</a:t>
                      </a:r>
                      <a:r>
                        <a:rPr lang="hu-HU" sz="1600" baseline="0" dirty="0"/>
                        <a:t> munkafázisok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i="1" dirty="0"/>
                        <a:t>Kiegészítő</a:t>
                      </a:r>
                      <a:r>
                        <a:rPr lang="hu-HU" sz="1600" i="1" baseline="0" dirty="0"/>
                        <a:t> információ</a:t>
                      </a:r>
                      <a:endParaRPr lang="hu-H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576053"/>
                  </a:ext>
                </a:extLst>
              </a:tr>
              <a:tr h="219363">
                <a:tc>
                  <a:txBody>
                    <a:bodyPr/>
                    <a:lstStyle/>
                    <a:p>
                      <a:r>
                        <a:rPr lang="hu-HU" sz="1200" dirty="0"/>
                        <a:t>Anatómiai lenyomat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1" dirty="0"/>
                        <a:t>(lenyomatanyag típus + márkanév)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54384"/>
                  </a:ext>
                </a:extLst>
              </a:tr>
              <a:tr h="372916">
                <a:tc>
                  <a:txBody>
                    <a:bodyPr/>
                    <a:lstStyle/>
                    <a:p>
                      <a:r>
                        <a:rPr lang="hu-HU" sz="1200" dirty="0"/>
                        <a:t>Anatómiai minta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dirty="0"/>
                        <a:t>Egyéni kanál határai berajzolva az anatómiai mintán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1" dirty="0"/>
                        <a:t>Klinikai </a:t>
                      </a:r>
                      <a:r>
                        <a:rPr lang="hu-HU" sz="1200" i="1"/>
                        <a:t>anatómia ismertetése!</a:t>
                      </a:r>
                      <a:endParaRPr lang="hu-HU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304151"/>
                  </a:ext>
                </a:extLst>
              </a:tr>
              <a:tr h="833578">
                <a:tc>
                  <a:txBody>
                    <a:bodyPr/>
                    <a:lstStyle/>
                    <a:p>
                      <a:r>
                        <a:rPr lang="hu-HU" sz="1200" dirty="0"/>
                        <a:t>Funkciós</a:t>
                      </a:r>
                      <a:r>
                        <a:rPr lang="hu-HU" sz="1200" baseline="0" dirty="0"/>
                        <a:t> lenyomatvétel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Egyéni kanál (mintán),</a:t>
                      </a:r>
                      <a:r>
                        <a:rPr lang="hu-HU" sz="1200" baseline="0" dirty="0"/>
                        <a:t> f</a:t>
                      </a:r>
                      <a:r>
                        <a:rPr lang="hu-HU" sz="1200" dirty="0"/>
                        <a:t>unkciós kanál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Funkciós lenyomat</a:t>
                      </a:r>
                      <a:r>
                        <a:rPr lang="hu-HU" sz="1200" baseline="0" dirty="0"/>
                        <a:t> (</a:t>
                      </a:r>
                      <a:r>
                        <a:rPr lang="hu-HU" sz="1200" baseline="0" dirty="0" err="1"/>
                        <a:t>mucosalis</a:t>
                      </a:r>
                      <a:r>
                        <a:rPr lang="hu-HU" sz="1200" baseline="0" dirty="0"/>
                        <a:t> felszín felől nézve)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baseline="0" dirty="0" err="1"/>
                        <a:t>Antagonista</a:t>
                      </a:r>
                      <a:r>
                        <a:rPr lang="hu-HU" sz="1200" baseline="0" dirty="0"/>
                        <a:t> lenyomat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/>
                        <a:t>(kanál anyaga + típusa)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/>
                        <a:t>(egyéni kanál funkciós</a:t>
                      </a:r>
                      <a:r>
                        <a:rPr lang="hu-HU" sz="1200" i="1" baseline="0" dirty="0"/>
                        <a:t> kanállá alakításához</a:t>
                      </a:r>
                      <a:r>
                        <a:rPr lang="hu-HU" sz="1200" i="1" dirty="0"/>
                        <a:t> használt segédanyag, márkanév)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/>
                        <a:t>(lenyomatanyag típus + márkanév)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304154"/>
                  </a:ext>
                </a:extLst>
              </a:tr>
              <a:tr h="1294239">
                <a:tc>
                  <a:txBody>
                    <a:bodyPr/>
                    <a:lstStyle/>
                    <a:p>
                      <a:r>
                        <a:rPr lang="hu-HU" sz="1200" dirty="0"/>
                        <a:t>Állcsont-reláció meghatározása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Harapási sablon/intraorális</a:t>
                      </a:r>
                      <a:r>
                        <a:rPr lang="hu-HU" sz="1200" baseline="0" dirty="0"/>
                        <a:t> rajzolókészülék</a:t>
                      </a:r>
                      <a:r>
                        <a:rPr lang="hu-HU" sz="12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Befaragott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dirty="0"/>
                        <a:t>harapási sablon a szájban összerögzítve, irányvonalakkal.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/>
                        <a:t>A harapási sablonnal/rajzolókészülékkel összeillesztett minták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/>
                        <a:t>Arcíves regisztrálás (ha történt)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/>
                        <a:t>Fogszín-meghatározás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0" dirty="0"/>
                        <a:t>Mintán </a:t>
                      </a:r>
                      <a:r>
                        <a:rPr lang="hu-HU" sz="1200" i="0" u="sng" dirty="0"/>
                        <a:t>és</a:t>
                      </a:r>
                      <a:r>
                        <a:rPr lang="hu-HU" sz="1200" i="0" dirty="0"/>
                        <a:t> a szájban</a:t>
                      </a:r>
                      <a:endParaRPr lang="hu-HU" sz="12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 err="1"/>
                        <a:t>Arcív</a:t>
                      </a:r>
                      <a:r>
                        <a:rPr lang="hu-HU" sz="1200" i="1" dirty="0"/>
                        <a:t> típusa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/>
                        <a:t>Fogszínkulcs megnevezése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541846"/>
                  </a:ext>
                </a:extLst>
              </a:tr>
              <a:tr h="37291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dirty="0"/>
                        <a:t>Próba</a:t>
                      </a:r>
                      <a:r>
                        <a:rPr lang="hu-HU" sz="1200" baseline="0" dirty="0"/>
                        <a:t>fogsor ellenőrzése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baseline="0" dirty="0" err="1"/>
                        <a:t>artikulátorban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u="sng" dirty="0"/>
                        <a:t>és</a:t>
                      </a:r>
                      <a:r>
                        <a:rPr lang="hu-HU" sz="1200" u="none" dirty="0"/>
                        <a:t> a</a:t>
                      </a:r>
                      <a:r>
                        <a:rPr lang="hu-HU" sz="1200" u="none" baseline="0" dirty="0"/>
                        <a:t> </a:t>
                      </a:r>
                      <a:r>
                        <a:rPr lang="hu-HU" sz="1200" dirty="0"/>
                        <a:t>szájban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(IKP</a:t>
                      </a:r>
                      <a:r>
                        <a:rPr lang="hu-HU" sz="1200" baseline="0" dirty="0"/>
                        <a:t> + </a:t>
                      </a:r>
                      <a:r>
                        <a:rPr lang="hu-HU" sz="1200" dirty="0" err="1"/>
                        <a:t>occlusalis</a:t>
                      </a:r>
                      <a:r>
                        <a:rPr lang="hu-HU" sz="1200" dirty="0"/>
                        <a:t> + mosoly)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92622"/>
                  </a:ext>
                </a:extLst>
              </a:tr>
              <a:tr h="52647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/>
                        <a:t>Átadás, instruálás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/>
                        <a:t>Kész</a:t>
                      </a:r>
                      <a:r>
                        <a:rPr lang="hu-HU" sz="1200" baseline="0" dirty="0"/>
                        <a:t> fogpótlás az </a:t>
                      </a:r>
                      <a:r>
                        <a:rPr lang="hu-HU" sz="1200" baseline="0" dirty="0" err="1"/>
                        <a:t>artikulátorban</a:t>
                      </a:r>
                      <a:r>
                        <a:rPr lang="hu-HU" sz="1200" baseline="0" dirty="0"/>
                        <a:t> (ha </a:t>
                      </a:r>
                      <a:r>
                        <a:rPr lang="hu-HU" sz="1200" baseline="0" dirty="0" err="1"/>
                        <a:t>remontázs</a:t>
                      </a:r>
                      <a:r>
                        <a:rPr lang="hu-HU" sz="1200" baseline="0" dirty="0"/>
                        <a:t> történt)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baseline="0" dirty="0"/>
                        <a:t>        </a:t>
                      </a:r>
                      <a:r>
                        <a:rPr lang="hu-HU" sz="1200" i="0" u="sng" baseline="0" dirty="0"/>
                        <a:t>és</a:t>
                      </a:r>
                      <a:r>
                        <a:rPr lang="hu-HU" sz="1200" baseline="0" dirty="0"/>
                        <a:t> a </a:t>
                      </a:r>
                      <a:r>
                        <a:rPr lang="hu-HU" sz="1200" dirty="0"/>
                        <a:t>szájban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(polírozott, </a:t>
                      </a:r>
                      <a:r>
                        <a:rPr lang="hu-HU" sz="1200" dirty="0" err="1"/>
                        <a:t>polírozatlan</a:t>
                      </a:r>
                      <a:r>
                        <a:rPr lang="hu-HU" sz="1200" dirty="0"/>
                        <a:t> felszín)</a:t>
                      </a:r>
                      <a:r>
                        <a:rPr lang="hu-HU" sz="1200" baseline="0" dirty="0"/>
                        <a:t> </a:t>
                      </a:r>
                      <a:endParaRPr lang="hu-HU" sz="1200" i="1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(IKP</a:t>
                      </a:r>
                      <a:r>
                        <a:rPr lang="hu-HU" sz="1200" baseline="0" dirty="0"/>
                        <a:t> + </a:t>
                      </a:r>
                      <a:r>
                        <a:rPr lang="hu-HU" sz="1200" dirty="0" err="1"/>
                        <a:t>occlusalis</a:t>
                      </a:r>
                      <a:r>
                        <a:rPr lang="hu-HU" sz="1200" dirty="0"/>
                        <a:t> + mosoly)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4074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7B41DF6-8084-1052-6BA6-B2630E076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9675" y1="40642" x2="29783" y2="97594"/>
                        <a14:backgroundMark x1="24910" y1="49465" x2="34657" y2="65241"/>
                        <a14:backgroundMark x1="73105" y1="59091" x2="74729" y2="62299"/>
                        <a14:backgroundMark x1="77076" y1="54813" x2="79603" y2="55882"/>
                        <a14:backgroundMark x1="68773" y1="62567" x2="70397" y2="64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136"/>
          <a:stretch/>
        </p:blipFill>
        <p:spPr bwMode="auto">
          <a:xfrm>
            <a:off x="8773886" y="-133663"/>
            <a:ext cx="3537857" cy="176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17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739516" y="89478"/>
            <a:ext cx="8229600" cy="15701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4000" dirty="0" err="1"/>
              <a:t>Kapocselhorgonyzású</a:t>
            </a:r>
            <a:r>
              <a:rPr lang="hu-HU" sz="4000" dirty="0"/>
              <a:t> részleges </a:t>
            </a:r>
          </a:p>
          <a:p>
            <a:pPr algn="l"/>
            <a:r>
              <a:rPr lang="hu-HU" sz="4000" dirty="0"/>
              <a:t>lemezes fogpótlás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204802"/>
              </p:ext>
            </p:extLst>
          </p:nvPr>
        </p:nvGraphicFramePr>
        <p:xfrm>
          <a:off x="1739516" y="1412776"/>
          <a:ext cx="8712968" cy="443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132">
                  <a:extLst>
                    <a:ext uri="{9D8B030D-6E8A-4147-A177-3AD203B41FA5}">
                      <a16:colId xmlns:a16="http://schemas.microsoft.com/office/drawing/2014/main" val="1360795052"/>
                    </a:ext>
                  </a:extLst>
                </a:gridCol>
                <a:gridCol w="3920836">
                  <a:extLst>
                    <a:ext uri="{9D8B030D-6E8A-4147-A177-3AD203B41FA5}">
                      <a16:colId xmlns:a16="http://schemas.microsoft.com/office/drawing/2014/main" val="1858747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400" dirty="0"/>
                        <a:t>Klinikai</a:t>
                      </a:r>
                      <a:r>
                        <a:rPr lang="hu-HU" sz="1400" baseline="0" dirty="0"/>
                        <a:t> munkafázisok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i="1" dirty="0"/>
                        <a:t>Kiegészítő</a:t>
                      </a:r>
                      <a:r>
                        <a:rPr lang="hu-HU" sz="1400" i="1" baseline="0" dirty="0"/>
                        <a:t> információ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850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100" dirty="0"/>
                        <a:t>Lenyomatvétel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Szituációs</a:t>
                      </a:r>
                      <a:r>
                        <a:rPr lang="hu-HU" sz="1100" baseline="0" dirty="0"/>
                        <a:t> lenyomat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baseline="0" dirty="0" err="1"/>
                        <a:t>Antagonista</a:t>
                      </a:r>
                      <a:r>
                        <a:rPr lang="hu-HU" sz="1100" baseline="0" dirty="0"/>
                        <a:t> lenyomat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baseline="0" dirty="0"/>
                        <a:t>Harapásregisztrálás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100" baseline="0" dirty="0"/>
                        <a:t>ha van okklúziós egység: IKP rögzítése</a:t>
                      </a:r>
                      <a:endParaRPr lang="hu-HU" sz="11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(módszer,</a:t>
                      </a:r>
                      <a:r>
                        <a:rPr lang="hu-HU" sz="1100" i="1" baseline="0" dirty="0"/>
                        <a:t> </a:t>
                      </a:r>
                      <a:r>
                        <a:rPr lang="hu-HU" sz="1100" i="1" dirty="0"/>
                        <a:t>lenyomat típusa, anyag + márkanév)</a:t>
                      </a:r>
                      <a:endParaRPr lang="hu-HU" sz="1100" dirty="0"/>
                    </a:p>
                    <a:p>
                      <a:endParaRPr lang="hu-HU" sz="1100" dirty="0"/>
                    </a:p>
                    <a:p>
                      <a:r>
                        <a:rPr lang="hu-HU" sz="1100" dirty="0"/>
                        <a:t>Szájban, szájon</a:t>
                      </a:r>
                      <a:r>
                        <a:rPr lang="hu-HU" sz="1100" baseline="0" dirty="0"/>
                        <a:t> kívül </a:t>
                      </a:r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48094"/>
                  </a:ext>
                </a:extLst>
              </a:tr>
              <a:tr h="52931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2"/>
                        <a:tabLst/>
                        <a:defRPr/>
                      </a:pPr>
                      <a:r>
                        <a:rPr lang="hu-HU" sz="1100" dirty="0"/>
                        <a:t>Ha nincs okklúziós egység: állcsont-reláció meghatározása </a:t>
                      </a:r>
                      <a:r>
                        <a:rPr lang="hu-HU" sz="1100" i="0" baseline="0" dirty="0">
                          <a:solidFill>
                            <a:schemeClr val="dk1"/>
                          </a:solidFill>
                        </a:rPr>
                        <a:t>i</a:t>
                      </a:r>
                      <a:r>
                        <a:rPr lang="hu-HU" sz="1100" dirty="0"/>
                        <a:t>ntraorális rajzolókészülék segítségével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i="1" dirty="0">
                          <a:solidFill>
                            <a:srgbClr val="0070C0"/>
                          </a:solidFill>
                        </a:rPr>
                        <a:t>(ha szükséges a fémlemez elkészítéséhez)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Arcíves regisztrálás </a:t>
                      </a:r>
                      <a:r>
                        <a:rPr lang="hu-HU" sz="1100" i="1" dirty="0"/>
                        <a:t>(ha történt)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Szájban, szájon</a:t>
                      </a:r>
                      <a:r>
                        <a:rPr lang="hu-HU" sz="1100" baseline="0" dirty="0"/>
                        <a:t> kívül a minták összeillesztve</a:t>
                      </a:r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28346"/>
                  </a:ext>
                </a:extLst>
              </a:tr>
              <a:tr h="187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A fémlemez (alaplemez és nyereg határai és az elhorgonyzás eszközei) berajzolása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dirty="0"/>
                        <a:t>Fémlemez berajzolva a mestermintán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978218"/>
                  </a:ext>
                </a:extLst>
              </a:tr>
              <a:tr h="320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Fémlemez próbája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dirty="0"/>
                        <a:t>A</a:t>
                      </a:r>
                      <a:r>
                        <a:rPr lang="hu-HU" sz="1100" baseline="0" dirty="0"/>
                        <a:t> fémlemez </a:t>
                      </a:r>
                      <a:r>
                        <a:rPr lang="hu-HU" sz="1100" dirty="0"/>
                        <a:t>mintán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i="0" u="sng" baseline="0" dirty="0"/>
                        <a:t>és</a:t>
                      </a:r>
                      <a:r>
                        <a:rPr lang="hu-HU" sz="1100" baseline="0" dirty="0"/>
                        <a:t> a </a:t>
                      </a:r>
                      <a:r>
                        <a:rPr lang="hu-HU" sz="1100" dirty="0"/>
                        <a:t>szájban.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IKP rögzítése/állcsont-reláció</a:t>
                      </a:r>
                      <a:r>
                        <a:rPr lang="hu-HU" sz="1100" baseline="0" dirty="0"/>
                        <a:t> meghatározása</a:t>
                      </a:r>
                      <a:r>
                        <a:rPr lang="hu-HU" sz="1100" dirty="0"/>
                        <a:t> </a:t>
                      </a:r>
                      <a:r>
                        <a:rPr lang="hu-HU" sz="1100" i="1" dirty="0">
                          <a:solidFill>
                            <a:srgbClr val="0070C0"/>
                          </a:solidFill>
                        </a:rPr>
                        <a:t>(legkésőbb</a:t>
                      </a:r>
                      <a:r>
                        <a:rPr lang="hu-HU" sz="1100" i="1" baseline="0" dirty="0">
                          <a:solidFill>
                            <a:srgbClr val="0070C0"/>
                          </a:solidFill>
                        </a:rPr>
                        <a:t> ekkor) </a:t>
                      </a:r>
                      <a:endParaRPr lang="hu-HU" sz="1100" i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100" dirty="0"/>
                        <a:t>Fogszín-meghatározás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  <a:p>
                      <a:r>
                        <a:rPr lang="hu-HU" sz="1100" dirty="0"/>
                        <a:t>IKP</a:t>
                      </a:r>
                      <a:r>
                        <a:rPr lang="hu-HU" sz="1100" baseline="0" dirty="0"/>
                        <a:t> + </a:t>
                      </a:r>
                      <a:r>
                        <a:rPr lang="hu-HU" sz="1100" dirty="0" err="1"/>
                        <a:t>occlusalis</a:t>
                      </a:r>
                      <a:r>
                        <a:rPr lang="hu-HU" sz="1100" dirty="0"/>
                        <a:t> nézet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Befaragott viaszsánc a szájban</a:t>
                      </a:r>
                      <a:r>
                        <a:rPr lang="hu-HU" sz="1100" baseline="0" dirty="0"/>
                        <a:t>;</a:t>
                      </a:r>
                      <a:r>
                        <a:rPr lang="hu-HU" sz="1100" dirty="0"/>
                        <a:t> szájon</a:t>
                      </a:r>
                      <a:r>
                        <a:rPr lang="hu-HU" sz="1100" baseline="0" dirty="0"/>
                        <a:t> kívül a minták összeillesztve</a:t>
                      </a:r>
                      <a:endParaRPr lang="hu-HU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Fogszínkulcs megnevezése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64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100" dirty="0"/>
                        <a:t>Próba</a:t>
                      </a:r>
                      <a:r>
                        <a:rPr lang="hu-HU" sz="1100" baseline="0" dirty="0"/>
                        <a:t>fogsor ellenőrzése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 </a:t>
                      </a:r>
                      <a:r>
                        <a:rPr lang="hu-HU" sz="11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artikulátorban</a:t>
                      </a: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és a szájban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Occlusalis</a:t>
                      </a: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laterális + IKP + mosoly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2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Átadás, instruálás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Kész fogpótlás az </a:t>
                      </a:r>
                      <a:r>
                        <a:rPr lang="hu-HU" sz="11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artikulátorban</a:t>
                      </a: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és a szájban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Occlusalis</a:t>
                      </a: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laterális + IKP + mosoly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373494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667" r="86667"/>
                    </a14:imgEffect>
                  </a14:imgLayer>
                </a14:imgProps>
              </a:ext>
            </a:extLst>
          </a:blip>
          <a:srcRect l="15164" t="-2333" r="16017"/>
          <a:stretch/>
        </p:blipFill>
        <p:spPr>
          <a:xfrm>
            <a:off x="10319792" y="60639"/>
            <a:ext cx="1872208" cy="139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35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27112"/>
              </p:ext>
            </p:extLst>
          </p:nvPr>
        </p:nvGraphicFramePr>
        <p:xfrm>
          <a:off x="1775520" y="1324299"/>
          <a:ext cx="8640960" cy="4738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6179">
                  <a:extLst>
                    <a:ext uri="{9D8B030D-6E8A-4147-A177-3AD203B41FA5}">
                      <a16:colId xmlns:a16="http://schemas.microsoft.com/office/drawing/2014/main" val="682206302"/>
                    </a:ext>
                  </a:extLst>
                </a:gridCol>
                <a:gridCol w="3484781">
                  <a:extLst>
                    <a:ext uri="{9D8B030D-6E8A-4147-A177-3AD203B41FA5}">
                      <a16:colId xmlns:a16="http://schemas.microsoft.com/office/drawing/2014/main" val="337610974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hu-HU" sz="1400" dirty="0"/>
                        <a:t>Klinikai</a:t>
                      </a:r>
                      <a:r>
                        <a:rPr lang="hu-HU" sz="1400" baseline="0" dirty="0"/>
                        <a:t> munkafázisok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i="1" dirty="0"/>
                        <a:t>Kiegészítő</a:t>
                      </a:r>
                      <a:r>
                        <a:rPr lang="hu-HU" sz="1400" i="1" baseline="0" dirty="0"/>
                        <a:t> információ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239163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100" dirty="0"/>
                        <a:t>Csonkelőkészítés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Szituációs lenyomat ideiglenes fogpótláshoz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dirty="0"/>
                        <a:t>Előkészített csonkok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Ideiglenes fogpótlás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módszer,</a:t>
                      </a:r>
                      <a:r>
                        <a:rPr lang="hu-HU" sz="1100" i="1" baseline="0" dirty="0"/>
                        <a:t> </a:t>
                      </a:r>
                      <a:r>
                        <a:rPr lang="hu-HU" sz="1100" i="1" dirty="0"/>
                        <a:t>lenyomatanyag + márkanév</a:t>
                      </a:r>
                    </a:p>
                    <a:p>
                      <a:r>
                        <a:rPr lang="hu-HU" sz="1100" dirty="0"/>
                        <a:t>(IKP</a:t>
                      </a:r>
                      <a:r>
                        <a:rPr lang="hu-HU" sz="1100" baseline="0" dirty="0"/>
                        <a:t> + </a:t>
                      </a:r>
                      <a:r>
                        <a:rPr lang="hu-HU" sz="1100" baseline="0" dirty="0" err="1"/>
                        <a:t>occlusalis</a:t>
                      </a:r>
                      <a:r>
                        <a:rPr lang="hu-HU" sz="1100" baseline="0" dirty="0"/>
                        <a:t> irányból)</a:t>
                      </a:r>
                    </a:p>
                    <a:p>
                      <a:r>
                        <a:rPr lang="hu-HU" sz="1100" i="1" baseline="0" dirty="0"/>
                        <a:t>Ideiglenes fogpótlás anyaga</a:t>
                      </a:r>
                      <a:endParaRPr lang="hu-HU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62111"/>
                  </a:ext>
                </a:extLst>
              </a:tr>
              <a:tr h="125707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100" dirty="0"/>
                        <a:t>Lenyomatvétel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Precíziós-szituációs lenyomat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 err="1"/>
                        <a:t>Antagonista</a:t>
                      </a:r>
                      <a:r>
                        <a:rPr lang="hu-HU" sz="1100" dirty="0"/>
                        <a:t> lenyomat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Harapásregisztráció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100" dirty="0"/>
                        <a:t>Megtartott</a:t>
                      </a:r>
                      <a:r>
                        <a:rPr lang="hu-HU" sz="1100" baseline="0" dirty="0"/>
                        <a:t> harapás – IKP rögzítése: kulcslenyomat (viaszharapás, szilikon harapás)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módszer, lenyomatanyag + márkanév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módszer, lenyomatanyag + márkanév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szájban, szájon kívül az </a:t>
                      </a:r>
                      <a:r>
                        <a:rPr lang="hu-HU" sz="1100" dirty="0" err="1"/>
                        <a:t>antagonistával</a:t>
                      </a:r>
                      <a:r>
                        <a:rPr lang="hu-HU" sz="1100" dirty="0"/>
                        <a:t> összeillesztve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495798"/>
                  </a:ext>
                </a:extLst>
              </a:tr>
              <a:tr h="4861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2"/>
                        <a:tabLst/>
                        <a:defRPr/>
                      </a:pPr>
                      <a:r>
                        <a:rPr lang="hu-HU" sz="1100" baseline="0" dirty="0"/>
                        <a:t>Nem megtartott harapás – á</a:t>
                      </a:r>
                      <a:r>
                        <a:rPr lang="hu-HU" sz="1100" dirty="0"/>
                        <a:t>llcsont-reláció</a:t>
                      </a:r>
                      <a:r>
                        <a:rPr lang="hu-HU" sz="1100" baseline="0" dirty="0"/>
                        <a:t> meghatározása: </a:t>
                      </a:r>
                      <a:r>
                        <a:rPr lang="hu-HU" sz="1100" dirty="0"/>
                        <a:t>Harapási sablon / Intraorális rajzolókészülék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0" dirty="0"/>
                        <a:t>A szekciós</a:t>
                      </a:r>
                      <a:r>
                        <a:rPr lang="hu-HU" sz="1100" i="0" baseline="0" dirty="0"/>
                        <a:t> mintán </a:t>
                      </a:r>
                      <a:r>
                        <a:rPr lang="hu-HU" sz="1100" i="0" u="sng" baseline="0" dirty="0"/>
                        <a:t>és</a:t>
                      </a:r>
                      <a:r>
                        <a:rPr lang="hu-HU" sz="1100" i="0" baseline="0" dirty="0"/>
                        <a:t> szájban</a:t>
                      </a:r>
                      <a:endParaRPr lang="hu-HU" sz="11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20937"/>
                  </a:ext>
                </a:extLst>
              </a:tr>
              <a:tr h="807476">
                <a:tc>
                  <a:txBody>
                    <a:bodyPr/>
                    <a:lstStyle/>
                    <a:p>
                      <a:r>
                        <a:rPr lang="hu-HU" sz="1100" dirty="0"/>
                        <a:t>Vázpróba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Szekciós minta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Váz az </a:t>
                      </a:r>
                      <a:r>
                        <a:rPr lang="hu-HU" sz="1100" dirty="0" err="1"/>
                        <a:t>artikulátorban</a:t>
                      </a:r>
                      <a:r>
                        <a:rPr lang="hu-HU" sz="1100" dirty="0"/>
                        <a:t> </a:t>
                      </a:r>
                      <a:r>
                        <a:rPr lang="hu-HU" sz="1100" u="sng" dirty="0"/>
                        <a:t>és</a:t>
                      </a:r>
                      <a:r>
                        <a:rPr lang="hu-HU" sz="1100" dirty="0"/>
                        <a:t> a szájban 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100" dirty="0"/>
                        <a:t>Fogszín-meghatározás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hu-HU" sz="1100" i="1" dirty="0"/>
                        <a:t>váz anyaga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hu-HU" sz="1100" i="1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hu-HU" sz="1100" dirty="0"/>
                        <a:t>(IKP</a:t>
                      </a:r>
                      <a:r>
                        <a:rPr lang="hu-HU" sz="1100" baseline="0" dirty="0"/>
                        <a:t> + </a:t>
                      </a:r>
                      <a:r>
                        <a:rPr lang="hu-HU" sz="1100" dirty="0" err="1"/>
                        <a:t>occlusalis</a:t>
                      </a:r>
                      <a:r>
                        <a:rPr lang="hu-HU" sz="1100" dirty="0"/>
                        <a:t> +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baseline="0" dirty="0" err="1"/>
                        <a:t>lateralis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dirty="0"/>
                        <a:t>irányból)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fogszínkulcs megnevezése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94443"/>
                  </a:ext>
                </a:extLst>
              </a:tr>
              <a:tr h="405712">
                <a:tc>
                  <a:txBody>
                    <a:bodyPr/>
                    <a:lstStyle/>
                    <a:p>
                      <a:r>
                        <a:rPr lang="hu-HU" sz="1100" dirty="0"/>
                        <a:t>Mattpróba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Fogpótlás az </a:t>
                      </a:r>
                      <a:r>
                        <a:rPr lang="hu-HU" sz="1100" dirty="0" err="1"/>
                        <a:t>artikulátorban</a:t>
                      </a:r>
                      <a:r>
                        <a:rPr lang="hu-HU" sz="1100" dirty="0"/>
                        <a:t> </a:t>
                      </a:r>
                      <a:r>
                        <a:rPr lang="hu-HU" sz="1100" u="sng" dirty="0"/>
                        <a:t>és</a:t>
                      </a:r>
                      <a:r>
                        <a:rPr lang="hu-HU" sz="1100" dirty="0"/>
                        <a:t> a szájban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(IKP</a:t>
                      </a:r>
                      <a:r>
                        <a:rPr lang="hu-HU" sz="1100" baseline="0" dirty="0"/>
                        <a:t> + </a:t>
                      </a:r>
                      <a:r>
                        <a:rPr lang="hu-HU" sz="1100" dirty="0" err="1"/>
                        <a:t>occlusalis</a:t>
                      </a:r>
                      <a:r>
                        <a:rPr lang="hu-HU" sz="1100" dirty="0"/>
                        <a:t> +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baseline="0" dirty="0" err="1"/>
                        <a:t>lateralis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dirty="0"/>
                        <a:t>+ mosoly)</a:t>
                      </a:r>
                      <a:endParaRPr lang="hu-HU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033964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r>
                        <a:rPr lang="hu-HU" sz="1100" dirty="0"/>
                        <a:t>Átadás, rögzítés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dirty="0"/>
                        <a:t>A</a:t>
                      </a:r>
                      <a:r>
                        <a:rPr lang="hu-HU" sz="1100" baseline="0" dirty="0"/>
                        <a:t> kész (fényre égetett) fogpótlás </a:t>
                      </a:r>
                      <a:r>
                        <a:rPr lang="hu-HU" sz="1100" dirty="0"/>
                        <a:t>az </a:t>
                      </a:r>
                      <a:r>
                        <a:rPr lang="hu-HU" sz="1100" dirty="0" err="1"/>
                        <a:t>artikulátorban</a:t>
                      </a:r>
                      <a:r>
                        <a:rPr lang="hu-HU" sz="1100" dirty="0"/>
                        <a:t> </a:t>
                      </a:r>
                      <a:r>
                        <a:rPr lang="hu-HU" sz="1100" u="sng" dirty="0"/>
                        <a:t>és</a:t>
                      </a:r>
                      <a:r>
                        <a:rPr lang="hu-HU" sz="1100" dirty="0"/>
                        <a:t> a szájban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(IKP </a:t>
                      </a:r>
                      <a:r>
                        <a:rPr lang="hu-HU" sz="1100" baseline="0" dirty="0"/>
                        <a:t>+ </a:t>
                      </a:r>
                      <a:r>
                        <a:rPr lang="hu-HU" sz="1100" dirty="0" err="1"/>
                        <a:t>occlusalis</a:t>
                      </a:r>
                      <a:r>
                        <a:rPr lang="hu-HU" sz="1100" dirty="0"/>
                        <a:t> +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baseline="0" dirty="0" err="1"/>
                        <a:t>lateralis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dirty="0"/>
                        <a:t>+ mosoly)</a:t>
                      </a:r>
                      <a:endParaRPr lang="hu-HU" sz="1100" i="1" dirty="0"/>
                    </a:p>
                    <a:p>
                      <a:r>
                        <a:rPr lang="hu-HU" sz="1100" i="1" dirty="0"/>
                        <a:t>ragasztócement típusa,</a:t>
                      </a:r>
                      <a:r>
                        <a:rPr lang="hu-HU" sz="1100" i="1" baseline="0" dirty="0"/>
                        <a:t> márkanév</a:t>
                      </a:r>
                      <a:endParaRPr lang="hu-HU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825153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10" b="100000" l="0" r="98750"/>
                    </a14:imgEffect>
                  </a14:imgLayer>
                </a14:imgProps>
              </a:ext>
            </a:extLst>
          </a:blip>
          <a:srcRect t="15959" r="5586"/>
          <a:stretch/>
        </p:blipFill>
        <p:spPr>
          <a:xfrm>
            <a:off x="9676936" y="-95003"/>
            <a:ext cx="2393237" cy="1419302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77552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dirty="0"/>
              <a:t>Rögzített fogpótlás</a:t>
            </a:r>
          </a:p>
        </p:txBody>
      </p:sp>
    </p:spTree>
    <p:extLst>
      <p:ext uri="{BB962C8B-B14F-4D97-AF65-F5344CB8AC3E}">
        <p14:creationId xmlns:p14="http://schemas.microsoft.com/office/powerpoint/2010/main" val="2605500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47528" y="477893"/>
            <a:ext cx="10515600" cy="1325563"/>
          </a:xfrm>
        </p:spPr>
        <p:txBody>
          <a:bodyPr/>
          <a:lstStyle/>
          <a:p>
            <a:pPr algn="l"/>
            <a:r>
              <a:rPr lang="hu-HU" dirty="0"/>
              <a:t>Kombinált fogpótlás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600" r="94200">
                        <a14:foregroundMark x1="52400" y1="57471" x2="50400" y2="46437"/>
                        <a14:foregroundMark x1="57000" y1="52644" x2="63600" y2="42989"/>
                        <a14:foregroundMark x1="36400" y1="73563" x2="23800" y2="66207"/>
                        <a14:foregroundMark x1="30000" y1="31954" x2="33200" y2="23218"/>
                        <a14:foregroundMark x1="34200" y1="30805" x2="33600" y2="24828"/>
                        <a14:foregroundMark x1="39200" y1="64598" x2="42000" y2="64138"/>
                        <a14:foregroundMark x1="30400" y1="64598" x2="34600" y2="69885"/>
                        <a14:foregroundMark x1="51800" y1="51034" x2="56000" y2="43678"/>
                        <a14:backgroundMark x1="44800" y1="81149" x2="58000" y2="89885"/>
                        <a14:backgroundMark x1="59200" y1="89655" x2="72400" y2="94713"/>
                        <a14:backgroundMark x1="42000" y1="21839" x2="42000" y2="13103"/>
                      </a14:backgroundRemoval>
                    </a14:imgEffect>
                  </a14:imgLayer>
                </a14:imgProps>
              </a:ext>
            </a:extLst>
          </a:blip>
          <a:srcRect l="10455" r="8477"/>
          <a:stretch/>
        </p:blipFill>
        <p:spPr>
          <a:xfrm rot="5400000">
            <a:off x="9672018" y="-83463"/>
            <a:ext cx="2281348" cy="2448274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782279"/>
              </p:ext>
            </p:extLst>
          </p:nvPr>
        </p:nvGraphicFramePr>
        <p:xfrm>
          <a:off x="1847528" y="2281348"/>
          <a:ext cx="8496944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471565265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636275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600" dirty="0"/>
                        <a:t>Klinikai</a:t>
                      </a:r>
                      <a:r>
                        <a:rPr lang="hu-HU" sz="1600" baseline="0" dirty="0"/>
                        <a:t> munkafázisok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i="1" dirty="0"/>
                        <a:t>Kiegészítő</a:t>
                      </a:r>
                      <a:r>
                        <a:rPr lang="hu-HU" sz="1600" i="1" baseline="0" dirty="0"/>
                        <a:t> információ</a:t>
                      </a:r>
                      <a:endParaRPr lang="hu-H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8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hu-HU" sz="1200" b="1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Rögzített rész </a:t>
                      </a:r>
                      <a:r>
                        <a:rPr lang="hu-HU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elkészítése (a nyerspróbáig)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u="dbl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Leírását lásd: „Rögzített fogpótlás”!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4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Rögzített fogpótlással szituációs, gyűjtő lenyomat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/>
                        <a:t>módszer,</a:t>
                      </a:r>
                      <a:r>
                        <a:rPr lang="hu-HU" sz="1200" i="1" baseline="0" dirty="0"/>
                        <a:t> </a:t>
                      </a:r>
                      <a:r>
                        <a:rPr lang="hu-HU" sz="1200" i="1" dirty="0"/>
                        <a:t>lenyomatanyag + márkanév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9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hu-HU" sz="1200" b="1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Kivehető rész </a:t>
                      </a:r>
                      <a:r>
                        <a:rPr lang="hu-HU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elkészítése: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13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A rögzített és a kivehető fogpótlás </a:t>
                      </a:r>
                      <a:r>
                        <a:rPr lang="hu-HU" sz="1200" baseline="0" dirty="0"/>
                        <a:t>próbája együtt</a:t>
                      </a:r>
                    </a:p>
                    <a:p>
                      <a:r>
                        <a:rPr lang="hu-HU" sz="1200" dirty="0"/>
                        <a:t>IKP rögzítése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mintán és szájban</a:t>
                      </a:r>
                      <a:endParaRPr lang="hu-HU" sz="12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Szájban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és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szájon kívül, minták összeillesztve</a:t>
                      </a:r>
                      <a:endParaRPr lang="hu-H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3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Próbafogsor ellenőrzése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/>
                        <a:t>Próba</a:t>
                      </a:r>
                      <a:r>
                        <a:rPr lang="hu-HU" sz="1200" baseline="0" dirty="0"/>
                        <a:t>fogsor az </a:t>
                      </a:r>
                      <a:r>
                        <a:rPr lang="hu-HU" sz="1200" baseline="0" dirty="0" err="1"/>
                        <a:t>artikulátorban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u="sng" dirty="0"/>
                        <a:t>és</a:t>
                      </a:r>
                      <a:r>
                        <a:rPr lang="hu-HU" sz="1200" u="none" dirty="0"/>
                        <a:t> a</a:t>
                      </a:r>
                      <a:r>
                        <a:rPr lang="hu-HU" sz="1200" u="none" baseline="0" dirty="0"/>
                        <a:t> </a:t>
                      </a:r>
                      <a:r>
                        <a:rPr lang="hu-HU" sz="1200" dirty="0"/>
                        <a:t>szájban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/>
                        <a:t>(IKP</a:t>
                      </a:r>
                      <a:r>
                        <a:rPr lang="hu-HU" sz="1200" baseline="0" dirty="0"/>
                        <a:t> + </a:t>
                      </a:r>
                      <a:r>
                        <a:rPr lang="hu-HU" sz="1200" dirty="0" err="1"/>
                        <a:t>occlusalis</a:t>
                      </a:r>
                      <a:r>
                        <a:rPr lang="hu-HU" sz="1200" dirty="0"/>
                        <a:t> + mosoly)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29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/>
                        <a:t>Fix</a:t>
                      </a:r>
                      <a:r>
                        <a:rPr lang="hu-HU" sz="1200" baseline="0" dirty="0"/>
                        <a:t> rész rögzítése, á</a:t>
                      </a:r>
                      <a:r>
                        <a:rPr lang="hu-HU" sz="1200" dirty="0"/>
                        <a:t>tadás,</a:t>
                      </a:r>
                      <a:r>
                        <a:rPr lang="hu-HU" sz="1200" baseline="0" dirty="0"/>
                        <a:t> instruálás</a:t>
                      </a:r>
                      <a:endParaRPr lang="hu-HU" sz="120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/>
                        <a:t>A fogpótlás ellenőrzése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artikulátorban</a:t>
                      </a:r>
                      <a:r>
                        <a:rPr lang="hu-HU" sz="1200" baseline="0" dirty="0"/>
                        <a:t> és szájban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baseline="0" dirty="0"/>
                        <a:t>A fix rész becementezése (a kivehető rész által vezetve)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/>
                        <a:t>A</a:t>
                      </a:r>
                      <a:r>
                        <a:rPr lang="hu-HU" sz="1200" baseline="0" dirty="0"/>
                        <a:t> rögzített és a kivehető rész külön és együtt.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/>
                        <a:t>(IKP</a:t>
                      </a:r>
                      <a:r>
                        <a:rPr lang="hu-HU" sz="1200" baseline="0" dirty="0"/>
                        <a:t> + </a:t>
                      </a:r>
                      <a:r>
                        <a:rPr lang="hu-HU" sz="1200" dirty="0" err="1"/>
                        <a:t>occlusalis</a:t>
                      </a:r>
                      <a:r>
                        <a:rPr lang="hu-HU" sz="1200" dirty="0"/>
                        <a:t> + mosoly</a:t>
                      </a:r>
                      <a:r>
                        <a:rPr lang="hu-HU" sz="1200" baseline="0" dirty="0"/>
                        <a:t> nézet)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n-lt"/>
                        </a:rPr>
                        <a:t>A precíziós elhorgonyzás, </a:t>
                      </a:r>
                      <a:r>
                        <a:rPr lang="hu-HU" sz="1200" dirty="0" err="1">
                          <a:latin typeface="+mn-lt"/>
                        </a:rPr>
                        <a:t>frézelt</a:t>
                      </a:r>
                      <a:r>
                        <a:rPr lang="hu-HU" sz="1200" dirty="0">
                          <a:latin typeface="+mn-lt"/>
                        </a:rPr>
                        <a:t> váll, </a:t>
                      </a:r>
                      <a:r>
                        <a:rPr lang="hu-HU" sz="1200" dirty="0" err="1">
                          <a:latin typeface="+mn-lt"/>
                        </a:rPr>
                        <a:t>interlock</a:t>
                      </a:r>
                      <a:r>
                        <a:rPr lang="hu-HU" sz="1200" dirty="0">
                          <a:latin typeface="+mn-lt"/>
                        </a:rPr>
                        <a:t> látható legyen!</a:t>
                      </a:r>
                      <a:endParaRPr lang="hu-HU" sz="12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/>
                        <a:t>Rögzítőcement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24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7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páciens bemutatása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78756" y="1242587"/>
            <a:ext cx="4834880" cy="1900807"/>
          </a:xfrm>
        </p:spPr>
        <p:txBody>
          <a:bodyPr>
            <a:normAutofit/>
          </a:bodyPr>
          <a:lstStyle/>
          <a:p>
            <a:r>
              <a:rPr lang="hu-HU" dirty="0"/>
              <a:t>A páciens életkora, Neme</a:t>
            </a:r>
          </a:p>
          <a:p>
            <a:r>
              <a:rPr lang="hu-HU" dirty="0"/>
              <a:t>(korábbi) Foglalkozása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940155" y="35968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fogorvosi vizsgálatra érkezés indoka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2084171" y="4781367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i="1" dirty="0"/>
              <a:t>Pl. akut probléma, korábbi fogpótlással gond, esztétikai problémák stb.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30" b="100000" l="18121" r="83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316" r="8598" b="2823"/>
          <a:stretch/>
        </p:blipFill>
        <p:spPr bwMode="auto">
          <a:xfrm>
            <a:off x="7271590" y="909186"/>
            <a:ext cx="3386001" cy="251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8512700" y="1985644"/>
            <a:ext cx="1023463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sz="500" dirty="0"/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3D562E77-01C4-5CDF-5872-339A3BE8EBF7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5C812A0A-6FC7-BFE1-BEC6-2E7C2895E3CD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7779B276-AD68-5132-8F5A-C18705A78FDD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97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2261" y="-192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Teleszkópos fedőlemezes fogpótlás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251654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550595"/>
              </p:ext>
            </p:extLst>
          </p:nvPr>
        </p:nvGraphicFramePr>
        <p:xfrm>
          <a:off x="1162261" y="1123730"/>
          <a:ext cx="8539564" cy="497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0655">
                  <a:extLst>
                    <a:ext uri="{9D8B030D-6E8A-4147-A177-3AD203B41FA5}">
                      <a16:colId xmlns:a16="http://schemas.microsoft.com/office/drawing/2014/main" val="4159539344"/>
                    </a:ext>
                  </a:extLst>
                </a:gridCol>
                <a:gridCol w="3638909">
                  <a:extLst>
                    <a:ext uri="{9D8B030D-6E8A-4147-A177-3AD203B41FA5}">
                      <a16:colId xmlns:a16="http://schemas.microsoft.com/office/drawing/2014/main" val="2888113055"/>
                    </a:ext>
                  </a:extLst>
                </a:gridCol>
              </a:tblGrid>
              <a:tr h="314985">
                <a:tc>
                  <a:txBody>
                    <a:bodyPr/>
                    <a:lstStyle/>
                    <a:p>
                      <a:r>
                        <a:rPr lang="hu-HU" sz="1100" dirty="0"/>
                        <a:t>Klinikai</a:t>
                      </a:r>
                      <a:r>
                        <a:rPr lang="hu-HU" sz="1100" baseline="0" dirty="0"/>
                        <a:t> munkafázisok</a:t>
                      </a:r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i="1" dirty="0"/>
                        <a:t>Kiegészítő</a:t>
                      </a:r>
                      <a:r>
                        <a:rPr lang="hu-HU" sz="1100" i="1" baseline="0" dirty="0"/>
                        <a:t> információ</a:t>
                      </a:r>
                      <a:endParaRPr lang="hu-HU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76486"/>
                  </a:ext>
                </a:extLst>
              </a:tr>
              <a:tr h="73682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000" dirty="0"/>
                        <a:t>Csonkelőkészítés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dirty="0"/>
                        <a:t>Szituációs lenyomat ideiglenes pótláshoz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000" dirty="0"/>
                        <a:t>Előkészített csonkok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dirty="0"/>
                        <a:t>Ideiglenes pótlás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05770"/>
                  </a:ext>
                </a:extLst>
              </a:tr>
              <a:tr h="406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000" dirty="0"/>
                        <a:t>Diagnosztikus próbafogsor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000" dirty="0"/>
                        <a:t>       front területen készítendő teleszkópok esetén </a:t>
                      </a:r>
                      <a:r>
                        <a:rPr lang="hu-HU" sz="1000" i="1" dirty="0"/>
                        <a:t>(ha szükséges)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692"/>
                  </a:ext>
                </a:extLst>
              </a:tr>
              <a:tr h="571676">
                <a:tc>
                  <a:txBody>
                    <a:bodyPr/>
                    <a:lstStyle/>
                    <a:p>
                      <a:r>
                        <a:rPr lang="hu-HU" sz="1000" dirty="0"/>
                        <a:t>Lenyomatvétel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dirty="0"/>
                        <a:t>Precíziós-szituációs</a:t>
                      </a:r>
                      <a:r>
                        <a:rPr lang="hu-HU" sz="1000" baseline="0" dirty="0"/>
                        <a:t> lenyomat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baseline="0" dirty="0" err="1"/>
                        <a:t>Antagonista</a:t>
                      </a:r>
                      <a:r>
                        <a:rPr lang="hu-HU" sz="1000" baseline="0" dirty="0"/>
                        <a:t> lenyomat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24477"/>
                  </a:ext>
                </a:extLst>
              </a:tr>
              <a:tr h="901977">
                <a:tc>
                  <a:txBody>
                    <a:bodyPr/>
                    <a:lstStyle/>
                    <a:p>
                      <a:r>
                        <a:rPr lang="hu-HU" sz="1000" dirty="0"/>
                        <a:t>Primer teleszkópok próbája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dirty="0"/>
                        <a:t>Egyéni kanál </a:t>
                      </a:r>
                      <a:r>
                        <a:rPr lang="hu-HU" sz="1000" i="1" dirty="0"/>
                        <a:t>és/vagy</a:t>
                      </a:r>
                      <a:r>
                        <a:rPr lang="hu-HU" sz="1000" dirty="0"/>
                        <a:t> funkciós</a:t>
                      </a:r>
                      <a:r>
                        <a:rPr lang="hu-HU" sz="1000" baseline="0" dirty="0"/>
                        <a:t> kanál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000" baseline="0" dirty="0"/>
                        <a:t>Lenyomat a primer teleszkópokkal (egyéni </a:t>
                      </a:r>
                      <a:r>
                        <a:rPr lang="hu-HU" sz="1000" i="1" baseline="0" dirty="0"/>
                        <a:t>vagy</a:t>
                      </a:r>
                      <a:r>
                        <a:rPr lang="hu-HU" sz="1000" baseline="0" dirty="0"/>
                        <a:t> funkciós kanállal)</a:t>
                      </a:r>
                      <a:endParaRPr lang="hu-HU" sz="10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hu-HU" sz="1000" i="1" dirty="0" err="1"/>
                        <a:t>Mucodentális</a:t>
                      </a:r>
                      <a:r>
                        <a:rPr lang="hu-HU" sz="1000" i="1" baseline="0" dirty="0"/>
                        <a:t> megtámasztás esetén: </a:t>
                      </a:r>
                      <a:r>
                        <a:rPr lang="hu-HU" sz="1000" dirty="0"/>
                        <a:t>Funkciós-szituációs lenyomat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hu-HU" sz="1000" i="1" dirty="0" err="1"/>
                        <a:t>Dentomucosalis</a:t>
                      </a:r>
                      <a:r>
                        <a:rPr lang="hu-HU" sz="1000" i="1" baseline="0" dirty="0"/>
                        <a:t> megtámasztás esetén: </a:t>
                      </a:r>
                      <a:r>
                        <a:rPr lang="hu-HU" sz="1000" dirty="0"/>
                        <a:t>Szituációs</a:t>
                      </a:r>
                      <a:r>
                        <a:rPr lang="hu-HU" sz="1000" baseline="0" dirty="0"/>
                        <a:t> </a:t>
                      </a:r>
                      <a:r>
                        <a:rPr lang="hu-HU" sz="1000" dirty="0"/>
                        <a:t>lenyomat </a:t>
                      </a:r>
                      <a:endParaRPr lang="hu-H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/>
                        <a:t>Mintán, szájban</a:t>
                      </a:r>
                    </a:p>
                    <a:p>
                      <a:r>
                        <a:rPr lang="hu-HU" sz="1000" dirty="0"/>
                        <a:t>Mintán, </a:t>
                      </a:r>
                      <a:r>
                        <a:rPr lang="hu-HU" sz="1000" dirty="0" err="1"/>
                        <a:t>mucosalis</a:t>
                      </a:r>
                      <a:r>
                        <a:rPr lang="hu-HU" sz="1000" dirty="0"/>
                        <a:t> felszín</a:t>
                      </a:r>
                    </a:p>
                    <a:p>
                      <a:endParaRPr lang="hu-HU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/>
                        <a:t>(cél az </a:t>
                      </a:r>
                      <a:r>
                        <a:rPr lang="hu-HU" sz="1000" dirty="0" err="1"/>
                        <a:t>extenzió</a:t>
                      </a:r>
                      <a:r>
                        <a:rPr lang="hu-HU" sz="1000" dirty="0"/>
                        <a:t> </a:t>
                      </a:r>
                      <a:r>
                        <a:rPr lang="hu-HU" sz="1000" i="1" dirty="0"/>
                        <a:t>vagy</a:t>
                      </a:r>
                      <a:r>
                        <a:rPr lang="hu-HU" sz="1000" dirty="0"/>
                        <a:t> a redukció mértékének meghatározása)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178815"/>
                  </a:ext>
                </a:extLst>
              </a:tr>
              <a:tr h="736826">
                <a:tc>
                  <a:txBody>
                    <a:bodyPr/>
                    <a:lstStyle/>
                    <a:p>
                      <a:r>
                        <a:rPr lang="hu-HU" sz="1000" dirty="0"/>
                        <a:t>Állcsont-reláció meghatározása harapási sablonnal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baseline="0" dirty="0"/>
                        <a:t>Primer és szekunder teleszkópok ellenőrzése</a:t>
                      </a:r>
                      <a:endParaRPr lang="hu-HU" sz="1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dirty="0"/>
                        <a:t>A szekunder teleszkópokat tartalmazó</a:t>
                      </a:r>
                      <a:r>
                        <a:rPr lang="hu-HU" sz="1000" baseline="0" dirty="0"/>
                        <a:t> harapási </a:t>
                      </a:r>
                      <a:r>
                        <a:rPr lang="hu-HU" sz="1000" dirty="0"/>
                        <a:t>sablon befaragása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000" dirty="0"/>
                        <a:t>Fogszín-meghatározás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000" dirty="0"/>
                    </a:p>
                    <a:p>
                      <a:r>
                        <a:rPr lang="hu-HU" sz="1000" dirty="0"/>
                        <a:t>Mintán és szájban</a:t>
                      </a:r>
                      <a:r>
                        <a:rPr lang="hu-HU" sz="1000" baseline="0" dirty="0"/>
                        <a:t> </a:t>
                      </a:r>
                    </a:p>
                    <a:p>
                      <a:r>
                        <a:rPr lang="hu-HU" sz="1000" baseline="0" dirty="0"/>
                        <a:t>Szájban b</a:t>
                      </a:r>
                      <a:r>
                        <a:rPr lang="hu-HU" sz="1000" dirty="0"/>
                        <a:t>efaragva,</a:t>
                      </a:r>
                      <a:r>
                        <a:rPr lang="hu-HU" sz="1000" baseline="0" dirty="0"/>
                        <a:t> irányvonalakkal + összeillesztett minták.</a:t>
                      </a:r>
                      <a:endParaRPr lang="hu-H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45748"/>
                  </a:ext>
                </a:extLst>
              </a:tr>
              <a:tr h="40652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000" dirty="0"/>
                        <a:t>Próba</a:t>
                      </a:r>
                      <a:r>
                        <a:rPr lang="hu-HU" sz="1000" baseline="0" dirty="0"/>
                        <a:t>fogsor ellenőrzése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baseline="0" dirty="0" err="1"/>
                        <a:t>artikulátorban</a:t>
                      </a:r>
                      <a:r>
                        <a:rPr lang="hu-HU" sz="1000" baseline="0" dirty="0"/>
                        <a:t> és a szájban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0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/>
                        <a:t>(IKP</a:t>
                      </a:r>
                      <a:r>
                        <a:rPr lang="hu-HU" sz="1000" baseline="0" dirty="0"/>
                        <a:t> + </a:t>
                      </a:r>
                      <a:r>
                        <a:rPr lang="hu-HU" sz="1000" dirty="0" err="1"/>
                        <a:t>occlusalis</a:t>
                      </a:r>
                      <a:r>
                        <a:rPr lang="hu-HU" sz="1000" dirty="0"/>
                        <a:t> + mosoly)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439609"/>
                  </a:ext>
                </a:extLst>
              </a:tr>
              <a:tr h="901977">
                <a:tc>
                  <a:txBody>
                    <a:bodyPr/>
                    <a:lstStyle/>
                    <a:p>
                      <a:r>
                        <a:rPr lang="hu-HU" sz="1000" dirty="0"/>
                        <a:t>Teleszkópok rögzítése</a:t>
                      </a:r>
                      <a:r>
                        <a:rPr lang="hu-HU" sz="1000" baseline="0" dirty="0"/>
                        <a:t>, átadás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dirty="0"/>
                        <a:t>Elkészült fogsor</a:t>
                      </a:r>
                      <a:r>
                        <a:rPr lang="hu-HU" sz="1000" baseline="0" dirty="0"/>
                        <a:t> és primer teleszkópok ellenőrzése külön és együtt; mintán majd a szájban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baseline="0" dirty="0"/>
                        <a:t>Primer teleszkópok rögzítése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dirty="0"/>
                        <a:t>Kész fogpótlása  a szájban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000" dirty="0"/>
                    </a:p>
                    <a:p>
                      <a:r>
                        <a:rPr lang="hu-HU" sz="1000" dirty="0"/>
                        <a:t>A fogsor polírozott</a:t>
                      </a:r>
                      <a:r>
                        <a:rPr lang="hu-HU" sz="1000" baseline="0" dirty="0"/>
                        <a:t> és </a:t>
                      </a:r>
                      <a:r>
                        <a:rPr lang="hu-HU" sz="1000" baseline="0" dirty="0" err="1"/>
                        <a:t>polírozatlan</a:t>
                      </a:r>
                      <a:r>
                        <a:rPr lang="hu-HU" sz="1000" baseline="0" dirty="0"/>
                        <a:t> felszíne. (IKP + </a:t>
                      </a:r>
                      <a:r>
                        <a:rPr lang="hu-HU" sz="1000" baseline="0" dirty="0" err="1"/>
                        <a:t>occlusalis</a:t>
                      </a:r>
                      <a:r>
                        <a:rPr lang="hu-HU" sz="1000" baseline="0" dirty="0"/>
                        <a:t> nézet) </a:t>
                      </a:r>
                    </a:p>
                    <a:p>
                      <a:r>
                        <a:rPr lang="hu-HU" sz="1000" baseline="0" dirty="0"/>
                        <a:t>Beragasztott primer teleszkópok. </a:t>
                      </a:r>
                      <a:r>
                        <a:rPr lang="hu-HU" sz="1000" i="1" baseline="0" dirty="0"/>
                        <a:t>Rögzítőcement</a:t>
                      </a:r>
                    </a:p>
                    <a:p>
                      <a:r>
                        <a:rPr lang="hu-HU" sz="1000" baseline="0" dirty="0"/>
                        <a:t>IKP + </a:t>
                      </a:r>
                      <a:r>
                        <a:rPr lang="hu-HU" sz="1000" baseline="0" dirty="0" err="1"/>
                        <a:t>occlusalis</a:t>
                      </a:r>
                      <a:r>
                        <a:rPr lang="hu-HU" sz="1000" baseline="0" dirty="0"/>
                        <a:t> + mosoly</a:t>
                      </a:r>
                      <a:endParaRPr lang="hu-H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26459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05" b="80488" l="23875" r="71000"/>
                    </a14:imgEffect>
                  </a14:imgLayer>
                </a14:imgProps>
              </a:ext>
            </a:extLst>
          </a:blip>
          <a:srcRect l="24485" t="25888" r="28265" b="18796"/>
          <a:stretch/>
        </p:blipFill>
        <p:spPr>
          <a:xfrm>
            <a:off x="9701825" y="-101309"/>
            <a:ext cx="2428553" cy="18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7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0883" y="224494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/>
              <a:t>Implantációs rögzített fogpótlás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85" l="0" r="9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4221" y="37989"/>
            <a:ext cx="2347779" cy="1659097"/>
          </a:xfrm>
          <a:prstGeom prst="rect">
            <a:avLst/>
          </a:prstGeom>
        </p:spPr>
      </p:pic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8772"/>
              </p:ext>
            </p:extLst>
          </p:nvPr>
        </p:nvGraphicFramePr>
        <p:xfrm>
          <a:off x="810883" y="1045029"/>
          <a:ext cx="9003404" cy="502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3404">
                  <a:extLst>
                    <a:ext uri="{9D8B030D-6E8A-4147-A177-3AD203B41FA5}">
                      <a16:colId xmlns:a16="http://schemas.microsoft.com/office/drawing/2014/main" val="514167761"/>
                    </a:ext>
                  </a:extLst>
                </a:gridCol>
              </a:tblGrid>
              <a:tr h="388504">
                <a:tc>
                  <a:txBody>
                    <a:bodyPr/>
                    <a:lstStyle/>
                    <a:p>
                      <a:r>
                        <a:rPr lang="hu-HU" sz="1400" dirty="0"/>
                        <a:t>Klinikai</a:t>
                      </a:r>
                      <a:r>
                        <a:rPr lang="hu-HU" sz="1400" baseline="0" dirty="0"/>
                        <a:t> munkafázisok és </a:t>
                      </a:r>
                      <a:r>
                        <a:rPr lang="hu-HU" sz="1400" i="1" baseline="0" dirty="0"/>
                        <a:t>kiegészítő információk 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456461"/>
                  </a:ext>
                </a:extLst>
              </a:tr>
              <a:tr h="798295">
                <a:tc>
                  <a:txBody>
                    <a:bodyPr/>
                    <a:lstStyle/>
                    <a:p>
                      <a:r>
                        <a:rPr lang="hu-HU" sz="1100" dirty="0"/>
                        <a:t>Általános</a:t>
                      </a:r>
                      <a:r>
                        <a:rPr lang="hu-HU" sz="1100" baseline="0" dirty="0"/>
                        <a:t> információk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Implantáció helye, ideje. LOT-címkék fényképezve.</a:t>
                      </a:r>
                      <a:r>
                        <a:rPr lang="hu-HU" sz="1100" baseline="0" dirty="0"/>
                        <a:t> </a:t>
                      </a:r>
                      <a:endParaRPr lang="hu-HU" sz="11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Implantátumok és protetikai tartozékok adatainak ismertetése (típus, méret, anyag, egyedi/gyári)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dirty="0" err="1"/>
                        <a:t>Gingivaformáló</a:t>
                      </a:r>
                      <a:r>
                        <a:rPr lang="hu-HU" sz="1100" dirty="0"/>
                        <a:t> csavarok szájban, ill. gyógyult hámcsatornák </a:t>
                      </a:r>
                      <a:r>
                        <a:rPr lang="hu-HU" sz="1100" dirty="0" err="1"/>
                        <a:t>gingivaformáló</a:t>
                      </a:r>
                      <a:r>
                        <a:rPr lang="hu-HU" sz="1100" dirty="0"/>
                        <a:t> csavarok nélkül,</a:t>
                      </a:r>
                      <a:r>
                        <a:rPr lang="hu-HU" sz="1100" baseline="0" dirty="0"/>
                        <a:t> hámmagasság</a:t>
                      </a:r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998541"/>
                  </a:ext>
                </a:extLst>
              </a:tr>
              <a:tr h="1852045"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Lenyomatvétel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100" u="sng" dirty="0">
                          <a:solidFill>
                            <a:schemeClr val="tx1"/>
                          </a:solidFill>
                        </a:rPr>
                        <a:t>Implantátum</a:t>
                      </a:r>
                      <a:r>
                        <a:rPr lang="hu-HU" sz="1100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100" u="sng" dirty="0">
                          <a:solidFill>
                            <a:schemeClr val="tx1"/>
                          </a:solidFill>
                        </a:rPr>
                        <a:t>szintű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lenyomatvétel esetén: szájba helyezett lenyomati fejek + röntgenfelvétel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100" u="sng" dirty="0">
                          <a:solidFill>
                            <a:schemeClr val="tx1"/>
                          </a:solidFill>
                        </a:rPr>
                        <a:t>Implantátumfej szintű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 lenyomatvétel esetén: behelyezett implantátum fejek, majd az ezekre behelyezett lenyomatvételi fejek + röntgenfelvétel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hu-HU" sz="1100" u="sng" dirty="0">
                          <a:solidFill>
                            <a:schemeClr val="tx1"/>
                          </a:solidFill>
                        </a:rPr>
                        <a:t>Zárt kanalas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lenyomatvétel esetén: Precíziós-szituációs lenyomat technikai analógokkal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hu-HU" sz="1100" u="sng" dirty="0">
                          <a:solidFill>
                            <a:schemeClr val="tx1"/>
                          </a:solidFill>
                        </a:rPr>
                        <a:t>Nyitott kanalas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lenyomatvétel esetén: Egyéni kanál mintán, szájba helyezve lenyomatvételi fejekkel együtt, precíziós-szituációs lenyomat technikai analógokkal (lenyomatanyag + márkanév)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100" dirty="0" err="1">
                          <a:solidFill>
                            <a:schemeClr val="tx1"/>
                          </a:solidFill>
                        </a:rPr>
                        <a:t>Antagonista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 lenyomat (lenyomatanyag + márkanév)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Harapásregisztráció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Megtartott</a:t>
                      </a:r>
                      <a:r>
                        <a:rPr lang="hu-HU" sz="1100" baseline="0" dirty="0">
                          <a:solidFill>
                            <a:schemeClr val="tx1"/>
                          </a:solidFill>
                        </a:rPr>
                        <a:t> harapás – IKP rögzítése: kulcslenyomat (viaszharapás, szilikon harapás) [szájban; </a:t>
                      </a:r>
                      <a:r>
                        <a:rPr lang="hu-HU" sz="1100" i="1" baseline="0" dirty="0">
                          <a:solidFill>
                            <a:schemeClr val="tx1"/>
                          </a:solidFill>
                        </a:rPr>
                        <a:t>anyag, márkanév</a:t>
                      </a:r>
                      <a:r>
                        <a:rPr lang="hu-HU" sz="11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03159"/>
                  </a:ext>
                </a:extLst>
              </a:tr>
              <a:tr h="4470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2"/>
                        <a:tabLst/>
                        <a:defRPr/>
                      </a:pPr>
                      <a:r>
                        <a:rPr lang="hu-HU" sz="1100" baseline="0" dirty="0">
                          <a:solidFill>
                            <a:schemeClr val="tx1"/>
                          </a:solidFill>
                        </a:rPr>
                        <a:t>Nem megtartott harapás – á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llcsont-reláció</a:t>
                      </a:r>
                      <a:r>
                        <a:rPr lang="hu-HU" sz="1100" baseline="0" dirty="0">
                          <a:solidFill>
                            <a:schemeClr val="tx1"/>
                          </a:solidFill>
                        </a:rPr>
                        <a:t> meghatározása: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Harapási sablon / Intraorális rajzolókészülék [szájban és szájon kívül, </a:t>
                      </a:r>
                      <a:r>
                        <a:rPr lang="hu-HU" sz="1100" dirty="0" err="1">
                          <a:solidFill>
                            <a:schemeClr val="tx1"/>
                          </a:solidFill>
                        </a:rPr>
                        <a:t>antagonista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 mintával összeillesztve]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892505"/>
                  </a:ext>
                </a:extLst>
              </a:tr>
              <a:tr h="447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Vázpróba: váz az </a:t>
                      </a:r>
                      <a:r>
                        <a:rPr lang="hu-H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artikulátorban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és szájban. Röntgen-kontroll, </a:t>
                      </a:r>
                      <a:r>
                        <a:rPr lang="hu-H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Sheffield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-teszt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Fogszín-meghatározás: VITA 3D Master fogszínkulccsal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067416"/>
                  </a:ext>
                </a:extLst>
              </a:tr>
              <a:tr h="29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Mattpróba:</a:t>
                      </a: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artikulátorban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és szájban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26812"/>
                  </a:ext>
                </a:extLst>
              </a:tr>
              <a:tr h="79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+mn-lt"/>
                        </a:rPr>
                        <a:t>Átadás, rögzítés,</a:t>
                      </a:r>
                      <a:r>
                        <a:rPr lang="hu-HU" sz="1100" baseline="0" dirty="0">
                          <a:latin typeface="+mn-lt"/>
                        </a:rPr>
                        <a:t> </a:t>
                      </a:r>
                      <a:r>
                        <a:rPr lang="hu-HU" sz="1100" dirty="0">
                          <a:latin typeface="+mn-lt"/>
                        </a:rPr>
                        <a:t>instruálás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kész</a:t>
                      </a: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fogpótlás az </a:t>
                      </a:r>
                      <a:r>
                        <a:rPr lang="hu-H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artikulátorban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és szájban (IKP + </a:t>
                      </a:r>
                      <a:r>
                        <a:rPr lang="hu-H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occlusalis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100" dirty="0"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dirty="0">
                          <a:latin typeface="+mn-lt"/>
                        </a:rPr>
                        <a:t>Rögzítés, kontrollröntgen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dirty="0">
                          <a:latin typeface="+mn-lt"/>
                        </a:rPr>
                        <a:t>Csavaros rögzítés esetén az átmenőcsavarok behelyezésére szolgáló csatorna befedése (teflonszalaggal és töméssel)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981747"/>
                  </a:ext>
                </a:extLst>
              </a:tr>
            </a:tbl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553" y="-20427"/>
            <a:ext cx="2051181" cy="14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06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Köszönöm</a:t>
            </a:r>
            <a:r>
              <a:rPr lang="en-GB" dirty="0"/>
              <a:t> a </a:t>
            </a:r>
            <a:r>
              <a:rPr lang="en-GB" dirty="0" err="1"/>
              <a:t>figyelmet</a:t>
            </a:r>
            <a:r>
              <a:rPr lang="en-GB" dirty="0"/>
              <a:t>!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NÉV</a:t>
            </a:r>
          </a:p>
        </p:txBody>
      </p:sp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Általános anamnézis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240971"/>
            <a:ext cx="8229600" cy="4517571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10253F"/>
                </a:solidFill>
              </a:rPr>
              <a:t>A fogászati kezelést befolyásoló tényezők</a:t>
            </a:r>
          </a:p>
          <a:p>
            <a:r>
              <a:rPr lang="hu-HU" dirty="0">
                <a:solidFill>
                  <a:srgbClr val="10253F"/>
                </a:solidFill>
              </a:rPr>
              <a:t>Általános egészségügyi állapotra vonatkozó adatok, betegségek – az azokra szedett gyógyszerek (neve, hatóanyaga, releváns mellékhatásai)</a:t>
            </a:r>
          </a:p>
          <a:p>
            <a:pPr lvl="1"/>
            <a:r>
              <a:rPr lang="hu-HU" i="1" dirty="0">
                <a:solidFill>
                  <a:srgbClr val="10253F"/>
                </a:solidFill>
              </a:rPr>
              <a:t>P	l. magas vérnyomás: </a:t>
            </a:r>
            <a:r>
              <a:rPr lang="hu-HU" i="1" dirty="0" err="1">
                <a:solidFill>
                  <a:srgbClr val="10253F"/>
                </a:solidFill>
              </a:rPr>
              <a:t>Amlodipin</a:t>
            </a:r>
            <a:r>
              <a:rPr lang="hu-HU" i="1" dirty="0">
                <a:solidFill>
                  <a:srgbClr val="10253F"/>
                </a:solidFill>
              </a:rPr>
              <a:t> (</a:t>
            </a:r>
            <a:r>
              <a:rPr lang="hu-HU" i="1" dirty="0" err="1">
                <a:solidFill>
                  <a:srgbClr val="10253F"/>
                </a:solidFill>
              </a:rPr>
              <a:t>Ca</a:t>
            </a:r>
            <a:r>
              <a:rPr lang="hu-HU" i="1" dirty="0">
                <a:solidFill>
                  <a:srgbClr val="10253F"/>
                </a:solidFill>
              </a:rPr>
              <a:t>-csatorna blokkoló) – </a:t>
            </a:r>
            <a:r>
              <a:rPr lang="hu-HU" i="1" dirty="0" err="1">
                <a:solidFill>
                  <a:srgbClr val="10253F"/>
                </a:solidFill>
              </a:rPr>
              <a:t>mh</a:t>
            </a:r>
            <a:r>
              <a:rPr lang="hu-HU" i="1" dirty="0">
                <a:solidFill>
                  <a:srgbClr val="10253F"/>
                </a:solidFill>
              </a:rPr>
              <a:t>. </a:t>
            </a:r>
            <a:r>
              <a:rPr lang="hu-HU" i="1" dirty="0" err="1">
                <a:solidFill>
                  <a:srgbClr val="10253F"/>
                </a:solidFill>
              </a:rPr>
              <a:t>gingivahyperplasia</a:t>
            </a:r>
            <a:r>
              <a:rPr lang="hu-HU" i="1" dirty="0">
                <a:solidFill>
                  <a:srgbClr val="10253F"/>
                </a:solidFill>
              </a:rPr>
              <a:t>  </a:t>
            </a:r>
          </a:p>
          <a:p>
            <a:pPr lvl="1"/>
            <a:r>
              <a:rPr lang="hu-HU" i="1" dirty="0">
                <a:solidFill>
                  <a:srgbClr val="10253F"/>
                </a:solidFill>
              </a:rPr>
              <a:t>Pl. csontritkulás: </a:t>
            </a:r>
            <a:r>
              <a:rPr lang="hu-HU" i="1" dirty="0" err="1">
                <a:solidFill>
                  <a:srgbClr val="10253F"/>
                </a:solidFill>
              </a:rPr>
              <a:t>Bonviva</a:t>
            </a:r>
            <a:r>
              <a:rPr lang="hu-HU" i="1" dirty="0">
                <a:solidFill>
                  <a:srgbClr val="10253F"/>
                </a:solidFill>
              </a:rPr>
              <a:t> (</a:t>
            </a:r>
            <a:r>
              <a:rPr lang="hu-HU" i="1" dirty="0" err="1">
                <a:solidFill>
                  <a:srgbClr val="10253F"/>
                </a:solidFill>
              </a:rPr>
              <a:t>ibandronát</a:t>
            </a:r>
            <a:r>
              <a:rPr lang="hu-HU" i="1" dirty="0">
                <a:solidFill>
                  <a:srgbClr val="10253F"/>
                </a:solidFill>
              </a:rPr>
              <a:t>: </a:t>
            </a:r>
            <a:r>
              <a:rPr lang="hu-HU" i="1" dirty="0" err="1">
                <a:solidFill>
                  <a:srgbClr val="10253F"/>
                </a:solidFill>
              </a:rPr>
              <a:t>biszfoszfonát</a:t>
            </a:r>
            <a:r>
              <a:rPr lang="hu-HU" i="1" dirty="0">
                <a:solidFill>
                  <a:srgbClr val="10253F"/>
                </a:solidFill>
              </a:rPr>
              <a:t>) – </a:t>
            </a:r>
            <a:r>
              <a:rPr lang="hu-HU" i="1" dirty="0" err="1">
                <a:solidFill>
                  <a:srgbClr val="10253F"/>
                </a:solidFill>
              </a:rPr>
              <a:t>mh</a:t>
            </a:r>
            <a:r>
              <a:rPr lang="hu-HU" i="1" dirty="0">
                <a:solidFill>
                  <a:srgbClr val="10253F"/>
                </a:solidFill>
              </a:rPr>
              <a:t>. MRONJ állcsontnekrózis</a:t>
            </a:r>
          </a:p>
          <a:p>
            <a:r>
              <a:rPr lang="hu-HU" dirty="0">
                <a:solidFill>
                  <a:srgbClr val="10253F"/>
                </a:solidFill>
              </a:rPr>
              <a:t>Allergia (pl. gyógyszer, fém) </a:t>
            </a:r>
          </a:p>
          <a:p>
            <a:r>
              <a:rPr lang="hu-HU" dirty="0">
                <a:solidFill>
                  <a:srgbClr val="10253F"/>
                </a:solidFill>
              </a:rPr>
              <a:t>Egészségre káros szokások (pl. alkohol fogyasztás, dohányzás – mennyit?)</a:t>
            </a:r>
            <a:endParaRPr lang="hu-HU" dirty="0">
              <a:solidFill>
                <a:srgbClr val="10253F"/>
              </a:solidFill>
              <a:latin typeface="Arial" charset="0"/>
            </a:endParaRPr>
          </a:p>
        </p:txBody>
      </p:sp>
      <p:sp>
        <p:nvSpPr>
          <p:cNvPr id="9" name="Dátum helye 3">
            <a:extLst>
              <a:ext uri="{FF2B5EF4-FFF2-40B4-BE49-F238E27FC236}">
                <a16:creationId xmlns:a16="http://schemas.microsoft.com/office/drawing/2014/main" id="{472ED001-C110-054A-45BB-066F2C4A1DD9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E7B010E9-4710-221E-3AB0-B5F38C99FE9D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711A87BA-812D-2A11-B9A7-C8812549F165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2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4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Fogászati anamnézis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66179"/>
            <a:ext cx="10515600" cy="4123613"/>
          </a:xfrm>
        </p:spPr>
        <p:txBody>
          <a:bodyPr/>
          <a:lstStyle/>
          <a:p>
            <a:pPr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Viselt fogpótlások leírása, ezek mikor készültek</a:t>
            </a:r>
          </a:p>
          <a:p>
            <a:pPr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Korábbi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extractiók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, mikor voltak?</a:t>
            </a:r>
          </a:p>
          <a:p>
            <a:pPr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Egyéb korábbi fogászati kezelés pl.: fogszabályozás, szájsebészeti műtét stb.  </a:t>
            </a:r>
          </a:p>
          <a:p>
            <a:endParaRPr lang="hu-HU" dirty="0"/>
          </a:p>
        </p:txBody>
      </p:sp>
      <p:sp>
        <p:nvSpPr>
          <p:cNvPr id="9" name="Dátum helye 3">
            <a:extLst>
              <a:ext uri="{FF2B5EF4-FFF2-40B4-BE49-F238E27FC236}">
                <a16:creationId xmlns:a16="http://schemas.microsoft.com/office/drawing/2014/main" id="{A7D07A86-A6E2-744A-0C69-F849AA247F0C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9D0DB60A-7B48-93F4-3CA1-07246AEBFD86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184D298D-6B75-A895-6824-267C195AC6BD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245350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Kiindulási státusz 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Arc- és szájfotók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1718975" y="1547739"/>
            <a:ext cx="308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Arc – természetes mosoly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2656411" y="5733738"/>
            <a:ext cx="171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Mosoly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5733425" y="1566159"/>
            <a:ext cx="94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IKP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8281454" y="5724245"/>
            <a:ext cx="182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Alsó </a:t>
            </a:r>
            <a:r>
              <a:rPr lang="hu-HU" dirty="0" err="1"/>
              <a:t>fogív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8201028" y="1449795"/>
            <a:ext cx="169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Felső </a:t>
            </a:r>
            <a:r>
              <a:rPr lang="hu-HU" dirty="0" err="1"/>
              <a:t>fogív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055033" y="5749721"/>
            <a:ext cx="208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Enyhén nyitott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36" l="0" r="100000">
                        <a14:foregroundMark x1="4818" y1="74242" x2="57636" y2="62727"/>
                        <a14:foregroundMark x1="71273" y1="51273" x2="96182" y2="78182"/>
                        <a14:foregroundMark x1="79000" y1="60364" x2="99818" y2="63939"/>
                        <a14:foregroundMark x1="76000" y1="70242" x2="96182" y2="82909"/>
                        <a14:foregroundMark x1="36818" y1="71030" x2="636" y2="75030"/>
                        <a14:foregroundMark x1="32727" y1="58000" x2="22000" y2="68303"/>
                        <a14:foregroundMark x1="32091" y1="71879" x2="10727" y2="80545"/>
                        <a14:foregroundMark x1="30364" y1="71879" x2="24364" y2="83333"/>
                        <a14:foregroundMark x1="12545" y1="72667" x2="10727" y2="80545"/>
                        <a14:foregroundMark x1="57000" y1="80970" x2="636" y2="82909"/>
                        <a14:foregroundMark x1="65909" y1="73030" x2="89727" y2="85697"/>
                        <a14:foregroundMark x1="88545" y1="66727" x2="99818" y2="71030"/>
                        <a14:foregroundMark x1="63545" y1="77394" x2="76000" y2="86909"/>
                        <a14:foregroundMark x1="89091" y1="75818" x2="92091" y2="89636"/>
                        <a14:backgroundMark x1="65364" y1="2182" x2="82000" y2="1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98"/>
          <a:stretch/>
        </p:blipFill>
        <p:spPr>
          <a:xfrm>
            <a:off x="2398353" y="1883230"/>
            <a:ext cx="1571929" cy="18722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34" y="3895372"/>
            <a:ext cx="2659121" cy="177327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/>
          <a:stretch/>
        </p:blipFill>
        <p:spPr>
          <a:xfrm>
            <a:off x="4583833" y="3895371"/>
            <a:ext cx="2790749" cy="179434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94" y="1926330"/>
            <a:ext cx="2792133" cy="186207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529" r="2602" b="-529"/>
          <a:stretch/>
        </p:blipFill>
        <p:spPr>
          <a:xfrm>
            <a:off x="7464152" y="1917072"/>
            <a:ext cx="2631780" cy="188114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64152" y="3896456"/>
            <a:ext cx="2660004" cy="1772192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E01D055E-C2C2-5E45-D816-7968C02D2D77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694940EC-543A-512D-5140-99E1FAE739CA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5D861C3E-8ECC-27DD-27D2-C32EF7D9BBAC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1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Borbély László\Desktop\Ké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6165" r="1787"/>
          <a:stretch/>
        </p:blipFill>
        <p:spPr>
          <a:xfrm>
            <a:off x="4633079" y="1465613"/>
            <a:ext cx="2455322" cy="165823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6836" r="2745"/>
          <a:stretch/>
        </p:blipFill>
        <p:spPr bwMode="auto">
          <a:xfrm>
            <a:off x="7385033" y="1438950"/>
            <a:ext cx="2455950" cy="17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b="3844"/>
          <a:stretch/>
        </p:blipFill>
        <p:spPr bwMode="auto">
          <a:xfrm>
            <a:off x="7400331" y="3305825"/>
            <a:ext cx="2425352" cy="16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980625" y="400468"/>
            <a:ext cx="1539613" cy="17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368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7349119" y="2147232"/>
            <a:ext cx="2481846" cy="23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368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608090" y="4231278"/>
            <a:ext cx="1847807" cy="2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368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316" r="8598" b="2823"/>
          <a:stretch/>
        </p:blipFill>
        <p:spPr bwMode="auto">
          <a:xfrm>
            <a:off x="2111570" y="1490925"/>
            <a:ext cx="2194236" cy="163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églalap 14"/>
          <p:cNvSpPr>
            <a:spLocks noChangeArrowheads="1"/>
          </p:cNvSpPr>
          <p:nvPr/>
        </p:nvSpPr>
        <p:spPr bwMode="auto">
          <a:xfrm>
            <a:off x="2869946" y="2183834"/>
            <a:ext cx="677485" cy="1235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grpSp>
        <p:nvGrpSpPr>
          <p:cNvPr id="10" name="Group 3"/>
          <p:cNvGrpSpPr>
            <a:grpSpLocks noChangeAspect="1"/>
          </p:cNvGrpSpPr>
          <p:nvPr/>
        </p:nvGrpSpPr>
        <p:grpSpPr bwMode="auto">
          <a:xfrm>
            <a:off x="2018544" y="3295835"/>
            <a:ext cx="2321502" cy="1657425"/>
            <a:chOff x="113" y="1344"/>
            <a:chExt cx="3090" cy="206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" name="Text Box 5"/>
            <p:cNvSpPr txBox="1">
              <a:spLocks noChangeAspect="1" noChangeArrowheads="1"/>
            </p:cNvSpPr>
            <p:nvPr/>
          </p:nvSpPr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grpSp>
        <p:nvGrpSpPr>
          <p:cNvPr id="13" name="Group 3"/>
          <p:cNvGrpSpPr>
            <a:grpSpLocks noChangeAspect="1"/>
          </p:cNvGrpSpPr>
          <p:nvPr/>
        </p:nvGrpSpPr>
        <p:grpSpPr bwMode="auto">
          <a:xfrm>
            <a:off x="4634071" y="3308552"/>
            <a:ext cx="2468268" cy="1645513"/>
            <a:chOff x="116" y="1389"/>
            <a:chExt cx="2586" cy="1723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" name="Text Box 5"/>
            <p:cNvSpPr txBox="1">
              <a:spLocks noChangeAspect="1" noChangeArrowheads="1"/>
            </p:cNvSpPr>
            <p:nvPr/>
          </p:nvSpPr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2058042" y="282887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2058042" y="461821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2. 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673520" y="46501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4.</a:t>
            </a:r>
            <a:r>
              <a:rPr lang="hu-HU" dirty="0"/>
              <a:t> 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4675459" y="27879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3.</a:t>
            </a:r>
            <a:r>
              <a:rPr lang="hu-HU" dirty="0"/>
              <a:t> 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7418661" y="28288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5.</a:t>
            </a:r>
            <a:r>
              <a:rPr lang="hu-HU" dirty="0"/>
              <a:t> 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7418661" y="461821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6. 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665601" y="1170421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Arc – természetes mosoly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718413" y="491057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Mosoly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5624360" y="1075039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IKP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8014126" y="4902191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Alsó </a:t>
            </a:r>
            <a:r>
              <a:rPr lang="hu-HU" dirty="0" err="1"/>
              <a:t>fogív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7978464" y="1098497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Felső </a:t>
            </a:r>
            <a:r>
              <a:rPr lang="hu-HU" dirty="0" err="1"/>
              <a:t>fogív</a:t>
            </a:r>
            <a:endParaRPr lang="hu-HU" dirty="0"/>
          </a:p>
        </p:txBody>
      </p:sp>
      <p:sp>
        <p:nvSpPr>
          <p:cNvPr id="27" name="Négyágú csillag 26"/>
          <p:cNvSpPr/>
          <p:nvPr/>
        </p:nvSpPr>
        <p:spPr>
          <a:xfrm>
            <a:off x="6253090" y="3788853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Négyágú csillag 27"/>
          <p:cNvSpPr/>
          <p:nvPr/>
        </p:nvSpPr>
        <p:spPr>
          <a:xfrm>
            <a:off x="6233045" y="2052244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Négyágú csillag 28"/>
          <p:cNvSpPr/>
          <p:nvPr/>
        </p:nvSpPr>
        <p:spPr>
          <a:xfrm>
            <a:off x="7805888" y="2137242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Négyágú csillag 29"/>
          <p:cNvSpPr/>
          <p:nvPr/>
        </p:nvSpPr>
        <p:spPr>
          <a:xfrm>
            <a:off x="7887425" y="4191543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/>
          <p:cNvSpPr txBox="1"/>
          <p:nvPr/>
        </p:nvSpPr>
        <p:spPr>
          <a:xfrm>
            <a:off x="1947985" y="4058472"/>
            <a:ext cx="3105337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4667409" y="2232480"/>
            <a:ext cx="3105337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4658871" y="4007344"/>
            <a:ext cx="3105337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1976284" y="2129224"/>
            <a:ext cx="3105337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35" name="Szövegdoboz 34"/>
          <p:cNvSpPr txBox="1"/>
          <p:nvPr/>
        </p:nvSpPr>
        <p:spPr>
          <a:xfrm rot="5400000">
            <a:off x="2146921" y="2298446"/>
            <a:ext cx="2188420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 </a:t>
            </a:r>
          </a:p>
        </p:txBody>
      </p:sp>
      <p:sp>
        <p:nvSpPr>
          <p:cNvPr id="36" name="Szövegdoboz 35"/>
          <p:cNvSpPr txBox="1"/>
          <p:nvPr/>
        </p:nvSpPr>
        <p:spPr>
          <a:xfrm rot="5400000">
            <a:off x="7491151" y="2261432"/>
            <a:ext cx="2287806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37" name="Szövegdoboz 36"/>
          <p:cNvSpPr txBox="1"/>
          <p:nvPr/>
        </p:nvSpPr>
        <p:spPr>
          <a:xfrm rot="5400000">
            <a:off x="7427763" y="4060551"/>
            <a:ext cx="2287806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38" name="Szövegdoboz 37"/>
          <p:cNvSpPr txBox="1"/>
          <p:nvPr/>
        </p:nvSpPr>
        <p:spPr>
          <a:xfrm rot="5400000">
            <a:off x="4756493" y="4074769"/>
            <a:ext cx="2287806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39" name="Szövegdoboz 38"/>
          <p:cNvSpPr txBox="1"/>
          <p:nvPr/>
        </p:nvSpPr>
        <p:spPr>
          <a:xfrm rot="5400000">
            <a:off x="4761166" y="2249370"/>
            <a:ext cx="2287806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40" name="Szövegdoboz 39"/>
          <p:cNvSpPr txBox="1"/>
          <p:nvPr/>
        </p:nvSpPr>
        <p:spPr>
          <a:xfrm rot="5400000">
            <a:off x="2030684" y="4074769"/>
            <a:ext cx="2287806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5033864" y="4941186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Enyhén nyitott </a:t>
            </a:r>
          </a:p>
        </p:txBody>
      </p:sp>
      <p:sp>
        <p:nvSpPr>
          <p:cNvPr id="44" name="Szövegdoboz 43"/>
          <p:cNvSpPr txBox="1"/>
          <p:nvPr/>
        </p:nvSpPr>
        <p:spPr>
          <a:xfrm>
            <a:off x="1670424" y="829712"/>
            <a:ext cx="46519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/>
              <a:t>f 8</a:t>
            </a:r>
          </a:p>
        </p:txBody>
      </p:sp>
      <p:sp>
        <p:nvSpPr>
          <p:cNvPr id="45" name="Szövegdoboz 44"/>
          <p:cNvSpPr txBox="1"/>
          <p:nvPr/>
        </p:nvSpPr>
        <p:spPr>
          <a:xfrm>
            <a:off x="3736864" y="5753282"/>
            <a:ext cx="669132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/>
              <a:t>Manual</a:t>
            </a:r>
            <a:r>
              <a:rPr lang="hu-HU" dirty="0"/>
              <a:t> mód:     f 22,      ISO 200,      1/200;         vaku: M 1/2</a:t>
            </a:r>
          </a:p>
        </p:txBody>
      </p:sp>
      <p:sp>
        <p:nvSpPr>
          <p:cNvPr id="46" name="Jobb oldali kapcsos zárójel 45"/>
          <p:cNvSpPr/>
          <p:nvPr/>
        </p:nvSpPr>
        <p:spPr>
          <a:xfrm>
            <a:off x="9743002" y="1628850"/>
            <a:ext cx="394613" cy="3179219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Szövegdoboz 46"/>
          <p:cNvSpPr txBox="1"/>
          <p:nvPr/>
        </p:nvSpPr>
        <p:spPr>
          <a:xfrm rot="5400000">
            <a:off x="9333943" y="2972670"/>
            <a:ext cx="208012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/>
              <a:t>Okkluzális</a:t>
            </a:r>
            <a:r>
              <a:rPr lang="hu-HU" dirty="0"/>
              <a:t> </a:t>
            </a:r>
            <a:r>
              <a:rPr lang="hu-HU" dirty="0" err="1"/>
              <a:t>fototükör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1864658" y="5781910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- fókusz</a:t>
            </a:r>
          </a:p>
        </p:txBody>
      </p:sp>
      <p:sp>
        <p:nvSpPr>
          <p:cNvPr id="49" name="Jobb oldali kapcsos zárójel 48"/>
          <p:cNvSpPr/>
          <p:nvPr/>
        </p:nvSpPr>
        <p:spPr>
          <a:xfrm rot="5400000">
            <a:off x="7054339" y="2496586"/>
            <a:ext cx="382779" cy="5508746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övegdoboz 49"/>
          <p:cNvSpPr txBox="1"/>
          <p:nvPr/>
        </p:nvSpPr>
        <p:spPr>
          <a:xfrm>
            <a:off x="6092839" y="5349762"/>
            <a:ext cx="22813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/>
              <a:t>(nagy) szájterpesz </a:t>
            </a:r>
          </a:p>
        </p:txBody>
      </p:sp>
      <p:sp>
        <p:nvSpPr>
          <p:cNvPr id="51" name="Négyágú csillag 50"/>
          <p:cNvSpPr/>
          <p:nvPr/>
        </p:nvSpPr>
        <p:spPr>
          <a:xfrm>
            <a:off x="1731486" y="5851840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Cím 1"/>
          <p:cNvSpPr txBox="1">
            <a:spLocks/>
          </p:cNvSpPr>
          <p:nvPr/>
        </p:nvSpPr>
        <p:spPr>
          <a:xfrm>
            <a:off x="1981200" y="-737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Fotósegédlet</a:t>
            </a:r>
          </a:p>
        </p:txBody>
      </p:sp>
    </p:spTree>
    <p:extLst>
      <p:ext uri="{BB962C8B-B14F-4D97-AF65-F5344CB8AC3E}">
        <p14:creationId xmlns:p14="http://schemas.microsoft.com/office/powerpoint/2010/main" val="391231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81200" y="-1607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/>
              <a:t>Fényképezés - Minőségkülönbség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30" y="1695624"/>
            <a:ext cx="2163701" cy="144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95" y="3201068"/>
            <a:ext cx="2155645" cy="144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05" y="4690347"/>
            <a:ext cx="2162135" cy="144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99" y="3199267"/>
            <a:ext cx="2164805" cy="144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410942" y="4696863"/>
            <a:ext cx="2161015" cy="144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45" y="1689025"/>
            <a:ext cx="2156883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44" y="3201068"/>
            <a:ext cx="2157370" cy="144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65" y="4690347"/>
            <a:ext cx="2157463" cy="144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17" y="3199267"/>
            <a:ext cx="2158305" cy="144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174317" y="4690347"/>
            <a:ext cx="2158463" cy="144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" b="99649" l="9842" r="898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7302" y="719096"/>
            <a:ext cx="1120673" cy="112067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" b="99649" l="9842" r="898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4393" y="2171177"/>
            <a:ext cx="1176235" cy="117623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3287" y1="12548" x2="28009" y2="48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6795" y="764487"/>
            <a:ext cx="938432" cy="114262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3287" y1="12548" x2="28009" y2="48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7406" y="2262045"/>
            <a:ext cx="938432" cy="1142628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6297975" y="949021"/>
            <a:ext cx="3830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dirty="0"/>
              <a:t>Ha </a:t>
            </a:r>
            <a:r>
              <a:rPr lang="hu-HU" sz="1600" dirty="0"/>
              <a:t>a mobiltelefont használ </a:t>
            </a:r>
            <a:r>
              <a:rPr lang="de-DE" sz="1600" dirty="0" err="1"/>
              <a:t>fényké</a:t>
            </a:r>
            <a:r>
              <a:rPr lang="hu-HU" sz="1600" dirty="0"/>
              <a:t>-</a:t>
            </a:r>
            <a:r>
              <a:rPr lang="de-DE" sz="1600" dirty="0" err="1"/>
              <a:t>pez</a:t>
            </a:r>
            <a:r>
              <a:rPr lang="hu-HU" sz="1600" dirty="0" err="1"/>
              <a:t>éshez</a:t>
            </a:r>
            <a:r>
              <a:rPr lang="hu-HU" sz="1600" dirty="0"/>
              <a:t>, a képek felbontása és minősége gyengébb lesz.</a:t>
            </a:r>
          </a:p>
          <a:p>
            <a:pPr algn="just"/>
            <a:r>
              <a:rPr lang="hu-HU" sz="1600" dirty="0"/>
              <a:t>A képek beállítása (</a:t>
            </a:r>
            <a:r>
              <a:rPr lang="hu-HU" sz="1600" dirty="0" err="1"/>
              <a:t>centrálás</a:t>
            </a:r>
            <a:r>
              <a:rPr lang="hu-HU" sz="1600" dirty="0"/>
              <a:t>, fókusz stb.) ugyanakkor változatlan marad. </a:t>
            </a:r>
          </a:p>
        </p:txBody>
      </p:sp>
    </p:spTree>
    <p:extLst>
      <p:ext uri="{BB962C8B-B14F-4D97-AF65-F5344CB8AC3E}">
        <p14:creationId xmlns:p14="http://schemas.microsoft.com/office/powerpoint/2010/main" val="95899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23" y="283028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52" y="4532786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85" y="283028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2506" y="321728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86" y="4558479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228685" y="4558479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83028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2049381" y="9561"/>
            <a:ext cx="8229600" cy="94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Fényképezés – Gyakori hibák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925453" y="3906649"/>
            <a:ext cx="936104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sz="5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777678" y="949693"/>
            <a:ext cx="8773007" cy="170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hu-HU" sz="1600" dirty="0"/>
              <a:t>A fényképek minőségét jelentősen meghatározza, hogy a kép témája megfelelően helyezkedik-e el a képen. Az alábbiakra kell figyelni tehát: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hu-HU" sz="1600" u="sng" dirty="0"/>
              <a:t>Fényképezőgép </a:t>
            </a:r>
            <a:r>
              <a:rPr lang="hu-HU" sz="1600" dirty="0"/>
              <a:t>megfelelő beállítása (világosság, fókusz)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hu-HU" sz="1600" u="sng" dirty="0"/>
              <a:t>Páciens</a:t>
            </a:r>
            <a:r>
              <a:rPr lang="hu-HU" sz="1600" dirty="0"/>
              <a:t> megfelelő pozicionálása (fejtartás, mosoly, szájnyitás mértéke)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hu-HU" sz="1600" u="sng" dirty="0"/>
              <a:t>Saját</a:t>
            </a:r>
            <a:r>
              <a:rPr lang="hu-HU" sz="1600" dirty="0"/>
              <a:t> </a:t>
            </a:r>
            <a:r>
              <a:rPr lang="hu-HU" sz="1600" dirty="0" err="1"/>
              <a:t>pozíciónk</a:t>
            </a:r>
            <a:r>
              <a:rPr lang="hu-HU" sz="1600" dirty="0"/>
              <a:t>, a segédeszközök megfelelő alkalmazása (fénykép szemből, nem oldalról és alulról készüljön, tükör ne legyen párás stb.) </a:t>
            </a:r>
          </a:p>
        </p:txBody>
      </p:sp>
    </p:spTree>
    <p:extLst>
      <p:ext uri="{BB962C8B-B14F-4D97-AF65-F5344CB8AC3E}">
        <p14:creationId xmlns:p14="http://schemas.microsoft.com/office/powerpoint/2010/main" val="274410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2259</TotalTime>
  <Words>3491</Words>
  <Application>Microsoft Office PowerPoint</Application>
  <PresentationFormat>Szélesvásznú</PresentationFormat>
  <Paragraphs>677</Paragraphs>
  <Slides>32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7" baseType="lpstr">
      <vt:lpstr>Arial</vt:lpstr>
      <vt:lpstr>Calibri</vt:lpstr>
      <vt:lpstr>Montserrat</vt:lpstr>
      <vt:lpstr>Times New Roman</vt:lpstr>
      <vt:lpstr>Office-téma</vt:lpstr>
      <vt:lpstr>Esetbemutatás Útmutató</vt:lpstr>
      <vt:lpstr>Fogpótlástan Szigorlati Esetbemutatás Cím (Fogpótlás Típusa) Pl.: kombinált fogpótlás, teljes lemezes fogpótlás stb.</vt:lpstr>
      <vt:lpstr>A páciens bemutatása</vt:lpstr>
      <vt:lpstr>Általános anamnézis</vt:lpstr>
      <vt:lpstr>Fogászati anamnézis</vt:lpstr>
      <vt:lpstr>Kiindulási státusz  Arc- és szájfotók</vt:lpstr>
      <vt:lpstr>PowerPoint-bemutató</vt:lpstr>
      <vt:lpstr>PowerPoint-bemutató</vt:lpstr>
      <vt:lpstr>PowerPoint-bemutató</vt:lpstr>
      <vt:lpstr>PowerPoint-bemutató</vt:lpstr>
      <vt:lpstr>Kiindulási státusz Orthopantomogram</vt:lpstr>
      <vt:lpstr>Kiindulási státusz Periapikális röntgenfelvételek és röntgen-diagnózisok</vt:lpstr>
      <vt:lpstr>Fej-, nyak régió vizsgálata, Intraorális vizsgálat I.</vt:lpstr>
      <vt:lpstr>Fej-, nyak régió vizsgálata, Intraorális vizsgálat II.</vt:lpstr>
      <vt:lpstr>Kiindulási státusz  Felső állcsont</vt:lpstr>
      <vt:lpstr>Kiindulási státusz  Alsó állcsont</vt:lpstr>
      <vt:lpstr>PowerPoint-bemutató</vt:lpstr>
      <vt:lpstr>Protetikai Kezelési terv</vt:lpstr>
      <vt:lpstr>Protetikai Kezelési terv</vt:lpstr>
      <vt:lpstr>Protetikai Kezelési terv</vt:lpstr>
      <vt:lpstr>Protetikai Kezelési terv</vt:lpstr>
      <vt:lpstr>Protetikai beavatkozások</vt:lpstr>
      <vt:lpstr>Rövid távú kontroll Hosszú távú kontroll</vt:lpstr>
      <vt:lpstr>TARTALMI SEGÉDLET</vt:lpstr>
      <vt:lpstr>Konzerváló fogászati kezelések (előkészítő műveletek) leírása</vt:lpstr>
      <vt:lpstr>Teljes lemezes fogpótlás</vt:lpstr>
      <vt:lpstr>PowerPoint-bemutató</vt:lpstr>
      <vt:lpstr>PowerPoint-bemutató</vt:lpstr>
      <vt:lpstr>Kombinált fogpótlás</vt:lpstr>
      <vt:lpstr>Teleszkópos fedőlemezes fogpótlás</vt:lpstr>
      <vt:lpstr>Implantációs rögzített fogpótlás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Farkas Izabella (titkársági szakértő)</cp:lastModifiedBy>
  <cp:revision>55</cp:revision>
  <dcterms:created xsi:type="dcterms:W3CDTF">2021-11-08T12:50:52Z</dcterms:created>
  <dcterms:modified xsi:type="dcterms:W3CDTF">2024-10-15T07:34:05Z</dcterms:modified>
</cp:coreProperties>
</file>