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6"/>
  </p:notesMasterIdLst>
  <p:handoutMasterIdLst>
    <p:handoutMasterId r:id="rId37"/>
  </p:handoutMasterIdLst>
  <p:sldIdLst>
    <p:sldId id="332" r:id="rId2"/>
    <p:sldId id="272" r:id="rId3"/>
    <p:sldId id="301" r:id="rId4"/>
    <p:sldId id="302" r:id="rId5"/>
    <p:sldId id="303" r:id="rId6"/>
    <p:sldId id="314" r:id="rId7"/>
    <p:sldId id="336" r:id="rId8"/>
    <p:sldId id="337" r:id="rId9"/>
    <p:sldId id="343" r:id="rId10"/>
    <p:sldId id="344" r:id="rId11"/>
    <p:sldId id="312" r:id="rId12"/>
    <p:sldId id="313" r:id="rId13"/>
    <p:sldId id="305" r:id="rId14"/>
    <p:sldId id="334" r:id="rId15"/>
    <p:sldId id="315" r:id="rId16"/>
    <p:sldId id="316" r:id="rId17"/>
    <p:sldId id="318" r:id="rId18"/>
    <p:sldId id="333" r:id="rId19"/>
    <p:sldId id="346" r:id="rId20"/>
    <p:sldId id="347" r:id="rId21"/>
    <p:sldId id="348" r:id="rId22"/>
    <p:sldId id="349" r:id="rId23"/>
    <p:sldId id="350" r:id="rId24"/>
    <p:sldId id="317" r:id="rId25"/>
    <p:sldId id="338" r:id="rId26"/>
    <p:sldId id="321" r:id="rId27"/>
    <p:sldId id="323" r:id="rId28"/>
    <p:sldId id="340" r:id="rId29"/>
    <p:sldId id="342" r:id="rId30"/>
    <p:sldId id="328" r:id="rId31"/>
    <p:sldId id="331" r:id="rId32"/>
    <p:sldId id="324" r:id="rId33"/>
    <p:sldId id="327" r:id="rId34"/>
    <p:sldId id="271" r:id="rId3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12BDA2-81DF-4045-B318-94681DC7CFE3}" v="25" dt="2026-10-21T16:17:17.6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Közepesen sötét stíl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Tajti Péter (egyetemi tanársegéd)" userId="S::tajti.peter@semmelweis.hu::4a783f96-03b5-4c4c-ae8f-049728a8f600" providerId="AD" clId="Web-{F06B40FA-C837-1EBF-FB47-9AEF7486FEA9}"/>
    <pc:docChg chg="modSld">
      <pc:chgData name="Dr. Tajti Péter (egyetemi tanársegéd)" userId="S::tajti.peter@semmelweis.hu::4a783f96-03b5-4c4c-ae8f-049728a8f600" providerId="AD" clId="Web-{F06B40FA-C837-1EBF-FB47-9AEF7486FEA9}" dt="2026-10-20T13:49:29.460" v="66" actId="20577"/>
      <pc:docMkLst>
        <pc:docMk/>
      </pc:docMkLst>
      <pc:sldChg chg="modSp">
        <pc:chgData name="Dr. Tajti Péter (egyetemi tanársegéd)" userId="S::tajti.peter@semmelweis.hu::4a783f96-03b5-4c4c-ae8f-049728a8f600" providerId="AD" clId="Web-{F06B40FA-C837-1EBF-FB47-9AEF7486FEA9}" dt="2026-10-20T13:48:28.132" v="42" actId="20577"/>
        <pc:sldMkLst>
          <pc:docMk/>
          <pc:sldMk cId="1381841047" sldId="333"/>
        </pc:sldMkLst>
        <pc:spChg chg="mod">
          <ac:chgData name="Dr. Tajti Péter (egyetemi tanársegéd)" userId="S::tajti.peter@semmelweis.hu::4a783f96-03b5-4c4c-ae8f-049728a8f600" providerId="AD" clId="Web-{F06B40FA-C837-1EBF-FB47-9AEF7486FEA9}" dt="2026-10-20T13:48:28.132" v="42" actId="20577"/>
          <ac:spMkLst>
            <pc:docMk/>
            <pc:sldMk cId="1381841047" sldId="333"/>
            <ac:spMk id="2" creationId="{B0957D42-24BA-38EC-BA46-FBF6134244A5}"/>
          </ac:spMkLst>
        </pc:spChg>
      </pc:sldChg>
      <pc:sldChg chg="addSp modSp">
        <pc:chgData name="Dr. Tajti Péter (egyetemi tanársegéd)" userId="S::tajti.peter@semmelweis.hu::4a783f96-03b5-4c4c-ae8f-049728a8f600" providerId="AD" clId="Web-{F06B40FA-C837-1EBF-FB47-9AEF7486FEA9}" dt="2026-10-20T13:48:44.070" v="60" actId="20577"/>
        <pc:sldMkLst>
          <pc:docMk/>
          <pc:sldMk cId="2303094170" sldId="346"/>
        </pc:sldMkLst>
        <pc:spChg chg="add mod">
          <ac:chgData name="Dr. Tajti Péter (egyetemi tanársegéd)" userId="S::tajti.peter@semmelweis.hu::4a783f96-03b5-4c4c-ae8f-049728a8f600" providerId="AD" clId="Web-{F06B40FA-C837-1EBF-FB47-9AEF7486FEA9}" dt="2026-10-20T13:48:44.070" v="60" actId="20577"/>
          <ac:spMkLst>
            <pc:docMk/>
            <pc:sldMk cId="2303094170" sldId="346"/>
            <ac:spMk id="2" creationId="{9775956D-CB11-3929-2286-FDE3A1944DAB}"/>
          </ac:spMkLst>
        </pc:spChg>
      </pc:sldChg>
      <pc:sldChg chg="addSp modSp">
        <pc:chgData name="Dr. Tajti Péter (egyetemi tanársegéd)" userId="S::tajti.peter@semmelweis.hu::4a783f96-03b5-4c4c-ae8f-049728a8f600" providerId="AD" clId="Web-{F06B40FA-C837-1EBF-FB47-9AEF7486FEA9}" dt="2026-10-20T13:49:29.460" v="66" actId="20577"/>
        <pc:sldMkLst>
          <pc:docMk/>
          <pc:sldMk cId="307433683" sldId="347"/>
        </pc:sldMkLst>
        <pc:spChg chg="add mod">
          <ac:chgData name="Dr. Tajti Péter (egyetemi tanársegéd)" userId="S::tajti.peter@semmelweis.hu::4a783f96-03b5-4c4c-ae8f-049728a8f600" providerId="AD" clId="Web-{F06B40FA-C837-1EBF-FB47-9AEF7486FEA9}" dt="2026-10-20T13:49:29.460" v="66" actId="20577"/>
          <ac:spMkLst>
            <pc:docMk/>
            <pc:sldMk cId="307433683" sldId="347"/>
            <ac:spMk id="2" creationId="{AEE20F2B-ACFA-6825-A319-35612A9C5D0F}"/>
          </ac:spMkLst>
        </pc:spChg>
      </pc:sldChg>
    </pc:docChg>
  </pc:docChgLst>
  <pc:docChgLst>
    <pc:chgData name="Dr. Tajti Péter (egyetemi tanársegéd)" userId="4a783f96-03b5-4c4c-ae8f-049728a8f600" providerId="ADAL" clId="{EAB464E1-DD4E-4E59-9491-FA820B5E623F}"/>
    <pc:docChg chg="undo redo custSel addSld delSld modSld sldOrd modMainMaster">
      <pc:chgData name="Dr. Tajti Péter (egyetemi tanársegéd)" userId="4a783f96-03b5-4c4c-ae8f-049728a8f600" providerId="ADAL" clId="{EAB464E1-DD4E-4E59-9491-FA820B5E623F}" dt="2026-10-22T07:41:44.872" v="2017" actId="20577"/>
      <pc:docMkLst>
        <pc:docMk/>
      </pc:docMkLst>
      <pc:sldChg chg="modSp mod">
        <pc:chgData name="Dr. Tajti Péter (egyetemi tanársegéd)" userId="4a783f96-03b5-4c4c-ae8f-049728a8f600" providerId="ADAL" clId="{EAB464E1-DD4E-4E59-9491-FA820B5E623F}" dt="2026-10-14T07:07:23.982" v="46" actId="790"/>
        <pc:sldMkLst>
          <pc:docMk/>
          <pc:sldMk cId="2041617747" sldId="271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041617747" sldId="271"/>
            <ac:spMk id="6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041617747" sldId="271"/>
            <ac:spMk id="7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1:51:44.050" v="1416" actId="113"/>
        <pc:sldMkLst>
          <pc:docMk/>
          <pc:sldMk cId="985670787" sldId="272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985670787" sldId="272"/>
            <ac:spMk id="6" creationId="{514AD0BA-7617-0851-5FDE-1DB018664BC8}"/>
          </ac:spMkLst>
        </pc:spChg>
        <pc:spChg chg="mod">
          <ac:chgData name="Dr. Tajti Péter (egyetemi tanársegéd)" userId="4a783f96-03b5-4c4c-ae8f-049728a8f600" providerId="ADAL" clId="{EAB464E1-DD4E-4E59-9491-FA820B5E623F}" dt="2026-10-21T11:51:44.050" v="1416" actId="113"/>
          <ac:spMkLst>
            <pc:docMk/>
            <pc:sldMk cId="985670787" sldId="272"/>
            <ac:spMk id="9" creationId="{80AEF74F-57BE-A914-BE89-1466CA79DC67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5:31:36.168" v="1435" actId="403"/>
        <pc:sldMkLst>
          <pc:docMk/>
          <pc:sldMk cId="2885397916" sldId="301"/>
        </pc:sldMkLst>
        <pc:spChg chg="mod">
          <ac:chgData name="Dr. Tajti Péter (egyetemi tanársegéd)" userId="4a783f96-03b5-4c4c-ae8f-049728a8f600" providerId="ADAL" clId="{EAB464E1-DD4E-4E59-9491-FA820B5E623F}" dt="2026-10-14T07:11:10.401" v="85" actId="20577"/>
          <ac:spMkLst>
            <pc:docMk/>
            <pc:sldMk cId="2885397916" sldId="301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1:36.168" v="1435" actId="403"/>
          <ac:spMkLst>
            <pc:docMk/>
            <pc:sldMk cId="2885397916" sldId="301"/>
            <ac:spMk id="3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1:52:43.825" v="1419" actId="1076"/>
          <ac:spMkLst>
            <pc:docMk/>
            <pc:sldMk cId="2885397916" sldId="301"/>
            <ac:spMk id="4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1:18.890" v="1434" actId="5793"/>
          <ac:spMkLst>
            <pc:docMk/>
            <pc:sldMk cId="2885397916" sldId="301"/>
            <ac:spMk id="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885397916" sldId="301"/>
            <ac:spMk id="7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5:31:47.470" v="1436" actId="122"/>
        <pc:sldMkLst>
          <pc:docMk/>
          <pc:sldMk cId="2361123840" sldId="302"/>
        </pc:sldMkLst>
        <pc:spChg chg="mod">
          <ac:chgData name="Dr. Tajti Péter (egyetemi tanársegéd)" userId="4a783f96-03b5-4c4c-ae8f-049728a8f600" providerId="ADAL" clId="{EAB464E1-DD4E-4E59-9491-FA820B5E623F}" dt="2026-10-21T15:31:47.470" v="1436" actId="122"/>
          <ac:spMkLst>
            <pc:docMk/>
            <pc:sldMk cId="2361123840" sldId="302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11:50.260" v="86" actId="1076"/>
          <ac:spMkLst>
            <pc:docMk/>
            <pc:sldMk cId="2361123840" sldId="302"/>
            <ac:spMk id="3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5:31:51.775" v="1437" actId="122"/>
        <pc:sldMkLst>
          <pc:docMk/>
          <pc:sldMk cId="2453504316" sldId="303"/>
        </pc:sldMkLst>
        <pc:spChg chg="mod">
          <ac:chgData name="Dr. Tajti Péter (egyetemi tanársegéd)" userId="4a783f96-03b5-4c4c-ae8f-049728a8f600" providerId="ADAL" clId="{EAB464E1-DD4E-4E59-9491-FA820B5E623F}" dt="2026-10-21T15:31:51.775" v="1437" actId="122"/>
          <ac:spMkLst>
            <pc:docMk/>
            <pc:sldMk cId="2453504316" sldId="303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12:18.821" v="105" actId="20577"/>
          <ac:spMkLst>
            <pc:docMk/>
            <pc:sldMk cId="2453504316" sldId="303"/>
            <ac:spMk id="3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5:34:52.190" v="1452" actId="14734"/>
        <pc:sldMkLst>
          <pc:docMk/>
          <pc:sldMk cId="2263849271" sldId="305"/>
        </pc:sldMkLst>
        <pc:spChg chg="mod">
          <ac:chgData name="Dr. Tajti Péter (egyetemi tanársegéd)" userId="4a783f96-03b5-4c4c-ae8f-049728a8f600" providerId="ADAL" clId="{EAB464E1-DD4E-4E59-9491-FA820B5E623F}" dt="2026-10-15T07:25:45.681" v="455" actId="122"/>
          <ac:spMkLst>
            <pc:docMk/>
            <pc:sldMk cId="2263849271" sldId="305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263849271" sldId="305"/>
            <ac:spMk id="3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5:34:52.190" v="1452" actId="14734"/>
          <ac:graphicFrameMkLst>
            <pc:docMk/>
            <pc:sldMk cId="2263849271" sldId="305"/>
            <ac:graphicFrameMk id="4" creationId="{DFC2DFEB-92CA-F130-EFF1-6E81676AD17D}"/>
          </ac:graphicFrameMkLst>
        </pc:graphicFrameChg>
      </pc:sldChg>
      <pc:sldChg chg="addSp delSp modSp mod">
        <pc:chgData name="Dr. Tajti Péter (egyetemi tanársegéd)" userId="4a783f96-03b5-4c4c-ae8f-049728a8f600" providerId="ADAL" clId="{EAB464E1-DD4E-4E59-9491-FA820B5E623F}" dt="2026-10-21T15:35:16.104" v="1453" actId="1076"/>
        <pc:sldMkLst>
          <pc:docMk/>
          <pc:sldMk cId="1505564541" sldId="312"/>
        </pc:sldMkLst>
        <pc:spChg chg="mod ord">
          <ac:chgData name="Dr. Tajti Péter (egyetemi tanársegéd)" userId="4a783f96-03b5-4c4c-ae8f-049728a8f600" providerId="ADAL" clId="{EAB464E1-DD4E-4E59-9491-FA820B5E623F}" dt="2026-10-14T07:24:45.646" v="242" actId="14100"/>
          <ac:spMkLst>
            <pc:docMk/>
            <pc:sldMk cId="1505564541" sldId="312"/>
            <ac:spMk id="8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18:38.239" v="172" actId="207"/>
          <ac:spMkLst>
            <pc:docMk/>
            <pc:sldMk cId="1505564541" sldId="312"/>
            <ac:spMk id="9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5:16.104" v="1453" actId="1076"/>
          <ac:spMkLst>
            <pc:docMk/>
            <pc:sldMk cId="1505564541" sldId="312"/>
            <ac:spMk id="10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4:30.830" v="1447" actId="1076"/>
          <ac:spMkLst>
            <pc:docMk/>
            <pc:sldMk cId="1505564541" sldId="312"/>
            <ac:spMk id="11" creationId="{00000000-0000-0000-0000-000000000000}"/>
          </ac:spMkLst>
        </pc:spChg>
        <pc:picChg chg="del mod">
          <ac:chgData name="Dr. Tajti Péter (egyetemi tanársegéd)" userId="4a783f96-03b5-4c4c-ae8f-049728a8f600" providerId="ADAL" clId="{EAB464E1-DD4E-4E59-9491-FA820B5E623F}" dt="2026-10-21T15:32:47.614" v="1439" actId="478"/>
          <ac:picMkLst>
            <pc:docMk/>
            <pc:sldMk cId="1505564541" sldId="312"/>
            <ac:picMk id="2" creationId="{00000000-0000-0000-0000-000000000000}"/>
          </ac:picMkLst>
        </pc:picChg>
        <pc:picChg chg="add mod ord">
          <ac:chgData name="Dr. Tajti Péter (egyetemi tanársegéd)" userId="4a783f96-03b5-4c4c-ae8f-049728a8f600" providerId="ADAL" clId="{EAB464E1-DD4E-4E59-9491-FA820B5E623F}" dt="2026-10-21T15:35:16.104" v="1453" actId="1076"/>
          <ac:picMkLst>
            <pc:docMk/>
            <pc:sldMk cId="1505564541" sldId="312"/>
            <ac:picMk id="4" creationId="{19FB9CD1-A7D1-BF03-AB23-ADF260F1B5E0}"/>
          </ac:picMkLst>
        </pc:picChg>
      </pc:sldChg>
      <pc:sldChg chg="addSp delSp modSp mod">
        <pc:chgData name="Dr. Tajti Péter (egyetemi tanársegéd)" userId="4a783f96-03b5-4c4c-ae8f-049728a8f600" providerId="ADAL" clId="{EAB464E1-DD4E-4E59-9491-FA820B5E623F}" dt="2026-10-15T07:16:12.132" v="394" actId="14100"/>
        <pc:sldMkLst>
          <pc:docMk/>
          <pc:sldMk cId="3871202937" sldId="313"/>
        </pc:sldMkLst>
        <pc:spChg chg="mod">
          <ac:chgData name="Dr. Tajti Péter (egyetemi tanársegéd)" userId="4a783f96-03b5-4c4c-ae8f-049728a8f600" providerId="ADAL" clId="{EAB464E1-DD4E-4E59-9491-FA820B5E623F}" dt="2026-10-14T07:24:21.275" v="240" actId="404"/>
          <ac:spMkLst>
            <pc:docMk/>
            <pc:sldMk cId="3871202937" sldId="313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21:29.607" v="213" actId="207"/>
          <ac:spMkLst>
            <pc:docMk/>
            <pc:sldMk cId="3871202937" sldId="313"/>
            <ac:spMk id="6" creationId="{47827BC9-8AD0-EC33-1CA7-0AC8BE80FD74}"/>
          </ac:spMkLst>
        </pc:spChg>
        <pc:spChg chg="mod">
          <ac:chgData name="Dr. Tajti Péter (egyetemi tanársegéd)" userId="4a783f96-03b5-4c4c-ae8f-049728a8f600" providerId="ADAL" clId="{EAB464E1-DD4E-4E59-9491-FA820B5E623F}" dt="2026-10-14T07:21:43.482" v="216" actId="1076"/>
          <ac:spMkLst>
            <pc:docMk/>
            <pc:sldMk cId="3871202937" sldId="313"/>
            <ac:spMk id="7" creationId="{8808FBE0-82D0-13F9-79C3-A9950CCB99E9}"/>
          </ac:spMkLst>
        </pc:spChg>
        <pc:spChg chg="add mod">
          <ac:chgData name="Dr. Tajti Péter (egyetemi tanársegéd)" userId="4a783f96-03b5-4c4c-ae8f-049728a8f600" providerId="ADAL" clId="{EAB464E1-DD4E-4E59-9491-FA820B5E623F}" dt="2026-10-14T07:23:14.159" v="238" actId="20577"/>
          <ac:spMkLst>
            <pc:docMk/>
            <pc:sldMk cId="3871202937" sldId="313"/>
            <ac:spMk id="10" creationId="{0EB67948-EE65-DAC2-AAB3-F2D9E4E8E3EF}"/>
          </ac:spMkLst>
        </pc:spChg>
        <pc:spChg chg="mod">
          <ac:chgData name="Dr. Tajti Péter (egyetemi tanársegéd)" userId="4a783f96-03b5-4c4c-ae8f-049728a8f600" providerId="ADAL" clId="{EAB464E1-DD4E-4E59-9491-FA820B5E623F}" dt="2026-10-14T07:21:34.526" v="214" actId="1076"/>
          <ac:spMkLst>
            <pc:docMk/>
            <pc:sldMk cId="3871202937" sldId="313"/>
            <ac:spMk id="18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5T07:16:12.132" v="394" actId="14100"/>
          <ac:spMkLst>
            <pc:docMk/>
            <pc:sldMk cId="3871202937" sldId="313"/>
            <ac:spMk id="19" creationId="{00000000-0000-0000-0000-000000000000}"/>
          </ac:spMkLst>
        </pc:spChg>
        <pc:graphicFrameChg chg="add mod modGraphic">
          <ac:chgData name="Dr. Tajti Péter (egyetemi tanársegéd)" userId="4a783f96-03b5-4c4c-ae8f-049728a8f600" providerId="ADAL" clId="{EAB464E1-DD4E-4E59-9491-FA820B5E623F}" dt="2026-10-14T07:20:17.717" v="207" actId="20577"/>
          <ac:graphicFrameMkLst>
            <pc:docMk/>
            <pc:sldMk cId="3871202937" sldId="313"/>
            <ac:graphicFrameMk id="4" creationId="{CB76D8D9-037D-45F7-5EDC-998F5094BFF4}"/>
          </ac:graphicFrameMkLst>
        </pc:graphicFrameChg>
        <pc:graphicFrameChg chg="modGraphic">
          <ac:chgData name="Dr. Tajti Péter (egyetemi tanársegéd)" userId="4a783f96-03b5-4c4c-ae8f-049728a8f600" providerId="ADAL" clId="{EAB464E1-DD4E-4E59-9491-FA820B5E623F}" dt="2026-10-15T07:15:10.884" v="373" actId="20577"/>
          <ac:graphicFrameMkLst>
            <pc:docMk/>
            <pc:sldMk cId="3871202937" sldId="313"/>
            <ac:graphicFrameMk id="12" creationId="{00000000-0000-0000-0000-000000000000}"/>
          </ac:graphicFrameMkLst>
        </pc:graphicFrameChg>
      </pc:sldChg>
      <pc:sldChg chg="modSp mod">
        <pc:chgData name="Dr. Tajti Péter (egyetemi tanársegéd)" userId="4a783f96-03b5-4c4c-ae8f-049728a8f600" providerId="ADAL" clId="{EAB464E1-DD4E-4E59-9491-FA820B5E623F}" dt="2026-10-21T15:31:54.960" v="1438" actId="122"/>
        <pc:sldMkLst>
          <pc:docMk/>
          <pc:sldMk cId="751113504" sldId="314"/>
        </pc:sldMkLst>
        <pc:spChg chg="mod">
          <ac:chgData name="Dr. Tajti Péter (egyetemi tanársegéd)" userId="4a783f96-03b5-4c4c-ae8f-049728a8f600" providerId="ADAL" clId="{EAB464E1-DD4E-4E59-9491-FA820B5E623F}" dt="2026-10-21T15:31:54.960" v="1438" actId="122"/>
          <ac:spMkLst>
            <pc:docMk/>
            <pc:sldMk cId="751113504" sldId="314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13:46.656" v="109" actId="1076"/>
          <ac:spMkLst>
            <pc:docMk/>
            <pc:sldMk cId="751113504" sldId="314"/>
            <ac:spMk id="24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51113504" sldId="314"/>
            <ac:spMk id="2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51113504" sldId="314"/>
            <ac:spMk id="26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51113504" sldId="314"/>
            <ac:spMk id="27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51113504" sldId="314"/>
            <ac:spMk id="28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51113504" sldId="314"/>
            <ac:spMk id="29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5:37:17.816" v="1467" actId="1076"/>
        <pc:sldMkLst>
          <pc:docMk/>
          <pc:sldMk cId="3443175503" sldId="315"/>
        </pc:sldMkLst>
        <pc:spChg chg="mod">
          <ac:chgData name="Dr. Tajti Péter (egyetemi tanársegéd)" userId="4a783f96-03b5-4c4c-ae8f-049728a8f600" providerId="ADAL" clId="{EAB464E1-DD4E-4E59-9491-FA820B5E623F}" dt="2026-10-15T07:25:59.492" v="457" actId="122"/>
          <ac:spMkLst>
            <pc:docMk/>
            <pc:sldMk cId="3443175503" sldId="315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6:54.087" v="1462" actId="14100"/>
          <ac:spMkLst>
            <pc:docMk/>
            <pc:sldMk cId="3443175503" sldId="315"/>
            <ac:spMk id="3" creationId="{00000000-0000-0000-0000-000000000000}"/>
          </ac:spMkLst>
        </pc:spChg>
        <pc:graphicFrameChg chg="modGraphic">
          <ac:chgData name="Dr. Tajti Péter (egyetemi tanársegéd)" userId="4a783f96-03b5-4c4c-ae8f-049728a8f600" providerId="ADAL" clId="{EAB464E1-DD4E-4E59-9491-FA820B5E623F}" dt="2026-10-21T15:36:42.467" v="1461" actId="113"/>
          <ac:graphicFrameMkLst>
            <pc:docMk/>
            <pc:sldMk cId="3443175503" sldId="315"/>
            <ac:graphicFrameMk id="6" creationId="{00000000-0000-0000-0000-000000000000}"/>
          </ac:graphicFrameMkLst>
        </pc:graphicFrameChg>
        <pc:graphicFrameChg chg="mod modGraphic">
          <ac:chgData name="Dr. Tajti Péter (egyetemi tanársegéd)" userId="4a783f96-03b5-4c4c-ae8f-049728a8f600" providerId="ADAL" clId="{EAB464E1-DD4E-4E59-9491-FA820B5E623F}" dt="2026-10-21T15:37:04.448" v="1465" actId="14100"/>
          <ac:graphicFrameMkLst>
            <pc:docMk/>
            <pc:sldMk cId="3443175503" sldId="315"/>
            <ac:graphicFrameMk id="21" creationId="{00000000-0000-0000-0000-000000000000}"/>
          </ac:graphicFrameMkLst>
        </pc:graphicFrameChg>
        <pc:picChg chg="mod">
          <ac:chgData name="Dr. Tajti Péter (egyetemi tanársegéd)" userId="4a783f96-03b5-4c4c-ae8f-049728a8f600" providerId="ADAL" clId="{EAB464E1-DD4E-4E59-9491-FA820B5E623F}" dt="2026-10-21T15:37:17.816" v="1467" actId="1076"/>
          <ac:picMkLst>
            <pc:docMk/>
            <pc:sldMk cId="3443175503" sldId="315"/>
            <ac:picMk id="7" creationId="{00000000-0000-0000-0000-000000000000}"/>
          </ac:picMkLst>
        </pc:picChg>
        <pc:picChg chg="mod">
          <ac:chgData name="Dr. Tajti Péter (egyetemi tanársegéd)" userId="4a783f96-03b5-4c4c-ae8f-049728a8f600" providerId="ADAL" clId="{EAB464E1-DD4E-4E59-9491-FA820B5E623F}" dt="2026-10-21T15:37:17.816" v="1467" actId="1076"/>
          <ac:picMkLst>
            <pc:docMk/>
            <pc:sldMk cId="3443175503" sldId="315"/>
            <ac:picMk id="16" creationId="{00000000-0000-0000-0000-000000000000}"/>
          </ac:picMkLst>
        </pc:picChg>
        <pc:picChg chg="mod">
          <ac:chgData name="Dr. Tajti Péter (egyetemi tanársegéd)" userId="4a783f96-03b5-4c4c-ae8f-049728a8f600" providerId="ADAL" clId="{EAB464E1-DD4E-4E59-9491-FA820B5E623F}" dt="2026-10-21T15:37:17.816" v="1467" actId="1076"/>
          <ac:picMkLst>
            <pc:docMk/>
            <pc:sldMk cId="3443175503" sldId="315"/>
            <ac:picMk id="18" creationId="{00000000-0000-0000-0000-000000000000}"/>
          </ac:picMkLst>
        </pc:picChg>
      </pc:sldChg>
      <pc:sldChg chg="modSp mod">
        <pc:chgData name="Dr. Tajti Péter (egyetemi tanársegéd)" userId="4a783f96-03b5-4c4c-ae8f-049728a8f600" providerId="ADAL" clId="{EAB464E1-DD4E-4E59-9491-FA820B5E623F}" dt="2026-10-21T15:37:22.831" v="1468" actId="1076"/>
        <pc:sldMkLst>
          <pc:docMk/>
          <pc:sldMk cId="2858793631" sldId="316"/>
        </pc:sldMkLst>
        <pc:spChg chg="mod">
          <ac:chgData name="Dr. Tajti Péter (egyetemi tanársegéd)" userId="4a783f96-03b5-4c4c-ae8f-049728a8f600" providerId="ADAL" clId="{EAB464E1-DD4E-4E59-9491-FA820B5E623F}" dt="2026-10-15T07:27:24.660" v="463" actId="122"/>
          <ac:spMkLst>
            <pc:docMk/>
            <pc:sldMk cId="2858793631" sldId="316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5:36:57.783" v="1463" actId="14100"/>
          <ac:spMkLst>
            <pc:docMk/>
            <pc:sldMk cId="2858793631" sldId="316"/>
            <ac:spMk id="16" creationId="{00000000-0000-0000-0000-000000000000}"/>
          </ac:spMkLst>
        </pc:spChg>
        <pc:graphicFrameChg chg="modGraphic">
          <ac:chgData name="Dr. Tajti Péter (egyetemi tanársegéd)" userId="4a783f96-03b5-4c4c-ae8f-049728a8f600" providerId="ADAL" clId="{EAB464E1-DD4E-4E59-9491-FA820B5E623F}" dt="2026-10-15T07:17:10.482" v="442" actId="20577"/>
          <ac:graphicFrameMkLst>
            <pc:docMk/>
            <pc:sldMk cId="2858793631" sldId="316"/>
            <ac:graphicFrameMk id="5" creationId="{00000000-0000-0000-0000-000000000000}"/>
          </ac:graphicFrameMkLst>
        </pc:graphicFrameChg>
        <pc:graphicFrameChg chg="modGraphic">
          <ac:chgData name="Dr. Tajti Péter (egyetemi tanársegéd)" userId="4a783f96-03b5-4c4c-ae8f-049728a8f600" providerId="ADAL" clId="{EAB464E1-DD4E-4E59-9491-FA820B5E623F}" dt="2026-10-21T15:37:01.576" v="1464" actId="14100"/>
          <ac:graphicFrameMkLst>
            <pc:docMk/>
            <pc:sldMk cId="2858793631" sldId="316"/>
            <ac:graphicFrameMk id="15" creationId="{00000000-0000-0000-0000-000000000000}"/>
          </ac:graphicFrameMkLst>
        </pc:graphicFrameChg>
        <pc:picChg chg="mod">
          <ac:chgData name="Dr. Tajti Péter (egyetemi tanársegéd)" userId="4a783f96-03b5-4c4c-ae8f-049728a8f600" providerId="ADAL" clId="{EAB464E1-DD4E-4E59-9491-FA820B5E623F}" dt="2026-10-21T15:37:22.831" v="1468" actId="1076"/>
          <ac:picMkLst>
            <pc:docMk/>
            <pc:sldMk cId="2858793631" sldId="316"/>
            <ac:picMk id="3" creationId="{00000000-0000-0000-0000-000000000000}"/>
          </ac:picMkLst>
        </pc:picChg>
        <pc:picChg chg="mod">
          <ac:chgData name="Dr. Tajti Péter (egyetemi tanársegéd)" userId="4a783f96-03b5-4c4c-ae8f-049728a8f600" providerId="ADAL" clId="{EAB464E1-DD4E-4E59-9491-FA820B5E623F}" dt="2026-10-21T15:37:22.831" v="1468" actId="1076"/>
          <ac:picMkLst>
            <pc:docMk/>
            <pc:sldMk cId="2858793631" sldId="316"/>
            <ac:picMk id="17" creationId="{00000000-0000-0000-0000-000000000000}"/>
          </ac:picMkLst>
        </pc:picChg>
        <pc:picChg chg="mod">
          <ac:chgData name="Dr. Tajti Péter (egyetemi tanársegéd)" userId="4a783f96-03b5-4c4c-ae8f-049728a8f600" providerId="ADAL" clId="{EAB464E1-DD4E-4E59-9491-FA820B5E623F}" dt="2026-10-21T15:37:22.831" v="1468" actId="1076"/>
          <ac:picMkLst>
            <pc:docMk/>
            <pc:sldMk cId="2858793631" sldId="316"/>
            <ac:picMk id="18" creationId="{00000000-0000-0000-0000-000000000000}"/>
          </ac:picMkLst>
        </pc:picChg>
        <pc:picChg chg="mod">
          <ac:chgData name="Dr. Tajti Péter (egyetemi tanársegéd)" userId="4a783f96-03b5-4c4c-ae8f-049728a8f600" providerId="ADAL" clId="{EAB464E1-DD4E-4E59-9491-FA820B5E623F}" dt="2026-10-21T15:37:22.831" v="1468" actId="1076"/>
          <ac:picMkLst>
            <pc:docMk/>
            <pc:sldMk cId="2858793631" sldId="316"/>
            <ac:picMk id="19" creationId="{00000000-0000-0000-0000-000000000000}"/>
          </ac:picMkLst>
        </pc:picChg>
      </pc:sldChg>
      <pc:sldChg chg="modSp mod">
        <pc:chgData name="Dr. Tajti Péter (egyetemi tanársegéd)" userId="4a783f96-03b5-4c4c-ae8f-049728a8f600" providerId="ADAL" clId="{EAB464E1-DD4E-4E59-9491-FA820B5E623F}" dt="2026-10-21T16:04:49.323" v="1857" actId="14100"/>
        <pc:sldMkLst>
          <pc:docMk/>
          <pc:sldMk cId="1817862094" sldId="317"/>
        </pc:sldMkLst>
        <pc:spChg chg="mod">
          <ac:chgData name="Dr. Tajti Péter (egyetemi tanársegéd)" userId="4a783f96-03b5-4c4c-ae8f-049728a8f600" providerId="ADAL" clId="{EAB464E1-DD4E-4E59-9491-FA820B5E623F}" dt="2026-10-21T16:03:02.273" v="1845" actId="20577"/>
          <ac:spMkLst>
            <pc:docMk/>
            <pc:sldMk cId="1817862094" sldId="317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4:49.323" v="1857" actId="14100"/>
          <ac:spMkLst>
            <pc:docMk/>
            <pc:sldMk cId="1817862094" sldId="317"/>
            <ac:spMk id="3" creationId="{00000000-0000-0000-0000-000000000000}"/>
          </ac:spMkLst>
        </pc:spChg>
      </pc:sldChg>
      <pc:sldChg chg="addSp delSp modSp mod">
        <pc:chgData name="Dr. Tajti Péter (egyetemi tanársegéd)" userId="4a783f96-03b5-4c4c-ae8f-049728a8f600" providerId="ADAL" clId="{EAB464E1-DD4E-4E59-9491-FA820B5E623F}" dt="2026-10-15T07:32:57.160" v="721" actId="20577"/>
        <pc:sldMkLst>
          <pc:docMk/>
          <pc:sldMk cId="2473622184" sldId="318"/>
        </pc:sldMkLst>
        <pc:spChg chg="mod">
          <ac:chgData name="Dr. Tajti Péter (egyetemi tanársegéd)" userId="4a783f96-03b5-4c4c-ae8f-049728a8f600" providerId="ADAL" clId="{EAB464E1-DD4E-4E59-9491-FA820B5E623F}" dt="2026-10-15T07:28:16.364" v="473" actId="1076"/>
          <ac:spMkLst>
            <pc:docMk/>
            <pc:sldMk cId="2473622184" sldId="318"/>
            <ac:spMk id="5" creationId="{00000000-0000-0000-0000-000000000000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32:57.160" v="721" actId="20577"/>
          <ac:spMkLst>
            <pc:docMk/>
            <pc:sldMk cId="2473622184" sldId="318"/>
            <ac:spMk id="6" creationId="{E932E333-E577-95D9-0C51-1486765EAB2E}"/>
          </ac:spMkLst>
        </pc:spChg>
        <pc:picChg chg="add">
          <ac:chgData name="Dr. Tajti Péter (egyetemi tanársegéd)" userId="4a783f96-03b5-4c4c-ae8f-049728a8f600" providerId="ADAL" clId="{EAB464E1-DD4E-4E59-9491-FA820B5E623F}" dt="2026-10-15T07:29:09.784" v="478" actId="22"/>
          <ac:picMkLst>
            <pc:docMk/>
            <pc:sldMk cId="2473622184" sldId="318"/>
            <ac:picMk id="8" creationId="{F6EA0FCF-C92B-0899-DD0C-792FA521F9B1}"/>
          </ac:picMkLst>
        </pc:picChg>
      </pc:sldChg>
      <pc:sldChg chg="modSp mod setBg">
        <pc:chgData name="Dr. Tajti Péter (egyetemi tanársegéd)" userId="4a783f96-03b5-4c4c-ae8f-049728a8f600" providerId="ADAL" clId="{EAB464E1-DD4E-4E59-9491-FA820B5E623F}" dt="2026-10-21T16:05:26.018" v="1861"/>
        <pc:sldMkLst>
          <pc:docMk/>
          <pc:sldMk cId="3237443815" sldId="321"/>
        </pc:sldMkLst>
        <pc:spChg chg="mod">
          <ac:chgData name="Dr. Tajti Péter (egyetemi tanársegéd)" userId="4a783f96-03b5-4c4c-ae8f-049728a8f600" providerId="ADAL" clId="{EAB464E1-DD4E-4E59-9491-FA820B5E623F}" dt="2026-10-15T07:49:58.919" v="1145"/>
          <ac:spMkLst>
            <pc:docMk/>
            <pc:sldMk cId="3237443815" sldId="321"/>
            <ac:spMk id="2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6:05:58.107" v="1862" actId="1076"/>
        <pc:sldMkLst>
          <pc:docMk/>
          <pc:sldMk cId="2389039225" sldId="323"/>
        </pc:sldMkLst>
        <pc:spChg chg="mod">
          <ac:chgData name="Dr. Tajti Péter (egyetemi tanársegéd)" userId="4a783f96-03b5-4c4c-ae8f-049728a8f600" providerId="ADAL" clId="{EAB464E1-DD4E-4E59-9491-FA820B5E623F}" dt="2026-10-15T07:54:36.053" v="1254" actId="122"/>
          <ac:spMkLst>
            <pc:docMk/>
            <pc:sldMk cId="2389039225" sldId="323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58.107" v="1862" actId="1076"/>
          <ac:spMkLst>
            <pc:docMk/>
            <pc:sldMk cId="2389039225" sldId="323"/>
            <ac:spMk id="3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58.107" v="1862" actId="1076"/>
          <ac:spMkLst>
            <pc:docMk/>
            <pc:sldMk cId="2389039225" sldId="323"/>
            <ac:spMk id="4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58.107" v="1862" actId="1076"/>
          <ac:spMkLst>
            <pc:docMk/>
            <pc:sldMk cId="2389039225" sldId="323"/>
            <ac:spMk id="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58.107" v="1862" actId="1076"/>
          <ac:spMkLst>
            <pc:docMk/>
            <pc:sldMk cId="2389039225" sldId="323"/>
            <ac:spMk id="6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58.107" v="1862" actId="1076"/>
          <ac:spMkLst>
            <pc:docMk/>
            <pc:sldMk cId="2389039225" sldId="323"/>
            <ac:spMk id="7" creationId="{00000000-0000-0000-0000-000000000000}"/>
          </ac:spMkLst>
        </pc:spChg>
      </pc:sldChg>
      <pc:sldChg chg="modSp mod setBg">
        <pc:chgData name="Dr. Tajti Péter (egyetemi tanársegéd)" userId="4a783f96-03b5-4c4c-ae8f-049728a8f600" providerId="ADAL" clId="{EAB464E1-DD4E-4E59-9491-FA820B5E623F}" dt="2026-10-21T16:13:30.983" v="1939" actId="1076"/>
        <pc:sldMkLst>
          <pc:docMk/>
          <pc:sldMk cId="1305517087" sldId="324"/>
        </pc:sldMkLst>
        <pc:spChg chg="mod">
          <ac:chgData name="Dr. Tajti Péter (egyetemi tanársegéd)" userId="4a783f96-03b5-4c4c-ae8f-049728a8f600" providerId="ADAL" clId="{EAB464E1-DD4E-4E59-9491-FA820B5E623F}" dt="2026-10-21T16:13:30.983" v="1939" actId="1076"/>
          <ac:spMkLst>
            <pc:docMk/>
            <pc:sldMk cId="1305517087" sldId="324"/>
            <ac:spMk id="2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6:13:15.154" v="1935" actId="20577"/>
          <ac:graphicFrameMkLst>
            <pc:docMk/>
            <pc:sldMk cId="1305517087" sldId="324"/>
            <ac:graphicFrameMk id="4" creationId="{902CF15A-39AF-93D9-33E1-D2E28955966A}"/>
          </ac:graphicFrameMkLst>
        </pc:graphicFrameChg>
        <pc:picChg chg="mod">
          <ac:chgData name="Dr. Tajti Péter (egyetemi tanársegéd)" userId="4a783f96-03b5-4c4c-ae8f-049728a8f600" providerId="ADAL" clId="{EAB464E1-DD4E-4E59-9491-FA820B5E623F}" dt="2026-10-15T07:56:01.230" v="1259" actId="1076"/>
          <ac:picMkLst>
            <pc:docMk/>
            <pc:sldMk cId="1305517087" sldId="324"/>
            <ac:picMk id="3" creationId="{77B41DF6-8084-1052-6BA6-B2630E076D2A}"/>
          </ac:picMkLst>
        </pc:picChg>
      </pc:sldChg>
      <pc:sldChg chg="modSp mod setBg">
        <pc:chgData name="Dr. Tajti Péter (egyetemi tanársegéd)" userId="4a783f96-03b5-4c4c-ae8f-049728a8f600" providerId="ADAL" clId="{EAB464E1-DD4E-4E59-9491-FA820B5E623F}" dt="2026-10-21T16:17:17.620" v="2005"/>
        <pc:sldMkLst>
          <pc:docMk/>
          <pc:sldMk cId="1260906958" sldId="327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1260906958" sldId="327"/>
            <ac:spMk id="2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6:16:20.936" v="2004" actId="20577"/>
          <ac:graphicFrameMkLst>
            <pc:docMk/>
            <pc:sldMk cId="1260906958" sldId="327"/>
            <ac:graphicFrameMk id="3" creationId="{EE47DC8C-CEB3-8BFB-42E3-0DB246CF7E31}"/>
          </ac:graphicFrameMkLst>
        </pc:graphicFrameChg>
      </pc:sldChg>
      <pc:sldChg chg="modSp mod ord setBg">
        <pc:chgData name="Dr. Tajti Péter (egyetemi tanársegéd)" userId="4a783f96-03b5-4c4c-ae8f-049728a8f600" providerId="ADAL" clId="{EAB464E1-DD4E-4E59-9491-FA820B5E623F}" dt="2026-10-22T07:41:44.872" v="2017" actId="20577"/>
        <pc:sldMkLst>
          <pc:docMk/>
          <pc:sldMk cId="371277552" sldId="328"/>
        </pc:sldMkLst>
        <pc:spChg chg="mod">
          <ac:chgData name="Dr. Tajti Péter (egyetemi tanársegéd)" userId="4a783f96-03b5-4c4c-ae8f-049728a8f600" providerId="ADAL" clId="{EAB464E1-DD4E-4E59-9491-FA820B5E623F}" dt="2026-10-22T07:41:44.872" v="2017" actId="20577"/>
          <ac:spMkLst>
            <pc:docMk/>
            <pc:sldMk cId="371277552" sldId="328"/>
            <ac:spMk id="2" creationId="{00000000-0000-0000-0000-000000000000}"/>
          </ac:spMkLst>
        </pc:spChg>
        <pc:graphicFrameChg chg="modGraphic">
          <ac:chgData name="Dr. Tajti Péter (egyetemi tanársegéd)" userId="4a783f96-03b5-4c4c-ae8f-049728a8f600" providerId="ADAL" clId="{EAB464E1-DD4E-4E59-9491-FA820B5E623F}" dt="2026-10-21T16:11:03.753" v="1913" actId="20577"/>
          <ac:graphicFrameMkLst>
            <pc:docMk/>
            <pc:sldMk cId="371277552" sldId="328"/>
            <ac:graphicFrameMk id="3" creationId="{5B6919B8-F7DE-A844-FA6F-202F5555789B}"/>
          </ac:graphicFrameMkLst>
        </pc:graphicFrameChg>
      </pc:sldChg>
      <pc:sldChg chg="modSp mod ord setBg">
        <pc:chgData name="Dr. Tajti Péter (egyetemi tanársegéd)" userId="4a783f96-03b5-4c4c-ae8f-049728a8f600" providerId="ADAL" clId="{EAB464E1-DD4E-4E59-9491-FA820B5E623F}" dt="2026-10-21T16:13:21.440" v="1938" actId="6549"/>
        <pc:sldMkLst>
          <pc:docMk/>
          <pc:sldMk cId="2496487815" sldId="331"/>
        </pc:sldMkLst>
        <pc:spChg chg="mod">
          <ac:chgData name="Dr. Tajti Péter (egyetemi tanársegéd)" userId="4a783f96-03b5-4c4c-ae8f-049728a8f600" providerId="ADAL" clId="{EAB464E1-DD4E-4E59-9491-FA820B5E623F}" dt="2026-10-21T16:11:36.878" v="1917" actId="1076"/>
          <ac:spMkLst>
            <pc:docMk/>
            <pc:sldMk cId="2496487815" sldId="331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496487815" sldId="331"/>
            <ac:spMk id="5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6:13:21.440" v="1938" actId="6549"/>
          <ac:graphicFrameMkLst>
            <pc:docMk/>
            <pc:sldMk cId="2496487815" sldId="331"/>
            <ac:graphicFrameMk id="3" creationId="{A417B5A5-BAD7-AB34-57AD-57F99D7C2001}"/>
          </ac:graphicFrameMkLst>
        </pc:graphicFrameChg>
      </pc:sldChg>
      <pc:sldChg chg="modSp mod">
        <pc:chgData name="Dr. Tajti Péter (egyetemi tanársegéd)" userId="4a783f96-03b5-4c4c-ae8f-049728a8f600" providerId="ADAL" clId="{EAB464E1-DD4E-4E59-9491-FA820B5E623F}" dt="2026-10-14T14:38:06.791" v="280" actId="2710"/>
        <pc:sldMkLst>
          <pc:docMk/>
          <pc:sldMk cId="708604431" sldId="332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08604431" sldId="332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14:38:06.791" v="280" actId="2710"/>
          <ac:spMkLst>
            <pc:docMk/>
            <pc:sldMk cId="708604431" sldId="332"/>
            <ac:spMk id="3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14:37:09.330" v="266" actId="20577"/>
          <ac:spMkLst>
            <pc:docMk/>
            <pc:sldMk cId="708604431" sldId="332"/>
            <ac:spMk id="4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708604431" sldId="332"/>
            <ac:spMk id="5" creationId="{00000000-0000-0000-0000-000000000000}"/>
          </ac:spMkLst>
        </pc:spChg>
      </pc:sldChg>
      <pc:sldChg chg="addSp delSp modSp mod">
        <pc:chgData name="Dr. Tajti Péter (egyetemi tanársegéd)" userId="4a783f96-03b5-4c4c-ae8f-049728a8f600" providerId="ADAL" clId="{EAB464E1-DD4E-4E59-9491-FA820B5E623F}" dt="2026-10-21T15:42:30.099" v="1500" actId="27636"/>
        <pc:sldMkLst>
          <pc:docMk/>
          <pc:sldMk cId="1381841047" sldId="333"/>
        </pc:sldMkLst>
        <pc:spChg chg="mod">
          <ac:chgData name="Dr. Tajti Péter (egyetemi tanársegéd)" userId="4a783f96-03b5-4c4c-ae8f-049728a8f600" providerId="ADAL" clId="{EAB464E1-DD4E-4E59-9491-FA820B5E623F}" dt="2026-10-21T15:42:30.099" v="1500" actId="27636"/>
          <ac:spMkLst>
            <pc:docMk/>
            <pc:sldMk cId="1381841047" sldId="333"/>
            <ac:spMk id="2" creationId="{B0957D42-24BA-38EC-BA46-FBF6134244A5}"/>
          </ac:spMkLst>
        </pc:spChg>
        <pc:spChg chg="mod">
          <ac:chgData name="Dr. Tajti Péter (egyetemi tanársegéd)" userId="4a783f96-03b5-4c4c-ae8f-049728a8f600" providerId="ADAL" clId="{EAB464E1-DD4E-4E59-9491-FA820B5E623F}" dt="2026-10-15T07:38:21.826" v="824" actId="14100"/>
          <ac:spMkLst>
            <pc:docMk/>
            <pc:sldMk cId="1381841047" sldId="333"/>
            <ac:spMk id="6" creationId="{00000000-0000-0000-0000-000000000000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0:13.900" v="943" actId="20577"/>
          <ac:spMkLst>
            <pc:docMk/>
            <pc:sldMk cId="1381841047" sldId="333"/>
            <ac:spMk id="9" creationId="{7FF51687-3C4C-A298-B8A7-08BD21BE219F}"/>
          </ac:spMkLst>
        </pc:spChg>
        <pc:spChg chg="add mod">
          <ac:chgData name="Dr. Tajti Péter (egyetemi tanársegéd)" userId="4a783f96-03b5-4c4c-ae8f-049728a8f600" providerId="ADAL" clId="{EAB464E1-DD4E-4E59-9491-FA820B5E623F}" dt="2026-10-21T15:37:46.937" v="1471" actId="20577"/>
          <ac:spMkLst>
            <pc:docMk/>
            <pc:sldMk cId="1381841047" sldId="333"/>
            <ac:spMk id="10" creationId="{A1C5BC8D-C8FD-7FDA-CA66-173455FFFCCC}"/>
          </ac:spMkLst>
        </pc:spChg>
        <pc:picChg chg="add mod">
          <ac:chgData name="Dr. Tajti Péter (egyetemi tanársegéd)" userId="4a783f96-03b5-4c4c-ae8f-049728a8f600" providerId="ADAL" clId="{EAB464E1-DD4E-4E59-9491-FA820B5E623F}" dt="2026-10-15T07:38:13.846" v="823"/>
          <ac:picMkLst>
            <pc:docMk/>
            <pc:sldMk cId="1381841047" sldId="333"/>
            <ac:picMk id="8" creationId="{5C0E78A2-7FF8-BB1F-10EF-ECE7F68C9B1F}"/>
          </ac:picMkLst>
        </pc:picChg>
        <pc:picChg chg="add mod">
          <ac:chgData name="Dr. Tajti Péter (egyetemi tanársegéd)" userId="4a783f96-03b5-4c4c-ae8f-049728a8f600" providerId="ADAL" clId="{EAB464E1-DD4E-4E59-9491-FA820B5E623F}" dt="2026-10-15T07:38:13.846" v="823"/>
          <ac:picMkLst>
            <pc:docMk/>
            <pc:sldMk cId="1381841047" sldId="333"/>
            <ac:picMk id="11" creationId="{63B28D95-0232-E90E-D967-015407D7B0EE}"/>
          </ac:picMkLst>
        </pc:picChg>
      </pc:sldChg>
      <pc:sldChg chg="addSp modSp mod">
        <pc:chgData name="Dr. Tajti Péter (egyetemi tanársegéd)" userId="4a783f96-03b5-4c4c-ae8f-049728a8f600" providerId="ADAL" clId="{EAB464E1-DD4E-4E59-9491-FA820B5E623F}" dt="2026-10-15T07:36:58.925" v="817" actId="20577"/>
        <pc:sldMkLst>
          <pc:docMk/>
          <pc:sldMk cId="2714983233" sldId="334"/>
        </pc:sldMkLst>
        <pc:spChg chg="mod">
          <ac:chgData name="Dr. Tajti Péter (egyetemi tanársegéd)" userId="4a783f96-03b5-4c4c-ae8f-049728a8f600" providerId="ADAL" clId="{EAB464E1-DD4E-4E59-9491-FA820B5E623F}" dt="2026-10-15T07:36:58.925" v="817" actId="20577"/>
          <ac:spMkLst>
            <pc:docMk/>
            <pc:sldMk cId="2714983233" sldId="334"/>
            <ac:spMk id="3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5T07:25:55.635" v="456" actId="122"/>
          <ac:spMkLst>
            <pc:docMk/>
            <pc:sldMk cId="2714983233" sldId="334"/>
            <ac:spMk id="6" creationId="{1715F1A7-AC5D-A459-39D2-B7F161241305}"/>
          </ac:spMkLst>
        </pc:spChg>
        <pc:spChg chg="mod">
          <ac:chgData name="Dr. Tajti Péter (egyetemi tanársegéd)" userId="4a783f96-03b5-4c4c-ae8f-049728a8f600" providerId="ADAL" clId="{EAB464E1-DD4E-4E59-9491-FA820B5E623F}" dt="2026-10-15T07:36:00.419" v="768" actId="14100"/>
          <ac:spMkLst>
            <pc:docMk/>
            <pc:sldMk cId="2714983233" sldId="334"/>
            <ac:spMk id="12" creationId="{00000000-0000-0000-0000-000000000000}"/>
          </ac:spMkLst>
        </pc:spChg>
        <pc:graphicFrameChg chg="add">
          <ac:chgData name="Dr. Tajti Péter (egyetemi tanársegéd)" userId="4a783f96-03b5-4c4c-ae8f-049728a8f600" providerId="ADAL" clId="{EAB464E1-DD4E-4E59-9491-FA820B5E623F}" dt="2026-10-15T07:35:12.822" v="762" actId="22"/>
          <ac:graphicFrameMkLst>
            <pc:docMk/>
            <pc:sldMk cId="2714983233" sldId="334"/>
            <ac:graphicFrameMk id="4" creationId="{8E9E54D4-214B-6B0D-ECE4-4758B6CA3ED3}"/>
          </ac:graphicFrameMkLst>
        </pc:graphicFrameChg>
        <pc:picChg chg="mod">
          <ac:chgData name="Dr. Tajti Péter (egyetemi tanársegéd)" userId="4a783f96-03b5-4c4c-ae8f-049728a8f600" providerId="ADAL" clId="{EAB464E1-DD4E-4E59-9491-FA820B5E623F}" dt="2026-10-15T07:34:32.087" v="751" actId="1038"/>
          <ac:picMkLst>
            <pc:docMk/>
            <pc:sldMk cId="2714983233" sldId="334"/>
            <ac:picMk id="11" creationId="{00000000-0000-0000-0000-000000000000}"/>
          </ac:picMkLst>
        </pc:picChg>
      </pc:sldChg>
      <pc:sldChg chg="modSp mod">
        <pc:chgData name="Dr. Tajti Péter (egyetemi tanársegéd)" userId="4a783f96-03b5-4c4c-ae8f-049728a8f600" providerId="ADAL" clId="{EAB464E1-DD4E-4E59-9491-FA820B5E623F}" dt="2026-10-14T07:14:01.596" v="115" actId="1038"/>
        <pc:sldMkLst>
          <pc:docMk/>
          <pc:sldMk cId="3912319481" sldId="336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9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16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20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14:01.596" v="115" actId="1038"/>
          <ac:spMkLst>
            <pc:docMk/>
            <pc:sldMk cId="3912319481" sldId="336"/>
            <ac:spMk id="2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2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30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31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33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4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3912319481" sldId="336"/>
            <ac:spMk id="51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14T07:07:23.982" v="46" actId="790"/>
        <pc:sldMkLst>
          <pc:docMk/>
          <pc:sldMk cId="958992894" sldId="337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958992894" sldId="337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958992894" sldId="337"/>
            <ac:spMk id="17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21T16:05:14.779" v="1860" actId="14100"/>
        <pc:sldMkLst>
          <pc:docMk/>
          <pc:sldMk cId="1199810088" sldId="338"/>
        </pc:sldMkLst>
        <pc:spChg chg="mod">
          <ac:chgData name="Dr. Tajti Péter (egyetemi tanársegéd)" userId="4a783f96-03b5-4c4c-ae8f-049728a8f600" providerId="ADAL" clId="{EAB464E1-DD4E-4E59-9491-FA820B5E623F}" dt="2026-10-15T07:49:29.017" v="1143" actId="122"/>
          <ac:spMkLst>
            <pc:docMk/>
            <pc:sldMk cId="1199810088" sldId="338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21T16:05:14.779" v="1860" actId="14100"/>
          <ac:spMkLst>
            <pc:docMk/>
            <pc:sldMk cId="1199810088" sldId="338"/>
            <ac:spMk id="8" creationId="{00000000-0000-0000-0000-000000000000}"/>
          </ac:spMkLst>
        </pc:spChg>
      </pc:sldChg>
      <pc:sldChg chg="modSp mod ord">
        <pc:chgData name="Dr. Tajti Péter (egyetemi tanársegéd)" userId="4a783f96-03b5-4c4c-ae8f-049728a8f600" providerId="ADAL" clId="{EAB464E1-DD4E-4E59-9491-FA820B5E623F}" dt="2026-10-21T16:08:10.589" v="1887" actId="20577"/>
        <pc:sldMkLst>
          <pc:docMk/>
          <pc:sldMk cId="2605500260" sldId="340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605500260" sldId="340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5T07:57:20.775" v="1285" actId="20577"/>
          <ac:spMkLst>
            <pc:docMk/>
            <pc:sldMk cId="2605500260" sldId="340"/>
            <ac:spMk id="5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6:08:10.589" v="1887" actId="20577"/>
          <ac:graphicFrameMkLst>
            <pc:docMk/>
            <pc:sldMk cId="2605500260" sldId="340"/>
            <ac:graphicFrameMk id="6" creationId="{1734A232-6469-7CD1-C152-0BC7450ECB31}"/>
          </ac:graphicFrameMkLst>
        </pc:graphicFrameChg>
        <pc:picChg chg="mod ord">
          <ac:chgData name="Dr. Tajti Péter (egyetemi tanársegéd)" userId="4a783f96-03b5-4c4c-ae8f-049728a8f600" providerId="ADAL" clId="{EAB464E1-DD4E-4E59-9491-FA820B5E623F}" dt="2026-10-15T07:57:41.603" v="1290" actId="1076"/>
          <ac:picMkLst>
            <pc:docMk/>
            <pc:sldMk cId="2605500260" sldId="340"/>
            <ac:picMk id="4" creationId="{00000000-0000-0000-0000-000000000000}"/>
          </ac:picMkLst>
        </pc:picChg>
      </pc:sldChg>
      <pc:sldChg chg="modSp mod ord">
        <pc:chgData name="Dr. Tajti Péter (egyetemi tanársegéd)" userId="4a783f96-03b5-4c4c-ae8f-049728a8f600" providerId="ADAL" clId="{EAB464E1-DD4E-4E59-9491-FA820B5E623F}" dt="2026-10-21T16:08:35.880" v="1890"/>
        <pc:sldMkLst>
          <pc:docMk/>
          <pc:sldMk cId="3137535921" sldId="342"/>
        </pc:sldMkLst>
        <pc:spChg chg="mod">
          <ac:chgData name="Dr. Tajti Péter (egyetemi tanársegéd)" userId="4a783f96-03b5-4c4c-ae8f-049728a8f600" providerId="ADAL" clId="{EAB464E1-DD4E-4E59-9491-FA820B5E623F}" dt="2026-10-15T07:56:25.591" v="1262" actId="14100"/>
          <ac:spMkLst>
            <pc:docMk/>
            <pc:sldMk cId="3137535921" sldId="342"/>
            <ac:spMk id="2" creationId="{00000000-0000-0000-0000-000000000000}"/>
          </ac:spMkLst>
        </pc:spChg>
        <pc:graphicFrameChg chg="mod modGraphic">
          <ac:chgData name="Dr. Tajti Péter (egyetemi tanársegéd)" userId="4a783f96-03b5-4c4c-ae8f-049728a8f600" providerId="ADAL" clId="{EAB464E1-DD4E-4E59-9491-FA820B5E623F}" dt="2026-10-21T16:08:35.880" v="1890"/>
          <ac:graphicFrameMkLst>
            <pc:docMk/>
            <pc:sldMk cId="3137535921" sldId="342"/>
            <ac:graphicFrameMk id="5" creationId="{679093F2-2D3A-2F72-9923-E2A01ECC540F}"/>
          </ac:graphicFrameMkLst>
        </pc:graphicFrameChg>
        <pc:picChg chg="mod ord">
          <ac:chgData name="Dr. Tajti Péter (egyetemi tanársegéd)" userId="4a783f96-03b5-4c4c-ae8f-049728a8f600" providerId="ADAL" clId="{EAB464E1-DD4E-4E59-9491-FA820B5E623F}" dt="2026-10-15T07:56:54.729" v="1267" actId="1076"/>
          <ac:picMkLst>
            <pc:docMk/>
            <pc:sldMk cId="3137535921" sldId="342"/>
            <ac:picMk id="4" creationId="{00000000-0000-0000-0000-000000000000}"/>
          </ac:picMkLst>
        </pc:picChg>
      </pc:sldChg>
      <pc:sldChg chg="modSp mod">
        <pc:chgData name="Dr. Tajti Péter (egyetemi tanársegéd)" userId="4a783f96-03b5-4c4c-ae8f-049728a8f600" providerId="ADAL" clId="{EAB464E1-DD4E-4E59-9491-FA820B5E623F}" dt="2026-10-14T07:07:23.982" v="46" actId="790"/>
        <pc:sldMkLst>
          <pc:docMk/>
          <pc:sldMk cId="2744106965" sldId="343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744106965" sldId="343"/>
            <ac:spMk id="15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744106965" sldId="343"/>
            <ac:spMk id="16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2744106965" sldId="343"/>
            <ac:spMk id="19" creationId="{00000000-0000-0000-0000-000000000000}"/>
          </ac:spMkLst>
        </pc:spChg>
      </pc:sldChg>
      <pc:sldChg chg="modSp mod">
        <pc:chgData name="Dr. Tajti Péter (egyetemi tanársegéd)" userId="4a783f96-03b5-4c4c-ae8f-049728a8f600" providerId="ADAL" clId="{EAB464E1-DD4E-4E59-9491-FA820B5E623F}" dt="2026-10-14T07:07:23.982" v="46" actId="790"/>
        <pc:sldMkLst>
          <pc:docMk/>
          <pc:sldMk cId="1637644347" sldId="344"/>
        </pc:sldMkLst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1637644347" sldId="344"/>
            <ac:spMk id="2" creationId="{00000000-0000-0000-0000-000000000000}"/>
          </ac:spMkLst>
        </pc:spChg>
        <pc:spChg chg="mod">
          <ac:chgData name="Dr. Tajti Péter (egyetemi tanársegéd)" userId="4a783f96-03b5-4c4c-ae8f-049728a8f600" providerId="ADAL" clId="{EAB464E1-DD4E-4E59-9491-FA820B5E623F}" dt="2026-10-14T07:07:23.982" v="46" actId="790"/>
          <ac:spMkLst>
            <pc:docMk/>
            <pc:sldMk cId="1637644347" sldId="344"/>
            <ac:spMk id="9" creationId="{00000000-0000-0000-0000-000000000000}"/>
          </ac:spMkLst>
        </pc:spChg>
      </pc:sldChg>
      <pc:sldChg chg="addSp delSp modSp mod">
        <pc:chgData name="Dr. Tajti Péter (egyetemi tanársegéd)" userId="4a783f96-03b5-4c4c-ae8f-049728a8f600" providerId="ADAL" clId="{EAB464E1-DD4E-4E59-9491-FA820B5E623F}" dt="2026-10-21T15:42:53.381" v="1511" actId="403"/>
        <pc:sldMkLst>
          <pc:docMk/>
          <pc:sldMk cId="2303094170" sldId="346"/>
        </pc:sldMkLst>
        <pc:spChg chg="mod">
          <ac:chgData name="Dr. Tajti Péter (egyetemi tanársegéd)" userId="4a783f96-03b5-4c4c-ae8f-049728a8f600" providerId="ADAL" clId="{EAB464E1-DD4E-4E59-9491-FA820B5E623F}" dt="2026-10-21T15:42:53.381" v="1511" actId="403"/>
          <ac:spMkLst>
            <pc:docMk/>
            <pc:sldMk cId="2303094170" sldId="346"/>
            <ac:spMk id="2" creationId="{9775956D-CB11-3929-2286-FDE3A1944DAB}"/>
          </ac:spMkLst>
        </pc:spChg>
        <pc:spChg chg="add">
          <ac:chgData name="Dr. Tajti Péter (egyetemi tanársegéd)" userId="4a783f96-03b5-4c4c-ae8f-049728a8f600" providerId="ADAL" clId="{EAB464E1-DD4E-4E59-9491-FA820B5E623F}" dt="2026-10-21T15:37:52.944" v="1473" actId="22"/>
          <ac:spMkLst>
            <pc:docMk/>
            <pc:sldMk cId="2303094170" sldId="346"/>
            <ac:spMk id="4" creationId="{65100F7E-C23A-2B42-0B85-ACD4DEF2F4C8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4:27.557" v="1073"/>
          <ac:spMkLst>
            <pc:docMk/>
            <pc:sldMk cId="2303094170" sldId="346"/>
            <ac:spMk id="9" creationId="{31B34182-7BB1-D98B-B525-47782BA77DF0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4:27.557" v="1073"/>
          <ac:spMkLst>
            <pc:docMk/>
            <pc:sldMk cId="2303094170" sldId="346"/>
            <ac:spMk id="10" creationId="{C2EB14E8-A053-87AA-63E2-16CAF9A54111}"/>
          </ac:spMkLst>
        </pc:spChg>
        <pc:spChg chg="add del mod">
          <ac:chgData name="Dr. Tajti Péter (egyetemi tanársegéd)" userId="4a783f96-03b5-4c4c-ae8f-049728a8f600" providerId="ADAL" clId="{EAB464E1-DD4E-4E59-9491-FA820B5E623F}" dt="2026-10-21T15:37:52.415" v="1472" actId="478"/>
          <ac:spMkLst>
            <pc:docMk/>
            <pc:sldMk cId="2303094170" sldId="346"/>
            <ac:spMk id="11" creationId="{6459EE9B-60F1-C4D4-A9D2-2ED03CAED2CA}"/>
          </ac:spMkLst>
        </pc:spChg>
        <pc:picChg chg="add">
          <ac:chgData name="Dr. Tajti Péter (egyetemi tanársegéd)" userId="4a783f96-03b5-4c4c-ae8f-049728a8f600" providerId="ADAL" clId="{EAB464E1-DD4E-4E59-9491-FA820B5E623F}" dt="2026-10-15T07:44:37.734" v="1074" actId="22"/>
          <ac:picMkLst>
            <pc:docMk/>
            <pc:sldMk cId="2303094170" sldId="346"/>
            <ac:picMk id="13" creationId="{039A45D5-AAD2-0BD9-6488-DD4041816E4D}"/>
          </ac:picMkLst>
        </pc:picChg>
        <pc:picChg chg="add">
          <ac:chgData name="Dr. Tajti Péter (egyetemi tanársegéd)" userId="4a783f96-03b5-4c4c-ae8f-049728a8f600" providerId="ADAL" clId="{EAB464E1-DD4E-4E59-9491-FA820B5E623F}" dt="2026-10-15T07:44:37.734" v="1074" actId="22"/>
          <ac:picMkLst>
            <pc:docMk/>
            <pc:sldMk cId="2303094170" sldId="346"/>
            <ac:picMk id="15" creationId="{748A2424-2545-AFD6-76B7-22C03905BCBD}"/>
          </ac:picMkLst>
        </pc:picChg>
      </pc:sldChg>
      <pc:sldChg chg="addSp delSp modSp mod">
        <pc:chgData name="Dr. Tajti Péter (egyetemi tanársegéd)" userId="4a783f96-03b5-4c4c-ae8f-049728a8f600" providerId="ADAL" clId="{EAB464E1-DD4E-4E59-9491-FA820B5E623F}" dt="2026-10-21T15:44:26.241" v="1526" actId="27636"/>
        <pc:sldMkLst>
          <pc:docMk/>
          <pc:sldMk cId="307433683" sldId="347"/>
        </pc:sldMkLst>
        <pc:spChg chg="mod">
          <ac:chgData name="Dr. Tajti Péter (egyetemi tanársegéd)" userId="4a783f96-03b5-4c4c-ae8f-049728a8f600" providerId="ADAL" clId="{EAB464E1-DD4E-4E59-9491-FA820B5E623F}" dt="2026-10-21T15:44:26.241" v="1526" actId="27636"/>
          <ac:spMkLst>
            <pc:docMk/>
            <pc:sldMk cId="307433683" sldId="347"/>
            <ac:spMk id="2" creationId="{AEE20F2B-ACFA-6825-A319-35612A9C5D0F}"/>
          </ac:spMkLst>
        </pc:spChg>
        <pc:spChg chg="add">
          <ac:chgData name="Dr. Tajti Péter (egyetemi tanársegéd)" userId="4a783f96-03b5-4c4c-ae8f-049728a8f600" providerId="ADAL" clId="{EAB464E1-DD4E-4E59-9491-FA820B5E623F}" dt="2026-10-21T15:37:56.568" v="1475" actId="22"/>
          <ac:spMkLst>
            <pc:docMk/>
            <pc:sldMk cId="307433683" sldId="347"/>
            <ac:spMk id="4" creationId="{CB46AAE3-FC42-F81D-FF54-313687FFAFDA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6:31.820" v="1084"/>
          <ac:spMkLst>
            <pc:docMk/>
            <pc:sldMk cId="307433683" sldId="347"/>
            <ac:spMk id="13" creationId="{D1F88B24-6416-F065-E088-7721F34D35F3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6:31.820" v="1084"/>
          <ac:spMkLst>
            <pc:docMk/>
            <pc:sldMk cId="307433683" sldId="347"/>
            <ac:spMk id="14" creationId="{CAC214DF-7BCF-58E7-3B98-A79753399050}"/>
          </ac:spMkLst>
        </pc:spChg>
        <pc:spChg chg="add del mod">
          <ac:chgData name="Dr. Tajti Péter (egyetemi tanársegéd)" userId="4a783f96-03b5-4c4c-ae8f-049728a8f600" providerId="ADAL" clId="{EAB464E1-DD4E-4E59-9491-FA820B5E623F}" dt="2026-10-21T15:37:56.040" v="1474" actId="478"/>
          <ac:spMkLst>
            <pc:docMk/>
            <pc:sldMk cId="307433683" sldId="347"/>
            <ac:spMk id="15" creationId="{3C1E6895-46D8-8D73-1F05-0FB1237C4752}"/>
          </ac:spMkLst>
        </pc:spChg>
        <pc:picChg chg="add">
          <ac:chgData name="Dr. Tajti Péter (egyetemi tanársegéd)" userId="4a783f96-03b5-4c4c-ae8f-049728a8f600" providerId="ADAL" clId="{EAB464E1-DD4E-4E59-9491-FA820B5E623F}" dt="2026-10-15T07:46:19.452" v="1083" actId="22"/>
          <ac:picMkLst>
            <pc:docMk/>
            <pc:sldMk cId="307433683" sldId="347"/>
            <ac:picMk id="10" creationId="{2695FD40-3D2B-B8B5-28D5-8983CC785CAF}"/>
          </ac:picMkLst>
        </pc:picChg>
        <pc:picChg chg="add">
          <ac:chgData name="Dr. Tajti Péter (egyetemi tanársegéd)" userId="4a783f96-03b5-4c4c-ae8f-049728a8f600" providerId="ADAL" clId="{EAB464E1-DD4E-4E59-9491-FA820B5E623F}" dt="2026-10-15T07:46:19.452" v="1083" actId="22"/>
          <ac:picMkLst>
            <pc:docMk/>
            <pc:sldMk cId="307433683" sldId="347"/>
            <ac:picMk id="12" creationId="{FC1317C7-3F68-8EB1-5E7F-3D1FB379D4F6}"/>
          </ac:picMkLst>
        </pc:picChg>
      </pc:sldChg>
      <pc:sldChg chg="addSp delSp modSp mod">
        <pc:chgData name="Dr. Tajti Péter (egyetemi tanársegéd)" userId="4a783f96-03b5-4c4c-ae8f-049728a8f600" providerId="ADAL" clId="{EAB464E1-DD4E-4E59-9491-FA820B5E623F}" dt="2026-10-21T15:44:37.966" v="1530" actId="27636"/>
        <pc:sldMkLst>
          <pc:docMk/>
          <pc:sldMk cId="2211643967" sldId="348"/>
        </pc:sldMkLst>
        <pc:spChg chg="add">
          <ac:chgData name="Dr. Tajti Péter (egyetemi tanársegéd)" userId="4a783f96-03b5-4c4c-ae8f-049728a8f600" providerId="ADAL" clId="{EAB464E1-DD4E-4E59-9491-FA820B5E623F}" dt="2026-10-21T15:38:00.301" v="1477" actId="22"/>
          <ac:spMkLst>
            <pc:docMk/>
            <pc:sldMk cId="2211643967" sldId="348"/>
            <ac:spMk id="3" creationId="{F331F369-3DF5-A154-02A4-8FAEAF23AE92}"/>
          </ac:spMkLst>
        </pc:spChg>
        <pc:spChg chg="add mod">
          <ac:chgData name="Dr. Tajti Péter (egyetemi tanársegéd)" userId="4a783f96-03b5-4c4c-ae8f-049728a8f600" providerId="ADAL" clId="{EAB464E1-DD4E-4E59-9491-FA820B5E623F}" dt="2026-10-21T15:44:37.966" v="1530" actId="27636"/>
          <ac:spMkLst>
            <pc:docMk/>
            <pc:sldMk cId="2211643967" sldId="348"/>
            <ac:spMk id="4" creationId="{C8661812-646F-84B2-8074-6F1A4102C5E1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6:47.077" v="1094"/>
          <ac:spMkLst>
            <pc:docMk/>
            <pc:sldMk cId="2211643967" sldId="348"/>
            <ac:spMk id="10" creationId="{15A18AA7-FE8D-317B-AA46-2EAFDF6C7665}"/>
          </ac:spMkLst>
        </pc:spChg>
        <pc:spChg chg="add mod">
          <ac:chgData name="Dr. Tajti Péter (egyetemi tanársegéd)" userId="4a783f96-03b5-4c4c-ae8f-049728a8f600" providerId="ADAL" clId="{EAB464E1-DD4E-4E59-9491-FA820B5E623F}" dt="2026-10-15T07:46:47.077" v="1094"/>
          <ac:spMkLst>
            <pc:docMk/>
            <pc:sldMk cId="2211643967" sldId="348"/>
            <ac:spMk id="11" creationId="{1FA1781D-6BDB-3654-2EEA-A8AAFA9C32B8}"/>
          </ac:spMkLst>
        </pc:spChg>
        <pc:spChg chg="add del mod">
          <ac:chgData name="Dr. Tajti Péter (egyetemi tanársegéd)" userId="4a783f96-03b5-4c4c-ae8f-049728a8f600" providerId="ADAL" clId="{EAB464E1-DD4E-4E59-9491-FA820B5E623F}" dt="2026-10-21T15:37:59.577" v="1476" actId="478"/>
          <ac:spMkLst>
            <pc:docMk/>
            <pc:sldMk cId="2211643967" sldId="348"/>
            <ac:spMk id="12" creationId="{507586F1-3F4B-9288-C73F-916522A860E2}"/>
          </ac:spMkLst>
        </pc:spChg>
        <pc:picChg chg="add">
          <ac:chgData name="Dr. Tajti Péter (egyetemi tanársegéd)" userId="4a783f96-03b5-4c4c-ae8f-049728a8f600" providerId="ADAL" clId="{EAB464E1-DD4E-4E59-9491-FA820B5E623F}" dt="2026-10-15T07:47:27.741" v="1101" actId="22"/>
          <ac:picMkLst>
            <pc:docMk/>
            <pc:sldMk cId="2211643967" sldId="348"/>
            <ac:picMk id="20" creationId="{D5959FFB-4EEF-0F5F-37D8-9A3955BCFD54}"/>
          </ac:picMkLst>
        </pc:picChg>
        <pc:picChg chg="add">
          <ac:chgData name="Dr. Tajti Péter (egyetemi tanársegéd)" userId="4a783f96-03b5-4c4c-ae8f-049728a8f600" providerId="ADAL" clId="{EAB464E1-DD4E-4E59-9491-FA820B5E623F}" dt="2026-10-15T07:47:27.741" v="1101" actId="22"/>
          <ac:picMkLst>
            <pc:docMk/>
            <pc:sldMk cId="2211643967" sldId="348"/>
            <ac:picMk id="22" creationId="{69397FB7-75E1-E69B-80CB-87D9CC7F3F8D}"/>
          </ac:picMkLst>
        </pc:picChg>
      </pc:sldChg>
      <pc:sldChg chg="addSp delSp modSp add mod">
        <pc:chgData name="Dr. Tajti Péter (egyetemi tanársegéd)" userId="4a783f96-03b5-4c4c-ae8f-049728a8f600" providerId="ADAL" clId="{EAB464E1-DD4E-4E59-9491-FA820B5E623F}" dt="2026-10-21T16:01:48.597" v="1832" actId="20577"/>
        <pc:sldMkLst>
          <pc:docMk/>
          <pc:sldMk cId="1205945062" sldId="349"/>
        </pc:sldMkLst>
        <pc:spChg chg="add">
          <ac:chgData name="Dr. Tajti Péter (egyetemi tanársegéd)" userId="4a783f96-03b5-4c4c-ae8f-049728a8f600" providerId="ADAL" clId="{EAB464E1-DD4E-4E59-9491-FA820B5E623F}" dt="2026-10-21T15:38:04.383" v="1479" actId="22"/>
          <ac:spMkLst>
            <pc:docMk/>
            <pc:sldMk cId="1205945062" sldId="349"/>
            <ac:spMk id="4" creationId="{A608B42E-5B49-E902-0B32-9580876ED70B}"/>
          </ac:spMkLst>
        </pc:spChg>
        <pc:spChg chg="add mod">
          <ac:chgData name="Dr. Tajti Péter (egyetemi tanársegéd)" userId="4a783f96-03b5-4c4c-ae8f-049728a8f600" providerId="ADAL" clId="{EAB464E1-DD4E-4E59-9491-FA820B5E623F}" dt="2026-10-21T16:01:48.597" v="1832" actId="20577"/>
          <ac:spMkLst>
            <pc:docMk/>
            <pc:sldMk cId="1205945062" sldId="349"/>
            <ac:spMk id="7" creationId="{455B28AB-86D4-E956-1513-B8D5CBC1B99F}"/>
          </ac:spMkLst>
        </pc:spChg>
        <pc:spChg chg="del">
          <ac:chgData name="Dr. Tajti Péter (egyetemi tanársegéd)" userId="4a783f96-03b5-4c4c-ae8f-049728a8f600" providerId="ADAL" clId="{EAB464E1-DD4E-4E59-9491-FA820B5E623F}" dt="2026-10-21T15:38:03.806" v="1478" actId="478"/>
          <ac:spMkLst>
            <pc:docMk/>
            <pc:sldMk cId="1205945062" sldId="349"/>
            <ac:spMk id="12" creationId="{51A59E39-70AD-0A52-6258-6E3F5A527A09}"/>
          </ac:spMkLst>
        </pc:spChg>
        <pc:picChg chg="add">
          <ac:chgData name="Dr. Tajti Péter (egyetemi tanársegéd)" userId="4a783f96-03b5-4c4c-ae8f-049728a8f600" providerId="ADAL" clId="{EAB464E1-DD4E-4E59-9491-FA820B5E623F}" dt="2026-10-15T07:47:35.610" v="1102" actId="22"/>
          <ac:picMkLst>
            <pc:docMk/>
            <pc:sldMk cId="1205945062" sldId="349"/>
            <ac:picMk id="3" creationId="{DE6655FC-007B-A835-2EC4-A835B2E1589D}"/>
          </ac:picMkLst>
        </pc:picChg>
        <pc:picChg chg="add">
          <ac:chgData name="Dr. Tajti Péter (egyetemi tanársegéd)" userId="4a783f96-03b5-4c4c-ae8f-049728a8f600" providerId="ADAL" clId="{EAB464E1-DD4E-4E59-9491-FA820B5E623F}" dt="2026-10-15T07:47:35.610" v="1102" actId="22"/>
          <ac:picMkLst>
            <pc:docMk/>
            <pc:sldMk cId="1205945062" sldId="349"/>
            <ac:picMk id="5" creationId="{62B758DA-F756-FF6B-15C9-6302576DEE03}"/>
          </ac:picMkLst>
        </pc:picChg>
      </pc:sldChg>
      <pc:sldChg chg="addSp delSp modSp add mod">
        <pc:chgData name="Dr. Tajti Péter (egyetemi tanársegéd)" userId="4a783f96-03b5-4c4c-ae8f-049728a8f600" providerId="ADAL" clId="{EAB464E1-DD4E-4E59-9491-FA820B5E623F}" dt="2026-10-21T16:01:32.617" v="1827" actId="20577"/>
        <pc:sldMkLst>
          <pc:docMk/>
          <pc:sldMk cId="891638881" sldId="350"/>
        </pc:sldMkLst>
        <pc:spChg chg="add">
          <ac:chgData name="Dr. Tajti Péter (egyetemi tanársegéd)" userId="4a783f96-03b5-4c4c-ae8f-049728a8f600" providerId="ADAL" clId="{EAB464E1-DD4E-4E59-9491-FA820B5E623F}" dt="2026-10-21T15:38:08.581" v="1481" actId="22"/>
          <ac:spMkLst>
            <pc:docMk/>
            <pc:sldMk cId="891638881" sldId="350"/>
            <ac:spMk id="4" creationId="{12E22CBE-F1D6-2F57-41FA-6E272C5BF811}"/>
          </ac:spMkLst>
        </pc:spChg>
        <pc:spChg chg="add mod">
          <ac:chgData name="Dr. Tajti Péter (egyetemi tanársegéd)" userId="4a783f96-03b5-4c4c-ae8f-049728a8f600" providerId="ADAL" clId="{EAB464E1-DD4E-4E59-9491-FA820B5E623F}" dt="2026-10-21T16:01:32.617" v="1827" actId="20577"/>
          <ac:spMkLst>
            <pc:docMk/>
            <pc:sldMk cId="891638881" sldId="350"/>
            <ac:spMk id="7" creationId="{52E8E93B-9BBF-3AE7-E400-3A4310ADD485}"/>
          </ac:spMkLst>
        </pc:spChg>
        <pc:spChg chg="del">
          <ac:chgData name="Dr. Tajti Péter (egyetemi tanársegéd)" userId="4a783f96-03b5-4c4c-ae8f-049728a8f600" providerId="ADAL" clId="{EAB464E1-DD4E-4E59-9491-FA820B5E623F}" dt="2026-10-21T15:38:08.049" v="1480" actId="478"/>
          <ac:spMkLst>
            <pc:docMk/>
            <pc:sldMk cId="891638881" sldId="350"/>
            <ac:spMk id="12" creationId="{D26F6333-7148-74E3-4444-7D4AA970568B}"/>
          </ac:spMkLst>
        </pc:spChg>
        <pc:picChg chg="add">
          <ac:chgData name="Dr. Tajti Péter (egyetemi tanársegéd)" userId="4a783f96-03b5-4c4c-ae8f-049728a8f600" providerId="ADAL" clId="{EAB464E1-DD4E-4E59-9491-FA820B5E623F}" dt="2026-10-15T07:47:43.079" v="1103" actId="22"/>
          <ac:picMkLst>
            <pc:docMk/>
            <pc:sldMk cId="891638881" sldId="350"/>
            <ac:picMk id="3" creationId="{36207A0C-A737-9FDA-9D9B-17E96184EC5E}"/>
          </ac:picMkLst>
        </pc:picChg>
        <pc:picChg chg="add">
          <ac:chgData name="Dr. Tajti Péter (egyetemi tanársegéd)" userId="4a783f96-03b5-4c4c-ae8f-049728a8f600" providerId="ADAL" clId="{EAB464E1-DD4E-4E59-9491-FA820B5E623F}" dt="2026-10-15T07:47:43.079" v="1103" actId="22"/>
          <ac:picMkLst>
            <pc:docMk/>
            <pc:sldMk cId="891638881" sldId="350"/>
            <ac:picMk id="5" creationId="{15A18CC0-4D2C-6253-F115-9DD7DAEF3F4D}"/>
          </ac:picMkLst>
        </pc:picChg>
      </pc:sldChg>
      <pc:sldMasterChg chg="addSp delSp modSp mod modSldLayout">
        <pc:chgData name="Dr. Tajti Péter (egyetemi tanársegéd)" userId="4a783f96-03b5-4c4c-ae8f-049728a8f600" providerId="ADAL" clId="{EAB464E1-DD4E-4E59-9491-FA820B5E623F}" dt="2026-10-21T11:50:58.506" v="1391" actId="1035"/>
        <pc:sldMasterMkLst>
          <pc:docMk/>
          <pc:sldMasterMk cId="2010433157" sldId="2147483684"/>
        </pc:sldMasterMkLst>
        <pc:spChg chg="add mod">
          <ac:chgData name="Dr. Tajti Péter (egyetemi tanársegéd)" userId="4a783f96-03b5-4c4c-ae8f-049728a8f600" providerId="ADAL" clId="{EAB464E1-DD4E-4E59-9491-FA820B5E623F}" dt="2026-10-14T07:10:56.295" v="84" actId="790"/>
          <ac:spMkLst>
            <pc:docMk/>
            <pc:sldMasterMk cId="2010433157" sldId="2147483684"/>
            <ac:spMk id="12" creationId="{5A9EC145-514C-7C76-178A-B1E47D3DEB1A}"/>
          </ac:spMkLst>
        </pc:spChg>
        <pc:spChg chg="mod">
          <ac:chgData name="Dr. Tajti Péter (egyetemi tanársegéd)" userId="4a783f96-03b5-4c4c-ae8f-049728a8f600" providerId="ADAL" clId="{EAB464E1-DD4E-4E59-9491-FA820B5E623F}" dt="2026-10-14T07:08:00.278" v="52" actId="14100"/>
          <ac:spMkLst>
            <pc:docMk/>
            <pc:sldMasterMk cId="2010433157" sldId="2147483684"/>
            <ac:spMk id="13" creationId="{DD789FE1-8A62-DCE1-EBD3-71E81B464850}"/>
          </ac:spMkLst>
        </pc:spChg>
        <pc:picChg chg="add">
          <ac:chgData name="Dr. Tajti Péter (egyetemi tanársegéd)" userId="4a783f96-03b5-4c4c-ae8f-049728a8f600" providerId="ADAL" clId="{EAB464E1-DD4E-4E59-9491-FA820B5E623F}" dt="2026-10-14T07:06:57.713" v="44" actId="22"/>
          <ac:picMkLst>
            <pc:docMk/>
            <pc:sldMasterMk cId="2010433157" sldId="2147483684"/>
            <ac:picMk id="8" creationId="{4191676A-FF33-7249-68FF-E85B637FEDB1}"/>
          </ac:picMkLst>
        </pc:picChg>
        <pc:picChg chg="add mod modCrop">
          <ac:chgData name="Dr. Tajti Péter (egyetemi tanársegéd)" userId="4a783f96-03b5-4c4c-ae8f-049728a8f600" providerId="ADAL" clId="{EAB464E1-DD4E-4E59-9491-FA820B5E623F}" dt="2026-10-14T07:10:27.014" v="83"/>
          <ac:picMkLst>
            <pc:docMk/>
            <pc:sldMasterMk cId="2010433157" sldId="2147483684"/>
            <ac:picMk id="15" creationId="{FB4A137F-A76D-6F92-E35C-0DF1886A5C06}"/>
          </ac:picMkLst>
        </pc:picChg>
        <pc:sldLayoutChg chg="addSp modSp mod">
          <pc:chgData name="Dr. Tajti Péter (egyetemi tanársegéd)" userId="4a783f96-03b5-4c4c-ae8f-049728a8f600" providerId="ADAL" clId="{EAB464E1-DD4E-4E59-9491-FA820B5E623F}" dt="2026-10-21T11:50:58.506" v="1391" actId="1035"/>
          <pc:sldLayoutMkLst>
            <pc:docMk/>
            <pc:sldMasterMk cId="2010433157" sldId="2147483684"/>
            <pc:sldLayoutMk cId="995436828" sldId="2147483685"/>
          </pc:sldLayoutMkLst>
          <pc:picChg chg="add mod">
            <ac:chgData name="Dr. Tajti Péter (egyetemi tanársegéd)" userId="4a783f96-03b5-4c4c-ae8f-049728a8f600" providerId="ADAL" clId="{EAB464E1-DD4E-4E59-9491-FA820B5E623F}" dt="2026-10-21T11:50:58.506" v="1391" actId="1035"/>
            <ac:picMkLst>
              <pc:docMk/>
              <pc:sldMasterMk cId="2010433157" sldId="2147483684"/>
              <pc:sldLayoutMk cId="995436828" sldId="2147483685"/>
              <ac:picMk id="4" creationId="{D6A6D752-8603-6056-89D5-8BF082D279FC}"/>
            </ac:picMkLst>
          </pc:picChg>
        </pc:sldLayoutChg>
      </pc:sldMasterChg>
    </pc:docChg>
  </pc:docChgLst>
  <pc:docChgLst>
    <pc:chgData name="Dr. Tajti Péter (egyetemi tanársegéd)" userId="S::tajti.peter@semmelweis.hu::4a783f96-03b5-4c4c-ae8f-049728a8f600" providerId="AD" clId="Web-{00000000-0000-0000-0000-000000000000}"/>
    <pc:docChg chg="modSld">
      <pc:chgData name="Dr. Tajti Péter (egyetemi tanársegéd)" userId="S::tajti.peter@semmelweis.hu::4a783f96-03b5-4c4c-ae8f-049728a8f600" providerId="AD" clId="Web-{00000000-0000-0000-0000-000000000000}" dt="2026-10-20T12:48:21.753" v="19" actId="20577"/>
      <pc:docMkLst>
        <pc:docMk/>
      </pc:docMkLst>
      <pc:sldChg chg="addSp modSp">
        <pc:chgData name="Dr. Tajti Péter (egyetemi tanársegéd)" userId="S::tajti.peter@semmelweis.hu::4a783f96-03b5-4c4c-ae8f-049728a8f600" providerId="AD" clId="Web-{00000000-0000-0000-0000-000000000000}" dt="2026-10-20T12:48:21.753" v="19" actId="20577"/>
        <pc:sldMkLst>
          <pc:docMk/>
          <pc:sldMk cId="1381841047" sldId="333"/>
        </pc:sldMkLst>
        <pc:spChg chg="add mod">
          <ac:chgData name="Dr. Tajti Péter (egyetemi tanársegéd)" userId="S::tajti.peter@semmelweis.hu::4a783f96-03b5-4c4c-ae8f-049728a8f600" providerId="AD" clId="Web-{00000000-0000-0000-0000-000000000000}" dt="2026-10-20T12:48:21.753" v="19" actId="20577"/>
          <ac:spMkLst>
            <pc:docMk/>
            <pc:sldMk cId="1381841047" sldId="333"/>
            <ac:spMk id="2" creationId="{B0957D42-24BA-38EC-BA46-FBF6134244A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0A5477-3F7E-4669-877F-CAC33A174F79}" type="datetime1">
              <a:rPr lang="hu-HU" smtClean="0"/>
              <a:t>2026. 10. 21.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B6BBF8-0AC3-4F5C-9C46-904244B9163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581194"/>
      </p:ext>
    </p:extLst>
  </p:cSld>
  <p:clrMap bg1="lt1" tx1="dk1" bg2="lt2" tx2="dk2" accent1="accent1" accent2="accent2" accent3="accent3" accent4="accent4" accent5="accent5" accent6="accent6" hlink="hlink" folHlink="folHlink"/>
  <p:hf sldNum="0"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77263F-A963-4716-9E0B-336AF0E39782}" type="datetime1">
              <a:rPr lang="hu-HU" smtClean="0"/>
              <a:t>2026. 10. 21.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hu-HU"/>
              <a:t>Semmelweis Egyetem | Szervezeti egység neve</a:t>
            </a: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8844E-4E9E-4762-B238-A0CB0F62D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7450316"/>
      </p:ext>
    </p:extLst>
  </p:cSld>
  <p:clrMap bg1="lt1" tx1="dk1" bg2="lt2" tx2="dk2" accent1="accent1" accent2="accent2" accent3="accent3" accent4="accent4" accent5="accent5" accent6="accent6" hlink="hlink" folHlink="folHlink"/>
  <p:hf sldNum="0"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0910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2056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31588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0250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7A41D-56E3-9FDA-CEF1-D6D30923D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24DF46B-FE09-AA6F-9668-D435B96FB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02069DB-EF2A-1D92-88FD-AA78763864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C28E9AB-1CB0-B6C6-B684-0F243654EC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14381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6180C-D10F-33C4-9528-D3EFBE3D7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96EA240-F442-C426-C0CD-B4A6F2BAC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329878E7-D14C-2F68-CB63-F5BB6FBF32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C382936-CD60-6615-3CE6-8AB9827E1C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3939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CC266-BF8A-4DDC-6D6E-63834F7F6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F485A919-4483-CE53-F989-39F50C253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2169090-BEB2-3AE7-5827-BF6334CF52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C562BD4-09DF-E4EB-B282-7560CF739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8479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42FC9-4263-C121-F161-02F327E8E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E93DEE3-BB51-0D70-0321-2F3A4F0F8B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C356995-8850-3A6C-F2C2-D571131B47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F9108BE-9B1A-44BF-E3CC-C6916C562D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6037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4AFD2-C56F-134F-B464-271AB58B0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EF563B2F-ABC9-F7FB-C339-C977A64607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8DF3DD2-1E95-ED30-B15E-267A9BC808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E124C30-C0DB-EE78-DFB1-D3437E7AC6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4551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27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4299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9C7CFD1-7115-42C7-9B48-28A48C223811}" type="slidenum">
              <a:rPr lang="hu-HU" smtClean="0"/>
              <a:pPr>
                <a:defRPr/>
              </a:pPr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70980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ím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 hely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524000" y="2458369"/>
            <a:ext cx="9144000" cy="395427"/>
          </a:xfrm>
        </p:spPr>
        <p:txBody>
          <a:bodyPr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bg2"/>
                </a:solidFill>
              </a:defRPr>
            </a:lvl1pPr>
          </a:lstStyle>
          <a:p>
            <a:r>
              <a:rPr lang="hu-HU"/>
              <a:t>Előadás alcíme</a:t>
            </a:r>
          </a:p>
        </p:txBody>
      </p:sp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1346487"/>
            <a:ext cx="9144000" cy="1088842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/>
              <a:t>Előadás címe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971597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hu-HU"/>
              <a:t>Dr. Minta Mihály</a:t>
            </a:r>
          </a:p>
        </p:txBody>
      </p:sp>
      <p:sp>
        <p:nvSpPr>
          <p:cNvPr id="17" name="Szöveg helye 16"/>
          <p:cNvSpPr>
            <a:spLocks noGrp="1"/>
          </p:cNvSpPr>
          <p:nvPr>
            <p:ph type="body" sz="quarter" idx="11" hasCustomPrompt="1"/>
          </p:nvPr>
        </p:nvSpPr>
        <p:spPr>
          <a:xfrm>
            <a:off x="1524000" y="4375943"/>
            <a:ext cx="9144000" cy="704850"/>
          </a:xfrm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aseline="0">
                <a:solidFill>
                  <a:schemeClr val="bg2"/>
                </a:solidFill>
              </a:defRPr>
            </a:lvl1pPr>
          </a:lstStyle>
          <a:p>
            <a:pPr>
              <a:spcBef>
                <a:spcPts val="300"/>
              </a:spcBef>
            </a:pPr>
            <a:r>
              <a:rPr lang="hu-HU"/>
              <a:t>MINTA SZERVEZETI EGYSÉG NEVE, </a:t>
            </a:r>
            <a:br>
              <a:rPr lang="hu-HU"/>
            </a:br>
            <a:r>
              <a:rPr lang="hu-HU"/>
              <a:t>HOSSZÚ NÉV ESETÉN KÉT SORBA TÖRDELVE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922BC749-E9EE-AB41-F8EA-7804F0B50B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83512"/>
            <a:ext cx="2761364" cy="920455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6A6D752-8603-6056-89D5-8BF082D279F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438" y="16076"/>
            <a:ext cx="1947124" cy="129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436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124324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44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808163"/>
            <a:ext cx="10515600" cy="261516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450317"/>
            <a:ext cx="10515600" cy="149963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62285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08163"/>
            <a:ext cx="5181600" cy="41417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08163"/>
            <a:ext cx="5181600" cy="41417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3">
            <a:extLst>
              <a:ext uri="{FF2B5EF4-FFF2-40B4-BE49-F238E27FC236}">
                <a16:creationId xmlns:a16="http://schemas.microsoft.com/office/drawing/2014/main" id="{B6BC034B-6FC4-4650-77A9-7B720C2B0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>
                <a:solidFill>
                  <a:schemeClr val="bg1"/>
                </a:solidFill>
              </a:rPr>
              <a:t>   Vizsgázó neve</a:t>
            </a:r>
          </a:p>
          <a:p>
            <a:r>
              <a:rPr lang="hu-HU">
                <a:solidFill>
                  <a:schemeClr val="bg1"/>
                </a:solidFill>
              </a:rPr>
              <a:t>   Dátum</a:t>
            </a:r>
          </a:p>
        </p:txBody>
      </p:sp>
      <p:sp>
        <p:nvSpPr>
          <p:cNvPr id="6" name="Élőláb helye 4">
            <a:extLst>
              <a:ext uri="{FF2B5EF4-FFF2-40B4-BE49-F238E27FC236}">
                <a16:creationId xmlns:a16="http://schemas.microsoft.com/office/drawing/2014/main" id="{CE9331A9-907D-7F77-24BB-C17284BB8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>
                <a:solidFill>
                  <a:schemeClr val="bg1"/>
                </a:solidFill>
              </a:rPr>
              <a:t>Fogpótlástan Szigorlati Esetbemutatás</a:t>
            </a:r>
            <a:br>
              <a:rPr lang="hu-HU">
                <a:solidFill>
                  <a:schemeClr val="bg1"/>
                </a:solidFill>
              </a:rPr>
            </a:br>
            <a:r>
              <a:rPr lang="hu-HU">
                <a:solidFill>
                  <a:schemeClr val="bg1"/>
                </a:solidFill>
              </a:rPr>
              <a:t>Cím </a:t>
            </a:r>
            <a:r>
              <a:rPr lang="hu-HU" i="1">
                <a:solidFill>
                  <a:schemeClr val="bg1"/>
                </a:solidFill>
              </a:rPr>
              <a:t>(Fogpótlás Típusa)</a:t>
            </a:r>
            <a:endParaRPr lang="hu-HU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0B02BFFE-96AD-3AAC-306D-D0BEDB5CC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 b="1">
                <a:solidFill>
                  <a:schemeClr val="bg1"/>
                </a:solidFill>
              </a:rPr>
              <a:t>SEMMELWEIS EGYETEM</a:t>
            </a:r>
          </a:p>
          <a:p>
            <a:pPr algn="l"/>
            <a:r>
              <a:rPr lang="hu-HU">
                <a:solidFill>
                  <a:schemeClr val="bg1"/>
                </a:solidFill>
              </a:rPr>
              <a:t>Fogpótlástani Klinika</a:t>
            </a:r>
          </a:p>
        </p:txBody>
      </p:sp>
    </p:spTree>
    <p:extLst>
      <p:ext uri="{BB962C8B-B14F-4D97-AF65-F5344CB8AC3E}">
        <p14:creationId xmlns:p14="http://schemas.microsoft.com/office/powerpoint/2010/main" val="3114021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808163"/>
            <a:ext cx="5157787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4487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808163"/>
            <a:ext cx="5183188" cy="696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448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3">
            <a:extLst>
              <a:ext uri="{FF2B5EF4-FFF2-40B4-BE49-F238E27FC236}">
                <a16:creationId xmlns:a16="http://schemas.microsoft.com/office/drawing/2014/main" id="{1C944D22-42BF-9516-197C-12EBA6608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>
                <a:solidFill>
                  <a:schemeClr val="bg1"/>
                </a:solidFill>
              </a:rPr>
              <a:t>   Vizsgázó neve</a:t>
            </a:r>
          </a:p>
          <a:p>
            <a:r>
              <a:rPr lang="hu-HU">
                <a:solidFill>
                  <a:schemeClr val="bg1"/>
                </a:solidFill>
              </a:rPr>
              <a:t>   Dátum</a:t>
            </a:r>
          </a:p>
        </p:txBody>
      </p:sp>
      <p:sp>
        <p:nvSpPr>
          <p:cNvPr id="8" name="Élőláb helye 4">
            <a:extLst>
              <a:ext uri="{FF2B5EF4-FFF2-40B4-BE49-F238E27FC236}">
                <a16:creationId xmlns:a16="http://schemas.microsoft.com/office/drawing/2014/main" id="{DC7B5C6F-5D17-213D-E502-F6BC7EDD5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>
                <a:solidFill>
                  <a:schemeClr val="bg1"/>
                </a:solidFill>
              </a:rPr>
              <a:t>Fogpótlástan Szigorlati Esetbemutatás</a:t>
            </a:r>
            <a:br>
              <a:rPr lang="hu-HU">
                <a:solidFill>
                  <a:schemeClr val="bg1"/>
                </a:solidFill>
              </a:rPr>
            </a:br>
            <a:r>
              <a:rPr lang="hu-HU">
                <a:solidFill>
                  <a:schemeClr val="bg1"/>
                </a:solidFill>
              </a:rPr>
              <a:t>Cím </a:t>
            </a:r>
            <a:r>
              <a:rPr lang="hu-HU" i="1">
                <a:solidFill>
                  <a:schemeClr val="bg1"/>
                </a:solidFill>
              </a:rPr>
              <a:t>(Fogpótlás Típusa)</a:t>
            </a:r>
            <a:endParaRPr lang="hu-HU"/>
          </a:p>
        </p:txBody>
      </p:sp>
      <p:sp>
        <p:nvSpPr>
          <p:cNvPr id="11" name="Dia számának helye 5">
            <a:extLst>
              <a:ext uri="{FF2B5EF4-FFF2-40B4-BE49-F238E27FC236}">
                <a16:creationId xmlns:a16="http://schemas.microsoft.com/office/drawing/2014/main" id="{E81E81DC-EE06-224F-7032-527396EFB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 b="1">
                <a:solidFill>
                  <a:schemeClr val="bg1"/>
                </a:solidFill>
              </a:rPr>
              <a:t>SEMMELWEIS EGYETEM</a:t>
            </a:r>
          </a:p>
          <a:p>
            <a:pPr algn="l"/>
            <a:r>
              <a:rPr lang="hu-HU">
                <a:solidFill>
                  <a:schemeClr val="bg1"/>
                </a:solidFill>
              </a:rPr>
              <a:t>Fogpótlástani Klinika</a:t>
            </a:r>
          </a:p>
        </p:txBody>
      </p:sp>
    </p:spTree>
    <p:extLst>
      <p:ext uri="{BB962C8B-B14F-4D97-AF65-F5344CB8AC3E}">
        <p14:creationId xmlns:p14="http://schemas.microsoft.com/office/powerpoint/2010/main" val="2628590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3">
            <a:extLst>
              <a:ext uri="{FF2B5EF4-FFF2-40B4-BE49-F238E27FC236}">
                <a16:creationId xmlns:a16="http://schemas.microsoft.com/office/drawing/2014/main" id="{E28E5C3C-19C4-D17A-2D07-3A15E795C4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>
                <a:solidFill>
                  <a:schemeClr val="bg1"/>
                </a:solidFill>
              </a:rPr>
              <a:t>   Vizsgázó neve</a:t>
            </a:r>
          </a:p>
          <a:p>
            <a:r>
              <a:rPr lang="hu-HU">
                <a:solidFill>
                  <a:schemeClr val="bg1"/>
                </a:solidFill>
              </a:rPr>
              <a:t>   Dátum</a:t>
            </a:r>
          </a:p>
        </p:txBody>
      </p:sp>
      <p:sp>
        <p:nvSpPr>
          <p:cNvPr id="4" name="Élőláb helye 4">
            <a:extLst>
              <a:ext uri="{FF2B5EF4-FFF2-40B4-BE49-F238E27FC236}">
                <a16:creationId xmlns:a16="http://schemas.microsoft.com/office/drawing/2014/main" id="{12A271D8-E002-5978-9DAA-FA94E486B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>
                <a:solidFill>
                  <a:schemeClr val="bg1"/>
                </a:solidFill>
              </a:rPr>
              <a:t>Fogpótlástan Szigorlati Esetbemutatás</a:t>
            </a:r>
            <a:br>
              <a:rPr lang="hu-HU">
                <a:solidFill>
                  <a:schemeClr val="bg1"/>
                </a:solidFill>
              </a:rPr>
            </a:br>
            <a:r>
              <a:rPr lang="hu-HU">
                <a:solidFill>
                  <a:schemeClr val="bg1"/>
                </a:solidFill>
              </a:rPr>
              <a:t>Cím </a:t>
            </a:r>
            <a:r>
              <a:rPr lang="hu-HU" i="1">
                <a:solidFill>
                  <a:schemeClr val="bg1"/>
                </a:solidFill>
              </a:rPr>
              <a:t>(Fogpótlás Típusa)</a:t>
            </a:r>
            <a:endParaRPr lang="hu-HU"/>
          </a:p>
        </p:txBody>
      </p:sp>
      <p:sp>
        <p:nvSpPr>
          <p:cNvPr id="7" name="Dia számának helye 5">
            <a:extLst>
              <a:ext uri="{FF2B5EF4-FFF2-40B4-BE49-F238E27FC236}">
                <a16:creationId xmlns:a16="http://schemas.microsoft.com/office/drawing/2014/main" id="{F9AD773D-65D0-C9E3-6E0C-7DE6F7FF8B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 b="1">
                <a:solidFill>
                  <a:schemeClr val="bg1"/>
                </a:solidFill>
              </a:rPr>
              <a:t>SEMMELWEIS EGYETEM</a:t>
            </a:r>
          </a:p>
          <a:p>
            <a:pPr algn="l"/>
            <a:r>
              <a:rPr lang="hu-HU">
                <a:solidFill>
                  <a:schemeClr val="bg1"/>
                </a:solidFill>
              </a:rPr>
              <a:t>Fogpótlástani Klinika</a:t>
            </a:r>
          </a:p>
        </p:txBody>
      </p:sp>
    </p:spTree>
    <p:extLst>
      <p:ext uri="{BB962C8B-B14F-4D97-AF65-F5344CB8AC3E}">
        <p14:creationId xmlns:p14="http://schemas.microsoft.com/office/powerpoint/2010/main" val="1758283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églalap 16"/>
          <p:cNvSpPr/>
          <p:nvPr userDrawn="1"/>
        </p:nvSpPr>
        <p:spPr>
          <a:xfrm>
            <a:off x="0" y="6138791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D5C9D03-34B3-CF46-A324-7A5A7F00048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99" y="6073198"/>
            <a:ext cx="2534304" cy="844768"/>
          </a:xfrm>
          <a:prstGeom prst="rect">
            <a:avLst/>
          </a:prstGeom>
        </p:spPr>
      </p:pic>
      <p:cxnSp>
        <p:nvCxnSpPr>
          <p:cNvPr id="9" name="Egyenes összekötő 8"/>
          <p:cNvCxnSpPr/>
          <p:nvPr userDrawn="1"/>
        </p:nvCxnSpPr>
        <p:spPr>
          <a:xfrm>
            <a:off x="3299294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átum helye 3">
            <a:extLst>
              <a:ext uri="{FF2B5EF4-FFF2-40B4-BE49-F238E27FC236}">
                <a16:creationId xmlns:a16="http://schemas.microsoft.com/office/drawing/2014/main" id="{05A37158-7383-BE40-B789-6BD171484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>
                <a:solidFill>
                  <a:schemeClr val="bg1"/>
                </a:solidFill>
              </a:rPr>
              <a:t>   Vizsgázó neve</a:t>
            </a:r>
          </a:p>
          <a:p>
            <a:r>
              <a:rPr lang="hu-HU">
                <a:solidFill>
                  <a:schemeClr val="bg1"/>
                </a:solidFill>
              </a:rPr>
              <a:t>   Dátum</a:t>
            </a:r>
          </a:p>
        </p:txBody>
      </p:sp>
      <p:sp>
        <p:nvSpPr>
          <p:cNvPr id="3" name="Élőláb helye 4">
            <a:extLst>
              <a:ext uri="{FF2B5EF4-FFF2-40B4-BE49-F238E27FC236}">
                <a16:creationId xmlns:a16="http://schemas.microsoft.com/office/drawing/2014/main" id="{413DF1AD-C88D-10B9-5254-9F8C3E87F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>
                <a:solidFill>
                  <a:schemeClr val="bg1"/>
                </a:solidFill>
              </a:rPr>
              <a:t>Fogpótlástan Szigorlati Esetbemutatás</a:t>
            </a:r>
            <a:br>
              <a:rPr lang="hu-HU">
                <a:solidFill>
                  <a:schemeClr val="bg1"/>
                </a:solidFill>
              </a:rPr>
            </a:br>
            <a:r>
              <a:rPr lang="hu-HU">
                <a:solidFill>
                  <a:schemeClr val="bg1"/>
                </a:solidFill>
              </a:rPr>
              <a:t>Cím </a:t>
            </a:r>
            <a:r>
              <a:rPr lang="hu-HU" i="1">
                <a:solidFill>
                  <a:schemeClr val="bg1"/>
                </a:solidFill>
              </a:rPr>
              <a:t>(Fogpótlás Típusa)</a:t>
            </a:r>
            <a:endParaRPr lang="hu-HU"/>
          </a:p>
        </p:txBody>
      </p:sp>
      <p:sp>
        <p:nvSpPr>
          <p:cNvPr id="4" name="Dia számának helye 5">
            <a:extLst>
              <a:ext uri="{FF2B5EF4-FFF2-40B4-BE49-F238E27FC236}">
                <a16:creationId xmlns:a16="http://schemas.microsoft.com/office/drawing/2014/main" id="{227D05F1-4AD7-5E4F-1A72-012AE702D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 b="1">
                <a:solidFill>
                  <a:schemeClr val="bg1"/>
                </a:solidFill>
              </a:rPr>
              <a:t>SEMMELWEIS EGYETEM</a:t>
            </a:r>
          </a:p>
          <a:p>
            <a:pPr algn="l"/>
            <a:r>
              <a:rPr lang="hu-HU">
                <a:solidFill>
                  <a:schemeClr val="bg1"/>
                </a:solidFill>
              </a:rPr>
              <a:t>Fogpótlástani Klinika</a:t>
            </a:r>
          </a:p>
        </p:txBody>
      </p:sp>
    </p:spTree>
    <p:extLst>
      <p:ext uri="{BB962C8B-B14F-4D97-AF65-F5344CB8AC3E}">
        <p14:creationId xmlns:p14="http://schemas.microsoft.com/office/powerpoint/2010/main" val="2284997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368301"/>
            <a:ext cx="6172200" cy="558164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2" name="Dátum helye 3">
            <a:extLst>
              <a:ext uri="{FF2B5EF4-FFF2-40B4-BE49-F238E27FC236}">
                <a16:creationId xmlns:a16="http://schemas.microsoft.com/office/drawing/2014/main" id="{4C91A20D-BED5-14C9-1B6E-1D8DA0E6CE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hu-HU">
                <a:solidFill>
                  <a:schemeClr val="bg1"/>
                </a:solidFill>
              </a:rPr>
              <a:t>   Vizsgázó neve</a:t>
            </a:r>
          </a:p>
          <a:p>
            <a:r>
              <a:rPr lang="hu-HU">
                <a:solidFill>
                  <a:schemeClr val="bg1"/>
                </a:solidFill>
              </a:rPr>
              <a:t>   Dátum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E3CB0F6-9378-7C2A-DB19-315AC992C1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>
                <a:solidFill>
                  <a:schemeClr val="bg1"/>
                </a:solidFill>
              </a:rPr>
              <a:t>Fogpótlástan Szigorlati Esetbemutatás</a:t>
            </a:r>
            <a:br>
              <a:rPr lang="hu-HU">
                <a:solidFill>
                  <a:schemeClr val="bg1"/>
                </a:solidFill>
              </a:rPr>
            </a:br>
            <a:r>
              <a:rPr lang="hu-HU">
                <a:solidFill>
                  <a:schemeClr val="bg1"/>
                </a:solidFill>
              </a:rPr>
              <a:t>Cím </a:t>
            </a:r>
            <a:r>
              <a:rPr lang="hu-HU" i="1">
                <a:solidFill>
                  <a:schemeClr val="bg1"/>
                </a:solidFill>
              </a:rPr>
              <a:t>(Fogpótlás Típusa)</a:t>
            </a:r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5575BC9-A8D6-73D4-3ECA-7FC2FD954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  <a:solidFill>
            <a:srgbClr val="002060"/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/>
            <a:r>
              <a:rPr lang="hu-HU" b="1">
                <a:solidFill>
                  <a:schemeClr val="bg1"/>
                </a:solidFill>
              </a:rPr>
              <a:t>SEMMELWEIS EGYETEM</a:t>
            </a:r>
          </a:p>
          <a:p>
            <a:pPr algn="l"/>
            <a:r>
              <a:rPr lang="hu-HU">
                <a:solidFill>
                  <a:schemeClr val="bg1"/>
                </a:solidFill>
              </a:rPr>
              <a:t>Fogpótlástani Klinika</a:t>
            </a:r>
          </a:p>
        </p:txBody>
      </p:sp>
    </p:spTree>
    <p:extLst>
      <p:ext uri="{BB962C8B-B14F-4D97-AF65-F5344CB8AC3E}">
        <p14:creationId xmlns:p14="http://schemas.microsoft.com/office/powerpoint/2010/main" val="3082454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5268" y="0"/>
            <a:ext cx="6876732" cy="6134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808163"/>
            <a:ext cx="3932237" cy="4141787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933825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49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1243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Szöveg helye 4"/>
          <p:cNvSpPr>
            <a:spLocks noGrp="1"/>
          </p:cNvSpPr>
          <p:nvPr>
            <p:ph type="body" sz="quarter" idx="10" hasCustomPrompt="1"/>
          </p:nvPr>
        </p:nvSpPr>
        <p:spPr>
          <a:xfrm>
            <a:off x="3283585" y="6134735"/>
            <a:ext cx="5616575" cy="720000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0" baseline="0">
                <a:solidFill>
                  <a:schemeClr val="bg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algn="ctr"/>
            <a:r>
              <a:rPr lang="hu-HU" sz="1200">
                <a:solidFill>
                  <a:schemeClr val="bg2"/>
                </a:solidFill>
              </a:rPr>
              <a:t>Szervezeti egység neve,</a:t>
            </a:r>
            <a:br>
              <a:rPr lang="hu-HU" sz="1200">
                <a:solidFill>
                  <a:schemeClr val="bg2"/>
                </a:solidFill>
              </a:rPr>
            </a:br>
            <a:r>
              <a:rPr lang="hu-HU" sz="1200">
                <a:solidFill>
                  <a:schemeClr val="bg2"/>
                </a:solidFill>
              </a:rPr>
              <a:t>ha hosszabb a sor két sorba tördelve</a:t>
            </a:r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8904288" y="6134735"/>
            <a:ext cx="3287712" cy="720000"/>
          </a:xfrm>
        </p:spPr>
        <p:txBody>
          <a:bodyPr numCol="1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0" i="0" baseline="0">
                <a:solidFill>
                  <a:schemeClr val="bg2"/>
                </a:solidFill>
              </a:defRPr>
            </a:lvl1pPr>
          </a:lstStyle>
          <a:p>
            <a:pPr algn="ctr"/>
            <a:r>
              <a:rPr lang="hu-HU" sz="1200">
                <a:solidFill>
                  <a:schemeClr val="bg2"/>
                </a:solidFill>
              </a:rPr>
              <a:t>Dr. Minta Mihály,</a:t>
            </a:r>
            <a:br>
              <a:rPr lang="hu-HU" sz="1200">
                <a:solidFill>
                  <a:schemeClr val="bg2"/>
                </a:solidFill>
              </a:rPr>
            </a:br>
            <a:r>
              <a:rPr lang="hu-HU" sz="1200">
                <a:solidFill>
                  <a:schemeClr val="bg2"/>
                </a:solidFill>
              </a:rPr>
              <a:t>titulus</a:t>
            </a:r>
          </a:p>
        </p:txBody>
      </p:sp>
    </p:spTree>
    <p:extLst>
      <p:ext uri="{BB962C8B-B14F-4D97-AF65-F5344CB8AC3E}">
        <p14:creationId xmlns:p14="http://schemas.microsoft.com/office/powerpoint/2010/main" val="232303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04287" y="368301"/>
            <a:ext cx="2447926" cy="558165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8302"/>
            <a:ext cx="7734300" cy="55816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Szöveg helye 4"/>
          <p:cNvSpPr>
            <a:spLocks noGrp="1"/>
          </p:cNvSpPr>
          <p:nvPr>
            <p:ph type="body" sz="quarter" idx="10" hasCustomPrompt="1"/>
          </p:nvPr>
        </p:nvSpPr>
        <p:spPr>
          <a:xfrm>
            <a:off x="3283585" y="6134735"/>
            <a:ext cx="5616575" cy="720000"/>
          </a:xfrm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0" baseline="0">
                <a:solidFill>
                  <a:schemeClr val="bg2"/>
                </a:solidFill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4pPr marL="1371600" indent="0" algn="l">
              <a:buNone/>
              <a:defRPr/>
            </a:lvl4pPr>
            <a:lvl5pPr marL="1828800" indent="0" algn="l">
              <a:buNone/>
              <a:defRPr/>
            </a:lvl5pPr>
          </a:lstStyle>
          <a:p>
            <a:pPr algn="ctr"/>
            <a:r>
              <a:rPr lang="hu-HU" sz="1200">
                <a:solidFill>
                  <a:schemeClr val="bg2"/>
                </a:solidFill>
              </a:rPr>
              <a:t>Szervezeti egység neve,</a:t>
            </a:r>
            <a:br>
              <a:rPr lang="hu-HU" sz="1200">
                <a:solidFill>
                  <a:schemeClr val="bg2"/>
                </a:solidFill>
              </a:rPr>
            </a:br>
            <a:r>
              <a:rPr lang="hu-HU" sz="1200">
                <a:solidFill>
                  <a:schemeClr val="bg2"/>
                </a:solidFill>
              </a:rPr>
              <a:t>ha hosszabb a sor két sorba tördelve</a:t>
            </a:r>
          </a:p>
        </p:txBody>
      </p:sp>
      <p:sp>
        <p:nvSpPr>
          <p:cNvPr id="7" name="Szöveg helye 6"/>
          <p:cNvSpPr>
            <a:spLocks noGrp="1"/>
          </p:cNvSpPr>
          <p:nvPr>
            <p:ph type="body" sz="quarter" idx="11" hasCustomPrompt="1"/>
          </p:nvPr>
        </p:nvSpPr>
        <p:spPr>
          <a:xfrm>
            <a:off x="8904288" y="6134735"/>
            <a:ext cx="3287712" cy="720000"/>
          </a:xfrm>
        </p:spPr>
        <p:txBody>
          <a:bodyPr numCol="1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200" b="0" i="0" baseline="0">
                <a:solidFill>
                  <a:schemeClr val="bg2"/>
                </a:solidFill>
              </a:defRPr>
            </a:lvl1pPr>
          </a:lstStyle>
          <a:p>
            <a:pPr algn="ctr"/>
            <a:r>
              <a:rPr lang="hu-HU" sz="1200">
                <a:solidFill>
                  <a:schemeClr val="bg2"/>
                </a:solidFill>
              </a:rPr>
              <a:t>Dr. Minta Mihály,</a:t>
            </a:r>
            <a:br>
              <a:rPr lang="hu-HU" sz="1200">
                <a:solidFill>
                  <a:schemeClr val="bg2"/>
                </a:solidFill>
              </a:rPr>
            </a:br>
            <a:r>
              <a:rPr lang="hu-HU" sz="1200">
                <a:solidFill>
                  <a:schemeClr val="bg2"/>
                </a:solidFill>
              </a:rPr>
              <a:t>titulus</a:t>
            </a:r>
          </a:p>
        </p:txBody>
      </p:sp>
    </p:spTree>
    <p:extLst>
      <p:ext uri="{BB962C8B-B14F-4D97-AF65-F5344CB8AC3E}">
        <p14:creationId xmlns:p14="http://schemas.microsoft.com/office/powerpoint/2010/main" val="20258496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ródia"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 helye 14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2386148"/>
            <a:ext cx="9144000" cy="1123815"/>
          </a:xfrm>
        </p:spPr>
        <p:txBody>
          <a:bodyPr anchor="ctr">
            <a:noAutofit/>
          </a:bodyPr>
          <a:lstStyle>
            <a:lvl1pPr marL="0" indent="0" algn="ctr">
              <a:buNone/>
              <a:defRPr sz="6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hu-HU"/>
              <a:t>Köszönöm a figyelmet!</a:t>
            </a:r>
          </a:p>
        </p:txBody>
      </p:sp>
      <p:sp>
        <p:nvSpPr>
          <p:cNvPr id="15" name="Szöveg helye 14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3683866"/>
            <a:ext cx="9144000" cy="316208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aseline="0">
                <a:solidFill>
                  <a:schemeClr val="bg2"/>
                </a:solidFill>
              </a:defRPr>
            </a:lvl1pPr>
          </a:lstStyle>
          <a:p>
            <a:r>
              <a:rPr lang="hu-HU"/>
              <a:t>Dr. Minta Mihály</a:t>
            </a:r>
          </a:p>
        </p:txBody>
      </p:sp>
      <p:pic>
        <p:nvPicPr>
          <p:cNvPr id="7" name="Kép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318" y="5778500"/>
            <a:ext cx="2761364" cy="92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685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6686281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DCA654D-4E38-4773-8837-8D84FB526E88}" type="datetimeFigureOut">
              <a:rPr lang="hu-HU" smtClean="0"/>
              <a:pPr>
                <a:defRPr/>
              </a:pPr>
              <a:t>2026. 10. 21.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7CECBF0-D3E7-46AB-9AA3-E1DA3EE498DF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1110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3475840" y="6319103"/>
            <a:ext cx="1845854" cy="38548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4A1E55B-3E4A-4C70-8E5E-525102A2FBEA}" type="datetimeFigureOut">
              <a:rPr lang="hu-HU" smtClean="0"/>
              <a:pPr>
                <a:defRPr/>
              </a:pPr>
              <a:t>2026. 10. 21.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5498239" y="6313426"/>
            <a:ext cx="3168353" cy="38213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8981440" y="6309777"/>
            <a:ext cx="3210560" cy="389433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8AB36C9-9393-4194-811A-8B835ABE2698}" type="slidenum">
              <a:rPr lang="hu-HU" smtClean="0"/>
              <a:pPr>
                <a:defRPr/>
              </a:pPr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6034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Üres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40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410"/>
            <a:ext cx="10515600" cy="4123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cxnSp>
        <p:nvCxnSpPr>
          <p:cNvPr id="11" name="Egyenes összekötő 10"/>
          <p:cNvCxnSpPr/>
          <p:nvPr userDrawn="1"/>
        </p:nvCxnSpPr>
        <p:spPr>
          <a:xfrm>
            <a:off x="3012564" y="6269355"/>
            <a:ext cx="1" cy="45148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zöveg helye 4"/>
          <p:cNvSpPr txBox="1">
            <a:spLocks/>
          </p:cNvSpPr>
          <p:nvPr userDrawn="1"/>
        </p:nvSpPr>
        <p:spPr>
          <a:xfrm>
            <a:off x="3012564" y="6163978"/>
            <a:ext cx="6173121" cy="68103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hu-HU" sz="1200" b="1">
              <a:solidFill>
                <a:schemeClr val="bg2"/>
              </a:solidFill>
            </a:endParaRPr>
          </a:p>
        </p:txBody>
      </p:sp>
      <p:sp>
        <p:nvSpPr>
          <p:cNvPr id="4" name="Téglalap 3"/>
          <p:cNvSpPr/>
          <p:nvPr userDrawn="1"/>
        </p:nvSpPr>
        <p:spPr>
          <a:xfrm>
            <a:off x="0" y="6144496"/>
            <a:ext cx="12192000" cy="7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Egyenes összekötő 15"/>
          <p:cNvCxnSpPr/>
          <p:nvPr userDrawn="1"/>
        </p:nvCxnSpPr>
        <p:spPr>
          <a:xfrm>
            <a:off x="5279257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gyenes összekötő 19"/>
          <p:cNvCxnSpPr/>
          <p:nvPr userDrawn="1"/>
        </p:nvCxnSpPr>
        <p:spPr>
          <a:xfrm>
            <a:off x="8906622" y="6234496"/>
            <a:ext cx="1" cy="5400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DD789FE1-8A62-DCE1-EBD3-71E81B464850}"/>
              </a:ext>
            </a:extLst>
          </p:cNvPr>
          <p:cNvSpPr txBox="1"/>
          <p:nvPr userDrawn="1"/>
        </p:nvSpPr>
        <p:spPr>
          <a:xfrm>
            <a:off x="5279257" y="6262042"/>
            <a:ext cx="3612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noProof="0">
                <a:solidFill>
                  <a:schemeClr val="bg2"/>
                </a:solidFill>
              </a:rPr>
              <a:t>Prosthodontic Final Exam Case Presentation</a:t>
            </a:r>
            <a:br>
              <a:rPr lang="en-US" sz="1200" noProof="0">
                <a:solidFill>
                  <a:schemeClr val="bg2"/>
                </a:solidFill>
              </a:rPr>
            </a:br>
            <a:r>
              <a:rPr lang="en-US" sz="1200" noProof="0">
                <a:solidFill>
                  <a:schemeClr val="bg2"/>
                </a:solidFill>
              </a:rPr>
              <a:t>Title </a:t>
            </a:r>
            <a:r>
              <a:rPr lang="en-US" sz="1200" i="1" noProof="0">
                <a:solidFill>
                  <a:schemeClr val="bg2"/>
                </a:solidFill>
              </a:rPr>
              <a:t>(Type of Denture)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CE057E7-CE86-7A86-C7C8-0A9C6B5110B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200" y="6073284"/>
            <a:ext cx="2534304" cy="844768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4191676A-FF33-7249-68FF-E85B637FEDB1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157" y="6167437"/>
            <a:ext cx="685800" cy="68580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5A9EC145-514C-7C76-178A-B1E47D3DEB1A}"/>
              </a:ext>
            </a:extLst>
          </p:cNvPr>
          <p:cNvSpPr txBox="1"/>
          <p:nvPr userDrawn="1"/>
        </p:nvSpPr>
        <p:spPr>
          <a:xfrm>
            <a:off x="9020799" y="6338986"/>
            <a:ext cx="29709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0" noProof="0">
                <a:solidFill>
                  <a:schemeClr val="bg2"/>
                </a:solidFill>
              </a:rPr>
              <a:t>Student name</a:t>
            </a: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FB4A137F-A76D-6F92-E35C-0DF1886A5C0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296" t="34236" r="5695" b="38232"/>
          <a:stretch>
            <a:fillRect/>
          </a:stretch>
        </p:blipFill>
        <p:spPr>
          <a:xfrm>
            <a:off x="3737339" y="6289373"/>
            <a:ext cx="1330645" cy="407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43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071" userDrawn="1">
          <p15:clr>
            <a:srgbClr val="F26B43"/>
          </p15:clr>
        </p15:guide>
        <p15:guide id="4" pos="5609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orient="horz" pos="1071" userDrawn="1">
          <p15:clr>
            <a:srgbClr val="F26B43"/>
          </p15:clr>
        </p15:guide>
        <p15:guide id="7" pos="347" userDrawn="1">
          <p15:clr>
            <a:srgbClr val="F26B43"/>
          </p15:clr>
        </p15:guide>
        <p15:guide id="8" orient="horz" pos="232" userDrawn="1">
          <p15:clr>
            <a:srgbClr val="F26B43"/>
          </p15:clr>
        </p15:guide>
        <p15:guide id="9" pos="7151" userDrawn="1">
          <p15:clr>
            <a:srgbClr val="F26B43"/>
          </p15:clr>
        </p15:guide>
        <p15:guide id="10" pos="529" userDrawn="1">
          <p15:clr>
            <a:srgbClr val="F26B43"/>
          </p15:clr>
        </p15:guide>
        <p15:guide id="11" orient="horz" pos="11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microsoft.com/office/2007/relationships/hdphoto" Target="../media/hdphoto4.wdp"/><Relationship Id="rId7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microsoft.com/office/2007/relationships/hdphoto" Target="../media/hdphoto5.wdp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12" Type="http://schemas.openxmlformats.org/officeDocument/2006/relationships/image" Target="../media/image32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5" Type="http://schemas.microsoft.com/office/2007/relationships/hdphoto" Target="../media/hdphoto6.wdp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e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microsoft.com/office/2007/relationships/hdphoto" Target="../media/hdphoto10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57264" y="0"/>
            <a:ext cx="9144000" cy="1143000"/>
          </a:xfrm>
        </p:spPr>
        <p:txBody>
          <a:bodyPr/>
          <a:lstStyle/>
          <a:p>
            <a:r>
              <a:rPr lang="en-US" b="1" noProof="0"/>
              <a:t>Case presentation Guidelines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41960" y="2832855"/>
            <a:ext cx="11399519" cy="316835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u="sng" noProof="0"/>
              <a:t>Photo Guidelines</a:t>
            </a:r>
            <a:r>
              <a:rPr lang="en-US" sz="1800" noProof="0"/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noProof="0"/>
              <a:t>Photo after scaling and oral hygiene treatment! Saliva-free, dry surfaces!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noProof="0"/>
              <a:t>Take multiple pictures about the same situation, as only sharp photos are acceptable!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noProof="0"/>
              <a:t>Investigated/treated tooth should be in the middle of the photo. </a:t>
            </a:r>
            <a:r>
              <a:rPr lang="en-US" sz="1800" b="1" noProof="0"/>
              <a:t>Crop and mirror the photos, according to the quadrant! </a:t>
            </a:r>
            <a:r>
              <a:rPr lang="en-US" sz="1800" noProof="0"/>
              <a:t>Use of Photoshop programs (</a:t>
            </a:r>
            <a:r>
              <a:rPr lang="en-US" sz="1800" noProof="0" err="1"/>
              <a:t>eg.</a:t>
            </a:r>
            <a:r>
              <a:rPr lang="en-US" sz="1800" noProof="0"/>
              <a:t> Picasa) is </a:t>
            </a:r>
            <a:r>
              <a:rPr lang="hu-HU" sz="1800" noProof="0" err="1"/>
              <a:t>recommended</a:t>
            </a:r>
            <a:r>
              <a:rPr lang="en-US" sz="1800" noProof="0"/>
              <a:t> for cropping and smaller light-adjustments, but modification of the content is forbidden!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noProof="0"/>
              <a:t>Use professional-grade equipment (full-frame digital single-lens reflex camera, macro lens, Ring/twin flash), available in the Practice Rooms. For settings, see the Photo Aid Slide (green background).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noProof="0"/>
              <a:t>For subject photography, use single shade background (like white paper or wall, black reflection or green textile), that emphasizes the subject of the photo!</a:t>
            </a: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466527" y="1052735"/>
            <a:ext cx="11374951" cy="178011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Aft>
                <a:spcPts val="0"/>
              </a:spcAft>
              <a:buNone/>
            </a:pPr>
            <a:r>
              <a:rPr lang="en-US" noProof="0"/>
              <a:t>The following presentation shows the Official Case Presentation protocol of the Department of Prosthodontics. Both the form and content are to follow. </a:t>
            </a:r>
            <a:r>
              <a:rPr lang="en-US" u="sng" noProof="0">
                <a:solidFill>
                  <a:schemeClr val="accent1"/>
                </a:solidFill>
              </a:rPr>
              <a:t>The slides</a:t>
            </a:r>
            <a:r>
              <a:rPr lang="hu-HU" u="sng" noProof="0">
                <a:solidFill>
                  <a:schemeClr val="accent1"/>
                </a:solidFill>
              </a:rPr>
              <a:t> and </a:t>
            </a:r>
            <a:r>
              <a:rPr lang="hu-HU" u="sng" noProof="0" err="1">
                <a:solidFill>
                  <a:schemeClr val="accent1"/>
                </a:solidFill>
              </a:rPr>
              <a:t>textboxes</a:t>
            </a:r>
            <a:r>
              <a:rPr lang="en-US" u="sng" noProof="0">
                <a:solidFill>
                  <a:schemeClr val="accent1"/>
                </a:solidFill>
              </a:rPr>
              <a:t> with the green background are to provide you with helpful technical information.</a:t>
            </a:r>
            <a:r>
              <a:rPr lang="en-US" noProof="0">
                <a:solidFill>
                  <a:schemeClr val="accent1"/>
                </a:solidFill>
              </a:rPr>
              <a:t> </a:t>
            </a:r>
            <a:r>
              <a:rPr lang="en-US" noProof="0"/>
              <a:t>Each stage of the Treatment needs to be documented and presented both written and with photos.</a:t>
            </a:r>
          </a:p>
        </p:txBody>
      </p:sp>
      <p:sp>
        <p:nvSpPr>
          <p:cNvPr id="5" name="Téglalap 4"/>
          <p:cNvSpPr/>
          <p:nvPr/>
        </p:nvSpPr>
        <p:spPr>
          <a:xfrm>
            <a:off x="121920" y="0"/>
            <a:ext cx="11948160" cy="6106886"/>
          </a:xfrm>
          <a:prstGeom prst="rect">
            <a:avLst/>
          </a:prstGeom>
          <a:noFill/>
          <a:ln w="762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708604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lcím 2">
            <a:extLst>
              <a:ext uri="{FF2B5EF4-FFF2-40B4-BE49-F238E27FC236}">
                <a16:creationId xmlns:a16="http://schemas.microsoft.com/office/drawing/2014/main" id="{514AD0BA-7617-0851-5FDE-1DB018664BC8}"/>
              </a:ext>
            </a:extLst>
          </p:cNvPr>
          <p:cNvSpPr txBox="1">
            <a:spLocks/>
          </p:cNvSpPr>
          <p:nvPr/>
        </p:nvSpPr>
        <p:spPr>
          <a:xfrm>
            <a:off x="1514792" y="4110885"/>
            <a:ext cx="7241008" cy="1363652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noProof="0" dirty="0">
                <a:solidFill>
                  <a:schemeClr val="bg1"/>
                </a:solidFill>
              </a:rPr>
              <a:t>Student: 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Consultant: 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Supervisor: </a:t>
            </a:r>
          </a:p>
          <a:p>
            <a:r>
              <a:rPr lang="en-US" noProof="0" dirty="0">
                <a:solidFill>
                  <a:schemeClr val="bg1"/>
                </a:solidFill>
              </a:rPr>
              <a:t>Starting and finishing Date of Treatment: </a:t>
            </a:r>
          </a:p>
          <a:p>
            <a:endParaRPr lang="en-US" noProof="0" dirty="0"/>
          </a:p>
        </p:txBody>
      </p:sp>
      <p:sp>
        <p:nvSpPr>
          <p:cNvPr id="9" name="Cím 1">
            <a:extLst>
              <a:ext uri="{FF2B5EF4-FFF2-40B4-BE49-F238E27FC236}">
                <a16:creationId xmlns:a16="http://schemas.microsoft.com/office/drawing/2014/main" id="{80AEF74F-57BE-A914-BE89-1466CA79DC67}"/>
              </a:ext>
            </a:extLst>
          </p:cNvPr>
          <p:cNvSpPr txBox="1">
            <a:spLocks/>
          </p:cNvSpPr>
          <p:nvPr/>
        </p:nvSpPr>
        <p:spPr>
          <a:xfrm>
            <a:off x="0" y="1434733"/>
            <a:ext cx="12192000" cy="204553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noProof="0" dirty="0">
                <a:solidFill>
                  <a:schemeClr val="accent1"/>
                </a:solidFill>
              </a:rPr>
              <a:t>Prosthodontic Final Exam Case Presentation </a:t>
            </a:r>
            <a:br>
              <a:rPr lang="en-US" noProof="0" dirty="0">
                <a:solidFill>
                  <a:schemeClr val="accent1"/>
                </a:solidFill>
              </a:rPr>
            </a:br>
            <a:endParaRPr lang="en-US" noProof="0" dirty="0">
              <a:solidFill>
                <a:schemeClr val="accent1"/>
              </a:solidFill>
            </a:endParaRPr>
          </a:p>
          <a:p>
            <a:pPr algn="ctr"/>
            <a:r>
              <a:rPr lang="en-US" sz="4000" noProof="0" dirty="0">
                <a:solidFill>
                  <a:schemeClr val="bg1"/>
                </a:solidFill>
              </a:rPr>
              <a:t>Title </a:t>
            </a:r>
            <a:r>
              <a:rPr lang="en-US" sz="4000" i="1" noProof="0" dirty="0">
                <a:solidFill>
                  <a:schemeClr val="bg1"/>
                </a:solidFill>
              </a:rPr>
              <a:t>(Type of Denture)</a:t>
            </a:r>
            <a:br>
              <a:rPr lang="en-US" sz="4000" i="1" noProof="0" dirty="0">
                <a:solidFill>
                  <a:schemeClr val="bg1"/>
                </a:solidFill>
              </a:rPr>
            </a:br>
            <a:r>
              <a:rPr lang="en-US" sz="1300" i="1" noProof="0" dirty="0" err="1">
                <a:solidFill>
                  <a:schemeClr val="bg1"/>
                </a:solidFill>
              </a:rPr>
              <a:t>Eg.</a:t>
            </a:r>
            <a:r>
              <a:rPr lang="en-US" sz="1300" i="1" noProof="0" dirty="0">
                <a:solidFill>
                  <a:schemeClr val="bg1"/>
                </a:solidFill>
              </a:rPr>
              <a:t>: Combined Prosthesis, Complete Denture, Fixed Partial Denture, etc..</a:t>
            </a:r>
          </a:p>
        </p:txBody>
      </p:sp>
    </p:spTree>
    <p:extLst>
      <p:ext uri="{BB962C8B-B14F-4D97-AF65-F5344CB8AC3E}">
        <p14:creationId xmlns:p14="http://schemas.microsoft.com/office/powerpoint/2010/main" val="985670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6"/>
            <a:ext cx="10515600" cy="1325563"/>
          </a:xfrm>
        </p:spPr>
        <p:txBody>
          <a:bodyPr/>
          <a:lstStyle/>
          <a:p>
            <a:r>
              <a:rPr lang="en-US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Introdu</a:t>
            </a:r>
            <a:r>
              <a:rPr lang="hu-HU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</a:t>
            </a:r>
            <a:r>
              <a:rPr lang="en-US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tion</a:t>
            </a:r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of the Patient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31459"/>
            <a:ext cx="4834880" cy="1900807"/>
          </a:xfrm>
        </p:spPr>
        <p:txBody>
          <a:bodyPr>
            <a:normAutofit/>
          </a:bodyPr>
          <a:lstStyle/>
          <a:p>
            <a:r>
              <a:rPr lang="en-US" sz="2800" noProof="0" dirty="0"/>
              <a:t>Age, Gender</a:t>
            </a:r>
          </a:p>
          <a:p>
            <a:r>
              <a:rPr lang="en-US" sz="2800" noProof="0" dirty="0"/>
              <a:t>Occupation</a:t>
            </a:r>
          </a:p>
        </p:txBody>
      </p:sp>
      <p:sp>
        <p:nvSpPr>
          <p:cNvPr id="4" name="Cím 1"/>
          <p:cNvSpPr txBox="1">
            <a:spLocks/>
          </p:cNvSpPr>
          <p:nvPr/>
        </p:nvSpPr>
        <p:spPr>
          <a:xfrm>
            <a:off x="838200" y="3613724"/>
            <a:ext cx="878291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Reason for dental investigation</a:t>
            </a: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838199" y="4755013"/>
            <a:ext cx="10701993" cy="10801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i="1" noProof="0" dirty="0" err="1"/>
              <a:t>Eg.</a:t>
            </a:r>
            <a:r>
              <a:rPr lang="en-US" i="1" noProof="0" dirty="0"/>
              <a:t> Pain, Aesthetic Complaints, Instability of Dentures etc.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30" b="100000" l="18121" r="830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025" t="6316" r="8598" b="2823"/>
          <a:stretch/>
        </p:blipFill>
        <p:spPr bwMode="auto">
          <a:xfrm>
            <a:off x="8154192" y="1035457"/>
            <a:ext cx="3386001" cy="2519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7" name="Szövegdoboz 6"/>
          <p:cNvSpPr txBox="1"/>
          <p:nvPr/>
        </p:nvSpPr>
        <p:spPr>
          <a:xfrm>
            <a:off x="9335460" y="2126087"/>
            <a:ext cx="1023463" cy="1692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500" noProof="0"/>
          </a:p>
        </p:txBody>
      </p:sp>
    </p:spTree>
    <p:extLst>
      <p:ext uri="{BB962C8B-B14F-4D97-AF65-F5344CB8AC3E}">
        <p14:creationId xmlns:p14="http://schemas.microsoft.com/office/powerpoint/2010/main" val="28853979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6"/>
            <a:ext cx="10515600" cy="1325563"/>
          </a:xfrm>
        </p:spPr>
        <p:txBody>
          <a:bodyPr/>
          <a:lstStyle/>
          <a:p>
            <a:pPr algn="ctr"/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Medical History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31459"/>
            <a:ext cx="8229600" cy="4717869"/>
          </a:xfrm>
        </p:spPr>
        <p:txBody>
          <a:bodyPr>
            <a:normAutofit fontScale="92500"/>
          </a:bodyPr>
          <a:lstStyle/>
          <a:p>
            <a:pPr fontAlgn="auto">
              <a:spcAft>
                <a:spcPts val="0"/>
              </a:spcAft>
            </a:pPr>
            <a:r>
              <a:rPr lang="en-US" sz="2800" noProof="0">
                <a:solidFill>
                  <a:srgbClr val="10253F"/>
                </a:solidFill>
              </a:rPr>
              <a:t>Factors</a:t>
            </a:r>
            <a:r>
              <a:rPr lang="en-US" sz="2800" noProof="0">
                <a:solidFill>
                  <a:schemeClr val="tx2">
                    <a:lumMod val="50000"/>
                  </a:schemeClr>
                </a:solidFill>
              </a:rPr>
              <a:t> which would affect the dental treatment </a:t>
            </a:r>
          </a:p>
          <a:p>
            <a:pPr fontAlgn="auto">
              <a:spcAft>
                <a:spcPts val="0"/>
              </a:spcAft>
            </a:pPr>
            <a:r>
              <a:rPr lang="en-US" sz="2800" noProof="0">
                <a:solidFill>
                  <a:srgbClr val="10253F"/>
                </a:solidFill>
              </a:rPr>
              <a:t>General diseases – Medication – relevant adverse effects!</a:t>
            </a:r>
          </a:p>
          <a:p>
            <a:pPr lvl="1"/>
            <a:r>
              <a:rPr lang="en-US" sz="2400" i="1" noProof="0" err="1">
                <a:solidFill>
                  <a:srgbClr val="10253F"/>
                </a:solidFill>
              </a:rPr>
              <a:t>Eg.</a:t>
            </a:r>
            <a:r>
              <a:rPr lang="en-US" sz="2400" i="1" noProof="0">
                <a:solidFill>
                  <a:srgbClr val="10253F"/>
                </a:solidFill>
              </a:rPr>
              <a:t> High blood pressure: </a:t>
            </a:r>
            <a:r>
              <a:rPr lang="en-US" sz="2400" i="1" noProof="0" err="1">
                <a:solidFill>
                  <a:srgbClr val="10253F"/>
                </a:solidFill>
              </a:rPr>
              <a:t>Amlodipin</a:t>
            </a:r>
            <a:r>
              <a:rPr lang="en-US" sz="2400" i="1" noProof="0">
                <a:solidFill>
                  <a:srgbClr val="10253F"/>
                </a:solidFill>
              </a:rPr>
              <a:t> (amlodipine, Calcium channel blocker) – AE: gingiva hyperplasia  </a:t>
            </a:r>
          </a:p>
          <a:p>
            <a:pPr lvl="1"/>
            <a:r>
              <a:rPr lang="en-US" sz="2400" i="1" noProof="0" err="1">
                <a:solidFill>
                  <a:srgbClr val="10253F"/>
                </a:solidFill>
              </a:rPr>
              <a:t>Eg.</a:t>
            </a:r>
            <a:r>
              <a:rPr lang="en-US" sz="2400" i="1" noProof="0">
                <a:solidFill>
                  <a:srgbClr val="10253F"/>
                </a:solidFill>
              </a:rPr>
              <a:t> Osteoporosis: </a:t>
            </a:r>
            <a:r>
              <a:rPr lang="en-US" sz="2400" i="1" noProof="0" err="1">
                <a:solidFill>
                  <a:srgbClr val="10253F"/>
                </a:solidFill>
              </a:rPr>
              <a:t>Bonviva</a:t>
            </a:r>
            <a:r>
              <a:rPr lang="en-US" sz="2400" i="1" noProof="0">
                <a:solidFill>
                  <a:srgbClr val="10253F"/>
                </a:solidFill>
              </a:rPr>
              <a:t> (Ibandronate: Bisphosphonate) – AE: MRONJ osteonecrosis of the jaw</a:t>
            </a:r>
          </a:p>
          <a:p>
            <a:r>
              <a:rPr lang="en-US" sz="2800" noProof="0">
                <a:solidFill>
                  <a:srgbClr val="10253F"/>
                </a:solidFill>
              </a:rPr>
              <a:t>Allergy (</a:t>
            </a:r>
            <a:r>
              <a:rPr lang="en-US" sz="2800" noProof="0" err="1">
                <a:solidFill>
                  <a:srgbClr val="10253F"/>
                </a:solidFill>
              </a:rPr>
              <a:t>eg.</a:t>
            </a:r>
            <a:r>
              <a:rPr lang="en-US" sz="2800" noProof="0">
                <a:solidFill>
                  <a:srgbClr val="10253F"/>
                </a:solidFill>
              </a:rPr>
              <a:t> medicaments, metals)</a:t>
            </a:r>
          </a:p>
          <a:p>
            <a:pPr fontAlgn="auto">
              <a:spcAft>
                <a:spcPts val="0"/>
              </a:spcAft>
            </a:pPr>
            <a:r>
              <a:rPr lang="en-US" sz="2800" noProof="0">
                <a:solidFill>
                  <a:srgbClr val="10253F"/>
                </a:solidFill>
              </a:rPr>
              <a:t>Bad habits, Addiction: Smoking, Alcohol etc. (how much?) </a:t>
            </a:r>
          </a:p>
        </p:txBody>
      </p:sp>
    </p:spTree>
    <p:extLst>
      <p:ext uri="{BB962C8B-B14F-4D97-AF65-F5344CB8AC3E}">
        <p14:creationId xmlns:p14="http://schemas.microsoft.com/office/powerpoint/2010/main" val="2361123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4"/>
            <a:ext cx="10515600" cy="1325563"/>
          </a:xfrm>
        </p:spPr>
        <p:txBody>
          <a:bodyPr/>
          <a:lstStyle/>
          <a:p>
            <a:pPr algn="ctr"/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Dental History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466179"/>
            <a:ext cx="10515600" cy="4123613"/>
          </a:xfrm>
        </p:spPr>
        <p:txBody>
          <a:bodyPr/>
          <a:lstStyle/>
          <a:p>
            <a:pPr>
              <a:defRPr/>
            </a:pPr>
            <a:r>
              <a:rPr lang="hu-HU">
                <a:solidFill>
                  <a:schemeClr val="tx2">
                    <a:lumMod val="50000"/>
                  </a:schemeClr>
                </a:solidFill>
              </a:rPr>
              <a:t>W</a:t>
            </a:r>
            <a:r>
              <a:rPr lang="en-US" noProof="0" err="1">
                <a:solidFill>
                  <a:schemeClr val="tx2">
                    <a:lumMod val="50000"/>
                  </a:schemeClr>
                </a:solidFill>
              </a:rPr>
              <a:t>orn</a:t>
            </a: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noProof="0" err="1">
                <a:solidFill>
                  <a:schemeClr val="tx2">
                    <a:lumMod val="50000"/>
                  </a:schemeClr>
                </a:solidFill>
              </a:rPr>
              <a:t>rosthodontic</a:t>
            </a: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>
                <a:solidFill>
                  <a:schemeClr val="tx2">
                    <a:lumMod val="50000"/>
                  </a:schemeClr>
                </a:solidFill>
              </a:rPr>
              <a:t>a</a:t>
            </a:r>
            <a:r>
              <a:rPr lang="en-US" noProof="0" err="1">
                <a:solidFill>
                  <a:schemeClr val="tx2">
                    <a:lumMod val="50000"/>
                  </a:schemeClr>
                </a:solidFill>
              </a:rPr>
              <a:t>ppliances</a:t>
            </a: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 (when they were made) </a:t>
            </a:r>
          </a:p>
          <a:p>
            <a:pPr>
              <a:defRPr/>
            </a:pP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Extractions (when?)</a:t>
            </a:r>
          </a:p>
          <a:p>
            <a:pPr>
              <a:defRPr/>
            </a:pP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Other dental treatments, </a:t>
            </a:r>
            <a:r>
              <a:rPr lang="en-US" noProof="0" err="1">
                <a:solidFill>
                  <a:schemeClr val="tx2">
                    <a:lumMod val="50000"/>
                  </a:schemeClr>
                </a:solidFill>
              </a:rPr>
              <a:t>eg.</a:t>
            </a:r>
            <a:r>
              <a:rPr lang="en-US" noProof="0">
                <a:solidFill>
                  <a:schemeClr val="tx2">
                    <a:lumMod val="50000"/>
                  </a:schemeClr>
                </a:solidFill>
              </a:rPr>
              <a:t> orthodontics, dental surgery etc.</a:t>
            </a:r>
            <a:endParaRPr lang="en-US" noProof="0"/>
          </a:p>
          <a:p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45350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Dental Status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Portrait and Intraoral Photos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1859234" y="1547740"/>
            <a:ext cx="2724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Portrait – with natural smile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2656411" y="5733738"/>
            <a:ext cx="1719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Full smile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5151364" y="1556998"/>
            <a:ext cx="188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Maximum ICP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7947387" y="5724245"/>
            <a:ext cx="2293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Mandibular arch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7947387" y="1547740"/>
            <a:ext cx="2148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Maxillary arch</a:t>
            </a:r>
          </a:p>
        </p:txBody>
      </p:sp>
      <p:sp>
        <p:nvSpPr>
          <p:cNvPr id="29" name="Szövegdoboz 28"/>
          <p:cNvSpPr txBox="1"/>
          <p:nvPr/>
        </p:nvSpPr>
        <p:spPr>
          <a:xfrm>
            <a:off x="4780906" y="5750619"/>
            <a:ext cx="2761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noProof="0"/>
              <a:t>Mouth slightly open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636" l="0" r="100000">
                        <a14:foregroundMark x1="4818" y1="74242" x2="57636" y2="62727"/>
                        <a14:foregroundMark x1="71273" y1="51273" x2="96182" y2="78182"/>
                        <a14:foregroundMark x1="79000" y1="60364" x2="99818" y2="63939"/>
                        <a14:foregroundMark x1="76000" y1="70242" x2="96182" y2="82909"/>
                        <a14:foregroundMark x1="36818" y1="71030" x2="636" y2="75030"/>
                        <a14:foregroundMark x1="32727" y1="58000" x2="22000" y2="68303"/>
                        <a14:foregroundMark x1="32091" y1="71879" x2="10727" y2="80545"/>
                        <a14:foregroundMark x1="30364" y1="71879" x2="24364" y2="83333"/>
                        <a14:foregroundMark x1="12545" y1="72667" x2="10727" y2="80545"/>
                        <a14:foregroundMark x1="57000" y1="80970" x2="636" y2="82909"/>
                        <a14:foregroundMark x1="65909" y1="73030" x2="89727" y2="85697"/>
                        <a14:foregroundMark x1="88545" y1="66727" x2="99818" y2="71030"/>
                        <a14:foregroundMark x1="63545" y1="77394" x2="76000" y2="86909"/>
                        <a14:foregroundMark x1="89091" y1="75818" x2="92091" y2="89636"/>
                        <a14:backgroundMark x1="65364" y1="2182" x2="82000" y2="13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0598"/>
          <a:stretch/>
        </p:blipFill>
        <p:spPr>
          <a:xfrm>
            <a:off x="2398353" y="1883230"/>
            <a:ext cx="1571929" cy="1872208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234" y="3895372"/>
            <a:ext cx="2659121" cy="1773277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5"/>
          <a:stretch/>
        </p:blipFill>
        <p:spPr>
          <a:xfrm>
            <a:off x="4583833" y="3895371"/>
            <a:ext cx="2790749" cy="1794344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994" y="1926330"/>
            <a:ext cx="2792133" cy="1862079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" t="529" r="2602" b="-529"/>
          <a:stretch/>
        </p:blipFill>
        <p:spPr>
          <a:xfrm>
            <a:off x="7464152" y="1917072"/>
            <a:ext cx="2631780" cy="188114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7464152" y="3896456"/>
            <a:ext cx="2660004" cy="1772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113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5" descr="C:\Users\Borbély László\Desktop\Kép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7" t="6165" r="1787"/>
          <a:stretch/>
        </p:blipFill>
        <p:spPr>
          <a:xfrm>
            <a:off x="4633079" y="1465613"/>
            <a:ext cx="2455322" cy="1658230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0" t="6836" r="2745"/>
          <a:stretch/>
        </p:blipFill>
        <p:spPr bwMode="auto">
          <a:xfrm>
            <a:off x="7385033" y="1438950"/>
            <a:ext cx="2455950" cy="1705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3" b="3844"/>
          <a:stretch/>
        </p:blipFill>
        <p:spPr bwMode="auto">
          <a:xfrm>
            <a:off x="7400331" y="3305825"/>
            <a:ext cx="2425352" cy="1638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5" name="Text Box 1"/>
          <p:cNvSpPr txBox="1">
            <a:spLocks noChangeArrowheads="1"/>
          </p:cNvSpPr>
          <p:nvPr/>
        </p:nvSpPr>
        <p:spPr bwMode="auto">
          <a:xfrm>
            <a:off x="3980625" y="400468"/>
            <a:ext cx="1539613" cy="176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sz="1368" noProof="0"/>
          </a:p>
        </p:txBody>
      </p:sp>
      <p:sp>
        <p:nvSpPr>
          <p:cNvPr id="6" name="Text Box 1"/>
          <p:cNvSpPr txBox="1">
            <a:spLocks noChangeArrowheads="1"/>
          </p:cNvSpPr>
          <p:nvPr/>
        </p:nvSpPr>
        <p:spPr bwMode="auto">
          <a:xfrm>
            <a:off x="7349119" y="2147232"/>
            <a:ext cx="2481846" cy="237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sz="1368" noProof="0"/>
          </a:p>
        </p:txBody>
      </p:sp>
      <p:sp>
        <p:nvSpPr>
          <p:cNvPr id="7" name="Text Box 1"/>
          <p:cNvSpPr txBox="1">
            <a:spLocks noChangeArrowheads="1"/>
          </p:cNvSpPr>
          <p:nvPr/>
        </p:nvSpPr>
        <p:spPr bwMode="auto">
          <a:xfrm>
            <a:off x="2608090" y="4231278"/>
            <a:ext cx="1847807" cy="23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sz="1368" noProof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5" t="6316" r="8598" b="2823"/>
          <a:stretch/>
        </p:blipFill>
        <p:spPr bwMode="auto">
          <a:xfrm>
            <a:off x="2111570" y="1490925"/>
            <a:ext cx="2194236" cy="1632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Téglalap 14"/>
          <p:cNvSpPr>
            <a:spLocks noChangeArrowheads="1"/>
          </p:cNvSpPr>
          <p:nvPr/>
        </p:nvSpPr>
        <p:spPr bwMode="auto">
          <a:xfrm>
            <a:off x="2869946" y="2183834"/>
            <a:ext cx="677485" cy="12355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noProof="0"/>
          </a:p>
        </p:txBody>
      </p:sp>
      <p:grpSp>
        <p:nvGrpSpPr>
          <p:cNvPr id="10" name="Group 3"/>
          <p:cNvGrpSpPr>
            <a:grpSpLocks noChangeAspect="1"/>
          </p:cNvGrpSpPr>
          <p:nvPr/>
        </p:nvGrpSpPr>
        <p:grpSpPr bwMode="auto">
          <a:xfrm>
            <a:off x="2018544" y="3295835"/>
            <a:ext cx="2321502" cy="1657425"/>
            <a:chOff x="113" y="1344"/>
            <a:chExt cx="3090" cy="2060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1344"/>
              <a:ext cx="3091" cy="2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2" name="Text Box 5"/>
            <p:cNvSpPr txBox="1">
              <a:spLocks noChangeAspect="1" noChangeArrowheads="1"/>
            </p:cNvSpPr>
            <p:nvPr/>
          </p:nvSpPr>
          <p:spPr bwMode="auto">
            <a:xfrm>
              <a:off x="113" y="1344"/>
              <a:ext cx="3091" cy="2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noProof="0"/>
            </a:p>
          </p:txBody>
        </p:sp>
      </p:grpSp>
      <p:grpSp>
        <p:nvGrpSpPr>
          <p:cNvPr id="13" name="Group 3"/>
          <p:cNvGrpSpPr>
            <a:grpSpLocks noChangeAspect="1"/>
          </p:cNvGrpSpPr>
          <p:nvPr/>
        </p:nvGrpSpPr>
        <p:grpSpPr bwMode="auto">
          <a:xfrm>
            <a:off x="4634071" y="3308552"/>
            <a:ext cx="2468268" cy="1645513"/>
            <a:chOff x="116" y="1389"/>
            <a:chExt cx="2586" cy="1723"/>
          </a:xfrm>
        </p:grpSpPr>
        <p:pic>
          <p:nvPicPr>
            <p:cNvPr id="14" name="Picture 4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" y="1389"/>
              <a:ext cx="2587" cy="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5" name="Text Box 5"/>
            <p:cNvSpPr txBox="1">
              <a:spLocks noChangeAspect="1" noChangeArrowheads="1"/>
            </p:cNvSpPr>
            <p:nvPr/>
          </p:nvSpPr>
          <p:spPr bwMode="auto">
            <a:xfrm>
              <a:off x="116" y="1389"/>
              <a:ext cx="2587" cy="17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noProof="0"/>
            </a:p>
          </p:txBody>
        </p:sp>
      </p:grpSp>
      <p:sp>
        <p:nvSpPr>
          <p:cNvPr id="16" name="Szövegdoboz 15"/>
          <p:cNvSpPr txBox="1"/>
          <p:nvPr/>
        </p:nvSpPr>
        <p:spPr>
          <a:xfrm>
            <a:off x="2058042" y="282887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1. 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2058042" y="4618217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2. 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4673520" y="465013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4.</a:t>
            </a:r>
            <a:r>
              <a:rPr lang="en-US" noProof="0"/>
              <a:t> 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4675459" y="27879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3.</a:t>
            </a:r>
            <a:r>
              <a:rPr lang="en-US" noProof="0"/>
              <a:t> 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7418661" y="282887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5.</a:t>
            </a:r>
            <a:r>
              <a:rPr lang="en-US" noProof="0"/>
              <a:t> 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7418661" y="4618217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>
                <a:solidFill>
                  <a:schemeClr val="bg1"/>
                </a:solidFill>
              </a:rPr>
              <a:t>6. 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1291668" y="1125176"/>
            <a:ext cx="3392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Portrait – with natural smile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2718413" y="4910574"/>
            <a:ext cx="984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 err="1"/>
              <a:t>Mosoly</a:t>
            </a:r>
            <a:endParaRPr lang="en-US" noProof="0"/>
          </a:p>
        </p:txBody>
      </p:sp>
      <p:sp>
        <p:nvSpPr>
          <p:cNvPr id="24" name="Szövegdoboz 23"/>
          <p:cNvSpPr txBox="1"/>
          <p:nvPr/>
        </p:nvSpPr>
        <p:spPr>
          <a:xfrm>
            <a:off x="5081621" y="1118848"/>
            <a:ext cx="1835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Maximum ICP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7628013" y="4900783"/>
            <a:ext cx="2097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Mandibular arch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7680236" y="1114925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Maxillary arch</a:t>
            </a:r>
          </a:p>
        </p:txBody>
      </p:sp>
      <p:sp>
        <p:nvSpPr>
          <p:cNvPr id="27" name="Négyágú csillag 26"/>
          <p:cNvSpPr/>
          <p:nvPr/>
        </p:nvSpPr>
        <p:spPr>
          <a:xfrm>
            <a:off x="6253090" y="3788853"/>
            <a:ext cx="164398" cy="176007"/>
          </a:xfrm>
          <a:prstGeom prst="star4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8" name="Négyágú csillag 27"/>
          <p:cNvSpPr/>
          <p:nvPr/>
        </p:nvSpPr>
        <p:spPr>
          <a:xfrm>
            <a:off x="6233045" y="2052244"/>
            <a:ext cx="164398" cy="176007"/>
          </a:xfrm>
          <a:prstGeom prst="star4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9" name="Négyágú csillag 28"/>
          <p:cNvSpPr/>
          <p:nvPr/>
        </p:nvSpPr>
        <p:spPr>
          <a:xfrm>
            <a:off x="7805888" y="2137242"/>
            <a:ext cx="164398" cy="176007"/>
          </a:xfrm>
          <a:prstGeom prst="star4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0" name="Négyágú csillag 29"/>
          <p:cNvSpPr/>
          <p:nvPr/>
        </p:nvSpPr>
        <p:spPr>
          <a:xfrm>
            <a:off x="7887425" y="4191543"/>
            <a:ext cx="164398" cy="176007"/>
          </a:xfrm>
          <a:prstGeom prst="star4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31" name="Szövegdoboz 30"/>
          <p:cNvSpPr txBox="1"/>
          <p:nvPr/>
        </p:nvSpPr>
        <p:spPr>
          <a:xfrm>
            <a:off x="1947985" y="4058472"/>
            <a:ext cx="3105337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- - - - - - - - - - - -  </a:t>
            </a:r>
          </a:p>
        </p:txBody>
      </p:sp>
      <p:sp>
        <p:nvSpPr>
          <p:cNvPr id="32" name="Szövegdoboz 31"/>
          <p:cNvSpPr txBox="1"/>
          <p:nvPr/>
        </p:nvSpPr>
        <p:spPr>
          <a:xfrm>
            <a:off x="4667409" y="2232480"/>
            <a:ext cx="3105337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- - - - - - - - - - - -  </a:t>
            </a:r>
          </a:p>
        </p:txBody>
      </p:sp>
      <p:sp>
        <p:nvSpPr>
          <p:cNvPr id="33" name="Szövegdoboz 32"/>
          <p:cNvSpPr txBox="1"/>
          <p:nvPr/>
        </p:nvSpPr>
        <p:spPr>
          <a:xfrm>
            <a:off x="4658871" y="4007344"/>
            <a:ext cx="3105337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- - - - - - - - - - - -  </a:t>
            </a:r>
          </a:p>
        </p:txBody>
      </p:sp>
      <p:sp>
        <p:nvSpPr>
          <p:cNvPr id="34" name="Szövegdoboz 33"/>
          <p:cNvSpPr txBox="1"/>
          <p:nvPr/>
        </p:nvSpPr>
        <p:spPr>
          <a:xfrm>
            <a:off x="1976284" y="2129224"/>
            <a:ext cx="3105337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- - - - - - - - - - - -  </a:t>
            </a:r>
          </a:p>
        </p:txBody>
      </p:sp>
      <p:sp>
        <p:nvSpPr>
          <p:cNvPr id="35" name="Szövegdoboz 34"/>
          <p:cNvSpPr txBox="1"/>
          <p:nvPr/>
        </p:nvSpPr>
        <p:spPr>
          <a:xfrm rot="5400000">
            <a:off x="2146921" y="2298446"/>
            <a:ext cx="2188420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 </a:t>
            </a:r>
          </a:p>
        </p:txBody>
      </p:sp>
      <p:sp>
        <p:nvSpPr>
          <p:cNvPr id="36" name="Szövegdoboz 35"/>
          <p:cNvSpPr txBox="1"/>
          <p:nvPr/>
        </p:nvSpPr>
        <p:spPr>
          <a:xfrm rot="5400000">
            <a:off x="7491151" y="2261432"/>
            <a:ext cx="228780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  </a:t>
            </a:r>
          </a:p>
        </p:txBody>
      </p:sp>
      <p:sp>
        <p:nvSpPr>
          <p:cNvPr id="37" name="Szövegdoboz 36"/>
          <p:cNvSpPr txBox="1"/>
          <p:nvPr/>
        </p:nvSpPr>
        <p:spPr>
          <a:xfrm rot="5400000">
            <a:off x="7427763" y="4060551"/>
            <a:ext cx="228780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  </a:t>
            </a:r>
          </a:p>
        </p:txBody>
      </p:sp>
      <p:sp>
        <p:nvSpPr>
          <p:cNvPr id="38" name="Szövegdoboz 37"/>
          <p:cNvSpPr txBox="1"/>
          <p:nvPr/>
        </p:nvSpPr>
        <p:spPr>
          <a:xfrm rot="5400000">
            <a:off x="4756493" y="4074769"/>
            <a:ext cx="228780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  </a:t>
            </a:r>
          </a:p>
        </p:txBody>
      </p:sp>
      <p:sp>
        <p:nvSpPr>
          <p:cNvPr id="39" name="Szövegdoboz 38"/>
          <p:cNvSpPr txBox="1"/>
          <p:nvPr/>
        </p:nvSpPr>
        <p:spPr>
          <a:xfrm rot="5400000">
            <a:off x="4761166" y="2249370"/>
            <a:ext cx="228780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  </a:t>
            </a:r>
          </a:p>
        </p:txBody>
      </p:sp>
      <p:sp>
        <p:nvSpPr>
          <p:cNvPr id="40" name="Szövegdoboz 39"/>
          <p:cNvSpPr txBox="1"/>
          <p:nvPr/>
        </p:nvSpPr>
        <p:spPr>
          <a:xfrm rot="5400000">
            <a:off x="2030684" y="4074769"/>
            <a:ext cx="2287806" cy="2239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55" noProof="0"/>
              <a:t>- - - - - - - - - - - - - - - - - - - - - - - - - - - - -   </a:t>
            </a:r>
          </a:p>
        </p:txBody>
      </p:sp>
      <p:sp>
        <p:nvSpPr>
          <p:cNvPr id="41" name="Szövegdoboz 40"/>
          <p:cNvSpPr txBox="1"/>
          <p:nvPr/>
        </p:nvSpPr>
        <p:spPr>
          <a:xfrm>
            <a:off x="4656165" y="4910574"/>
            <a:ext cx="2504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Mouth slightly open</a:t>
            </a:r>
          </a:p>
        </p:txBody>
      </p:sp>
      <p:sp>
        <p:nvSpPr>
          <p:cNvPr id="44" name="Szövegdoboz 43"/>
          <p:cNvSpPr txBox="1"/>
          <p:nvPr/>
        </p:nvSpPr>
        <p:spPr>
          <a:xfrm>
            <a:off x="1670424" y="829712"/>
            <a:ext cx="46519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noProof="0"/>
              <a:t>f 8</a:t>
            </a:r>
          </a:p>
        </p:txBody>
      </p:sp>
      <p:sp>
        <p:nvSpPr>
          <p:cNvPr id="45" name="Szövegdoboz 44"/>
          <p:cNvSpPr txBox="1"/>
          <p:nvPr/>
        </p:nvSpPr>
        <p:spPr>
          <a:xfrm>
            <a:off x="3736864" y="5753282"/>
            <a:ext cx="672365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noProof="0"/>
              <a:t>Manual mode:     f 22,      ISO 200,      1/200;         Flash: M 1/2</a:t>
            </a:r>
          </a:p>
        </p:txBody>
      </p:sp>
      <p:sp>
        <p:nvSpPr>
          <p:cNvPr id="46" name="Jobb oldali kapcsos zárójel 45"/>
          <p:cNvSpPr/>
          <p:nvPr/>
        </p:nvSpPr>
        <p:spPr>
          <a:xfrm>
            <a:off x="9743002" y="1628850"/>
            <a:ext cx="394613" cy="3179219"/>
          </a:xfrm>
          <a:prstGeom prst="righ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47" name="Szövegdoboz 46"/>
          <p:cNvSpPr txBox="1"/>
          <p:nvPr/>
        </p:nvSpPr>
        <p:spPr>
          <a:xfrm rot="5400000">
            <a:off x="9333943" y="3111169"/>
            <a:ext cx="2080127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noProof="0"/>
              <a:t>Occlusal mirror</a:t>
            </a:r>
          </a:p>
        </p:txBody>
      </p:sp>
      <p:sp>
        <p:nvSpPr>
          <p:cNvPr id="48" name="Szövegdoboz 47"/>
          <p:cNvSpPr txBox="1"/>
          <p:nvPr/>
        </p:nvSpPr>
        <p:spPr>
          <a:xfrm>
            <a:off x="1864658" y="5781910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noProof="0"/>
              <a:t> - Focus</a:t>
            </a:r>
          </a:p>
        </p:txBody>
      </p:sp>
      <p:sp>
        <p:nvSpPr>
          <p:cNvPr id="49" name="Jobb oldali kapcsos zárójel 48"/>
          <p:cNvSpPr/>
          <p:nvPr/>
        </p:nvSpPr>
        <p:spPr>
          <a:xfrm rot="5400000">
            <a:off x="7054339" y="2496586"/>
            <a:ext cx="382779" cy="5508746"/>
          </a:xfrm>
          <a:prstGeom prst="rightBrac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0" name="Szövegdoboz 49"/>
          <p:cNvSpPr txBox="1"/>
          <p:nvPr/>
        </p:nvSpPr>
        <p:spPr>
          <a:xfrm>
            <a:off x="6092839" y="5349762"/>
            <a:ext cx="319670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noProof="0"/>
              <a:t>Cheek retractors (big size)</a:t>
            </a:r>
          </a:p>
        </p:txBody>
      </p:sp>
      <p:sp>
        <p:nvSpPr>
          <p:cNvPr id="51" name="Négyágú csillag 50"/>
          <p:cNvSpPr/>
          <p:nvPr/>
        </p:nvSpPr>
        <p:spPr>
          <a:xfrm>
            <a:off x="1731486" y="5851840"/>
            <a:ext cx="164398" cy="176007"/>
          </a:xfrm>
          <a:prstGeom prst="star4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52" name="Cím 1"/>
          <p:cNvSpPr txBox="1">
            <a:spLocks/>
          </p:cNvSpPr>
          <p:nvPr/>
        </p:nvSpPr>
        <p:spPr>
          <a:xfrm>
            <a:off x="1981200" y="-7370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Photo-Aid: Camera settings</a:t>
            </a:r>
          </a:p>
        </p:txBody>
      </p:sp>
    </p:spTree>
    <p:extLst>
      <p:ext uri="{BB962C8B-B14F-4D97-AF65-F5344CB8AC3E}">
        <p14:creationId xmlns:p14="http://schemas.microsoft.com/office/powerpoint/2010/main" val="3912319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/>
          </p:cNvSpPr>
          <p:nvPr/>
        </p:nvSpPr>
        <p:spPr>
          <a:xfrm>
            <a:off x="1981200" y="-16079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4000" noProof="0"/>
              <a:t>Camera – Difference in Quality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130" y="1695624"/>
            <a:ext cx="2163701" cy="14400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195" y="3201068"/>
            <a:ext cx="2155645" cy="14400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705" y="4690347"/>
            <a:ext cx="2162135" cy="144000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099" y="3199267"/>
            <a:ext cx="2164805" cy="144000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410942" y="4696863"/>
            <a:ext cx="2161015" cy="1440000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45" y="1689025"/>
            <a:ext cx="2156883" cy="1440000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344" y="3201068"/>
            <a:ext cx="2157370" cy="144000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765" y="4690347"/>
            <a:ext cx="2157463" cy="144000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317" y="3199267"/>
            <a:ext cx="2158305" cy="144000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6174317" y="4690347"/>
            <a:ext cx="2158463" cy="144000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76" b="99649" l="9842" r="898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77302" y="719096"/>
            <a:ext cx="1120673" cy="1120673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76" b="99649" l="9842" r="8980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24393" y="2171177"/>
            <a:ext cx="1176235" cy="1176235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3287" y1="12548" x2="28009" y2="482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66795" y="764487"/>
            <a:ext cx="938432" cy="1142628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3287" y1="12548" x2="28009" y2="4828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84945" y="2602413"/>
            <a:ext cx="678870" cy="826587"/>
          </a:xfrm>
          <a:prstGeom prst="rect">
            <a:avLst/>
          </a:prstGeom>
        </p:spPr>
      </p:pic>
      <p:sp>
        <p:nvSpPr>
          <p:cNvPr id="17" name="Szövegdoboz 16"/>
          <p:cNvSpPr txBox="1"/>
          <p:nvPr/>
        </p:nvSpPr>
        <p:spPr>
          <a:xfrm>
            <a:off x="6297975" y="949021"/>
            <a:ext cx="3830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/>
              <a:t>If you use cellphone for photography, the lighting is poorer and the quality will be lower. </a:t>
            </a:r>
          </a:p>
          <a:p>
            <a:r>
              <a:rPr lang="en-US" sz="1600" noProof="0"/>
              <a:t>The settings (picture composition, focus, patients position etc.) however remain the same. </a:t>
            </a:r>
          </a:p>
        </p:txBody>
      </p:sp>
    </p:spTree>
    <p:extLst>
      <p:ext uri="{BB962C8B-B14F-4D97-AF65-F5344CB8AC3E}">
        <p14:creationId xmlns:p14="http://schemas.microsoft.com/office/powerpoint/2010/main" val="958992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8223" y="2830287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6152" y="4532786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685" y="2830287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32506" y="3217287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186" y="4558479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8228685" y="4558479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688" y="2830287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15" name="Cím 1"/>
          <p:cNvSpPr txBox="1">
            <a:spLocks/>
          </p:cNvSpPr>
          <p:nvPr/>
        </p:nvSpPr>
        <p:spPr>
          <a:xfrm>
            <a:off x="2049381" y="9561"/>
            <a:ext cx="8229600" cy="9401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noProof="0"/>
              <a:t>Common errors in Photography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1925453" y="3906649"/>
            <a:ext cx="936104" cy="1692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US" sz="500" noProof="0"/>
          </a:p>
        </p:txBody>
      </p:sp>
      <p:sp>
        <p:nvSpPr>
          <p:cNvPr id="19" name="Szövegdoboz 18"/>
          <p:cNvSpPr txBox="1"/>
          <p:nvPr/>
        </p:nvSpPr>
        <p:spPr>
          <a:xfrm>
            <a:off x="1386840" y="949693"/>
            <a:ext cx="9616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noProof="0"/>
              <a:t>The quality of photographs is significantly influenced by whether the subject of the image is properly positioned within the frame. Therefore, attention should be paid to the following:</a:t>
            </a:r>
          </a:p>
          <a:p>
            <a:r>
              <a:rPr lang="en-US" sz="1600" noProof="0"/>
              <a:t>1. Proper camera settings (brightness, focus)</a:t>
            </a:r>
          </a:p>
          <a:p>
            <a:r>
              <a:rPr lang="en-US" sz="1600" noProof="0"/>
              <a:t>2. Correct patient positioning (head posture, smile, degree of mouth opening)</a:t>
            </a:r>
          </a:p>
          <a:p>
            <a:r>
              <a:rPr lang="en-US" sz="1600" noProof="0"/>
              <a:t>3. Our own positioning and the appropriate use of auxiliary tools (the photograph should be taken from the front, not from the side or from below; the mirror should not be fogged, etc.)</a:t>
            </a:r>
          </a:p>
        </p:txBody>
      </p:sp>
    </p:spTree>
    <p:extLst>
      <p:ext uri="{BB962C8B-B14F-4D97-AF65-F5344CB8AC3E}">
        <p14:creationId xmlns:p14="http://schemas.microsoft.com/office/powerpoint/2010/main" val="274410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"/>
          <a:stretch/>
        </p:blipFill>
        <p:spPr>
          <a:xfrm>
            <a:off x="1861455" y="2783083"/>
            <a:ext cx="2359078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9055" y="2783083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025" y="4491686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98" y="2783083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959" y="4480598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455" y="4491686"/>
            <a:ext cx="2322000" cy="15480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2" name="Cím 1"/>
          <p:cNvSpPr txBox="1">
            <a:spLocks/>
          </p:cNvSpPr>
          <p:nvPr/>
        </p:nvSpPr>
        <p:spPr>
          <a:xfrm>
            <a:off x="2039442" y="0"/>
            <a:ext cx="8229600" cy="8189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noProof="0"/>
              <a:t>Common errors in Photography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1767738" y="958414"/>
            <a:ext cx="877300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noProof="0"/>
              <a:t>Too bright / too dark picture (overexposed / underexposed)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noProof="0"/>
              <a:t>Image blurry (lack of focus and/or improper depth of field)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noProof="0"/>
              <a:t>Bad positioning: image taken from an improper angle (inferior/superior/canted), improper framing with mirror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noProof="0"/>
              <a:t>Meaningless content (keep in mind what we want to show!)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600" noProof="0"/>
              <a:t>No uniform backdrop, fogging of mirror</a:t>
            </a:r>
          </a:p>
        </p:txBody>
      </p:sp>
    </p:spTree>
    <p:extLst>
      <p:ext uri="{BB962C8B-B14F-4D97-AF65-F5344CB8AC3E}">
        <p14:creationId xmlns:p14="http://schemas.microsoft.com/office/powerpoint/2010/main" val="1637644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19FB9CD1-A7D1-BF03-AB23-ADF260F1B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"/>
                    </a14:imgEffect>
                    <a14:imgEffect>
                      <a14:brightnessContrast contrast="-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864" y="1363309"/>
            <a:ext cx="9564272" cy="4479338"/>
          </a:xfrm>
          <a:prstGeom prst="rect">
            <a:avLst/>
          </a:prstGeom>
        </p:spPr>
      </p:pic>
      <p:sp>
        <p:nvSpPr>
          <p:cNvPr id="8" name="Szövegdoboz 7"/>
          <p:cNvSpPr txBox="1">
            <a:spLocks/>
          </p:cNvSpPr>
          <p:nvPr/>
        </p:nvSpPr>
        <p:spPr>
          <a:xfrm>
            <a:off x="1111769" y="1"/>
            <a:ext cx="1947799" cy="2060528"/>
          </a:xfrm>
          <a:prstGeom prst="downArrow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endParaRPr lang="hu-HU" sz="1100" i="1" noProof="0"/>
          </a:p>
          <a:p>
            <a:pPr algn="ctr"/>
            <a:r>
              <a:rPr lang="en-US" sz="1100" i="1" noProof="0"/>
              <a:t>NO </a:t>
            </a:r>
          </a:p>
          <a:p>
            <a:pPr algn="ctr"/>
            <a:r>
              <a:rPr lang="en-US" sz="1100" i="1" noProof="0"/>
              <a:t>PATIENT’S DATA,</a:t>
            </a:r>
          </a:p>
          <a:p>
            <a:pPr algn="ctr"/>
            <a:r>
              <a:rPr lang="en-US" sz="1100" i="1" noProof="0"/>
              <a:t>Just </a:t>
            </a:r>
          </a:p>
          <a:p>
            <a:pPr algn="ctr"/>
            <a:r>
              <a:rPr lang="en-US" sz="1100" i="1" noProof="0"/>
              <a:t>DATE of </a:t>
            </a:r>
          </a:p>
          <a:p>
            <a:pPr algn="ctr"/>
            <a:r>
              <a:rPr lang="en-US" sz="1100" i="1" noProof="0"/>
              <a:t>The X-ray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1502796" y="2060528"/>
            <a:ext cx="1393330" cy="38472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endParaRPr lang="en-US" sz="100" noProof="0"/>
          </a:p>
          <a:p>
            <a:r>
              <a:rPr lang="en-US" noProof="0"/>
              <a:t>2025.06.17.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1313864" y="5363224"/>
            <a:ext cx="9564272" cy="6463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i="1" noProof="0"/>
              <a:t>Please indicate, if the actual status differs from what is shown on the radiograph! </a:t>
            </a:r>
            <a:r>
              <a:rPr lang="en-US" i="1" noProof="0" err="1"/>
              <a:t>Eg.</a:t>
            </a:r>
            <a:r>
              <a:rPr lang="en-US" i="1" noProof="0"/>
              <a:t> Extractions – „X” mark on the tooth!</a:t>
            </a:r>
          </a:p>
        </p:txBody>
      </p:sp>
      <p:sp>
        <p:nvSpPr>
          <p:cNvPr id="11" name="Cím 1"/>
          <p:cNvSpPr>
            <a:spLocks noGrp="1"/>
          </p:cNvSpPr>
          <p:nvPr>
            <p:ph type="title"/>
          </p:nvPr>
        </p:nvSpPr>
        <p:spPr>
          <a:xfrm>
            <a:off x="1981200" y="220309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Dental Status</a:t>
            </a:r>
            <a:b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Panoramic Radiograph</a:t>
            </a:r>
          </a:p>
        </p:txBody>
      </p:sp>
    </p:spTree>
    <p:extLst>
      <p:ext uri="{BB962C8B-B14F-4D97-AF65-F5344CB8AC3E}">
        <p14:creationId xmlns:p14="http://schemas.microsoft.com/office/powerpoint/2010/main" val="150556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385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Dental Status</a:t>
            </a:r>
            <a:br>
              <a:rPr lang="en-US" sz="4000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2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Intraoral radiographs and findings</a:t>
            </a:r>
            <a:endParaRPr lang="en-US" sz="2800" noProof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12" name="Táblázat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333195"/>
              </p:ext>
            </p:extLst>
          </p:nvPr>
        </p:nvGraphicFramePr>
        <p:xfrm>
          <a:off x="2322399" y="2908356"/>
          <a:ext cx="7214592" cy="153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0912">
                  <a:extLst>
                    <a:ext uri="{9D8B030D-6E8A-4147-A177-3AD203B41FA5}">
                      <a16:colId xmlns:a16="http://schemas.microsoft.com/office/drawing/2014/main" val="3079347095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469159234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88791809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971219033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242531621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353133633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2690440731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154682745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344664769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948082799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662875523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198290837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2723617146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3889314116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3682797694"/>
                    </a:ext>
                  </a:extLst>
                </a:gridCol>
                <a:gridCol w="450912">
                  <a:extLst>
                    <a:ext uri="{9D8B030D-6E8A-4147-A177-3AD203B41FA5}">
                      <a16:colId xmlns:a16="http://schemas.microsoft.com/office/drawing/2014/main" val="2382545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E,</a:t>
                      </a:r>
                      <a:r>
                        <a:rPr lang="en-US" sz="1100" b="0" baseline="0" noProof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37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91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905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E,</a:t>
                      </a:r>
                      <a:r>
                        <a:rPr lang="en-US" sz="1100" baseline="0" noProof="0">
                          <a:solidFill>
                            <a:schemeClr val="tx1"/>
                          </a:solidFill>
                        </a:rPr>
                        <a:t> C</a:t>
                      </a:r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78426"/>
                  </a:ext>
                </a:extLst>
              </a:tr>
            </a:tbl>
          </a:graphicData>
        </a:graphic>
      </p:graphicFrame>
      <p:sp>
        <p:nvSpPr>
          <p:cNvPr id="18" name="Szövegdoboz 17"/>
          <p:cNvSpPr txBox="1"/>
          <p:nvPr/>
        </p:nvSpPr>
        <p:spPr>
          <a:xfrm>
            <a:off x="675043" y="1244113"/>
            <a:ext cx="1580844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noProof="0"/>
              <a:t>Take a periapical x-ray of each abutment!</a:t>
            </a:r>
          </a:p>
        </p:txBody>
      </p:sp>
      <p:sp>
        <p:nvSpPr>
          <p:cNvPr id="19" name="Téglalap 18"/>
          <p:cNvSpPr/>
          <p:nvPr/>
        </p:nvSpPr>
        <p:spPr>
          <a:xfrm>
            <a:off x="9658317" y="1232750"/>
            <a:ext cx="2181258" cy="169277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grey </a:t>
            </a:r>
            <a:r>
              <a:rPr lang="en-US" sz="800" noProof="0" err="1">
                <a:solidFill>
                  <a:schemeClr val="tx2">
                    <a:lumMod val="50000"/>
                  </a:schemeClr>
                </a:solidFill>
              </a:rPr>
              <a:t>colour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 = missing tooth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X = hopeless tooth (to be extracted)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)( = closed extraction gap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C = crown, </a:t>
            </a:r>
            <a:endParaRPr lang="hu-HU" sz="800" noProof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hu-HU" sz="800">
                <a:solidFill>
                  <a:schemeClr val="tx2">
                    <a:lumMod val="50000"/>
                  </a:schemeClr>
                </a:solidFill>
              </a:rPr>
              <a:t>B = 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bridge </a:t>
            </a:r>
            <a:r>
              <a:rPr lang="hu-HU" sz="800" noProof="0" err="1">
                <a:solidFill>
                  <a:schemeClr val="tx2">
                    <a:lumMod val="50000"/>
                  </a:schemeClr>
                </a:solidFill>
              </a:rPr>
              <a:t>with</a:t>
            </a:r>
            <a:r>
              <a:rPr lang="hu-HU" sz="800" noProof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hu-HU" sz="800" noProof="0">
                <a:solidFill>
                  <a:schemeClr val="tx2">
                    <a:lumMod val="50000"/>
                  </a:schemeClr>
                </a:solidFill>
              </a:rPr>
              <a:t>)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hu-HU" sz="800" noProof="0">
                <a:solidFill>
                  <a:schemeClr val="tx2">
                    <a:lumMod val="50000"/>
                  </a:schemeClr>
                </a:solidFill>
              </a:rPr>
              <a:t>showing 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dimensions</a:t>
            </a:r>
          </a:p>
          <a:p>
            <a:pPr fontAlgn="auto">
              <a:spcAft>
                <a:spcPts val="0"/>
              </a:spcAft>
              <a:defRPr/>
            </a:pPr>
            <a:r>
              <a:rPr lang="hu-HU" sz="800">
                <a:solidFill>
                  <a:schemeClr val="tx2">
                    <a:lumMod val="50000"/>
                  </a:schemeClr>
                </a:solidFill>
              </a:rPr>
              <a:t>T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 = telescope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I = implant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E = root canal treated tooth (</a:t>
            </a:r>
            <a:r>
              <a:rPr lang="en-US" sz="800" u="sng" noProof="0">
                <a:solidFill>
                  <a:schemeClr val="tx2">
                    <a:lumMod val="50000"/>
                  </a:schemeClr>
                </a:solidFill>
              </a:rPr>
              <a:t>e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ndo)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L = periapical lesion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P = </a:t>
            </a:r>
            <a:r>
              <a:rPr lang="en-US" sz="800" u="sng" noProof="0">
                <a:solidFill>
                  <a:schemeClr val="tx2">
                    <a:lumMod val="50000"/>
                  </a:schemeClr>
                </a:solidFill>
              </a:rPr>
              <a:t>p</a:t>
            </a: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ost and core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F = filling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D = decay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800" noProof="0">
                <a:solidFill>
                  <a:schemeClr val="tx2">
                    <a:lumMod val="50000"/>
                  </a:schemeClr>
                </a:solidFill>
              </a:rPr>
              <a:t>* = to be replaced </a:t>
            </a:r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040" y="4396186"/>
            <a:ext cx="1752961" cy="1260000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988" y="4396187"/>
            <a:ext cx="1224000" cy="1702879"/>
          </a:xfrm>
          <a:prstGeom prst="rect">
            <a:avLst/>
          </a:prstGeom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899" y="4380870"/>
            <a:ext cx="1224000" cy="1702879"/>
          </a:xfrm>
          <a:prstGeom prst="rect">
            <a:avLst/>
          </a:prstGeom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651" y="4380870"/>
            <a:ext cx="1224000" cy="1702879"/>
          </a:xfrm>
          <a:prstGeom prst="rect">
            <a:avLst/>
          </a:prstGeom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149" y="1231234"/>
            <a:ext cx="1224000" cy="1702879"/>
          </a:xfrm>
          <a:prstGeom prst="rect">
            <a:avLst/>
          </a:prstGeom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615" y="1227697"/>
            <a:ext cx="1224000" cy="1702879"/>
          </a:xfrm>
          <a:prstGeom prst="rect">
            <a:avLst/>
          </a:prstGeom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4" y="1231235"/>
            <a:ext cx="1224000" cy="1702879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47827BC9-8AD0-EC33-1CA7-0AC8BE80FD74}"/>
              </a:ext>
            </a:extLst>
          </p:cNvPr>
          <p:cNvSpPr txBox="1"/>
          <p:nvPr/>
        </p:nvSpPr>
        <p:spPr>
          <a:xfrm>
            <a:off x="2356353" y="1244113"/>
            <a:ext cx="1393330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endParaRPr lang="en-US" sz="100" noProof="0"/>
          </a:p>
          <a:p>
            <a:r>
              <a:rPr lang="en-US" noProof="0"/>
              <a:t>2025.06.17.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808FBE0-82D0-13F9-79C3-A9950CCB99E9}"/>
              </a:ext>
            </a:extLst>
          </p:cNvPr>
          <p:cNvSpPr txBox="1"/>
          <p:nvPr/>
        </p:nvSpPr>
        <p:spPr>
          <a:xfrm>
            <a:off x="2201073" y="4380870"/>
            <a:ext cx="1393330" cy="384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endParaRPr lang="en-US" sz="100" noProof="0"/>
          </a:p>
          <a:p>
            <a:r>
              <a:rPr lang="en-US" noProof="0"/>
              <a:t>2025.06.17.</a:t>
            </a:r>
          </a:p>
        </p:txBody>
      </p:sp>
      <p:graphicFrame>
        <p:nvGraphicFramePr>
          <p:cNvPr id="4" name="Táblázat 9">
            <a:extLst>
              <a:ext uri="{FF2B5EF4-FFF2-40B4-BE49-F238E27FC236}">
                <a16:creationId xmlns:a16="http://schemas.microsoft.com/office/drawing/2014/main" id="{CB76D8D9-037D-45F7-5EDC-998F5094BF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197394"/>
              </p:ext>
            </p:extLst>
          </p:nvPr>
        </p:nvGraphicFramePr>
        <p:xfrm>
          <a:off x="217714" y="3238024"/>
          <a:ext cx="1922695" cy="934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3384">
                  <a:extLst>
                    <a:ext uri="{9D8B030D-6E8A-4147-A177-3AD203B41FA5}">
                      <a16:colId xmlns:a16="http://schemas.microsoft.com/office/drawing/2014/main" val="3093137837"/>
                    </a:ext>
                  </a:extLst>
                </a:gridCol>
                <a:gridCol w="639311">
                  <a:extLst>
                    <a:ext uri="{9D8B030D-6E8A-4147-A177-3AD203B41FA5}">
                      <a16:colId xmlns:a16="http://schemas.microsoft.com/office/drawing/2014/main" val="2192565067"/>
                    </a:ext>
                  </a:extLst>
                </a:gridCol>
              </a:tblGrid>
              <a:tr h="467111">
                <a:tc>
                  <a:txBody>
                    <a:bodyPr/>
                    <a:lstStyle/>
                    <a:p>
                      <a:r>
                        <a:rPr lang="hu-HU" sz="1200" i="1" noProof="0">
                          <a:solidFill>
                            <a:schemeClr val="tx1"/>
                          </a:solidFill>
                        </a:rPr>
                        <a:t>FF </a:t>
                      </a:r>
                      <a:r>
                        <a:rPr lang="hu-HU" sz="1200" i="1" noProof="0" err="1">
                          <a:solidFill>
                            <a:schemeClr val="tx1"/>
                          </a:solidFill>
                        </a:rPr>
                        <a:t>classification</a:t>
                      </a:r>
                      <a:endParaRPr lang="hu-HU" sz="1200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noProof="0">
                          <a:solidFill>
                            <a:schemeClr val="tx1"/>
                          </a:solidFill>
                        </a:rPr>
                        <a:t>2B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64327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r>
                        <a:rPr lang="hu-HU" sz="1200" b="1" i="1" noProof="0">
                          <a:solidFill>
                            <a:schemeClr val="tx1"/>
                          </a:solidFill>
                        </a:rPr>
                        <a:t>FF </a:t>
                      </a:r>
                      <a:r>
                        <a:rPr lang="hu-HU" sz="1200" b="1" i="1" noProof="0" err="1">
                          <a:solidFill>
                            <a:schemeClr val="tx1"/>
                          </a:solidFill>
                        </a:rPr>
                        <a:t>classification</a:t>
                      </a:r>
                      <a:endParaRPr lang="hu-HU" sz="1200" b="1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b="1" i="1" noProof="0">
                          <a:solidFill>
                            <a:schemeClr val="tx1"/>
                          </a:solidFill>
                        </a:rPr>
                        <a:t>1B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078474"/>
                  </a:ext>
                </a:extLst>
              </a:tr>
            </a:tbl>
          </a:graphicData>
        </a:graphic>
      </p:graphicFrame>
      <p:sp>
        <p:nvSpPr>
          <p:cNvPr id="10" name="TextBox 2">
            <a:extLst>
              <a:ext uri="{FF2B5EF4-FFF2-40B4-BE49-F238E27FC236}">
                <a16:creationId xmlns:a16="http://schemas.microsoft.com/office/drawing/2014/main" id="{0EB67948-EE65-DAC2-AAB3-F2D9E4E8E3EF}"/>
              </a:ext>
            </a:extLst>
          </p:cNvPr>
          <p:cNvSpPr txBox="1"/>
          <p:nvPr/>
        </p:nvSpPr>
        <p:spPr>
          <a:xfrm>
            <a:off x="217714" y="4370463"/>
            <a:ext cx="1922696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400" err="1"/>
              <a:t>Indicate</a:t>
            </a:r>
            <a:r>
              <a:rPr lang="hu-HU" sz="1400"/>
              <a:t> </a:t>
            </a:r>
            <a:r>
              <a:rPr lang="hu-HU" sz="1400" err="1"/>
              <a:t>the</a:t>
            </a:r>
            <a:r>
              <a:rPr lang="hu-HU" sz="1400"/>
              <a:t> </a:t>
            </a:r>
            <a:r>
              <a:rPr lang="hu-HU" sz="1400" err="1"/>
              <a:t>initial</a:t>
            </a:r>
            <a:r>
              <a:rPr lang="hu-HU" sz="1400"/>
              <a:t> </a:t>
            </a:r>
            <a:r>
              <a:rPr lang="hu-HU" sz="1400" err="1"/>
              <a:t>prosthodontic</a:t>
            </a:r>
            <a:r>
              <a:rPr lang="hu-HU" sz="1400"/>
              <a:t> </a:t>
            </a:r>
            <a:r>
              <a:rPr lang="hu-HU" sz="1400" err="1"/>
              <a:t>classification</a:t>
            </a:r>
            <a:r>
              <a:rPr lang="hu-HU" sz="1400"/>
              <a:t> of </a:t>
            </a:r>
            <a:r>
              <a:rPr lang="hu-HU" sz="1400" err="1"/>
              <a:t>partial</a:t>
            </a:r>
            <a:r>
              <a:rPr lang="hu-HU" sz="1400"/>
              <a:t> </a:t>
            </a:r>
            <a:r>
              <a:rPr lang="hu-HU" sz="1400" err="1"/>
              <a:t>edentulism</a:t>
            </a:r>
            <a:r>
              <a:rPr lang="hu-HU" sz="1400"/>
              <a:t> </a:t>
            </a:r>
            <a:r>
              <a:rPr lang="hu-HU" sz="1400" err="1"/>
              <a:t>according</a:t>
            </a:r>
            <a:r>
              <a:rPr lang="hu-HU" sz="1400"/>
              <a:t> </a:t>
            </a:r>
            <a:r>
              <a:rPr lang="hu-HU" sz="1400" err="1"/>
              <a:t>to</a:t>
            </a:r>
            <a:r>
              <a:rPr lang="hu-HU" sz="1400"/>
              <a:t> Fábián and </a:t>
            </a:r>
            <a:r>
              <a:rPr lang="hu-HU" sz="1400" err="1"/>
              <a:t>Fejérdy</a:t>
            </a:r>
            <a:r>
              <a:rPr lang="hu-HU" sz="1400"/>
              <a:t>.</a:t>
            </a:r>
            <a:endParaRPr lang="hu-HU" sz="1300" noProof="0"/>
          </a:p>
        </p:txBody>
      </p:sp>
    </p:spTree>
    <p:extLst>
      <p:ext uri="{BB962C8B-B14F-4D97-AF65-F5344CB8AC3E}">
        <p14:creationId xmlns:p14="http://schemas.microsoft.com/office/powerpoint/2010/main" val="38712029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Inspection of Head and Neck Region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6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Intraoral Investigation I.</a:t>
            </a:r>
            <a:endParaRPr lang="en-US" noProof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878360" y="1334649"/>
            <a:ext cx="8435280" cy="4901785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1800" b="1" noProof="0" dirty="0">
                <a:solidFill>
                  <a:srgbClr val="10253F"/>
                </a:solidFill>
              </a:rPr>
              <a:t>Stomato-oncological screening</a:t>
            </a:r>
            <a:r>
              <a:rPr lang="en-US" sz="1800" noProof="0" dirty="0">
                <a:solidFill>
                  <a:srgbClr val="10253F"/>
                </a:solidFill>
              </a:rPr>
              <a:t>: </a:t>
            </a:r>
            <a:r>
              <a:rPr lang="en-US" sz="1800" noProof="0" dirty="0" err="1">
                <a:solidFill>
                  <a:srgbClr val="10253F"/>
                </a:solidFill>
              </a:rPr>
              <a:t>eg</a:t>
            </a:r>
            <a:r>
              <a:rPr lang="en-US" sz="1800" i="1" noProof="0" dirty="0" err="1">
                <a:solidFill>
                  <a:srgbClr val="10253F"/>
                </a:solidFill>
              </a:rPr>
              <a:t>.</a:t>
            </a:r>
            <a:r>
              <a:rPr lang="en-US" sz="1800" i="1" noProof="0" dirty="0">
                <a:solidFill>
                  <a:srgbClr val="10253F"/>
                </a:solidFill>
              </a:rPr>
              <a:t> no findings, red/white lesion (where?), precancerous lesions or cancer etc.</a:t>
            </a:r>
          </a:p>
          <a:p>
            <a:pPr>
              <a:spcBef>
                <a:spcPts val="600"/>
              </a:spcBef>
            </a:pPr>
            <a:r>
              <a:rPr lang="en-US" sz="1800" b="1" noProof="0" dirty="0">
                <a:solidFill>
                  <a:srgbClr val="10253F"/>
                </a:solidFill>
              </a:rPr>
              <a:t>TMJ examination</a:t>
            </a:r>
            <a:r>
              <a:rPr lang="en-US" sz="1800" noProof="0" dirty="0">
                <a:solidFill>
                  <a:srgbClr val="10253F"/>
                </a:solidFill>
              </a:rPr>
              <a:t>: complaints, diagnosis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i="1" noProof="0" dirty="0">
                <a:solidFill>
                  <a:srgbClr val="10253F"/>
                </a:solidFill>
              </a:rPr>
              <a:t>	</a:t>
            </a:r>
            <a:r>
              <a:rPr lang="en-US" sz="1800" i="1" noProof="0" dirty="0" err="1">
                <a:solidFill>
                  <a:srgbClr val="10253F"/>
                </a:solidFill>
              </a:rPr>
              <a:t>eg.</a:t>
            </a:r>
            <a:r>
              <a:rPr lang="en-US" sz="1800" i="1" noProof="0" dirty="0">
                <a:solidFill>
                  <a:srgbClr val="10253F"/>
                </a:solidFill>
              </a:rPr>
              <a:t> Reciprocal clicking –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i="1" noProof="0" dirty="0">
                <a:solidFill>
                  <a:srgbClr val="10253F"/>
                </a:solidFill>
              </a:rPr>
              <a:t>		diagnosis: Anterior Disc Displacement </a:t>
            </a:r>
            <a:endParaRPr lang="en-US" sz="1800" noProof="0" dirty="0">
              <a:solidFill>
                <a:srgbClr val="10253F"/>
              </a:solidFill>
            </a:endParaRPr>
          </a:p>
          <a:p>
            <a:pPr>
              <a:spcBef>
                <a:spcPts val="600"/>
              </a:spcBef>
            </a:pPr>
            <a:r>
              <a:rPr lang="en-US" sz="1800" b="1" noProof="0" dirty="0">
                <a:solidFill>
                  <a:srgbClr val="10253F"/>
                </a:solidFill>
              </a:rPr>
              <a:t>Static Occlusion </a:t>
            </a:r>
            <a:r>
              <a:rPr lang="en-US" sz="1800" noProof="0" dirty="0">
                <a:solidFill>
                  <a:srgbClr val="10253F"/>
                </a:solidFill>
              </a:rPr>
              <a:t>- Bite form: </a:t>
            </a:r>
            <a:r>
              <a:rPr lang="en-US" sz="1800" noProof="0" dirty="0" err="1">
                <a:solidFill>
                  <a:srgbClr val="10253F"/>
                </a:solidFill>
              </a:rPr>
              <a:t>eugnathic</a:t>
            </a:r>
            <a:r>
              <a:rPr lang="en-US" sz="1800" noProof="0" dirty="0">
                <a:solidFill>
                  <a:srgbClr val="10253F"/>
                </a:solidFill>
              </a:rPr>
              <a:t> </a:t>
            </a:r>
            <a:r>
              <a:rPr lang="en-US" sz="1800" i="1" noProof="0" dirty="0">
                <a:solidFill>
                  <a:srgbClr val="10253F"/>
                </a:solidFill>
              </a:rPr>
              <a:t>or</a:t>
            </a:r>
            <a:r>
              <a:rPr lang="en-US" sz="1800" noProof="0" dirty="0">
                <a:solidFill>
                  <a:srgbClr val="10253F"/>
                </a:solidFill>
              </a:rPr>
              <a:t> </a:t>
            </a:r>
            <a:r>
              <a:rPr lang="en-US" sz="1800" noProof="0" dirty="0" err="1">
                <a:solidFill>
                  <a:srgbClr val="10253F"/>
                </a:solidFill>
              </a:rPr>
              <a:t>dysgnathic</a:t>
            </a:r>
            <a:endParaRPr lang="en-US" sz="1800" noProof="0" dirty="0">
              <a:solidFill>
                <a:srgbClr val="10253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1800" noProof="0" dirty="0">
              <a:solidFill>
                <a:srgbClr val="10253F"/>
              </a:solidFill>
            </a:endParaRPr>
          </a:p>
          <a:p>
            <a:pPr>
              <a:spcBef>
                <a:spcPts val="600"/>
              </a:spcBef>
            </a:pPr>
            <a:endParaRPr lang="en-US" sz="1800" noProof="0" dirty="0">
              <a:solidFill>
                <a:srgbClr val="10253F"/>
              </a:solidFill>
            </a:endParaRPr>
          </a:p>
          <a:p>
            <a:pPr>
              <a:spcBef>
                <a:spcPts val="600"/>
              </a:spcBef>
            </a:pPr>
            <a:endParaRPr lang="en-US" sz="1800" noProof="0" dirty="0">
              <a:solidFill>
                <a:srgbClr val="10253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1800" noProof="0" dirty="0">
              <a:solidFill>
                <a:srgbClr val="10253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1800" noProof="0" dirty="0">
              <a:solidFill>
                <a:srgbClr val="10253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endParaRPr lang="en-US" sz="1800" noProof="0" dirty="0">
              <a:solidFill>
                <a:srgbClr val="10253F"/>
              </a:solidFill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0" dirty="0">
                <a:solidFill>
                  <a:srgbClr val="10253F"/>
                </a:solidFill>
              </a:rPr>
              <a:t> </a:t>
            </a:r>
          </a:p>
          <a:p>
            <a:pPr>
              <a:spcBef>
                <a:spcPts val="600"/>
              </a:spcBef>
            </a:pPr>
            <a:r>
              <a:rPr lang="en-US" sz="1800" b="1" noProof="0" dirty="0">
                <a:solidFill>
                  <a:srgbClr val="10253F"/>
                </a:solidFill>
              </a:rPr>
              <a:t>Dynamic Occlusion </a:t>
            </a:r>
            <a:r>
              <a:rPr lang="en-US" sz="1800" noProof="0" dirty="0">
                <a:solidFill>
                  <a:srgbClr val="10253F"/>
                </a:solidFill>
              </a:rPr>
              <a:t>- Type of Guidance: </a:t>
            </a:r>
            <a:r>
              <a:rPr lang="en-US" sz="1800" i="1" noProof="0" dirty="0">
                <a:solidFill>
                  <a:srgbClr val="10253F"/>
                </a:solidFill>
              </a:rPr>
              <a:t>canine/group guidance etc. 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1800" noProof="0" dirty="0">
                <a:solidFill>
                  <a:srgbClr val="10253F"/>
                </a:solidFill>
              </a:rPr>
              <a:t>	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DFC2DFEB-92CA-F130-EFF1-6E81676AD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896936"/>
              </p:ext>
            </p:extLst>
          </p:nvPr>
        </p:nvGraphicFramePr>
        <p:xfrm>
          <a:off x="4364182" y="3309313"/>
          <a:ext cx="4087091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1927">
                  <a:extLst>
                    <a:ext uri="{9D8B030D-6E8A-4147-A177-3AD203B41FA5}">
                      <a16:colId xmlns:a16="http://schemas.microsoft.com/office/drawing/2014/main" val="2317265965"/>
                    </a:ext>
                  </a:extLst>
                </a:gridCol>
                <a:gridCol w="2175164">
                  <a:extLst>
                    <a:ext uri="{9D8B030D-6E8A-4147-A177-3AD203B41FA5}">
                      <a16:colId xmlns:a16="http://schemas.microsoft.com/office/drawing/2014/main" val="3093137837"/>
                    </a:ext>
                  </a:extLst>
                </a:gridCol>
              </a:tblGrid>
              <a:tr h="270628">
                <a:tc>
                  <a:txBody>
                    <a:bodyPr/>
                    <a:lstStyle/>
                    <a:p>
                      <a:r>
                        <a:rPr lang="en-US" sz="1600" noProof="0">
                          <a:solidFill>
                            <a:schemeClr val="tx1"/>
                          </a:solidFill>
                        </a:rPr>
                        <a:t>ANOMALIES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noProof="0">
                          <a:solidFill>
                            <a:schemeClr val="tx1"/>
                          </a:solidFill>
                        </a:rPr>
                        <a:t>Dental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85436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r>
                        <a:rPr lang="en-US" sz="1600" noProof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Transversal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Crossbite</a:t>
                      </a:r>
                    </a:p>
                    <a:p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Asymmetry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64327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r>
                        <a:rPr lang="en-US" sz="1600" noProof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Sagit</a:t>
                      </a:r>
                      <a:r>
                        <a:rPr lang="hu-HU" sz="1600" noProof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t</a:t>
                      </a:r>
                      <a:r>
                        <a:rPr lang="en-US" sz="1600" noProof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Angle Class</a:t>
                      </a:r>
                      <a:r>
                        <a:rPr lang="en-US" sz="1600" i="1" baseline="0" noProof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II.</a:t>
                      </a:r>
                    </a:p>
                    <a:p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Angle</a:t>
                      </a:r>
                      <a:r>
                        <a:rPr lang="en-US" sz="1600" i="1" baseline="0" noProof="0">
                          <a:solidFill>
                            <a:schemeClr val="tx1"/>
                          </a:solidFill>
                        </a:rPr>
                        <a:t> Class </a:t>
                      </a:r>
                      <a:r>
                        <a:rPr lang="en-US" sz="1600" i="1" noProof="0">
                          <a:solidFill>
                            <a:schemeClr val="tx1"/>
                          </a:solidFill>
                        </a:rPr>
                        <a:t>III.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078474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r>
                        <a:rPr lang="en-US" sz="1600" noProof="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Vertical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i="1" noProof="0" dirty="0">
                          <a:solidFill>
                            <a:schemeClr val="tx1"/>
                          </a:solidFill>
                        </a:rPr>
                        <a:t>Open bite</a:t>
                      </a:r>
                    </a:p>
                    <a:p>
                      <a:r>
                        <a:rPr lang="en-US" sz="1600" i="1" noProof="0" dirty="0">
                          <a:solidFill>
                            <a:schemeClr val="tx1"/>
                          </a:solidFill>
                        </a:rPr>
                        <a:t>Deep bite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1065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3849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664" y="3204593"/>
            <a:ext cx="1950833" cy="2772237"/>
          </a:xfrm>
          <a:prstGeom prst="rect">
            <a:avLst/>
          </a:prstGeom>
        </p:spPr>
      </p:pic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0" y="1331456"/>
            <a:ext cx="8536464" cy="45259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000" b="1" noProof="0">
                <a:solidFill>
                  <a:srgbClr val="10253F"/>
                </a:solidFill>
              </a:rPr>
              <a:t>Oral hygiene</a:t>
            </a:r>
            <a:r>
              <a:rPr lang="hu-HU" sz="2000" b="1" noProof="0">
                <a:solidFill>
                  <a:srgbClr val="10253F"/>
                </a:solidFill>
              </a:rPr>
              <a:t>:</a:t>
            </a:r>
            <a:r>
              <a:rPr lang="en-US" sz="2000" noProof="0">
                <a:solidFill>
                  <a:srgbClr val="10253F"/>
                </a:solidFill>
              </a:rPr>
              <a:t> </a:t>
            </a:r>
            <a:r>
              <a:rPr lang="en-US" sz="2000" i="1" noProof="0" err="1">
                <a:solidFill>
                  <a:srgbClr val="10253F"/>
                </a:solidFill>
              </a:rPr>
              <a:t>eg.</a:t>
            </a:r>
            <a:r>
              <a:rPr lang="en-US" sz="2000" i="1" noProof="0">
                <a:solidFill>
                  <a:srgbClr val="10253F"/>
                </a:solidFill>
              </a:rPr>
              <a:t> Good, poor</a:t>
            </a:r>
          </a:p>
          <a:p>
            <a:pPr>
              <a:spcBef>
                <a:spcPts val="1200"/>
              </a:spcBef>
            </a:pPr>
            <a:r>
              <a:rPr lang="en-US" sz="2000" b="1" noProof="0">
                <a:solidFill>
                  <a:srgbClr val="10253F"/>
                </a:solidFill>
              </a:rPr>
              <a:t>Oral mucosal abnormalities:</a:t>
            </a:r>
            <a:r>
              <a:rPr lang="en-US" sz="2000" i="1" noProof="0">
                <a:solidFill>
                  <a:srgbClr val="10253F"/>
                </a:solidFill>
              </a:rPr>
              <a:t> </a:t>
            </a:r>
            <a:r>
              <a:rPr lang="en-US" sz="2000" i="1" noProof="0" err="1">
                <a:solidFill>
                  <a:srgbClr val="10253F"/>
                </a:solidFill>
              </a:rPr>
              <a:t>eg.</a:t>
            </a:r>
            <a:r>
              <a:rPr lang="en-US" sz="2000" i="1" noProof="0">
                <a:solidFill>
                  <a:srgbClr val="10253F"/>
                </a:solidFill>
              </a:rPr>
              <a:t> Denture stomatitis </a:t>
            </a:r>
            <a:endParaRPr lang="en-US" sz="2000" noProof="0">
              <a:solidFill>
                <a:srgbClr val="10253F"/>
              </a:solidFill>
            </a:endParaRPr>
          </a:p>
          <a:p>
            <a:pPr fontAlgn="auto">
              <a:spcBef>
                <a:spcPts val="1200"/>
              </a:spcBef>
              <a:spcAft>
                <a:spcPts val="0"/>
              </a:spcAft>
            </a:pPr>
            <a:r>
              <a:rPr lang="en-US" sz="2000" b="1" noProof="0">
                <a:solidFill>
                  <a:srgbClr val="10253F"/>
                </a:solidFill>
              </a:rPr>
              <a:t>Periodontal health:</a:t>
            </a:r>
            <a:r>
              <a:rPr lang="en-US" sz="2000" noProof="0">
                <a:solidFill>
                  <a:srgbClr val="10253F"/>
                </a:solidFill>
              </a:rPr>
              <a:t> </a:t>
            </a:r>
            <a:r>
              <a:rPr lang="en-US" sz="2000" i="1" noProof="0">
                <a:solidFill>
                  <a:srgbClr val="10253F"/>
                </a:solidFill>
              </a:rPr>
              <a:t>pl. gingivitis (type)</a:t>
            </a:r>
            <a:r>
              <a:rPr lang="hu-HU" sz="2000" i="1" noProof="0">
                <a:solidFill>
                  <a:srgbClr val="10253F"/>
                </a:solidFill>
              </a:rPr>
              <a:t>,</a:t>
            </a:r>
            <a:r>
              <a:rPr lang="hu-HU" sz="2000" i="1">
                <a:solidFill>
                  <a:srgbClr val="10253F"/>
                </a:solidFill>
              </a:rPr>
              <a:t> </a:t>
            </a:r>
            <a:r>
              <a:rPr lang="en-US" sz="2000" i="1" noProof="0">
                <a:solidFill>
                  <a:srgbClr val="10253F"/>
                </a:solidFill>
              </a:rPr>
              <a:t>generalized/localized </a:t>
            </a:r>
            <a:r>
              <a:rPr lang="en-US" sz="2000" i="1" noProof="0" err="1">
                <a:solidFill>
                  <a:srgbClr val="10253F"/>
                </a:solidFill>
              </a:rPr>
              <a:t>acut</a:t>
            </a:r>
            <a:r>
              <a:rPr lang="en-US" sz="2000" i="1" noProof="0">
                <a:solidFill>
                  <a:srgbClr val="10253F"/>
                </a:solidFill>
              </a:rPr>
              <a:t>/chronic</a:t>
            </a:r>
            <a:r>
              <a:rPr lang="hu-HU" sz="2000" i="1" noProof="0">
                <a:solidFill>
                  <a:srgbClr val="10253F"/>
                </a:solidFill>
              </a:rPr>
              <a:t> </a:t>
            </a:r>
            <a:r>
              <a:rPr lang="en-US" sz="2000" i="1" noProof="0">
                <a:solidFill>
                  <a:srgbClr val="10253F"/>
                </a:solidFill>
              </a:rPr>
              <a:t>periodontitis etc.</a:t>
            </a:r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None/>
            </a:pPr>
            <a:endParaRPr lang="en-US" sz="2000" i="1" noProof="0">
              <a:solidFill>
                <a:srgbClr val="10253F"/>
              </a:solidFill>
            </a:endParaRPr>
          </a:p>
          <a:p>
            <a:pPr marL="0" indent="0" fontAlgn="auto"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 i="1" noProof="0">
                <a:solidFill>
                  <a:srgbClr val="10253F"/>
                </a:solidFill>
              </a:rPr>
              <a:t>	 </a:t>
            </a:r>
          </a:p>
          <a:p>
            <a:pPr marL="0" indent="0">
              <a:buNone/>
            </a:pPr>
            <a:endParaRPr lang="en-US" sz="2000" i="1" noProof="0">
              <a:solidFill>
                <a:srgbClr val="10253F"/>
              </a:solidFill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838200" y="3429000"/>
            <a:ext cx="4648200" cy="20975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000" i="1" noProof="0">
                <a:solidFill>
                  <a:srgbClr val="10253F"/>
                </a:solidFill>
              </a:rPr>
              <a:t> </a:t>
            </a:r>
            <a:r>
              <a:rPr lang="en-US" sz="2000" noProof="0">
                <a:solidFill>
                  <a:srgbClr val="10253F"/>
                </a:solidFill>
              </a:rPr>
              <a:t>→ in case of periodontal disease, periodontal charting</a:t>
            </a:r>
            <a:r>
              <a:rPr lang="hu-HU" sz="2000" noProof="0">
                <a:solidFill>
                  <a:srgbClr val="10253F"/>
                </a:solidFill>
              </a:rPr>
              <a:t> </a:t>
            </a:r>
            <a:r>
              <a:rPr lang="hu-HU" sz="2000" noProof="0" err="1">
                <a:solidFill>
                  <a:srgbClr val="10253F"/>
                </a:solidFill>
              </a:rPr>
              <a:t>or</a:t>
            </a:r>
            <a:r>
              <a:rPr lang="hu-HU" sz="2000" noProof="0">
                <a:solidFill>
                  <a:srgbClr val="10253F"/>
                </a:solidFill>
              </a:rPr>
              <a:t> BPE</a:t>
            </a:r>
            <a:r>
              <a:rPr lang="en-US" sz="2000" noProof="0">
                <a:solidFill>
                  <a:srgbClr val="10253F"/>
                </a:solidFill>
              </a:rPr>
              <a:t> is needed! </a:t>
            </a:r>
          </a:p>
          <a:p>
            <a:pPr>
              <a:spcBef>
                <a:spcPts val="1200"/>
              </a:spcBef>
            </a:pPr>
            <a:r>
              <a:rPr lang="en-US" sz="2400" u="sng" noProof="0">
                <a:solidFill>
                  <a:srgbClr val="0070C0"/>
                </a:solidFill>
              </a:rPr>
              <a:t>www.periodontalchart-online.com</a:t>
            </a: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1715F1A7-AC5D-A459-39D2-B7F161241305}"/>
              </a:ext>
            </a:extLst>
          </p:cNvPr>
          <p:cNvSpPr txBox="1">
            <a:spLocks/>
          </p:cNvSpPr>
          <p:nvPr/>
        </p:nvSpPr>
        <p:spPr>
          <a:xfrm>
            <a:off x="838200" y="589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Inspection of Head and Neck Region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6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Intraoral Investigation II.</a:t>
            </a:r>
            <a:endParaRPr lang="en-US" noProof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Táblázat 9">
            <a:extLst>
              <a:ext uri="{FF2B5EF4-FFF2-40B4-BE49-F238E27FC236}">
                <a16:creationId xmlns:a16="http://schemas.microsoft.com/office/drawing/2014/main" id="{8E9E54D4-214B-6B0D-ECE4-4758B6CA3E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490738"/>
              </p:ext>
            </p:extLst>
          </p:nvPr>
        </p:nvGraphicFramePr>
        <p:xfrm>
          <a:off x="5987289" y="3802215"/>
          <a:ext cx="2993868" cy="1269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7956">
                  <a:extLst>
                    <a:ext uri="{9D8B030D-6E8A-4147-A177-3AD203B41FA5}">
                      <a16:colId xmlns:a16="http://schemas.microsoft.com/office/drawing/2014/main" val="2317265965"/>
                    </a:ext>
                  </a:extLst>
                </a:gridCol>
                <a:gridCol w="997956">
                  <a:extLst>
                    <a:ext uri="{9D8B030D-6E8A-4147-A177-3AD203B41FA5}">
                      <a16:colId xmlns:a16="http://schemas.microsoft.com/office/drawing/2014/main" val="3093137837"/>
                    </a:ext>
                  </a:extLst>
                </a:gridCol>
                <a:gridCol w="997956">
                  <a:extLst>
                    <a:ext uri="{9D8B030D-6E8A-4147-A177-3AD203B41FA5}">
                      <a16:colId xmlns:a16="http://schemas.microsoft.com/office/drawing/2014/main" val="2192565067"/>
                    </a:ext>
                  </a:extLst>
                </a:gridCol>
              </a:tblGrid>
              <a:tr h="270628">
                <a:tc gridSpan="3">
                  <a:txBody>
                    <a:bodyPr/>
                    <a:lstStyle/>
                    <a:p>
                      <a:pPr algn="ctr"/>
                      <a:r>
                        <a:rPr lang="hu-HU" sz="1600" noProof="0">
                          <a:solidFill>
                            <a:schemeClr val="tx1"/>
                          </a:solidFill>
                        </a:rPr>
                        <a:t>BPE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985436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pPr algn="ctr"/>
                      <a:endParaRPr lang="hu-HU" sz="1600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600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64327"/>
                  </a:ext>
                </a:extLst>
              </a:tr>
              <a:tr h="467111">
                <a:tc>
                  <a:txBody>
                    <a:bodyPr/>
                    <a:lstStyle/>
                    <a:p>
                      <a:pPr algn="ctr"/>
                      <a:endParaRPr lang="hu-HU" sz="1600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hu-HU" sz="1600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hu-HU" sz="1600" i="1" noProof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107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49832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Dental status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6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Upper Jaw</a:t>
            </a:r>
            <a:endParaRPr lang="en-US" noProof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117600" y="1306447"/>
            <a:ext cx="6149696" cy="225931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62500" lnSpcReduction="20000"/>
          </a:bodyPr>
          <a:lstStyle/>
          <a:p>
            <a:pPr marL="285750" indent="-285750">
              <a:lnSpc>
                <a:spcPct val="120000"/>
              </a:lnSpc>
              <a:defRPr/>
            </a:pP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Photo of Upper Jaw  (with and without RPD) and Study cast</a:t>
            </a:r>
          </a:p>
          <a:p>
            <a:pPr marL="285750" indent="-285750">
              <a:lnSpc>
                <a:spcPct val="120000"/>
              </a:lnSpc>
              <a:defRPr/>
            </a:pP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Intraoral x-rays</a:t>
            </a:r>
          </a:p>
          <a:p>
            <a:pPr marL="285750" indent="-285750">
              <a:lnSpc>
                <a:spcPct val="120000"/>
              </a:lnSpc>
              <a:defRPr/>
            </a:pP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Fábián and </a:t>
            </a:r>
            <a:r>
              <a:rPr lang="en-US" noProof="0" dirty="0" err="1">
                <a:solidFill>
                  <a:schemeClr val="tx2">
                    <a:lumMod val="50000"/>
                  </a:schemeClr>
                </a:solidFill>
              </a:rPr>
              <a:t>Fejérdy</a:t>
            </a: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 Classification of Partial </a:t>
            </a:r>
            <a:r>
              <a:rPr lang="en-US" noProof="0" dirty="0" err="1">
                <a:solidFill>
                  <a:schemeClr val="tx2">
                    <a:lumMod val="50000"/>
                  </a:schemeClr>
                </a:solidFill>
              </a:rPr>
              <a:t>Edentul</a:t>
            </a:r>
            <a:r>
              <a:rPr lang="hu-HU" noProof="0" dirty="0" err="1">
                <a:solidFill>
                  <a:schemeClr val="tx2">
                    <a:lumMod val="50000"/>
                  </a:schemeClr>
                </a:solidFill>
              </a:rPr>
              <a:t>ism</a:t>
            </a: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: 0 / 1A / 1B / 2A / 2B / 2A/1 / 3</a:t>
            </a:r>
          </a:p>
          <a:p>
            <a:pPr marL="285750" indent="-285750">
              <a:lnSpc>
                <a:spcPct val="120000"/>
              </a:lnSpc>
              <a:defRPr/>
            </a:pPr>
            <a:r>
              <a:rPr lang="en-US" noProof="0" dirty="0">
                <a:solidFill>
                  <a:schemeClr val="tx2">
                    <a:lumMod val="50000"/>
                  </a:schemeClr>
                </a:solidFill>
              </a:rPr>
              <a:t>Status (Zsigmondy cross, with indication of Findings) </a:t>
            </a:r>
          </a:p>
        </p:txBody>
      </p:sp>
      <p:graphicFrame>
        <p:nvGraphicFramePr>
          <p:cNvPr id="6" name="Tábláza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96648"/>
              </p:ext>
            </p:extLst>
          </p:nvPr>
        </p:nvGraphicFramePr>
        <p:xfrm>
          <a:off x="1117600" y="3592551"/>
          <a:ext cx="6149696" cy="96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356">
                  <a:extLst>
                    <a:ext uri="{9D8B030D-6E8A-4147-A177-3AD203B41FA5}">
                      <a16:colId xmlns:a16="http://schemas.microsoft.com/office/drawing/2014/main" val="3079347095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469159234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88791809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971219033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242531621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353133633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2690440731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154682745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344664769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948082799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662875523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198290837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2723617146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3889314116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3682797694"/>
                    </a:ext>
                  </a:extLst>
                </a:gridCol>
                <a:gridCol w="384356">
                  <a:extLst>
                    <a:ext uri="{9D8B030D-6E8A-4147-A177-3AD203B41FA5}">
                      <a16:colId xmlns:a16="http://schemas.microsoft.com/office/drawing/2014/main" val="2382545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X</a:t>
                      </a:r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  <a:p>
                      <a:pPr algn="ctr"/>
                      <a:r>
                        <a:rPr lang="hu-HU" sz="1100" b="0" noProof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100" b="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6371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919716"/>
                  </a:ext>
                </a:extLst>
              </a:tr>
            </a:tbl>
          </a:graphicData>
        </a:graphic>
      </p:graphicFrame>
      <p:pic>
        <p:nvPicPr>
          <p:cNvPr id="7" name="Kép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 r="7476"/>
          <a:stretch/>
        </p:blipFill>
        <p:spPr>
          <a:xfrm flipH="1">
            <a:off x="8325229" y="1306053"/>
            <a:ext cx="3033666" cy="2401227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229" y="3827925"/>
            <a:ext cx="1224000" cy="1702879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800" y="3827925"/>
            <a:ext cx="1224000" cy="1702879"/>
          </a:xfrm>
          <a:prstGeom prst="rect">
            <a:avLst/>
          </a:prstGeom>
        </p:spPr>
      </p:pic>
      <p:graphicFrame>
        <p:nvGraphicFramePr>
          <p:cNvPr id="21" name="Táblázat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58750"/>
              </p:ext>
            </p:extLst>
          </p:nvPr>
        </p:nvGraphicFramePr>
        <p:xfrm>
          <a:off x="1117599" y="4727430"/>
          <a:ext cx="6149694" cy="121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4847">
                  <a:extLst>
                    <a:ext uri="{9D8B030D-6E8A-4147-A177-3AD203B41FA5}">
                      <a16:colId xmlns:a16="http://schemas.microsoft.com/office/drawing/2014/main" val="2940866660"/>
                    </a:ext>
                  </a:extLst>
                </a:gridCol>
                <a:gridCol w="3074847">
                  <a:extLst>
                    <a:ext uri="{9D8B030D-6E8A-4147-A177-3AD203B41FA5}">
                      <a16:colId xmlns:a16="http://schemas.microsoft.com/office/drawing/2014/main" val="3368377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grey </a:t>
                      </a:r>
                      <a:r>
                        <a:rPr lang="en-US" sz="1050" b="0" noProof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colour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= missing tooth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 = hopeless tooth (to be extracted)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)( = closed extraction gap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 = crown</a:t>
                      </a:r>
                      <a:endParaRPr lang="hu-HU" sz="1050" b="0" noProof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 = 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bridge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hu-HU" sz="1050" b="0" noProof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with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(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showing 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dimensions 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T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= telescope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 = implant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 = root canal treated tooth (</a:t>
                      </a:r>
                      <a:r>
                        <a:rPr lang="en-US" sz="1050" b="0" u="sng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</a:t>
                      </a: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ndo)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L = periapical lesion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 = </a:t>
                      </a:r>
                      <a:r>
                        <a:rPr lang="en-US" sz="1050" b="0" u="sng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</a:t>
                      </a: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ost and core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 = filling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 = decay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* = to be replaced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887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175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Dental status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sz="3600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Lower Jaw</a:t>
            </a:r>
            <a:endParaRPr lang="en-US" noProof="0"/>
          </a:p>
        </p:txBody>
      </p:sp>
      <p:sp>
        <p:nvSpPr>
          <p:cNvPr id="16" name="Tartalom helye 2"/>
          <p:cNvSpPr>
            <a:spLocks noGrp="1"/>
          </p:cNvSpPr>
          <p:nvPr>
            <p:ph idx="1"/>
          </p:nvPr>
        </p:nvSpPr>
        <p:spPr>
          <a:xfrm>
            <a:off x="1219540" y="1331458"/>
            <a:ext cx="5747311" cy="217480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285750" indent="-285750">
              <a:lnSpc>
                <a:spcPct val="110000"/>
              </a:lnSpc>
              <a:defRPr/>
            </a:pP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Photo of Upper Jaw  (with and without RPD) and Study cast</a:t>
            </a:r>
          </a:p>
          <a:p>
            <a:pPr marL="285750" indent="-285750">
              <a:lnSpc>
                <a:spcPct val="110000"/>
              </a:lnSpc>
              <a:defRPr/>
            </a:pP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Intraoral x-rays</a:t>
            </a:r>
          </a:p>
          <a:p>
            <a:pPr marL="285750" indent="-285750">
              <a:lnSpc>
                <a:spcPct val="110000"/>
              </a:lnSpc>
              <a:defRPr/>
            </a:pP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Fábián and </a:t>
            </a:r>
            <a:r>
              <a:rPr lang="en-US" sz="1500" noProof="0" dirty="0" err="1">
                <a:solidFill>
                  <a:schemeClr val="tx2">
                    <a:lumMod val="50000"/>
                  </a:schemeClr>
                </a:solidFill>
              </a:rPr>
              <a:t>Fejérdy</a:t>
            </a: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 Classification of Partial </a:t>
            </a:r>
            <a:r>
              <a:rPr lang="en-US" sz="1500" noProof="0" dirty="0" err="1">
                <a:solidFill>
                  <a:schemeClr val="tx2">
                    <a:lumMod val="50000"/>
                  </a:schemeClr>
                </a:solidFill>
              </a:rPr>
              <a:t>Edentul</a:t>
            </a:r>
            <a:r>
              <a:rPr lang="hu-HU" sz="1500" noProof="0" dirty="0" err="1">
                <a:solidFill>
                  <a:schemeClr val="tx2">
                    <a:lumMod val="50000"/>
                  </a:schemeClr>
                </a:solidFill>
              </a:rPr>
              <a:t>ism</a:t>
            </a: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: 0 / 1A / 1B / 2A / 2B / 2A/1 / 3</a:t>
            </a:r>
          </a:p>
          <a:p>
            <a:pPr marL="285750" indent="-285750">
              <a:lnSpc>
                <a:spcPct val="110000"/>
              </a:lnSpc>
              <a:defRPr/>
            </a:pPr>
            <a:r>
              <a:rPr lang="en-US" sz="1500" noProof="0" dirty="0">
                <a:solidFill>
                  <a:schemeClr val="tx2">
                    <a:lumMod val="50000"/>
                  </a:schemeClr>
                </a:solidFill>
              </a:rPr>
              <a:t>Status (Zsigmondy cross, with indication of Findings) </a:t>
            </a:r>
          </a:p>
        </p:txBody>
      </p:sp>
      <p:graphicFrame>
        <p:nvGraphicFramePr>
          <p:cNvPr id="5" name="Tábláza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3426739"/>
              </p:ext>
            </p:extLst>
          </p:nvPr>
        </p:nvGraphicFramePr>
        <p:xfrm>
          <a:off x="1219541" y="3962570"/>
          <a:ext cx="5747312" cy="708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207">
                  <a:extLst>
                    <a:ext uri="{9D8B030D-6E8A-4147-A177-3AD203B41FA5}">
                      <a16:colId xmlns:a16="http://schemas.microsoft.com/office/drawing/2014/main" val="3079347095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469159234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88791809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971219033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242531621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353133633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2690440731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154682745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344664769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948082799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662875523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198290837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2723617146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3889314116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3682797694"/>
                    </a:ext>
                  </a:extLst>
                </a:gridCol>
                <a:gridCol w="359207">
                  <a:extLst>
                    <a:ext uri="{9D8B030D-6E8A-4147-A177-3AD203B41FA5}">
                      <a16:colId xmlns:a16="http://schemas.microsoft.com/office/drawing/2014/main" val="2382545007"/>
                    </a:ext>
                  </a:extLst>
                </a:gridCol>
              </a:tblGrid>
              <a:tr h="319919"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>
                          <a:solidFill>
                            <a:schemeClr val="bg1">
                              <a:lumMod val="85000"/>
                            </a:schemeClr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050513"/>
                  </a:ext>
                </a:extLst>
              </a:tr>
              <a:tr h="343061"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sz="1100" noProof="0">
                          <a:solidFill>
                            <a:schemeClr val="tx1"/>
                          </a:solidFill>
                        </a:rPr>
                        <a:t>B</a:t>
                      </a:r>
                      <a:r>
                        <a:rPr lang="en-US" sz="1100" noProof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78426"/>
                  </a:ext>
                </a:extLst>
              </a:tr>
            </a:tbl>
          </a:graphicData>
        </a:graphic>
      </p:graphicFrame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8089494" y="1331458"/>
            <a:ext cx="3264306" cy="2174801"/>
          </a:xfrm>
          <a:prstGeom prst="rect">
            <a:avLst/>
          </a:prstGeom>
        </p:spPr>
      </p:pic>
      <p:graphicFrame>
        <p:nvGraphicFramePr>
          <p:cNvPr id="15" name="Táblázat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4422065"/>
              </p:ext>
            </p:extLst>
          </p:nvPr>
        </p:nvGraphicFramePr>
        <p:xfrm>
          <a:off x="1219541" y="4727431"/>
          <a:ext cx="5747310" cy="1211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3655">
                  <a:extLst>
                    <a:ext uri="{9D8B030D-6E8A-4147-A177-3AD203B41FA5}">
                      <a16:colId xmlns:a16="http://schemas.microsoft.com/office/drawing/2014/main" val="2940866660"/>
                    </a:ext>
                  </a:extLst>
                </a:gridCol>
                <a:gridCol w="2873655">
                  <a:extLst>
                    <a:ext uri="{9D8B030D-6E8A-4147-A177-3AD203B41FA5}">
                      <a16:colId xmlns:a16="http://schemas.microsoft.com/office/drawing/2014/main" val="3368377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grey </a:t>
                      </a:r>
                      <a:r>
                        <a:rPr lang="en-US" sz="1050" b="0" noProof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colour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= missing tooth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X = hopeless tooth (to be extracted)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)( = closed extraction gap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C = crown</a:t>
                      </a:r>
                      <a:endParaRPr lang="hu-HU" sz="1050" b="0" noProof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 = 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bridge </a:t>
                      </a:r>
                      <a:r>
                        <a:rPr lang="hu-HU" sz="1050" b="0" noProof="0" err="1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with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(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)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showing 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dimensions 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hu-HU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T</a:t>
                      </a:r>
                      <a:r>
                        <a:rPr lang="en-US" sz="1050" b="0" noProof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 = telescope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I = implant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 = root canal treated tooth (</a:t>
                      </a:r>
                      <a:r>
                        <a:rPr lang="en-US" sz="1050" b="0" u="sng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e</a:t>
                      </a: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ndo)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L = periapical lesion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 = </a:t>
                      </a:r>
                      <a:r>
                        <a:rPr lang="en-US" sz="1050" b="0" u="sng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p</a:t>
                      </a: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ost and core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F = filling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D = decay</a:t>
                      </a:r>
                    </a:p>
                    <a:p>
                      <a:pPr fontAlgn="auto">
                        <a:spcAft>
                          <a:spcPts val="0"/>
                        </a:spcAft>
                        <a:defRPr/>
                      </a:pPr>
                      <a:r>
                        <a:rPr lang="en-US" sz="1050" b="0" noProof="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* = to be replaced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788721"/>
                  </a:ext>
                </a:extLst>
              </a:tr>
            </a:tbl>
          </a:graphicData>
        </a:graphic>
      </p:graphicFrame>
      <p:pic>
        <p:nvPicPr>
          <p:cNvPr id="17" name="Kép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1283" y="3833023"/>
            <a:ext cx="1252116" cy="900000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5388" y="3833023"/>
            <a:ext cx="900000" cy="1252118"/>
          </a:xfrm>
          <a:prstGeom prst="rect">
            <a:avLst/>
          </a:prstGeom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494" y="3837170"/>
            <a:ext cx="900000" cy="1252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79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2048036" y="16033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Preoperative Treatments</a:t>
            </a:r>
            <a:endParaRPr lang="en-US" noProof="0"/>
          </a:p>
        </p:txBody>
      </p:sp>
      <p:sp>
        <p:nvSpPr>
          <p:cNvPr id="6" name="Tartalom helye 2">
            <a:extLst>
              <a:ext uri="{FF2B5EF4-FFF2-40B4-BE49-F238E27FC236}">
                <a16:creationId xmlns:a16="http://schemas.microsoft.com/office/drawing/2014/main" id="{E932E333-E577-95D9-0C51-1486765EA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0" y="1303336"/>
            <a:ext cx="10042434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noProof="0" err="1"/>
              <a:t>Periodontology</a:t>
            </a:r>
            <a:r>
              <a:rPr lang="hu-HU" noProof="0"/>
              <a:t> </a:t>
            </a:r>
          </a:p>
          <a:p>
            <a:endParaRPr lang="hu-HU" noProof="0"/>
          </a:p>
          <a:p>
            <a:r>
              <a:rPr lang="hu-HU" noProof="0" err="1"/>
              <a:t>Oral</a:t>
            </a:r>
            <a:r>
              <a:rPr lang="hu-HU" noProof="0"/>
              <a:t> </a:t>
            </a:r>
            <a:r>
              <a:rPr lang="hu-HU" noProof="0" err="1"/>
              <a:t>surgery</a:t>
            </a:r>
            <a:endParaRPr lang="hu-HU" noProof="0"/>
          </a:p>
          <a:p>
            <a:r>
              <a:rPr lang="hu-HU" noProof="0" err="1"/>
              <a:t>Restorative</a:t>
            </a:r>
            <a:r>
              <a:rPr lang="hu-HU" noProof="0"/>
              <a:t> and </a:t>
            </a:r>
            <a:r>
              <a:rPr lang="hu-HU" noProof="0" err="1"/>
              <a:t>endodontic</a:t>
            </a:r>
            <a:r>
              <a:rPr lang="hu-HU" noProof="0"/>
              <a:t> </a:t>
            </a:r>
          </a:p>
          <a:p>
            <a:pPr marL="0" indent="0">
              <a:buNone/>
            </a:pPr>
            <a:r>
              <a:rPr lang="hu-HU" noProof="0" err="1"/>
              <a:t>Treatment</a:t>
            </a:r>
            <a:r>
              <a:rPr lang="hu-HU" noProof="0"/>
              <a:t> </a:t>
            </a:r>
            <a:r>
              <a:rPr lang="hu-HU" noProof="0" err="1"/>
              <a:t>plans</a:t>
            </a:r>
            <a:r>
              <a:rPr lang="hu-HU" noProof="0"/>
              <a:t> (</a:t>
            </a:r>
            <a:r>
              <a:rPr lang="hu-HU" noProof="0" err="1"/>
              <a:t>if</a:t>
            </a:r>
            <a:r>
              <a:rPr lang="hu-HU" noProof="0"/>
              <a:t> </a:t>
            </a:r>
            <a:r>
              <a:rPr lang="hu-HU" noProof="0" err="1"/>
              <a:t>necessary</a:t>
            </a:r>
            <a:r>
              <a:rPr lang="hu-HU" noProof="0"/>
              <a:t>)</a:t>
            </a:r>
          </a:p>
          <a:p>
            <a:pPr marL="0" indent="0">
              <a:buNone/>
            </a:pPr>
            <a:endParaRPr lang="hu-HU" noProof="0"/>
          </a:p>
          <a:p>
            <a:r>
              <a:rPr lang="hu-HU" b="1" noProof="0" err="1"/>
              <a:t>Prosthetic</a:t>
            </a:r>
            <a:r>
              <a:rPr lang="hu-HU" b="1" noProof="0"/>
              <a:t> </a:t>
            </a:r>
            <a:r>
              <a:rPr lang="hu-HU" b="1" noProof="0" err="1"/>
              <a:t>planning</a:t>
            </a:r>
            <a:r>
              <a:rPr lang="hu-HU" b="1" noProof="0"/>
              <a:t> </a:t>
            </a:r>
            <a:r>
              <a:rPr lang="hu-HU" b="1" noProof="0" err="1"/>
              <a:t>phase</a:t>
            </a:r>
            <a:r>
              <a:rPr lang="hu-HU" b="1" noProof="0"/>
              <a:t>: </a:t>
            </a:r>
            <a:r>
              <a:rPr lang="hu-HU" noProof="0" err="1"/>
              <a:t>study</a:t>
            </a:r>
            <a:r>
              <a:rPr lang="hu-HU" noProof="0"/>
              <a:t> </a:t>
            </a:r>
            <a:r>
              <a:rPr lang="hu-HU" noProof="0" err="1"/>
              <a:t>impressions</a:t>
            </a:r>
            <a:r>
              <a:rPr lang="hu-HU" noProof="0"/>
              <a:t> and </a:t>
            </a:r>
            <a:r>
              <a:rPr lang="hu-HU" noProof="0" err="1"/>
              <a:t>casts</a:t>
            </a:r>
            <a:r>
              <a:rPr lang="hu-HU" noProof="0"/>
              <a:t>, </a:t>
            </a:r>
            <a:r>
              <a:rPr lang="hu-HU" noProof="0" err="1"/>
              <a:t>diagnostic</a:t>
            </a:r>
            <a:r>
              <a:rPr lang="hu-HU" noProof="0"/>
              <a:t> </a:t>
            </a:r>
            <a:r>
              <a:rPr lang="hu-HU" noProof="0" err="1"/>
              <a:t>wax-up</a:t>
            </a:r>
            <a:r>
              <a:rPr lang="hu-HU" noProof="0"/>
              <a:t> and </a:t>
            </a:r>
            <a:r>
              <a:rPr lang="hu-HU" noProof="0" err="1"/>
              <a:t>diagnostic</a:t>
            </a:r>
            <a:r>
              <a:rPr lang="hu-HU" noProof="0"/>
              <a:t> </a:t>
            </a:r>
            <a:r>
              <a:rPr lang="hu-HU" noProof="0" err="1"/>
              <a:t>mock-up</a:t>
            </a:r>
            <a:r>
              <a:rPr lang="hu-HU" noProof="0"/>
              <a:t>, </a:t>
            </a:r>
            <a:r>
              <a:rPr lang="hu-HU" noProof="0" err="1"/>
              <a:t>smile</a:t>
            </a:r>
            <a:r>
              <a:rPr lang="hu-HU" noProof="0"/>
              <a:t> design, </a:t>
            </a:r>
            <a:r>
              <a:rPr lang="hu-HU" noProof="0" err="1"/>
              <a:t>diagnostic</a:t>
            </a:r>
            <a:r>
              <a:rPr lang="hu-HU" noProof="0"/>
              <a:t> </a:t>
            </a:r>
            <a:r>
              <a:rPr lang="hu-HU" noProof="0" err="1"/>
              <a:t>tooth</a:t>
            </a:r>
            <a:r>
              <a:rPr lang="hu-HU" noProof="0"/>
              <a:t> </a:t>
            </a:r>
            <a:r>
              <a:rPr lang="hu-HU" noProof="0" err="1"/>
              <a:t>setup</a:t>
            </a:r>
            <a:endParaRPr lang="hu-HU" noProof="0"/>
          </a:p>
        </p:txBody>
      </p:sp>
      <p:pic>
        <p:nvPicPr>
          <p:cNvPr id="8" name="Ábra 7">
            <a:extLst>
              <a:ext uri="{FF2B5EF4-FFF2-40B4-BE49-F238E27FC236}">
                <a16:creationId xmlns:a16="http://schemas.microsoft.com/office/drawing/2014/main" id="{F6EA0FCF-C92B-0899-DD0C-792FA521F9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028669" y="1716373"/>
            <a:ext cx="470941" cy="47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622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ím 1"/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5C0E78A2-7FF8-BB1F-10EF-ECE7F68C9B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286" y="1571698"/>
            <a:ext cx="2867394" cy="2277259"/>
          </a:xfrm>
          <a:prstGeom prst="rect">
            <a:avLst/>
          </a:prstGeom>
        </p:spPr>
      </p:pic>
      <p:sp>
        <p:nvSpPr>
          <p:cNvPr id="9" name="Tartalom helye 2">
            <a:extLst>
              <a:ext uri="{FF2B5EF4-FFF2-40B4-BE49-F238E27FC236}">
                <a16:creationId xmlns:a16="http://schemas.microsoft.com/office/drawing/2014/main" id="{7FF51687-3C4C-A298-B8A7-08BD21BE2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A1C5BC8D-C8FD-7FDA-CA66-173455FFFCCC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63B28D95-0232-E90E-D967-015407D7B0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435" y="3848957"/>
            <a:ext cx="3178612" cy="2201646"/>
          </a:xfrm>
          <a:prstGeom prst="rect">
            <a:avLst/>
          </a:prstGeom>
        </p:spPr>
      </p:pic>
      <p:sp>
        <p:nvSpPr>
          <p:cNvPr id="2" name="Tartalom helye 2">
            <a:extLst>
              <a:ext uri="{FF2B5EF4-FFF2-40B4-BE49-F238E27FC236}">
                <a16:creationId xmlns:a16="http://schemas.microsoft.com/office/drawing/2014/main" id="{B0957D42-24BA-38EC-BA46-FBF6134244A5}"/>
              </a:ext>
            </a:extLst>
          </p:cNvPr>
          <p:cNvSpPr>
            <a:spLocks noGrp="1"/>
          </p:cNvSpPr>
          <p:nvPr/>
        </p:nvSpPr>
        <p:spPr>
          <a:xfrm>
            <a:off x="340092" y="1571626"/>
            <a:ext cx="7417972" cy="447897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600" b="1" dirty="0"/>
              <a:t>UPPER ARCH (</a:t>
            </a:r>
            <a:r>
              <a:rPr lang="hu-HU" sz="1600" b="1" dirty="0" err="1"/>
              <a:t>Class</a:t>
            </a:r>
            <a:r>
              <a:rPr lang="hu-HU" sz="1600" b="1" dirty="0"/>
              <a:t> 1A): FIXED PROSTHESIS</a:t>
            </a:r>
          </a:p>
          <a:p>
            <a:pPr marL="0" indent="0">
              <a:buNone/>
            </a:pPr>
            <a:r>
              <a:rPr lang="hu-HU" sz="1600" dirty="0"/>
              <a:t>5-unit metal-</a:t>
            </a:r>
            <a:r>
              <a:rPr lang="hu-HU" sz="1600" dirty="0" err="1"/>
              <a:t>ceramic</a:t>
            </a:r>
            <a:r>
              <a:rPr lang="hu-HU" sz="1600" dirty="0"/>
              <a:t> </a:t>
            </a:r>
            <a:r>
              <a:rPr lang="hu-HU" sz="1600" dirty="0" err="1"/>
              <a:t>bridge</a:t>
            </a:r>
            <a:r>
              <a:rPr lang="hu-HU" sz="1600" dirty="0"/>
              <a:t> (</a:t>
            </a:r>
            <a:r>
              <a:rPr lang="hu-HU" sz="1600" dirty="0" err="1"/>
              <a:t>CoCr</a:t>
            </a:r>
            <a:r>
              <a:rPr lang="hu-HU" sz="1600" dirty="0"/>
              <a:t>) </a:t>
            </a:r>
            <a:r>
              <a:rPr lang="hu-HU" sz="1600" dirty="0" err="1"/>
              <a:t>fabricated</a:t>
            </a:r>
            <a:r>
              <a:rPr lang="hu-HU" sz="1600" dirty="0"/>
              <a:t> </a:t>
            </a:r>
            <a:r>
              <a:rPr lang="hu-HU" sz="1600" dirty="0" err="1"/>
              <a:t>using</a:t>
            </a:r>
            <a:r>
              <a:rPr lang="hu-HU" sz="1600" dirty="0"/>
              <a:t> </a:t>
            </a:r>
            <a:r>
              <a:rPr lang="hu-HU" sz="1600" dirty="0" err="1"/>
              <a:t>laser-sintering</a:t>
            </a:r>
            <a:r>
              <a:rPr lang="hu-HU" sz="1600" dirty="0"/>
              <a:t> </a:t>
            </a:r>
            <a:r>
              <a:rPr lang="hu-HU" sz="1600" dirty="0" err="1"/>
              <a:t>technology</a:t>
            </a:r>
            <a:endParaRPr lang="hu-HU" sz="1600" dirty="0"/>
          </a:p>
          <a:p>
            <a:r>
              <a:rPr lang="hu-HU" sz="1600" dirty="0" err="1"/>
              <a:t>Veneered</a:t>
            </a:r>
            <a:r>
              <a:rPr lang="hu-HU" sz="1600" dirty="0"/>
              <a:t> </a:t>
            </a:r>
            <a:r>
              <a:rPr lang="hu-HU" sz="1600" dirty="0" err="1"/>
              <a:t>retainer</a:t>
            </a:r>
            <a:r>
              <a:rPr lang="hu-HU" sz="1600" dirty="0"/>
              <a:t> </a:t>
            </a:r>
            <a:r>
              <a:rPr lang="hu-HU" sz="1600" dirty="0" err="1"/>
              <a:t>crowns</a:t>
            </a:r>
            <a:r>
              <a:rPr lang="hu-HU" sz="1600" dirty="0"/>
              <a:t>: 13, 17</a:t>
            </a:r>
          </a:p>
          <a:p>
            <a:r>
              <a:rPr lang="hu-HU" sz="1600" dirty="0" err="1"/>
              <a:t>Veneered</a:t>
            </a:r>
            <a:r>
              <a:rPr lang="hu-HU" sz="1600" dirty="0"/>
              <a:t> </a:t>
            </a:r>
            <a:r>
              <a:rPr lang="hu-HU" sz="1600" dirty="0" err="1"/>
              <a:t>pontics</a:t>
            </a:r>
            <a:r>
              <a:rPr lang="hu-HU" sz="1600" dirty="0"/>
              <a:t>: 14, 15, 16</a:t>
            </a:r>
          </a:p>
          <a:p>
            <a:endParaRPr lang="hu-HU" sz="1600" dirty="0"/>
          </a:p>
          <a:p>
            <a:pPr marL="0" indent="0">
              <a:buNone/>
            </a:pPr>
            <a:r>
              <a:rPr lang="hu-HU" sz="1600" dirty="0"/>
              <a:t>4-unit </a:t>
            </a:r>
            <a:r>
              <a:rPr lang="hu-HU" sz="1600" dirty="0" err="1"/>
              <a:t>monolithic</a:t>
            </a:r>
            <a:r>
              <a:rPr lang="hu-HU" sz="1600" dirty="0"/>
              <a:t> </a:t>
            </a:r>
            <a:r>
              <a:rPr lang="hu-HU" sz="1600" dirty="0" err="1"/>
              <a:t>zirconia</a:t>
            </a:r>
            <a:r>
              <a:rPr lang="hu-HU" sz="1600" dirty="0"/>
              <a:t> </a:t>
            </a:r>
            <a:r>
              <a:rPr lang="hu-HU" sz="1600" dirty="0" err="1"/>
              <a:t>bridge</a:t>
            </a:r>
            <a:r>
              <a:rPr lang="hu-HU" sz="1600" dirty="0"/>
              <a:t> </a:t>
            </a:r>
            <a:r>
              <a:rPr lang="hu-HU" sz="1600" dirty="0" err="1"/>
              <a:t>fabricated</a:t>
            </a:r>
            <a:r>
              <a:rPr lang="hu-HU" sz="1600" dirty="0"/>
              <a:t> </a:t>
            </a:r>
            <a:r>
              <a:rPr lang="hu-HU" sz="1600" dirty="0" err="1"/>
              <a:t>using</a:t>
            </a:r>
            <a:r>
              <a:rPr lang="hu-HU" sz="1600" dirty="0"/>
              <a:t> CAD/CAM </a:t>
            </a:r>
            <a:r>
              <a:rPr lang="hu-HU" sz="1600" dirty="0" err="1"/>
              <a:t>technology</a:t>
            </a:r>
            <a:endParaRPr lang="hu-HU" sz="1600" dirty="0"/>
          </a:p>
          <a:p>
            <a:r>
              <a:rPr lang="hu-HU" sz="1600" dirty="0" err="1"/>
              <a:t>Retainer</a:t>
            </a:r>
            <a:r>
              <a:rPr lang="hu-HU" sz="1600" dirty="0"/>
              <a:t> </a:t>
            </a:r>
            <a:r>
              <a:rPr lang="hu-HU" sz="1600" dirty="0" err="1"/>
              <a:t>crowns</a:t>
            </a:r>
            <a:r>
              <a:rPr lang="hu-HU" sz="1600" dirty="0"/>
              <a:t>: 23, 26</a:t>
            </a:r>
          </a:p>
          <a:p>
            <a:r>
              <a:rPr lang="hu-HU" sz="1600" dirty="0" err="1"/>
              <a:t>Pontics</a:t>
            </a:r>
            <a:r>
              <a:rPr lang="hu-HU" sz="1600" dirty="0"/>
              <a:t>: 24, 25</a:t>
            </a:r>
          </a:p>
          <a:p>
            <a:endParaRPr lang="hu-HU" sz="1600" dirty="0"/>
          </a:p>
          <a:p>
            <a:pPr marL="0" indent="0">
              <a:buNone/>
            </a:pPr>
            <a:r>
              <a:rPr lang="hu-HU" sz="1600" b="1" dirty="0"/>
              <a:t>LOWER ARCH (</a:t>
            </a:r>
            <a:r>
              <a:rPr lang="hu-HU" sz="1600" b="1" dirty="0" err="1"/>
              <a:t>Class</a:t>
            </a:r>
            <a:r>
              <a:rPr lang="hu-HU" sz="1600" b="1" dirty="0"/>
              <a:t> 1B): FIXED PROSTHESIS</a:t>
            </a:r>
            <a:endParaRPr lang="en-US" sz="1600" dirty="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r>
              <a:rPr lang="hu-HU" sz="1600" dirty="0"/>
              <a:t>8-unit metal-</a:t>
            </a:r>
            <a:r>
              <a:rPr lang="hu-HU" sz="1600" dirty="0" err="1"/>
              <a:t>ceramic</a:t>
            </a:r>
            <a:r>
              <a:rPr lang="hu-HU" sz="1600" dirty="0"/>
              <a:t> </a:t>
            </a:r>
            <a:r>
              <a:rPr lang="hu-HU" sz="1600" dirty="0" err="1"/>
              <a:t>bridge</a:t>
            </a:r>
            <a:r>
              <a:rPr lang="hu-HU" sz="1600" dirty="0"/>
              <a:t> (</a:t>
            </a:r>
            <a:r>
              <a:rPr lang="hu-HU" sz="1600" dirty="0" err="1"/>
              <a:t>CoCr</a:t>
            </a:r>
            <a:r>
              <a:rPr lang="hu-HU" sz="1600" dirty="0"/>
              <a:t>) </a:t>
            </a:r>
            <a:r>
              <a:rPr lang="hu-HU" sz="1600" dirty="0" err="1"/>
              <a:t>fabricated</a:t>
            </a:r>
            <a:r>
              <a:rPr lang="hu-HU" sz="1600" dirty="0"/>
              <a:t> </a:t>
            </a:r>
            <a:r>
              <a:rPr lang="hu-HU" sz="1600" dirty="0" err="1"/>
              <a:t>using</a:t>
            </a:r>
            <a:r>
              <a:rPr lang="hu-HU" sz="1600" dirty="0"/>
              <a:t> </a:t>
            </a:r>
            <a:r>
              <a:rPr lang="hu-HU" sz="1600" dirty="0" err="1"/>
              <a:t>laser-sintering</a:t>
            </a:r>
            <a:r>
              <a:rPr lang="hu-HU" sz="1600" dirty="0"/>
              <a:t> </a:t>
            </a:r>
            <a:r>
              <a:rPr lang="hu-HU" sz="1600" dirty="0" err="1"/>
              <a:t>technology</a:t>
            </a:r>
            <a:endParaRPr lang="hu-HU" sz="1600" dirty="0"/>
          </a:p>
          <a:p>
            <a:pPr>
              <a:buFont typeface="Arial"/>
              <a:buChar char="•"/>
            </a:pPr>
            <a:r>
              <a:rPr lang="hu-HU" sz="1600" dirty="0" err="1"/>
              <a:t>Veneered</a:t>
            </a:r>
            <a:r>
              <a:rPr lang="hu-HU" sz="1600" dirty="0"/>
              <a:t> </a:t>
            </a:r>
            <a:r>
              <a:rPr lang="hu-HU" sz="1600" dirty="0" err="1"/>
              <a:t>retainer</a:t>
            </a:r>
            <a:r>
              <a:rPr lang="hu-HU" sz="1600" dirty="0"/>
              <a:t> </a:t>
            </a:r>
            <a:r>
              <a:rPr lang="hu-HU" sz="1600" dirty="0" err="1"/>
              <a:t>crowns</a:t>
            </a:r>
            <a:r>
              <a:rPr lang="hu-HU" sz="1600" dirty="0"/>
              <a:t>: 34, 35, 41, 42, 43</a:t>
            </a:r>
            <a:endParaRPr lang="en-US" sz="1600" dirty="0"/>
          </a:p>
          <a:p>
            <a:pPr>
              <a:buFont typeface="Arial"/>
              <a:buChar char="•"/>
            </a:pPr>
            <a:r>
              <a:rPr lang="hu-HU" sz="1600" dirty="0" err="1"/>
              <a:t>Veneered</a:t>
            </a:r>
            <a:r>
              <a:rPr lang="hu-HU" sz="1600" dirty="0"/>
              <a:t> </a:t>
            </a:r>
            <a:r>
              <a:rPr lang="hu-HU" sz="1600" dirty="0" err="1"/>
              <a:t>pontics</a:t>
            </a:r>
            <a:r>
              <a:rPr lang="hu-HU" sz="1600" dirty="0"/>
              <a:t>: 31, 32, 33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81841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BE38-0273-376B-6A99-C2EDD875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1">
            <a:extLst>
              <a:ext uri="{FF2B5EF4-FFF2-40B4-BE49-F238E27FC236}">
                <a16:creationId xmlns:a16="http://schemas.microsoft.com/office/drawing/2014/main" id="{31B34182-7BB1-D98B-B525-47782BA77D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sp>
        <p:nvSpPr>
          <p:cNvPr id="10" name="Tartalom helye 2">
            <a:extLst>
              <a:ext uri="{FF2B5EF4-FFF2-40B4-BE49-F238E27FC236}">
                <a16:creationId xmlns:a16="http://schemas.microsoft.com/office/drawing/2014/main" id="{C2EB14E8-A053-87AA-63E2-16CAF9A541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pic>
        <p:nvPicPr>
          <p:cNvPr id="13" name="Picture 6">
            <a:extLst>
              <a:ext uri="{FF2B5EF4-FFF2-40B4-BE49-F238E27FC236}">
                <a16:creationId xmlns:a16="http://schemas.microsoft.com/office/drawing/2014/main" id="{039A45D5-AAD2-0BD9-6488-DD4041816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852" y="1537364"/>
            <a:ext cx="2763323" cy="2288627"/>
          </a:xfrm>
          <a:prstGeom prst="rect">
            <a:avLst/>
          </a:prstGeom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748A2424-2545-AFD6-76B7-22C03905BC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624" y="3825991"/>
            <a:ext cx="3159111" cy="2188139"/>
          </a:xfrm>
          <a:prstGeom prst="rect">
            <a:avLst/>
          </a:prstGeom>
        </p:spPr>
      </p:pic>
      <p:sp>
        <p:nvSpPr>
          <p:cNvPr id="2" name="Tartalom helye 2">
            <a:extLst>
              <a:ext uri="{FF2B5EF4-FFF2-40B4-BE49-F238E27FC236}">
                <a16:creationId xmlns:a16="http://schemas.microsoft.com/office/drawing/2014/main" id="{9775956D-CB11-3929-2286-FDE3A1944DAB}"/>
              </a:ext>
            </a:extLst>
          </p:cNvPr>
          <p:cNvSpPr>
            <a:spLocks noGrp="1"/>
          </p:cNvSpPr>
          <p:nvPr/>
        </p:nvSpPr>
        <p:spPr>
          <a:xfrm>
            <a:off x="336884" y="1534863"/>
            <a:ext cx="7421478" cy="46557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hu-HU" sz="1400" b="1" dirty="0"/>
              <a:t>UPPER ARCH (</a:t>
            </a:r>
            <a:r>
              <a:rPr lang="hu-HU" sz="1400" b="1" dirty="0" err="1"/>
              <a:t>Class</a:t>
            </a:r>
            <a:r>
              <a:rPr lang="hu-HU" sz="1400" b="1" dirty="0"/>
              <a:t> 2B): </a:t>
            </a:r>
            <a:r>
              <a:rPr lang="hu-HU" sz="1400" b="1" dirty="0" err="1"/>
              <a:t>Clasp-retained</a:t>
            </a:r>
            <a:r>
              <a:rPr lang="hu-HU" sz="1400" b="1" dirty="0"/>
              <a:t> </a:t>
            </a:r>
            <a:r>
              <a:rPr lang="hu-HU" sz="1400" b="1" dirty="0" err="1"/>
              <a:t>removable</a:t>
            </a:r>
            <a:r>
              <a:rPr lang="hu-HU" sz="1400" b="1" dirty="0"/>
              <a:t> </a:t>
            </a:r>
            <a:r>
              <a:rPr lang="hu-HU" sz="1400" b="1" dirty="0" err="1"/>
              <a:t>partial</a:t>
            </a:r>
            <a:r>
              <a:rPr lang="hu-HU" sz="1400" b="1" dirty="0"/>
              <a:t> </a:t>
            </a:r>
            <a:r>
              <a:rPr lang="hu-HU" sz="1400" b="1" dirty="0" err="1"/>
              <a:t>denture</a:t>
            </a:r>
            <a:endParaRPr lang="hu-HU" sz="1400" b="1" dirty="0"/>
          </a:p>
          <a:p>
            <a:pPr marL="0" indent="0">
              <a:buNone/>
            </a:pPr>
            <a:r>
              <a:rPr lang="hu-HU" sz="1400" dirty="0" err="1"/>
              <a:t>Support</a:t>
            </a:r>
            <a:r>
              <a:rPr lang="hu-HU" sz="1400" dirty="0"/>
              <a:t>: </a:t>
            </a:r>
            <a:r>
              <a:rPr lang="hu-HU" sz="1400" dirty="0" err="1"/>
              <a:t>dentomucosal</a:t>
            </a:r>
            <a:endParaRPr lang="hu-HU" sz="1400" dirty="0"/>
          </a:p>
          <a:p>
            <a:pPr lvl="1"/>
            <a:r>
              <a:rPr lang="hu-HU" sz="1400" dirty="0" err="1"/>
              <a:t>Casted</a:t>
            </a:r>
            <a:r>
              <a:rPr lang="hu-HU" sz="1400" dirty="0"/>
              <a:t>/</a:t>
            </a:r>
            <a:r>
              <a:rPr lang="hu-HU" sz="1400" dirty="0" err="1"/>
              <a:t>Laser</a:t>
            </a:r>
            <a:r>
              <a:rPr lang="hu-HU" sz="1400" dirty="0"/>
              <a:t>-sintered, metal (</a:t>
            </a:r>
            <a:r>
              <a:rPr lang="hu-HU" sz="1400" dirty="0" err="1"/>
              <a:t>CoCr</a:t>
            </a:r>
            <a:r>
              <a:rPr lang="hu-HU" sz="1400" dirty="0"/>
              <a:t>) </a:t>
            </a:r>
            <a:r>
              <a:rPr lang="hu-HU" sz="1400" dirty="0" err="1"/>
              <a:t>baseplate</a:t>
            </a:r>
            <a:r>
              <a:rPr lang="hu-HU" sz="1400" dirty="0"/>
              <a:t>, </a:t>
            </a:r>
            <a:r>
              <a:rPr lang="hu-HU" sz="1400" dirty="0" err="1"/>
              <a:t>reduced</a:t>
            </a:r>
            <a:r>
              <a:rPr lang="hu-HU" sz="1400" dirty="0"/>
              <a:t> in a </a:t>
            </a:r>
            <a:r>
              <a:rPr lang="hu-HU" sz="1400" dirty="0" err="1"/>
              <a:t>horseshoe</a:t>
            </a:r>
            <a:r>
              <a:rPr lang="hu-HU" sz="1400" dirty="0"/>
              <a:t> </a:t>
            </a:r>
            <a:r>
              <a:rPr lang="hu-HU" sz="1400" dirty="0" err="1"/>
              <a:t>shape</a:t>
            </a:r>
            <a:endParaRPr lang="hu-HU" sz="1400" dirty="0"/>
          </a:p>
          <a:p>
            <a:pPr lvl="1"/>
            <a:r>
              <a:rPr lang="hu-HU" sz="1400" dirty="0" err="1"/>
              <a:t>Occlusal</a:t>
            </a:r>
            <a:r>
              <a:rPr lang="hu-HU" sz="1400" dirty="0"/>
              <a:t> rest </a:t>
            </a:r>
            <a:r>
              <a:rPr lang="hu-HU" sz="1400" dirty="0" err="1"/>
              <a:t>on</a:t>
            </a:r>
            <a:r>
              <a:rPr lang="hu-HU" sz="1400" dirty="0"/>
              <a:t> </a:t>
            </a:r>
            <a:r>
              <a:rPr lang="hu-HU" sz="1400" dirty="0" err="1"/>
              <a:t>tooth</a:t>
            </a:r>
            <a:r>
              <a:rPr lang="hu-HU" sz="1400" dirty="0"/>
              <a:t> 26</a:t>
            </a:r>
          </a:p>
          <a:p>
            <a:pPr marL="0" indent="0">
              <a:buNone/>
            </a:pPr>
            <a:r>
              <a:rPr lang="hu-HU" sz="1400" dirty="0" err="1"/>
              <a:t>Retention</a:t>
            </a:r>
            <a:r>
              <a:rPr lang="hu-HU" sz="1400" dirty="0"/>
              <a:t>:</a:t>
            </a:r>
          </a:p>
          <a:p>
            <a:pPr lvl="1"/>
            <a:r>
              <a:rPr lang="hu-HU" sz="1400" dirty="0" err="1"/>
              <a:t>Rigid</a:t>
            </a:r>
            <a:r>
              <a:rPr lang="hu-HU" sz="1400" dirty="0"/>
              <a:t> </a:t>
            </a:r>
            <a:r>
              <a:rPr lang="hu-HU" sz="1400" dirty="0" err="1"/>
              <a:t>clasp</a:t>
            </a:r>
            <a:r>
              <a:rPr lang="hu-HU" sz="1400" dirty="0"/>
              <a:t> </a:t>
            </a:r>
            <a:r>
              <a:rPr lang="hu-HU" sz="1400" dirty="0" err="1"/>
              <a:t>retention</a:t>
            </a:r>
            <a:r>
              <a:rPr lang="hu-HU" sz="1400" dirty="0"/>
              <a:t>: 13, 23, 26</a:t>
            </a:r>
          </a:p>
          <a:p>
            <a:pPr lvl="2"/>
            <a:r>
              <a:rPr lang="hu-HU" sz="1400" dirty="0" err="1"/>
              <a:t>Roach</a:t>
            </a:r>
            <a:r>
              <a:rPr lang="hu-HU" sz="1400" dirty="0"/>
              <a:t> C </a:t>
            </a:r>
            <a:r>
              <a:rPr lang="hu-HU" sz="1400" dirty="0" err="1"/>
              <a:t>clasp</a:t>
            </a:r>
            <a:r>
              <a:rPr lang="hu-HU" sz="1400" dirty="0"/>
              <a:t>: 13, 23</a:t>
            </a:r>
          </a:p>
          <a:p>
            <a:pPr lvl="2"/>
            <a:r>
              <a:rPr lang="hu-HU" sz="1400" dirty="0"/>
              <a:t>Ney-5 </a:t>
            </a:r>
            <a:r>
              <a:rPr lang="hu-HU" sz="1400" dirty="0" err="1"/>
              <a:t>clasp</a:t>
            </a:r>
            <a:r>
              <a:rPr lang="hu-HU" sz="1400" dirty="0"/>
              <a:t>: 26</a:t>
            </a:r>
          </a:p>
          <a:p>
            <a:pPr lvl="1"/>
            <a:r>
              <a:rPr lang="hu-HU" sz="1400" dirty="0" err="1"/>
              <a:t>Continuous</a:t>
            </a:r>
            <a:r>
              <a:rPr lang="hu-HU" sz="1400" dirty="0"/>
              <a:t> </a:t>
            </a:r>
            <a:r>
              <a:rPr lang="hu-HU" sz="1400" dirty="0" err="1"/>
              <a:t>clasp</a:t>
            </a:r>
            <a:r>
              <a:rPr lang="hu-HU" sz="1400" dirty="0"/>
              <a:t>: 12</a:t>
            </a:r>
          </a:p>
          <a:p>
            <a:pPr marL="0" indent="0">
              <a:buNone/>
            </a:pPr>
            <a:r>
              <a:rPr lang="hu-HU" sz="1400" dirty="0"/>
              <a:t>8 </a:t>
            </a:r>
            <a:r>
              <a:rPr lang="hu-HU" sz="1400" dirty="0" err="1"/>
              <a:t>acrylic</a:t>
            </a:r>
            <a:r>
              <a:rPr lang="hu-HU" sz="1400" dirty="0"/>
              <a:t> </a:t>
            </a:r>
            <a:r>
              <a:rPr lang="hu-HU" sz="1400" dirty="0" err="1"/>
              <a:t>denture</a:t>
            </a:r>
            <a:r>
              <a:rPr lang="hu-HU" sz="1400" dirty="0"/>
              <a:t> </a:t>
            </a:r>
            <a:r>
              <a:rPr lang="hu-HU" sz="1400" dirty="0" err="1"/>
              <a:t>teeth</a:t>
            </a:r>
            <a:r>
              <a:rPr lang="hu-HU" sz="1400" dirty="0"/>
              <a:t> (16, 15, 14, 11, 21, 22, 24, 25)</a:t>
            </a:r>
          </a:p>
          <a:p>
            <a:pPr marL="0" indent="0">
              <a:buNone/>
            </a:pPr>
            <a:endParaRPr lang="hu-HU" sz="1400" dirty="0"/>
          </a:p>
          <a:p>
            <a:pPr marL="0" indent="0">
              <a:buNone/>
            </a:pPr>
            <a:r>
              <a:rPr lang="hu-HU" sz="1400" b="1" dirty="0"/>
              <a:t>LOWER ARCH (</a:t>
            </a:r>
            <a:r>
              <a:rPr lang="hu-HU" sz="1400" b="1" dirty="0" err="1"/>
              <a:t>Class</a:t>
            </a:r>
            <a:r>
              <a:rPr lang="hu-HU" sz="1400" b="1" dirty="0"/>
              <a:t> 2A): </a:t>
            </a:r>
            <a:r>
              <a:rPr lang="hu-HU" sz="1400" b="1" dirty="0" err="1"/>
              <a:t>Clasp-retained</a:t>
            </a:r>
            <a:r>
              <a:rPr lang="hu-HU" sz="1400" b="1" dirty="0"/>
              <a:t> </a:t>
            </a:r>
            <a:r>
              <a:rPr lang="hu-HU" sz="1400" b="1" dirty="0" err="1"/>
              <a:t>removable</a:t>
            </a:r>
            <a:r>
              <a:rPr lang="hu-HU" sz="1400" b="1" dirty="0"/>
              <a:t> </a:t>
            </a:r>
            <a:r>
              <a:rPr lang="hu-HU" sz="1400" b="1" dirty="0" err="1"/>
              <a:t>partial</a:t>
            </a:r>
            <a:r>
              <a:rPr lang="hu-HU" sz="1400" b="1" dirty="0"/>
              <a:t> </a:t>
            </a:r>
            <a:r>
              <a:rPr lang="hu-HU" sz="1400" b="1" dirty="0" err="1"/>
              <a:t>denture</a:t>
            </a:r>
            <a:endParaRPr lang="hu-HU" sz="1400" dirty="0"/>
          </a:p>
          <a:p>
            <a:pPr marL="0" indent="0">
              <a:buNone/>
            </a:pPr>
            <a:r>
              <a:rPr lang="hu-HU" sz="1400" dirty="0" err="1"/>
              <a:t>Support</a:t>
            </a:r>
            <a:r>
              <a:rPr lang="hu-HU" sz="1400" dirty="0"/>
              <a:t>: </a:t>
            </a:r>
            <a:r>
              <a:rPr lang="hu-HU" sz="1400" dirty="0" err="1"/>
              <a:t>dentomucosal</a:t>
            </a:r>
            <a:endParaRPr lang="en-US" sz="1400" dirty="0"/>
          </a:p>
          <a:p>
            <a:pPr marL="971550" lvl="1" indent="-285750">
              <a:buFont typeface="Arial"/>
              <a:buChar char="•"/>
            </a:pPr>
            <a:r>
              <a:rPr lang="hu-HU" sz="1400" dirty="0" err="1"/>
              <a:t>Casted</a:t>
            </a:r>
            <a:r>
              <a:rPr lang="hu-HU" sz="1400" dirty="0"/>
              <a:t>/</a:t>
            </a:r>
            <a:r>
              <a:rPr lang="hu-HU" sz="1400" dirty="0" err="1"/>
              <a:t>Laser</a:t>
            </a:r>
            <a:r>
              <a:rPr lang="hu-HU" sz="1400" dirty="0"/>
              <a:t>-sintered, </a:t>
            </a:r>
            <a:r>
              <a:rPr lang="hu-HU" sz="1400" dirty="0" err="1"/>
              <a:t>reduced</a:t>
            </a:r>
            <a:r>
              <a:rPr lang="hu-HU" sz="1400" dirty="0"/>
              <a:t> metal (</a:t>
            </a:r>
            <a:r>
              <a:rPr lang="hu-HU" sz="1400" dirty="0" err="1"/>
              <a:t>CoCr</a:t>
            </a:r>
            <a:r>
              <a:rPr lang="hu-HU" sz="1400" dirty="0"/>
              <a:t>) </a:t>
            </a:r>
            <a:r>
              <a:rPr lang="hu-HU" sz="1400" dirty="0" err="1"/>
              <a:t>baseplate</a:t>
            </a:r>
            <a:r>
              <a:rPr lang="hu-HU" sz="1400" dirty="0"/>
              <a:t> </a:t>
            </a:r>
            <a:r>
              <a:rPr lang="hu-HU" sz="1400" dirty="0" err="1"/>
              <a:t>with</a:t>
            </a:r>
            <a:r>
              <a:rPr lang="hu-HU" sz="1400" dirty="0"/>
              <a:t> a </a:t>
            </a:r>
            <a:r>
              <a:rPr lang="hu-HU" sz="1400" dirty="0" err="1"/>
              <a:t>lingual</a:t>
            </a:r>
            <a:r>
              <a:rPr lang="hu-HU" sz="1400" dirty="0"/>
              <a:t> bar</a:t>
            </a:r>
            <a:endParaRPr lang="en-US" sz="1400" dirty="0"/>
          </a:p>
          <a:p>
            <a:pPr marL="0" indent="0">
              <a:buNone/>
            </a:pPr>
            <a:r>
              <a:rPr lang="hu-HU" sz="1400" dirty="0" err="1"/>
              <a:t>Retention</a:t>
            </a:r>
            <a:r>
              <a:rPr lang="hu-HU" sz="1400" dirty="0"/>
              <a:t>:</a:t>
            </a:r>
            <a:endParaRPr lang="en-US" sz="1400" dirty="0"/>
          </a:p>
          <a:p>
            <a:pPr marL="971550" lvl="1" indent="-285750">
              <a:buFont typeface="Arial"/>
              <a:buChar char="•"/>
            </a:pPr>
            <a:r>
              <a:rPr lang="hu-HU" sz="1400" dirty="0" err="1"/>
              <a:t>Rigid</a:t>
            </a:r>
            <a:r>
              <a:rPr lang="hu-HU" sz="1400" dirty="0"/>
              <a:t> </a:t>
            </a:r>
            <a:r>
              <a:rPr lang="hu-HU" sz="1400" dirty="0" err="1"/>
              <a:t>clasp</a:t>
            </a:r>
            <a:r>
              <a:rPr lang="hu-HU" sz="1400" dirty="0"/>
              <a:t> </a:t>
            </a:r>
            <a:r>
              <a:rPr lang="hu-HU" sz="1400" dirty="0" err="1"/>
              <a:t>retention</a:t>
            </a:r>
            <a:r>
              <a:rPr lang="hu-HU" sz="1400" dirty="0"/>
              <a:t>: </a:t>
            </a:r>
            <a:r>
              <a:rPr lang="hu-HU" sz="1400" dirty="0" err="1"/>
              <a:t>on</a:t>
            </a:r>
            <a:r>
              <a:rPr lang="hu-HU" sz="1400" dirty="0"/>
              <a:t> </a:t>
            </a:r>
            <a:r>
              <a:rPr lang="hu-HU" sz="1400" dirty="0" err="1"/>
              <a:t>teeth</a:t>
            </a:r>
            <a:r>
              <a:rPr lang="hu-HU" sz="1400" dirty="0"/>
              <a:t> 33, 43</a:t>
            </a:r>
            <a:endParaRPr lang="en-US" sz="1400" dirty="0"/>
          </a:p>
          <a:p>
            <a:pPr marL="1428750" lvl="2" indent="-285750">
              <a:buFont typeface="Arial"/>
              <a:buChar char="•"/>
            </a:pPr>
            <a:r>
              <a:rPr lang="hu-HU" sz="1400" dirty="0" err="1"/>
              <a:t>Roach</a:t>
            </a:r>
            <a:r>
              <a:rPr lang="hu-HU" sz="1400" dirty="0"/>
              <a:t> C </a:t>
            </a:r>
            <a:r>
              <a:rPr lang="hu-HU" sz="1400" dirty="0" err="1"/>
              <a:t>clasp</a:t>
            </a:r>
            <a:endParaRPr lang="en-US" sz="1400" dirty="0"/>
          </a:p>
          <a:p>
            <a:pPr marL="971550" lvl="1" indent="-285750">
              <a:buFont typeface="Arial"/>
              <a:buChar char="•"/>
            </a:pPr>
            <a:r>
              <a:rPr lang="hu-HU" sz="1400" dirty="0" err="1"/>
              <a:t>Indirect</a:t>
            </a:r>
            <a:r>
              <a:rPr lang="hu-HU" sz="1400" dirty="0"/>
              <a:t> </a:t>
            </a:r>
            <a:r>
              <a:rPr lang="hu-HU" sz="1400" dirty="0" err="1"/>
              <a:t>retainer</a:t>
            </a:r>
            <a:r>
              <a:rPr lang="hu-HU" sz="1400" dirty="0"/>
              <a:t> </a:t>
            </a:r>
            <a:r>
              <a:rPr lang="hu-HU" sz="1400" dirty="0" err="1"/>
              <a:t>extension</a:t>
            </a:r>
            <a:r>
              <a:rPr lang="hu-HU" sz="1400" dirty="0"/>
              <a:t>: 32, 42</a:t>
            </a:r>
            <a:endParaRPr lang="en-US" sz="1400" dirty="0"/>
          </a:p>
          <a:p>
            <a:pPr marL="0" indent="0">
              <a:buNone/>
            </a:pPr>
            <a:r>
              <a:rPr lang="hu-HU" sz="1400" dirty="0"/>
              <a:t>8 </a:t>
            </a:r>
            <a:r>
              <a:rPr lang="hu-HU" sz="1400" dirty="0" err="1"/>
              <a:t>acrylic</a:t>
            </a:r>
            <a:r>
              <a:rPr lang="hu-HU" sz="1400" dirty="0"/>
              <a:t> </a:t>
            </a:r>
            <a:r>
              <a:rPr lang="hu-HU" sz="1400" dirty="0" err="1"/>
              <a:t>denture</a:t>
            </a:r>
            <a:r>
              <a:rPr lang="hu-HU" sz="1400" dirty="0"/>
              <a:t> </a:t>
            </a:r>
            <a:r>
              <a:rPr lang="hu-HU" sz="1400" dirty="0" err="1"/>
              <a:t>teeth</a:t>
            </a:r>
            <a:r>
              <a:rPr lang="hu-HU" sz="1400" dirty="0"/>
              <a:t> (47, 46, 45, 44, 34, 35, 36, 37)</a:t>
            </a:r>
            <a:endParaRPr lang="en-US" sz="14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65100F7E-C23A-2B42-0B85-ACD4DEF2F4C8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0941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9D4B-3512-859B-D5F6-694690C33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>
            <a:extLst>
              <a:ext uri="{FF2B5EF4-FFF2-40B4-BE49-F238E27FC236}">
                <a16:creationId xmlns:a16="http://schemas.microsoft.com/office/drawing/2014/main" id="{2695FD40-3D2B-B8B5-28D5-8983CC785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5145" y="3830321"/>
            <a:ext cx="3159108" cy="2188137"/>
          </a:xfrm>
          <a:prstGeom prst="rect">
            <a:avLst/>
          </a:prstGeom>
        </p:spPr>
      </p:pic>
      <p:pic>
        <p:nvPicPr>
          <p:cNvPr id="12" name="Picture 8">
            <a:extLst>
              <a:ext uri="{FF2B5EF4-FFF2-40B4-BE49-F238E27FC236}">
                <a16:creationId xmlns:a16="http://schemas.microsoft.com/office/drawing/2014/main" id="{FC1317C7-3F68-8EB1-5E7F-3D1FB379D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1690" y="1564757"/>
            <a:ext cx="2755178" cy="2188137"/>
          </a:xfrm>
          <a:prstGeom prst="rect">
            <a:avLst/>
          </a:prstGeom>
        </p:spPr>
      </p:pic>
      <p:sp>
        <p:nvSpPr>
          <p:cNvPr id="13" name="Cím 1">
            <a:extLst>
              <a:ext uri="{FF2B5EF4-FFF2-40B4-BE49-F238E27FC236}">
                <a16:creationId xmlns:a16="http://schemas.microsoft.com/office/drawing/2014/main" id="{D1F88B24-6416-F065-E088-7721F34D35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sp>
        <p:nvSpPr>
          <p:cNvPr id="14" name="Tartalom helye 2">
            <a:extLst>
              <a:ext uri="{FF2B5EF4-FFF2-40B4-BE49-F238E27FC236}">
                <a16:creationId xmlns:a16="http://schemas.microsoft.com/office/drawing/2014/main" id="{CAC214DF-7BCF-58E7-3B98-A79753399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sp>
        <p:nvSpPr>
          <p:cNvPr id="2" name="Tartalom helye 2">
            <a:extLst>
              <a:ext uri="{FF2B5EF4-FFF2-40B4-BE49-F238E27FC236}">
                <a16:creationId xmlns:a16="http://schemas.microsoft.com/office/drawing/2014/main" id="{AEE20F2B-ACFA-6825-A319-35612A9C5D0F}"/>
              </a:ext>
            </a:extLst>
          </p:cNvPr>
          <p:cNvSpPr>
            <a:spLocks noGrp="1"/>
          </p:cNvSpPr>
          <p:nvPr/>
        </p:nvSpPr>
        <p:spPr>
          <a:xfrm>
            <a:off x="336884" y="1564942"/>
            <a:ext cx="7421478" cy="46256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/>
              <a:t>UPPER ARCH: </a:t>
            </a:r>
            <a:r>
              <a:rPr lang="hu-HU" sz="1050" b="1" dirty="0" err="1"/>
              <a:t>Combined</a:t>
            </a:r>
            <a:r>
              <a:rPr lang="hu-HU" sz="1050" b="1" dirty="0"/>
              <a:t> fixed-</a:t>
            </a:r>
            <a:r>
              <a:rPr lang="hu-HU" sz="1050" b="1" dirty="0" err="1"/>
              <a:t>removable</a:t>
            </a:r>
            <a:r>
              <a:rPr lang="hu-HU" sz="1050" b="1" dirty="0"/>
              <a:t> </a:t>
            </a:r>
            <a:r>
              <a:rPr lang="hu-HU" sz="1050" b="1" dirty="0" err="1"/>
              <a:t>prosthesis</a:t>
            </a:r>
            <a:r>
              <a:rPr lang="hu-HU" sz="1050" b="1" dirty="0"/>
              <a:t> </a:t>
            </a:r>
            <a:r>
              <a:rPr lang="hu-HU" sz="1050" b="1" dirty="0" err="1"/>
              <a:t>with</a:t>
            </a:r>
            <a:r>
              <a:rPr lang="hu-HU" sz="1050" b="1" dirty="0"/>
              <a:t> </a:t>
            </a:r>
            <a:r>
              <a:rPr lang="hu-HU" sz="1050" b="1" dirty="0" err="1"/>
              <a:t>hidden</a:t>
            </a:r>
            <a:r>
              <a:rPr lang="hu-HU" sz="1050" b="1" dirty="0"/>
              <a:t> </a:t>
            </a:r>
            <a:r>
              <a:rPr lang="hu-HU" sz="1050" b="1" dirty="0" err="1"/>
              <a:t>attachments</a:t>
            </a:r>
            <a:endParaRPr lang="hu-HU" sz="105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/>
              <a:t>Fixed part:</a:t>
            </a:r>
            <a:r>
              <a:rPr lang="hu-HU" sz="1050" dirty="0"/>
              <a:t> 7-unit metal-</a:t>
            </a:r>
            <a:r>
              <a:rPr lang="hu-HU" sz="1050" dirty="0" err="1"/>
              <a:t>ceramic</a:t>
            </a:r>
            <a:r>
              <a:rPr lang="hu-HU" sz="1050" dirty="0"/>
              <a:t> </a:t>
            </a:r>
            <a:r>
              <a:rPr lang="hu-HU" sz="1050" dirty="0" err="1"/>
              <a:t>bridge</a:t>
            </a:r>
            <a:r>
              <a:rPr lang="hu-HU" sz="1050" dirty="0"/>
              <a:t> (</a:t>
            </a:r>
            <a:r>
              <a:rPr lang="hu-HU" sz="1050" dirty="0" err="1"/>
              <a:t>CoCr</a:t>
            </a:r>
            <a:r>
              <a:rPr lang="hu-HU" sz="1050" dirty="0"/>
              <a:t>) </a:t>
            </a:r>
            <a:r>
              <a:rPr lang="hu-HU" sz="1050" dirty="0" err="1"/>
              <a:t>fabricated</a:t>
            </a:r>
            <a:r>
              <a:rPr lang="hu-HU" sz="1050" dirty="0"/>
              <a:t> </a:t>
            </a:r>
            <a:r>
              <a:rPr lang="hu-HU" sz="1050" dirty="0" err="1"/>
              <a:t>using</a:t>
            </a:r>
            <a:r>
              <a:rPr lang="hu-HU" sz="1050" dirty="0"/>
              <a:t> </a:t>
            </a:r>
            <a:r>
              <a:rPr lang="hu-HU" sz="1050" dirty="0" err="1"/>
              <a:t>laser-sintering</a:t>
            </a:r>
            <a:r>
              <a:rPr lang="hu-HU" sz="1050" dirty="0"/>
              <a:t> </a:t>
            </a:r>
            <a:r>
              <a:rPr lang="hu-HU" sz="1050" dirty="0" err="1"/>
              <a:t>technology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Veneered</a:t>
            </a:r>
            <a:r>
              <a:rPr lang="hu-HU" sz="1050" dirty="0"/>
              <a:t> </a:t>
            </a:r>
            <a:r>
              <a:rPr lang="hu-HU" sz="1050" dirty="0" err="1"/>
              <a:t>retainer</a:t>
            </a:r>
            <a:r>
              <a:rPr lang="hu-HU" sz="1050" dirty="0"/>
              <a:t> </a:t>
            </a:r>
            <a:r>
              <a:rPr lang="hu-HU" sz="1050" dirty="0" err="1"/>
              <a:t>crowns</a:t>
            </a:r>
            <a:r>
              <a:rPr lang="hu-HU" sz="1050" dirty="0"/>
              <a:t>: 12, 13, 23, 26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Veneered</a:t>
            </a:r>
            <a:r>
              <a:rPr lang="hu-HU" sz="1050" dirty="0"/>
              <a:t> </a:t>
            </a:r>
            <a:r>
              <a:rPr lang="hu-HU" sz="1050" dirty="0" err="1"/>
              <a:t>pontics</a:t>
            </a:r>
            <a:r>
              <a:rPr lang="hu-HU" sz="1050" dirty="0"/>
              <a:t>: 11, 21, 22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Semi-Precision</a:t>
            </a:r>
            <a:r>
              <a:rPr lang="hu-HU" sz="1050" dirty="0"/>
              <a:t> </a:t>
            </a:r>
            <a:r>
              <a:rPr lang="hu-HU" sz="1050" dirty="0" err="1"/>
              <a:t>attachment</a:t>
            </a:r>
            <a:r>
              <a:rPr lang="hu-HU" sz="1050" dirty="0"/>
              <a:t> </a:t>
            </a:r>
            <a:r>
              <a:rPr lang="hu-HU" sz="1050" dirty="0" err="1"/>
              <a:t>components</a:t>
            </a:r>
            <a:r>
              <a:rPr lang="hu-HU" sz="1050" dirty="0"/>
              <a:t>: 13 (</a:t>
            </a:r>
            <a:r>
              <a:rPr lang="hu-HU" sz="1050" dirty="0" err="1"/>
              <a:t>Preci-Vertix</a:t>
            </a:r>
            <a:r>
              <a:rPr lang="hu-HU" sz="1050" dirty="0"/>
              <a:t> </a:t>
            </a:r>
            <a:r>
              <a:rPr lang="hu-HU" sz="1050" dirty="0" err="1"/>
              <a:t>patrix</a:t>
            </a:r>
            <a:r>
              <a:rPr lang="hu-HU" sz="1050" dirty="0"/>
              <a:t>), </a:t>
            </a:r>
            <a:r>
              <a:rPr lang="hu-HU" sz="1050" dirty="0" err="1"/>
              <a:t>between</a:t>
            </a:r>
            <a:r>
              <a:rPr lang="hu-HU" sz="1050" dirty="0"/>
              <a:t> 23-26 (</a:t>
            </a:r>
            <a:r>
              <a:rPr lang="hu-HU" sz="1050" dirty="0" err="1"/>
              <a:t>Preci-Horix</a:t>
            </a:r>
            <a:r>
              <a:rPr lang="hu-HU" sz="1050" dirty="0"/>
              <a:t> </a:t>
            </a:r>
            <a:r>
              <a:rPr lang="hu-HU" sz="1050" dirty="0" err="1"/>
              <a:t>patrix</a:t>
            </a:r>
            <a:r>
              <a:rPr lang="hu-HU" sz="1050" dirty="0"/>
              <a:t>)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Interlock</a:t>
            </a:r>
            <a:r>
              <a:rPr lang="hu-HU" sz="1050" dirty="0"/>
              <a:t>: </a:t>
            </a:r>
            <a:r>
              <a:rPr lang="hu-HU" sz="1050" dirty="0" err="1"/>
              <a:t>between</a:t>
            </a:r>
            <a:r>
              <a:rPr lang="hu-HU" sz="1050" dirty="0"/>
              <a:t> </a:t>
            </a:r>
            <a:r>
              <a:rPr lang="hu-HU" sz="1050" dirty="0" err="1"/>
              <a:t>teeth</a:t>
            </a:r>
            <a:r>
              <a:rPr lang="hu-HU" sz="1050" dirty="0"/>
              <a:t> 13-12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/>
              <a:t>Milled </a:t>
            </a:r>
            <a:r>
              <a:rPr lang="hu-HU" sz="1050" dirty="0" err="1"/>
              <a:t>shoulders</a:t>
            </a:r>
            <a:r>
              <a:rPr lang="hu-HU" sz="1050" dirty="0"/>
              <a:t>: 13, 23, 26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 err="1"/>
              <a:t>Removable</a:t>
            </a:r>
            <a:r>
              <a:rPr lang="hu-HU" sz="1050" b="1" dirty="0"/>
              <a:t> part:</a:t>
            </a:r>
            <a:r>
              <a:rPr lang="hu-HU" sz="1050" b="1" dirty="0">
                <a:solidFill>
                  <a:srgbClr val="FF0000"/>
                </a:solidFill>
              </a:rPr>
              <a:t> </a:t>
            </a:r>
            <a:r>
              <a:rPr lang="hu-HU" sz="1050" dirty="0" err="1"/>
              <a:t>removable</a:t>
            </a:r>
            <a:r>
              <a:rPr lang="hu-HU" sz="1050" dirty="0"/>
              <a:t> </a:t>
            </a:r>
            <a:r>
              <a:rPr lang="hu-HU" sz="1050" dirty="0" err="1"/>
              <a:t>partial</a:t>
            </a:r>
            <a:r>
              <a:rPr lang="hu-HU" sz="1050" dirty="0"/>
              <a:t> </a:t>
            </a:r>
            <a:r>
              <a:rPr lang="hu-HU" sz="1050" dirty="0" err="1"/>
              <a:t>denture</a:t>
            </a:r>
            <a:r>
              <a:rPr lang="hu-HU" sz="1050" dirty="0"/>
              <a:t> </a:t>
            </a:r>
            <a:r>
              <a:rPr lang="hu-HU" sz="1050" dirty="0" err="1"/>
              <a:t>with</a:t>
            </a:r>
            <a:r>
              <a:rPr lang="hu-HU" sz="1050" dirty="0"/>
              <a:t> </a:t>
            </a:r>
            <a:r>
              <a:rPr lang="hu-HU" sz="1050" dirty="0" err="1"/>
              <a:t>hidden</a:t>
            </a:r>
            <a:r>
              <a:rPr lang="hu-HU" sz="1050" dirty="0"/>
              <a:t> </a:t>
            </a:r>
            <a:r>
              <a:rPr lang="hu-HU" sz="1050" dirty="0" err="1"/>
              <a:t>attachments</a:t>
            </a:r>
            <a:endParaRPr lang="hu-HU" sz="105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 err="1"/>
              <a:t>Support</a:t>
            </a:r>
            <a:r>
              <a:rPr lang="hu-HU" sz="1050" dirty="0"/>
              <a:t>: </a:t>
            </a:r>
            <a:r>
              <a:rPr lang="hu-HU" sz="1050" dirty="0" err="1"/>
              <a:t>dentomucosal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Casted</a:t>
            </a:r>
            <a:r>
              <a:rPr lang="hu-HU" sz="1050" dirty="0"/>
              <a:t>/</a:t>
            </a:r>
            <a:r>
              <a:rPr lang="hu-HU" sz="1050" dirty="0" err="1"/>
              <a:t>Laser</a:t>
            </a:r>
            <a:r>
              <a:rPr lang="hu-HU" sz="1050" dirty="0"/>
              <a:t>-sintered, metal (</a:t>
            </a:r>
            <a:r>
              <a:rPr lang="hu-HU" sz="1050" dirty="0" err="1"/>
              <a:t>CoCr</a:t>
            </a:r>
            <a:r>
              <a:rPr lang="hu-HU" sz="1050" dirty="0"/>
              <a:t>) </a:t>
            </a:r>
            <a:r>
              <a:rPr lang="hu-HU" sz="1050" dirty="0" err="1"/>
              <a:t>baseplate</a:t>
            </a:r>
            <a:r>
              <a:rPr lang="hu-HU" sz="1050" dirty="0"/>
              <a:t>, </a:t>
            </a:r>
            <a:r>
              <a:rPr lang="hu-HU" sz="1050" dirty="0" err="1"/>
              <a:t>reduced</a:t>
            </a:r>
            <a:r>
              <a:rPr lang="hu-HU" sz="1050" dirty="0"/>
              <a:t> in a </a:t>
            </a:r>
            <a:r>
              <a:rPr lang="hu-HU" sz="1050" dirty="0" err="1"/>
              <a:t>butterfly</a:t>
            </a:r>
            <a:r>
              <a:rPr lang="hu-HU" sz="1050" dirty="0"/>
              <a:t> </a:t>
            </a:r>
            <a:r>
              <a:rPr lang="hu-HU" sz="1050" dirty="0" err="1"/>
              <a:t>shape</a:t>
            </a:r>
            <a:endParaRPr lang="hu-HU" sz="105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 err="1"/>
              <a:t>Retention</a:t>
            </a:r>
            <a:r>
              <a:rPr lang="hu-HU" sz="1050" dirty="0"/>
              <a:t>: </a:t>
            </a:r>
            <a:r>
              <a:rPr lang="hu-HU" sz="1050" dirty="0" err="1"/>
              <a:t>rigid</a:t>
            </a:r>
            <a:r>
              <a:rPr lang="hu-HU" sz="1050" dirty="0"/>
              <a:t> </a:t>
            </a:r>
            <a:r>
              <a:rPr lang="hu-HU" sz="1050" dirty="0" err="1"/>
              <a:t>with</a:t>
            </a:r>
            <a:r>
              <a:rPr lang="hu-HU" sz="1050" dirty="0"/>
              <a:t> </a:t>
            </a:r>
            <a:r>
              <a:rPr lang="hu-HU" sz="1050" dirty="0" err="1"/>
              <a:t>hidden</a:t>
            </a:r>
            <a:r>
              <a:rPr lang="hu-HU" sz="1050" dirty="0"/>
              <a:t> </a:t>
            </a:r>
            <a:r>
              <a:rPr lang="hu-HU" sz="1050" dirty="0" err="1"/>
              <a:t>attachments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Preci-Vertix</a:t>
            </a:r>
            <a:r>
              <a:rPr lang="hu-HU" sz="1050" dirty="0"/>
              <a:t> and </a:t>
            </a:r>
            <a:r>
              <a:rPr lang="hu-HU" sz="1050" dirty="0" err="1"/>
              <a:t>Preci-Horix</a:t>
            </a:r>
            <a:r>
              <a:rPr lang="hu-HU" sz="1050" dirty="0"/>
              <a:t> </a:t>
            </a:r>
            <a:r>
              <a:rPr lang="hu-HU" sz="1050" dirty="0" err="1"/>
              <a:t>matrix</a:t>
            </a:r>
            <a:r>
              <a:rPr lang="hu-HU" sz="1050" dirty="0"/>
              <a:t> </a:t>
            </a:r>
            <a:r>
              <a:rPr lang="hu-HU" sz="1050" dirty="0" err="1"/>
              <a:t>components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Indirect</a:t>
            </a:r>
            <a:r>
              <a:rPr lang="hu-HU" sz="1050" dirty="0"/>
              <a:t> </a:t>
            </a:r>
            <a:r>
              <a:rPr lang="hu-HU" sz="1050" dirty="0" err="1"/>
              <a:t>retainer</a:t>
            </a:r>
            <a:r>
              <a:rPr lang="hu-HU" sz="1050" dirty="0"/>
              <a:t> </a:t>
            </a:r>
            <a:r>
              <a:rPr lang="hu-HU" sz="1050" dirty="0" err="1"/>
              <a:t>extension</a:t>
            </a:r>
            <a:r>
              <a:rPr lang="hu-HU" sz="1050" dirty="0"/>
              <a:t> in </a:t>
            </a:r>
            <a:r>
              <a:rPr lang="hu-HU" sz="1050" dirty="0" err="1"/>
              <a:t>the</a:t>
            </a:r>
            <a:r>
              <a:rPr lang="hu-HU" sz="1050" dirty="0"/>
              <a:t> </a:t>
            </a:r>
            <a:r>
              <a:rPr lang="hu-HU" sz="1050" dirty="0" err="1"/>
              <a:t>milled</a:t>
            </a:r>
            <a:r>
              <a:rPr lang="hu-HU" sz="1050" dirty="0"/>
              <a:t> </a:t>
            </a:r>
            <a:r>
              <a:rPr lang="hu-HU" sz="1050" dirty="0" err="1"/>
              <a:t>shoulders</a:t>
            </a:r>
            <a:r>
              <a:rPr lang="hu-HU" sz="1050" dirty="0"/>
              <a:t> of 13, 23, 26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/>
              <a:t>5 </a:t>
            </a:r>
            <a:r>
              <a:rPr lang="hu-HU" sz="1050" dirty="0" err="1"/>
              <a:t>acrylic</a:t>
            </a:r>
            <a:r>
              <a:rPr lang="hu-HU" sz="1050" dirty="0"/>
              <a:t> </a:t>
            </a:r>
            <a:r>
              <a:rPr lang="hu-HU" sz="1050" dirty="0" err="1"/>
              <a:t>denture</a:t>
            </a:r>
            <a:r>
              <a:rPr lang="hu-HU" sz="1050" dirty="0"/>
              <a:t> </a:t>
            </a:r>
            <a:r>
              <a:rPr lang="hu-HU" sz="1050" dirty="0" err="1"/>
              <a:t>teeth</a:t>
            </a:r>
            <a:r>
              <a:rPr lang="hu-HU" sz="1050" dirty="0"/>
              <a:t> (16, 15, 14, 24, 25)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hu-HU" sz="105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/>
              <a:t>LOWER ARCH: </a:t>
            </a:r>
            <a:r>
              <a:rPr lang="hu-HU" sz="1050" b="1" dirty="0" err="1"/>
              <a:t>Combined</a:t>
            </a:r>
            <a:r>
              <a:rPr lang="hu-HU" sz="1050" b="1" dirty="0"/>
              <a:t> fixed-</a:t>
            </a:r>
            <a:r>
              <a:rPr lang="hu-HU" sz="1050" b="1" dirty="0" err="1"/>
              <a:t>removable</a:t>
            </a:r>
            <a:r>
              <a:rPr lang="hu-HU" sz="1050" b="1" dirty="0"/>
              <a:t> </a:t>
            </a:r>
            <a:r>
              <a:rPr lang="hu-HU" sz="1050" b="1" dirty="0" err="1"/>
              <a:t>prosthesis</a:t>
            </a:r>
            <a:r>
              <a:rPr lang="hu-HU" sz="1050" b="1" dirty="0"/>
              <a:t> </a:t>
            </a:r>
            <a:r>
              <a:rPr lang="hu-HU" sz="1050" b="1" dirty="0" err="1"/>
              <a:t>with</a:t>
            </a:r>
            <a:r>
              <a:rPr lang="hu-HU" sz="1050" b="1" dirty="0"/>
              <a:t> </a:t>
            </a:r>
            <a:r>
              <a:rPr lang="hu-HU" sz="1050" b="1" dirty="0" err="1"/>
              <a:t>hidden</a:t>
            </a:r>
            <a:r>
              <a:rPr lang="hu-HU" sz="1050" b="1" dirty="0"/>
              <a:t> </a:t>
            </a:r>
            <a:r>
              <a:rPr lang="hu-HU" sz="1050" b="1" dirty="0" err="1"/>
              <a:t>attachments</a:t>
            </a:r>
            <a:endParaRPr lang="hu-HU" sz="1050" b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/>
              <a:t>Fixed part:</a:t>
            </a:r>
            <a:r>
              <a:rPr lang="hu-HU" sz="1050" dirty="0"/>
              <a:t> 6-unit metal-</a:t>
            </a:r>
            <a:r>
              <a:rPr lang="hu-HU" sz="1050" dirty="0" err="1"/>
              <a:t>ceramic</a:t>
            </a:r>
            <a:r>
              <a:rPr lang="hu-HU" sz="1050" dirty="0"/>
              <a:t> </a:t>
            </a:r>
            <a:r>
              <a:rPr lang="hu-HU" sz="1050" dirty="0" err="1"/>
              <a:t>splint</a:t>
            </a:r>
            <a:r>
              <a:rPr lang="hu-HU" sz="1050" dirty="0"/>
              <a:t> (</a:t>
            </a:r>
            <a:r>
              <a:rPr lang="hu-HU" sz="1050" dirty="0" err="1"/>
              <a:t>CoCr</a:t>
            </a:r>
            <a:r>
              <a:rPr lang="hu-HU" sz="1050" dirty="0"/>
              <a:t>) </a:t>
            </a:r>
            <a:r>
              <a:rPr lang="hu-HU" sz="1050" dirty="0" err="1"/>
              <a:t>fabricated</a:t>
            </a:r>
            <a:r>
              <a:rPr lang="hu-HU" sz="1050" dirty="0"/>
              <a:t> </a:t>
            </a:r>
            <a:r>
              <a:rPr lang="hu-HU" sz="1050" dirty="0" err="1"/>
              <a:t>using</a:t>
            </a:r>
            <a:r>
              <a:rPr lang="hu-HU" sz="1050" dirty="0"/>
              <a:t> </a:t>
            </a:r>
            <a:r>
              <a:rPr lang="hu-HU" sz="1050" dirty="0" err="1"/>
              <a:t>laser-sintering</a:t>
            </a:r>
            <a:r>
              <a:rPr lang="hu-HU" sz="1050" dirty="0"/>
              <a:t> </a:t>
            </a:r>
            <a:r>
              <a:rPr lang="hu-HU" sz="1050" dirty="0" err="1"/>
              <a:t>technology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Veneered</a:t>
            </a:r>
            <a:r>
              <a:rPr lang="hu-HU" sz="1050" dirty="0"/>
              <a:t> </a:t>
            </a:r>
            <a:r>
              <a:rPr lang="hu-HU" sz="1050" dirty="0" err="1"/>
              <a:t>retainer</a:t>
            </a:r>
            <a:r>
              <a:rPr lang="hu-HU" sz="1050" dirty="0"/>
              <a:t> </a:t>
            </a:r>
            <a:r>
              <a:rPr lang="hu-HU" sz="1050" dirty="0" err="1"/>
              <a:t>crowns</a:t>
            </a:r>
            <a:r>
              <a:rPr lang="hu-HU" sz="1050" dirty="0"/>
              <a:t>: 31, 32, 33, 41, 42, 43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/>
              <a:t>Milled </a:t>
            </a:r>
            <a:r>
              <a:rPr lang="hu-HU" sz="1050" dirty="0" err="1"/>
              <a:t>shoulders</a:t>
            </a:r>
            <a:r>
              <a:rPr lang="hu-HU" sz="1050" dirty="0"/>
              <a:t> and </a:t>
            </a:r>
            <a:r>
              <a:rPr lang="hu-HU" sz="1050" dirty="0" err="1"/>
              <a:t>semi-precision</a:t>
            </a:r>
            <a:r>
              <a:rPr lang="hu-HU" sz="1050" dirty="0"/>
              <a:t> </a:t>
            </a:r>
            <a:r>
              <a:rPr lang="hu-HU" sz="1050" dirty="0" err="1"/>
              <a:t>attachment</a:t>
            </a:r>
            <a:r>
              <a:rPr lang="hu-HU" sz="1050" dirty="0"/>
              <a:t> </a:t>
            </a:r>
            <a:r>
              <a:rPr lang="hu-HU" sz="1050" dirty="0" err="1"/>
              <a:t>components</a:t>
            </a:r>
            <a:r>
              <a:rPr lang="hu-HU" sz="1050" dirty="0"/>
              <a:t> (</a:t>
            </a:r>
            <a:r>
              <a:rPr lang="hu-HU" sz="1050" dirty="0" err="1"/>
              <a:t>Preci-Vertix</a:t>
            </a:r>
            <a:r>
              <a:rPr lang="hu-HU" sz="1050" dirty="0"/>
              <a:t> </a:t>
            </a:r>
            <a:r>
              <a:rPr lang="hu-HU" sz="1050" dirty="0" err="1"/>
              <a:t>patrix</a:t>
            </a:r>
            <a:r>
              <a:rPr lang="hu-HU" sz="1050" dirty="0"/>
              <a:t>): 33, 43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Interlock</a:t>
            </a:r>
            <a:r>
              <a:rPr lang="hu-HU" sz="1050" dirty="0"/>
              <a:t> </a:t>
            </a:r>
            <a:r>
              <a:rPr lang="hu-HU" sz="1050" dirty="0" err="1"/>
              <a:t>between</a:t>
            </a:r>
            <a:r>
              <a:rPr lang="hu-HU" sz="1050" dirty="0"/>
              <a:t> </a:t>
            </a:r>
            <a:r>
              <a:rPr lang="hu-HU" sz="1050" dirty="0" err="1"/>
              <a:t>teeth</a:t>
            </a:r>
            <a:r>
              <a:rPr lang="hu-HU" sz="1050" dirty="0"/>
              <a:t> 32-33 and 42-43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b="1" dirty="0" err="1"/>
              <a:t>Removable</a:t>
            </a:r>
            <a:r>
              <a:rPr lang="hu-HU" sz="1050" b="1" dirty="0"/>
              <a:t> part: </a:t>
            </a:r>
            <a:r>
              <a:rPr lang="hu-HU" sz="1050" dirty="0" err="1"/>
              <a:t>removable</a:t>
            </a:r>
            <a:r>
              <a:rPr lang="hu-HU" sz="1050" dirty="0"/>
              <a:t> </a:t>
            </a:r>
            <a:r>
              <a:rPr lang="hu-HU" sz="1050" dirty="0" err="1"/>
              <a:t>partial</a:t>
            </a:r>
            <a:r>
              <a:rPr lang="hu-HU" sz="1050" dirty="0"/>
              <a:t> </a:t>
            </a:r>
            <a:r>
              <a:rPr lang="hu-HU" sz="1050" dirty="0" err="1"/>
              <a:t>denture</a:t>
            </a:r>
            <a:r>
              <a:rPr lang="hu-HU" sz="1050" dirty="0"/>
              <a:t> </a:t>
            </a:r>
            <a:r>
              <a:rPr lang="hu-HU" sz="1050" dirty="0" err="1"/>
              <a:t>with</a:t>
            </a:r>
            <a:r>
              <a:rPr lang="hu-HU" sz="1050" dirty="0"/>
              <a:t> </a:t>
            </a:r>
            <a:r>
              <a:rPr lang="hu-HU" sz="1050" dirty="0" err="1"/>
              <a:t>hidden</a:t>
            </a:r>
            <a:r>
              <a:rPr lang="hu-HU" sz="1050" dirty="0"/>
              <a:t> </a:t>
            </a:r>
            <a:r>
              <a:rPr lang="hu-HU" sz="1050" dirty="0" err="1"/>
              <a:t>attachments</a:t>
            </a:r>
            <a:endParaRPr lang="hu-HU" sz="105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 err="1"/>
              <a:t>Support</a:t>
            </a:r>
            <a:r>
              <a:rPr lang="hu-HU" sz="1050" dirty="0"/>
              <a:t>: </a:t>
            </a:r>
            <a:r>
              <a:rPr lang="hu-HU" sz="1050" dirty="0" err="1"/>
              <a:t>dentomucosal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Casted</a:t>
            </a:r>
            <a:r>
              <a:rPr lang="hu-HU" sz="1050" dirty="0"/>
              <a:t>/</a:t>
            </a:r>
            <a:r>
              <a:rPr lang="hu-HU" sz="1050" dirty="0" err="1"/>
              <a:t>Laser</a:t>
            </a:r>
            <a:r>
              <a:rPr lang="hu-HU" sz="1050" dirty="0"/>
              <a:t>-sintered, </a:t>
            </a:r>
            <a:r>
              <a:rPr lang="hu-HU" sz="1050" dirty="0" err="1"/>
              <a:t>reduced</a:t>
            </a:r>
            <a:r>
              <a:rPr lang="hu-HU" sz="1050" dirty="0"/>
              <a:t> metal (</a:t>
            </a:r>
            <a:r>
              <a:rPr lang="hu-HU" sz="1050" dirty="0" err="1"/>
              <a:t>CoCr</a:t>
            </a:r>
            <a:r>
              <a:rPr lang="hu-HU" sz="1050" dirty="0"/>
              <a:t>) </a:t>
            </a:r>
            <a:r>
              <a:rPr lang="hu-HU" sz="1050" dirty="0" err="1"/>
              <a:t>baseplate</a:t>
            </a:r>
            <a:r>
              <a:rPr lang="hu-HU" sz="1050" dirty="0"/>
              <a:t> </a:t>
            </a:r>
            <a:r>
              <a:rPr lang="hu-HU" sz="1050" dirty="0" err="1"/>
              <a:t>with</a:t>
            </a:r>
            <a:r>
              <a:rPr lang="hu-HU" sz="1050" dirty="0"/>
              <a:t> a </a:t>
            </a:r>
            <a:r>
              <a:rPr lang="hu-HU" sz="1050" dirty="0" err="1"/>
              <a:t>lingual</a:t>
            </a:r>
            <a:r>
              <a:rPr lang="hu-HU" sz="1050" dirty="0"/>
              <a:t> bar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 err="1"/>
              <a:t>Retention</a:t>
            </a:r>
            <a:r>
              <a:rPr lang="hu-HU" sz="1050" dirty="0"/>
              <a:t>: </a:t>
            </a:r>
            <a:r>
              <a:rPr lang="hu-HU" sz="1050" dirty="0" err="1"/>
              <a:t>rigid</a:t>
            </a:r>
            <a:r>
              <a:rPr lang="hu-HU" sz="1050" dirty="0"/>
              <a:t> </a:t>
            </a:r>
            <a:r>
              <a:rPr lang="hu-HU" sz="1050" dirty="0" err="1"/>
              <a:t>with</a:t>
            </a:r>
            <a:r>
              <a:rPr lang="hu-HU" sz="1050" dirty="0"/>
              <a:t> </a:t>
            </a:r>
            <a:r>
              <a:rPr lang="hu-HU" sz="1050" dirty="0" err="1"/>
              <a:t>hidden</a:t>
            </a:r>
            <a:r>
              <a:rPr lang="hu-HU" sz="1050" dirty="0"/>
              <a:t> </a:t>
            </a:r>
            <a:r>
              <a:rPr lang="hu-HU" sz="1050" dirty="0" err="1"/>
              <a:t>attachments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Preci-Vertix</a:t>
            </a:r>
            <a:r>
              <a:rPr lang="hu-HU" sz="1050" dirty="0"/>
              <a:t> </a:t>
            </a:r>
            <a:r>
              <a:rPr lang="hu-HU" sz="1050" dirty="0" err="1"/>
              <a:t>matrix</a:t>
            </a:r>
            <a:r>
              <a:rPr lang="hu-HU" sz="1050" dirty="0"/>
              <a:t> </a:t>
            </a:r>
            <a:r>
              <a:rPr lang="hu-HU" sz="1050" dirty="0" err="1"/>
              <a:t>components</a:t>
            </a:r>
            <a:endParaRPr lang="hu-HU" sz="1050" dirty="0"/>
          </a:p>
          <a:p>
            <a:pPr lvl="1">
              <a:lnSpc>
                <a:spcPct val="120000"/>
              </a:lnSpc>
              <a:spcBef>
                <a:spcPts val="0"/>
              </a:spcBef>
            </a:pPr>
            <a:r>
              <a:rPr lang="hu-HU" sz="1050" dirty="0" err="1"/>
              <a:t>Indirect</a:t>
            </a:r>
            <a:r>
              <a:rPr lang="hu-HU" sz="1050" dirty="0"/>
              <a:t> </a:t>
            </a:r>
            <a:r>
              <a:rPr lang="hu-HU" sz="1050" dirty="0" err="1"/>
              <a:t>retainer</a:t>
            </a:r>
            <a:r>
              <a:rPr lang="hu-HU" sz="1050" dirty="0"/>
              <a:t> </a:t>
            </a:r>
            <a:r>
              <a:rPr lang="hu-HU" sz="1050" dirty="0" err="1"/>
              <a:t>extension</a:t>
            </a:r>
            <a:r>
              <a:rPr lang="hu-HU" sz="1050" dirty="0"/>
              <a:t> in </a:t>
            </a:r>
            <a:r>
              <a:rPr lang="hu-HU" sz="1050" dirty="0" err="1"/>
              <a:t>the</a:t>
            </a:r>
            <a:r>
              <a:rPr lang="hu-HU" sz="1050" dirty="0"/>
              <a:t> </a:t>
            </a:r>
            <a:r>
              <a:rPr lang="hu-HU" sz="1050" dirty="0" err="1"/>
              <a:t>milled</a:t>
            </a:r>
            <a:r>
              <a:rPr lang="hu-HU" sz="1050" dirty="0"/>
              <a:t> </a:t>
            </a:r>
            <a:r>
              <a:rPr lang="hu-HU" sz="1050" dirty="0" err="1"/>
              <a:t>shoulders</a:t>
            </a:r>
            <a:r>
              <a:rPr lang="hu-HU" sz="1050" dirty="0"/>
              <a:t> of 33, 43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hu-HU" sz="1050" dirty="0"/>
              <a:t>8 </a:t>
            </a:r>
            <a:r>
              <a:rPr lang="hu-HU" sz="1050" dirty="0" err="1"/>
              <a:t>acrylic</a:t>
            </a:r>
            <a:r>
              <a:rPr lang="hu-HU" sz="1050" dirty="0"/>
              <a:t> </a:t>
            </a:r>
            <a:r>
              <a:rPr lang="hu-HU" sz="1050" dirty="0" err="1"/>
              <a:t>denture</a:t>
            </a:r>
            <a:r>
              <a:rPr lang="hu-HU" sz="1050" dirty="0"/>
              <a:t> </a:t>
            </a:r>
            <a:r>
              <a:rPr lang="hu-HU" sz="1050" dirty="0" err="1"/>
              <a:t>teeth</a:t>
            </a:r>
            <a:r>
              <a:rPr lang="hu-HU" sz="1050" dirty="0"/>
              <a:t> (47, 46, 45, 44, 34, 35, 36, 37)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B46AAE3-FC42-F81D-FF54-313687FFAFDA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33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98A46-4E60-A675-4700-6A956635E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1">
            <a:extLst>
              <a:ext uri="{FF2B5EF4-FFF2-40B4-BE49-F238E27FC236}">
                <a16:creationId xmlns:a16="http://schemas.microsoft.com/office/drawing/2014/main" id="{15A18AA7-FE8D-317B-AA46-2EAFDF6C76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1FA1781D-6BDB-3654-2EEA-A8AAFA9C3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pic>
        <p:nvPicPr>
          <p:cNvPr id="20" name="Kép 11">
            <a:extLst>
              <a:ext uri="{FF2B5EF4-FFF2-40B4-BE49-F238E27FC236}">
                <a16:creationId xmlns:a16="http://schemas.microsoft.com/office/drawing/2014/main" id="{D5959FFB-4EEF-0F5F-37D8-9A3955BCF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591" y="1566732"/>
            <a:ext cx="2755177" cy="2263589"/>
          </a:xfrm>
          <a:prstGeom prst="rect">
            <a:avLst/>
          </a:prstGeom>
        </p:spPr>
      </p:pic>
      <p:pic>
        <p:nvPicPr>
          <p:cNvPr id="22" name="Kép 9">
            <a:extLst>
              <a:ext uri="{FF2B5EF4-FFF2-40B4-BE49-F238E27FC236}">
                <a16:creationId xmlns:a16="http://schemas.microsoft.com/office/drawing/2014/main" id="{69397FB7-75E1-E69B-80CB-87D9CC7F3F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6581" y="3830321"/>
            <a:ext cx="3158202" cy="2187509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331F369-3DF5-A154-02A4-8FAEAF23AE92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C8661812-646F-84B2-8074-6F1A4102C5E1}"/>
              </a:ext>
            </a:extLst>
          </p:cNvPr>
          <p:cNvSpPr txBox="1">
            <a:spLocks/>
          </p:cNvSpPr>
          <p:nvPr/>
        </p:nvSpPr>
        <p:spPr>
          <a:xfrm>
            <a:off x="335280" y="1566732"/>
            <a:ext cx="7391400" cy="445109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hu-HU" b="1" dirty="0"/>
              <a:t>UPPER ARCH: </a:t>
            </a:r>
            <a:r>
              <a:rPr lang="hu-HU" b="1" dirty="0" err="1"/>
              <a:t>Telescopic</a:t>
            </a:r>
            <a:r>
              <a:rPr lang="hu-HU" b="1" dirty="0"/>
              <a:t> </a:t>
            </a:r>
            <a:r>
              <a:rPr lang="hu-HU" b="1" dirty="0" err="1"/>
              <a:t>overdenture</a:t>
            </a:r>
            <a:endParaRPr lang="hu-HU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hu-HU" dirty="0" err="1"/>
              <a:t>Support</a:t>
            </a:r>
            <a:r>
              <a:rPr lang="hu-HU" dirty="0"/>
              <a:t>: </a:t>
            </a:r>
            <a:r>
              <a:rPr lang="hu-HU" dirty="0" err="1"/>
              <a:t>mucodental</a:t>
            </a:r>
            <a:endParaRPr lang="hu-HU" dirty="0"/>
          </a:p>
          <a:p>
            <a:pPr lvl="1"/>
            <a:r>
              <a:rPr lang="hu-HU" dirty="0"/>
              <a:t>Non-</a:t>
            </a:r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acrylic</a:t>
            </a:r>
            <a:r>
              <a:rPr lang="hu-HU" dirty="0"/>
              <a:t> </a:t>
            </a:r>
            <a:r>
              <a:rPr lang="hu-HU" dirty="0" err="1"/>
              <a:t>baseplate</a:t>
            </a:r>
            <a:endParaRPr lang="hu-HU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hu-HU" dirty="0" err="1"/>
              <a:t>Retention</a:t>
            </a:r>
            <a:r>
              <a:rPr lang="hu-HU" dirty="0"/>
              <a:t>: </a:t>
            </a:r>
            <a:r>
              <a:rPr lang="hu-HU" dirty="0" err="1"/>
              <a:t>with</a:t>
            </a:r>
            <a:r>
              <a:rPr lang="hu-HU" dirty="0"/>
              <a:t> a </a:t>
            </a:r>
            <a:r>
              <a:rPr lang="hu-HU" dirty="0" err="1"/>
              <a:t>telescopic</a:t>
            </a:r>
            <a:r>
              <a:rPr lang="hu-HU" dirty="0"/>
              <a:t> </a:t>
            </a:r>
            <a:r>
              <a:rPr lang="hu-HU" dirty="0" err="1"/>
              <a:t>system</a:t>
            </a:r>
            <a:endParaRPr lang="hu-HU" dirty="0"/>
          </a:p>
          <a:p>
            <a:pPr lvl="1"/>
            <a:r>
              <a:rPr lang="hu-HU" dirty="0" err="1"/>
              <a:t>Laser</a:t>
            </a:r>
            <a:r>
              <a:rPr lang="hu-HU" dirty="0"/>
              <a:t>-sintered </a:t>
            </a:r>
            <a:r>
              <a:rPr lang="hu-HU" dirty="0" err="1"/>
              <a:t>cylindroconical</a:t>
            </a:r>
            <a:r>
              <a:rPr lang="hu-HU" dirty="0"/>
              <a:t> </a:t>
            </a:r>
            <a:r>
              <a:rPr lang="hu-HU" dirty="0" err="1"/>
              <a:t>primary</a:t>
            </a:r>
            <a:r>
              <a:rPr lang="hu-HU" dirty="0"/>
              <a:t> </a:t>
            </a:r>
            <a:r>
              <a:rPr lang="hu-HU" dirty="0" err="1"/>
              <a:t>telescopes</a:t>
            </a:r>
            <a:r>
              <a:rPr lang="hu-HU" dirty="0"/>
              <a:t> (</a:t>
            </a:r>
            <a:r>
              <a:rPr lang="hu-HU" dirty="0" err="1"/>
              <a:t>CoCr</a:t>
            </a:r>
            <a:r>
              <a:rPr lang="hu-HU" dirty="0"/>
              <a:t>): 13, 14</a:t>
            </a:r>
          </a:p>
          <a:p>
            <a:pPr lvl="1"/>
            <a:r>
              <a:rPr lang="hu-HU" dirty="0" err="1"/>
              <a:t>Laser</a:t>
            </a:r>
            <a:r>
              <a:rPr lang="hu-HU" dirty="0"/>
              <a:t>-sintered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telescope</a:t>
            </a:r>
            <a:r>
              <a:rPr lang="hu-HU" dirty="0"/>
              <a:t> </a:t>
            </a:r>
            <a:r>
              <a:rPr lang="hu-HU" dirty="0" err="1"/>
              <a:t>copings</a:t>
            </a:r>
            <a:r>
              <a:rPr lang="hu-HU" dirty="0"/>
              <a:t> (</a:t>
            </a:r>
            <a:r>
              <a:rPr lang="hu-HU" dirty="0" err="1"/>
              <a:t>CoCr</a:t>
            </a:r>
            <a:r>
              <a:rPr lang="hu-HU" dirty="0"/>
              <a:t>): 13, 14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hu-HU" dirty="0"/>
              <a:t>12 </a:t>
            </a:r>
            <a:r>
              <a:rPr lang="hu-HU" dirty="0" err="1"/>
              <a:t>acrylic</a:t>
            </a:r>
            <a:r>
              <a:rPr lang="hu-HU" dirty="0"/>
              <a:t> </a:t>
            </a:r>
            <a:r>
              <a:rPr lang="hu-HU" dirty="0" err="1"/>
              <a:t>denture</a:t>
            </a:r>
            <a:r>
              <a:rPr lang="hu-HU" dirty="0"/>
              <a:t> </a:t>
            </a:r>
            <a:r>
              <a:rPr lang="hu-HU" dirty="0" err="1"/>
              <a:t>teeth</a:t>
            </a:r>
            <a:r>
              <a:rPr lang="hu-HU" dirty="0"/>
              <a:t> (16-26)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/>
              <a:t>LOWER ARCH: </a:t>
            </a:r>
            <a:r>
              <a:rPr lang="hu-HU" b="1" dirty="0" err="1"/>
              <a:t>Telescopic</a:t>
            </a:r>
            <a:r>
              <a:rPr lang="hu-HU" b="1" dirty="0"/>
              <a:t> </a:t>
            </a:r>
            <a:r>
              <a:rPr lang="hu-HU" b="1" dirty="0" err="1"/>
              <a:t>overdenture</a:t>
            </a:r>
            <a:endParaRPr lang="hu-HU" b="1" dirty="0"/>
          </a:p>
          <a:p>
            <a:pPr marL="0" indent="0">
              <a:buNone/>
            </a:pPr>
            <a:r>
              <a:rPr lang="hu-HU" dirty="0" err="1"/>
              <a:t>Support</a:t>
            </a:r>
            <a:r>
              <a:rPr lang="hu-HU" dirty="0"/>
              <a:t>: </a:t>
            </a:r>
            <a:r>
              <a:rPr lang="hu-HU" dirty="0" err="1"/>
              <a:t>mucodental</a:t>
            </a:r>
            <a:endParaRPr lang="hu-HU" dirty="0"/>
          </a:p>
          <a:p>
            <a:pPr lvl="1"/>
            <a:r>
              <a:rPr lang="hu-HU" dirty="0"/>
              <a:t>Non-</a:t>
            </a:r>
            <a:r>
              <a:rPr lang="hu-HU" dirty="0" err="1"/>
              <a:t>reduced</a:t>
            </a:r>
            <a:r>
              <a:rPr lang="hu-HU" dirty="0"/>
              <a:t> </a:t>
            </a:r>
            <a:r>
              <a:rPr lang="hu-HU" dirty="0" err="1"/>
              <a:t>acrylic</a:t>
            </a:r>
            <a:r>
              <a:rPr lang="hu-HU" dirty="0"/>
              <a:t> </a:t>
            </a:r>
            <a:r>
              <a:rPr lang="hu-HU" dirty="0" err="1"/>
              <a:t>baseplate</a:t>
            </a:r>
            <a:endParaRPr lang="hu-HU" dirty="0"/>
          </a:p>
          <a:p>
            <a:pPr marL="0" indent="0">
              <a:buNone/>
            </a:pPr>
            <a:r>
              <a:rPr lang="hu-HU" dirty="0" err="1"/>
              <a:t>Retention</a:t>
            </a:r>
            <a:r>
              <a:rPr lang="hu-HU" dirty="0"/>
              <a:t>: </a:t>
            </a:r>
            <a:r>
              <a:rPr lang="hu-HU" dirty="0" err="1"/>
              <a:t>with</a:t>
            </a:r>
            <a:r>
              <a:rPr lang="hu-HU" dirty="0"/>
              <a:t> a </a:t>
            </a:r>
            <a:r>
              <a:rPr lang="hu-HU" dirty="0" err="1"/>
              <a:t>telescopic</a:t>
            </a:r>
            <a:r>
              <a:rPr lang="hu-HU" dirty="0"/>
              <a:t> </a:t>
            </a:r>
            <a:r>
              <a:rPr lang="hu-HU" dirty="0" err="1"/>
              <a:t>system</a:t>
            </a:r>
            <a:endParaRPr lang="hu-HU" dirty="0"/>
          </a:p>
          <a:p>
            <a:pPr lvl="1"/>
            <a:r>
              <a:rPr lang="hu-HU" dirty="0" err="1"/>
              <a:t>Laser</a:t>
            </a:r>
            <a:r>
              <a:rPr lang="hu-HU" dirty="0"/>
              <a:t>-sintered </a:t>
            </a:r>
            <a:r>
              <a:rPr lang="hu-HU" dirty="0" err="1"/>
              <a:t>cylindroconical</a:t>
            </a:r>
            <a:r>
              <a:rPr lang="hu-HU" dirty="0"/>
              <a:t> </a:t>
            </a:r>
            <a:r>
              <a:rPr lang="hu-HU" dirty="0" err="1"/>
              <a:t>primary</a:t>
            </a:r>
            <a:r>
              <a:rPr lang="hu-HU" dirty="0"/>
              <a:t> </a:t>
            </a:r>
            <a:r>
              <a:rPr lang="hu-HU" dirty="0" err="1"/>
              <a:t>telescopes</a:t>
            </a:r>
            <a:r>
              <a:rPr lang="hu-HU" dirty="0"/>
              <a:t> (</a:t>
            </a:r>
            <a:r>
              <a:rPr lang="hu-HU" dirty="0" err="1"/>
              <a:t>CoCr</a:t>
            </a:r>
            <a:r>
              <a:rPr lang="hu-HU" dirty="0"/>
              <a:t>): 34, 43</a:t>
            </a:r>
          </a:p>
          <a:p>
            <a:pPr lvl="1"/>
            <a:r>
              <a:rPr lang="hu-HU" dirty="0" err="1"/>
              <a:t>Laser</a:t>
            </a:r>
            <a:r>
              <a:rPr lang="hu-HU" dirty="0"/>
              <a:t>-sintered </a:t>
            </a:r>
            <a:r>
              <a:rPr lang="hu-HU" dirty="0" err="1"/>
              <a:t>secondary</a:t>
            </a:r>
            <a:r>
              <a:rPr lang="hu-HU" dirty="0"/>
              <a:t> </a:t>
            </a:r>
            <a:r>
              <a:rPr lang="hu-HU" dirty="0" err="1"/>
              <a:t>telescope</a:t>
            </a:r>
            <a:r>
              <a:rPr lang="hu-HU" dirty="0"/>
              <a:t> </a:t>
            </a:r>
            <a:r>
              <a:rPr lang="hu-HU" dirty="0" err="1"/>
              <a:t>copings</a:t>
            </a:r>
            <a:r>
              <a:rPr lang="hu-HU" dirty="0"/>
              <a:t> (</a:t>
            </a:r>
            <a:r>
              <a:rPr lang="hu-HU" dirty="0" err="1"/>
              <a:t>CoCr</a:t>
            </a:r>
            <a:r>
              <a:rPr lang="hu-HU" dirty="0"/>
              <a:t>): 34, 43</a:t>
            </a:r>
          </a:p>
          <a:p>
            <a:pPr marL="0" indent="0">
              <a:buNone/>
            </a:pPr>
            <a:r>
              <a:rPr lang="hu-HU" dirty="0"/>
              <a:t>12 </a:t>
            </a:r>
            <a:r>
              <a:rPr lang="hu-HU" dirty="0" err="1"/>
              <a:t>acrylic</a:t>
            </a:r>
            <a:r>
              <a:rPr lang="hu-HU" dirty="0"/>
              <a:t> </a:t>
            </a:r>
            <a:r>
              <a:rPr lang="hu-HU" dirty="0" err="1"/>
              <a:t>denture</a:t>
            </a:r>
            <a:r>
              <a:rPr lang="hu-HU" dirty="0"/>
              <a:t> </a:t>
            </a:r>
            <a:r>
              <a:rPr lang="hu-HU" dirty="0" err="1"/>
              <a:t>teeth</a:t>
            </a:r>
            <a:r>
              <a:rPr lang="hu-HU" dirty="0"/>
              <a:t> (46-36)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116439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4C791-8D8C-08C1-10D9-78D98744E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1">
            <a:extLst>
              <a:ext uri="{FF2B5EF4-FFF2-40B4-BE49-F238E27FC236}">
                <a16:creationId xmlns:a16="http://schemas.microsoft.com/office/drawing/2014/main" id="{D34FB8D5-01EE-60EC-B6DA-11D9A418A0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1D5B96A5-692D-3E5A-3BF9-3D73830AB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DE6655FC-007B-A835-2EC4-A835B2E15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/>
          <a:stretch>
            <a:fillRect/>
          </a:stretch>
        </p:blipFill>
        <p:spPr>
          <a:xfrm>
            <a:off x="7897416" y="3743236"/>
            <a:ext cx="3556406" cy="238681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62B758DA-F756-FF6B-15C9-6302576DEE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168" y="1512097"/>
            <a:ext cx="2895846" cy="229985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A608B42E-5B49-E902-0B32-9580876ED70B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55B28AB-86D4-E956-1513-B8D5CBC1B99F}"/>
              </a:ext>
            </a:extLst>
          </p:cNvPr>
          <p:cNvSpPr txBox="1"/>
          <p:nvPr/>
        </p:nvSpPr>
        <p:spPr>
          <a:xfrm>
            <a:off x="335280" y="1551176"/>
            <a:ext cx="7602886" cy="469317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rmAutofit/>
          </a:bodyPr>
          <a:lstStyle/>
          <a:p>
            <a:r>
              <a:rPr lang="hu-HU" sz="1300" b="1" noProof="0" dirty="0"/>
              <a:t>UPPER ARCH</a:t>
            </a:r>
            <a:r>
              <a:rPr lang="en-US" sz="1300" b="1" noProof="0" dirty="0"/>
              <a:t> (CLASS 2B): IMPLANT-SUPPORTED FIXED PROSTHESIS</a:t>
            </a:r>
          </a:p>
          <a:p>
            <a:r>
              <a:rPr lang="en-US" sz="1300" noProof="0" dirty="0"/>
              <a:t>16: </a:t>
            </a:r>
            <a:r>
              <a:rPr lang="hu-HU" sz="1300" noProof="0" dirty="0" err="1"/>
              <a:t>solo</a:t>
            </a:r>
            <a:r>
              <a:rPr lang="hu-HU" sz="1300" noProof="0" dirty="0"/>
              <a:t> </a:t>
            </a:r>
            <a:r>
              <a:rPr lang="en-US" sz="1300" noProof="0" dirty="0"/>
              <a:t>monolithic zirconia crown fabricated using CAD/CAM technology, supported by a tissue-level/bone-level implant and retained on a stock/custom, straight/angled implant abutment; cement-retained/screw-retained</a:t>
            </a:r>
            <a:endParaRPr lang="hu-HU" sz="1300" noProof="0" dirty="0"/>
          </a:p>
          <a:p>
            <a:endParaRPr lang="en-US" sz="1300" noProof="0" dirty="0"/>
          </a:p>
          <a:p>
            <a:r>
              <a:rPr lang="en-US" sz="1300" noProof="0" dirty="0"/>
              <a:t>12: glass fiber-reinforced composite post-and-core restoration</a:t>
            </a:r>
          </a:p>
          <a:p>
            <a:r>
              <a:rPr lang="en-US" sz="1300" noProof="0" dirty="0"/>
              <a:t>12, 22: lithium disilicate crowns fabricated using CAD/CAM technology</a:t>
            </a:r>
            <a:endParaRPr lang="hu-HU" sz="1300" noProof="0" dirty="0"/>
          </a:p>
          <a:p>
            <a:endParaRPr lang="en-US" sz="1300" noProof="0" dirty="0"/>
          </a:p>
          <a:p>
            <a:r>
              <a:rPr lang="en-US" sz="1300" noProof="0" dirty="0"/>
              <a:t>11, 21: lithium disilicate veneers fabricated using CAD/CAM or pressing technology</a:t>
            </a:r>
            <a:endParaRPr lang="hu-HU" sz="1300" noProof="0" dirty="0"/>
          </a:p>
          <a:p>
            <a:endParaRPr lang="en-US" sz="1300" noProof="0" dirty="0"/>
          </a:p>
          <a:p>
            <a:r>
              <a:rPr lang="hu-HU" sz="1300" dirty="0"/>
              <a:t>3-unit,</a:t>
            </a:r>
            <a:r>
              <a:rPr lang="en-US" sz="1300" noProof="0" dirty="0"/>
              <a:t> screw-retained metal-ceramic (</a:t>
            </a:r>
            <a:r>
              <a:rPr lang="hu-HU" sz="1300" noProof="0" dirty="0"/>
              <a:t>C</a:t>
            </a:r>
            <a:r>
              <a:rPr lang="en-US" sz="1300" noProof="0" dirty="0"/>
              <a:t>o</a:t>
            </a:r>
            <a:r>
              <a:rPr lang="hu-HU" sz="1300" noProof="0" dirty="0"/>
              <a:t>C</a:t>
            </a:r>
            <a:r>
              <a:rPr lang="en-US" sz="1300" noProof="0" dirty="0"/>
              <a:t>r) bridge fabricated using laser sintering technology, supported by tissue-level/bone-level implants and retained on stock titanium bases/custom/multi-unit abutments</a:t>
            </a:r>
          </a:p>
          <a:p>
            <a:pPr lvl="1"/>
            <a:r>
              <a:rPr lang="en-US" sz="1300" noProof="0" dirty="0"/>
              <a:t>Veneered retainer crowns: 25, 27</a:t>
            </a:r>
          </a:p>
          <a:p>
            <a:pPr lvl="1"/>
            <a:r>
              <a:rPr lang="en-US" sz="1300" noProof="0" dirty="0"/>
              <a:t>Veneered </a:t>
            </a:r>
            <a:r>
              <a:rPr lang="en-US" sz="1300" noProof="0" dirty="0" err="1"/>
              <a:t>pontic</a:t>
            </a:r>
            <a:r>
              <a:rPr lang="en-US" sz="1300" noProof="0" dirty="0"/>
              <a:t>: 26</a:t>
            </a:r>
            <a:endParaRPr lang="hu-HU" sz="1300" noProof="0" dirty="0"/>
          </a:p>
          <a:p>
            <a:endParaRPr lang="en-US" sz="1300" noProof="0" dirty="0"/>
          </a:p>
          <a:p>
            <a:r>
              <a:rPr lang="hu-HU" sz="1300" b="1" noProof="0" dirty="0"/>
              <a:t>LOWER ARCH</a:t>
            </a:r>
            <a:r>
              <a:rPr lang="en-US" sz="1300" b="1" noProof="0" dirty="0"/>
              <a:t> (CLASS T): IMPLANT-SUPPORTED FIXED PROSTHESIS</a:t>
            </a:r>
          </a:p>
          <a:p>
            <a:r>
              <a:rPr lang="en-US" sz="1300" noProof="0" dirty="0"/>
              <a:t>12-unit, screw-retained monolithic zirconia bridge supported by six bone-level implants, retained on multi-unit abutments and a custom CAD/CAM-fabricated titanium </a:t>
            </a:r>
            <a:r>
              <a:rPr lang="en-US" sz="1300" noProof="0" dirty="0" err="1"/>
              <a:t>i</a:t>
            </a:r>
            <a:r>
              <a:rPr lang="en-US" sz="1300" noProof="0" dirty="0"/>
              <a:t>-bar</a:t>
            </a:r>
          </a:p>
          <a:p>
            <a:pPr lvl="1"/>
            <a:r>
              <a:rPr lang="en-US" sz="1300" noProof="0" dirty="0"/>
              <a:t>Retainer crowns: 36, 34, 32, 42, 44, 46</a:t>
            </a:r>
          </a:p>
          <a:p>
            <a:pPr lvl="1"/>
            <a:r>
              <a:rPr lang="en-US" sz="1300" noProof="0" dirty="0" err="1"/>
              <a:t>Pontics</a:t>
            </a:r>
            <a:r>
              <a:rPr lang="en-US" sz="1300" noProof="0" dirty="0"/>
              <a:t>: 35, 33, 31, 41, 43, 45</a:t>
            </a:r>
          </a:p>
        </p:txBody>
      </p:sp>
    </p:spTree>
    <p:extLst>
      <p:ext uri="{BB962C8B-B14F-4D97-AF65-F5344CB8AC3E}">
        <p14:creationId xmlns:p14="http://schemas.microsoft.com/office/powerpoint/2010/main" val="12059450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C0736-42B0-02D8-25ED-3C4BEA561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ím 1">
            <a:extLst>
              <a:ext uri="{FF2B5EF4-FFF2-40B4-BE49-F238E27FC236}">
                <a16:creationId xmlns:a16="http://schemas.microsoft.com/office/drawing/2014/main" id="{A7FA75C3-CDC4-467D-F179-F81D4262DA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-72493"/>
            <a:ext cx="10515600" cy="879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Treatment Plan</a:t>
            </a:r>
            <a:endParaRPr lang="en-US" noProof="0"/>
          </a:p>
        </p:txBody>
      </p: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27AA35C0-29AD-04B2-D213-71314E6A6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673026"/>
            <a:ext cx="7419118" cy="769441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hu-HU" noProof="0" err="1"/>
              <a:t>Description</a:t>
            </a:r>
            <a:r>
              <a:rPr lang="hu-HU" noProof="0"/>
              <a:t> and </a:t>
            </a:r>
            <a:r>
              <a:rPr lang="hu-HU" noProof="0" err="1"/>
              <a:t>drawing</a:t>
            </a:r>
            <a:r>
              <a:rPr lang="hu-HU" noProof="0"/>
              <a:t>!</a:t>
            </a:r>
          </a:p>
          <a:p>
            <a:pPr marL="0" indent="0" algn="ctr">
              <a:buNone/>
            </a:pPr>
            <a:r>
              <a:rPr lang="hu-HU" noProof="0">
                <a:ea typeface="+mn-lt"/>
                <a:cs typeface="+mn-lt"/>
              </a:rPr>
              <a:t>Fábián and </a:t>
            </a:r>
            <a:r>
              <a:rPr lang="hu-HU" noProof="0" err="1">
                <a:ea typeface="+mn-lt"/>
                <a:cs typeface="+mn-lt"/>
              </a:rPr>
              <a:t>Fejérdy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C</a:t>
            </a:r>
            <a:r>
              <a:rPr lang="hu-HU" noProof="0" err="1">
                <a:ea typeface="+mn-lt"/>
                <a:cs typeface="+mn-lt"/>
              </a:rPr>
              <a:t>alssification</a:t>
            </a:r>
            <a:r>
              <a:rPr lang="hu-HU" noProof="0">
                <a:ea typeface="+mn-lt"/>
                <a:cs typeface="+mn-lt"/>
              </a:rPr>
              <a:t> of </a:t>
            </a:r>
            <a:r>
              <a:rPr lang="hu-HU">
                <a:ea typeface="+mn-lt"/>
                <a:cs typeface="+mn-lt"/>
              </a:rPr>
              <a:t>P</a:t>
            </a:r>
            <a:r>
              <a:rPr lang="hu-HU" noProof="0" err="1">
                <a:ea typeface="+mn-lt"/>
                <a:cs typeface="+mn-lt"/>
              </a:rPr>
              <a:t>artial</a:t>
            </a:r>
            <a:r>
              <a:rPr lang="hu-HU" noProof="0">
                <a:ea typeface="+mn-lt"/>
                <a:cs typeface="+mn-lt"/>
              </a:rPr>
              <a:t> </a:t>
            </a:r>
            <a:r>
              <a:rPr lang="hu-HU">
                <a:ea typeface="+mn-lt"/>
                <a:cs typeface="+mn-lt"/>
              </a:rPr>
              <a:t>E</a:t>
            </a:r>
            <a:r>
              <a:rPr lang="hu-HU" noProof="0" err="1">
                <a:ea typeface="+mn-lt"/>
                <a:cs typeface="+mn-lt"/>
              </a:rPr>
              <a:t>dentulism</a:t>
            </a:r>
            <a:endParaRPr lang="hu-HU" noProof="0">
              <a:ea typeface="+mn-lt"/>
              <a:cs typeface="+mn-lt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6207A0C-A737-9FDA-9D9B-17E96184E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2857" y="3825991"/>
            <a:ext cx="3168607" cy="2194716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15A18CC0-4D2C-6253-F115-9DD7DAEF3F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935" y="1631275"/>
            <a:ext cx="2641991" cy="2194716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12E22CBE-F1D6-2F57-41FA-6E272C5BF811}"/>
              </a:ext>
            </a:extLst>
          </p:cNvPr>
          <p:cNvSpPr txBox="1"/>
          <p:nvPr/>
        </p:nvSpPr>
        <p:spPr>
          <a:xfrm>
            <a:off x="7897416" y="667435"/>
            <a:ext cx="3959304" cy="7694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1100" b="1" noProof="0" dirty="0" err="1"/>
              <a:t>Color</a:t>
            </a:r>
            <a:r>
              <a:rPr lang="hu-HU" sz="1100" b="1" noProof="0" dirty="0"/>
              <a:t> </a:t>
            </a:r>
            <a:r>
              <a:rPr lang="hu-HU" sz="1100" b="1" noProof="0" dirty="0" err="1"/>
              <a:t>coding</a:t>
            </a:r>
            <a:r>
              <a:rPr lang="hu-HU" sz="1100" b="1" noProof="0" dirty="0"/>
              <a:t>: </a:t>
            </a:r>
            <a:r>
              <a:rPr lang="hu-HU" sz="1100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Blue</a:t>
            </a:r>
            <a:r>
              <a:rPr lang="hu-HU" sz="1100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= </a:t>
            </a:r>
            <a:r>
              <a:rPr lang="hu-HU" sz="11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metal</a:t>
            </a:r>
            <a:r>
              <a:rPr lang="hu-HU" sz="1100" b="1" noProof="0" dirty="0"/>
              <a:t> </a:t>
            </a:r>
            <a:r>
              <a:rPr lang="hu-HU" sz="1100" b="1" dirty="0" err="1">
                <a:solidFill>
                  <a:srgbClr val="00B050"/>
                </a:solidFill>
              </a:rPr>
              <a:t>Green</a:t>
            </a:r>
            <a:r>
              <a:rPr lang="hu-HU" sz="1100" b="1" noProof="0" dirty="0">
                <a:solidFill>
                  <a:srgbClr val="00B050"/>
                </a:solidFill>
              </a:rPr>
              <a:t> = </a:t>
            </a:r>
            <a:r>
              <a:rPr lang="hu-HU" sz="1100" b="1" noProof="0" dirty="0" err="1">
                <a:solidFill>
                  <a:srgbClr val="00B050"/>
                </a:solidFill>
              </a:rPr>
              <a:t>ceramic</a:t>
            </a:r>
            <a:r>
              <a:rPr lang="hu-HU" sz="1100" b="1" noProof="0" dirty="0"/>
              <a:t> </a:t>
            </a:r>
          </a:p>
          <a:p>
            <a:r>
              <a:rPr lang="hu-HU" sz="1100" b="1" noProof="0" dirty="0">
                <a:solidFill>
                  <a:srgbClr val="FF0000"/>
                </a:solidFill>
              </a:rPr>
              <a:t>Red = </a:t>
            </a:r>
            <a:r>
              <a:rPr lang="hu-HU" sz="1100" b="1" noProof="0" dirty="0" err="1">
                <a:solidFill>
                  <a:srgbClr val="FF0000"/>
                </a:solidFill>
              </a:rPr>
              <a:t>acrilic</a:t>
            </a:r>
            <a:r>
              <a:rPr lang="hu-HU" sz="1100" b="1" noProof="0" dirty="0">
                <a:solidFill>
                  <a:srgbClr val="FF0000"/>
                </a:solidFill>
              </a:rPr>
              <a:t>/</a:t>
            </a:r>
            <a:r>
              <a:rPr lang="hu-HU" sz="1100" b="1" noProof="0" dirty="0" err="1">
                <a:solidFill>
                  <a:srgbClr val="FF0000"/>
                </a:solidFill>
              </a:rPr>
              <a:t>composite</a:t>
            </a:r>
            <a:endParaRPr lang="hu-HU" sz="1100" b="1" noProof="0" dirty="0">
              <a:solidFill>
                <a:srgbClr val="FF0000"/>
              </a:solidFill>
            </a:endParaRPr>
          </a:p>
          <a:p>
            <a:r>
              <a:rPr lang="hu-HU" sz="1100" b="1" noProof="0" dirty="0" err="1">
                <a:solidFill>
                  <a:srgbClr val="FFFF00"/>
                </a:solidFill>
              </a:rPr>
              <a:t>Yellow</a:t>
            </a:r>
            <a:r>
              <a:rPr lang="hu-HU" sz="1100" b="1" noProof="0" dirty="0">
                <a:solidFill>
                  <a:srgbClr val="FFFF00"/>
                </a:solidFill>
              </a:rPr>
              <a:t> = </a:t>
            </a:r>
            <a:r>
              <a:rPr lang="hu-HU" sz="1100" b="1" noProof="0" dirty="0" err="1">
                <a:solidFill>
                  <a:srgbClr val="FFFF00"/>
                </a:solidFill>
              </a:rPr>
              <a:t>hidden</a:t>
            </a:r>
            <a:r>
              <a:rPr lang="hu-HU" sz="1100" b="1" noProof="0" dirty="0">
                <a:solidFill>
                  <a:srgbClr val="FFFF00"/>
                </a:solidFill>
              </a:rPr>
              <a:t> </a:t>
            </a:r>
            <a:r>
              <a:rPr lang="hu-HU" sz="1100" b="1" noProof="0" dirty="0" err="1">
                <a:solidFill>
                  <a:srgbClr val="FFFF00"/>
                </a:solidFill>
              </a:rPr>
              <a:t>attachment</a:t>
            </a:r>
            <a:r>
              <a:rPr lang="hu-HU" sz="1100" b="1" noProof="0" dirty="0">
                <a:solidFill>
                  <a:srgbClr val="FFFF00"/>
                </a:solidFill>
              </a:rPr>
              <a:t> (</a:t>
            </a:r>
            <a:r>
              <a:rPr lang="hu-HU" sz="1100" b="1" noProof="0" dirty="0" err="1">
                <a:solidFill>
                  <a:srgbClr val="FFFF00"/>
                </a:solidFill>
              </a:rPr>
              <a:t>matrix</a:t>
            </a:r>
            <a:r>
              <a:rPr lang="hu-HU" sz="1100" b="1" noProof="0" dirty="0">
                <a:solidFill>
                  <a:srgbClr val="FFFF00"/>
                </a:solidFill>
              </a:rPr>
              <a:t>)</a:t>
            </a:r>
          </a:p>
          <a:p>
            <a:r>
              <a:rPr lang="hu-HU" sz="1100" b="1" noProof="0" dirty="0" err="1">
                <a:solidFill>
                  <a:srgbClr val="FFC000"/>
                </a:solidFill>
              </a:rPr>
              <a:t>Orange</a:t>
            </a:r>
            <a:r>
              <a:rPr lang="hu-HU" sz="1100" b="1" noProof="0" dirty="0">
                <a:solidFill>
                  <a:srgbClr val="FFC000"/>
                </a:solidFill>
              </a:rPr>
              <a:t> = </a:t>
            </a:r>
            <a:r>
              <a:rPr lang="hu-HU" sz="1100" b="1" noProof="0" dirty="0" err="1">
                <a:solidFill>
                  <a:srgbClr val="FFC000"/>
                </a:solidFill>
              </a:rPr>
              <a:t>zirconia</a:t>
            </a:r>
            <a:endParaRPr lang="hu-HU" sz="1100" b="1" noProof="0" dirty="0">
              <a:solidFill>
                <a:srgbClr val="FFC000"/>
              </a:solidFill>
            </a:endParaRP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2E8E93B-9BBF-3AE7-E400-3A4310ADD485}"/>
              </a:ext>
            </a:extLst>
          </p:cNvPr>
          <p:cNvSpPr txBox="1"/>
          <p:nvPr/>
        </p:nvSpPr>
        <p:spPr>
          <a:xfrm>
            <a:off x="335280" y="1665476"/>
            <a:ext cx="76028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500" b="1" noProof="0" dirty="0"/>
              <a:t>UPPER ARCH (CLASS T): IMPLANT-RETAINED REMOVABLE OVERDENTURE</a:t>
            </a:r>
          </a:p>
          <a:p>
            <a:r>
              <a:rPr lang="hu-HU" sz="1500" noProof="0" dirty="0" err="1"/>
              <a:t>Support</a:t>
            </a:r>
            <a:r>
              <a:rPr lang="hu-HU" sz="1500" noProof="0" dirty="0"/>
              <a:t>: </a:t>
            </a:r>
            <a:r>
              <a:rPr lang="hu-HU" sz="1500" noProof="0" dirty="0" err="1"/>
              <a:t>muco-implantal</a:t>
            </a:r>
            <a:endParaRPr lang="hu-HU" sz="1500" noProof="0" dirty="0"/>
          </a:p>
          <a:p>
            <a:pPr lvl="1"/>
            <a:r>
              <a:rPr lang="hu-HU" sz="1500" noProof="0" dirty="0" err="1"/>
              <a:t>Casted</a:t>
            </a:r>
            <a:r>
              <a:rPr lang="hu-HU" sz="1500" dirty="0"/>
              <a:t> metal (</a:t>
            </a:r>
            <a:r>
              <a:rPr lang="hu-HU" sz="1500" dirty="0" err="1"/>
              <a:t>CoCr</a:t>
            </a:r>
            <a:r>
              <a:rPr lang="hu-HU" sz="1500" dirty="0"/>
              <a:t>) </a:t>
            </a:r>
            <a:r>
              <a:rPr lang="hu-HU" sz="1500" dirty="0" err="1"/>
              <a:t>baseplate</a:t>
            </a:r>
            <a:r>
              <a:rPr lang="hu-HU" sz="1500" dirty="0"/>
              <a:t> </a:t>
            </a:r>
            <a:r>
              <a:rPr lang="hu-HU" sz="1500" noProof="0" dirty="0" err="1"/>
              <a:t>reduced</a:t>
            </a:r>
            <a:r>
              <a:rPr lang="hu-HU" sz="1500" noProof="0" dirty="0"/>
              <a:t> </a:t>
            </a:r>
            <a:r>
              <a:rPr lang="hu-HU" sz="1500" dirty="0"/>
              <a:t>in a </a:t>
            </a:r>
            <a:r>
              <a:rPr lang="hu-HU" sz="1500" dirty="0" err="1"/>
              <a:t>horseshoe</a:t>
            </a:r>
            <a:r>
              <a:rPr lang="hu-HU" sz="1500" dirty="0"/>
              <a:t> </a:t>
            </a:r>
            <a:r>
              <a:rPr lang="hu-HU" sz="1500" dirty="0" err="1"/>
              <a:t>shape</a:t>
            </a:r>
            <a:endParaRPr lang="hu-HU" sz="1500" noProof="0" dirty="0"/>
          </a:p>
          <a:p>
            <a:r>
              <a:rPr lang="hu-HU" sz="1500" noProof="0" dirty="0" err="1"/>
              <a:t>Retention</a:t>
            </a:r>
            <a:r>
              <a:rPr lang="hu-HU" sz="1500" noProof="0" dirty="0"/>
              <a:t>: ball </a:t>
            </a:r>
            <a:r>
              <a:rPr lang="hu-HU" sz="1500" noProof="0" dirty="0" err="1"/>
              <a:t>or</a:t>
            </a:r>
            <a:r>
              <a:rPr lang="hu-HU" sz="1500" noProof="0" dirty="0"/>
              <a:t> </a:t>
            </a:r>
            <a:r>
              <a:rPr lang="hu-HU" sz="1500" noProof="0" dirty="0" err="1"/>
              <a:t>locator-type</a:t>
            </a:r>
            <a:r>
              <a:rPr lang="hu-HU" sz="1500" noProof="0" dirty="0"/>
              <a:t> </a:t>
            </a:r>
            <a:r>
              <a:rPr lang="hu-HU" sz="1500" noProof="0" dirty="0" err="1"/>
              <a:t>attachments</a:t>
            </a:r>
            <a:r>
              <a:rPr lang="hu-HU" sz="1500" noProof="0" dirty="0"/>
              <a:t> </a:t>
            </a:r>
            <a:r>
              <a:rPr lang="hu-HU" sz="1500" noProof="0" dirty="0" err="1"/>
              <a:t>at</a:t>
            </a:r>
            <a:r>
              <a:rPr lang="hu-HU" sz="1500" noProof="0" dirty="0"/>
              <a:t> </a:t>
            </a:r>
            <a:r>
              <a:rPr lang="hu-HU" sz="1500" noProof="0" dirty="0" err="1"/>
              <a:t>implant</a:t>
            </a:r>
            <a:r>
              <a:rPr lang="hu-HU" sz="1500" noProof="0" dirty="0"/>
              <a:t> </a:t>
            </a:r>
            <a:r>
              <a:rPr lang="hu-HU" sz="1500" noProof="0" dirty="0" err="1"/>
              <a:t>positions</a:t>
            </a:r>
            <a:r>
              <a:rPr lang="hu-HU" sz="1500" noProof="0" dirty="0"/>
              <a:t> 14, 12, 22, 24</a:t>
            </a:r>
          </a:p>
          <a:p>
            <a:r>
              <a:rPr lang="hu-HU" sz="1500" noProof="0" dirty="0"/>
              <a:t>14 </a:t>
            </a:r>
            <a:r>
              <a:rPr lang="hu-HU" sz="1500" noProof="0" dirty="0" err="1"/>
              <a:t>acrylic</a:t>
            </a:r>
            <a:r>
              <a:rPr lang="hu-HU" sz="1500" noProof="0" dirty="0"/>
              <a:t> </a:t>
            </a:r>
            <a:r>
              <a:rPr lang="hu-HU" sz="1500" noProof="0" dirty="0" err="1"/>
              <a:t>denture</a:t>
            </a:r>
            <a:r>
              <a:rPr lang="hu-HU" sz="1500" noProof="0" dirty="0"/>
              <a:t> </a:t>
            </a:r>
            <a:r>
              <a:rPr lang="hu-HU" sz="1500" noProof="0" dirty="0" err="1"/>
              <a:t>teeth</a:t>
            </a:r>
            <a:r>
              <a:rPr lang="hu-HU" sz="1500" noProof="0" dirty="0"/>
              <a:t> (17–27)</a:t>
            </a:r>
          </a:p>
          <a:p>
            <a:endParaRPr lang="hu-HU" sz="1500" b="1" noProof="0" dirty="0"/>
          </a:p>
          <a:p>
            <a:endParaRPr lang="hu-HU" sz="1500" b="1" noProof="0" dirty="0"/>
          </a:p>
          <a:p>
            <a:endParaRPr lang="hu-HU" sz="1500" b="1" dirty="0"/>
          </a:p>
          <a:p>
            <a:endParaRPr lang="hu-HU" sz="1500" b="1" noProof="0" dirty="0"/>
          </a:p>
          <a:p>
            <a:endParaRPr lang="hu-HU" sz="1500" b="1" noProof="0" dirty="0"/>
          </a:p>
          <a:p>
            <a:r>
              <a:rPr lang="hu-HU" sz="1500" b="1" noProof="0" dirty="0"/>
              <a:t>MANDIBLE (CLASS T): IMPLANT-SUPPORTED REMOVABLE OVERDENTURE</a:t>
            </a:r>
          </a:p>
          <a:p>
            <a:r>
              <a:rPr lang="hu-HU" sz="1500" noProof="0" dirty="0" err="1"/>
              <a:t>Support</a:t>
            </a:r>
            <a:r>
              <a:rPr lang="hu-HU" sz="1500" noProof="0" dirty="0"/>
              <a:t>: </a:t>
            </a:r>
            <a:r>
              <a:rPr lang="hu-HU" sz="1500" noProof="0" dirty="0" err="1"/>
              <a:t>implanto</a:t>
            </a:r>
            <a:r>
              <a:rPr lang="hu-HU" sz="1500" noProof="0" dirty="0"/>
              <a:t>(-</a:t>
            </a:r>
            <a:r>
              <a:rPr lang="hu-HU" sz="1500" noProof="0" dirty="0" err="1"/>
              <a:t>mucosal</a:t>
            </a:r>
            <a:r>
              <a:rPr lang="hu-HU" sz="1500" noProof="0" dirty="0"/>
              <a:t>)</a:t>
            </a:r>
          </a:p>
          <a:p>
            <a:pPr lvl="1"/>
            <a:r>
              <a:rPr lang="hu-HU" sz="1500" noProof="0" dirty="0" err="1"/>
              <a:t>Reduced</a:t>
            </a:r>
            <a:r>
              <a:rPr lang="hu-HU" sz="1500" noProof="0" dirty="0"/>
              <a:t> </a:t>
            </a:r>
            <a:r>
              <a:rPr lang="hu-HU" sz="1500" noProof="0" dirty="0" err="1"/>
              <a:t>acrylic</a:t>
            </a:r>
            <a:r>
              <a:rPr lang="hu-HU" sz="1500" noProof="0" dirty="0"/>
              <a:t> </a:t>
            </a:r>
            <a:r>
              <a:rPr lang="hu-HU" sz="1500" noProof="0" dirty="0" err="1"/>
              <a:t>baseplate</a:t>
            </a:r>
            <a:r>
              <a:rPr lang="hu-HU" sz="1500" noProof="0" dirty="0"/>
              <a:t> </a:t>
            </a:r>
            <a:r>
              <a:rPr lang="hu-HU" sz="1500" noProof="0" dirty="0" err="1"/>
              <a:t>with</a:t>
            </a:r>
            <a:r>
              <a:rPr lang="hu-HU" sz="1500" noProof="0" dirty="0"/>
              <a:t> metal </a:t>
            </a:r>
            <a:r>
              <a:rPr lang="hu-HU" sz="1500" noProof="0" dirty="0" err="1"/>
              <a:t>reinforcement</a:t>
            </a:r>
            <a:endParaRPr lang="hu-HU" sz="1500" noProof="0" dirty="0"/>
          </a:p>
          <a:p>
            <a:r>
              <a:rPr lang="hu-HU" sz="1500" noProof="0" dirty="0" err="1"/>
              <a:t>Retention</a:t>
            </a:r>
            <a:r>
              <a:rPr lang="hu-HU" sz="1500" noProof="0" dirty="0"/>
              <a:t>: bar </a:t>
            </a:r>
            <a:r>
              <a:rPr lang="hu-HU" sz="1500" noProof="0" dirty="0" err="1"/>
              <a:t>attachment</a:t>
            </a:r>
            <a:r>
              <a:rPr lang="hu-HU" sz="1500" noProof="0" dirty="0"/>
              <a:t> </a:t>
            </a:r>
            <a:r>
              <a:rPr lang="hu-HU" sz="1500" noProof="0" dirty="0" err="1"/>
              <a:t>system</a:t>
            </a:r>
            <a:endParaRPr lang="hu-HU" sz="1500" noProof="0" dirty="0"/>
          </a:p>
          <a:p>
            <a:pPr lvl="1"/>
            <a:r>
              <a:rPr lang="hu-HU" sz="1500" noProof="0" dirty="0"/>
              <a:t>Bar: </a:t>
            </a:r>
            <a:r>
              <a:rPr lang="hu-HU" sz="1500" noProof="0" dirty="0" err="1"/>
              <a:t>Preci-Horix</a:t>
            </a:r>
            <a:r>
              <a:rPr lang="hu-HU" sz="1500" noProof="0" dirty="0"/>
              <a:t> bar </a:t>
            </a:r>
            <a:r>
              <a:rPr lang="hu-HU" sz="1500" noProof="0" dirty="0" err="1"/>
              <a:t>connecting</a:t>
            </a:r>
            <a:r>
              <a:rPr lang="hu-HU" sz="1500" noProof="0" dirty="0"/>
              <a:t> </a:t>
            </a:r>
            <a:r>
              <a:rPr lang="hu-HU" sz="1500" noProof="0" dirty="0" err="1"/>
              <a:t>the</a:t>
            </a:r>
            <a:r>
              <a:rPr lang="hu-HU" sz="1500" noProof="0" dirty="0"/>
              <a:t> </a:t>
            </a:r>
            <a:r>
              <a:rPr lang="hu-HU" sz="1500" noProof="0" dirty="0" err="1"/>
              <a:t>implants</a:t>
            </a:r>
            <a:r>
              <a:rPr lang="hu-HU" sz="1500" noProof="0" dirty="0"/>
              <a:t> </a:t>
            </a:r>
            <a:r>
              <a:rPr lang="hu-HU" sz="1500" noProof="0" dirty="0" err="1"/>
              <a:t>at</a:t>
            </a:r>
            <a:r>
              <a:rPr lang="hu-HU" sz="1500" noProof="0" dirty="0"/>
              <a:t> </a:t>
            </a:r>
            <a:r>
              <a:rPr lang="hu-HU" sz="1500" noProof="0" dirty="0" err="1"/>
              <a:t>positions</a:t>
            </a:r>
            <a:r>
              <a:rPr lang="hu-HU" sz="1500" noProof="0" dirty="0"/>
              <a:t> 45, 43, 33, 35</a:t>
            </a:r>
          </a:p>
          <a:p>
            <a:r>
              <a:rPr lang="hu-HU" sz="1500" noProof="0" dirty="0"/>
              <a:t>14 </a:t>
            </a:r>
            <a:r>
              <a:rPr lang="hu-HU" sz="1500" noProof="0" dirty="0" err="1"/>
              <a:t>acrylic</a:t>
            </a:r>
            <a:r>
              <a:rPr lang="hu-HU" sz="1500" noProof="0" dirty="0"/>
              <a:t> </a:t>
            </a:r>
            <a:r>
              <a:rPr lang="hu-HU" sz="1500" noProof="0" dirty="0" err="1"/>
              <a:t>denture</a:t>
            </a:r>
            <a:r>
              <a:rPr lang="hu-HU" sz="1500" noProof="0" dirty="0"/>
              <a:t> </a:t>
            </a:r>
            <a:r>
              <a:rPr lang="hu-HU" sz="1500" noProof="0" dirty="0" err="1"/>
              <a:t>teeth</a:t>
            </a:r>
            <a:r>
              <a:rPr lang="hu-HU" sz="1500" noProof="0" dirty="0"/>
              <a:t> (37–47)</a:t>
            </a:r>
          </a:p>
        </p:txBody>
      </p:sp>
    </p:spTree>
    <p:extLst>
      <p:ext uri="{BB962C8B-B14F-4D97-AF65-F5344CB8AC3E}">
        <p14:creationId xmlns:p14="http://schemas.microsoft.com/office/powerpoint/2010/main" val="891638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5896"/>
            <a:ext cx="10515600" cy="1325563"/>
          </a:xfrm>
        </p:spPr>
        <p:txBody>
          <a:bodyPr/>
          <a:lstStyle/>
          <a:p>
            <a:pPr algn="ctr"/>
            <a:r>
              <a:rPr lang="en-US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Prosthodontic Procedures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12686" y="1484812"/>
            <a:ext cx="8766628" cy="4525963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noProof="0" dirty="0"/>
              <a:t>Indicate the different treatment phases on new slides, create a logical structure! </a:t>
            </a:r>
          </a:p>
          <a:p>
            <a:r>
              <a:rPr lang="en-US" b="1" noProof="0" dirty="0"/>
              <a:t>The </a:t>
            </a:r>
            <a:r>
              <a:rPr lang="en-US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title of the </a:t>
            </a:r>
            <a:r>
              <a:rPr lang="hu-H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</a:t>
            </a:r>
            <a:r>
              <a:rPr lang="en-US" b="1" noProof="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lides</a:t>
            </a:r>
            <a:r>
              <a:rPr lang="en-US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noProof="0" dirty="0"/>
              <a:t>should be the name of these Phases.</a:t>
            </a:r>
          </a:p>
          <a:p>
            <a:pPr marL="0" indent="0">
              <a:buNone/>
            </a:pPr>
            <a:r>
              <a:rPr lang="en-US" i="1" noProof="0" dirty="0"/>
              <a:t>	S</a:t>
            </a:r>
            <a:r>
              <a:rPr lang="hu-HU" i="1" noProof="0" dirty="0" err="1"/>
              <a:t>ee</a:t>
            </a:r>
            <a:r>
              <a:rPr lang="en-US" i="1" noProof="0" dirty="0"/>
              <a:t> the </a:t>
            </a:r>
            <a:r>
              <a:rPr lang="hu-HU" i="1" dirty="0" err="1"/>
              <a:t>Content</a:t>
            </a:r>
            <a:r>
              <a:rPr lang="hu-HU" i="1" dirty="0"/>
              <a:t> </a:t>
            </a:r>
            <a:r>
              <a:rPr lang="hu-HU" i="1" dirty="0" err="1"/>
              <a:t>guide</a:t>
            </a:r>
            <a:r>
              <a:rPr lang="en-US" i="1" noProof="0" dirty="0"/>
              <a:t> slides</a:t>
            </a:r>
            <a:r>
              <a:rPr lang="hu-HU" i="1" noProof="0" dirty="0"/>
              <a:t>!</a:t>
            </a:r>
            <a:endParaRPr lang="en-US" noProof="0" dirty="0"/>
          </a:p>
          <a:p>
            <a:r>
              <a:rPr lang="en-US" noProof="0" dirty="0"/>
              <a:t>Indicate the </a:t>
            </a:r>
            <a:r>
              <a:rPr lang="en-US" b="1" noProof="0" dirty="0"/>
              <a:t>methods</a:t>
            </a:r>
            <a:r>
              <a:rPr lang="en-US" noProof="0" dirty="0"/>
              <a:t> used, as well as the type, name and producer of the </a:t>
            </a:r>
            <a:r>
              <a:rPr lang="en-US" b="1" noProof="0" dirty="0"/>
              <a:t>materials</a:t>
            </a:r>
            <a:r>
              <a:rPr lang="en-US" noProof="0" dirty="0"/>
              <a:t>!</a:t>
            </a:r>
          </a:p>
          <a:p>
            <a:pPr lvl="1"/>
            <a:r>
              <a:rPr lang="en-US" noProof="0" dirty="0" err="1"/>
              <a:t>precisional</a:t>
            </a:r>
            <a:r>
              <a:rPr lang="en-US" noProof="0" dirty="0"/>
              <a:t>-situational impression, putty-wash technique; C-Silicone impression material; </a:t>
            </a:r>
            <a:r>
              <a:rPr lang="en-US" noProof="0" dirty="0" err="1"/>
              <a:t>Zetaplus+Oranwash</a:t>
            </a:r>
            <a:r>
              <a:rPr lang="en-US" noProof="0" dirty="0"/>
              <a:t> (</a:t>
            </a:r>
            <a:r>
              <a:rPr lang="en-US" noProof="0" dirty="0" err="1"/>
              <a:t>Zhermack</a:t>
            </a:r>
            <a:r>
              <a:rPr lang="en-US" baseline="30000" noProof="0" dirty="0"/>
              <a:t>®</a:t>
            </a:r>
            <a:r>
              <a:rPr lang="en-US" noProof="0" dirty="0"/>
              <a:t>)</a:t>
            </a:r>
          </a:p>
          <a:p>
            <a:pPr lvl="1"/>
            <a:r>
              <a:rPr lang="en-US" noProof="0" dirty="0" err="1"/>
              <a:t>Eg.</a:t>
            </a:r>
            <a:r>
              <a:rPr lang="en-US" noProof="0" dirty="0"/>
              <a:t> glass ionomer luting cement, </a:t>
            </a:r>
            <a:r>
              <a:rPr lang="en-US" noProof="0" dirty="0" err="1"/>
              <a:t>Ketac</a:t>
            </a:r>
            <a:r>
              <a:rPr lang="en-US" noProof="0" dirty="0"/>
              <a:t> Cem (3M ESPE</a:t>
            </a:r>
            <a:r>
              <a:rPr lang="en-US" baseline="30000" noProof="0" dirty="0"/>
              <a:t>®</a:t>
            </a:r>
            <a:r>
              <a:rPr lang="en-US" noProof="0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8178620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81200" y="13380"/>
            <a:ext cx="8229600" cy="1498178"/>
          </a:xfrm>
        </p:spPr>
        <p:txBody>
          <a:bodyPr>
            <a:normAutofit/>
          </a:bodyPr>
          <a:lstStyle/>
          <a:p>
            <a:pPr algn="ctr"/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Short term control</a:t>
            </a:r>
            <a:b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en-US" noProof="0">
                <a:solidFill>
                  <a:schemeClr val="tx2">
                    <a:lumMod val="60000"/>
                    <a:lumOff val="40000"/>
                  </a:schemeClr>
                </a:solidFill>
              </a:rPr>
              <a:t>Long term control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990600" y="1749678"/>
            <a:ext cx="9867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noProof="0" dirty="0"/>
              <a:t>Professional oral hygiene treatment, repeated instruction and motivation - if necessary.</a:t>
            </a:r>
          </a:p>
          <a:p>
            <a:r>
              <a:rPr lang="en-US" sz="3200" noProof="0" dirty="0"/>
              <a:t>Recheck Status.</a:t>
            </a:r>
          </a:p>
        </p:txBody>
      </p:sp>
    </p:spTree>
    <p:extLst>
      <p:ext uri="{BB962C8B-B14F-4D97-AF65-F5344CB8AC3E}">
        <p14:creationId xmlns:p14="http://schemas.microsoft.com/office/powerpoint/2010/main" val="11998100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noProof="0"/>
              <a:t>CONTENT GUIDE</a:t>
            </a:r>
          </a:p>
        </p:txBody>
      </p:sp>
    </p:spTree>
    <p:extLst>
      <p:ext uri="{BB962C8B-B14F-4D97-AF65-F5344CB8AC3E}">
        <p14:creationId xmlns:p14="http://schemas.microsoft.com/office/powerpoint/2010/main" val="3237443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3600" noProof="0"/>
              <a:t>Description of </a:t>
            </a:r>
            <a:r>
              <a:rPr lang="hu-HU" sz="3600" noProof="0" err="1"/>
              <a:t>Restorative</a:t>
            </a:r>
            <a:r>
              <a:rPr lang="hu-HU" sz="3600" noProof="0"/>
              <a:t> and </a:t>
            </a:r>
            <a:r>
              <a:rPr lang="hu-HU" sz="3600" noProof="0" err="1"/>
              <a:t>Endodontic</a:t>
            </a:r>
            <a:r>
              <a:rPr lang="en-US" sz="3600" noProof="0"/>
              <a:t> Treatments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38201" y="1637560"/>
            <a:ext cx="4618856" cy="757041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noProof="0" dirty="0"/>
              <a:t>Before photo, periapical X-ray</a:t>
            </a:r>
            <a:r>
              <a:rPr lang="hu-HU" sz="1800" b="1" noProof="0" dirty="0"/>
              <a:t>, </a:t>
            </a:r>
            <a:r>
              <a:rPr lang="hu-HU" sz="1800" b="1" noProof="0" dirty="0" err="1"/>
              <a:t>diagnosis</a:t>
            </a:r>
            <a:r>
              <a:rPr lang="hu-HU" sz="1800" b="1" noProof="0" dirty="0"/>
              <a:t> ALWAYS</a:t>
            </a:r>
            <a:endParaRPr lang="en-US" sz="1800" b="1" noProof="0" dirty="0"/>
          </a:p>
        </p:txBody>
      </p:sp>
      <p:sp>
        <p:nvSpPr>
          <p:cNvPr id="4" name="Téglalap 3"/>
          <p:cNvSpPr/>
          <p:nvPr/>
        </p:nvSpPr>
        <p:spPr>
          <a:xfrm>
            <a:off x="5590729" y="1641228"/>
            <a:ext cx="5333460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noProof="0" dirty="0"/>
              <a:t>Inlay/</a:t>
            </a:r>
            <a:r>
              <a:rPr lang="en-US" sz="2800" noProof="0" dirty="0" err="1"/>
              <a:t>onlay</a:t>
            </a:r>
            <a:r>
              <a:rPr lang="en-US" sz="2800" noProof="0" dirty="0"/>
              <a:t>/overlay:</a:t>
            </a:r>
            <a:endParaRPr lang="hu-HU" sz="2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Prepared cavity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Impressions, models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Temporary restoration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Final restoration on the cast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Rubber dam, matrix, wedge in situ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Finished, polished restoration (occlusal view, ICP)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5612228" y="5065965"/>
            <a:ext cx="5333461" cy="5232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1400" b="1" noProof="0"/>
              <a:t>Please refer to the case presentation protocol of the Department of Restorative Dentistry and Endodontics.</a:t>
            </a:r>
            <a:endParaRPr lang="en-US" sz="1400" noProof="0"/>
          </a:p>
        </p:txBody>
      </p:sp>
      <p:sp>
        <p:nvSpPr>
          <p:cNvPr id="6" name="Téglalap 5"/>
          <p:cNvSpPr/>
          <p:nvPr/>
        </p:nvSpPr>
        <p:spPr>
          <a:xfrm>
            <a:off x="838200" y="3927192"/>
            <a:ext cx="4618856" cy="16312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noProof="0"/>
              <a:t>Endodontic treatment:</a:t>
            </a:r>
            <a:endParaRPr lang="hu-HU" sz="2800" noProof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/>
              <a:t>Access cavity with rubber dam</a:t>
            </a:r>
            <a:endParaRPr lang="hu-HU" noProof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/>
              <a:t>Photo with apex locator, X-ray for working length </a:t>
            </a:r>
            <a:endParaRPr lang="hu-HU" noProof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/>
              <a:t>Control radiograph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38200" y="2481704"/>
            <a:ext cx="4618856" cy="1354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noProof="0" dirty="0"/>
              <a:t>Filling procedure:</a:t>
            </a:r>
            <a:endParaRPr lang="hu-HU" sz="28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Prepared, Ready Cavity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Rubber dam, matrix, wedge in situ</a:t>
            </a:r>
            <a:endParaRPr lang="hu-HU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noProof="0" dirty="0"/>
              <a:t>Finished, polished restoration</a:t>
            </a:r>
          </a:p>
        </p:txBody>
      </p:sp>
    </p:spTree>
    <p:extLst>
      <p:ext uri="{BB962C8B-B14F-4D97-AF65-F5344CB8AC3E}">
        <p14:creationId xmlns:p14="http://schemas.microsoft.com/office/powerpoint/2010/main" val="2389039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noProof="0"/>
          </a:p>
        </p:txBody>
      </p:sp>
      <p:sp>
        <p:nvSpPr>
          <p:cNvPr id="5" name="Cím 1"/>
          <p:cNvSpPr txBox="1">
            <a:spLocks/>
          </p:cNvSpPr>
          <p:nvPr/>
        </p:nvSpPr>
        <p:spPr>
          <a:xfrm>
            <a:off x="360938" y="274638"/>
            <a:ext cx="902976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4000" noProof="0" dirty="0"/>
              <a:t>Fixed </a:t>
            </a:r>
            <a:r>
              <a:rPr lang="hu-HU" sz="4000" noProof="0" dirty="0" err="1"/>
              <a:t>partial</a:t>
            </a:r>
            <a:r>
              <a:rPr lang="hu-HU" sz="4000" noProof="0" dirty="0"/>
              <a:t> </a:t>
            </a:r>
            <a:r>
              <a:rPr lang="hu-HU" sz="4000" noProof="0" dirty="0" err="1"/>
              <a:t>denture</a:t>
            </a:r>
            <a:endParaRPr lang="en-US" sz="4000" noProof="0" dirty="0"/>
          </a:p>
        </p:txBody>
      </p:sp>
      <p:graphicFrame>
        <p:nvGraphicFramePr>
          <p:cNvPr id="6" name="Táblázat 5">
            <a:extLst>
              <a:ext uri="{FF2B5EF4-FFF2-40B4-BE49-F238E27FC236}">
                <a16:creationId xmlns:a16="http://schemas.microsoft.com/office/drawing/2014/main" id="{1734A232-6469-7CD1-C152-0BC7450EC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294761"/>
              </p:ext>
            </p:extLst>
          </p:nvPr>
        </p:nvGraphicFramePr>
        <p:xfrm>
          <a:off x="360938" y="1173480"/>
          <a:ext cx="11470123" cy="477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7399">
                  <a:extLst>
                    <a:ext uri="{9D8B030D-6E8A-4147-A177-3AD203B41FA5}">
                      <a16:colId xmlns:a16="http://schemas.microsoft.com/office/drawing/2014/main" val="682206302"/>
                    </a:ext>
                  </a:extLst>
                </a:gridCol>
                <a:gridCol w="5352724">
                  <a:extLst>
                    <a:ext uri="{9D8B030D-6E8A-4147-A177-3AD203B41FA5}">
                      <a16:colId xmlns:a16="http://schemas.microsoft.com/office/drawing/2014/main" val="3376109744"/>
                    </a:ext>
                  </a:extLst>
                </a:gridCol>
              </a:tblGrid>
              <a:tr h="379677">
                <a:tc>
                  <a:txBody>
                    <a:bodyPr/>
                    <a:lstStyle/>
                    <a:p>
                      <a:r>
                        <a:rPr lang="en-US" sz="1600" noProof="0"/>
                        <a:t>Clinical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noProof="0"/>
                        <a:t>Additional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39163"/>
                  </a:ext>
                </a:extLst>
              </a:tr>
              <a:tr h="931934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noProof="0"/>
                        <a:t>Preparation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Situational impression for the temporary restoration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Prepared abutment teeth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Temporary restorations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noProof="0"/>
                        <a:t>(method, material type and name)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ICP + occlusal view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noProof="0"/>
                        <a:t>(material type and name)</a:t>
                      </a:r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062111"/>
                  </a:ext>
                </a:extLst>
              </a:tr>
              <a:tr h="1346126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noProof="0"/>
                        <a:t>Impressions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 err="1"/>
                        <a:t>Precisional</a:t>
                      </a:r>
                      <a:r>
                        <a:rPr lang="en-US" sz="1200" noProof="0"/>
                        <a:t>-situational impression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Antagonistic impression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Bite registration</a:t>
                      </a: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r>
                        <a:rPr lang="en-US" sz="1200" noProof="0">
                          <a:solidFill>
                            <a:schemeClr val="tx1"/>
                          </a:solidFill>
                        </a:rPr>
                        <a:t>Maintained occlusion</a:t>
                      </a:r>
                      <a:r>
                        <a:rPr lang="en-US" sz="1200" baseline="0" noProof="0">
                          <a:solidFill>
                            <a:schemeClr val="tx1"/>
                          </a:solidFill>
                        </a:rPr>
                        <a:t>: wax bite</a:t>
                      </a: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r>
                        <a:rPr lang="en-US" sz="1200" baseline="0" noProof="0">
                          <a:solidFill>
                            <a:schemeClr val="tx1"/>
                          </a:solidFill>
                        </a:rPr>
                        <a:t>Non-maintained occlusion: </a:t>
                      </a:r>
                      <a:r>
                        <a:rPr lang="en-US" sz="1200" baseline="0" noProof="0"/>
                        <a:t>occlusal rim</a:t>
                      </a:r>
                      <a:r>
                        <a:rPr lang="en-US" sz="1200" noProof="0"/>
                        <a:t> / intraoral gothic arch tracer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noProof="0"/>
                        <a:t>(method, material type and name)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noProof="0"/>
                        <a:t>(method, material type and name)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(intraorally and </a:t>
                      </a:r>
                      <a:r>
                        <a:rPr lang="en-US" sz="1200" noProof="0" err="1"/>
                        <a:t>extraorally</a:t>
                      </a:r>
                      <a:r>
                        <a:rPr lang="en-US" sz="1200" noProof="0"/>
                        <a:t> with the antagonistic cast)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i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495798"/>
                  </a:ext>
                </a:extLst>
              </a:tr>
              <a:tr h="869805">
                <a:tc>
                  <a:txBody>
                    <a:bodyPr/>
                    <a:lstStyle/>
                    <a:p>
                      <a:r>
                        <a:rPr lang="en-US" sz="1200" noProof="0"/>
                        <a:t>Framework trial</a:t>
                      </a:r>
                    </a:p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Sectioned cast</a:t>
                      </a:r>
                    </a:p>
                    <a:p>
                      <a:pPr marL="285750" indent="-285750">
                        <a:lnSpc>
                          <a:spcPct val="9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In the articulator and in the mouth </a:t>
                      </a:r>
                    </a:p>
                    <a:p>
                      <a:pPr marL="0" indent="0">
                        <a:lnSpc>
                          <a:spcPct val="9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200" noProof="0"/>
                        <a:t>Shade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200" i="1" noProof="0" dirty="0"/>
                        <a:t>(material type)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endParaRPr lang="en-US" sz="1200" i="1" noProof="0" dirty="0"/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sz="1200" noProof="0" dirty="0"/>
                        <a:t>(ICP + occlusal view + lateral view)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/>
                        <a:t>VITA </a:t>
                      </a:r>
                      <a:r>
                        <a:rPr lang="hu-HU" sz="1200" i="1" dirty="0" err="1"/>
                        <a:t>Linearguide</a:t>
                      </a:r>
                      <a:r>
                        <a:rPr lang="hu-HU" sz="1200" i="1" dirty="0"/>
                        <a:t> 3D-MASTER</a:t>
                      </a:r>
                      <a:r>
                        <a:rPr lang="hu-HU" sz="1200" i="1" baseline="30000" dirty="0"/>
                        <a:t>®</a:t>
                      </a:r>
                      <a:endParaRPr lang="hu-HU" sz="1200" i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94443"/>
                  </a:ext>
                </a:extLst>
              </a:tr>
              <a:tr h="5177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Bisque trial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In the articulator and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(ICP</a:t>
                      </a:r>
                      <a:r>
                        <a:rPr lang="en-US" sz="1200" baseline="0" noProof="0"/>
                        <a:t> + </a:t>
                      </a:r>
                      <a:r>
                        <a:rPr lang="en-US" sz="1200" noProof="0"/>
                        <a:t>occlusal view +</a:t>
                      </a:r>
                      <a:r>
                        <a:rPr lang="en-US" sz="1200" baseline="0" noProof="0"/>
                        <a:t> lateral view </a:t>
                      </a:r>
                      <a:r>
                        <a:rPr lang="en-US" sz="1200" noProof="0"/>
                        <a:t>+ smile)</a:t>
                      </a:r>
                      <a:endParaRPr lang="en-US" sz="1200" i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033964"/>
                  </a:ext>
                </a:extLst>
              </a:tr>
              <a:tr h="724837">
                <a:tc>
                  <a:txBody>
                    <a:bodyPr/>
                    <a:lstStyle/>
                    <a:p>
                      <a:r>
                        <a:rPr lang="en-US" sz="1200" noProof="0"/>
                        <a:t>Final restoration, cementation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In the articulator and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1" noProof="0" dirty="0"/>
                        <a:t>(material type and name)</a:t>
                      </a:r>
                      <a:endParaRPr lang="en-US" sz="1200" noProof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(ICP </a:t>
                      </a:r>
                      <a:r>
                        <a:rPr lang="en-US" sz="1200" baseline="0" noProof="0" dirty="0"/>
                        <a:t>+ </a:t>
                      </a:r>
                      <a:r>
                        <a:rPr lang="en-US" sz="1200" noProof="0" dirty="0"/>
                        <a:t>occlusal view +</a:t>
                      </a:r>
                      <a:r>
                        <a:rPr lang="en-US" sz="1200" baseline="0" noProof="0" dirty="0"/>
                        <a:t> lateral view </a:t>
                      </a:r>
                      <a:r>
                        <a:rPr lang="en-US" sz="1200" noProof="0" dirty="0"/>
                        <a:t>+ smile)</a:t>
                      </a:r>
                      <a:endParaRPr lang="en-US" sz="1200" i="1" noProof="0" dirty="0"/>
                    </a:p>
                    <a:p>
                      <a:endParaRPr lang="en-US" sz="1200" i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825153"/>
                  </a:ext>
                </a:extLst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6510" b="100000" l="0" r="98750"/>
                    </a14:imgEffect>
                  </a14:imgLayer>
                </a14:imgProps>
              </a:ext>
            </a:extLst>
          </a:blip>
          <a:srcRect t="15959" r="5586"/>
          <a:stretch/>
        </p:blipFill>
        <p:spPr>
          <a:xfrm>
            <a:off x="9390698" y="89817"/>
            <a:ext cx="2550626" cy="1512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002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/>
          </p:cNvSpPr>
          <p:nvPr/>
        </p:nvSpPr>
        <p:spPr>
          <a:xfrm>
            <a:off x="434400" y="60206"/>
            <a:ext cx="9641552" cy="157018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4000" noProof="0"/>
              <a:t>Clasp-retained RPD with metal baseplate</a:t>
            </a:r>
          </a:p>
        </p:txBody>
      </p:sp>
      <p:graphicFrame>
        <p:nvGraphicFramePr>
          <p:cNvPr id="5" name="Táblázat 4">
            <a:extLst>
              <a:ext uri="{FF2B5EF4-FFF2-40B4-BE49-F238E27FC236}">
                <a16:creationId xmlns:a16="http://schemas.microsoft.com/office/drawing/2014/main" id="{679093F2-2D3A-2F72-9923-E2A01ECC5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765514"/>
              </p:ext>
            </p:extLst>
          </p:nvPr>
        </p:nvGraphicFramePr>
        <p:xfrm>
          <a:off x="434400" y="1452615"/>
          <a:ext cx="11376600" cy="4649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41545">
                  <a:extLst>
                    <a:ext uri="{9D8B030D-6E8A-4147-A177-3AD203B41FA5}">
                      <a16:colId xmlns:a16="http://schemas.microsoft.com/office/drawing/2014/main" val="1360795052"/>
                    </a:ext>
                  </a:extLst>
                </a:gridCol>
                <a:gridCol w="4835055">
                  <a:extLst>
                    <a:ext uri="{9D8B030D-6E8A-4147-A177-3AD203B41FA5}">
                      <a16:colId xmlns:a16="http://schemas.microsoft.com/office/drawing/2014/main" val="1858747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noProof="0"/>
                        <a:t>Clinical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noProof="0"/>
                        <a:t>Additional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85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noProof="0"/>
                        <a:t>Impressions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/>
                        <a:t>Situational impression</a:t>
                      </a:r>
                      <a:endParaRPr lang="en-US" sz="1400" baseline="0" noProof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noProof="0"/>
                        <a:t>Antagonistic impression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noProof="0"/>
                        <a:t>Bite registration </a:t>
                      </a:r>
                      <a:r>
                        <a:rPr lang="en-US" sz="1400" i="1" baseline="0" noProof="0"/>
                        <a:t>(if possible)</a:t>
                      </a:r>
                      <a:endParaRPr lang="en-US" sz="1400" i="1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noProof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(method, material type and name)</a:t>
                      </a:r>
                      <a:endParaRPr lang="en-US" sz="1400" noProof="0"/>
                    </a:p>
                    <a:p>
                      <a:endParaRPr lang="en-US" sz="1400" noProof="0"/>
                    </a:p>
                    <a:p>
                      <a:r>
                        <a:rPr lang="en-US" sz="1400" noProof="0"/>
                        <a:t>(intraorally </a:t>
                      </a:r>
                      <a:r>
                        <a:rPr lang="en-US" sz="1400" u="sng" noProof="0"/>
                        <a:t>and</a:t>
                      </a:r>
                      <a:r>
                        <a:rPr lang="en-US" sz="1400" noProof="0"/>
                        <a:t> </a:t>
                      </a:r>
                      <a:r>
                        <a:rPr lang="en-US" sz="1400" noProof="0" err="1"/>
                        <a:t>extraorally</a:t>
                      </a:r>
                      <a:r>
                        <a:rPr lang="en-US" sz="1400" noProof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48094"/>
                  </a:ext>
                </a:extLst>
              </a:tr>
              <a:tr h="529311">
                <a:tc>
                  <a:txBody>
                    <a:bodyPr/>
                    <a:lstStyle/>
                    <a:p>
                      <a:r>
                        <a:rPr lang="en-US" sz="1400" noProof="0"/>
                        <a:t>Bite registration </a:t>
                      </a:r>
                      <a:r>
                        <a:rPr lang="en-US" sz="1400" i="1" noProof="0"/>
                        <a:t>(if it’s necessary for making the metal baseplate)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Occlusal rim / Intraoral gothic arch tracer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/>
                        <a:t>(intraorally </a:t>
                      </a:r>
                      <a:r>
                        <a:rPr lang="en-US" sz="1400" u="sng" noProof="0"/>
                        <a:t>and</a:t>
                      </a:r>
                      <a:r>
                        <a:rPr lang="en-US" sz="1400" noProof="0"/>
                        <a:t> </a:t>
                      </a:r>
                      <a:r>
                        <a:rPr lang="en-US" sz="1400" noProof="0" err="1"/>
                        <a:t>extraorally</a:t>
                      </a:r>
                      <a:r>
                        <a:rPr lang="en-US" sz="1400" noProof="0"/>
                        <a:t> with the casts)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28346"/>
                  </a:ext>
                </a:extLst>
              </a:tr>
              <a:tr h="1876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/>
                        <a:t>Outline of the metal baseplate on the master 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978218"/>
                  </a:ext>
                </a:extLst>
              </a:tr>
              <a:tr h="32088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/>
                        <a:t>Metal baseplate trial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Metal baseplate on the cast </a:t>
                      </a:r>
                      <a:r>
                        <a:rPr lang="en-US" sz="1400" u="sng" noProof="0"/>
                        <a:t>and</a:t>
                      </a:r>
                      <a:r>
                        <a:rPr lang="en-US" sz="1400" noProof="0"/>
                        <a:t>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noProof="0"/>
                    </a:p>
                    <a:p>
                      <a:r>
                        <a:rPr lang="en-US" sz="1400" noProof="0"/>
                        <a:t>ICP</a:t>
                      </a:r>
                      <a:r>
                        <a:rPr lang="en-US" sz="1400" baseline="0" noProof="0"/>
                        <a:t> + </a:t>
                      </a:r>
                      <a:r>
                        <a:rPr lang="en-US" sz="1400" noProof="0"/>
                        <a:t>occlusal view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40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/>
                        <a:t>Determination of CO/ICP </a:t>
                      </a:r>
                      <a:r>
                        <a:rPr lang="en-US" sz="1400" i="1" noProof="0"/>
                        <a:t>(this time at the latest</a:t>
                      </a:r>
                      <a:r>
                        <a:rPr lang="en-US" sz="1400" i="1" baseline="0" noProof="0"/>
                        <a:t>)</a:t>
                      </a:r>
                      <a:endParaRPr lang="en-US" sz="1400" i="1" noProof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Shade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/>
                        <a:t>(intraorally </a:t>
                      </a:r>
                      <a:r>
                        <a:rPr lang="en-US" sz="1400" u="sng" noProof="0" dirty="0"/>
                        <a:t>and</a:t>
                      </a:r>
                      <a:r>
                        <a:rPr lang="en-US" sz="1400" noProof="0" dirty="0"/>
                        <a:t> </a:t>
                      </a:r>
                      <a:r>
                        <a:rPr lang="en-US" sz="1400" noProof="0" dirty="0" err="1"/>
                        <a:t>extraorally</a:t>
                      </a:r>
                      <a:r>
                        <a:rPr lang="en-US" sz="1400" noProof="0" dirty="0"/>
                        <a:t> with the casts)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400" i="1" dirty="0"/>
                        <a:t>VITA </a:t>
                      </a:r>
                      <a:r>
                        <a:rPr lang="hu-HU" sz="1400" i="1" dirty="0" err="1"/>
                        <a:t>classical</a:t>
                      </a:r>
                      <a:r>
                        <a:rPr lang="hu-HU" sz="1400" i="1" dirty="0"/>
                        <a:t> A1–D4</a:t>
                      </a:r>
                      <a:r>
                        <a:rPr lang="hu-HU" sz="1400" i="1" baseline="30000" dirty="0"/>
                        <a:t>®</a:t>
                      </a:r>
                      <a:endParaRPr lang="en-US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044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Try-in denture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the articulator and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Occlusal view + lateral view + ICP + smile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21418"/>
                  </a:ext>
                </a:extLst>
              </a:tr>
              <a:tr h="25282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Final denture + education on hygiene</a:t>
                      </a:r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articulator (ICP, occlusal view, lateral view, polished and non-polished surfaces)</a:t>
                      </a:r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mouth (ICP, occlusal view, lateral view, smile)</a:t>
                      </a:r>
                      <a:endParaRPr lang="en-US" sz="1400" baseline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373494"/>
                  </a:ext>
                </a:extLst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4667" r="86667"/>
                    </a14:imgEffect>
                  </a14:imgLayer>
                </a14:imgProps>
              </a:ext>
            </a:extLst>
          </a:blip>
          <a:srcRect l="15164" t="-2333" r="16017"/>
          <a:stretch/>
        </p:blipFill>
        <p:spPr>
          <a:xfrm>
            <a:off x="9958181" y="149311"/>
            <a:ext cx="2111899" cy="157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35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9120" y="477893"/>
            <a:ext cx="9009435" cy="1325563"/>
          </a:xfrm>
        </p:spPr>
        <p:txBody>
          <a:bodyPr/>
          <a:lstStyle/>
          <a:p>
            <a:r>
              <a:rPr lang="en-US" noProof="0" dirty="0"/>
              <a:t>Combined fixed-removable </a:t>
            </a:r>
            <a:r>
              <a:rPr lang="hu-HU" noProof="0" dirty="0" err="1"/>
              <a:t>prosthesis</a:t>
            </a:r>
            <a:endParaRPr lang="en-US" noProof="0" dirty="0"/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5B6919B8-F7DE-A844-FA6F-202F555578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704242"/>
              </p:ext>
            </p:extLst>
          </p:nvPr>
        </p:nvGraphicFramePr>
        <p:xfrm>
          <a:off x="389031" y="1940616"/>
          <a:ext cx="11413937" cy="40289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5337">
                  <a:extLst>
                    <a:ext uri="{9D8B030D-6E8A-4147-A177-3AD203B41FA5}">
                      <a16:colId xmlns:a16="http://schemas.microsoft.com/office/drawing/2014/main" val="471565265"/>
                    </a:ext>
                  </a:extLst>
                </a:gridCol>
                <a:gridCol w="6328600">
                  <a:extLst>
                    <a:ext uri="{9D8B030D-6E8A-4147-A177-3AD203B41FA5}">
                      <a16:colId xmlns:a16="http://schemas.microsoft.com/office/drawing/2014/main" val="2636275737"/>
                    </a:ext>
                  </a:extLst>
                </a:gridCol>
              </a:tblGrid>
              <a:tr h="326115">
                <a:tc>
                  <a:txBody>
                    <a:bodyPr/>
                    <a:lstStyle/>
                    <a:p>
                      <a:r>
                        <a:rPr lang="en-US" noProof="0" dirty="0"/>
                        <a:t>Clinical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noProof="0" dirty="0"/>
                        <a:t>Additional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788060"/>
                  </a:ext>
                </a:extLst>
              </a:tr>
              <a:tr h="326115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AutoNum type="arabicPeriod"/>
                      </a:pPr>
                      <a:r>
                        <a:rPr lang="en-US" sz="1400" b="1" u="sng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Fixed part</a:t>
                      </a:r>
                      <a:endParaRPr lang="en-US" sz="14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u="sng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See „</a:t>
                      </a:r>
                      <a:r>
                        <a:rPr lang="en-US" sz="1400" i="1" u="sng" noProof="0" dirty="0"/>
                        <a:t>Fixed prosthodontic appliances</a:t>
                      </a:r>
                      <a:r>
                        <a:rPr lang="en-US" sz="1400" i="1" u="sng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946430"/>
                  </a:ext>
                </a:extLst>
              </a:tr>
              <a:tr h="455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Situational (pick-up) impression with the fixed 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892206"/>
                  </a:ext>
                </a:extLst>
              </a:tr>
              <a:tr h="326115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 startAt="2"/>
                        <a:tabLst/>
                        <a:defRPr/>
                      </a:pPr>
                      <a:r>
                        <a:rPr lang="en-US" sz="1400" b="1" u="sng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Removable part</a:t>
                      </a:r>
                      <a:endParaRPr lang="en-US" sz="1400" b="1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132905"/>
                  </a:ext>
                </a:extLst>
              </a:tr>
              <a:tr h="6432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Try-in of RPD’s metal framework with the FPD</a:t>
                      </a:r>
                      <a:endParaRPr lang="en-US" sz="1400" baseline="0" noProof="0" dirty="0"/>
                    </a:p>
                    <a:p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Determination of ICP</a:t>
                      </a:r>
                      <a:endParaRPr lang="en-US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(in the mouth, on the cast)</a:t>
                      </a:r>
                      <a:endParaRPr lang="en-US" sz="1400" noProof="0"/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/>
                        <a:t>(intraorally and </a:t>
                      </a:r>
                      <a:r>
                        <a:rPr lang="en-US" sz="1400" noProof="0" err="1"/>
                        <a:t>extraorally</a:t>
                      </a:r>
                      <a:r>
                        <a:rPr lang="en-US" sz="1400" noProof="0"/>
                        <a:t> with the casts)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634955"/>
                  </a:ext>
                </a:extLst>
              </a:tr>
              <a:tr h="455668">
                <a:tc>
                  <a:txBody>
                    <a:bodyPr/>
                    <a:lstStyle/>
                    <a:p>
                      <a:r>
                        <a:rPr lang="en-US" sz="14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Try-in denture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articulator and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ICP</a:t>
                      </a:r>
                      <a:r>
                        <a:rPr lang="en-US" sz="1400" baseline="0" noProof="0"/>
                        <a:t> + </a:t>
                      </a:r>
                      <a:r>
                        <a:rPr lang="en-US" sz="1400" noProof="0"/>
                        <a:t>occlusal view + smile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295278"/>
                  </a:ext>
                </a:extLst>
              </a:tr>
              <a:tr h="1393807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Final denture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baseline="0" noProof="0"/>
                        <a:t>In the articulator and in the mouth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Cementation of the fixed part</a:t>
                      </a:r>
                      <a:r>
                        <a:rPr lang="en-US" sz="1400" baseline="0" noProof="0"/>
                        <a:t> (with the removable part)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0" dirty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Only the fixed part </a:t>
                      </a:r>
                      <a:r>
                        <a:rPr lang="en-US" sz="1400" u="sng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the fixed + the removable part together.</a:t>
                      </a:r>
                      <a:r>
                        <a:rPr lang="en-US" sz="1400" baseline="0" noProof="0" dirty="0"/>
                        <a:t> 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 dirty="0"/>
                        <a:t>ICP</a:t>
                      </a:r>
                      <a:r>
                        <a:rPr lang="en-US" sz="1400" baseline="0" noProof="0" dirty="0"/>
                        <a:t> + </a:t>
                      </a:r>
                      <a:r>
                        <a:rPr lang="en-US" sz="1400" noProof="0" dirty="0"/>
                        <a:t>occlusal view + smile</a:t>
                      </a:r>
                      <a:endParaRPr lang="en-US" sz="1400" baseline="0" noProof="0" dirty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Precision attachments, parallel milled shoulders, interlock should be visible!</a:t>
                      </a:r>
                      <a:endParaRPr lang="en-US" sz="1400" noProof="0" dirty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 dirty="0"/>
                        <a:t>(material type and name)</a:t>
                      </a:r>
                      <a:endParaRPr lang="en-US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24899"/>
                  </a:ext>
                </a:extLst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11600" r="94200">
                        <a14:foregroundMark x1="52400" y1="57471" x2="50400" y2="46437"/>
                        <a14:foregroundMark x1="57000" y1="52644" x2="63600" y2="42989"/>
                        <a14:foregroundMark x1="36400" y1="73563" x2="23800" y2="66207"/>
                        <a14:foregroundMark x1="30000" y1="31954" x2="33200" y2="23218"/>
                        <a14:foregroundMark x1="34200" y1="30805" x2="33600" y2="24828"/>
                        <a14:foregroundMark x1="39200" y1="64598" x2="42000" y2="64138"/>
                        <a14:foregroundMark x1="30400" y1="64598" x2="34600" y2="69885"/>
                        <a14:foregroundMark x1="51800" y1="51034" x2="56000" y2="43678"/>
                        <a14:backgroundMark x1="44800" y1="81149" x2="58000" y2="89885"/>
                        <a14:backgroundMark x1="59200" y1="89655" x2="72400" y2="94713"/>
                        <a14:backgroundMark x1="42000" y1="21839" x2="42000" y2="13103"/>
                      </a14:backgroundRemoval>
                    </a14:imgEffect>
                  </a14:imgLayer>
                </a14:imgProps>
              </a:ext>
            </a:extLst>
          </a:blip>
          <a:srcRect l="10455" r="8477"/>
          <a:stretch/>
        </p:blipFill>
        <p:spPr>
          <a:xfrm rot="5400000">
            <a:off x="9672018" y="-83463"/>
            <a:ext cx="2281348" cy="244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75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5016" y="0"/>
            <a:ext cx="8229600" cy="1143000"/>
          </a:xfrm>
        </p:spPr>
        <p:txBody>
          <a:bodyPr>
            <a:normAutofit/>
          </a:bodyPr>
          <a:lstStyle/>
          <a:p>
            <a:r>
              <a:rPr lang="en-US" noProof="0" dirty="0"/>
              <a:t>Telescopic overdenture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2516544" y="14847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noProof="0"/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A417B5A5-BAD7-AB34-57AD-57F99D7C20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921828"/>
              </p:ext>
            </p:extLst>
          </p:nvPr>
        </p:nvGraphicFramePr>
        <p:xfrm>
          <a:off x="265016" y="952818"/>
          <a:ext cx="11661968" cy="51760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3653">
                  <a:extLst>
                    <a:ext uri="{9D8B030D-6E8A-4147-A177-3AD203B41FA5}">
                      <a16:colId xmlns:a16="http://schemas.microsoft.com/office/drawing/2014/main" val="4159539344"/>
                    </a:ext>
                  </a:extLst>
                </a:gridCol>
                <a:gridCol w="4588315">
                  <a:extLst>
                    <a:ext uri="{9D8B030D-6E8A-4147-A177-3AD203B41FA5}">
                      <a16:colId xmlns:a16="http://schemas.microsoft.com/office/drawing/2014/main" val="2888113055"/>
                    </a:ext>
                  </a:extLst>
                </a:gridCol>
              </a:tblGrid>
              <a:tr h="416101">
                <a:tc>
                  <a:txBody>
                    <a:bodyPr/>
                    <a:lstStyle/>
                    <a:p>
                      <a:r>
                        <a:rPr lang="en-US" sz="1600" noProof="0"/>
                        <a:t>Clinical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1" noProof="0"/>
                        <a:t>Additional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87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noProof="0"/>
                        <a:t>Preparation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Situational impression for the temporary restoration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Prepared abutment teeth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Temporary restorations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noProof="0"/>
                        <a:t>Diagnostic teeth set-up – in case of telescopes in front region.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/>
                        <a:t>Impressions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 err="1"/>
                        <a:t>Precisional</a:t>
                      </a:r>
                      <a:r>
                        <a:rPr lang="en-US" sz="1200" noProof="0"/>
                        <a:t>-situational impression</a:t>
                      </a:r>
                      <a:endParaRPr lang="en-US" sz="1200" baseline="0" noProof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noProof="0"/>
                        <a:t>Antagonistic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72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Primary telescopes: on the cast, in the mouth.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Special tray, functional tray.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noProof="0"/>
                        <a:t>Functional-situational impression with the primary telescopes.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  <a:p>
                      <a:r>
                        <a:rPr lang="en-US" sz="1200" noProof="0"/>
                        <a:t>(on the cast, mucosal surface)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7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/>
                        <a:t>Determination of CO with occlusal rims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Ready primary telescopes (on the cast, in the mouth)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Adjustment of the occlusal rim with the secondary telescopes in it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200" noProof="0"/>
                        <a:t>Shade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  <a:p>
                      <a:endParaRPr lang="en-US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 dirty="0"/>
                        <a:t>(intraorally and </a:t>
                      </a:r>
                      <a:r>
                        <a:rPr lang="en-US" sz="1200" noProof="0" dirty="0" err="1"/>
                        <a:t>extraorally</a:t>
                      </a:r>
                      <a:r>
                        <a:rPr lang="en-US" sz="1200" noProof="0" dirty="0"/>
                        <a:t> with the casts)</a:t>
                      </a:r>
                      <a:endParaRPr lang="hu-HU" sz="12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u-HU" sz="1200" i="1" dirty="0"/>
                        <a:t>VITA </a:t>
                      </a:r>
                      <a:r>
                        <a:rPr lang="hu-HU" sz="1200" i="1" dirty="0" err="1"/>
                        <a:t>classical</a:t>
                      </a:r>
                      <a:r>
                        <a:rPr lang="hu-HU" sz="1200" i="1" dirty="0"/>
                        <a:t> A1–D4</a:t>
                      </a:r>
                      <a:r>
                        <a:rPr lang="hu-HU" sz="1200" i="1" baseline="30000" dirty="0"/>
                        <a:t>®</a:t>
                      </a:r>
                      <a:endParaRPr lang="hu-HU" sz="1200" i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24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/>
                        <a:t>Try-in denture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In the articulator and in the mouth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noProof="0"/>
                        <a:t>(ICP</a:t>
                      </a:r>
                      <a:r>
                        <a:rPr lang="en-US" sz="1200" baseline="0" noProof="0"/>
                        <a:t> + </a:t>
                      </a:r>
                      <a:r>
                        <a:rPr lang="en-US" sz="1200" noProof="0"/>
                        <a:t>occlusal view + smile)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43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aseline="0" noProof="0"/>
                        <a:t>Final denture, </a:t>
                      </a:r>
                      <a:r>
                        <a:rPr lang="en-US" sz="1200" noProof="0"/>
                        <a:t>cementation of primary telescopes.</a:t>
                      </a:r>
                      <a:endParaRPr lang="en-US" sz="1200" baseline="0" noProof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Final denture and telescopes on the cast and in the mouth.</a:t>
                      </a:r>
                      <a:endParaRPr lang="en-US" sz="1200" baseline="0" noProof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baseline="0" noProof="0"/>
                        <a:t>Cementation of primary telescopes.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Primary telescopes after cementation.</a:t>
                      </a:r>
                      <a:endParaRPr lang="en-US" sz="1200" baseline="0" noProof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/>
                        <a:t>Final denture in the mouth after the cementation.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noProof="0" dirty="0"/>
                    </a:p>
                    <a:p>
                      <a:r>
                        <a:rPr lang="en-US" sz="1200" noProof="0" dirty="0"/>
                        <a:t>(polished and non-polished surfaces)</a:t>
                      </a:r>
                      <a:endParaRPr lang="en-US" sz="1200" baseline="0" noProof="0" dirty="0"/>
                    </a:p>
                    <a:p>
                      <a:endParaRPr lang="en-US" sz="1200" baseline="0" noProof="0" dirty="0"/>
                    </a:p>
                    <a:p>
                      <a:r>
                        <a:rPr lang="en-US" sz="1200" baseline="0" noProof="0" dirty="0"/>
                        <a:t>(ICP + occlusal view) </a:t>
                      </a:r>
                    </a:p>
                    <a:p>
                      <a:r>
                        <a:rPr lang="en-US" sz="1200" baseline="0" noProof="0" dirty="0"/>
                        <a:t>(ICP + occlusal view + smile)</a:t>
                      </a:r>
                      <a:endParaRPr lang="en-US" sz="12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26459"/>
                  </a:ext>
                </a:extLst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7205" b="80488" l="23875" r="71000"/>
                    </a14:imgEffect>
                  </a14:imgLayer>
                </a14:imgProps>
              </a:ext>
            </a:extLst>
          </a:blip>
          <a:srcRect l="24485" t="25888" r="28265" b="18796"/>
          <a:stretch/>
        </p:blipFill>
        <p:spPr>
          <a:xfrm>
            <a:off x="9939028" y="0"/>
            <a:ext cx="2181422" cy="170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4878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1200" y="402453"/>
            <a:ext cx="10515600" cy="810531"/>
          </a:xfrm>
        </p:spPr>
        <p:txBody>
          <a:bodyPr>
            <a:normAutofit fontScale="97500"/>
          </a:bodyPr>
          <a:lstStyle/>
          <a:p>
            <a:r>
              <a:rPr lang="en-US" sz="4000" noProof="0" dirty="0"/>
              <a:t>Complete denture</a:t>
            </a:r>
          </a:p>
        </p:txBody>
      </p:sp>
      <p:graphicFrame>
        <p:nvGraphicFramePr>
          <p:cNvPr id="4" name="Táblázat 3">
            <a:extLst>
              <a:ext uri="{FF2B5EF4-FFF2-40B4-BE49-F238E27FC236}">
                <a16:creationId xmlns:a16="http://schemas.microsoft.com/office/drawing/2014/main" id="{902CF15A-39AF-93D9-33E1-D2E289559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0024410"/>
              </p:ext>
            </p:extLst>
          </p:nvPr>
        </p:nvGraphicFramePr>
        <p:xfrm>
          <a:off x="681200" y="1386841"/>
          <a:ext cx="1109932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06737">
                  <a:extLst>
                    <a:ext uri="{9D8B030D-6E8A-4147-A177-3AD203B41FA5}">
                      <a16:colId xmlns:a16="http://schemas.microsoft.com/office/drawing/2014/main" val="2502850986"/>
                    </a:ext>
                  </a:extLst>
                </a:gridCol>
                <a:gridCol w="4092583">
                  <a:extLst>
                    <a:ext uri="{9D8B030D-6E8A-4147-A177-3AD203B41FA5}">
                      <a16:colId xmlns:a16="http://schemas.microsoft.com/office/drawing/2014/main" val="2743829742"/>
                    </a:ext>
                  </a:extLst>
                </a:gridCol>
              </a:tblGrid>
              <a:tr h="375579">
                <a:tc>
                  <a:txBody>
                    <a:bodyPr/>
                    <a:lstStyle/>
                    <a:p>
                      <a:r>
                        <a:rPr lang="en-US" noProof="0"/>
                        <a:t>Clinical phases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noProof="0"/>
                        <a:t>Additional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576053"/>
                  </a:ext>
                </a:extLst>
              </a:tr>
              <a:tr h="312983">
                <a:tc>
                  <a:txBody>
                    <a:bodyPr/>
                    <a:lstStyle/>
                    <a:p>
                      <a:r>
                        <a:rPr lang="en-US" sz="1400" noProof="0"/>
                        <a:t>Primary/anatomical impression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i="1" noProof="0"/>
                        <a:t>(impression material type and name)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54384"/>
                  </a:ext>
                </a:extLst>
              </a:tr>
              <a:tr h="532070">
                <a:tc>
                  <a:txBody>
                    <a:bodyPr/>
                    <a:lstStyle/>
                    <a:p>
                      <a:r>
                        <a:rPr lang="en-US" sz="1400" noProof="0"/>
                        <a:t>Primary/anatomical cast</a:t>
                      </a:r>
                    </a:p>
                    <a:p>
                      <a:r>
                        <a:rPr lang="en-US" sz="1400" noProof="0"/>
                        <a:t>Outline of special tray on the 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i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304151"/>
                  </a:ext>
                </a:extLst>
              </a:tr>
              <a:tr h="970246">
                <a:tc>
                  <a:txBody>
                    <a:bodyPr/>
                    <a:lstStyle/>
                    <a:p>
                      <a:r>
                        <a:rPr lang="en-US" sz="1400" noProof="0"/>
                        <a:t>Secondary/Functional impression</a:t>
                      </a:r>
                      <a:endParaRPr lang="en-US" sz="1400" baseline="0" noProof="0"/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/>
                        <a:t>Special tray (on the cast) ,</a:t>
                      </a:r>
                      <a:r>
                        <a:rPr lang="en-US" sz="1400" baseline="0" noProof="0"/>
                        <a:t> </a:t>
                      </a:r>
                      <a:r>
                        <a:rPr lang="en-US" sz="1400" noProof="0"/>
                        <a:t>Adjusted functional impression tray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/>
                        <a:t>Secondary/Functional impression (from mucosal side)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baseline="0" noProof="0"/>
                        <a:t>Antagonistic impression</a:t>
                      </a:r>
                      <a:endParaRPr lang="en-US" sz="14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(type and material of the tray)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(type and name of material used for adjustments)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noProof="0"/>
                        <a:t>(impression material type and name)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04154"/>
                  </a:ext>
                </a:extLst>
              </a:tr>
              <a:tr h="970246">
                <a:tc>
                  <a:txBody>
                    <a:bodyPr/>
                    <a:lstStyle/>
                    <a:p>
                      <a:r>
                        <a:rPr lang="en-US" sz="1400" noProof="0"/>
                        <a:t>Determination of CO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400" noProof="0"/>
                        <a:t>Occlusal rim on the functional cast</a:t>
                      </a:r>
                      <a:r>
                        <a:rPr lang="en-US" sz="1400" baseline="0" noProof="0"/>
                        <a:t> </a:t>
                      </a:r>
                      <a:endParaRPr lang="en-US" sz="1400" noProof="0"/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Adjusted occlusal rims intraorally </a:t>
                      </a:r>
                      <a:r>
                        <a:rPr lang="en-US" sz="1400" u="sng" noProof="0"/>
                        <a:t>and</a:t>
                      </a:r>
                      <a:r>
                        <a:rPr lang="en-US" sz="1400" noProof="0"/>
                        <a:t> </a:t>
                      </a:r>
                      <a:r>
                        <a:rPr lang="en-US" sz="1400" noProof="0" err="1"/>
                        <a:t>extraorally</a:t>
                      </a:r>
                      <a:r>
                        <a:rPr lang="en-US" sz="1400" noProof="0"/>
                        <a:t> (with the casts)</a:t>
                      </a:r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Shade 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noProof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noProof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noProof="0" dirty="0"/>
                    </a:p>
                    <a:p>
                      <a:r>
                        <a:rPr lang="hu-HU" sz="1400" i="1" dirty="0"/>
                        <a:t>VITA </a:t>
                      </a:r>
                      <a:r>
                        <a:rPr lang="hu-HU" sz="1400" i="1" dirty="0" err="1"/>
                        <a:t>classical</a:t>
                      </a:r>
                      <a:r>
                        <a:rPr lang="hu-HU" sz="1400" i="1" dirty="0"/>
                        <a:t> A1–D4</a:t>
                      </a:r>
                      <a:r>
                        <a:rPr lang="hu-HU" sz="1400" i="1" baseline="30000" dirty="0"/>
                        <a:t>®</a:t>
                      </a:r>
                      <a:endParaRPr lang="hu-HU" sz="1400" i="1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541846"/>
                  </a:ext>
                </a:extLst>
              </a:tr>
              <a:tr h="751158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400" noProof="0"/>
                        <a:t>Try-in denture</a:t>
                      </a:r>
                    </a:p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articulator (ICP, occlusal view) </a:t>
                      </a:r>
                      <a:r>
                        <a:rPr lang="en-US" sz="1400" u="sng" noProof="0"/>
                        <a:t>and</a:t>
                      </a:r>
                      <a:r>
                        <a:rPr lang="en-US" sz="1400" noProof="0"/>
                        <a:t> in the mouth (ICP, occlusal view, smile)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0"/>
                    </a:p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0992622"/>
                  </a:ext>
                </a:extLst>
              </a:tr>
              <a:tr h="75115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noProof="0"/>
                        <a:t>Final denture + education on hygiene</a:t>
                      </a:r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articulator (ICP, occlusal view, polished and non-polished surfaces)</a:t>
                      </a:r>
                    </a:p>
                    <a:p>
                      <a:pPr marL="342900" marR="0" lvl="1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noProof="0"/>
                        <a:t>In the mouth (ICP, occlusal view, smile)</a:t>
                      </a:r>
                      <a:endParaRPr lang="en-US" sz="1400" baseline="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i="1" noProof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240747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77B41DF6-8084-1052-6BA6-B2630E076D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19675" y1="40642" x2="29783" y2="97594"/>
                        <a14:backgroundMark x1="24910" y1="49465" x2="34657" y2="65241"/>
                        <a14:backgroundMark x1="73105" y1="59091" x2="74729" y2="62299"/>
                        <a14:backgroundMark x1="77076" y1="54813" x2="79603" y2="55882"/>
                        <a14:backgroundMark x1="68773" y1="62567" x2="70397" y2="641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136"/>
          <a:stretch/>
        </p:blipFill>
        <p:spPr bwMode="auto">
          <a:xfrm>
            <a:off x="8926286" y="-72704"/>
            <a:ext cx="3537857" cy="1760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55170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3266" y="423286"/>
            <a:ext cx="9814287" cy="562074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Implant-retained crowns and bridges</a:t>
            </a:r>
          </a:p>
        </p:txBody>
      </p:sp>
      <p:graphicFrame>
        <p:nvGraphicFramePr>
          <p:cNvPr id="3" name="Táblázat 2">
            <a:extLst>
              <a:ext uri="{FF2B5EF4-FFF2-40B4-BE49-F238E27FC236}">
                <a16:creationId xmlns:a16="http://schemas.microsoft.com/office/drawing/2014/main" id="{EE47DC8C-CEB3-8BFB-42E3-0DB246CF7E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410583"/>
              </p:ext>
            </p:extLst>
          </p:nvPr>
        </p:nvGraphicFramePr>
        <p:xfrm>
          <a:off x="232621" y="1332394"/>
          <a:ext cx="11726758" cy="4675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26758">
                  <a:extLst>
                    <a:ext uri="{9D8B030D-6E8A-4147-A177-3AD203B41FA5}">
                      <a16:colId xmlns:a16="http://schemas.microsoft.com/office/drawing/2014/main" val="514167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i="1" baseline="0" noProof="0"/>
                        <a:t>Clinical phases and additional information </a:t>
                      </a:r>
                      <a:endParaRPr lang="en-US" sz="1600" i="1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456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aseline="0" noProof="0"/>
                        <a:t>General information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Date of implant placement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Name, type and description of the implant and its prosthetic components (material, type, custom/cast etc.)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/>
                        <a:t>Healing component (healing abutment/cap) in the mouth, peri-implant soft tissues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9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Impressions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r>
                        <a:rPr lang="en-US" sz="1200" u="sng" noProof="0" dirty="0"/>
                        <a:t>Implant-level impression</a:t>
                      </a:r>
                      <a:r>
                        <a:rPr lang="en-US" sz="1200" noProof="0" dirty="0"/>
                        <a:t>: impression components in the mouth, x-ray control.</a:t>
                      </a: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r>
                        <a:rPr lang="hu-HU" sz="1200" u="sng" noProof="0" dirty="0">
                          <a:solidFill>
                            <a:schemeClr val="tx1"/>
                          </a:solidFill>
                        </a:rPr>
                        <a:t>A</a:t>
                      </a:r>
                      <a:r>
                        <a:rPr lang="en-US" sz="1200" u="sng" noProof="0" dirty="0" err="1">
                          <a:solidFill>
                            <a:schemeClr val="tx1"/>
                          </a:solidFill>
                        </a:rPr>
                        <a:t>butment</a:t>
                      </a:r>
                      <a:r>
                        <a:rPr lang="en-US" sz="1200" u="sng" noProof="0" dirty="0">
                          <a:solidFill>
                            <a:schemeClr val="tx1"/>
                          </a:solidFill>
                        </a:rPr>
                        <a:t>-level impression</a:t>
                      </a:r>
                      <a:r>
                        <a:rPr lang="hu-HU" sz="1200" u="sng" noProof="0" dirty="0">
                          <a:solidFill>
                            <a:schemeClr val="tx1"/>
                          </a:solidFill>
                        </a:rPr>
                        <a:t>:</a:t>
                      </a:r>
                      <a:r>
                        <a:rPr lang="en-US" sz="1200" noProof="0" dirty="0">
                          <a:solidFill>
                            <a:schemeClr val="tx1"/>
                          </a:solidFill>
                        </a:rPr>
                        <a:t> (for a screw-retained prosthesis): insertion of the implant abutments, followed by the placement of the impression copings on them + radiographic verification.</a:t>
                      </a:r>
                    </a:p>
                    <a:p>
                      <a:pPr marL="800100" lvl="1" indent="-342900">
                        <a:buFont typeface="+mj-lt"/>
                        <a:buAutoNum type="romanLcPeriod"/>
                      </a:pPr>
                      <a:r>
                        <a:rPr lang="en-US" sz="1200" u="sng" noProof="0" dirty="0"/>
                        <a:t>Closed-tray</a:t>
                      </a:r>
                      <a:r>
                        <a:rPr lang="en-US" sz="1200" u="none" noProof="0" dirty="0"/>
                        <a:t> impression</a:t>
                      </a:r>
                      <a:r>
                        <a:rPr lang="en-US" sz="1200" noProof="0" dirty="0"/>
                        <a:t>: impression caps in mouth, </a:t>
                      </a:r>
                      <a:r>
                        <a:rPr lang="en-US" sz="1200" noProof="0" dirty="0" err="1"/>
                        <a:t>precisional</a:t>
                      </a:r>
                      <a:r>
                        <a:rPr lang="en-US" sz="1200" noProof="0" dirty="0"/>
                        <a:t>-situational impression with implant analogs (material + method).</a:t>
                      </a:r>
                      <a:endParaRPr lang="hu-HU" sz="1200" noProof="0" dirty="0"/>
                    </a:p>
                    <a:p>
                      <a:pPr marL="800100" lvl="1" indent="-342900">
                        <a:buFont typeface="+mj-lt"/>
                        <a:buAutoNum type="romanLcPeriod"/>
                      </a:pPr>
                      <a:r>
                        <a:rPr lang="en-US" sz="1200" u="sng" noProof="0" dirty="0"/>
                        <a:t>Open-tray</a:t>
                      </a:r>
                      <a:r>
                        <a:rPr lang="en-US" sz="1200" u="none" noProof="0" dirty="0"/>
                        <a:t> impression</a:t>
                      </a:r>
                      <a:r>
                        <a:rPr lang="en-US" sz="1200" noProof="0" dirty="0"/>
                        <a:t>: open tray on the cast, impression posts in mouth (with tray), </a:t>
                      </a:r>
                      <a:r>
                        <a:rPr lang="en-US" sz="1200" noProof="0" dirty="0" err="1"/>
                        <a:t>precisional</a:t>
                      </a:r>
                      <a:r>
                        <a:rPr lang="en-US" sz="1200" noProof="0" dirty="0"/>
                        <a:t>-situational impression with implant analogs (material + method).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 dirty="0"/>
                        <a:t>Antagonistic impression (material + method).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200" noProof="0" dirty="0"/>
                        <a:t>Wax bite (</a:t>
                      </a:r>
                      <a:r>
                        <a:rPr lang="en-US" sz="1200" noProof="0" dirty="0" err="1"/>
                        <a:t>extraorally</a:t>
                      </a:r>
                      <a:r>
                        <a:rPr lang="en-US" sz="1200" noProof="0" dirty="0"/>
                        <a:t>, material type and name),  occlusal rim (intraorally and </a:t>
                      </a:r>
                      <a:r>
                        <a:rPr lang="en-US" sz="1200" noProof="0" dirty="0" err="1"/>
                        <a:t>extraorally</a:t>
                      </a:r>
                      <a:r>
                        <a:rPr lang="en-US" sz="1200" noProof="0" dirty="0"/>
                        <a:t> with the antagonistic cast)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10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Framework trial: in the articulator and in the mouth.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Shade selection: </a:t>
                      </a:r>
                      <a:r>
                        <a:rPr lang="hu-HU" sz="1200" i="1" dirty="0"/>
                        <a:t>VITA </a:t>
                      </a:r>
                      <a:r>
                        <a:rPr lang="hu-HU" sz="1200" i="1" dirty="0" err="1"/>
                        <a:t>Linearguide</a:t>
                      </a:r>
                      <a:r>
                        <a:rPr lang="hu-HU" sz="1200" i="1" dirty="0"/>
                        <a:t> 3D-MASTER</a:t>
                      </a:r>
                      <a:r>
                        <a:rPr lang="hu-HU" sz="1200" i="1" baseline="30000" dirty="0"/>
                        <a:t>®</a:t>
                      </a:r>
                      <a:endParaRPr lang="en-US" sz="12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067416"/>
                  </a:ext>
                </a:extLst>
              </a:tr>
              <a:tr h="2817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Bisque trial:</a:t>
                      </a:r>
                      <a:r>
                        <a:rPr lang="en-US" sz="1200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in the articulator and in the mouth.</a:t>
                      </a:r>
                      <a:endParaRPr lang="en-US" sz="1200" kern="120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2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noProof="0" dirty="0"/>
                        <a:t>Final insertion of restoration</a:t>
                      </a:r>
                      <a:endParaRPr lang="en-US" sz="1200" noProof="0" dirty="0">
                        <a:latin typeface="+mn-lt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In the articulator and in the mouth (ICP + occlusal view)</a:t>
                      </a:r>
                      <a:endParaRPr lang="en-US" sz="1200" noProof="0" dirty="0">
                        <a:latin typeface="+mn-lt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 dirty="0">
                          <a:latin typeface="+mn-lt"/>
                        </a:rPr>
                        <a:t>Control x-ray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 dirty="0"/>
                        <a:t>Cement-retained: cement type</a:t>
                      </a:r>
                      <a:endParaRPr lang="en-US" sz="1200" noProof="0" dirty="0">
                        <a:latin typeface="+mn-lt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200" noProof="0" dirty="0"/>
                        <a:t>Screw-retained: torque, covering of the screw hole (</a:t>
                      </a:r>
                      <a:r>
                        <a:rPr lang="en-US" sz="1200" noProof="0" dirty="0" err="1"/>
                        <a:t>teflon</a:t>
                      </a:r>
                      <a:r>
                        <a:rPr lang="en-US" sz="1200" noProof="0" dirty="0"/>
                        <a:t> tape, filling)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981747"/>
                  </a:ext>
                </a:extLst>
              </a:tr>
            </a:tbl>
          </a:graphicData>
        </a:graphic>
      </p:graphicFrame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8585" l="0" r="9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44221" y="20103"/>
            <a:ext cx="2347779" cy="1659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906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 helye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sz="4800" noProof="0"/>
              <a:t>Thank you for your attention!</a:t>
            </a:r>
          </a:p>
        </p:txBody>
      </p:sp>
      <p:sp>
        <p:nvSpPr>
          <p:cNvPr id="6" name="Szöveg helye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0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2041617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Semmelweis Egyetem">
      <a:dk1>
        <a:srgbClr val="242F62"/>
      </a:dk1>
      <a:lt1>
        <a:sysClr val="window" lastClr="FFFFFF"/>
      </a:lt1>
      <a:dk2>
        <a:srgbClr val="242F62"/>
      </a:dk2>
      <a:lt2>
        <a:srgbClr val="E3D496"/>
      </a:lt2>
      <a:accent1>
        <a:srgbClr val="B3A16E"/>
      </a:accent1>
      <a:accent2>
        <a:srgbClr val="E3D496"/>
      </a:accent2>
      <a:accent3>
        <a:srgbClr val="B3A16E"/>
      </a:accent3>
      <a:accent4>
        <a:srgbClr val="E3D496"/>
      </a:accent4>
      <a:accent5>
        <a:srgbClr val="B3A16E"/>
      </a:accent5>
      <a:accent6>
        <a:srgbClr val="E3D496"/>
      </a:accent6>
      <a:hlink>
        <a:srgbClr val="B3A16E"/>
      </a:hlink>
      <a:folHlink>
        <a:srgbClr val="B3A16E"/>
      </a:folHlink>
    </a:clrScheme>
    <a:fontScheme name="Long reformation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mutató1" id="{DDB0DDBD-6287-4501-BD40-D641BDBF5C6F}" vid="{15285A77-5A02-4D46-8F1F-1AC551FF6B67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656E644E3E13C644A4F08F73C4C34C06" ma:contentTypeVersion="15" ma:contentTypeDescription="Új dokumentum létrehozása." ma:contentTypeScope="" ma:versionID="a6943e30da7083dca0192eb4eec44036">
  <xsd:schema xmlns:xsd="http://www.w3.org/2001/XMLSchema" xmlns:xs="http://www.w3.org/2001/XMLSchema" xmlns:p="http://schemas.microsoft.com/office/2006/metadata/properties" xmlns:ns2="0d1e173b-b6c2-411f-ba70-4e1d032168b5" xmlns:ns3="0d847f4b-044e-4d59-9de5-b4ec1ec7f871" targetNamespace="http://schemas.microsoft.com/office/2006/metadata/properties" ma:root="true" ma:fieldsID="42e20a62d16637d43f41f288036e1f40" ns2:_="" ns3:_="">
    <xsd:import namespace="0d1e173b-b6c2-411f-ba70-4e1d032168b5"/>
    <xsd:import namespace="0d847f4b-044e-4d59-9de5-b4ec1ec7f87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1e173b-b6c2-411f-ba70-4e1d032168b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d7246e2e-0a22-4806-87e9-9b3804b53ed6}" ma:internalName="TaxCatchAll" ma:showField="CatchAllData" ma:web="0d1e173b-b6c2-411f-ba70-4e1d032168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47f4b-044e-4d59-9de5-b4ec1ec7f8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Képcímkék" ma:readOnly="false" ma:fieldId="{5cf76f15-5ced-4ddc-b409-7134ff3c332f}" ma:taxonomyMulti="true" ma:sspId="1323a659-14ea-4466-8044-9b1bfca8b4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847f4b-044e-4d59-9de5-b4ec1ec7f871">
      <Terms xmlns="http://schemas.microsoft.com/office/infopath/2007/PartnerControls"/>
    </lcf76f155ced4ddcb4097134ff3c332f>
    <TaxCatchAll xmlns="0d1e173b-b6c2-411f-ba70-4e1d032168b5" xsi:nil="true"/>
  </documentManagement>
</p:properties>
</file>

<file path=customXml/itemProps1.xml><?xml version="1.0" encoding="utf-8"?>
<ds:datastoreItem xmlns:ds="http://schemas.openxmlformats.org/officeDocument/2006/customXml" ds:itemID="{098BF16D-4C95-4D7B-B3C5-88545B67C491}"/>
</file>

<file path=customXml/itemProps2.xml><?xml version="1.0" encoding="utf-8"?>
<ds:datastoreItem xmlns:ds="http://schemas.openxmlformats.org/officeDocument/2006/customXml" ds:itemID="{CE652297-C7BE-47B8-BCB2-1414A5890755}"/>
</file>

<file path=customXml/itemProps3.xml><?xml version="1.0" encoding="utf-8"?>
<ds:datastoreItem xmlns:ds="http://schemas.openxmlformats.org/officeDocument/2006/customXml" ds:itemID="{5039E4C6-43E5-47F5-908A-57AA5C328ED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4062</Words>
  <Application>Microsoft Office PowerPoint</Application>
  <PresentationFormat>Szélesvásznú</PresentationFormat>
  <Paragraphs>647</Paragraphs>
  <Slides>34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34</vt:i4>
      </vt:variant>
    </vt:vector>
  </HeadingPairs>
  <TitlesOfParts>
    <vt:vector size="39" baseType="lpstr">
      <vt:lpstr>Arial</vt:lpstr>
      <vt:lpstr>Calibri</vt:lpstr>
      <vt:lpstr>Montserrat</vt:lpstr>
      <vt:lpstr>Times New Roman</vt:lpstr>
      <vt:lpstr>Office-téma</vt:lpstr>
      <vt:lpstr>Case presentation Guidelines</vt:lpstr>
      <vt:lpstr>PowerPoint-bemutató</vt:lpstr>
      <vt:lpstr>Introduction of the Patient</vt:lpstr>
      <vt:lpstr>Medical History</vt:lpstr>
      <vt:lpstr>Dental History</vt:lpstr>
      <vt:lpstr>Dental Status Portrait and Intraoral Photos</vt:lpstr>
      <vt:lpstr>PowerPoint-bemutató</vt:lpstr>
      <vt:lpstr>PowerPoint-bemutató</vt:lpstr>
      <vt:lpstr>PowerPoint-bemutató</vt:lpstr>
      <vt:lpstr>PowerPoint-bemutató</vt:lpstr>
      <vt:lpstr>Dental Status Panoramic Radiograph</vt:lpstr>
      <vt:lpstr>Dental Status Intraoral radiographs and findings</vt:lpstr>
      <vt:lpstr>Inspection of Head and Neck Region Intraoral Investigation I.</vt:lpstr>
      <vt:lpstr>PowerPoint-bemutató</vt:lpstr>
      <vt:lpstr>Dental status Upper Jaw</vt:lpstr>
      <vt:lpstr>Dental status Lower Jaw</vt:lpstr>
      <vt:lpstr>PowerPoint-bemutató</vt:lpstr>
      <vt:lpstr>Prosthodontic Treatment Plan</vt:lpstr>
      <vt:lpstr>Prosthodontic Treatment Plan</vt:lpstr>
      <vt:lpstr>Prosthodontic Treatment Plan</vt:lpstr>
      <vt:lpstr>Prosthodontic Treatment Plan</vt:lpstr>
      <vt:lpstr>Prosthodontic Treatment Plan</vt:lpstr>
      <vt:lpstr>Prosthodontic Treatment Plan</vt:lpstr>
      <vt:lpstr>Prosthodontic Procedures</vt:lpstr>
      <vt:lpstr>Short term control Long term control</vt:lpstr>
      <vt:lpstr>CONTENT GUIDE</vt:lpstr>
      <vt:lpstr>Description of Restorative and Endodontic Treatments</vt:lpstr>
      <vt:lpstr>PowerPoint-bemutató</vt:lpstr>
      <vt:lpstr>PowerPoint-bemutató</vt:lpstr>
      <vt:lpstr>Combined fixed-removable prosthesis</vt:lpstr>
      <vt:lpstr>Telescopic overdenture</vt:lpstr>
      <vt:lpstr>Complete denture</vt:lpstr>
      <vt:lpstr>Implant-retained crowns and bridges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Prezentáció címe</dc:title>
  <dc:creator>Pátrovics András Rodrigó</dc:creator>
  <cp:lastModifiedBy>Dr. Tajti Péter (egyetemi tanársegéd)</cp:lastModifiedBy>
  <cp:revision>1</cp:revision>
  <dcterms:created xsi:type="dcterms:W3CDTF">2021-11-08T12:50:52Z</dcterms:created>
  <dcterms:modified xsi:type="dcterms:W3CDTF">2026-10-22T07:41:53Z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0x010100656E644E3E13C644A4F08F73C4C34C06</vt:lpwstr>
  </property>
</Properties>
</file>