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32" r:id="rId2"/>
    <p:sldId id="272" r:id="rId3"/>
    <p:sldId id="301" r:id="rId4"/>
    <p:sldId id="302" r:id="rId5"/>
    <p:sldId id="303" r:id="rId6"/>
    <p:sldId id="314" r:id="rId7"/>
    <p:sldId id="336" r:id="rId8"/>
    <p:sldId id="337" r:id="rId9"/>
    <p:sldId id="343" r:id="rId10"/>
    <p:sldId id="344" r:id="rId11"/>
    <p:sldId id="312" r:id="rId12"/>
    <p:sldId id="313" r:id="rId13"/>
    <p:sldId id="305" r:id="rId14"/>
    <p:sldId id="334" r:id="rId15"/>
    <p:sldId id="315" r:id="rId16"/>
    <p:sldId id="316" r:id="rId17"/>
    <p:sldId id="318" r:id="rId18"/>
    <p:sldId id="333" r:id="rId19"/>
    <p:sldId id="346" r:id="rId20"/>
    <p:sldId id="347" r:id="rId21"/>
    <p:sldId id="348" r:id="rId22"/>
    <p:sldId id="317" r:id="rId23"/>
    <p:sldId id="338" r:id="rId24"/>
    <p:sldId id="321" r:id="rId25"/>
    <p:sldId id="323" r:id="rId26"/>
    <p:sldId id="324" r:id="rId27"/>
    <p:sldId id="342" r:id="rId28"/>
    <p:sldId id="340" r:id="rId29"/>
    <p:sldId id="328" r:id="rId30"/>
    <p:sldId id="331" r:id="rId31"/>
    <p:sldId id="327" r:id="rId32"/>
    <p:sldId id="271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352" autoAdjust="0"/>
  </p:normalViewPr>
  <p:slideViewPr>
    <p:cSldViewPr snapToGrid="0">
      <p:cViewPr varScale="1">
        <p:scale>
          <a:sx n="63" d="100"/>
          <a:sy n="63" d="100"/>
        </p:scale>
        <p:origin x="1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2026.02.20.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2026.02.20.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1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05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58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25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7A41D-56E3-9FDA-CEF1-D6D30923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24DF46B-FE09-AA6F-9668-D435B96FB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02069DB-EF2A-1D92-88FD-AA7876386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C28E9AB-1CB0-B6C6-B684-0F243654E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38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6180C-D10F-33C4-9528-D3EFBE3D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96EA240-F442-C426-C0CD-B4A6F2BAC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29878E7-D14C-2F68-CB63-F5BB6FBF3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C382936-CD60-6615-3CE6-8AB9827E1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93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C266-BF8A-4DDC-6D6E-63834F7F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485A919-4483-CE53-F989-39F50C253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2169090-BEB2-3AE7-5827-BF6334CF5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C562BD4-09DF-E4EB-B282-7560CF739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47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29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9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22BC749-E9EE-AB41-F8EA-7804F0B50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83512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6862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2026.02.20.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11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2026.02.20.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03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B6BC034B-6FC4-4650-77A9-7B720C2B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E9331A9-907D-7F77-24BB-C17284BB8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0B02BFFE-96AD-3AAC-306D-D0BEDB5C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1C944D22-42BF-9516-197C-12EBA660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C7B5C6F-5D17-213D-E502-F6BC7EDD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E81E81DC-EE06-224F-7032-527396EF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E28E5C3C-19C4-D17A-2D07-3A15E795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12A271D8-E002-5978-9DAA-FA94E486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9AD773D-65D0-C9E3-6E0C-7DE6F7FF8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átum helye 3">
            <a:extLst>
              <a:ext uri="{FF2B5EF4-FFF2-40B4-BE49-F238E27FC236}">
                <a16:creationId xmlns:a16="http://schemas.microsoft.com/office/drawing/2014/main" id="{05A37158-7383-BE40-B789-6BD17148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413DF1AD-C88D-10B9-5254-9F8C3E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227D05F1-4AD7-5E4F-1A72-012AE702D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4C91A20D-BED5-14C9-1B6E-1D8DA0E6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3CB0F6-9378-7C2A-DB19-315AC992C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575BC9-A8D6-73D4-3ECA-7FC2FD954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44496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5279257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5D21FABE-82CD-4E7B-E828-D01786848D44}"/>
              </a:ext>
            </a:extLst>
          </p:cNvPr>
          <p:cNvSpPr txBox="1"/>
          <p:nvPr userDrawn="1"/>
        </p:nvSpPr>
        <p:spPr>
          <a:xfrm>
            <a:off x="9020796" y="6242886"/>
            <a:ext cx="2970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1400" b="1" dirty="0">
                <a:solidFill>
                  <a:schemeClr val="bg2"/>
                </a:solidFill>
              </a:rPr>
              <a:t>SEMMELWEIS UNIVERSITY</a:t>
            </a:r>
          </a:p>
          <a:p>
            <a:pPr algn="l"/>
            <a:r>
              <a:rPr lang="hu-HU" sz="1400" dirty="0" err="1">
                <a:solidFill>
                  <a:schemeClr val="bg2"/>
                </a:solidFill>
              </a:rPr>
              <a:t>Department</a:t>
            </a:r>
            <a:r>
              <a:rPr lang="hu-HU" sz="1400" dirty="0">
                <a:solidFill>
                  <a:schemeClr val="bg2"/>
                </a:solidFill>
              </a:rPr>
              <a:t> of </a:t>
            </a:r>
            <a:r>
              <a:rPr lang="hu-HU" sz="1400" dirty="0" err="1">
                <a:solidFill>
                  <a:schemeClr val="bg2"/>
                </a:solidFill>
              </a:rPr>
              <a:t>Prosthodontics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D789FE1-8A62-DCE1-EBD3-71E81B464850}"/>
              </a:ext>
            </a:extLst>
          </p:cNvPr>
          <p:cNvSpPr txBox="1"/>
          <p:nvPr userDrawn="1"/>
        </p:nvSpPr>
        <p:spPr>
          <a:xfrm>
            <a:off x="5302284" y="6262042"/>
            <a:ext cx="3718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1200" dirty="0" err="1">
                <a:solidFill>
                  <a:schemeClr val="bg2"/>
                </a:solidFill>
              </a:rPr>
              <a:t>Prosthodontic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  <a:r>
              <a:rPr lang="hu-HU" sz="1200" dirty="0" err="1">
                <a:solidFill>
                  <a:schemeClr val="bg2"/>
                </a:solidFill>
              </a:rPr>
              <a:t>Final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  <a:r>
              <a:rPr lang="hu-HU" sz="1200" dirty="0" err="1">
                <a:solidFill>
                  <a:schemeClr val="bg2"/>
                </a:solidFill>
              </a:rPr>
              <a:t>Exam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  <a:r>
              <a:rPr lang="hu-HU" sz="1200" dirty="0" err="1">
                <a:solidFill>
                  <a:schemeClr val="bg2"/>
                </a:solidFill>
              </a:rPr>
              <a:t>Case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  <a:r>
              <a:rPr lang="hu-HU" sz="1200" dirty="0" err="1">
                <a:solidFill>
                  <a:schemeClr val="bg2"/>
                </a:solidFill>
              </a:rPr>
              <a:t>Presentation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 err="1">
                <a:solidFill>
                  <a:schemeClr val="bg2"/>
                </a:solidFill>
              </a:rPr>
              <a:t>Title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  <a:r>
              <a:rPr lang="hu-HU" sz="1200" i="1" dirty="0">
                <a:solidFill>
                  <a:schemeClr val="bg2"/>
                </a:solidFill>
              </a:rPr>
              <a:t>(</a:t>
            </a:r>
            <a:r>
              <a:rPr lang="hu-HU" sz="1200" i="1" dirty="0" err="1">
                <a:solidFill>
                  <a:schemeClr val="bg2"/>
                </a:solidFill>
              </a:rPr>
              <a:t>Type</a:t>
            </a:r>
            <a:r>
              <a:rPr lang="hu-HU" sz="1200" i="1" dirty="0">
                <a:solidFill>
                  <a:schemeClr val="bg2"/>
                </a:solidFill>
              </a:rPr>
              <a:t> of </a:t>
            </a:r>
            <a:r>
              <a:rPr lang="hu-HU" sz="1200" i="1" dirty="0" err="1">
                <a:solidFill>
                  <a:schemeClr val="bg2"/>
                </a:solidFill>
              </a:rPr>
              <a:t>Denture</a:t>
            </a:r>
            <a:r>
              <a:rPr lang="hu-HU" sz="1200" i="1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CE057E7-CE86-7A86-C7C8-0A9C6B5110B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" y="6073284"/>
            <a:ext cx="2534304" cy="84476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1D437D6-0FBF-BEE3-8CAD-70772B74FB31}"/>
              </a:ext>
            </a:extLst>
          </p:cNvPr>
          <p:cNvSpPr txBox="1"/>
          <p:nvPr userDrawn="1"/>
        </p:nvSpPr>
        <p:spPr>
          <a:xfrm>
            <a:off x="3013677" y="6262042"/>
            <a:ext cx="2151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1200" dirty="0" err="1">
                <a:solidFill>
                  <a:schemeClr val="bg2"/>
                </a:solidFill>
              </a:rPr>
              <a:t>Student</a:t>
            </a:r>
            <a:endParaRPr lang="hu-HU" sz="1200" dirty="0">
              <a:solidFill>
                <a:schemeClr val="bg2"/>
              </a:solidFill>
            </a:endParaRPr>
          </a:p>
          <a:p>
            <a:pPr algn="l"/>
            <a:r>
              <a:rPr lang="hu-HU" sz="1200" i="0" dirty="0" err="1">
                <a:solidFill>
                  <a:schemeClr val="bg2"/>
                </a:solidFill>
              </a:rPr>
              <a:t>Date</a:t>
            </a:r>
            <a:endParaRPr lang="hu-HU" sz="12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microsoft.com/office/2007/relationships/hdphoto" Target="../media/hdphoto4.wdp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7264" y="0"/>
            <a:ext cx="9144000" cy="1143000"/>
          </a:xfrm>
        </p:spPr>
        <p:txBody>
          <a:bodyPr/>
          <a:lstStyle/>
          <a:p>
            <a:r>
              <a:rPr lang="en-US" b="1" dirty="0"/>
              <a:t>Case presentation Guidelines</a:t>
            </a:r>
            <a:endParaRPr lang="en-US" b="1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960" y="2832855"/>
            <a:ext cx="11399519" cy="3168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/>
              <a:t>Photo Guidelines</a:t>
            </a:r>
            <a:r>
              <a:rPr lang="en-US" sz="1800" dirty="0"/>
              <a:t>: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Photo after scaling and oral hygiene tr</a:t>
            </a:r>
            <a:r>
              <a:rPr lang="hu-HU" sz="1800" dirty="0"/>
              <a:t>e</a:t>
            </a:r>
            <a:r>
              <a:rPr lang="en-US" sz="1800" dirty="0" err="1"/>
              <a:t>atment</a:t>
            </a:r>
            <a:r>
              <a:rPr lang="en-US" sz="1800" dirty="0"/>
              <a:t>! Saliva</a:t>
            </a:r>
            <a:r>
              <a:rPr lang="hu-HU" sz="1800" dirty="0"/>
              <a:t>-</a:t>
            </a:r>
            <a:r>
              <a:rPr lang="en-US" sz="1800" dirty="0"/>
              <a:t>free, dry surfaces!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Take m</a:t>
            </a:r>
            <a:r>
              <a:rPr lang="hu-HU" sz="1800" dirty="0" err="1"/>
              <a:t>ultiple</a:t>
            </a:r>
            <a:r>
              <a:rPr lang="en-US" sz="1800" dirty="0"/>
              <a:t> pictures about the same situation, as only sharp photos are acceptable!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Investigated/treated tooth should be in the middle of the photo.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Crop an</a:t>
            </a:r>
            <a:r>
              <a:rPr lang="hu-HU" sz="1800" dirty="0"/>
              <a:t>d</a:t>
            </a:r>
            <a:r>
              <a:rPr lang="en-US" sz="1800" dirty="0"/>
              <a:t> mirror the photos, according to the quadrant! Us</a:t>
            </a:r>
            <a:r>
              <a:rPr lang="hu-HU" sz="1800" dirty="0"/>
              <a:t>e</a:t>
            </a:r>
            <a:r>
              <a:rPr lang="en-US" sz="1800" dirty="0"/>
              <a:t> of Photoshop programs (</a:t>
            </a:r>
            <a:r>
              <a:rPr lang="en-US" sz="1800" dirty="0" err="1"/>
              <a:t>eg.</a:t>
            </a:r>
            <a:r>
              <a:rPr lang="en-US" sz="1800" dirty="0"/>
              <a:t> Picasa) is requested for cropping and smaller light-adjustment</a:t>
            </a:r>
            <a:r>
              <a:rPr lang="hu-HU" sz="1800" dirty="0"/>
              <a:t>s</a:t>
            </a:r>
            <a:r>
              <a:rPr lang="en-US" sz="1800" dirty="0"/>
              <a:t>, but modification of the content is forbidden!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Use professional-grade equipment (full-frame digital single-lens reflex camera, macro lens, Ring/twin flash), available in the Practice Rooms. For settings, see the </a:t>
            </a:r>
            <a:r>
              <a:rPr lang="hu-HU" sz="1800" dirty="0"/>
              <a:t>Photo </a:t>
            </a:r>
            <a:r>
              <a:rPr lang="hu-HU" sz="1800" dirty="0" err="1"/>
              <a:t>Aid</a:t>
            </a:r>
            <a:r>
              <a:rPr lang="hu-HU" sz="1800" dirty="0"/>
              <a:t> </a:t>
            </a:r>
            <a:r>
              <a:rPr lang="hu-HU" sz="1800" dirty="0" err="1"/>
              <a:t>Slide</a:t>
            </a:r>
            <a:r>
              <a:rPr lang="hu-HU" sz="1800" dirty="0"/>
              <a:t> (</a:t>
            </a:r>
            <a:r>
              <a:rPr lang="hu-HU" sz="1800" dirty="0" err="1"/>
              <a:t>green</a:t>
            </a:r>
            <a:r>
              <a:rPr lang="hu-HU" sz="1800" dirty="0"/>
              <a:t> </a:t>
            </a:r>
            <a:r>
              <a:rPr lang="hu-HU" sz="1800" dirty="0" err="1"/>
              <a:t>background</a:t>
            </a:r>
            <a:r>
              <a:rPr lang="hu-HU" sz="1800" dirty="0"/>
              <a:t>)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For subject photography, use single shade background (like white paper or wall, black reflection or green textile), that emphasizes the subject of the photo!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66527" y="1052736"/>
            <a:ext cx="11374951" cy="1553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hu-HU" dirty="0"/>
              <a:t>The </a:t>
            </a:r>
            <a:r>
              <a:rPr lang="en-GB" dirty="0"/>
              <a:t>following presentation shows the </a:t>
            </a:r>
            <a:r>
              <a:rPr lang="en-GB" u="sng" dirty="0"/>
              <a:t>Official Case Presentation </a:t>
            </a:r>
            <a:r>
              <a:rPr lang="en-GB" dirty="0"/>
              <a:t>protocol of the Department of Prosthodontic</a:t>
            </a:r>
            <a:r>
              <a:rPr lang="hu-HU" dirty="0"/>
              <a:t>s</a:t>
            </a:r>
            <a:r>
              <a:rPr lang="en-GB" dirty="0"/>
              <a:t>. </a:t>
            </a:r>
            <a:r>
              <a:rPr lang="hu-HU" dirty="0"/>
              <a:t>Both t</a:t>
            </a:r>
            <a:r>
              <a:rPr lang="en-GB" dirty="0"/>
              <a:t>he </a:t>
            </a:r>
            <a:r>
              <a:rPr lang="en-GB" u="sng" dirty="0"/>
              <a:t>form and content </a:t>
            </a:r>
            <a:r>
              <a:rPr lang="hu-HU" u="sng" dirty="0" err="1"/>
              <a:t>are</a:t>
            </a:r>
            <a:r>
              <a:rPr lang="en-GB" u="sng" dirty="0"/>
              <a:t> to follow</a:t>
            </a:r>
            <a:r>
              <a:rPr lang="en-GB" dirty="0"/>
              <a:t>. The slides 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en-GB" dirty="0"/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green background </a:t>
            </a:r>
            <a:r>
              <a:rPr lang="en-GB" dirty="0"/>
              <a:t>are to provide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GB" dirty="0"/>
              <a:t>helpful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technical information</a:t>
            </a:r>
            <a:r>
              <a:rPr lang="en-GB" dirty="0"/>
              <a:t>. </a:t>
            </a:r>
            <a:r>
              <a:rPr lang="hu-HU" dirty="0" err="1"/>
              <a:t>Each</a:t>
            </a:r>
            <a:r>
              <a:rPr lang="en-GB" dirty="0"/>
              <a:t> stage of the Treatment needs to be documented and presented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en-GB" dirty="0"/>
              <a:t>written and with photos.</a:t>
            </a:r>
          </a:p>
        </p:txBody>
      </p:sp>
      <p:sp>
        <p:nvSpPr>
          <p:cNvPr id="5" name="Téglalap 4"/>
          <p:cNvSpPr/>
          <p:nvPr/>
        </p:nvSpPr>
        <p:spPr>
          <a:xfrm>
            <a:off x="121920" y="0"/>
            <a:ext cx="11948160" cy="6106886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860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>
          <a:xfrm>
            <a:off x="1861455" y="2783083"/>
            <a:ext cx="2359078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5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2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8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9" y="4480598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039442" y="0"/>
            <a:ext cx="8229600" cy="81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Photography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67738" y="958414"/>
            <a:ext cx="877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err="1"/>
              <a:t>Too</a:t>
            </a:r>
            <a:r>
              <a:rPr lang="hu-HU" sz="1600" dirty="0"/>
              <a:t> </a:t>
            </a:r>
            <a:r>
              <a:rPr lang="hu-HU" sz="1600" dirty="0" err="1"/>
              <a:t>bright</a:t>
            </a:r>
            <a:r>
              <a:rPr lang="hu-HU" sz="1600" dirty="0"/>
              <a:t> / </a:t>
            </a:r>
            <a:r>
              <a:rPr lang="hu-HU" sz="1600" dirty="0" err="1"/>
              <a:t>too</a:t>
            </a:r>
            <a:r>
              <a:rPr lang="hu-HU" sz="1600" dirty="0"/>
              <a:t> </a:t>
            </a:r>
            <a:r>
              <a:rPr lang="hu-HU" sz="1600" dirty="0" err="1"/>
              <a:t>dark</a:t>
            </a:r>
            <a:r>
              <a:rPr lang="hu-HU" sz="1600" dirty="0"/>
              <a:t> </a:t>
            </a:r>
            <a:r>
              <a:rPr lang="hu-HU" sz="1600" dirty="0" err="1"/>
              <a:t>picture</a:t>
            </a:r>
            <a:r>
              <a:rPr lang="hu-HU" sz="1600" dirty="0"/>
              <a:t> (</a:t>
            </a:r>
            <a:r>
              <a:rPr lang="hu-HU" sz="1600" dirty="0" err="1"/>
              <a:t>overexposed</a:t>
            </a:r>
            <a:r>
              <a:rPr lang="hu-HU" sz="1600" dirty="0"/>
              <a:t> / </a:t>
            </a:r>
            <a:r>
              <a:rPr lang="hu-HU" sz="1600" dirty="0" err="1"/>
              <a:t>underexposed</a:t>
            </a:r>
            <a:r>
              <a:rPr lang="hu-HU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Image </a:t>
            </a:r>
            <a:r>
              <a:rPr lang="hu-HU" sz="1600" dirty="0" err="1"/>
              <a:t>blurry</a:t>
            </a:r>
            <a:r>
              <a:rPr lang="hu-HU" sz="1600" dirty="0"/>
              <a:t> (</a:t>
            </a:r>
            <a:r>
              <a:rPr lang="hu-HU" sz="1600" dirty="0" err="1"/>
              <a:t>lack</a:t>
            </a:r>
            <a:r>
              <a:rPr lang="hu-HU" sz="1600" dirty="0"/>
              <a:t> of </a:t>
            </a:r>
            <a:r>
              <a:rPr lang="hu-HU" sz="1600" dirty="0" err="1"/>
              <a:t>focus</a:t>
            </a:r>
            <a:r>
              <a:rPr lang="hu-HU" sz="1600" dirty="0"/>
              <a:t> and/</a:t>
            </a:r>
            <a:r>
              <a:rPr lang="hu-HU" sz="1600" dirty="0" err="1"/>
              <a:t>or</a:t>
            </a:r>
            <a:r>
              <a:rPr lang="hu-HU" sz="1600" dirty="0"/>
              <a:t> </a:t>
            </a:r>
            <a:r>
              <a:rPr lang="hu-HU" sz="1600" dirty="0" err="1"/>
              <a:t>improper</a:t>
            </a:r>
            <a:r>
              <a:rPr lang="hu-HU" sz="1600" dirty="0"/>
              <a:t> </a:t>
            </a:r>
            <a:r>
              <a:rPr lang="hu-HU" sz="1600" dirty="0" err="1"/>
              <a:t>depth</a:t>
            </a:r>
            <a:r>
              <a:rPr lang="hu-HU" sz="1600" dirty="0"/>
              <a:t> of </a:t>
            </a:r>
            <a:r>
              <a:rPr lang="hu-HU" sz="1600" dirty="0" err="1"/>
              <a:t>field</a:t>
            </a:r>
            <a:r>
              <a:rPr lang="hu-HU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err="1"/>
              <a:t>Bad</a:t>
            </a:r>
            <a:r>
              <a:rPr lang="hu-HU" sz="1600" dirty="0"/>
              <a:t> </a:t>
            </a:r>
            <a:r>
              <a:rPr lang="hu-HU" sz="1600" dirty="0" err="1"/>
              <a:t>positioning</a:t>
            </a:r>
            <a:r>
              <a:rPr lang="hu-HU" sz="1600" dirty="0"/>
              <a:t>: image </a:t>
            </a:r>
            <a:r>
              <a:rPr lang="hu-HU" sz="1600" dirty="0" err="1"/>
              <a:t>taken</a:t>
            </a:r>
            <a:r>
              <a:rPr lang="hu-HU" sz="1600" dirty="0"/>
              <a:t> </a:t>
            </a:r>
            <a:r>
              <a:rPr lang="hu-HU" sz="1600" dirty="0" err="1"/>
              <a:t>from</a:t>
            </a:r>
            <a:r>
              <a:rPr lang="hu-HU" sz="1600" dirty="0"/>
              <a:t> an </a:t>
            </a:r>
            <a:r>
              <a:rPr lang="hu-HU" sz="1600" dirty="0" err="1"/>
              <a:t>improper</a:t>
            </a:r>
            <a:r>
              <a:rPr lang="hu-HU" sz="1600" dirty="0"/>
              <a:t> </a:t>
            </a:r>
            <a:r>
              <a:rPr lang="hu-HU" sz="1600" dirty="0" err="1"/>
              <a:t>angle</a:t>
            </a:r>
            <a:r>
              <a:rPr lang="hu-HU" sz="1600" dirty="0"/>
              <a:t> (</a:t>
            </a:r>
            <a:r>
              <a:rPr lang="hu-HU" sz="1600" dirty="0" err="1"/>
              <a:t>inferior</a:t>
            </a:r>
            <a:r>
              <a:rPr lang="hu-HU" sz="1600" dirty="0"/>
              <a:t>/</a:t>
            </a:r>
            <a:r>
              <a:rPr lang="hu-HU" sz="1600" dirty="0" err="1"/>
              <a:t>superior</a:t>
            </a:r>
            <a:r>
              <a:rPr lang="hu-HU" sz="1600" dirty="0"/>
              <a:t>/</a:t>
            </a:r>
            <a:r>
              <a:rPr lang="hu-HU" sz="1600" dirty="0" err="1"/>
              <a:t>canted</a:t>
            </a:r>
            <a:r>
              <a:rPr lang="hu-HU" sz="1600" dirty="0"/>
              <a:t>), </a:t>
            </a:r>
            <a:r>
              <a:rPr lang="hu-HU" sz="1600" dirty="0" err="1"/>
              <a:t>improper</a:t>
            </a:r>
            <a:r>
              <a:rPr lang="hu-HU" sz="1600" dirty="0"/>
              <a:t> </a:t>
            </a:r>
            <a:r>
              <a:rPr lang="hu-HU" sz="1600" dirty="0" err="1"/>
              <a:t>framing</a:t>
            </a:r>
            <a:r>
              <a:rPr lang="hu-HU" sz="1600" dirty="0"/>
              <a:t> </a:t>
            </a:r>
            <a:r>
              <a:rPr lang="hu-HU" sz="1600" dirty="0" err="1"/>
              <a:t>with</a:t>
            </a:r>
            <a:r>
              <a:rPr lang="hu-HU" sz="1600" dirty="0"/>
              <a:t> </a:t>
            </a:r>
            <a:r>
              <a:rPr lang="hu-HU" sz="1600" dirty="0" err="1"/>
              <a:t>mirror</a:t>
            </a:r>
            <a:r>
              <a:rPr lang="hu-HU" sz="16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Meaningless content (keep in mind what we want to show</a:t>
            </a:r>
            <a:r>
              <a:rPr lang="hu-HU" sz="1600" dirty="0"/>
              <a:t>!</a:t>
            </a:r>
            <a:r>
              <a:rPr lang="en-US" sz="1600" dirty="0"/>
              <a:t>)</a:t>
            </a:r>
            <a:endParaRPr lang="hu-H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No uniform </a:t>
            </a:r>
            <a:r>
              <a:rPr lang="hu-HU" sz="1600" dirty="0" err="1"/>
              <a:t>backdrop</a:t>
            </a:r>
            <a:r>
              <a:rPr lang="hu-HU" sz="1600" dirty="0"/>
              <a:t>, </a:t>
            </a:r>
            <a:r>
              <a:rPr lang="hu-HU" sz="1600" dirty="0" err="1"/>
              <a:t>fogging</a:t>
            </a:r>
            <a:r>
              <a:rPr lang="hu-HU" sz="1600" dirty="0"/>
              <a:t> of </a:t>
            </a:r>
            <a:r>
              <a:rPr lang="hu-HU" sz="1600" dirty="0" err="1"/>
              <a:t>mirror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6376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92339" y="127541"/>
            <a:ext cx="1947799" cy="122693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i="1" dirty="0"/>
              <a:t>NO </a:t>
            </a:r>
          </a:p>
          <a:p>
            <a:pPr algn="ctr"/>
            <a:r>
              <a:rPr lang="hu-HU" sz="900" i="1" dirty="0"/>
              <a:t>PATIENT’S DATA,</a:t>
            </a:r>
          </a:p>
          <a:p>
            <a:pPr algn="ctr"/>
            <a:r>
              <a:rPr lang="hu-HU" sz="900" i="1" dirty="0" err="1"/>
              <a:t>Just</a:t>
            </a:r>
            <a:r>
              <a:rPr lang="hu-HU" sz="900" i="1" dirty="0"/>
              <a:t> </a:t>
            </a:r>
          </a:p>
          <a:p>
            <a:pPr algn="ctr"/>
            <a:r>
              <a:rPr lang="hu-HU" sz="900" i="1" dirty="0"/>
              <a:t>DATE of </a:t>
            </a:r>
          </a:p>
          <a:p>
            <a:pPr algn="ctr"/>
            <a:r>
              <a:rPr lang="hu-HU" sz="900" i="1" dirty="0"/>
              <a:t>The X-</a:t>
            </a:r>
            <a:r>
              <a:rPr lang="hu-HU" sz="900" i="1" dirty="0" err="1"/>
              <a:t>ray</a:t>
            </a:r>
            <a:endParaRPr lang="hu-HU" sz="1200" i="1" dirty="0"/>
          </a:p>
        </p:txBody>
      </p:sp>
      <p:sp>
        <p:nvSpPr>
          <p:cNvPr id="7" name="Lefelé nyíl 6"/>
          <p:cNvSpPr/>
          <p:nvPr/>
        </p:nvSpPr>
        <p:spPr>
          <a:xfrm>
            <a:off x="1986395" y="127541"/>
            <a:ext cx="1359685" cy="1554360"/>
          </a:xfrm>
          <a:prstGeom prst="downArrow">
            <a:avLst>
              <a:gd name="adj1" fmla="val 60184"/>
              <a:gd name="adj2" fmla="val 2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516" r="7476" b="5704"/>
          <a:stretch/>
        </p:blipFill>
        <p:spPr>
          <a:xfrm>
            <a:off x="1986395" y="1764462"/>
            <a:ext cx="7992888" cy="374441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68850" y="2060528"/>
            <a:ext cx="1393330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00" noProof="0" dirty="0"/>
          </a:p>
          <a:p>
            <a:r>
              <a:rPr lang="en-US" noProof="0" dirty="0"/>
              <a:t>2025.06.17.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86395" y="5419860"/>
            <a:ext cx="96859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Please indicate, if the actual status differs from what is shown on the radiograph! </a:t>
            </a:r>
            <a:r>
              <a:rPr lang="en-US" i="1" dirty="0" err="1"/>
              <a:t>Eg.</a:t>
            </a:r>
            <a:r>
              <a:rPr lang="en-US" i="1" dirty="0"/>
              <a:t> Extractions – „X” mark on the tooth!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3886200" y="122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Panoramic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Radiograph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8553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radiographs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findings</a:t>
            </a:r>
            <a:endParaRPr lang="en-US" sz="31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9548"/>
              </p:ext>
            </p:extLst>
          </p:nvPr>
        </p:nvGraphicFramePr>
        <p:xfrm>
          <a:off x="2322399" y="2908356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en-US" sz="11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en-US" sz="11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baseline="0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1553753" y="1364116"/>
            <a:ext cx="15808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/>
              <a:t>Take</a:t>
            </a:r>
            <a:r>
              <a:rPr lang="hu-HU" sz="1400" dirty="0"/>
              <a:t> a </a:t>
            </a:r>
            <a:r>
              <a:rPr lang="hu-HU" sz="1400" dirty="0" err="1"/>
              <a:t>periapical</a:t>
            </a:r>
            <a:r>
              <a:rPr lang="hu-HU" sz="1400" dirty="0"/>
              <a:t> x-</a:t>
            </a:r>
            <a:r>
              <a:rPr lang="hu-HU" sz="1400" dirty="0" err="1"/>
              <a:t>ray</a:t>
            </a:r>
            <a:r>
              <a:rPr lang="hu-HU" sz="1400" dirty="0"/>
              <a:t> of </a:t>
            </a:r>
            <a:r>
              <a:rPr lang="hu-HU" sz="1400" dirty="0" err="1"/>
              <a:t>each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!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571763" y="1218685"/>
            <a:ext cx="195697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grey </a:t>
            </a:r>
            <a:r>
              <a:rPr lang="en-US" sz="800" dirty="0" err="1">
                <a:solidFill>
                  <a:schemeClr val="tx2">
                    <a:lumMod val="50000"/>
                  </a:schemeClr>
                </a:solidFill>
              </a:rPr>
              <a:t>colour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missing tooth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hopeless tooth (to be extracted)</a:t>
            </a:r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crown, bridge – )( dimensions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telescope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implant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root canal treated tooth (</a:t>
            </a:r>
            <a:r>
              <a:rPr lang="en-US" sz="800" u="sng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ndo)</a:t>
            </a:r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L =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800" u="sng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ost and core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filling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</a:rPr>
              <a:t> = decay</a:t>
            </a:r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* =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be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replaced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0" y="4396186"/>
            <a:ext cx="1752961" cy="126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88" y="4396187"/>
            <a:ext cx="1224000" cy="17028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99" y="4380870"/>
            <a:ext cx="1224000" cy="170287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51" y="4380870"/>
            <a:ext cx="1224000" cy="170287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9" y="1231234"/>
            <a:ext cx="1224000" cy="1702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5" y="1227697"/>
            <a:ext cx="1224000" cy="17028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31235"/>
            <a:ext cx="1224000" cy="170287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7827BC9-8AD0-EC33-1CA7-0AC8BE80FD74}"/>
              </a:ext>
            </a:extLst>
          </p:cNvPr>
          <p:cNvSpPr txBox="1"/>
          <p:nvPr/>
        </p:nvSpPr>
        <p:spPr>
          <a:xfrm>
            <a:off x="3025091" y="1205477"/>
            <a:ext cx="1393330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00" noProof="0" dirty="0"/>
          </a:p>
          <a:p>
            <a:r>
              <a:rPr lang="en-US" noProof="0" dirty="0"/>
              <a:t>2025.06.17.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08FBE0-82D0-13F9-79C3-A9950CCB99E9}"/>
              </a:ext>
            </a:extLst>
          </p:cNvPr>
          <p:cNvSpPr txBox="1"/>
          <p:nvPr/>
        </p:nvSpPr>
        <p:spPr>
          <a:xfrm>
            <a:off x="2530590" y="4380870"/>
            <a:ext cx="1393330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00" noProof="0" dirty="0"/>
          </a:p>
          <a:p>
            <a:r>
              <a:rPr lang="en-US" noProof="0" dirty="0"/>
              <a:t>2025.06.17.</a:t>
            </a:r>
          </a:p>
        </p:txBody>
      </p:sp>
    </p:spTree>
    <p:extLst>
      <p:ext uri="{BB962C8B-B14F-4D97-AF65-F5344CB8AC3E}">
        <p14:creationId xmlns:p14="http://schemas.microsoft.com/office/powerpoint/2010/main" val="387120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3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Inspection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Head and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Neck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Region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I.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8360" y="1334649"/>
            <a:ext cx="8435280" cy="49017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10253F"/>
                </a:solidFill>
              </a:rPr>
              <a:t>Stomato-oncological screening</a:t>
            </a:r>
            <a:r>
              <a:rPr lang="en-US" sz="1800" dirty="0">
                <a:solidFill>
                  <a:srgbClr val="10253F"/>
                </a:solidFill>
              </a:rPr>
              <a:t>: </a:t>
            </a:r>
            <a:r>
              <a:rPr lang="en-US" sz="1800" dirty="0" err="1">
                <a:solidFill>
                  <a:srgbClr val="10253F"/>
                </a:solidFill>
              </a:rPr>
              <a:t>eg</a:t>
            </a:r>
            <a:r>
              <a:rPr lang="en-US" sz="1800" i="1" dirty="0" err="1">
                <a:solidFill>
                  <a:srgbClr val="10253F"/>
                </a:solidFill>
              </a:rPr>
              <a:t>.</a:t>
            </a:r>
            <a:r>
              <a:rPr lang="en-US" sz="1800" i="1" dirty="0">
                <a:solidFill>
                  <a:srgbClr val="10253F"/>
                </a:solidFill>
              </a:rPr>
              <a:t> no findings, red/white lesion (where?), precancer</a:t>
            </a:r>
            <a:r>
              <a:rPr lang="hu-HU" sz="1800" i="1" dirty="0" err="1">
                <a:solidFill>
                  <a:srgbClr val="10253F"/>
                </a:solidFill>
              </a:rPr>
              <a:t>ous</a:t>
            </a:r>
            <a:r>
              <a:rPr lang="hu-HU" sz="1800" i="1" dirty="0">
                <a:solidFill>
                  <a:srgbClr val="10253F"/>
                </a:solidFill>
              </a:rPr>
              <a:t> </a:t>
            </a:r>
            <a:r>
              <a:rPr lang="hu-HU" sz="1800" i="1" dirty="0" err="1">
                <a:solidFill>
                  <a:srgbClr val="10253F"/>
                </a:solidFill>
              </a:rPr>
              <a:t>lesions</a:t>
            </a:r>
            <a:r>
              <a:rPr lang="en-US" sz="1800" i="1" dirty="0">
                <a:solidFill>
                  <a:srgbClr val="10253F"/>
                </a:solidFill>
              </a:rPr>
              <a:t> or cancer etc.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10253F"/>
                </a:solidFill>
              </a:rPr>
              <a:t>TMJ examination</a:t>
            </a:r>
            <a:r>
              <a:rPr lang="en-US" sz="1800" dirty="0">
                <a:solidFill>
                  <a:srgbClr val="10253F"/>
                </a:solidFill>
              </a:rPr>
              <a:t>: complain</a:t>
            </a:r>
            <a:r>
              <a:rPr lang="hu-HU" sz="1800" dirty="0">
                <a:solidFill>
                  <a:srgbClr val="10253F"/>
                </a:solidFill>
              </a:rPr>
              <a:t>t</a:t>
            </a:r>
            <a:r>
              <a:rPr lang="en-US" sz="1800" dirty="0">
                <a:solidFill>
                  <a:srgbClr val="10253F"/>
                </a:solidFill>
              </a:rPr>
              <a:t>s, diagnosis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i="1" dirty="0">
                <a:solidFill>
                  <a:srgbClr val="10253F"/>
                </a:solidFill>
              </a:rPr>
              <a:t>	</a:t>
            </a:r>
            <a:r>
              <a:rPr lang="en-US" sz="1800" i="1" dirty="0" err="1">
                <a:solidFill>
                  <a:srgbClr val="10253F"/>
                </a:solidFill>
              </a:rPr>
              <a:t>eg.</a:t>
            </a:r>
            <a:r>
              <a:rPr lang="en-US" sz="1800" i="1" dirty="0">
                <a:solidFill>
                  <a:srgbClr val="10253F"/>
                </a:solidFill>
              </a:rPr>
              <a:t> Reciprocal clicking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i="1" dirty="0">
                <a:solidFill>
                  <a:srgbClr val="10253F"/>
                </a:solidFill>
              </a:rPr>
              <a:t>		diagnosis: Anterior Disc Displacement </a:t>
            </a:r>
            <a:endParaRPr lang="en-US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10253F"/>
                </a:solidFill>
              </a:rPr>
              <a:t>Static Occlusion </a:t>
            </a:r>
            <a:r>
              <a:rPr lang="en-US" sz="1800" dirty="0">
                <a:solidFill>
                  <a:srgbClr val="10253F"/>
                </a:solidFill>
              </a:rPr>
              <a:t>- Bite form: </a:t>
            </a:r>
            <a:r>
              <a:rPr lang="en-US" sz="1800" dirty="0" err="1">
                <a:solidFill>
                  <a:srgbClr val="10253F"/>
                </a:solidFill>
              </a:rPr>
              <a:t>eugnathic</a:t>
            </a:r>
            <a:r>
              <a:rPr lang="en-US" sz="1800" dirty="0">
                <a:solidFill>
                  <a:srgbClr val="10253F"/>
                </a:solidFill>
              </a:rPr>
              <a:t> </a:t>
            </a:r>
            <a:r>
              <a:rPr lang="en-US" sz="1800" i="1" dirty="0">
                <a:solidFill>
                  <a:srgbClr val="10253F"/>
                </a:solidFill>
              </a:rPr>
              <a:t>or</a:t>
            </a:r>
            <a:r>
              <a:rPr lang="en-US" sz="1800" dirty="0">
                <a:solidFill>
                  <a:srgbClr val="10253F"/>
                </a:solidFill>
              </a:rPr>
              <a:t> </a:t>
            </a:r>
            <a:r>
              <a:rPr lang="en-US" sz="1800" dirty="0" err="1">
                <a:solidFill>
                  <a:srgbClr val="10253F"/>
                </a:solidFill>
              </a:rPr>
              <a:t>dysgnathic</a:t>
            </a:r>
            <a:endParaRPr lang="en-US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8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solidFill>
                  <a:srgbClr val="10253F"/>
                </a:solidFill>
              </a:rPr>
              <a:t>Dynamic Occlusion </a:t>
            </a:r>
            <a:r>
              <a:rPr lang="en-GB" sz="1800" dirty="0">
                <a:solidFill>
                  <a:srgbClr val="10253F"/>
                </a:solidFill>
              </a:rPr>
              <a:t>- Type of Guidance: </a:t>
            </a:r>
            <a:r>
              <a:rPr lang="en-GB" sz="1800" i="1" dirty="0">
                <a:solidFill>
                  <a:srgbClr val="10253F"/>
                </a:solidFill>
              </a:rPr>
              <a:t>canine/group guidance etc.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solidFill>
                  <a:srgbClr val="10253F"/>
                </a:solidFill>
              </a:rPr>
              <a:t>	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DFC2DFEB-92CA-F130-EFF1-6E81676AD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11215"/>
              </p:ext>
            </p:extLst>
          </p:nvPr>
        </p:nvGraphicFramePr>
        <p:xfrm>
          <a:off x="2438400" y="3281604"/>
          <a:ext cx="7315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ANOMALIES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tx1"/>
                          </a:solidFill>
                        </a:rPr>
                        <a:t>Dental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tx1"/>
                          </a:solidFill>
                        </a:rPr>
                        <a:t>Skeletal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Transversal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Saggital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II.</a:t>
                      </a: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baseline="0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III.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Prognathia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Progenia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Vertical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Open </a:t>
                      </a: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Deep </a:t>
                      </a: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Hyperdivergent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Hypodivergent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24" y="3204593"/>
            <a:ext cx="1950833" cy="277223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555795"/>
            <a:ext cx="8435281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10253F"/>
                </a:solidFill>
              </a:rPr>
              <a:t>Oral hygiene</a:t>
            </a:r>
            <a:r>
              <a:rPr lang="en-US" sz="2000" dirty="0">
                <a:solidFill>
                  <a:srgbClr val="10253F"/>
                </a:solidFill>
              </a:rPr>
              <a:t> </a:t>
            </a:r>
            <a:r>
              <a:rPr lang="en-US" sz="2000" i="1" dirty="0" err="1">
                <a:solidFill>
                  <a:srgbClr val="10253F"/>
                </a:solidFill>
              </a:rPr>
              <a:t>eg.</a:t>
            </a:r>
            <a:r>
              <a:rPr lang="en-US" sz="2000" i="1" dirty="0">
                <a:solidFill>
                  <a:srgbClr val="10253F"/>
                </a:solidFill>
              </a:rPr>
              <a:t> Good, poor</a:t>
            </a:r>
            <a:endParaRPr lang="hu-HU" sz="2000" i="1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000" b="1" dirty="0" err="1">
                <a:solidFill>
                  <a:srgbClr val="10253F"/>
                </a:solidFill>
              </a:rPr>
              <a:t>Oral</a:t>
            </a:r>
            <a:r>
              <a:rPr lang="hu-HU" sz="2000" b="1" dirty="0">
                <a:solidFill>
                  <a:srgbClr val="10253F"/>
                </a:solidFill>
              </a:rPr>
              <a:t> </a:t>
            </a:r>
            <a:r>
              <a:rPr lang="hu-HU" sz="2000" b="1" dirty="0" err="1">
                <a:solidFill>
                  <a:srgbClr val="10253F"/>
                </a:solidFill>
              </a:rPr>
              <a:t>mucosal</a:t>
            </a:r>
            <a:r>
              <a:rPr lang="hu-HU" sz="2000" b="1" dirty="0">
                <a:solidFill>
                  <a:srgbClr val="10253F"/>
                </a:solidFill>
              </a:rPr>
              <a:t> </a:t>
            </a:r>
            <a:r>
              <a:rPr lang="hu-HU" sz="2000" b="1" dirty="0" err="1">
                <a:solidFill>
                  <a:srgbClr val="10253F"/>
                </a:solidFill>
              </a:rPr>
              <a:t>abnormalities</a:t>
            </a:r>
            <a:r>
              <a:rPr lang="hu-HU" sz="2000" b="1" dirty="0">
                <a:solidFill>
                  <a:srgbClr val="10253F"/>
                </a:solidFill>
              </a:rPr>
              <a:t>:</a:t>
            </a:r>
            <a:r>
              <a:rPr lang="hu-HU" sz="2000" i="1" dirty="0">
                <a:solidFill>
                  <a:srgbClr val="10253F"/>
                </a:solidFill>
              </a:rPr>
              <a:t> </a:t>
            </a:r>
            <a:r>
              <a:rPr lang="hu-HU" sz="2000" i="1" dirty="0" err="1">
                <a:solidFill>
                  <a:srgbClr val="10253F"/>
                </a:solidFill>
              </a:rPr>
              <a:t>eg</a:t>
            </a:r>
            <a:r>
              <a:rPr lang="hu-HU" sz="2000" i="1" dirty="0">
                <a:solidFill>
                  <a:srgbClr val="10253F"/>
                </a:solidFill>
              </a:rPr>
              <a:t>. </a:t>
            </a:r>
            <a:r>
              <a:rPr lang="hu-HU" sz="2000" i="1" dirty="0" err="1">
                <a:solidFill>
                  <a:srgbClr val="10253F"/>
                </a:solidFill>
              </a:rPr>
              <a:t>Denture</a:t>
            </a:r>
            <a:r>
              <a:rPr lang="hu-HU" sz="2000" i="1" dirty="0">
                <a:solidFill>
                  <a:srgbClr val="10253F"/>
                </a:solidFill>
              </a:rPr>
              <a:t> </a:t>
            </a:r>
            <a:r>
              <a:rPr lang="hu-HU" sz="2000" i="1" dirty="0" err="1">
                <a:solidFill>
                  <a:srgbClr val="10253F"/>
                </a:solidFill>
              </a:rPr>
              <a:t>stomatitis</a:t>
            </a:r>
            <a:r>
              <a:rPr lang="hu-HU" sz="2000" i="1" dirty="0">
                <a:solidFill>
                  <a:srgbClr val="10253F"/>
                </a:solidFill>
              </a:rPr>
              <a:t> </a:t>
            </a:r>
            <a:endParaRPr lang="en-US" sz="2000" dirty="0">
              <a:solidFill>
                <a:srgbClr val="10253F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0253F"/>
                </a:solidFill>
              </a:rPr>
              <a:t>Periodontal health:</a:t>
            </a:r>
            <a:r>
              <a:rPr lang="en-US" sz="2000" dirty="0">
                <a:solidFill>
                  <a:srgbClr val="10253F"/>
                </a:solidFill>
              </a:rPr>
              <a:t> </a:t>
            </a:r>
            <a:r>
              <a:rPr lang="en-US" sz="2000" i="1" dirty="0">
                <a:solidFill>
                  <a:srgbClr val="10253F"/>
                </a:solidFill>
              </a:rPr>
              <a:t>pl. gingivitis (type)             </a:t>
            </a:r>
            <a:r>
              <a:rPr lang="en-US" sz="2000" i="1" dirty="0" err="1">
                <a:solidFill>
                  <a:srgbClr val="10253F"/>
                </a:solidFill>
              </a:rPr>
              <a:t>generali</a:t>
            </a:r>
            <a:r>
              <a:rPr lang="hu-HU" sz="2000" i="1" dirty="0">
                <a:solidFill>
                  <a:srgbClr val="10253F"/>
                </a:solidFill>
              </a:rPr>
              <a:t>z</a:t>
            </a:r>
            <a:r>
              <a:rPr lang="en-US" sz="2000" i="1" dirty="0">
                <a:solidFill>
                  <a:srgbClr val="10253F"/>
                </a:solidFill>
              </a:rPr>
              <a:t>ed/</a:t>
            </a:r>
            <a:r>
              <a:rPr lang="en-US" sz="2000" i="1" dirty="0" err="1">
                <a:solidFill>
                  <a:srgbClr val="10253F"/>
                </a:solidFill>
              </a:rPr>
              <a:t>locali</a:t>
            </a:r>
            <a:r>
              <a:rPr lang="hu-HU" sz="2000" i="1" dirty="0">
                <a:solidFill>
                  <a:srgbClr val="10253F"/>
                </a:solidFill>
              </a:rPr>
              <a:t>z</a:t>
            </a:r>
            <a:r>
              <a:rPr lang="en-US" sz="2000" i="1" dirty="0">
                <a:solidFill>
                  <a:srgbClr val="10253F"/>
                </a:solidFill>
              </a:rPr>
              <a:t>ed </a:t>
            </a:r>
            <a:r>
              <a:rPr lang="en-US" sz="2000" i="1" dirty="0" err="1">
                <a:solidFill>
                  <a:srgbClr val="10253F"/>
                </a:solidFill>
              </a:rPr>
              <a:t>acut</a:t>
            </a:r>
            <a:r>
              <a:rPr lang="en-US" sz="2000" i="1" dirty="0">
                <a:solidFill>
                  <a:srgbClr val="10253F"/>
                </a:solidFill>
              </a:rPr>
              <a:t>/chronic </a:t>
            </a:r>
            <a:r>
              <a:rPr lang="hu-HU" sz="2000" i="1" dirty="0">
                <a:solidFill>
                  <a:srgbClr val="10253F"/>
                </a:solidFill>
              </a:rPr>
              <a:t>                              </a:t>
            </a:r>
            <a:r>
              <a:rPr lang="en-US" sz="2000" i="1" dirty="0">
                <a:solidFill>
                  <a:srgbClr val="10253F"/>
                </a:solidFill>
              </a:rPr>
              <a:t>periodontitis </a:t>
            </a:r>
            <a:r>
              <a:rPr lang="hu-HU" sz="2000" i="1" dirty="0">
                <a:solidFill>
                  <a:srgbClr val="10253F"/>
                </a:solidFill>
              </a:rPr>
              <a:t>etc.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hu-HU" sz="2000" i="1" dirty="0">
              <a:solidFill>
                <a:srgbClr val="10253F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000" i="1" dirty="0">
                <a:solidFill>
                  <a:srgbClr val="10253F"/>
                </a:solidFill>
              </a:rPr>
              <a:t>	 </a:t>
            </a:r>
          </a:p>
          <a:p>
            <a:pPr marL="0" indent="0">
              <a:buNone/>
            </a:pPr>
            <a:endParaRPr lang="hu-HU" sz="2000" i="1" dirty="0">
              <a:solidFill>
                <a:srgbClr val="10253F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166926" y="353116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10253F"/>
                </a:solidFill>
              </a:rPr>
              <a:t> </a:t>
            </a:r>
            <a:r>
              <a:rPr lang="en-US" dirty="0">
                <a:solidFill>
                  <a:srgbClr val="10253F"/>
                </a:solidFill>
              </a:rPr>
              <a:t>→ in case of periodontal disease, periodontal charting is needed! </a:t>
            </a:r>
          </a:p>
          <a:p>
            <a:pPr>
              <a:spcBef>
                <a:spcPts val="1200"/>
              </a:spcBef>
            </a:pPr>
            <a:r>
              <a:rPr lang="en-US" sz="2300" u="sng" noProof="0" dirty="0">
                <a:solidFill>
                  <a:srgbClr val="0070C0"/>
                </a:solidFill>
              </a:rPr>
              <a:t>www.periodontalchart-online.com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715F1A7-AC5D-A459-39D2-B7F161241305}"/>
              </a:ext>
            </a:extLst>
          </p:cNvPr>
          <p:cNvSpPr txBox="1">
            <a:spLocks/>
          </p:cNvSpPr>
          <p:nvPr/>
        </p:nvSpPr>
        <p:spPr>
          <a:xfrm>
            <a:off x="838200" y="5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Inspection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Head and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Neck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Region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II.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8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Upper Jaw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33235"/>
            <a:ext cx="5266928" cy="254888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Photo of Upper Jaw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RPD)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Study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cast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Intraoral x-rays</a:t>
            </a:r>
          </a:p>
          <a:p>
            <a:pPr marL="285750" indent="-285750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Fábián and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Classification of Partially Edentulous Arch: 0 / 1A / 1B / 2A / 2B / 2A/1 / 3</a:t>
            </a:r>
          </a:p>
          <a:p>
            <a:pPr marL="285750" indent="-285750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Status (Zsigmondy cross, with indication of Findings) 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4074"/>
              </p:ext>
            </p:extLst>
          </p:nvPr>
        </p:nvGraphicFramePr>
        <p:xfrm>
          <a:off x="1117600" y="3592551"/>
          <a:ext cx="6149696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56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84356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hu-HU" sz="1100" b="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/>
          <a:stretch/>
        </p:blipFill>
        <p:spPr>
          <a:xfrm flipH="1">
            <a:off x="7458164" y="1235492"/>
            <a:ext cx="3033666" cy="240122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16" y="3828319"/>
            <a:ext cx="1224000" cy="170287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87" y="3828319"/>
            <a:ext cx="1224000" cy="1702879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90932"/>
              </p:ext>
            </p:extLst>
          </p:nvPr>
        </p:nvGraphicFramePr>
        <p:xfrm>
          <a:off x="1117600" y="4727430"/>
          <a:ext cx="5709186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593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854593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Lower</a:t>
            </a:r>
            <a:r>
              <a:rPr lang="hu-H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Jaw</a:t>
            </a:r>
            <a:endParaRPr lang="en-US" noProof="0" dirty="0"/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838200" y="1412438"/>
            <a:ext cx="5266928" cy="2548880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Photo of Upper Jaw 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RPD)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and Study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cast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Intraoral x-rays</a:t>
            </a:r>
          </a:p>
          <a:p>
            <a:pPr marL="285750" indent="-285750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Fábián and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Classification of Partially Edentulous Arch: 0 / 1A / 1B / 2A / 2B / 2A/1 / 3</a:t>
            </a:r>
          </a:p>
          <a:p>
            <a:pPr marL="285750" indent="-285750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Status (Zsigmondy cross, with indication of Findings) 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93771"/>
              </p:ext>
            </p:extLst>
          </p:nvPr>
        </p:nvGraphicFramePr>
        <p:xfrm>
          <a:off x="1219541" y="3962570"/>
          <a:ext cx="5747312" cy="70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07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1991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43061"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07726" y="1494087"/>
            <a:ext cx="3264306" cy="2174801"/>
          </a:xfrm>
          <a:prstGeom prst="rect">
            <a:avLst/>
          </a:prstGeom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93631"/>
              </p:ext>
            </p:extLst>
          </p:nvPr>
        </p:nvGraphicFramePr>
        <p:xfrm>
          <a:off x="1219541" y="4727431"/>
          <a:ext cx="5607246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623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803623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16" y="3833023"/>
            <a:ext cx="1252116" cy="90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21" y="3833023"/>
            <a:ext cx="900000" cy="125211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27" y="3837170"/>
            <a:ext cx="900000" cy="12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GB" dirty="0"/>
              <a:t>Detailed description (text, drawings and photos!) of </a:t>
            </a:r>
            <a:r>
              <a:rPr lang="en-GB" u="sng" dirty="0"/>
              <a:t>Surgical, </a:t>
            </a:r>
            <a:r>
              <a:rPr lang="en-GB" u="sng" dirty="0" err="1"/>
              <a:t>Periodon</a:t>
            </a:r>
            <a:r>
              <a:rPr lang="hu-HU" u="sng" dirty="0"/>
              <a:t>t</a:t>
            </a:r>
            <a:r>
              <a:rPr lang="en-GB" u="sng" dirty="0"/>
              <a:t>al, Conservative</a:t>
            </a:r>
            <a:r>
              <a:rPr lang="en-GB" dirty="0"/>
              <a:t> treatment plan and treatments. (with methods</a:t>
            </a:r>
            <a:r>
              <a:rPr lang="hu-HU" dirty="0"/>
              <a:t> and </a:t>
            </a:r>
            <a:r>
              <a:rPr lang="hu-HU" dirty="0" err="1"/>
              <a:t>materials</a:t>
            </a:r>
            <a:r>
              <a:rPr lang="en-GB" dirty="0"/>
              <a:t> used)</a:t>
            </a:r>
          </a:p>
          <a:p>
            <a:r>
              <a:rPr lang="en-GB" dirty="0"/>
              <a:t>Detailed description of </a:t>
            </a:r>
            <a:r>
              <a:rPr lang="en-GB" u="sng" dirty="0" err="1"/>
              <a:t>Prosthodon</a:t>
            </a:r>
            <a:r>
              <a:rPr lang="hu-HU" u="sng" dirty="0" err="1"/>
              <a:t>tic</a:t>
            </a:r>
            <a:r>
              <a:rPr lang="en-GB" u="sng" dirty="0"/>
              <a:t> Planning</a:t>
            </a:r>
            <a:r>
              <a:rPr lang="en-GB" dirty="0"/>
              <a:t> phases (</a:t>
            </a:r>
            <a:r>
              <a:rPr lang="en-GB" dirty="0" err="1"/>
              <a:t>eg.</a:t>
            </a:r>
            <a:r>
              <a:rPr lang="en-GB" dirty="0"/>
              <a:t> Study impressions and casts, diagnostic wax-up and mock-up</a:t>
            </a:r>
            <a:r>
              <a:rPr lang="hu-HU" dirty="0"/>
              <a:t>, </a:t>
            </a:r>
            <a:r>
              <a:rPr lang="hu-HU" dirty="0" err="1"/>
              <a:t>smile</a:t>
            </a:r>
            <a:r>
              <a:rPr lang="hu-HU" dirty="0"/>
              <a:t> design</a:t>
            </a:r>
            <a:r>
              <a:rPr lang="en-GB" dirty="0"/>
              <a:t> etc. Photos!)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Preoperative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Treatments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04686" y="1447674"/>
            <a:ext cx="61611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FIXED partial denture (FPD)</a:t>
            </a:r>
          </a:p>
          <a:p>
            <a:r>
              <a:rPr lang="en-US" sz="1200" dirty="0"/>
              <a:t>4-unit porcelain fused to metal (PFM</a:t>
            </a:r>
            <a:r>
              <a:rPr lang="hu-HU" sz="1200" dirty="0"/>
              <a:t>) </a:t>
            </a:r>
            <a:r>
              <a:rPr lang="hu-HU" sz="1200" dirty="0" err="1"/>
              <a:t>bridge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endParaRPr lang="hu-HU" sz="1200" u="wavyHeavy" dirty="0">
              <a:uFill>
                <a:solidFill>
                  <a:srgbClr val="FFC000"/>
                </a:solidFill>
              </a:uFill>
            </a:endParaRPr>
          </a:p>
          <a:p>
            <a:r>
              <a:rPr lang="en-US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en-US" sz="1200" dirty="0"/>
              <a:t>: 16, 13</a:t>
            </a:r>
          </a:p>
          <a:p>
            <a:r>
              <a:rPr lang="en-US" sz="1200" dirty="0"/>
              <a:t>	</a:t>
            </a:r>
            <a:r>
              <a:rPr lang="hu-HU" sz="1200" dirty="0"/>
              <a:t>P</a:t>
            </a:r>
            <a:r>
              <a:rPr lang="en-US" sz="1200" dirty="0" err="1"/>
              <a:t>ontics</a:t>
            </a:r>
            <a:r>
              <a:rPr lang="en-US" sz="1200" dirty="0"/>
              <a:t>: 15, 14</a:t>
            </a:r>
          </a:p>
          <a:p>
            <a:r>
              <a:rPr lang="en-US" sz="1200" dirty="0"/>
              <a:t>Cast post and core</a:t>
            </a:r>
            <a:r>
              <a:rPr lang="hu-HU" sz="1200" dirty="0"/>
              <a:t> / </a:t>
            </a:r>
            <a:r>
              <a:rPr lang="hu-HU" sz="1200" dirty="0" err="1"/>
              <a:t>Dowel</a:t>
            </a:r>
            <a:r>
              <a:rPr lang="hu-HU" sz="1200" dirty="0"/>
              <a:t> </a:t>
            </a:r>
            <a:r>
              <a:rPr lang="hu-HU" sz="1200" dirty="0" err="1"/>
              <a:t>core</a:t>
            </a:r>
            <a:r>
              <a:rPr lang="en-US" sz="1200" dirty="0"/>
              <a:t>,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crown: 24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en-US" sz="1200" b="1" cap="all" dirty="0">
                <a:solidFill>
                  <a:srgbClr val="FF0000"/>
                </a:solidFill>
              </a:rPr>
              <a:t>CO</a:t>
            </a:r>
            <a:r>
              <a:rPr lang="hu-HU" sz="1200" b="1" cap="all" dirty="0">
                <a:solidFill>
                  <a:srgbClr val="FF0000"/>
                </a:solidFill>
              </a:rPr>
              <a:t>MBINED FIXED-REMOVABLE PARTIAL</a:t>
            </a:r>
            <a:r>
              <a:rPr lang="en-US" sz="1200" b="1" cap="all" dirty="0">
                <a:solidFill>
                  <a:srgbClr val="FF0000"/>
                </a:solidFill>
              </a:rPr>
              <a:t> DENTURE</a:t>
            </a:r>
            <a:endParaRPr lang="en-US" sz="1200" u="sng" dirty="0">
              <a:solidFill>
                <a:srgbClr val="FF0000"/>
              </a:solidFill>
            </a:endParaRPr>
          </a:p>
          <a:p>
            <a:r>
              <a:rPr lang="en-US" sz="1200" u="sng" dirty="0"/>
              <a:t>Fixed appliance: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pPr lvl="1"/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/>
              <a:t>: </a:t>
            </a:r>
            <a:r>
              <a:rPr lang="en-US" sz="1200" dirty="0"/>
              <a:t>34, 33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hu-HU" sz="1200" dirty="0" err="1"/>
              <a:t>Semi</a:t>
            </a:r>
            <a:r>
              <a:rPr lang="hu-HU" sz="1200" dirty="0"/>
              <a:t>-p</a:t>
            </a:r>
            <a:r>
              <a:rPr lang="en-US" sz="1200" dirty="0" err="1"/>
              <a:t>recision</a:t>
            </a:r>
            <a:r>
              <a:rPr lang="en-US" sz="1200" dirty="0"/>
              <a:t>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</a:t>
            </a:r>
            <a:r>
              <a:rPr lang="hu-HU" sz="1200" dirty="0"/>
              <a:t> 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 </a:t>
            </a:r>
            <a:r>
              <a:rPr lang="hu-HU" sz="1200" dirty="0"/>
              <a:t>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>
                <a:solidFill>
                  <a:srgbClr val="FF0000"/>
                </a:solidFill>
              </a:rPr>
              <a:t>:</a:t>
            </a:r>
            <a:r>
              <a:rPr lang="hu-HU" sz="1200" dirty="0"/>
              <a:t> </a:t>
            </a:r>
            <a:r>
              <a:rPr lang="en-US" sz="1200" dirty="0"/>
              <a:t>44, 43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en-US" sz="1200" dirty="0"/>
              <a:t>Semi-precision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 </a:t>
            </a:r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hu-HU" sz="1200" dirty="0"/>
              <a:t> 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r>
              <a:rPr lang="en-US" sz="1200" u="sng" dirty="0"/>
              <a:t>Removable appliance</a:t>
            </a:r>
            <a:r>
              <a:rPr lang="en-US" sz="1200" dirty="0"/>
              <a:t>: </a:t>
            </a:r>
            <a:r>
              <a:rPr lang="hu-HU" sz="1200" dirty="0"/>
              <a:t>a</a:t>
            </a:r>
            <a:r>
              <a:rPr lang="en-US" sz="1200" dirty="0" err="1"/>
              <a:t>ttachment</a:t>
            </a:r>
            <a:r>
              <a:rPr lang="en-US" sz="1200" dirty="0"/>
              <a:t>-retained </a:t>
            </a:r>
            <a:r>
              <a:rPr lang="hu-HU" sz="1200" dirty="0" err="1"/>
              <a:t>removable</a:t>
            </a:r>
            <a:r>
              <a:rPr lang="hu-HU" sz="1200" dirty="0"/>
              <a:t> </a:t>
            </a:r>
            <a:r>
              <a:rPr lang="hu-HU" sz="1200" dirty="0" err="1"/>
              <a:t>partial</a:t>
            </a:r>
            <a:r>
              <a:rPr lang="hu-HU" sz="1200" dirty="0"/>
              <a:t> </a:t>
            </a:r>
            <a:r>
              <a:rPr lang="hu-HU" sz="1200" dirty="0" err="1"/>
              <a:t>denture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/>
              <a:t>, </a:t>
            </a:r>
            <a:r>
              <a:rPr lang="hu-HU" sz="1200" dirty="0" err="1"/>
              <a:t>lingual</a:t>
            </a:r>
            <a:r>
              <a:rPr lang="hu-HU" sz="1200" dirty="0"/>
              <a:t> bar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Semi-precision attachment: </a:t>
            </a:r>
            <a:r>
              <a:rPr lang="en-US" sz="1200" dirty="0" err="1"/>
              <a:t>preci</a:t>
            </a:r>
            <a:r>
              <a:rPr lang="en-US" sz="1200" dirty="0"/>
              <a:t> </a:t>
            </a:r>
            <a:r>
              <a:rPr lang="en-US" sz="1200" dirty="0" err="1"/>
              <a:t>vertix</a:t>
            </a:r>
            <a:r>
              <a:rPr lang="en-US" sz="1200" dirty="0"/>
              <a:t> slide attachment</a:t>
            </a:r>
            <a:r>
              <a:rPr lang="hu-HU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matrix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female part</a:t>
            </a:r>
            <a:r>
              <a:rPr lang="hu-HU" sz="1200" dirty="0"/>
              <a:t>)</a:t>
            </a:r>
            <a:r>
              <a:rPr lang="en-US" sz="1200" dirty="0"/>
              <a:t>, lingual bracing arm </a:t>
            </a:r>
            <a:r>
              <a:rPr lang="hu-HU" sz="1200" dirty="0"/>
              <a:t>(</a:t>
            </a:r>
            <a:r>
              <a:rPr lang="hu-HU" sz="1200" dirty="0" err="1"/>
              <a:t>indirect</a:t>
            </a:r>
            <a:r>
              <a:rPr lang="hu-HU" sz="1200" dirty="0"/>
              <a:t> </a:t>
            </a:r>
            <a:r>
              <a:rPr lang="hu-HU" sz="1200" dirty="0" err="1"/>
              <a:t>retainer</a:t>
            </a:r>
            <a:r>
              <a:rPr lang="hu-HU" sz="1200" dirty="0"/>
              <a:t>) </a:t>
            </a:r>
            <a:r>
              <a:rPr lang="en-US" sz="1200" dirty="0"/>
              <a:t>with interlock 44, 34</a:t>
            </a:r>
            <a:r>
              <a:rPr lang="hu-HU" sz="1200" dirty="0"/>
              <a:t>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Replaced</a:t>
            </a:r>
            <a:r>
              <a:rPr lang="hu-HU" sz="1200" dirty="0"/>
              <a:t> </a:t>
            </a:r>
            <a:r>
              <a:rPr lang="hu-HU" sz="1200" dirty="0" err="1"/>
              <a:t>teeth</a:t>
            </a:r>
            <a:r>
              <a:rPr lang="hu-HU" sz="1200" dirty="0"/>
              <a:t>: </a:t>
            </a:r>
            <a:r>
              <a:rPr lang="en-US" sz="1200" dirty="0"/>
              <a:t>47, 46, 45, 35, 36, 37</a:t>
            </a:r>
            <a:r>
              <a:rPr lang="hu-HU" sz="1200" dirty="0"/>
              <a:t> (</a:t>
            </a:r>
            <a:r>
              <a:rPr lang="en-US" sz="1200" dirty="0"/>
              <a:t>6 </a:t>
            </a:r>
            <a:r>
              <a:rPr lang="en-US" sz="1200" dirty="0">
                <a:solidFill>
                  <a:srgbClr val="FF0000"/>
                </a:solidFill>
              </a:rPr>
              <a:t>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/>
              <a:t>)</a:t>
            </a:r>
            <a:r>
              <a:rPr lang="en-US" sz="1200" dirty="0"/>
              <a:t> acrylic artificial teeth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</p:txBody>
      </p:sp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838200" y="-72493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  <a:endParaRPr lang="en-US" noProof="0" dirty="0"/>
          </a:p>
        </p:txBody>
      </p: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2201" r="55939" b="70921"/>
          <a:stretch/>
        </p:blipFill>
        <p:spPr>
          <a:xfrm>
            <a:off x="7032104" y="1544888"/>
            <a:ext cx="3463060" cy="2234122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1100" r="57425" b="55250"/>
          <a:stretch/>
        </p:blipFill>
        <p:spPr>
          <a:xfrm>
            <a:off x="7263301" y="3974623"/>
            <a:ext cx="3088847" cy="17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4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FBE38-0273-376B-6A99-C2EDD875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AE621E6-2CC8-AA0B-C878-AA3194B259D4}"/>
              </a:ext>
            </a:extLst>
          </p:cNvPr>
          <p:cNvSpPr txBox="1"/>
          <p:nvPr/>
        </p:nvSpPr>
        <p:spPr>
          <a:xfrm>
            <a:off x="1204686" y="1447674"/>
            <a:ext cx="6161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</a:t>
            </a:r>
            <a:r>
              <a:rPr lang="hu-HU" sz="1200" b="1" cap="all" dirty="0">
                <a:solidFill>
                  <a:srgbClr val="FF0000"/>
                </a:solidFill>
              </a:rPr>
              <a:t>CLASP-RETAINED</a:t>
            </a:r>
            <a:r>
              <a:rPr lang="hu-HU" sz="1200" b="1" cap="all" dirty="0"/>
              <a:t> </a:t>
            </a:r>
            <a:r>
              <a:rPr lang="hu-HU" sz="1200" b="1" cap="all" dirty="0" err="1"/>
              <a:t>Removable</a:t>
            </a:r>
            <a:r>
              <a:rPr lang="hu-HU" sz="1200" b="1" cap="all" dirty="0"/>
              <a:t> </a:t>
            </a:r>
            <a:r>
              <a:rPr lang="hu-HU" sz="1200" b="1" cap="all" dirty="0" err="1"/>
              <a:t>Partial</a:t>
            </a:r>
            <a:r>
              <a:rPr lang="hu-HU" sz="1200" b="1" cap="all" dirty="0"/>
              <a:t> </a:t>
            </a:r>
            <a:r>
              <a:rPr lang="hu-HU" sz="1200" b="1" cap="all" dirty="0" err="1"/>
              <a:t>Denture</a:t>
            </a:r>
            <a:r>
              <a:rPr lang="hu-HU" sz="1200" b="1" cap="all" dirty="0"/>
              <a:t> (RPD)</a:t>
            </a:r>
            <a:endParaRPr lang="en-US" sz="1200" b="1" cap="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and (</a:t>
            </a:r>
            <a:r>
              <a:rPr lang="hu-HU" sz="1200" dirty="0" err="1"/>
              <a:t>butterfly</a:t>
            </a:r>
            <a:r>
              <a:rPr lang="hu-HU" sz="1200" dirty="0"/>
              <a:t>) </a:t>
            </a:r>
            <a:r>
              <a:rPr lang="hu-HU" sz="1200" dirty="0" err="1"/>
              <a:t>palatal</a:t>
            </a:r>
            <a:r>
              <a:rPr lang="hu-HU" sz="1200" dirty="0"/>
              <a:t> </a:t>
            </a:r>
            <a:r>
              <a:rPr lang="hu-HU" sz="1200" dirty="0" err="1"/>
              <a:t>strap</a:t>
            </a:r>
            <a:r>
              <a:rPr lang="hu-HU" sz="1200" dirty="0"/>
              <a:t>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</a:t>
            </a:r>
            <a:r>
              <a:rPr lang="hu-HU" sz="1200" dirty="0" err="1">
                <a:solidFill>
                  <a:srgbClr val="FF0000"/>
                </a:solidFill>
              </a:rPr>
              <a:t>mesial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occlusal</a:t>
            </a:r>
            <a:r>
              <a:rPr lang="hu-HU" sz="1200" dirty="0">
                <a:solidFill>
                  <a:srgbClr val="FF0000"/>
                </a:solidFill>
              </a:rPr>
              <a:t>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Clasp-retention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back-</a:t>
            </a:r>
            <a:r>
              <a:rPr lang="hu-HU" sz="1200" dirty="0" err="1">
                <a:solidFill>
                  <a:srgbClr val="FF0000"/>
                </a:solidFill>
              </a:rPr>
              <a:t>action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23: </a:t>
            </a:r>
            <a:r>
              <a:rPr lang="hu-HU" sz="1200" dirty="0" err="1">
                <a:solidFill>
                  <a:srgbClr val="FF0000"/>
                </a:solidFill>
              </a:rPr>
              <a:t>Roach</a:t>
            </a:r>
            <a:r>
              <a:rPr lang="hu-HU" sz="1200" dirty="0">
                <a:solidFill>
                  <a:srgbClr val="FF0000"/>
                </a:solidFill>
              </a:rPr>
              <a:t> C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13, 22: </a:t>
            </a:r>
            <a:r>
              <a:rPr lang="hu-HU" sz="1200" dirty="0" err="1">
                <a:solidFill>
                  <a:srgbClr val="FF0000"/>
                </a:solidFill>
              </a:rPr>
              <a:t>bracing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arms</a:t>
            </a:r>
            <a:endParaRPr lang="hu-HU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5</a:t>
            </a:r>
            <a:r>
              <a:rPr lang="en-US" sz="1200" dirty="0">
                <a:solidFill>
                  <a:srgbClr val="FF0000"/>
                </a:solidFill>
              </a:rPr>
              <a:t> 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(15, 16, 24, 25, 26)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hu-HU" sz="1200" b="1" cap="all" dirty="0" err="1"/>
              <a:t>telescopic</a:t>
            </a:r>
            <a:r>
              <a:rPr lang="hu-HU" sz="1200" b="1" cap="all" dirty="0"/>
              <a:t> </a:t>
            </a:r>
            <a:r>
              <a:rPr lang="hu-HU" sz="1200" b="1" cap="all" dirty="0" err="1"/>
              <a:t>Overdenture</a:t>
            </a:r>
            <a:endParaRPr lang="en-US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Muco-dental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support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Telescopic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primary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secondary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12 </a:t>
            </a:r>
            <a:r>
              <a:rPr lang="hu-HU" sz="1200" dirty="0" err="1">
                <a:solidFill>
                  <a:srgbClr val="FF0000"/>
                </a:solidFill>
              </a:rPr>
              <a:t>pcs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(36-46)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5E20F4D-C567-E569-A318-96E36EB0E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72493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  <a:endParaRPr lang="en-US" noProof="0" dirty="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733FCE9D-5F91-4B05-1484-1ABB7889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87374AB-9CA9-A4A7-1782-6A5527826C25}"/>
              </a:ext>
            </a:extLst>
          </p:cNvPr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05473E-EFAE-8F41-FAF8-6D683A91E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3250" r="18819" b="53150"/>
          <a:stretch/>
        </p:blipFill>
        <p:spPr>
          <a:xfrm>
            <a:off x="7539798" y="1726394"/>
            <a:ext cx="3024337" cy="4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cím 2">
            <a:extLst>
              <a:ext uri="{FF2B5EF4-FFF2-40B4-BE49-F238E27FC236}">
                <a16:creationId xmlns:a16="http://schemas.microsoft.com/office/drawing/2014/main" id="{514AD0BA-7617-0851-5FDE-1DB018664BC8}"/>
              </a:ext>
            </a:extLst>
          </p:cNvPr>
          <p:cNvSpPr txBox="1">
            <a:spLocks/>
          </p:cNvSpPr>
          <p:nvPr/>
        </p:nvSpPr>
        <p:spPr>
          <a:xfrm>
            <a:off x="615632" y="4293765"/>
            <a:ext cx="7241008" cy="136365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noProof="0" dirty="0" err="1">
                <a:solidFill>
                  <a:schemeClr val="bg1"/>
                </a:solidFill>
              </a:rPr>
              <a:t>Student</a:t>
            </a:r>
            <a:r>
              <a:rPr lang="en-US" noProof="0" dirty="0">
                <a:solidFill>
                  <a:schemeClr val="bg1"/>
                </a:solidFill>
              </a:rPr>
              <a:t>:</a:t>
            </a:r>
            <a:r>
              <a:rPr lang="hu-HU" noProof="0" dirty="0">
                <a:solidFill>
                  <a:schemeClr val="bg1"/>
                </a:solidFill>
              </a:rPr>
              <a:t> </a:t>
            </a:r>
            <a:endParaRPr lang="en-US" noProof="0" dirty="0">
              <a:solidFill>
                <a:schemeClr val="bg1"/>
              </a:solidFill>
            </a:endParaRPr>
          </a:p>
          <a:p>
            <a:r>
              <a:rPr lang="hu-HU" noProof="0" dirty="0" err="1">
                <a:solidFill>
                  <a:schemeClr val="bg1"/>
                </a:solidFill>
              </a:rPr>
              <a:t>Consultant</a:t>
            </a:r>
            <a:r>
              <a:rPr lang="en-US" noProof="0" dirty="0">
                <a:solidFill>
                  <a:schemeClr val="bg1"/>
                </a:solidFill>
              </a:rPr>
              <a:t>:</a:t>
            </a:r>
            <a:r>
              <a:rPr lang="hu-HU" noProof="0" dirty="0">
                <a:solidFill>
                  <a:schemeClr val="bg1"/>
                </a:solidFill>
              </a:rPr>
              <a:t> </a:t>
            </a:r>
            <a:endParaRPr lang="en-US" noProof="0" dirty="0">
              <a:solidFill>
                <a:schemeClr val="bg1"/>
              </a:solidFill>
            </a:endParaRPr>
          </a:p>
          <a:p>
            <a:r>
              <a:rPr lang="en-US" noProof="0" dirty="0">
                <a:solidFill>
                  <a:schemeClr val="bg1"/>
                </a:solidFill>
              </a:rPr>
              <a:t>Supervisor:</a:t>
            </a:r>
            <a:r>
              <a:rPr lang="hu-HU" noProof="0" dirty="0">
                <a:solidFill>
                  <a:schemeClr val="bg1"/>
                </a:solidFill>
              </a:rPr>
              <a:t> </a:t>
            </a:r>
            <a:endParaRPr lang="en-US" noProof="0" dirty="0">
              <a:solidFill>
                <a:schemeClr val="bg1"/>
              </a:solidFill>
            </a:endParaRPr>
          </a:p>
          <a:p>
            <a:r>
              <a:rPr lang="en-US" noProof="0" dirty="0">
                <a:solidFill>
                  <a:schemeClr val="bg1"/>
                </a:solidFill>
              </a:rPr>
              <a:t>Starting and finishing Date of Treatment:</a:t>
            </a:r>
            <a:r>
              <a:rPr lang="hu-HU" noProof="0" dirty="0">
                <a:solidFill>
                  <a:schemeClr val="bg1"/>
                </a:solidFill>
              </a:rPr>
              <a:t> </a:t>
            </a:r>
            <a:endParaRPr lang="en-US" noProof="0" dirty="0">
              <a:solidFill>
                <a:schemeClr val="bg1"/>
              </a:solidFill>
            </a:endParaRPr>
          </a:p>
          <a:p>
            <a:endParaRPr lang="en-US" noProof="0" dirty="0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80AEF74F-57BE-A914-BE89-1466CA79DC67}"/>
              </a:ext>
            </a:extLst>
          </p:cNvPr>
          <p:cNvSpPr txBox="1">
            <a:spLocks/>
          </p:cNvSpPr>
          <p:nvPr/>
        </p:nvSpPr>
        <p:spPr>
          <a:xfrm>
            <a:off x="2331720" y="1553855"/>
            <a:ext cx="9860280" cy="180263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noProof="0" dirty="0">
                <a:solidFill>
                  <a:schemeClr val="accent1"/>
                </a:solidFill>
              </a:rPr>
              <a:t>Prosthodontic Final Exam </a:t>
            </a:r>
            <a:br>
              <a:rPr lang="en-US" sz="4900" noProof="0" dirty="0">
                <a:solidFill>
                  <a:schemeClr val="accent1"/>
                </a:solidFill>
              </a:rPr>
            </a:br>
            <a:r>
              <a:rPr lang="en-US" sz="4900" noProof="0" dirty="0">
                <a:solidFill>
                  <a:schemeClr val="accent1"/>
                </a:solidFill>
              </a:rPr>
              <a:t>Case Presentation 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hu-HU" sz="4000" noProof="0" dirty="0" err="1">
                <a:solidFill>
                  <a:schemeClr val="bg1"/>
                </a:solidFill>
              </a:rPr>
              <a:t>Title</a:t>
            </a:r>
            <a:r>
              <a:rPr lang="en-US" sz="4000" noProof="0" dirty="0">
                <a:solidFill>
                  <a:schemeClr val="bg1"/>
                </a:solidFill>
              </a:rPr>
              <a:t> </a:t>
            </a:r>
            <a:r>
              <a:rPr lang="en-US" sz="4000" i="1" noProof="0" dirty="0">
                <a:solidFill>
                  <a:schemeClr val="bg1"/>
                </a:solidFill>
              </a:rPr>
              <a:t>(</a:t>
            </a:r>
            <a:r>
              <a:rPr lang="hu-HU" sz="4000" i="1" noProof="0" dirty="0" err="1">
                <a:solidFill>
                  <a:schemeClr val="bg1"/>
                </a:solidFill>
              </a:rPr>
              <a:t>Type</a:t>
            </a:r>
            <a:r>
              <a:rPr lang="hu-HU" sz="4000" i="1" noProof="0" dirty="0">
                <a:solidFill>
                  <a:schemeClr val="bg1"/>
                </a:solidFill>
              </a:rPr>
              <a:t> of </a:t>
            </a:r>
            <a:r>
              <a:rPr lang="hu-HU" sz="4000" i="1" noProof="0" dirty="0" err="1">
                <a:solidFill>
                  <a:schemeClr val="bg1"/>
                </a:solidFill>
              </a:rPr>
              <a:t>Denture</a:t>
            </a:r>
            <a:r>
              <a:rPr lang="en-US" sz="4000" i="1" noProof="0" dirty="0">
                <a:solidFill>
                  <a:schemeClr val="bg1"/>
                </a:solidFill>
              </a:rPr>
              <a:t>)</a:t>
            </a:r>
            <a:br>
              <a:rPr lang="en-US" sz="4000" i="1" noProof="0" dirty="0">
                <a:solidFill>
                  <a:schemeClr val="bg1"/>
                </a:solidFill>
              </a:rPr>
            </a:br>
            <a:r>
              <a:rPr lang="hu-HU" sz="1300" i="1" noProof="0" dirty="0" err="1">
                <a:solidFill>
                  <a:schemeClr val="bg1"/>
                </a:solidFill>
              </a:rPr>
              <a:t>Eg</a:t>
            </a:r>
            <a:r>
              <a:rPr lang="en-US" sz="1300" i="1" noProof="0" dirty="0">
                <a:solidFill>
                  <a:schemeClr val="bg1"/>
                </a:solidFill>
              </a:rPr>
              <a:t>.: </a:t>
            </a:r>
            <a:r>
              <a:rPr lang="hu-HU" sz="1300" i="1" noProof="0" dirty="0" err="1">
                <a:solidFill>
                  <a:schemeClr val="bg1"/>
                </a:solidFill>
              </a:rPr>
              <a:t>Combined</a:t>
            </a:r>
            <a:r>
              <a:rPr lang="hu-HU" sz="1300" i="1" noProof="0" dirty="0">
                <a:solidFill>
                  <a:schemeClr val="bg1"/>
                </a:solidFill>
              </a:rPr>
              <a:t> </a:t>
            </a:r>
            <a:r>
              <a:rPr lang="hu-HU" sz="1300" i="1" dirty="0">
                <a:solidFill>
                  <a:schemeClr val="bg1"/>
                </a:solidFill>
              </a:rPr>
              <a:t>D</a:t>
            </a:r>
            <a:r>
              <a:rPr lang="hu-HU" sz="1300" i="1" noProof="0" dirty="0" err="1">
                <a:solidFill>
                  <a:schemeClr val="bg1"/>
                </a:solidFill>
              </a:rPr>
              <a:t>enture</a:t>
            </a:r>
            <a:r>
              <a:rPr lang="hu-HU" sz="1300" i="1" noProof="0" dirty="0">
                <a:solidFill>
                  <a:schemeClr val="bg1"/>
                </a:solidFill>
              </a:rPr>
              <a:t>, </a:t>
            </a:r>
            <a:r>
              <a:rPr lang="hu-HU" sz="1300" i="1" dirty="0">
                <a:solidFill>
                  <a:schemeClr val="bg1"/>
                </a:solidFill>
              </a:rPr>
              <a:t>C</a:t>
            </a:r>
            <a:r>
              <a:rPr lang="hu-HU" sz="1300" i="1" noProof="0" dirty="0" err="1">
                <a:solidFill>
                  <a:schemeClr val="bg1"/>
                </a:solidFill>
              </a:rPr>
              <a:t>omplete</a:t>
            </a:r>
            <a:r>
              <a:rPr lang="hu-HU" sz="1300" i="1" noProof="0" dirty="0">
                <a:solidFill>
                  <a:schemeClr val="bg1"/>
                </a:solidFill>
              </a:rPr>
              <a:t> </a:t>
            </a:r>
            <a:r>
              <a:rPr lang="hu-HU" sz="1300" i="1" dirty="0">
                <a:solidFill>
                  <a:schemeClr val="bg1"/>
                </a:solidFill>
              </a:rPr>
              <a:t>D</a:t>
            </a:r>
            <a:r>
              <a:rPr lang="hu-HU" sz="1300" i="1" noProof="0" dirty="0" err="1">
                <a:solidFill>
                  <a:schemeClr val="bg1"/>
                </a:solidFill>
              </a:rPr>
              <a:t>enture</a:t>
            </a:r>
            <a:r>
              <a:rPr lang="hu-HU" sz="1300" i="1" noProof="0" dirty="0">
                <a:solidFill>
                  <a:schemeClr val="bg1"/>
                </a:solidFill>
              </a:rPr>
              <a:t>, FPD, etc.</a:t>
            </a:r>
            <a:r>
              <a:rPr lang="en-US" sz="1300" i="1" noProof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9D4B-3512-859B-D5F6-694690C3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91A39CD5-07C6-2B94-B99E-4FC6B4D8AE42}"/>
              </a:ext>
            </a:extLst>
          </p:cNvPr>
          <p:cNvSpPr txBox="1"/>
          <p:nvPr/>
        </p:nvSpPr>
        <p:spPr>
          <a:xfrm>
            <a:off x="696686" y="1447674"/>
            <a:ext cx="66691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MAXILLA: FIXED DENTAL PROSTHESIS</a:t>
            </a:r>
            <a:endParaRPr lang="hu-HU" sz="1400" dirty="0"/>
          </a:p>
          <a:p>
            <a:r>
              <a:rPr lang="hu-HU" sz="1400" dirty="0"/>
              <a:t>11, 21 </a:t>
            </a:r>
            <a:r>
              <a:rPr lang="hu-HU" sz="1400" dirty="0" err="1"/>
              <a:t>lithium</a:t>
            </a:r>
            <a:r>
              <a:rPr lang="hu-HU" sz="1400" dirty="0"/>
              <a:t> </a:t>
            </a:r>
            <a:r>
              <a:rPr lang="hu-HU" sz="1400" dirty="0" err="1"/>
              <a:t>disilicate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veneers</a:t>
            </a:r>
            <a:r>
              <a:rPr lang="hu-HU" sz="1400" dirty="0"/>
              <a:t> (</a:t>
            </a:r>
            <a:r>
              <a:rPr lang="hu-HU" sz="1400" dirty="0" err="1"/>
              <a:t>pressed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, </a:t>
            </a:r>
            <a:r>
              <a:rPr lang="hu-HU" sz="1400" dirty="0" err="1"/>
              <a:t>e.max</a:t>
            </a:r>
            <a:r>
              <a:rPr lang="hu-HU" sz="1400" dirty="0"/>
              <a:t>®)</a:t>
            </a:r>
          </a:p>
          <a:p>
            <a:r>
              <a:rPr lang="hu-HU" sz="1400" dirty="0"/>
              <a:t>12, 22 </a:t>
            </a:r>
            <a:r>
              <a:rPr lang="hu-HU" sz="1400" dirty="0" err="1"/>
              <a:t>lithium</a:t>
            </a:r>
            <a:r>
              <a:rPr lang="hu-HU" sz="1400" dirty="0"/>
              <a:t> </a:t>
            </a:r>
            <a:r>
              <a:rPr lang="hu-HU" sz="1400" dirty="0" err="1"/>
              <a:t>disilicate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crowns</a:t>
            </a:r>
            <a:r>
              <a:rPr lang="hu-HU" sz="1400" dirty="0"/>
              <a:t> (</a:t>
            </a:r>
            <a:r>
              <a:rPr lang="hu-HU" sz="1400" dirty="0" err="1"/>
              <a:t>pressed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, </a:t>
            </a:r>
            <a:r>
              <a:rPr lang="hu-HU" sz="1400" dirty="0" err="1"/>
              <a:t>e.max</a:t>
            </a:r>
            <a:r>
              <a:rPr lang="hu-HU" sz="1400" dirty="0"/>
              <a:t>®)</a:t>
            </a:r>
          </a:p>
          <a:p>
            <a:endParaRPr lang="hu-HU" sz="1400" dirty="0"/>
          </a:p>
          <a:p>
            <a:r>
              <a:rPr lang="hu-HU" sz="1400" dirty="0"/>
              <a:t>[17-x-15] 3-unit </a:t>
            </a:r>
            <a:r>
              <a:rPr lang="hu-HU" sz="1400" dirty="0" err="1"/>
              <a:t>zirconia-based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bridge</a:t>
            </a:r>
            <a:endParaRPr lang="hu-HU" sz="1400" dirty="0"/>
          </a:p>
          <a:p>
            <a:r>
              <a:rPr lang="hu-HU" sz="1400" dirty="0"/>
              <a:t>	</a:t>
            </a:r>
            <a:r>
              <a:rPr lang="hu-HU" sz="1400" dirty="0" err="1"/>
              <a:t>Veneered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 </a:t>
            </a:r>
            <a:r>
              <a:rPr lang="hu-HU" sz="1400" dirty="0" err="1"/>
              <a:t>crowns</a:t>
            </a:r>
            <a:r>
              <a:rPr lang="hu-HU" sz="1400" dirty="0"/>
              <a:t>: 17, 15</a:t>
            </a:r>
          </a:p>
          <a:p>
            <a:r>
              <a:rPr lang="hu-HU" sz="1400" dirty="0"/>
              <a:t>	</a:t>
            </a:r>
            <a:r>
              <a:rPr lang="hu-HU" sz="1400" dirty="0" err="1"/>
              <a:t>Veneered</a:t>
            </a:r>
            <a:r>
              <a:rPr lang="hu-HU" sz="1400" dirty="0"/>
              <a:t> </a:t>
            </a:r>
            <a:r>
              <a:rPr lang="hu-HU" sz="1400" dirty="0" err="1"/>
              <a:t>pontic</a:t>
            </a:r>
            <a:r>
              <a:rPr lang="hu-HU" sz="1400" dirty="0"/>
              <a:t>: 16</a:t>
            </a:r>
          </a:p>
          <a:p>
            <a:r>
              <a:rPr lang="hu-HU" sz="1400" dirty="0"/>
              <a:t>[27-x-25] 3-unit </a:t>
            </a:r>
            <a:r>
              <a:rPr lang="hu-HU" sz="1400" dirty="0" err="1"/>
              <a:t>zirconia-based</a:t>
            </a:r>
            <a:r>
              <a:rPr lang="hu-HU" sz="1400" dirty="0"/>
              <a:t> 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bridge</a:t>
            </a:r>
            <a:endParaRPr lang="hu-HU" sz="1400" dirty="0"/>
          </a:p>
          <a:p>
            <a:r>
              <a:rPr lang="hu-HU" sz="1400" dirty="0"/>
              <a:t>	</a:t>
            </a:r>
            <a:r>
              <a:rPr lang="hu-HU" sz="1400" dirty="0" err="1"/>
              <a:t>Veneered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 </a:t>
            </a:r>
            <a:r>
              <a:rPr lang="hu-HU" sz="1400" dirty="0" err="1"/>
              <a:t>crowns</a:t>
            </a:r>
            <a:r>
              <a:rPr lang="hu-HU" sz="1400" dirty="0"/>
              <a:t>: 27, 25</a:t>
            </a:r>
          </a:p>
          <a:p>
            <a:r>
              <a:rPr lang="hu-HU" sz="1400" dirty="0"/>
              <a:t>	</a:t>
            </a:r>
            <a:r>
              <a:rPr lang="hu-HU" sz="1400" dirty="0" err="1"/>
              <a:t>Veneered</a:t>
            </a:r>
            <a:r>
              <a:rPr lang="hu-HU" sz="1400" dirty="0"/>
              <a:t> </a:t>
            </a:r>
            <a:r>
              <a:rPr lang="hu-HU" sz="1400" dirty="0" err="1"/>
              <a:t>pontic</a:t>
            </a:r>
            <a:r>
              <a:rPr lang="hu-HU" sz="1400" dirty="0"/>
              <a:t>: 26</a:t>
            </a:r>
          </a:p>
          <a:p>
            <a:endParaRPr lang="hu-HU" sz="1400" dirty="0"/>
          </a:p>
          <a:p>
            <a:r>
              <a:rPr lang="hu-HU" sz="1400" b="1" dirty="0"/>
              <a:t>MANDIBLE: IMPLANT-SUPPORTED FIXED DENTAL PROSTHESIS</a:t>
            </a:r>
          </a:p>
          <a:p>
            <a:r>
              <a:rPr lang="hu-HU" sz="1400" dirty="0"/>
              <a:t>34 cement-</a:t>
            </a:r>
            <a:r>
              <a:rPr lang="hu-HU" sz="1400" dirty="0" err="1"/>
              <a:t>retained</a:t>
            </a:r>
            <a:r>
              <a:rPr lang="hu-HU" sz="1400" dirty="0"/>
              <a:t> metal-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crown</a:t>
            </a:r>
            <a:r>
              <a:rPr lang="hu-HU" sz="1400" dirty="0"/>
              <a:t> (</a:t>
            </a:r>
            <a:r>
              <a:rPr lang="hu-HU" sz="1400" dirty="0" err="1"/>
              <a:t>CoCr</a:t>
            </a:r>
            <a:r>
              <a:rPr lang="hu-HU" sz="1400" dirty="0"/>
              <a:t>)</a:t>
            </a:r>
          </a:p>
          <a:p>
            <a:pPr lvl="1"/>
            <a:r>
              <a:rPr lang="hu-HU" sz="1400" dirty="0" err="1"/>
              <a:t>prefabricated</a:t>
            </a:r>
            <a:r>
              <a:rPr lang="hu-HU" sz="1400" dirty="0"/>
              <a:t> </a:t>
            </a:r>
            <a:r>
              <a:rPr lang="hu-HU" sz="1400" dirty="0" err="1"/>
              <a:t>titanium</a:t>
            </a:r>
            <a:r>
              <a:rPr lang="hu-HU" sz="1400" dirty="0"/>
              <a:t> </a:t>
            </a:r>
            <a:r>
              <a:rPr lang="hu-HU" sz="1400" dirty="0" err="1"/>
              <a:t>prosthetic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TiDesign</a:t>
            </a:r>
            <a:r>
              <a:rPr lang="hu-HU" sz="1400" dirty="0"/>
              <a:t>®)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Astra</a:t>
            </a:r>
            <a:r>
              <a:rPr lang="hu-HU" sz="1400" dirty="0"/>
              <a:t> TX) </a:t>
            </a:r>
            <a:r>
              <a:rPr lang="hu-HU" sz="1400" dirty="0" err="1"/>
              <a:t>on</a:t>
            </a:r>
            <a:r>
              <a:rPr lang="hu-HU" sz="1400" dirty="0"/>
              <a:t> a </a:t>
            </a:r>
            <a:r>
              <a:rPr lang="hu-HU" sz="1400" dirty="0" err="1"/>
              <a:t>bone-level</a:t>
            </a:r>
            <a:r>
              <a:rPr lang="hu-HU" sz="1400" dirty="0"/>
              <a:t> </a:t>
            </a:r>
            <a:r>
              <a:rPr lang="hu-HU" sz="1400" dirty="0" err="1"/>
              <a:t>implant</a:t>
            </a:r>
            <a:endParaRPr lang="hu-HU" sz="1400" dirty="0"/>
          </a:p>
          <a:p>
            <a:r>
              <a:rPr lang="hu-HU" sz="1400" dirty="0"/>
              <a:t>36 cement-</a:t>
            </a:r>
            <a:r>
              <a:rPr lang="hu-HU" sz="1400" dirty="0" err="1"/>
              <a:t>retained</a:t>
            </a:r>
            <a:r>
              <a:rPr lang="hu-HU" sz="1400" dirty="0"/>
              <a:t> metal-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crown</a:t>
            </a:r>
            <a:r>
              <a:rPr lang="hu-HU" sz="1400" dirty="0"/>
              <a:t> (</a:t>
            </a:r>
            <a:r>
              <a:rPr lang="hu-HU" sz="1400" dirty="0" err="1"/>
              <a:t>CoCr</a:t>
            </a:r>
            <a:r>
              <a:rPr lang="hu-HU" sz="1400" dirty="0"/>
              <a:t>)</a:t>
            </a:r>
          </a:p>
          <a:p>
            <a:pPr lvl="1"/>
            <a:r>
              <a:rPr lang="hu-HU" sz="1400" dirty="0" err="1"/>
              <a:t>prefabricated</a:t>
            </a:r>
            <a:r>
              <a:rPr lang="hu-HU" sz="1400" dirty="0"/>
              <a:t> </a:t>
            </a:r>
            <a:r>
              <a:rPr lang="hu-HU" sz="1400" dirty="0" err="1"/>
              <a:t>titanium</a:t>
            </a:r>
            <a:r>
              <a:rPr lang="hu-HU" sz="1400" dirty="0"/>
              <a:t> </a:t>
            </a:r>
            <a:r>
              <a:rPr lang="hu-HU" sz="1400" dirty="0" err="1"/>
              <a:t>prosthetic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TiDesign</a:t>
            </a:r>
            <a:r>
              <a:rPr lang="hu-HU" sz="1400" dirty="0"/>
              <a:t>®)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Astra</a:t>
            </a:r>
            <a:r>
              <a:rPr lang="hu-HU" sz="1400" dirty="0"/>
              <a:t> TX) </a:t>
            </a:r>
            <a:r>
              <a:rPr lang="hu-HU" sz="1400" dirty="0" err="1"/>
              <a:t>on</a:t>
            </a:r>
            <a:r>
              <a:rPr lang="hu-HU" sz="1400" dirty="0"/>
              <a:t> a </a:t>
            </a:r>
            <a:r>
              <a:rPr lang="hu-HU" sz="1400" dirty="0" err="1"/>
              <a:t>bone-level</a:t>
            </a:r>
            <a:r>
              <a:rPr lang="hu-HU" sz="1400" dirty="0"/>
              <a:t> </a:t>
            </a:r>
            <a:r>
              <a:rPr lang="hu-HU" sz="1400" dirty="0" err="1"/>
              <a:t>implant</a:t>
            </a:r>
            <a:endParaRPr lang="hu-HU" sz="1400" dirty="0"/>
          </a:p>
          <a:p>
            <a:r>
              <a:rPr lang="hu-HU" sz="1400" dirty="0"/>
              <a:t>[36-x-34] 3-unit </a:t>
            </a:r>
            <a:r>
              <a:rPr lang="hu-HU" sz="1400" dirty="0" err="1"/>
              <a:t>screw-retained</a:t>
            </a:r>
            <a:r>
              <a:rPr lang="hu-HU" sz="1400" dirty="0"/>
              <a:t> metal-</a:t>
            </a:r>
            <a:r>
              <a:rPr lang="hu-HU" sz="1400" dirty="0" err="1"/>
              <a:t>ceramic</a:t>
            </a:r>
            <a:r>
              <a:rPr lang="hu-HU" sz="1400" dirty="0"/>
              <a:t> </a:t>
            </a:r>
            <a:r>
              <a:rPr lang="hu-HU" sz="1400" dirty="0" err="1"/>
              <a:t>bridge</a:t>
            </a:r>
            <a:r>
              <a:rPr lang="hu-HU" sz="1400" dirty="0"/>
              <a:t> (</a:t>
            </a:r>
            <a:r>
              <a:rPr lang="hu-HU" sz="1400" dirty="0" err="1"/>
              <a:t>CoCr</a:t>
            </a:r>
            <a:r>
              <a:rPr lang="hu-HU" sz="1400" dirty="0"/>
              <a:t>)</a:t>
            </a:r>
          </a:p>
          <a:p>
            <a:r>
              <a:rPr lang="hu-HU" sz="1400" dirty="0"/>
              <a:t>	2 </a:t>
            </a:r>
            <a:r>
              <a:rPr lang="hu-HU" sz="1400" dirty="0" err="1"/>
              <a:t>prefabricated</a:t>
            </a:r>
            <a:r>
              <a:rPr lang="hu-HU" sz="1400" dirty="0"/>
              <a:t> </a:t>
            </a:r>
            <a:r>
              <a:rPr lang="hu-HU" sz="1400" dirty="0" err="1"/>
              <a:t>titanium</a:t>
            </a:r>
            <a:r>
              <a:rPr lang="hu-HU" sz="1400" dirty="0"/>
              <a:t> </a:t>
            </a:r>
            <a:r>
              <a:rPr lang="hu-HU" sz="1400" dirty="0" err="1"/>
              <a:t>prosthetic</a:t>
            </a:r>
            <a:r>
              <a:rPr lang="hu-HU" sz="1400" dirty="0"/>
              <a:t> </a:t>
            </a:r>
            <a:r>
              <a:rPr lang="hu-HU" sz="1400" dirty="0" err="1"/>
              <a:t>abutments</a:t>
            </a:r>
            <a:r>
              <a:rPr lang="hu-HU" sz="1400" dirty="0"/>
              <a:t>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Uni</a:t>
            </a:r>
            <a:r>
              <a:rPr lang="hu-HU" sz="1400" dirty="0"/>
              <a:t> </a:t>
            </a:r>
            <a:r>
              <a:rPr lang="hu-HU" sz="1400" dirty="0" err="1"/>
              <a:t>Abutment</a:t>
            </a:r>
            <a:r>
              <a:rPr lang="hu-HU" sz="1400" dirty="0"/>
              <a:t>®) (</a:t>
            </a:r>
            <a:r>
              <a:rPr lang="hu-HU" sz="1400" dirty="0" err="1"/>
              <a:t>e.g</a:t>
            </a:r>
            <a:r>
              <a:rPr lang="hu-HU" sz="1400" dirty="0"/>
              <a:t>., </a:t>
            </a:r>
            <a:r>
              <a:rPr lang="hu-HU" sz="1400" dirty="0" err="1"/>
              <a:t>Astra</a:t>
            </a:r>
            <a:r>
              <a:rPr lang="hu-HU" sz="1400" dirty="0"/>
              <a:t> TX)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bone-level</a:t>
            </a:r>
            <a:r>
              <a:rPr lang="hu-HU" sz="1400" dirty="0"/>
              <a:t> </a:t>
            </a:r>
            <a:r>
              <a:rPr lang="hu-HU" sz="1400" dirty="0" err="1"/>
              <a:t>implants</a:t>
            </a:r>
            <a:r>
              <a:rPr lang="hu-HU" sz="1400" dirty="0"/>
              <a:t> in </a:t>
            </a:r>
            <a:r>
              <a:rPr lang="hu-HU" sz="1400" dirty="0" err="1"/>
              <a:t>positions</a:t>
            </a:r>
            <a:r>
              <a:rPr lang="hu-HU" sz="1400" dirty="0"/>
              <a:t> 36 and 34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67EBFA5-A69F-6E8A-4E9A-1B6D53142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72493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  <a:endParaRPr lang="en-US" noProof="0" dirty="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18F89746-87F4-58DF-56FB-C908CDF4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C903F54-3C8B-2751-50FB-E2102103018D}"/>
              </a:ext>
            </a:extLst>
          </p:cNvPr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7656302-C6BD-0B83-878A-54D8A3AF9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3150" r="58909" b="14300"/>
          <a:stretch/>
        </p:blipFill>
        <p:spPr>
          <a:xfrm>
            <a:off x="7668233" y="1726394"/>
            <a:ext cx="2892262" cy="42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98A46-4E60-A675-4700-6A956635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A5D5D92-2D84-22AE-4EB0-271A30842FB4}"/>
              </a:ext>
            </a:extLst>
          </p:cNvPr>
          <p:cNvSpPr txBox="1"/>
          <p:nvPr/>
        </p:nvSpPr>
        <p:spPr>
          <a:xfrm>
            <a:off x="696686" y="1447674"/>
            <a:ext cx="6669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MAXILLA: IMPLANT-SUPPORTED OVERDENTURE</a:t>
            </a:r>
            <a:endParaRPr lang="hu-HU" sz="1600" dirty="0"/>
          </a:p>
          <a:p>
            <a:r>
              <a:rPr lang="hu-HU" sz="1600" dirty="0" err="1"/>
              <a:t>Support</a:t>
            </a:r>
            <a:r>
              <a:rPr lang="hu-HU" sz="1600" dirty="0"/>
              <a:t>: </a:t>
            </a:r>
            <a:r>
              <a:rPr lang="hu-HU" sz="1600" dirty="0" err="1"/>
              <a:t>mucosa-implant-supported</a:t>
            </a:r>
            <a:endParaRPr lang="hu-HU" sz="1600" dirty="0"/>
          </a:p>
          <a:p>
            <a:r>
              <a:rPr lang="hu-HU" sz="1600" dirty="0"/>
              <a:t>	</a:t>
            </a:r>
            <a:r>
              <a:rPr lang="hu-HU" sz="1600" dirty="0" err="1"/>
              <a:t>Horseshoe-shaped</a:t>
            </a:r>
            <a:r>
              <a:rPr lang="hu-HU" sz="1600" dirty="0"/>
              <a:t> </a:t>
            </a:r>
            <a:r>
              <a:rPr lang="hu-HU" sz="1600" dirty="0" err="1"/>
              <a:t>reduced</a:t>
            </a:r>
            <a:r>
              <a:rPr lang="hu-HU" sz="1600" dirty="0"/>
              <a:t> </a:t>
            </a:r>
            <a:r>
              <a:rPr lang="hu-HU" sz="1600" dirty="0" err="1"/>
              <a:t>acrylic</a:t>
            </a:r>
            <a:r>
              <a:rPr lang="hu-HU" sz="1600" dirty="0"/>
              <a:t> </a:t>
            </a:r>
            <a:r>
              <a:rPr lang="hu-HU" sz="1600" dirty="0" err="1"/>
              <a:t>denture</a:t>
            </a:r>
            <a:r>
              <a:rPr lang="hu-HU" sz="1600" dirty="0"/>
              <a:t> </a:t>
            </a:r>
            <a:r>
              <a:rPr lang="hu-HU" sz="1600" dirty="0" err="1"/>
              <a:t>base</a:t>
            </a:r>
            <a:r>
              <a:rPr lang="hu-HU" sz="1600" dirty="0"/>
              <a:t> </a:t>
            </a:r>
            <a:r>
              <a:rPr lang="hu-HU" sz="1600" dirty="0" err="1"/>
              <a:t>with</a:t>
            </a:r>
            <a:r>
              <a:rPr lang="hu-HU" sz="1600" dirty="0"/>
              <a:t> 	metal </a:t>
            </a:r>
            <a:r>
              <a:rPr lang="hu-HU" sz="1600" dirty="0" err="1"/>
              <a:t>mesh</a:t>
            </a:r>
            <a:r>
              <a:rPr lang="hu-HU" sz="1600" dirty="0"/>
              <a:t> </a:t>
            </a:r>
            <a:r>
              <a:rPr lang="hu-HU" sz="1600" dirty="0" err="1"/>
              <a:t>reinforcement</a:t>
            </a:r>
            <a:endParaRPr lang="hu-HU" sz="1600" dirty="0"/>
          </a:p>
          <a:p>
            <a:r>
              <a:rPr lang="hu-HU" sz="1600" dirty="0" err="1"/>
              <a:t>Retention</a:t>
            </a:r>
            <a:r>
              <a:rPr lang="hu-HU" sz="1600" dirty="0"/>
              <a:t>: ball </a:t>
            </a:r>
            <a:r>
              <a:rPr lang="hu-HU" sz="1600" dirty="0" err="1"/>
              <a:t>attachments</a:t>
            </a:r>
            <a:r>
              <a:rPr lang="hu-HU" sz="1600" dirty="0"/>
              <a:t> in </a:t>
            </a:r>
            <a:r>
              <a:rPr lang="hu-HU" sz="1600" dirty="0" err="1"/>
              <a:t>positions</a:t>
            </a:r>
            <a:r>
              <a:rPr lang="hu-HU" sz="1600" dirty="0"/>
              <a:t> 14, 12, 22, 24</a:t>
            </a:r>
          </a:p>
          <a:p>
            <a:r>
              <a:rPr lang="hu-HU" sz="1600" dirty="0"/>
              <a:t>14 </a:t>
            </a:r>
            <a:r>
              <a:rPr lang="hu-HU" sz="1600" dirty="0" err="1"/>
              <a:t>hard</a:t>
            </a:r>
            <a:r>
              <a:rPr lang="hu-HU" sz="1600" dirty="0"/>
              <a:t> </a:t>
            </a:r>
            <a:r>
              <a:rPr lang="hu-HU" sz="1600" dirty="0" err="1"/>
              <a:t>acrylic</a:t>
            </a:r>
            <a:r>
              <a:rPr lang="hu-HU" sz="1600" dirty="0"/>
              <a:t> </a:t>
            </a:r>
            <a:r>
              <a:rPr lang="hu-HU" sz="1600" dirty="0" err="1"/>
              <a:t>denture</a:t>
            </a:r>
            <a:r>
              <a:rPr lang="hu-HU" sz="1600" dirty="0"/>
              <a:t> </a:t>
            </a:r>
            <a:r>
              <a:rPr lang="hu-HU" sz="1600" dirty="0" err="1"/>
              <a:t>teeth</a:t>
            </a:r>
            <a:r>
              <a:rPr lang="hu-HU" sz="1600" dirty="0"/>
              <a:t> (17–27)</a:t>
            </a:r>
          </a:p>
          <a:p>
            <a:endParaRPr lang="hu-HU" sz="1600" dirty="0"/>
          </a:p>
          <a:p>
            <a:r>
              <a:rPr lang="hu-HU" sz="1600" b="1" dirty="0"/>
              <a:t>MANDIBLE: IMPLANT-SUPPORTED OVERDENTURE</a:t>
            </a:r>
            <a:endParaRPr lang="hu-HU" sz="1600" dirty="0"/>
          </a:p>
          <a:p>
            <a:r>
              <a:rPr lang="hu-HU" sz="1600" dirty="0" err="1"/>
              <a:t>Support</a:t>
            </a:r>
            <a:r>
              <a:rPr lang="hu-HU" sz="1600" dirty="0"/>
              <a:t>: </a:t>
            </a:r>
            <a:r>
              <a:rPr lang="hu-HU" sz="1600" dirty="0" err="1"/>
              <a:t>implant-mucosa-supported</a:t>
            </a:r>
            <a:endParaRPr lang="hu-HU" sz="1600" dirty="0"/>
          </a:p>
          <a:p>
            <a:r>
              <a:rPr lang="hu-HU" sz="1600" dirty="0"/>
              <a:t>	</a:t>
            </a:r>
            <a:r>
              <a:rPr lang="hu-HU" sz="1600" dirty="0" err="1"/>
              <a:t>Reduced</a:t>
            </a:r>
            <a:r>
              <a:rPr lang="hu-HU" sz="1600" dirty="0"/>
              <a:t> </a:t>
            </a:r>
            <a:r>
              <a:rPr lang="hu-HU" sz="1600" dirty="0" err="1"/>
              <a:t>acrylic</a:t>
            </a:r>
            <a:r>
              <a:rPr lang="hu-HU" sz="1600" dirty="0"/>
              <a:t> </a:t>
            </a:r>
            <a:r>
              <a:rPr lang="hu-HU" sz="1600" dirty="0" err="1"/>
              <a:t>denture</a:t>
            </a:r>
            <a:r>
              <a:rPr lang="hu-HU" sz="1600" dirty="0"/>
              <a:t> </a:t>
            </a:r>
            <a:r>
              <a:rPr lang="hu-HU" sz="1600" dirty="0" err="1"/>
              <a:t>base</a:t>
            </a:r>
            <a:r>
              <a:rPr lang="hu-HU" sz="1600" dirty="0"/>
              <a:t> </a:t>
            </a:r>
            <a:r>
              <a:rPr lang="hu-HU" sz="1600" dirty="0" err="1"/>
              <a:t>with</a:t>
            </a:r>
            <a:r>
              <a:rPr lang="hu-HU" sz="1600" dirty="0"/>
              <a:t> metal </a:t>
            </a:r>
            <a:r>
              <a:rPr lang="hu-HU" sz="1600" dirty="0" err="1"/>
              <a:t>mesh</a:t>
            </a:r>
            <a:r>
              <a:rPr lang="hu-HU" sz="1600" dirty="0"/>
              <a:t> 	</a:t>
            </a:r>
            <a:r>
              <a:rPr lang="hu-HU" sz="1600" dirty="0" err="1"/>
              <a:t>reinforcement</a:t>
            </a:r>
            <a:endParaRPr lang="hu-HU" sz="1600" dirty="0"/>
          </a:p>
          <a:p>
            <a:r>
              <a:rPr lang="hu-HU" sz="1600" dirty="0" err="1"/>
              <a:t>Retention</a:t>
            </a:r>
            <a:r>
              <a:rPr lang="hu-HU" sz="1600" dirty="0"/>
              <a:t>: bar </a:t>
            </a:r>
            <a:r>
              <a:rPr lang="hu-HU" sz="1600" dirty="0" err="1"/>
              <a:t>attachment</a:t>
            </a:r>
            <a:r>
              <a:rPr lang="hu-HU" sz="1600" dirty="0"/>
              <a:t> </a:t>
            </a:r>
            <a:r>
              <a:rPr lang="hu-HU" sz="1600" dirty="0" err="1"/>
              <a:t>system</a:t>
            </a:r>
            <a:endParaRPr lang="hu-HU" sz="1600" dirty="0"/>
          </a:p>
          <a:p>
            <a:r>
              <a:rPr lang="hu-HU" sz="1600" dirty="0"/>
              <a:t>	</a:t>
            </a:r>
            <a:r>
              <a:rPr lang="hu-HU" sz="1600" dirty="0" err="1"/>
              <a:t>Preci</a:t>
            </a:r>
            <a:r>
              <a:rPr lang="hu-HU" sz="1600" dirty="0"/>
              <a:t> </a:t>
            </a:r>
            <a:r>
              <a:rPr lang="hu-HU" sz="1600" dirty="0" err="1"/>
              <a:t>Horix</a:t>
            </a:r>
            <a:r>
              <a:rPr lang="hu-HU" sz="1600" dirty="0"/>
              <a:t>® </a:t>
            </a:r>
            <a:r>
              <a:rPr lang="hu-HU" sz="1600" dirty="0" err="1"/>
              <a:t>type</a:t>
            </a:r>
            <a:r>
              <a:rPr lang="hu-HU" sz="1600" dirty="0"/>
              <a:t> bar </a:t>
            </a:r>
            <a:r>
              <a:rPr lang="hu-HU" sz="1600" dirty="0" err="1"/>
              <a:t>connecting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implants</a:t>
            </a:r>
            <a:r>
              <a:rPr lang="hu-HU" sz="1600" dirty="0"/>
              <a:t> in 	</a:t>
            </a:r>
            <a:r>
              <a:rPr lang="hu-HU" sz="1600" dirty="0" err="1"/>
              <a:t>positions</a:t>
            </a:r>
            <a:r>
              <a:rPr lang="hu-HU" sz="1600" dirty="0"/>
              <a:t> 45–43–33–35</a:t>
            </a:r>
          </a:p>
          <a:p>
            <a:r>
              <a:rPr lang="hu-HU" sz="1600" dirty="0"/>
              <a:t>14 </a:t>
            </a:r>
            <a:r>
              <a:rPr lang="hu-HU" sz="1600" dirty="0" err="1"/>
              <a:t>hard</a:t>
            </a:r>
            <a:r>
              <a:rPr lang="hu-HU" sz="1600" dirty="0"/>
              <a:t> </a:t>
            </a:r>
            <a:r>
              <a:rPr lang="hu-HU" sz="1600" dirty="0" err="1"/>
              <a:t>acrylic</a:t>
            </a:r>
            <a:r>
              <a:rPr lang="hu-HU" sz="1600" dirty="0"/>
              <a:t> </a:t>
            </a:r>
            <a:r>
              <a:rPr lang="hu-HU" sz="1600" dirty="0" err="1"/>
              <a:t>denture</a:t>
            </a:r>
            <a:r>
              <a:rPr lang="hu-HU" sz="1600" dirty="0"/>
              <a:t> </a:t>
            </a:r>
            <a:r>
              <a:rPr lang="hu-HU" sz="1600" dirty="0" err="1"/>
              <a:t>teeth</a:t>
            </a:r>
            <a:r>
              <a:rPr lang="hu-HU" sz="1600" dirty="0"/>
              <a:t> (37–47)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06D8DE8-5153-BB92-3722-D7B414A3D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72493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  <a:endParaRPr lang="en-US" noProof="0" dirty="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8C94A707-5715-EF62-9AB5-3FEE4C23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2947FF4-F3B2-78A0-65BD-6F3CF69215C4}"/>
              </a:ext>
            </a:extLst>
          </p:cNvPr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0822178-1B91-0B4E-021F-D9B039C9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71245" r="18819" b="13250"/>
          <a:stretch/>
        </p:blipFill>
        <p:spPr>
          <a:xfrm>
            <a:off x="7598882" y="4072236"/>
            <a:ext cx="2916121" cy="187220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A906605-2EFB-088A-9E33-F30FCBB37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0" t="50000" r="18815" b="31100"/>
          <a:stretch/>
        </p:blipFill>
        <p:spPr>
          <a:xfrm>
            <a:off x="7563030" y="1726394"/>
            <a:ext cx="2997465" cy="23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4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Procedures</a:t>
            </a:r>
            <a:b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endParaRPr lang="en-US" i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484812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AU" dirty="0"/>
              <a:t>Indicate the different treatment phases on new slides</a:t>
            </a:r>
            <a:r>
              <a:rPr lang="hu-HU" dirty="0"/>
              <a:t>,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logical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en-AU" dirty="0"/>
              <a:t>! </a:t>
            </a:r>
            <a:endParaRPr lang="hu-HU" dirty="0"/>
          </a:p>
          <a:p>
            <a:r>
              <a:rPr lang="hu-HU" dirty="0"/>
              <a:t>The </a:t>
            </a:r>
            <a:r>
              <a:rPr lang="hu-HU" b="1" dirty="0" err="1"/>
              <a:t>title</a:t>
            </a:r>
            <a:r>
              <a:rPr lang="hu-HU" b="1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Slides</a:t>
            </a:r>
            <a:r>
              <a:rPr lang="hu-HU" dirty="0"/>
              <a:t> of </a:t>
            </a:r>
            <a:r>
              <a:rPr lang="hu-HU" dirty="0" err="1"/>
              <a:t>Prosthodontic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hu-HU" dirty="0"/>
              <a:t> </a:t>
            </a:r>
            <a:r>
              <a:rPr lang="hu-HU" dirty="0" err="1"/>
              <a:t>Phases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b="1" dirty="0" err="1"/>
              <a:t>Phases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AU" i="1" dirty="0"/>
              <a:t>SEE the Study-Aid (</a:t>
            </a:r>
            <a:r>
              <a:rPr lang="en-AU" i="1" dirty="0" err="1"/>
              <a:t>fo</a:t>
            </a:r>
            <a:r>
              <a:rPr lang="hu-HU" i="1" dirty="0" err="1"/>
              <a:t>ll</a:t>
            </a:r>
            <a:r>
              <a:rPr lang="en-AU" i="1" dirty="0"/>
              <a:t>owing slides)</a:t>
            </a:r>
            <a:endParaRPr lang="en-AU" dirty="0"/>
          </a:p>
          <a:p>
            <a:r>
              <a:rPr lang="en-AU" dirty="0"/>
              <a:t>Indicate the </a:t>
            </a:r>
            <a:r>
              <a:rPr lang="en-AU" b="1" dirty="0"/>
              <a:t>methods</a:t>
            </a:r>
            <a:r>
              <a:rPr lang="en-AU" dirty="0"/>
              <a:t> used</a:t>
            </a:r>
            <a:r>
              <a:rPr lang="hu-HU" dirty="0"/>
              <a:t>, </a:t>
            </a:r>
            <a:r>
              <a:rPr lang="en-AU" dirty="0"/>
              <a:t>as well as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, </a:t>
            </a:r>
            <a:r>
              <a:rPr lang="en-AU" dirty="0"/>
              <a:t>name</a:t>
            </a:r>
            <a:r>
              <a:rPr lang="hu-HU" dirty="0"/>
              <a:t> and </a:t>
            </a:r>
            <a:r>
              <a:rPr lang="en-AU" dirty="0"/>
              <a:t>producer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AU" b="1" dirty="0"/>
              <a:t>materials</a:t>
            </a:r>
            <a:r>
              <a:rPr lang="en-AU" dirty="0"/>
              <a:t>!</a:t>
            </a:r>
          </a:p>
          <a:p>
            <a:pPr lvl="1"/>
            <a:r>
              <a:rPr lang="hu-HU" dirty="0" err="1"/>
              <a:t>precisional-situational</a:t>
            </a:r>
            <a:r>
              <a:rPr lang="hu-HU" dirty="0"/>
              <a:t> </a:t>
            </a:r>
            <a:r>
              <a:rPr lang="hu-HU" dirty="0" err="1"/>
              <a:t>impression</a:t>
            </a:r>
            <a:r>
              <a:rPr lang="hu-HU" dirty="0"/>
              <a:t>, </a:t>
            </a:r>
            <a:r>
              <a:rPr lang="en-AU" dirty="0"/>
              <a:t>putty-wash technique</a:t>
            </a:r>
            <a:r>
              <a:rPr lang="hu-HU" dirty="0"/>
              <a:t>;</a:t>
            </a:r>
            <a:r>
              <a:rPr lang="en-AU" dirty="0"/>
              <a:t> C-Silicone impression material</a:t>
            </a:r>
            <a:r>
              <a:rPr lang="hu-HU" dirty="0"/>
              <a:t>; </a:t>
            </a:r>
            <a:r>
              <a:rPr lang="en-AU" dirty="0" err="1"/>
              <a:t>Zetaplus+Oranwash</a:t>
            </a:r>
            <a:r>
              <a:rPr lang="en-AU" dirty="0"/>
              <a:t> (</a:t>
            </a:r>
            <a:r>
              <a:rPr lang="en-AU" dirty="0" err="1"/>
              <a:t>Zhermack</a:t>
            </a:r>
            <a:r>
              <a:rPr lang="en-AU" dirty="0"/>
              <a:t>®)</a:t>
            </a:r>
            <a:endParaRPr lang="hu-HU" dirty="0"/>
          </a:p>
          <a:p>
            <a:pPr lvl="1"/>
            <a:r>
              <a:rPr lang="en-AU" dirty="0" err="1"/>
              <a:t>Eg.</a:t>
            </a:r>
            <a:r>
              <a:rPr lang="en-AU" dirty="0"/>
              <a:t> </a:t>
            </a:r>
            <a:r>
              <a:rPr lang="en-AU" dirty="0" err="1"/>
              <a:t>gla</a:t>
            </a:r>
            <a:r>
              <a:rPr lang="hu-HU" dirty="0"/>
              <a:t>s</a:t>
            </a:r>
            <a:r>
              <a:rPr lang="en-AU" dirty="0"/>
              <a:t>s</a:t>
            </a:r>
            <a:r>
              <a:rPr lang="hu-HU" dirty="0"/>
              <a:t> </a:t>
            </a:r>
            <a:r>
              <a:rPr lang="en-AU" dirty="0"/>
              <a:t>ionomer luting cement</a:t>
            </a:r>
            <a:r>
              <a:rPr lang="hu-HU" dirty="0"/>
              <a:t>, </a:t>
            </a:r>
            <a:r>
              <a:rPr lang="en-AU" dirty="0" err="1"/>
              <a:t>Ketac</a:t>
            </a:r>
            <a:r>
              <a:rPr lang="en-AU" dirty="0"/>
              <a:t> Cem (3M ESPE®) </a:t>
            </a:r>
          </a:p>
        </p:txBody>
      </p:sp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3380"/>
            <a:ext cx="8229600" cy="14981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 term control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Long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 control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81200" y="1886838"/>
            <a:ext cx="7903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Professional oral hygiene treatment, repeated instruction and motivation - if necessary.</a:t>
            </a:r>
          </a:p>
          <a:p>
            <a:r>
              <a:rPr lang="hu-HU" sz="3200" dirty="0" err="1"/>
              <a:t>Rec</a:t>
            </a:r>
            <a:r>
              <a:rPr lang="en-US" sz="3200" dirty="0"/>
              <a:t>heck Status.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9981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 err="1"/>
              <a:t>Content</a:t>
            </a:r>
            <a:r>
              <a:rPr lang="hu-HU" sz="6000" dirty="0"/>
              <a:t> </a:t>
            </a:r>
            <a:r>
              <a:rPr lang="hu-HU" sz="6000" dirty="0" err="1"/>
              <a:t>Guide</a:t>
            </a:r>
            <a:endParaRPr lang="en-US" sz="6000" noProof="0" dirty="0"/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Description of Conservative Treatments</a:t>
            </a:r>
            <a:endParaRPr lang="en-US" sz="3600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91840"/>
            <a:ext cx="4618856" cy="75704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noProof="0" dirty="0"/>
              <a:t>Before photo, periapical X-ray</a:t>
            </a:r>
          </a:p>
        </p:txBody>
      </p:sp>
      <p:sp>
        <p:nvSpPr>
          <p:cNvPr id="4" name="Téglalap 3"/>
          <p:cNvSpPr/>
          <p:nvPr/>
        </p:nvSpPr>
        <p:spPr>
          <a:xfrm>
            <a:off x="6456040" y="1595508"/>
            <a:ext cx="4032448" cy="3073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u-HU" sz="2800" dirty="0" err="1"/>
              <a:t>Inlay</a:t>
            </a:r>
            <a:r>
              <a:rPr lang="hu-HU" sz="2800" dirty="0"/>
              <a:t>/</a:t>
            </a:r>
            <a:r>
              <a:rPr lang="hu-HU" sz="2800" dirty="0" err="1"/>
              <a:t>onlay</a:t>
            </a:r>
            <a:r>
              <a:rPr lang="hu-HU" sz="2800" dirty="0"/>
              <a:t>/</a:t>
            </a:r>
            <a:r>
              <a:rPr lang="hu-HU" sz="2800" dirty="0" err="1"/>
              <a:t>overlay</a:t>
            </a:r>
            <a:r>
              <a:rPr lang="hu-HU" sz="2800" dirty="0"/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dirty="0" err="1"/>
              <a:t>Prepared</a:t>
            </a:r>
            <a:r>
              <a:rPr lang="hu-HU" dirty="0"/>
              <a:t> </a:t>
            </a:r>
            <a:r>
              <a:rPr lang="hu-HU" dirty="0" err="1"/>
              <a:t>cavity</a:t>
            </a:r>
            <a:endParaRPr lang="hu-HU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dirty="0" err="1"/>
              <a:t>Impressions</a:t>
            </a:r>
            <a:r>
              <a:rPr lang="hu-HU" dirty="0"/>
              <a:t>, </a:t>
            </a:r>
            <a:r>
              <a:rPr lang="hu-HU" dirty="0" err="1"/>
              <a:t>models</a:t>
            </a:r>
            <a:endParaRPr lang="hu-HU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dirty="0" err="1"/>
              <a:t>Temporary</a:t>
            </a:r>
            <a:r>
              <a:rPr lang="hu-HU" dirty="0"/>
              <a:t> </a:t>
            </a:r>
            <a:r>
              <a:rPr lang="hu-HU" dirty="0" err="1"/>
              <a:t>restoration</a:t>
            </a:r>
            <a:endParaRPr lang="hu-HU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restoration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cast</a:t>
            </a:r>
            <a:endParaRPr lang="hu-HU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/>
              <a:t>Rubber dam, matrix, wedge in situ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dirty="0" err="1"/>
              <a:t>Finished</a:t>
            </a:r>
            <a:r>
              <a:rPr lang="hu-HU" dirty="0"/>
              <a:t>, </a:t>
            </a:r>
            <a:r>
              <a:rPr lang="hu-HU" dirty="0" err="1"/>
              <a:t>polished</a:t>
            </a:r>
            <a:r>
              <a:rPr lang="hu-HU" dirty="0"/>
              <a:t> </a:t>
            </a:r>
            <a:r>
              <a:rPr lang="hu-HU" dirty="0" err="1"/>
              <a:t>restoration</a:t>
            </a:r>
            <a:r>
              <a:rPr lang="hu-HU" dirty="0"/>
              <a:t> (</a:t>
            </a:r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view</a:t>
            </a:r>
            <a:r>
              <a:rPr lang="hu-HU" dirty="0"/>
              <a:t>, ICP)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77539" y="5446965"/>
            <a:ext cx="533346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Please refer to the case presentation protocol of the Department of Restorative Dentistry and Endodontics.</a:t>
            </a:r>
            <a:endParaRPr lang="en-US" sz="1400" dirty="0"/>
          </a:p>
        </p:txBody>
      </p:sp>
      <p:sp>
        <p:nvSpPr>
          <p:cNvPr id="6" name="Téglalap 5"/>
          <p:cNvSpPr/>
          <p:nvPr/>
        </p:nvSpPr>
        <p:spPr>
          <a:xfrm>
            <a:off x="1703511" y="4308192"/>
            <a:ext cx="461885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Endodontic treatment:</a:t>
            </a:r>
          </a:p>
          <a:p>
            <a:pPr lvl="1"/>
            <a:r>
              <a:rPr lang="en-US" dirty="0"/>
              <a:t>Access cavity with rubber dam</a:t>
            </a:r>
          </a:p>
          <a:p>
            <a:pPr lvl="1"/>
            <a:r>
              <a:rPr lang="en-US" dirty="0"/>
              <a:t>Photo with apex locator, X-ray for working length </a:t>
            </a:r>
          </a:p>
          <a:p>
            <a:pPr lvl="1"/>
            <a:r>
              <a:rPr lang="en-US" dirty="0"/>
              <a:t>Control radiograph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03511" y="2435984"/>
            <a:ext cx="4618856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Filling procedure:</a:t>
            </a:r>
          </a:p>
          <a:p>
            <a:pPr lvl="1"/>
            <a:r>
              <a:rPr lang="en-US" dirty="0"/>
              <a:t>Prepared, Ready Cavity</a:t>
            </a:r>
          </a:p>
          <a:p>
            <a:pPr lvl="1"/>
            <a:r>
              <a:rPr lang="en-US" dirty="0"/>
              <a:t>Rubber dam, matrix, wedge in situ</a:t>
            </a:r>
          </a:p>
          <a:p>
            <a:pPr lvl="1"/>
            <a:r>
              <a:rPr lang="en-US" dirty="0"/>
              <a:t>Finished, polished restoration</a:t>
            </a:r>
          </a:p>
        </p:txBody>
      </p:sp>
    </p:spTree>
    <p:extLst>
      <p:ext uri="{BB962C8B-B14F-4D97-AF65-F5344CB8AC3E}">
        <p14:creationId xmlns:p14="http://schemas.microsoft.com/office/powerpoint/2010/main" val="23890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8000" y="312763"/>
            <a:ext cx="10515600" cy="810531"/>
          </a:xfrm>
        </p:spPr>
        <p:txBody>
          <a:bodyPr>
            <a:normAutofit fontScale="97500"/>
          </a:bodyPr>
          <a:lstStyle/>
          <a:p>
            <a:r>
              <a:rPr lang="hu-HU" sz="4000" dirty="0" err="1"/>
              <a:t>Complete</a:t>
            </a:r>
            <a:r>
              <a:rPr lang="hu-HU" sz="4000" dirty="0"/>
              <a:t> </a:t>
            </a:r>
            <a:r>
              <a:rPr lang="hu-HU" sz="4000" dirty="0" err="1"/>
              <a:t>denture</a:t>
            </a:r>
            <a:endParaRPr lang="en-US" sz="4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41DF6-8084-1052-6BA6-B2630E076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75" y1="40642" x2="29783" y2="97594"/>
                        <a14:backgroundMark x1="24910" y1="49465" x2="34657" y2="65241"/>
                        <a14:backgroundMark x1="73105" y1="59091" x2="74729" y2="62299"/>
                        <a14:backgroundMark x1="77076" y1="54813" x2="79603" y2="55882"/>
                        <a14:backgroundMark x1="68773" y1="62567" x2="70397" y2="6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6"/>
          <a:stretch/>
        </p:blipFill>
        <p:spPr bwMode="auto">
          <a:xfrm>
            <a:off x="8773886" y="-133663"/>
            <a:ext cx="3537857" cy="1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02CF15A-39AF-93D9-33E1-D2E289559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80392"/>
              </p:ext>
            </p:extLst>
          </p:nvPr>
        </p:nvGraphicFramePr>
        <p:xfrm>
          <a:off x="681200" y="1609441"/>
          <a:ext cx="111298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5978">
                  <a:extLst>
                    <a:ext uri="{9D8B030D-6E8A-4147-A177-3AD203B41FA5}">
                      <a16:colId xmlns:a16="http://schemas.microsoft.com/office/drawing/2014/main" val="2502850986"/>
                    </a:ext>
                  </a:extLst>
                </a:gridCol>
                <a:gridCol w="4103822">
                  <a:extLst>
                    <a:ext uri="{9D8B030D-6E8A-4147-A177-3AD203B41FA5}">
                      <a16:colId xmlns:a16="http://schemas.microsoft.com/office/drawing/2014/main" val="2743829742"/>
                    </a:ext>
                  </a:extLst>
                </a:gridCol>
              </a:tblGrid>
              <a:tr h="355872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76053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r>
                        <a:rPr lang="hu-HU" sz="1400" dirty="0" err="1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4384"/>
                  </a:ext>
                </a:extLst>
              </a:tr>
              <a:tr h="504151">
                <a:tc>
                  <a:txBody>
                    <a:bodyPr/>
                    <a:lstStyle/>
                    <a:p>
                      <a:r>
                        <a:rPr lang="en-US" sz="1400" dirty="0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en-US" sz="1400" dirty="0"/>
                        <a:t> cast</a:t>
                      </a:r>
                      <a:endParaRPr lang="hu-HU" sz="1400" dirty="0"/>
                    </a:p>
                    <a:p>
                      <a:r>
                        <a:rPr lang="en-US" sz="1400" dirty="0"/>
                        <a:t>Outline of special tray on the cast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04151"/>
                  </a:ext>
                </a:extLst>
              </a:tr>
              <a:tr h="919335">
                <a:tc>
                  <a:txBody>
                    <a:bodyPr/>
                    <a:lstStyle/>
                    <a:p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Special tray (on the cast) </a:t>
                      </a:r>
                      <a:r>
                        <a:rPr lang="hu-HU" sz="1400" dirty="0"/>
                        <a:t>,</a:t>
                      </a:r>
                      <a:r>
                        <a:rPr lang="hu-HU" sz="1400" baseline="0" dirty="0"/>
                        <a:t> </a:t>
                      </a: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tray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 (from mucosal side)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material of the tray)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name of material used for adjustments)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04154"/>
                  </a:ext>
                </a:extLst>
              </a:tr>
              <a:tr h="919335">
                <a:tc>
                  <a:txBody>
                    <a:bodyPr/>
                    <a:lstStyle/>
                    <a:p>
                      <a:r>
                        <a:rPr lang="hu-HU" sz="1400" dirty="0"/>
                        <a:t>D</a:t>
                      </a:r>
                      <a:r>
                        <a:rPr lang="en-US" sz="1400" dirty="0" err="1"/>
                        <a:t>etermination</a:t>
                      </a:r>
                      <a:r>
                        <a:rPr lang="en-US" sz="1400" dirty="0"/>
                        <a:t> of CO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Occlusal</a:t>
                      </a:r>
                      <a:r>
                        <a:rPr lang="en-US" sz="1400" dirty="0"/>
                        <a:t> rim on the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cast</a:t>
                      </a:r>
                      <a:r>
                        <a:rPr lang="hu-HU" sz="1400" baseline="0" dirty="0"/>
                        <a:t> 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rims 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dirty="0" err="1"/>
                        <a:t>Using</a:t>
                      </a:r>
                      <a:r>
                        <a:rPr lang="hu-HU" sz="1400" i="1" dirty="0"/>
                        <a:t> VITA </a:t>
                      </a:r>
                      <a:r>
                        <a:rPr lang="hu-HU" sz="1400" i="1" dirty="0" err="1"/>
                        <a:t>Classical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shade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guide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41846"/>
                  </a:ext>
                </a:extLst>
              </a:tr>
              <a:tr h="7117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Try-in 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</a:t>
                      </a:r>
                      <a:r>
                        <a:rPr lang="en-US" sz="1400" dirty="0"/>
                        <a:t>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en-US" sz="1400" dirty="0"/>
                        <a:t> articulator (ICP, occlusal view) </a:t>
                      </a:r>
                      <a:r>
                        <a:rPr lang="hu-HU" sz="1400" u="sng" dirty="0"/>
                        <a:t>and</a:t>
                      </a:r>
                      <a:r>
                        <a:rPr lang="en-US" sz="1400" dirty="0"/>
                        <a:t> in the mouth (ICP, occlusal view, smile)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92622"/>
                  </a:ext>
                </a:extLst>
              </a:tr>
              <a:tr h="71174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4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1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739516" y="89478"/>
            <a:ext cx="8229600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sz="4000" dirty="0" err="1"/>
              <a:t>Clasp-retained</a:t>
            </a:r>
            <a:r>
              <a:rPr lang="hu-HU" sz="4000" dirty="0"/>
              <a:t> RPD </a:t>
            </a:r>
            <a:r>
              <a:rPr lang="hu-HU" sz="4000" dirty="0" err="1"/>
              <a:t>with</a:t>
            </a:r>
            <a:r>
              <a:rPr lang="hu-HU" sz="4000" dirty="0"/>
              <a:t> metal </a:t>
            </a:r>
            <a:r>
              <a:rPr lang="hu-HU" sz="4000" dirty="0" err="1"/>
              <a:t>baseplate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67" r="86667"/>
                    </a14:imgEffect>
                  </a14:imgLayer>
                </a14:imgProps>
              </a:ext>
            </a:extLst>
          </a:blip>
          <a:srcRect l="15164" t="-2333" r="16017"/>
          <a:stretch/>
        </p:blipFill>
        <p:spPr>
          <a:xfrm>
            <a:off x="10075952" y="60206"/>
            <a:ext cx="1872208" cy="1391976"/>
          </a:xfrm>
          <a:prstGeom prst="rect">
            <a:avLst/>
          </a:pr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679093F2-2D3A-2F72-9923-E2A01ECC5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12918"/>
              </p:ext>
            </p:extLst>
          </p:nvPr>
        </p:nvGraphicFramePr>
        <p:xfrm>
          <a:off x="434400" y="1452615"/>
          <a:ext cx="11376600" cy="464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545">
                  <a:extLst>
                    <a:ext uri="{9D8B030D-6E8A-4147-A177-3AD203B41FA5}">
                      <a16:colId xmlns:a16="http://schemas.microsoft.com/office/drawing/2014/main" val="1360795052"/>
                    </a:ext>
                  </a:extLst>
                </a:gridCol>
                <a:gridCol w="4835055">
                  <a:extLst>
                    <a:ext uri="{9D8B030D-6E8A-4147-A177-3AD203B41FA5}">
                      <a16:colId xmlns:a16="http://schemas.microsoft.com/office/drawing/2014/main" val="185874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Bite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registration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i="1" baseline="0" dirty="0"/>
                        <a:t>(</a:t>
                      </a:r>
                      <a:r>
                        <a:rPr lang="hu-HU" sz="1400" i="1" baseline="0" dirty="0" err="1"/>
                        <a:t>if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possible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(</a:t>
                      </a:r>
                      <a:r>
                        <a:rPr lang="en-US" sz="1400" i="1" dirty="0"/>
                        <a:t>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</a:t>
                      </a:r>
                      <a:r>
                        <a:rPr lang="en-GB" sz="1400" i="1" dirty="0"/>
                        <a:t>)</a:t>
                      </a:r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8094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registration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if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it’s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necessary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for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making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metal </a:t>
                      </a:r>
                      <a:r>
                        <a:rPr lang="hu-HU" sz="1400" i="1" dirty="0" err="1"/>
                        <a:t>baseplate</a:t>
                      </a:r>
                      <a:r>
                        <a:rPr lang="hu-HU" sz="1400" i="1" dirty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</a:t>
                      </a:r>
                      <a:r>
                        <a:rPr lang="hu-HU" sz="1400" dirty="0"/>
                        <a:t> / </a:t>
                      </a:r>
                      <a:r>
                        <a:rPr lang="hu-HU" sz="1400" dirty="0" err="1"/>
                        <a:t>Intraoral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gothic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arch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tracer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8346"/>
                  </a:ext>
                </a:extLst>
              </a:tr>
              <a:tr h="18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Outline of the metal baseplate on the master 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78218"/>
                  </a:ext>
                </a:extLst>
              </a:tr>
              <a:tr h="32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Metal baseplate trial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Metal </a:t>
                      </a:r>
                      <a:r>
                        <a:rPr lang="hu-HU" sz="1400" dirty="0" err="1"/>
                        <a:t>baseplate</a:t>
                      </a:r>
                      <a:r>
                        <a:rPr lang="hu-HU" sz="1400" dirty="0"/>
                        <a:t> </a:t>
                      </a:r>
                      <a:r>
                        <a:rPr lang="en-GB" sz="1400" dirty="0"/>
                        <a:t>on the cast</a:t>
                      </a:r>
                      <a:r>
                        <a:rPr lang="hu-HU" sz="1400" dirty="0"/>
                        <a:t> </a:t>
                      </a:r>
                      <a:r>
                        <a:rPr lang="hu-HU" sz="1400" u="sng" dirty="0"/>
                        <a:t>and</a:t>
                      </a:r>
                      <a:r>
                        <a:rPr lang="en-GB" sz="1400" dirty="0"/>
                        <a:t> in the 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4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Determination of CO/ICP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this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time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at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latest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err="1"/>
                        <a:t>Using</a:t>
                      </a:r>
                      <a:r>
                        <a:rPr lang="hu-HU" sz="1400" dirty="0"/>
                        <a:t> VITA </a:t>
                      </a:r>
                      <a:r>
                        <a:rPr lang="hu-HU" sz="1400" dirty="0" err="1"/>
                        <a:t>Classical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shade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guide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denture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ICP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smile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21418"/>
                  </a:ext>
                </a:extLst>
              </a:tr>
              <a:tr h="2528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73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3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noProof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10" b="100000" l="0" r="98750"/>
                    </a14:imgEffect>
                  </a14:imgLayer>
                </a14:imgProps>
              </a:ext>
            </a:extLst>
          </a:blip>
          <a:srcRect t="15959" r="5586"/>
          <a:stretch/>
        </p:blipFill>
        <p:spPr>
          <a:xfrm>
            <a:off x="9676936" y="-95003"/>
            <a:ext cx="2393237" cy="141930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975360" y="274638"/>
            <a:ext cx="90297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sz="4000" dirty="0"/>
              <a:t>Fixed </a:t>
            </a:r>
            <a:r>
              <a:rPr lang="hu-HU" sz="4000" dirty="0" err="1"/>
              <a:t>prosthodontic</a:t>
            </a:r>
            <a:r>
              <a:rPr lang="hu-HU" sz="4000" dirty="0"/>
              <a:t> </a:t>
            </a:r>
            <a:r>
              <a:rPr lang="hu-HU" sz="4000" dirty="0" err="1"/>
              <a:t>appliances</a:t>
            </a:r>
            <a:r>
              <a:rPr lang="hu-HU" sz="4000" dirty="0"/>
              <a:t> (FPD)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734A232-6469-7CD1-C152-0BC7450EC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62022"/>
              </p:ext>
            </p:extLst>
          </p:nvPr>
        </p:nvGraphicFramePr>
        <p:xfrm>
          <a:off x="360938" y="1557210"/>
          <a:ext cx="11470123" cy="438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399">
                  <a:extLst>
                    <a:ext uri="{9D8B030D-6E8A-4147-A177-3AD203B41FA5}">
                      <a16:colId xmlns:a16="http://schemas.microsoft.com/office/drawing/2014/main" val="682206302"/>
                    </a:ext>
                  </a:extLst>
                </a:gridCol>
                <a:gridCol w="5352724">
                  <a:extLst>
                    <a:ext uri="{9D8B030D-6E8A-4147-A177-3AD203B41FA5}">
                      <a16:colId xmlns:a16="http://schemas.microsoft.com/office/drawing/2014/main" val="3376109744"/>
                    </a:ext>
                  </a:extLst>
                </a:gridCol>
              </a:tblGrid>
              <a:tr h="349134">
                <a:tc>
                  <a:txBody>
                    <a:bodyPr/>
                    <a:lstStyle/>
                    <a:p>
                      <a:r>
                        <a:rPr lang="hu-HU" sz="1600" dirty="0" err="1"/>
                        <a:t>Clinical</a:t>
                      </a:r>
                      <a:r>
                        <a:rPr lang="hu-HU" sz="1600" dirty="0"/>
                        <a:t> </a:t>
                      </a:r>
                      <a:r>
                        <a:rPr lang="hu-HU" sz="1600" dirty="0" err="1"/>
                        <a:t>phases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 err="1"/>
                        <a:t>Additional</a:t>
                      </a:r>
                      <a:r>
                        <a:rPr lang="hu-HU" sz="1600" i="1" dirty="0"/>
                        <a:t> </a:t>
                      </a:r>
                      <a:r>
                        <a:rPr lang="hu-HU" sz="1600" i="1" dirty="0" err="1"/>
                        <a:t>information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9163"/>
                  </a:ext>
                </a:extLst>
              </a:tr>
              <a:tr h="85696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/>
                        <a:t>Preparation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Situational</a:t>
                      </a:r>
                      <a:r>
                        <a:rPr lang="hu-HU" sz="1200" dirty="0"/>
                        <a:t> i</a:t>
                      </a:r>
                      <a:r>
                        <a:rPr lang="en-US" sz="1200" dirty="0" err="1"/>
                        <a:t>mpression</a:t>
                      </a:r>
                      <a:r>
                        <a:rPr lang="en-US" sz="1200" dirty="0"/>
                        <a:t> for the temporary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restoration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Prepared abutment teeth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Temporary restorations</a:t>
                      </a:r>
                      <a:r>
                        <a:rPr lang="hu-H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(method</a:t>
                      </a:r>
                      <a:r>
                        <a:rPr lang="hu-HU" sz="1200" i="1" dirty="0"/>
                        <a:t>,</a:t>
                      </a:r>
                      <a:r>
                        <a:rPr lang="en-US" sz="1200" i="1" dirty="0"/>
                        <a:t> material type and name)</a:t>
                      </a: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ICP +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endParaRPr lang="hu-HU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</a:t>
                      </a:r>
                      <a:r>
                        <a:rPr lang="en-US" sz="1200" i="1" dirty="0"/>
                        <a:t>material type and name)</a:t>
                      </a:r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62111"/>
                  </a:ext>
                </a:extLst>
              </a:tr>
              <a:tr h="12378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/>
                        <a:t>Impressions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Precision</a:t>
                      </a:r>
                      <a:r>
                        <a:rPr lang="hu-HU" sz="1200" dirty="0" err="1"/>
                        <a:t>al</a:t>
                      </a:r>
                      <a:r>
                        <a:rPr lang="en-US" sz="1200" dirty="0"/>
                        <a:t>-situation</a:t>
                      </a:r>
                      <a:r>
                        <a:rPr lang="hu-HU" sz="1200" dirty="0" err="1"/>
                        <a:t>al</a:t>
                      </a:r>
                      <a:r>
                        <a:rPr lang="en-US" sz="1200" dirty="0"/>
                        <a:t> impression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Antagonistic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impression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Bite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registration</a:t>
                      </a:r>
                      <a:endParaRPr lang="hu-HU" sz="120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200" dirty="0" err="1">
                          <a:solidFill>
                            <a:srgbClr val="FF0000"/>
                          </a:solidFill>
                        </a:rPr>
                        <a:t>Maintained</a:t>
                      </a:r>
                      <a:r>
                        <a:rPr lang="hu-HU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200" dirty="0" err="1">
                          <a:solidFill>
                            <a:srgbClr val="FF0000"/>
                          </a:solidFill>
                        </a:rPr>
                        <a:t>occlusion</a:t>
                      </a:r>
                      <a:r>
                        <a:rPr lang="hu-HU" sz="1200" baseline="0" dirty="0"/>
                        <a:t>: </a:t>
                      </a:r>
                      <a:r>
                        <a:rPr lang="hu-HU" sz="1200" baseline="0" dirty="0" err="1"/>
                        <a:t>wax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bite</a:t>
                      </a:r>
                      <a:endParaRPr lang="hu-HU" sz="1200" baseline="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200" baseline="0" dirty="0">
                          <a:solidFill>
                            <a:srgbClr val="FF0000"/>
                          </a:solidFill>
                        </a:rPr>
                        <a:t>Non-</a:t>
                      </a:r>
                      <a:r>
                        <a:rPr lang="hu-HU" sz="1200" baseline="0" dirty="0" err="1">
                          <a:solidFill>
                            <a:srgbClr val="FF0000"/>
                          </a:solidFill>
                        </a:rPr>
                        <a:t>maintained</a:t>
                      </a:r>
                      <a:r>
                        <a:rPr lang="hu-HU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200" baseline="0" dirty="0" err="1">
                          <a:solidFill>
                            <a:srgbClr val="FF0000"/>
                          </a:solidFill>
                        </a:rPr>
                        <a:t>occlusion</a:t>
                      </a:r>
                      <a:r>
                        <a:rPr lang="hu-HU" sz="1200" baseline="0" dirty="0"/>
                        <a:t>: </a:t>
                      </a:r>
                      <a:r>
                        <a:rPr lang="hu-HU" sz="1200" baseline="0" dirty="0" err="1"/>
                        <a:t>occlusal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rim</a:t>
                      </a:r>
                      <a:r>
                        <a:rPr lang="hu-HU" sz="1200" dirty="0"/>
                        <a:t> / </a:t>
                      </a:r>
                      <a:r>
                        <a:rPr lang="hu-HU" sz="1200" dirty="0" err="1"/>
                        <a:t>intraoral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gothic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arch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tracer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(method</a:t>
                      </a:r>
                      <a:r>
                        <a:rPr lang="hu-HU" sz="1200" i="1" dirty="0"/>
                        <a:t>,</a:t>
                      </a:r>
                      <a:r>
                        <a:rPr lang="en-US" sz="1200" i="1" dirty="0"/>
                        <a:t> material type and name)</a:t>
                      </a:r>
                      <a:endParaRPr lang="hu-HU" sz="12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(method</a:t>
                      </a:r>
                      <a:r>
                        <a:rPr lang="hu-HU" sz="1200" i="1" dirty="0"/>
                        <a:t>,</a:t>
                      </a:r>
                      <a:r>
                        <a:rPr lang="en-US" sz="1200" i="1" dirty="0"/>
                        <a:t> material type and name)</a:t>
                      </a: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</a:t>
                      </a:r>
                      <a:r>
                        <a:rPr lang="hu-HU" sz="1200" dirty="0" err="1"/>
                        <a:t>intraorally</a:t>
                      </a:r>
                      <a:r>
                        <a:rPr lang="hu-HU" sz="1200" dirty="0"/>
                        <a:t> and </a:t>
                      </a:r>
                      <a:r>
                        <a:rPr lang="hu-HU" sz="1200" dirty="0" err="1"/>
                        <a:t>extraorally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antagonistic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cast</a:t>
                      </a:r>
                      <a:r>
                        <a:rPr lang="hu-HU" sz="1200" dirty="0"/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95798"/>
                  </a:ext>
                </a:extLst>
              </a:tr>
              <a:tr h="799834">
                <a:tc>
                  <a:txBody>
                    <a:bodyPr/>
                    <a:lstStyle/>
                    <a:p>
                      <a:r>
                        <a:rPr lang="en-US" sz="1200" dirty="0"/>
                        <a:t>Framework </a:t>
                      </a:r>
                      <a:r>
                        <a:rPr lang="hu-HU" sz="1200" dirty="0"/>
                        <a:t>t</a:t>
                      </a:r>
                      <a:r>
                        <a:rPr lang="en-US" sz="1200" dirty="0" err="1"/>
                        <a:t>rial</a:t>
                      </a:r>
                      <a:endParaRPr lang="hu-HU" sz="12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Sectioned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cast</a:t>
                      </a:r>
                      <a:endParaRPr lang="hu-HU" sz="12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articulator and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r>
                        <a:rPr lang="hu-HU" sz="1200" dirty="0"/>
                        <a:t>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/>
                        <a:t>Shade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selection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i="1" dirty="0"/>
                        <a:t>(material type)</a:t>
                      </a:r>
                      <a:endParaRPr lang="hu-HU" sz="12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hu-HU" sz="12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200" dirty="0"/>
                        <a:t>(ICP +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r>
                        <a:rPr lang="hu-HU" sz="1200" dirty="0"/>
                        <a:t> + </a:t>
                      </a:r>
                      <a:r>
                        <a:rPr lang="hu-HU" sz="1200" dirty="0" err="1"/>
                        <a:t>lateral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r>
                        <a:rPr lang="hu-HU" sz="1200" dirty="0"/>
                        <a:t>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200" dirty="0" err="1"/>
                        <a:t>Using</a:t>
                      </a:r>
                      <a:r>
                        <a:rPr lang="hu-HU" sz="1200" dirty="0"/>
                        <a:t> VITA</a:t>
                      </a:r>
                      <a:r>
                        <a:rPr lang="hu-HU" sz="1200" baseline="0" dirty="0"/>
                        <a:t> 3D Master </a:t>
                      </a:r>
                      <a:r>
                        <a:rPr lang="hu-HU" sz="1200" baseline="0" dirty="0" err="1"/>
                        <a:t>shade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guide</a:t>
                      </a:r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443"/>
                  </a:ext>
                </a:extLst>
              </a:tr>
              <a:tr h="47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Bisque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trial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articulator and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(ICP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r>
                        <a:rPr lang="hu-HU" sz="1200" dirty="0"/>
                        <a:t> +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lateral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view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dirty="0"/>
                        <a:t>+ </a:t>
                      </a:r>
                      <a:r>
                        <a:rPr lang="hu-HU" sz="1200" dirty="0" err="1"/>
                        <a:t>smile</a:t>
                      </a:r>
                      <a:r>
                        <a:rPr lang="hu-HU" sz="1200" dirty="0"/>
                        <a:t>)</a:t>
                      </a:r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33964"/>
                  </a:ext>
                </a:extLst>
              </a:tr>
              <a:tr h="666528">
                <a:tc>
                  <a:txBody>
                    <a:bodyPr/>
                    <a:lstStyle/>
                    <a:p>
                      <a:r>
                        <a:rPr lang="en-US" sz="1200" dirty="0"/>
                        <a:t>Final restoration, cementation</a:t>
                      </a:r>
                      <a:endParaRPr lang="hu-HU" sz="12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articulator and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(material type and name)</a:t>
                      </a:r>
                      <a:endParaRPr lang="hu-HU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(ICP </a:t>
                      </a:r>
                      <a:r>
                        <a:rPr lang="hu-HU" sz="1200" baseline="0" dirty="0"/>
                        <a:t>+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r>
                        <a:rPr lang="hu-HU" sz="1200" dirty="0"/>
                        <a:t> +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lateral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view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dirty="0"/>
                        <a:t>+ </a:t>
                      </a:r>
                      <a:r>
                        <a:rPr lang="hu-HU" sz="1200" dirty="0" err="1"/>
                        <a:t>smile</a:t>
                      </a:r>
                      <a:r>
                        <a:rPr lang="hu-HU" sz="1200" dirty="0"/>
                        <a:t>)</a:t>
                      </a:r>
                      <a:endParaRPr lang="hu-HU" sz="1200" i="1" dirty="0"/>
                    </a:p>
                    <a:p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50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9120" y="477893"/>
            <a:ext cx="9009435" cy="1325563"/>
          </a:xfrm>
        </p:spPr>
        <p:txBody>
          <a:bodyPr/>
          <a:lstStyle/>
          <a:p>
            <a:r>
              <a:rPr lang="hu-HU" dirty="0" err="1"/>
              <a:t>Combined</a:t>
            </a:r>
            <a:r>
              <a:rPr lang="hu-HU" dirty="0"/>
              <a:t> fixed-</a:t>
            </a:r>
            <a:r>
              <a:rPr lang="hu-HU" dirty="0" err="1"/>
              <a:t>removable</a:t>
            </a:r>
            <a:r>
              <a:rPr lang="hu-HU" dirty="0"/>
              <a:t> </a:t>
            </a:r>
            <a:r>
              <a:rPr lang="hu-HU" dirty="0" err="1"/>
              <a:t>partial</a:t>
            </a:r>
            <a:r>
              <a:rPr lang="hu-HU" dirty="0"/>
              <a:t> </a:t>
            </a:r>
            <a:r>
              <a:rPr lang="hu-HU" dirty="0" err="1"/>
              <a:t>denture</a:t>
            </a:r>
            <a:endParaRPr lang="en-US" noProof="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5B6919B8-F7DE-A844-FA6F-202F55557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7325"/>
              </p:ext>
            </p:extLst>
          </p:nvPr>
        </p:nvGraphicFramePr>
        <p:xfrm>
          <a:off x="389031" y="1940616"/>
          <a:ext cx="11413937" cy="402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337">
                  <a:extLst>
                    <a:ext uri="{9D8B030D-6E8A-4147-A177-3AD203B41FA5}">
                      <a16:colId xmlns:a16="http://schemas.microsoft.com/office/drawing/2014/main" val="471565265"/>
                    </a:ext>
                  </a:extLst>
                </a:gridCol>
                <a:gridCol w="6328600">
                  <a:extLst>
                    <a:ext uri="{9D8B030D-6E8A-4147-A177-3AD203B41FA5}">
                      <a16:colId xmlns:a16="http://schemas.microsoft.com/office/drawing/2014/main" val="2636275737"/>
                    </a:ext>
                  </a:extLst>
                </a:gridCol>
              </a:tblGrid>
              <a:tr h="326115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8060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Fixed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hu-HU" sz="1400" dirty="0"/>
                        <a:t>Fixed </a:t>
                      </a:r>
                      <a:r>
                        <a:rPr lang="hu-HU" sz="1400" dirty="0" err="1"/>
                        <a:t>prosthodontic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appliances</a:t>
                      </a:r>
                      <a:r>
                        <a:rPr lang="hu-HU" sz="1400" dirty="0"/>
                        <a:t> (FPD)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46430"/>
                  </a:ext>
                </a:extLst>
              </a:tr>
              <a:tr h="455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Situational (pick-up) impress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with the 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922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u-HU" sz="1400" b="1" u="sng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Removable</a:t>
                      </a: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2905"/>
                  </a:ext>
                </a:extLst>
              </a:tr>
              <a:tr h="643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Try-in of RPD’s metal framework with the FPD</a:t>
                      </a:r>
                      <a:endParaRPr lang="hu-HU" sz="1400" baseline="0" dirty="0"/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Determination of ICP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mouth, on the cast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4955"/>
                  </a:ext>
                </a:extLst>
              </a:tr>
              <a:tr h="45566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y-in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denture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5278"/>
                  </a:ext>
                </a:extLst>
              </a:tr>
              <a:tr h="139380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baseline="0" dirty="0"/>
                        <a:t>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articulator and 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mouth</a:t>
                      </a:r>
                      <a:endParaRPr lang="hu-HU" sz="1400" baseline="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Cementation of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fix</a:t>
                      </a:r>
                      <a:r>
                        <a:rPr lang="hu-HU" sz="1400" dirty="0" err="1"/>
                        <a:t>ed</a:t>
                      </a:r>
                      <a:r>
                        <a:rPr lang="en-US" sz="1400" dirty="0"/>
                        <a:t> part</a:t>
                      </a:r>
                      <a:r>
                        <a:rPr lang="hu-HU" sz="1400" baseline="0" dirty="0"/>
                        <a:t> (</a:t>
                      </a:r>
                      <a:r>
                        <a:rPr lang="hu-HU" sz="1400" baseline="0" dirty="0" err="1"/>
                        <a:t>with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removable</a:t>
                      </a:r>
                      <a:r>
                        <a:rPr lang="hu-HU" sz="1400" baseline="0" dirty="0"/>
                        <a:t> part)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  <a:r>
                        <a:rPr lang="hu-HU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removable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u-HU" sz="1400" baseline="0" dirty="0"/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baseline="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Preci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attachments, parallel milled shoulders, interlock should be visible!</a:t>
                      </a: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(material type and name)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489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00" r="94200">
                        <a14:foregroundMark x1="52400" y1="57471" x2="50400" y2="46437"/>
                        <a14:foregroundMark x1="57000" y1="52644" x2="63600" y2="42989"/>
                        <a14:foregroundMark x1="36400" y1="73563" x2="23800" y2="66207"/>
                        <a14:foregroundMark x1="30000" y1="31954" x2="33200" y2="23218"/>
                        <a14:foregroundMark x1="34200" y1="30805" x2="33600" y2="24828"/>
                        <a14:foregroundMark x1="39200" y1="64598" x2="42000" y2="64138"/>
                        <a14:foregroundMark x1="30400" y1="64598" x2="34600" y2="69885"/>
                        <a14:foregroundMark x1="51800" y1="51034" x2="56000" y2="43678"/>
                        <a14:backgroundMark x1="44800" y1="81149" x2="58000" y2="89885"/>
                        <a14:backgroundMark x1="59200" y1="89655" x2="72400" y2="94713"/>
                        <a14:backgroundMark x1="42000" y1="21839" x2="42000" y2="13103"/>
                      </a14:backgroundRemoval>
                    </a14:imgEffect>
                  </a14:imgLayer>
                </a14:imgProps>
              </a:ext>
            </a:extLst>
          </a:blip>
          <a:srcRect l="10455" r="8477"/>
          <a:stretch/>
        </p:blipFill>
        <p:spPr>
          <a:xfrm rot="5400000">
            <a:off x="9672018" y="-83463"/>
            <a:ext cx="2281348" cy="2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Introdution</a:t>
            </a:r>
            <a:r>
              <a:rPr lang="hu-HU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hu-HU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Patient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8756" y="1242587"/>
            <a:ext cx="4834880" cy="1900807"/>
          </a:xfrm>
        </p:spPr>
        <p:txBody>
          <a:bodyPr>
            <a:normAutofit/>
          </a:bodyPr>
          <a:lstStyle/>
          <a:p>
            <a:r>
              <a:rPr lang="hu-HU" dirty="0" err="1"/>
              <a:t>Age</a:t>
            </a:r>
            <a:r>
              <a:rPr lang="hu-HU" dirty="0"/>
              <a:t>, Gender</a:t>
            </a:r>
            <a:endParaRPr lang="en-US" noProof="0" dirty="0"/>
          </a:p>
          <a:p>
            <a:r>
              <a:rPr lang="en-US" noProof="0" dirty="0"/>
              <a:t>(</a:t>
            </a:r>
            <a:r>
              <a:rPr lang="hu-HU" noProof="0" dirty="0" err="1"/>
              <a:t>previous</a:t>
            </a:r>
            <a:r>
              <a:rPr lang="en-US" noProof="0" dirty="0"/>
              <a:t>) </a:t>
            </a:r>
            <a:r>
              <a:rPr lang="hu-HU" noProof="0" dirty="0" err="1"/>
              <a:t>Occupation</a:t>
            </a:r>
            <a:endParaRPr lang="en-US" noProof="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386840" y="3596819"/>
            <a:ext cx="87829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eason</a:t>
            </a:r>
            <a:r>
              <a:rPr lang="hu-HU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hu-HU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084171" y="478136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 err="1"/>
              <a:t>Eg</a:t>
            </a:r>
            <a:r>
              <a:rPr lang="en-US" i="1" noProof="0" dirty="0"/>
              <a:t>. Pain, Aesthetic Complaints, Instability of Dentures etc.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0" b="100000" l="18121" r="8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8154192" y="1035457"/>
            <a:ext cx="3386001" cy="25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9335460" y="2126087"/>
            <a:ext cx="1023463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00" noProof="0" dirty="0"/>
          </a:p>
        </p:txBody>
      </p:sp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261" y="-1927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/>
              <a:t>Telescopic</a:t>
            </a:r>
            <a:r>
              <a:rPr lang="hu-HU" dirty="0"/>
              <a:t> </a:t>
            </a:r>
            <a:r>
              <a:rPr lang="hu-HU" dirty="0" err="1"/>
              <a:t>overdenture</a:t>
            </a:r>
            <a:endParaRPr lang="en-US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5165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noProof="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417B5A5-BAD7-AB34-57AD-57F99D7C2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22419"/>
              </p:ext>
            </p:extLst>
          </p:nvPr>
        </p:nvGraphicFramePr>
        <p:xfrm>
          <a:off x="265016" y="952818"/>
          <a:ext cx="11661968" cy="517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653">
                  <a:extLst>
                    <a:ext uri="{9D8B030D-6E8A-4147-A177-3AD203B41FA5}">
                      <a16:colId xmlns:a16="http://schemas.microsoft.com/office/drawing/2014/main" val="4159539344"/>
                    </a:ext>
                  </a:extLst>
                </a:gridCol>
                <a:gridCol w="4588315">
                  <a:extLst>
                    <a:ext uri="{9D8B030D-6E8A-4147-A177-3AD203B41FA5}">
                      <a16:colId xmlns:a16="http://schemas.microsoft.com/office/drawing/2014/main" val="2888113055"/>
                    </a:ext>
                  </a:extLst>
                </a:gridCol>
              </a:tblGrid>
              <a:tr h="416101">
                <a:tc>
                  <a:txBody>
                    <a:bodyPr/>
                    <a:lstStyle/>
                    <a:p>
                      <a:r>
                        <a:rPr lang="hu-HU" sz="1600" dirty="0" err="1"/>
                        <a:t>Clinical</a:t>
                      </a:r>
                      <a:r>
                        <a:rPr lang="hu-HU" sz="1600" dirty="0"/>
                        <a:t> </a:t>
                      </a:r>
                      <a:r>
                        <a:rPr lang="hu-HU" sz="1600" dirty="0" err="1"/>
                        <a:t>phases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 err="1"/>
                        <a:t>Additional</a:t>
                      </a:r>
                      <a:r>
                        <a:rPr lang="hu-HU" sz="1600" i="1" dirty="0"/>
                        <a:t> </a:t>
                      </a:r>
                      <a:r>
                        <a:rPr lang="hu-HU" sz="1600" i="1" dirty="0" err="1"/>
                        <a:t>information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/>
                        <a:t>Preparation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Situational</a:t>
                      </a:r>
                      <a:r>
                        <a:rPr lang="hu-HU" sz="1200" dirty="0"/>
                        <a:t> i</a:t>
                      </a:r>
                      <a:r>
                        <a:rPr lang="en-US" sz="1200" dirty="0" err="1"/>
                        <a:t>mpression</a:t>
                      </a:r>
                      <a:r>
                        <a:rPr lang="en-US" sz="1200" dirty="0"/>
                        <a:t> for the temporary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restoration</a:t>
                      </a:r>
                      <a:endParaRPr lang="hu-HU" sz="12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Prepared abutment </a:t>
                      </a:r>
                      <a:r>
                        <a:rPr lang="en-US" sz="1200" dirty="0" err="1"/>
                        <a:t>teet</a:t>
                      </a:r>
                      <a:r>
                        <a:rPr lang="hu-HU" sz="1200" dirty="0"/>
                        <a:t>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Temporary restorations</a:t>
                      </a:r>
                      <a:r>
                        <a:rPr lang="hu-H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Diagnostic teeth set-up – in case of telescopes in front region.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err="1"/>
                        <a:t>Impressions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Precisional-situational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impression</a:t>
                      </a:r>
                      <a:endParaRPr lang="hu-HU" sz="1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Antagonistic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impression</a:t>
                      </a:r>
                      <a:endParaRPr lang="hu-H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Primary telescopes: on the cast, in the mouth</a:t>
                      </a:r>
                      <a:r>
                        <a:rPr lang="hu-HU" sz="12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Special tray</a:t>
                      </a:r>
                      <a:r>
                        <a:rPr lang="hu-HU" sz="1200" dirty="0"/>
                        <a:t>,</a:t>
                      </a:r>
                      <a:r>
                        <a:rPr lang="en-US" sz="1200" dirty="0"/>
                        <a:t> </a:t>
                      </a:r>
                      <a:r>
                        <a:rPr lang="hu-HU" sz="1200" dirty="0"/>
                        <a:t>f</a:t>
                      </a:r>
                      <a:r>
                        <a:rPr lang="en-US" sz="1200" dirty="0" err="1"/>
                        <a:t>unctional</a:t>
                      </a:r>
                      <a:r>
                        <a:rPr lang="en-US" sz="1200" dirty="0"/>
                        <a:t> tray.</a:t>
                      </a:r>
                      <a:endParaRPr lang="hu-H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Functional-situational impression with the primary telescopes.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  <a:p>
                      <a:r>
                        <a:rPr lang="hu-HU" sz="1200" dirty="0"/>
                        <a:t>(</a:t>
                      </a:r>
                      <a:r>
                        <a:rPr lang="en-US" sz="1200" dirty="0"/>
                        <a:t>on the cast, mucosal surface</a:t>
                      </a:r>
                      <a:r>
                        <a:rPr lang="hu-HU" sz="12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err="1"/>
                        <a:t>Determination</a:t>
                      </a:r>
                      <a:r>
                        <a:rPr lang="hu-HU" sz="1200" dirty="0"/>
                        <a:t> of CO 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rims</a:t>
                      </a:r>
                      <a:endParaRPr lang="hu-HU" sz="12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Ready primary telescopes</a:t>
                      </a:r>
                      <a:r>
                        <a:rPr lang="hu-HU" sz="1200" dirty="0"/>
                        <a:t> (</a:t>
                      </a:r>
                      <a:r>
                        <a:rPr lang="en-US" sz="1200" dirty="0"/>
                        <a:t>on the cast, in the mouth</a:t>
                      </a:r>
                      <a:r>
                        <a:rPr lang="hu-HU" sz="12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Adjustment</a:t>
                      </a:r>
                      <a:r>
                        <a:rPr lang="hu-HU" sz="1200" dirty="0"/>
                        <a:t> of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o</a:t>
                      </a:r>
                      <a:r>
                        <a:rPr lang="en-US" sz="1200" dirty="0" err="1"/>
                        <a:t>cclusal</a:t>
                      </a:r>
                      <a:r>
                        <a:rPr lang="en-US" sz="1200" dirty="0"/>
                        <a:t> rim with the sec</a:t>
                      </a:r>
                      <a:r>
                        <a:rPr lang="hu-HU" sz="1200" dirty="0"/>
                        <a:t>o</a:t>
                      </a:r>
                      <a:r>
                        <a:rPr lang="en-US" sz="1200" dirty="0" err="1"/>
                        <a:t>ndary</a:t>
                      </a:r>
                      <a:r>
                        <a:rPr lang="en-US" sz="1200" dirty="0"/>
                        <a:t> telescopes</a:t>
                      </a:r>
                      <a:r>
                        <a:rPr lang="hu-HU" sz="1200" dirty="0"/>
                        <a:t> in </a:t>
                      </a:r>
                      <a:r>
                        <a:rPr lang="hu-HU" sz="1200" dirty="0" err="1"/>
                        <a:t>it</a:t>
                      </a:r>
                      <a:endParaRPr lang="hu-HU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/>
                        <a:t>Shade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selection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  <a:p>
                      <a:endParaRPr lang="hu-H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</a:t>
                      </a:r>
                      <a:r>
                        <a:rPr lang="hu-HU" sz="1200" dirty="0" err="1"/>
                        <a:t>intraorally</a:t>
                      </a:r>
                      <a:r>
                        <a:rPr lang="hu-HU" sz="1200" dirty="0"/>
                        <a:t> and </a:t>
                      </a:r>
                      <a:r>
                        <a:rPr lang="hu-HU" sz="1200" dirty="0" err="1"/>
                        <a:t>extraorally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casts</a:t>
                      </a:r>
                      <a:r>
                        <a:rPr lang="hu-HU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err="1"/>
                        <a:t>Try</a:t>
                      </a:r>
                      <a:r>
                        <a:rPr lang="hu-HU" sz="1200" dirty="0"/>
                        <a:t>-in </a:t>
                      </a:r>
                      <a:r>
                        <a:rPr lang="hu-HU" sz="1200" dirty="0" err="1"/>
                        <a:t>denture</a:t>
                      </a:r>
                      <a:endParaRPr lang="hu-HU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articulator and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(ICP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view</a:t>
                      </a:r>
                      <a:r>
                        <a:rPr lang="hu-HU" sz="1200" dirty="0"/>
                        <a:t> + </a:t>
                      </a:r>
                      <a:r>
                        <a:rPr lang="hu-HU" sz="1200" dirty="0" err="1"/>
                        <a:t>smile</a:t>
                      </a:r>
                      <a:r>
                        <a:rPr lang="hu-HU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3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aseline="0" dirty="0" err="1"/>
                        <a:t>Final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denture</a:t>
                      </a:r>
                      <a:r>
                        <a:rPr lang="hu-HU" sz="1200" baseline="0" dirty="0"/>
                        <a:t>, </a:t>
                      </a:r>
                      <a:r>
                        <a:rPr lang="en-US" sz="1200" dirty="0"/>
                        <a:t>cementation of primary telescopes</a:t>
                      </a:r>
                      <a:r>
                        <a:rPr lang="hu-HU" sz="1200" dirty="0"/>
                        <a:t>.</a:t>
                      </a:r>
                      <a:endParaRPr lang="hu-HU" sz="12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Final denture and telescopes on the cast</a:t>
                      </a:r>
                      <a:r>
                        <a:rPr lang="hu-HU" sz="1200" dirty="0"/>
                        <a:t> and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r>
                        <a:rPr lang="hu-HU" sz="1200" dirty="0"/>
                        <a:t>.</a:t>
                      </a:r>
                      <a:endParaRPr lang="hu-HU" sz="1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Cementation</a:t>
                      </a:r>
                      <a:r>
                        <a:rPr lang="hu-HU" sz="1200" baseline="0" dirty="0"/>
                        <a:t> of </a:t>
                      </a:r>
                      <a:r>
                        <a:rPr lang="hu-HU" sz="1200" baseline="0" dirty="0" err="1"/>
                        <a:t>primary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telescopes</a:t>
                      </a:r>
                      <a:r>
                        <a:rPr lang="hu-HU" sz="12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Primary telescopes after cementation</a:t>
                      </a:r>
                      <a:r>
                        <a:rPr lang="hu-HU" sz="1200" dirty="0"/>
                        <a:t>.</a:t>
                      </a:r>
                      <a:endParaRPr lang="hu-HU" sz="1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Final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denture</a:t>
                      </a:r>
                      <a:r>
                        <a:rPr lang="hu-HU" sz="1200" dirty="0"/>
                        <a:t> in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mouth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after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cementation</a:t>
                      </a:r>
                      <a:r>
                        <a:rPr lang="hu-HU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  <a:p>
                      <a:r>
                        <a:rPr lang="en-US" sz="1200" dirty="0"/>
                        <a:t>(polished and non-polished surface</a:t>
                      </a:r>
                      <a:r>
                        <a:rPr lang="hu-HU" sz="1200" dirty="0"/>
                        <a:t>s</a:t>
                      </a:r>
                      <a:r>
                        <a:rPr lang="en-US" sz="1200" dirty="0"/>
                        <a:t>)</a:t>
                      </a:r>
                      <a:endParaRPr lang="hu-HU" sz="1200" baseline="0" dirty="0"/>
                    </a:p>
                    <a:p>
                      <a:endParaRPr lang="hu-HU" sz="1200" baseline="0" dirty="0"/>
                    </a:p>
                    <a:p>
                      <a:r>
                        <a:rPr lang="hu-HU" sz="1200" baseline="0" dirty="0"/>
                        <a:t>(ICP + </a:t>
                      </a:r>
                      <a:r>
                        <a:rPr lang="hu-HU" sz="1200" baseline="0" dirty="0" err="1"/>
                        <a:t>occlusal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view</a:t>
                      </a:r>
                      <a:r>
                        <a:rPr lang="hu-HU" sz="1200" baseline="0" dirty="0"/>
                        <a:t>) </a:t>
                      </a:r>
                    </a:p>
                    <a:p>
                      <a:r>
                        <a:rPr lang="hu-HU" sz="1200" baseline="0" dirty="0"/>
                        <a:t>(ICP + </a:t>
                      </a:r>
                      <a:r>
                        <a:rPr lang="hu-HU" sz="1200" baseline="0" dirty="0" err="1"/>
                        <a:t>occlusal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view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baseline="0" dirty="0" err="1"/>
                        <a:t>smile</a:t>
                      </a:r>
                      <a:r>
                        <a:rPr lang="hu-HU" sz="1200" baseline="0" dirty="0"/>
                        <a:t>)</a:t>
                      </a:r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2645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05" b="80488" l="23875" r="71000"/>
                    </a14:imgEffect>
                  </a14:imgLayer>
                </a14:imgProps>
              </a:ext>
            </a:extLst>
          </a:blip>
          <a:srcRect l="24485" t="25888" r="28265" b="18796"/>
          <a:stretch/>
        </p:blipFill>
        <p:spPr>
          <a:xfrm>
            <a:off x="9939028" y="0"/>
            <a:ext cx="2181422" cy="17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266" y="423286"/>
            <a:ext cx="9814287" cy="562074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Implant-retained</a:t>
            </a:r>
            <a:r>
              <a:rPr lang="hu-HU" dirty="0"/>
              <a:t> </a:t>
            </a:r>
            <a:r>
              <a:rPr lang="hu-HU" dirty="0" err="1"/>
              <a:t>crowns</a:t>
            </a:r>
            <a:r>
              <a:rPr lang="hu-HU" dirty="0"/>
              <a:t> and </a:t>
            </a:r>
            <a:r>
              <a:rPr lang="hu-HU" dirty="0" err="1"/>
              <a:t>bridges</a:t>
            </a:r>
            <a:endParaRPr lang="en-US" noProof="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EE47DC8C-CEB3-8BFB-42E3-0DB246CF7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96769"/>
              </p:ext>
            </p:extLst>
          </p:nvPr>
        </p:nvGraphicFramePr>
        <p:xfrm>
          <a:off x="232621" y="1332394"/>
          <a:ext cx="11726758" cy="467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758">
                  <a:extLst>
                    <a:ext uri="{9D8B030D-6E8A-4147-A177-3AD203B41FA5}">
                      <a16:colId xmlns:a16="http://schemas.microsoft.com/office/drawing/2014/main" val="514167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i="1" baseline="0" dirty="0" err="1"/>
                        <a:t>Clinical</a:t>
                      </a:r>
                      <a:r>
                        <a:rPr lang="hu-HU" sz="1600" i="1" baseline="0" dirty="0"/>
                        <a:t> </a:t>
                      </a:r>
                      <a:r>
                        <a:rPr lang="hu-HU" sz="1600" i="1" baseline="0" dirty="0" err="1"/>
                        <a:t>phases</a:t>
                      </a:r>
                      <a:r>
                        <a:rPr lang="hu-HU" sz="1600" i="1" baseline="0" dirty="0"/>
                        <a:t> and </a:t>
                      </a:r>
                      <a:r>
                        <a:rPr lang="hu-HU" sz="1600" i="1" baseline="0" dirty="0" err="1"/>
                        <a:t>additional</a:t>
                      </a:r>
                      <a:r>
                        <a:rPr lang="hu-HU" sz="1600" i="1" baseline="0" dirty="0"/>
                        <a:t> </a:t>
                      </a:r>
                      <a:r>
                        <a:rPr lang="hu-HU" sz="1600" i="1" baseline="0" dirty="0" err="1"/>
                        <a:t>information</a:t>
                      </a:r>
                      <a:r>
                        <a:rPr lang="hu-HU" sz="1600" i="1" baseline="0" dirty="0"/>
                        <a:t> 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5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aseline="0" dirty="0"/>
                        <a:t>General </a:t>
                      </a:r>
                      <a:r>
                        <a:rPr lang="hu-HU" sz="1200" baseline="0" dirty="0" err="1"/>
                        <a:t>information</a:t>
                      </a:r>
                      <a:endParaRPr lang="hu-HU" sz="12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Date of </a:t>
                      </a:r>
                      <a:r>
                        <a:rPr lang="hu-HU" sz="1200" dirty="0"/>
                        <a:t>i</a:t>
                      </a:r>
                      <a:r>
                        <a:rPr lang="en-US" sz="1200" dirty="0" err="1"/>
                        <a:t>mplant</a:t>
                      </a:r>
                      <a:r>
                        <a:rPr lang="en-US" sz="1200" dirty="0"/>
                        <a:t> </a:t>
                      </a:r>
                      <a:r>
                        <a:rPr lang="hu-HU" sz="1200" dirty="0"/>
                        <a:t>p</a:t>
                      </a:r>
                      <a:r>
                        <a:rPr lang="en-US" sz="1200" dirty="0" err="1"/>
                        <a:t>lacement</a:t>
                      </a:r>
                      <a:endParaRPr lang="hu-HU" sz="12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Name, type and description of the </a:t>
                      </a:r>
                      <a:r>
                        <a:rPr lang="hu-HU" sz="1200" dirty="0"/>
                        <a:t>i</a:t>
                      </a:r>
                      <a:r>
                        <a:rPr lang="en-US" sz="1200" dirty="0" err="1"/>
                        <a:t>mplant</a:t>
                      </a:r>
                      <a:r>
                        <a:rPr lang="en-US" sz="1200" dirty="0"/>
                        <a:t> and its </a:t>
                      </a:r>
                      <a:r>
                        <a:rPr lang="hu-HU" sz="1200" dirty="0"/>
                        <a:t>p</a:t>
                      </a:r>
                      <a:r>
                        <a:rPr lang="en-US" sz="1200" dirty="0" err="1"/>
                        <a:t>rosthetic</a:t>
                      </a:r>
                      <a:r>
                        <a:rPr lang="en-US" sz="1200" dirty="0"/>
                        <a:t> components</a:t>
                      </a:r>
                      <a:r>
                        <a:rPr lang="hu-HU" sz="1200" dirty="0"/>
                        <a:t> (</a:t>
                      </a:r>
                      <a:r>
                        <a:rPr lang="hu-HU" sz="1200" dirty="0" err="1"/>
                        <a:t>material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type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custom</a:t>
                      </a:r>
                      <a:r>
                        <a:rPr lang="hu-HU" sz="1200" dirty="0"/>
                        <a:t>/</a:t>
                      </a:r>
                      <a:r>
                        <a:rPr lang="hu-HU" sz="1200" dirty="0" err="1"/>
                        <a:t>cast</a:t>
                      </a:r>
                      <a:r>
                        <a:rPr lang="hu-HU" sz="1200" dirty="0"/>
                        <a:t>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Healing component (healing abutment/cap) in the mouth, peri-implant soft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err="1"/>
                        <a:t>Impressions</a:t>
                      </a:r>
                      <a:endParaRPr lang="hu-HU" sz="12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200" u="sng" dirty="0" err="1"/>
                        <a:t>Implant-level</a:t>
                      </a:r>
                      <a:r>
                        <a:rPr lang="hu-HU" sz="1200" u="sng" dirty="0"/>
                        <a:t> </a:t>
                      </a:r>
                      <a:r>
                        <a:rPr lang="hu-HU" sz="1200" u="sng" dirty="0" err="1"/>
                        <a:t>impression</a:t>
                      </a:r>
                      <a:r>
                        <a:rPr lang="hu-HU" sz="1200" dirty="0"/>
                        <a:t>: i</a:t>
                      </a:r>
                      <a:r>
                        <a:rPr lang="en-US" sz="1200" dirty="0" err="1"/>
                        <a:t>mpression</a:t>
                      </a:r>
                      <a:r>
                        <a:rPr lang="en-US" sz="1200" dirty="0"/>
                        <a:t> component</a:t>
                      </a:r>
                      <a:r>
                        <a:rPr lang="hu-HU" sz="1200" dirty="0"/>
                        <a:t>s</a:t>
                      </a:r>
                      <a:r>
                        <a:rPr lang="en-US" sz="1200" dirty="0"/>
                        <a:t> in the mouth, x-ray control</a:t>
                      </a:r>
                      <a:r>
                        <a:rPr lang="hu-HU" sz="120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 the case of an abutment-level impression (for a screw-retained prosthesis): insertion of the implant abutments, followed by the placement of the impression copings on them + radiographic verification.</a:t>
                      </a:r>
                      <a:endParaRPr lang="hu-HU" sz="1200" dirty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200" u="sng" dirty="0" err="1"/>
                        <a:t>Closed-tray</a:t>
                      </a:r>
                      <a:r>
                        <a:rPr lang="hu-HU" sz="1200" u="none" dirty="0"/>
                        <a:t> </a:t>
                      </a:r>
                      <a:r>
                        <a:rPr lang="hu-HU" sz="1200" u="none" dirty="0" err="1"/>
                        <a:t>impression</a:t>
                      </a:r>
                      <a:r>
                        <a:rPr lang="hu-HU" sz="1200" dirty="0"/>
                        <a:t>: </a:t>
                      </a:r>
                      <a:r>
                        <a:rPr lang="en-US" sz="1200" dirty="0"/>
                        <a:t>impression caps in mouth, </a:t>
                      </a:r>
                      <a:r>
                        <a:rPr lang="hu-HU" sz="1200" dirty="0" err="1"/>
                        <a:t>precisional-situational</a:t>
                      </a:r>
                      <a:r>
                        <a:rPr lang="hu-HU" sz="1200" dirty="0"/>
                        <a:t> </a:t>
                      </a:r>
                      <a:r>
                        <a:rPr lang="en-US" sz="1200" dirty="0"/>
                        <a:t>impression with implant analogs (material + method)</a:t>
                      </a:r>
                      <a:r>
                        <a:rPr lang="hu-HU" sz="1200" dirty="0"/>
                        <a:t>.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200" u="sng" dirty="0"/>
                        <a:t>Open-</a:t>
                      </a:r>
                      <a:r>
                        <a:rPr lang="hu-HU" sz="1200" u="sng" dirty="0" err="1"/>
                        <a:t>tray</a:t>
                      </a:r>
                      <a:r>
                        <a:rPr lang="hu-HU" sz="1200" u="none" dirty="0"/>
                        <a:t> </a:t>
                      </a:r>
                      <a:r>
                        <a:rPr lang="hu-HU" sz="1200" u="none" dirty="0" err="1"/>
                        <a:t>impression</a:t>
                      </a:r>
                      <a:r>
                        <a:rPr lang="hu-HU" sz="1200" dirty="0"/>
                        <a:t>: </a:t>
                      </a:r>
                      <a:r>
                        <a:rPr lang="en-US" sz="1200" dirty="0"/>
                        <a:t>open tray on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en-US" sz="1200" dirty="0"/>
                        <a:t>cast, </a:t>
                      </a:r>
                      <a:r>
                        <a:rPr lang="en-US" sz="1200" dirty="0" err="1"/>
                        <a:t>im</a:t>
                      </a:r>
                      <a:r>
                        <a:rPr lang="hu-HU" sz="1200" dirty="0"/>
                        <a:t>p</a:t>
                      </a:r>
                      <a:r>
                        <a:rPr lang="en-US" sz="1200" dirty="0" err="1"/>
                        <a:t>ression</a:t>
                      </a:r>
                      <a:r>
                        <a:rPr lang="en-US" sz="1200" dirty="0"/>
                        <a:t> posts in mouth (with tray), </a:t>
                      </a:r>
                      <a:r>
                        <a:rPr lang="hu-HU" sz="1200" dirty="0" err="1"/>
                        <a:t>precisional-situational</a:t>
                      </a:r>
                      <a:r>
                        <a:rPr lang="hu-HU" sz="1200" dirty="0"/>
                        <a:t> </a:t>
                      </a:r>
                      <a:r>
                        <a:rPr lang="en-US" sz="1200" dirty="0"/>
                        <a:t>impression with implant analogs (material + method)</a:t>
                      </a:r>
                      <a:r>
                        <a:rPr lang="hu-HU" sz="12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err="1"/>
                        <a:t>Antagonistic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impression</a:t>
                      </a:r>
                      <a:r>
                        <a:rPr lang="en-US" sz="1200" dirty="0"/>
                        <a:t> (material + method)</a:t>
                      </a:r>
                      <a:r>
                        <a:rPr lang="hu-HU" sz="12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Wax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bite</a:t>
                      </a:r>
                      <a:r>
                        <a:rPr lang="hu-HU" sz="1200" dirty="0"/>
                        <a:t> (</a:t>
                      </a:r>
                      <a:r>
                        <a:rPr lang="hu-HU" sz="1200" dirty="0" err="1"/>
                        <a:t>extraorally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material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type</a:t>
                      </a:r>
                      <a:r>
                        <a:rPr lang="hu-HU" sz="1200" dirty="0"/>
                        <a:t> and </a:t>
                      </a:r>
                      <a:r>
                        <a:rPr lang="hu-HU" sz="1200" dirty="0" err="1"/>
                        <a:t>name</a:t>
                      </a:r>
                      <a:r>
                        <a:rPr lang="hu-HU" sz="1200" dirty="0"/>
                        <a:t>),  </a:t>
                      </a:r>
                      <a:r>
                        <a:rPr lang="hu-HU" sz="1200" dirty="0" err="1"/>
                        <a:t>occlusal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rim</a:t>
                      </a:r>
                      <a:r>
                        <a:rPr lang="hu-HU" sz="1200" dirty="0"/>
                        <a:t> (</a:t>
                      </a:r>
                      <a:r>
                        <a:rPr lang="hu-HU" sz="1200" dirty="0" err="1"/>
                        <a:t>intraorally</a:t>
                      </a:r>
                      <a:r>
                        <a:rPr lang="hu-HU" sz="1200" dirty="0"/>
                        <a:t> and </a:t>
                      </a:r>
                      <a:r>
                        <a:rPr lang="hu-HU" sz="1200" dirty="0" err="1"/>
                        <a:t>extraorally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the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antagonistic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cast</a:t>
                      </a:r>
                      <a:r>
                        <a:rPr lang="hu-HU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Framework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VITA 3D Master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7416"/>
                  </a:ext>
                </a:extLst>
              </a:tr>
              <a:tr h="281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Bisque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hu-HU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2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Final insertion of restoration</a:t>
                      </a:r>
                      <a:endParaRPr lang="hu-HU" sz="12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(ICP +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err="1">
                          <a:latin typeface="+mn-lt"/>
                        </a:rPr>
                        <a:t>Control</a:t>
                      </a:r>
                      <a:r>
                        <a:rPr lang="hu-HU" sz="1200" dirty="0">
                          <a:latin typeface="+mn-lt"/>
                        </a:rPr>
                        <a:t> x-</a:t>
                      </a:r>
                      <a:r>
                        <a:rPr lang="hu-HU" sz="1200" dirty="0" err="1">
                          <a:latin typeface="+mn-lt"/>
                        </a:rPr>
                        <a:t>ray</a:t>
                      </a:r>
                      <a:endParaRPr lang="hu-HU" sz="12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Cement-retained: cement type</a:t>
                      </a:r>
                      <a:endParaRPr lang="hu-HU" sz="12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Screw-retained: torque, covering of the screw hole (</a:t>
                      </a:r>
                      <a:r>
                        <a:rPr lang="en-US" sz="1200" dirty="0" err="1"/>
                        <a:t>teflon</a:t>
                      </a:r>
                      <a:r>
                        <a:rPr lang="en-US" sz="1200" dirty="0"/>
                        <a:t> tape, filling)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81747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5" l="0" r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221" y="20103"/>
            <a:ext cx="2347779" cy="16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z="4800" noProof="0" dirty="0" err="1"/>
              <a:t>Thank</a:t>
            </a:r>
            <a:r>
              <a:rPr lang="hu-HU" sz="4800" noProof="0" dirty="0"/>
              <a:t> </a:t>
            </a:r>
            <a:r>
              <a:rPr lang="hu-HU" sz="4800" noProof="0" dirty="0" err="1"/>
              <a:t>you</a:t>
            </a:r>
            <a:r>
              <a:rPr lang="hu-HU" sz="4800" noProof="0" dirty="0"/>
              <a:t> </a:t>
            </a:r>
            <a:r>
              <a:rPr lang="hu-HU" sz="4800" noProof="0" dirty="0" err="1"/>
              <a:t>for</a:t>
            </a:r>
            <a:r>
              <a:rPr lang="hu-HU" sz="4800" noProof="0" dirty="0"/>
              <a:t> </a:t>
            </a:r>
            <a:r>
              <a:rPr lang="hu-HU" sz="4800" noProof="0" dirty="0" err="1"/>
              <a:t>your</a:t>
            </a:r>
            <a:r>
              <a:rPr lang="hu-HU" sz="4800" noProof="0" dirty="0"/>
              <a:t> </a:t>
            </a:r>
            <a:r>
              <a:rPr lang="hu-HU" sz="4800" noProof="0" dirty="0" err="1"/>
              <a:t>attention</a:t>
            </a:r>
            <a:r>
              <a:rPr lang="hu-HU" sz="4800" noProof="0" dirty="0"/>
              <a:t>!</a:t>
            </a:r>
            <a:endParaRPr lang="en-US" sz="4800" noProof="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noProof="0" dirty="0"/>
              <a:t>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Medical History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40971"/>
            <a:ext cx="8229600" cy="4717869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</a:pPr>
            <a:r>
              <a:rPr lang="hu-HU" sz="2800" dirty="0" err="1">
                <a:solidFill>
                  <a:srgbClr val="10253F"/>
                </a:solidFill>
              </a:rPr>
              <a:t>Factors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which would affect the dental treatment 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hu-HU" sz="2800" dirty="0">
                <a:solidFill>
                  <a:srgbClr val="10253F"/>
                </a:solidFill>
              </a:rPr>
              <a:t>General </a:t>
            </a:r>
            <a:r>
              <a:rPr lang="hu-HU" sz="2800" dirty="0" err="1">
                <a:solidFill>
                  <a:srgbClr val="10253F"/>
                </a:solidFill>
              </a:rPr>
              <a:t>diseases</a:t>
            </a:r>
            <a:r>
              <a:rPr lang="hu-HU" sz="2800" dirty="0">
                <a:solidFill>
                  <a:srgbClr val="10253F"/>
                </a:solidFill>
              </a:rPr>
              <a:t> – </a:t>
            </a:r>
            <a:r>
              <a:rPr lang="hu-HU" sz="2800" dirty="0" err="1">
                <a:solidFill>
                  <a:srgbClr val="10253F"/>
                </a:solidFill>
              </a:rPr>
              <a:t>Medication</a:t>
            </a:r>
            <a:r>
              <a:rPr lang="hu-HU" sz="2800" dirty="0">
                <a:solidFill>
                  <a:srgbClr val="10253F"/>
                </a:solidFill>
              </a:rPr>
              <a:t> – </a:t>
            </a:r>
            <a:r>
              <a:rPr lang="hu-HU" sz="2800" dirty="0" err="1">
                <a:solidFill>
                  <a:srgbClr val="10253F"/>
                </a:solidFill>
              </a:rPr>
              <a:t>relevant</a:t>
            </a:r>
            <a:r>
              <a:rPr lang="hu-HU" sz="2800" dirty="0">
                <a:solidFill>
                  <a:srgbClr val="10253F"/>
                </a:solidFill>
              </a:rPr>
              <a:t> </a:t>
            </a:r>
            <a:r>
              <a:rPr lang="hu-HU" sz="2800" dirty="0" err="1">
                <a:solidFill>
                  <a:srgbClr val="10253F"/>
                </a:solidFill>
              </a:rPr>
              <a:t>adverse</a:t>
            </a:r>
            <a:r>
              <a:rPr lang="hu-HU" sz="2800" dirty="0">
                <a:solidFill>
                  <a:srgbClr val="10253F"/>
                </a:solidFill>
              </a:rPr>
              <a:t> </a:t>
            </a:r>
            <a:r>
              <a:rPr lang="hu-HU" sz="2800" dirty="0" err="1">
                <a:solidFill>
                  <a:srgbClr val="10253F"/>
                </a:solidFill>
              </a:rPr>
              <a:t>effects</a:t>
            </a:r>
            <a:r>
              <a:rPr lang="hu-HU" sz="2800" dirty="0">
                <a:solidFill>
                  <a:srgbClr val="10253F"/>
                </a:solidFill>
              </a:rPr>
              <a:t>!</a:t>
            </a:r>
          </a:p>
          <a:p>
            <a:pPr lvl="1"/>
            <a:r>
              <a:rPr lang="hu-HU" sz="2400" i="1" dirty="0" err="1">
                <a:solidFill>
                  <a:srgbClr val="10253F"/>
                </a:solidFill>
              </a:rPr>
              <a:t>Eg</a:t>
            </a:r>
            <a:r>
              <a:rPr lang="hu-HU" sz="2400" i="1" dirty="0">
                <a:solidFill>
                  <a:srgbClr val="10253F"/>
                </a:solidFill>
              </a:rPr>
              <a:t>. </a:t>
            </a:r>
            <a:r>
              <a:rPr lang="hu-HU" sz="2400" i="1" dirty="0" err="1">
                <a:solidFill>
                  <a:srgbClr val="10253F"/>
                </a:solidFill>
              </a:rPr>
              <a:t>High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blood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pressure</a:t>
            </a:r>
            <a:r>
              <a:rPr lang="hu-HU" sz="2400" i="1" dirty="0">
                <a:solidFill>
                  <a:srgbClr val="10253F"/>
                </a:solidFill>
              </a:rPr>
              <a:t>: </a:t>
            </a:r>
            <a:r>
              <a:rPr lang="hu-HU" sz="2400" i="1" dirty="0" err="1">
                <a:solidFill>
                  <a:srgbClr val="10253F"/>
                </a:solidFill>
              </a:rPr>
              <a:t>Amlodipin</a:t>
            </a:r>
            <a:r>
              <a:rPr lang="hu-HU" sz="2400" i="1" dirty="0">
                <a:solidFill>
                  <a:srgbClr val="10253F"/>
                </a:solidFill>
              </a:rPr>
              <a:t> (</a:t>
            </a:r>
            <a:r>
              <a:rPr lang="hu-HU" sz="2400" i="1" dirty="0" err="1">
                <a:solidFill>
                  <a:srgbClr val="10253F"/>
                </a:solidFill>
              </a:rPr>
              <a:t>amlodipine</a:t>
            </a:r>
            <a:r>
              <a:rPr lang="hu-HU" sz="2400" i="1" dirty="0">
                <a:solidFill>
                  <a:srgbClr val="10253F"/>
                </a:solidFill>
              </a:rPr>
              <a:t>, </a:t>
            </a:r>
            <a:r>
              <a:rPr lang="hu-HU" sz="2400" i="1" dirty="0" err="1">
                <a:solidFill>
                  <a:srgbClr val="10253F"/>
                </a:solidFill>
              </a:rPr>
              <a:t>Calcium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channel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blocker</a:t>
            </a:r>
            <a:r>
              <a:rPr lang="hu-HU" sz="2400" i="1" dirty="0">
                <a:solidFill>
                  <a:srgbClr val="10253F"/>
                </a:solidFill>
              </a:rPr>
              <a:t>) – AE: </a:t>
            </a:r>
            <a:r>
              <a:rPr lang="hu-HU" sz="2400" i="1" dirty="0" err="1">
                <a:solidFill>
                  <a:srgbClr val="10253F"/>
                </a:solidFill>
              </a:rPr>
              <a:t>gingiva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hyperplasia</a:t>
            </a:r>
            <a:r>
              <a:rPr lang="hu-HU" sz="2400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sz="2400" i="1" dirty="0" err="1">
                <a:solidFill>
                  <a:srgbClr val="10253F"/>
                </a:solidFill>
              </a:rPr>
              <a:t>Eg</a:t>
            </a:r>
            <a:r>
              <a:rPr lang="hu-HU" sz="2400" i="1" dirty="0">
                <a:solidFill>
                  <a:srgbClr val="10253F"/>
                </a:solidFill>
              </a:rPr>
              <a:t>. Osteoporosis: </a:t>
            </a:r>
            <a:r>
              <a:rPr lang="hu-HU" sz="2400" i="1" dirty="0" err="1">
                <a:solidFill>
                  <a:srgbClr val="10253F"/>
                </a:solidFill>
              </a:rPr>
              <a:t>Bonviva</a:t>
            </a:r>
            <a:r>
              <a:rPr lang="hu-HU" sz="2400" i="1" dirty="0">
                <a:solidFill>
                  <a:srgbClr val="10253F"/>
                </a:solidFill>
              </a:rPr>
              <a:t> (</a:t>
            </a:r>
            <a:r>
              <a:rPr lang="hu-HU" sz="2400" i="1" dirty="0" err="1">
                <a:solidFill>
                  <a:srgbClr val="10253F"/>
                </a:solidFill>
              </a:rPr>
              <a:t>Ibandronate</a:t>
            </a:r>
            <a:r>
              <a:rPr lang="hu-HU" sz="2400" i="1" dirty="0">
                <a:solidFill>
                  <a:srgbClr val="10253F"/>
                </a:solidFill>
              </a:rPr>
              <a:t>: </a:t>
            </a:r>
            <a:r>
              <a:rPr lang="hu-HU" sz="2400" i="1" dirty="0" err="1">
                <a:solidFill>
                  <a:srgbClr val="10253F"/>
                </a:solidFill>
              </a:rPr>
              <a:t>Bisphosphonate</a:t>
            </a:r>
            <a:r>
              <a:rPr lang="hu-HU" sz="2400" i="1" dirty="0">
                <a:solidFill>
                  <a:srgbClr val="10253F"/>
                </a:solidFill>
              </a:rPr>
              <a:t>) – AE: MRONJ </a:t>
            </a:r>
            <a:r>
              <a:rPr lang="hu-HU" sz="2400" i="1" dirty="0" err="1">
                <a:solidFill>
                  <a:srgbClr val="10253F"/>
                </a:solidFill>
              </a:rPr>
              <a:t>osteonecrosis</a:t>
            </a:r>
            <a:r>
              <a:rPr lang="hu-HU" sz="2400" i="1" dirty="0">
                <a:solidFill>
                  <a:srgbClr val="10253F"/>
                </a:solidFill>
              </a:rPr>
              <a:t> of </a:t>
            </a:r>
            <a:r>
              <a:rPr lang="hu-HU" sz="2400" i="1" dirty="0" err="1">
                <a:solidFill>
                  <a:srgbClr val="10253F"/>
                </a:solidFill>
              </a:rPr>
              <a:t>the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jaw</a:t>
            </a:r>
            <a:endParaRPr lang="hu-HU" sz="2400" i="1" dirty="0">
              <a:solidFill>
                <a:srgbClr val="10253F"/>
              </a:solidFill>
            </a:endParaRPr>
          </a:p>
          <a:p>
            <a:r>
              <a:rPr lang="hu-HU" sz="2800" dirty="0" err="1">
                <a:solidFill>
                  <a:srgbClr val="10253F"/>
                </a:solidFill>
              </a:rPr>
              <a:t>Allergy</a:t>
            </a:r>
            <a:r>
              <a:rPr lang="hu-HU" sz="2800" dirty="0">
                <a:solidFill>
                  <a:srgbClr val="10253F"/>
                </a:solidFill>
              </a:rPr>
              <a:t> (</a:t>
            </a:r>
            <a:r>
              <a:rPr lang="hu-HU" sz="2800" dirty="0" err="1">
                <a:solidFill>
                  <a:srgbClr val="10253F"/>
                </a:solidFill>
              </a:rPr>
              <a:t>eg</a:t>
            </a:r>
            <a:r>
              <a:rPr lang="hu-HU" sz="2800" dirty="0">
                <a:solidFill>
                  <a:srgbClr val="10253F"/>
                </a:solidFill>
              </a:rPr>
              <a:t>. </a:t>
            </a:r>
            <a:r>
              <a:rPr lang="hu-HU" sz="2800" dirty="0" err="1">
                <a:solidFill>
                  <a:srgbClr val="10253F"/>
                </a:solidFill>
              </a:rPr>
              <a:t>medicaments</a:t>
            </a:r>
            <a:r>
              <a:rPr lang="hu-HU" sz="2800" dirty="0">
                <a:solidFill>
                  <a:srgbClr val="10253F"/>
                </a:solidFill>
              </a:rPr>
              <a:t>, </a:t>
            </a:r>
            <a:r>
              <a:rPr lang="en-US" sz="2800" dirty="0">
                <a:solidFill>
                  <a:srgbClr val="10253F"/>
                </a:solidFill>
              </a:rPr>
              <a:t>metals</a:t>
            </a:r>
            <a:r>
              <a:rPr lang="hu-HU" sz="2800" dirty="0">
                <a:solidFill>
                  <a:srgbClr val="10253F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hu-HU" sz="2800" dirty="0" err="1">
                <a:solidFill>
                  <a:srgbClr val="10253F"/>
                </a:solidFill>
              </a:rPr>
              <a:t>Bad</a:t>
            </a:r>
            <a:r>
              <a:rPr lang="hu-HU" sz="2800" dirty="0">
                <a:solidFill>
                  <a:srgbClr val="10253F"/>
                </a:solidFill>
              </a:rPr>
              <a:t> </a:t>
            </a:r>
            <a:r>
              <a:rPr lang="hu-HU" sz="2800" dirty="0" err="1">
                <a:solidFill>
                  <a:srgbClr val="10253F"/>
                </a:solidFill>
              </a:rPr>
              <a:t>habits</a:t>
            </a:r>
            <a:r>
              <a:rPr lang="hu-HU" sz="2800" dirty="0">
                <a:solidFill>
                  <a:srgbClr val="10253F"/>
                </a:solidFill>
              </a:rPr>
              <a:t>, </a:t>
            </a:r>
            <a:r>
              <a:rPr lang="hu-HU" sz="2800" dirty="0" err="1">
                <a:solidFill>
                  <a:srgbClr val="10253F"/>
                </a:solidFill>
              </a:rPr>
              <a:t>Addiction</a:t>
            </a:r>
            <a:r>
              <a:rPr lang="hu-HU" sz="2800" dirty="0">
                <a:solidFill>
                  <a:srgbClr val="10253F"/>
                </a:solidFill>
              </a:rPr>
              <a:t>: </a:t>
            </a:r>
            <a:r>
              <a:rPr lang="hu-HU" sz="2800" dirty="0" err="1">
                <a:solidFill>
                  <a:srgbClr val="10253F"/>
                </a:solidFill>
              </a:rPr>
              <a:t>Smoking</a:t>
            </a:r>
            <a:r>
              <a:rPr lang="hu-HU" sz="2800" dirty="0">
                <a:solidFill>
                  <a:srgbClr val="10253F"/>
                </a:solidFill>
              </a:rPr>
              <a:t>, </a:t>
            </a:r>
            <a:r>
              <a:rPr lang="hu-HU" sz="2800" dirty="0" err="1">
                <a:solidFill>
                  <a:srgbClr val="10253F"/>
                </a:solidFill>
              </a:rPr>
              <a:t>Alcohol</a:t>
            </a:r>
            <a:r>
              <a:rPr lang="hu-HU" sz="2800" dirty="0">
                <a:solidFill>
                  <a:srgbClr val="10253F"/>
                </a:solidFill>
              </a:rPr>
              <a:t> etc. (</a:t>
            </a:r>
            <a:r>
              <a:rPr lang="hu-HU" sz="2800" dirty="0" err="1">
                <a:solidFill>
                  <a:srgbClr val="10253F"/>
                </a:solidFill>
              </a:rPr>
              <a:t>how</a:t>
            </a:r>
            <a:r>
              <a:rPr lang="hu-HU" sz="2800" dirty="0">
                <a:solidFill>
                  <a:srgbClr val="10253F"/>
                </a:solidFill>
              </a:rPr>
              <a:t> </a:t>
            </a:r>
            <a:r>
              <a:rPr lang="hu-HU" sz="2800" dirty="0" err="1">
                <a:solidFill>
                  <a:srgbClr val="10253F"/>
                </a:solidFill>
              </a:rPr>
              <a:t>much</a:t>
            </a:r>
            <a:r>
              <a:rPr lang="hu-HU" sz="2800" dirty="0">
                <a:solidFill>
                  <a:srgbClr val="10253F"/>
                </a:solidFill>
              </a:rPr>
              <a:t>?) </a:t>
            </a:r>
          </a:p>
        </p:txBody>
      </p:sp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History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6179"/>
            <a:ext cx="10515600" cy="41236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(Previously) worn Prosthodontic Appliances (when they were made)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Extractions (when?)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Other dental treatments,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eg.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orthodontics, dental surgery etc.</a:t>
            </a:r>
            <a:endParaRPr lang="en-US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Portrait and Intraoral Photos</a:t>
            </a:r>
            <a:endParaRPr lang="en-US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36612" y="1547740"/>
            <a:ext cx="34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Portrait</a:t>
            </a:r>
            <a:r>
              <a:rPr lang="hu-HU" dirty="0"/>
              <a:t> –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smile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656411" y="5733738"/>
            <a:ext cx="17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smile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151364" y="1556998"/>
            <a:ext cx="188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Maximum ICP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947387" y="5724245"/>
            <a:ext cx="22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Mandibular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7947387" y="1547740"/>
            <a:ext cx="21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Maxillary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780906" y="5750619"/>
            <a:ext cx="276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Mouth</a:t>
            </a:r>
            <a:r>
              <a:rPr lang="hu-HU" dirty="0"/>
              <a:t>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open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36" l="0" r="100000">
                        <a14:foregroundMark x1="4818" y1="74242" x2="57636" y2="62727"/>
                        <a14:foregroundMark x1="71273" y1="51273" x2="96182" y2="78182"/>
                        <a14:foregroundMark x1="79000" y1="60364" x2="99818" y2="63939"/>
                        <a14:foregroundMark x1="76000" y1="70242" x2="96182" y2="82909"/>
                        <a14:foregroundMark x1="36818" y1="71030" x2="636" y2="75030"/>
                        <a14:foregroundMark x1="32727" y1="58000" x2="22000" y2="68303"/>
                        <a14:foregroundMark x1="32091" y1="71879" x2="10727" y2="80545"/>
                        <a14:foregroundMark x1="30364" y1="71879" x2="24364" y2="83333"/>
                        <a14:foregroundMark x1="12545" y1="72667" x2="10727" y2="80545"/>
                        <a14:foregroundMark x1="57000" y1="80970" x2="636" y2="82909"/>
                        <a14:foregroundMark x1="65909" y1="73030" x2="89727" y2="85697"/>
                        <a14:foregroundMark x1="88545" y1="66727" x2="99818" y2="71030"/>
                        <a14:foregroundMark x1="63545" y1="77394" x2="76000" y2="86909"/>
                        <a14:foregroundMark x1="89091" y1="75818" x2="92091" y2="89636"/>
                        <a14:backgroundMark x1="65364" y1="2182" x2="82000" y2="1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2398353" y="1883230"/>
            <a:ext cx="1571929" cy="18722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34" y="3895372"/>
            <a:ext cx="2659121" cy="17732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/>
        </p:blipFill>
        <p:spPr>
          <a:xfrm>
            <a:off x="4583833" y="3895371"/>
            <a:ext cx="2790749" cy="17943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4" y="1926330"/>
            <a:ext cx="2792133" cy="186207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529" r="2602" b="-529"/>
          <a:stretch/>
        </p:blipFill>
        <p:spPr>
          <a:xfrm>
            <a:off x="7464152" y="1917072"/>
            <a:ext cx="2631780" cy="188114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4152" y="3896456"/>
            <a:ext cx="2660004" cy="17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4633079" y="1465613"/>
            <a:ext cx="2455322" cy="16582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7385033" y="1438950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7400331" y="3305825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80625" y="400468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1368" noProof="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349119" y="2147232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1368" noProof="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08090" y="4231278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1368" noProof="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2111570" y="1490925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églalap 14"/>
          <p:cNvSpPr>
            <a:spLocks noChangeArrowheads="1"/>
          </p:cNvSpPr>
          <p:nvPr/>
        </p:nvSpPr>
        <p:spPr bwMode="auto">
          <a:xfrm>
            <a:off x="2869946" y="2183834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noProof="0" dirty="0"/>
          </a:p>
        </p:txBody>
      </p:sp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2018544" y="3295835"/>
            <a:ext cx="2321502" cy="1657425"/>
            <a:chOff x="113" y="1344"/>
            <a:chExt cx="3090" cy="206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noProof="0" dirty="0"/>
            </a:p>
          </p:txBody>
        </p:sp>
      </p:grp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4634071" y="3308552"/>
            <a:ext cx="2468268" cy="1645513"/>
            <a:chOff x="116" y="1389"/>
            <a:chExt cx="2586" cy="172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noProof="0" dirty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058042" y="28288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1.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058042" y="461821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673520" y="46501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4.</a:t>
            </a:r>
            <a:r>
              <a:rPr lang="en-US" noProof="0" dirty="0"/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75459" y="2787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3.</a:t>
            </a:r>
            <a:r>
              <a:rPr lang="en-US" noProof="0" dirty="0"/>
              <a:t>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418661" y="2828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5.</a:t>
            </a:r>
            <a:r>
              <a:rPr lang="en-US" noProof="0" dirty="0"/>
              <a:t>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418661" y="4618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75554" y="1125176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Portrait</a:t>
            </a:r>
            <a:r>
              <a:rPr lang="hu-HU" dirty="0"/>
              <a:t> –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smile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718413" y="491057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err="1"/>
              <a:t>Mosoly</a:t>
            </a:r>
            <a:endParaRPr lang="en-US" noProof="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081621" y="111884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Maximum ICP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628013" y="4900783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Mandibular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680236" y="1114925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Maxillary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7" name="Négyágú csillag 26"/>
          <p:cNvSpPr/>
          <p:nvPr/>
        </p:nvSpPr>
        <p:spPr>
          <a:xfrm>
            <a:off x="6253090" y="378885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Négyágú csillag 27"/>
          <p:cNvSpPr/>
          <p:nvPr/>
        </p:nvSpPr>
        <p:spPr>
          <a:xfrm>
            <a:off x="6233045" y="2052244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Négyágú csillag 28"/>
          <p:cNvSpPr/>
          <p:nvPr/>
        </p:nvSpPr>
        <p:spPr>
          <a:xfrm>
            <a:off x="7805888" y="2137242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Négyágú csillag 29"/>
          <p:cNvSpPr/>
          <p:nvPr/>
        </p:nvSpPr>
        <p:spPr>
          <a:xfrm>
            <a:off x="7887425" y="41915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947985" y="4058472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- - - - - - - - - - - -  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667409" y="2232480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- - - - - - - - - - - -  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4658871" y="400734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- - - - - - - - - - - -  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976284" y="212922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- - - - - - - - - - - -  </a:t>
            </a:r>
          </a:p>
        </p:txBody>
      </p:sp>
      <p:sp>
        <p:nvSpPr>
          <p:cNvPr id="35" name="Szövegdoboz 34"/>
          <p:cNvSpPr txBox="1"/>
          <p:nvPr/>
        </p:nvSpPr>
        <p:spPr>
          <a:xfrm rot="5400000">
            <a:off x="2146921" y="2298446"/>
            <a:ext cx="2188420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 </a:t>
            </a:r>
          </a:p>
        </p:txBody>
      </p:sp>
      <p:sp>
        <p:nvSpPr>
          <p:cNvPr id="36" name="Szövegdoboz 35"/>
          <p:cNvSpPr txBox="1"/>
          <p:nvPr/>
        </p:nvSpPr>
        <p:spPr>
          <a:xfrm rot="5400000">
            <a:off x="7491151" y="2261432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  </a:t>
            </a:r>
          </a:p>
        </p:txBody>
      </p:sp>
      <p:sp>
        <p:nvSpPr>
          <p:cNvPr id="37" name="Szövegdoboz 36"/>
          <p:cNvSpPr txBox="1"/>
          <p:nvPr/>
        </p:nvSpPr>
        <p:spPr>
          <a:xfrm rot="5400000">
            <a:off x="7427763" y="4060551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  </a:t>
            </a:r>
          </a:p>
        </p:txBody>
      </p:sp>
      <p:sp>
        <p:nvSpPr>
          <p:cNvPr id="38" name="Szövegdoboz 37"/>
          <p:cNvSpPr txBox="1"/>
          <p:nvPr/>
        </p:nvSpPr>
        <p:spPr>
          <a:xfrm rot="5400000">
            <a:off x="4756493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  </a:t>
            </a:r>
          </a:p>
        </p:txBody>
      </p:sp>
      <p:sp>
        <p:nvSpPr>
          <p:cNvPr id="39" name="Szövegdoboz 38"/>
          <p:cNvSpPr txBox="1"/>
          <p:nvPr/>
        </p:nvSpPr>
        <p:spPr>
          <a:xfrm rot="5400000">
            <a:off x="4761166" y="2249370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  </a:t>
            </a:r>
          </a:p>
        </p:txBody>
      </p:sp>
      <p:sp>
        <p:nvSpPr>
          <p:cNvPr id="40" name="Szövegdoboz 39"/>
          <p:cNvSpPr txBox="1"/>
          <p:nvPr/>
        </p:nvSpPr>
        <p:spPr>
          <a:xfrm rot="5400000">
            <a:off x="2030684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5" noProof="0" dirty="0"/>
              <a:t>- - - - - - - - - - - - - - - - - - - - - - - - - - - - -   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4656165" y="4910574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Mouth</a:t>
            </a:r>
            <a:r>
              <a:rPr lang="hu-HU" dirty="0"/>
              <a:t>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open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1670424" y="829712"/>
            <a:ext cx="4651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noProof="0" dirty="0"/>
              <a:t>f 8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3736864" y="5753282"/>
            <a:ext cx="67236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:     f 22,      ISO 200,      1/200;         Flash: M 1/2</a:t>
            </a:r>
          </a:p>
        </p:txBody>
      </p:sp>
      <p:sp>
        <p:nvSpPr>
          <p:cNvPr id="46" name="Jobb oldali kapcsos zárójel 45"/>
          <p:cNvSpPr/>
          <p:nvPr/>
        </p:nvSpPr>
        <p:spPr>
          <a:xfrm>
            <a:off x="9743002" y="1628850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Szövegdoboz 46"/>
          <p:cNvSpPr txBox="1"/>
          <p:nvPr/>
        </p:nvSpPr>
        <p:spPr>
          <a:xfrm rot="5400000">
            <a:off x="9333943" y="3111169"/>
            <a:ext cx="20801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mirror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864658" y="578191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 - </a:t>
            </a:r>
            <a:r>
              <a:rPr lang="hu-HU" noProof="0" dirty="0" err="1"/>
              <a:t>Focus</a:t>
            </a:r>
            <a:endParaRPr lang="en-US" noProof="0" dirty="0"/>
          </a:p>
        </p:txBody>
      </p:sp>
      <p:sp>
        <p:nvSpPr>
          <p:cNvPr id="49" name="Jobb oldali kapcsos zárójel 48"/>
          <p:cNvSpPr/>
          <p:nvPr/>
        </p:nvSpPr>
        <p:spPr>
          <a:xfrm rot="5400000">
            <a:off x="7054339" y="2496586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6092839" y="5349762"/>
            <a:ext cx="31967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err="1"/>
              <a:t>Cheek</a:t>
            </a:r>
            <a:r>
              <a:rPr lang="hu-HU" dirty="0"/>
              <a:t> </a:t>
            </a:r>
            <a:r>
              <a:rPr lang="hu-HU" dirty="0" err="1"/>
              <a:t>retractors</a:t>
            </a:r>
            <a:r>
              <a:rPr lang="hu-HU" dirty="0"/>
              <a:t> (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)</a:t>
            </a:r>
          </a:p>
        </p:txBody>
      </p:sp>
      <p:sp>
        <p:nvSpPr>
          <p:cNvPr id="51" name="Négyágú csillag 50"/>
          <p:cNvSpPr/>
          <p:nvPr/>
        </p:nvSpPr>
        <p:spPr>
          <a:xfrm>
            <a:off x="1731486" y="5851840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Cím 1"/>
          <p:cNvSpPr txBox="1">
            <a:spLocks/>
          </p:cNvSpPr>
          <p:nvPr/>
        </p:nvSpPr>
        <p:spPr>
          <a:xfrm>
            <a:off x="1981200" y="-73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Photo-</a:t>
            </a:r>
            <a:r>
              <a:rPr lang="hu-HU" dirty="0" err="1"/>
              <a:t>Aid</a:t>
            </a:r>
            <a:r>
              <a:rPr lang="hu-HU" dirty="0"/>
              <a:t>: Camera </a:t>
            </a:r>
            <a:r>
              <a:rPr lang="hu-HU" dirty="0" err="1"/>
              <a:t>settings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31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-16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4000" dirty="0"/>
              <a:t>Camera – </a:t>
            </a:r>
            <a:r>
              <a:rPr lang="hu-HU" sz="4000" dirty="0" err="1"/>
              <a:t>Difference</a:t>
            </a:r>
            <a:r>
              <a:rPr lang="hu-HU" sz="4000" dirty="0"/>
              <a:t> in </a:t>
            </a:r>
            <a:r>
              <a:rPr lang="hu-HU" sz="4000" dirty="0" err="1"/>
              <a:t>Quality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0" y="1695624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95" y="3201068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5" y="4690347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99" y="3199267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10942" y="4696863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5" y="1689025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4" y="3201068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5" y="4690347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17" y="3199267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74317" y="4690347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302" y="71909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4393" y="2171177"/>
            <a:ext cx="1176235" cy="117623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795" y="764487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4945" y="2602413"/>
            <a:ext cx="678870" cy="82658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6297975" y="949021"/>
            <a:ext cx="3830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you use cellphone for </a:t>
            </a:r>
            <a:r>
              <a:rPr lang="en-US" sz="1600" dirty="0" err="1"/>
              <a:t>photograp</a:t>
            </a:r>
            <a:r>
              <a:rPr lang="hu-HU" sz="1600" dirty="0"/>
              <a:t>h</a:t>
            </a:r>
            <a:r>
              <a:rPr lang="en-US" sz="1600" dirty="0"/>
              <a:t>y, the lighting is poorer and the quality will be lower. </a:t>
            </a:r>
            <a:endParaRPr lang="hu-HU" sz="1600" dirty="0"/>
          </a:p>
          <a:p>
            <a:r>
              <a:rPr lang="hu-HU" sz="1600" dirty="0"/>
              <a:t>The </a:t>
            </a:r>
            <a:r>
              <a:rPr lang="hu-HU" sz="1600" dirty="0" err="1"/>
              <a:t>settings</a:t>
            </a:r>
            <a:r>
              <a:rPr lang="hu-HU" sz="1600" dirty="0"/>
              <a:t> (</a:t>
            </a:r>
            <a:r>
              <a:rPr lang="hu-HU" sz="1600" dirty="0" err="1"/>
              <a:t>picture</a:t>
            </a:r>
            <a:r>
              <a:rPr lang="hu-HU" sz="1600" dirty="0"/>
              <a:t> </a:t>
            </a:r>
            <a:r>
              <a:rPr lang="hu-HU" sz="1600" dirty="0" err="1"/>
              <a:t>composition</a:t>
            </a:r>
            <a:r>
              <a:rPr lang="hu-HU" sz="1600" dirty="0"/>
              <a:t>, </a:t>
            </a:r>
            <a:r>
              <a:rPr lang="hu-HU" sz="1600" dirty="0" err="1"/>
              <a:t>focus</a:t>
            </a:r>
            <a:r>
              <a:rPr lang="hu-HU" sz="1600" dirty="0"/>
              <a:t>, </a:t>
            </a:r>
            <a:r>
              <a:rPr lang="hu-HU" sz="1600" dirty="0" err="1"/>
              <a:t>patients</a:t>
            </a:r>
            <a:r>
              <a:rPr lang="hu-HU" sz="1600" dirty="0"/>
              <a:t> </a:t>
            </a:r>
            <a:r>
              <a:rPr lang="hu-HU" sz="1600" dirty="0" err="1"/>
              <a:t>position</a:t>
            </a:r>
            <a:r>
              <a:rPr lang="hu-HU" sz="1600" dirty="0"/>
              <a:t> etc.) </a:t>
            </a:r>
            <a:r>
              <a:rPr lang="hu-HU" sz="1600" dirty="0" err="1"/>
              <a:t>however</a:t>
            </a:r>
            <a:r>
              <a:rPr lang="hu-HU" sz="1600" dirty="0"/>
              <a:t> </a:t>
            </a:r>
            <a:r>
              <a:rPr lang="hu-HU" sz="1600" dirty="0" err="1"/>
              <a:t>remain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same</a:t>
            </a:r>
            <a:r>
              <a:rPr lang="hu-H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899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23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2" y="45327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85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2506" y="3217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6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28685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049381" y="9561"/>
            <a:ext cx="8229600" cy="94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Photography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925453" y="3906649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500" noProof="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386840" y="949693"/>
            <a:ext cx="961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quality of photographs is significantly influenced by whether the subject of the image is properly positioned within the frame. Therefore, attention should be paid to the following:</a:t>
            </a:r>
          </a:p>
          <a:p>
            <a:r>
              <a:rPr lang="hu-HU" sz="1600" dirty="0"/>
              <a:t>1. </a:t>
            </a:r>
            <a:r>
              <a:rPr lang="en-US" sz="1600" dirty="0"/>
              <a:t>Proper camera settings (brightness, focus)</a:t>
            </a:r>
          </a:p>
          <a:p>
            <a:r>
              <a:rPr lang="hu-HU" sz="1600" dirty="0"/>
              <a:t>2. </a:t>
            </a:r>
            <a:r>
              <a:rPr lang="en-US" sz="1600" dirty="0"/>
              <a:t>Correct patient positioning (head posture, smile, degree of mouth opening)</a:t>
            </a:r>
          </a:p>
          <a:p>
            <a:r>
              <a:rPr lang="hu-HU" sz="1600" dirty="0"/>
              <a:t>3. </a:t>
            </a:r>
            <a:r>
              <a:rPr lang="en-US" sz="1600" dirty="0"/>
              <a:t>Our own positioning and the appropriate use of auxiliary tools (the photograph should be taken from the front, not from the side or from below; the mirror should not be fogged, etc.)</a:t>
            </a:r>
          </a:p>
        </p:txBody>
      </p:sp>
    </p:spTree>
    <p:extLst>
      <p:ext uri="{BB962C8B-B14F-4D97-AF65-F5344CB8AC3E}">
        <p14:creationId xmlns:p14="http://schemas.microsoft.com/office/powerpoint/2010/main" val="274410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3749</Words>
  <Application>Microsoft Office PowerPoint</Application>
  <PresentationFormat>Szélesvásznú</PresentationFormat>
  <Paragraphs>579</Paragraphs>
  <Slides>32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Montserrat</vt:lpstr>
      <vt:lpstr>Times New Roman</vt:lpstr>
      <vt:lpstr>Office-téma</vt:lpstr>
      <vt:lpstr>Case presentation Guidelines</vt:lpstr>
      <vt:lpstr>PowerPoint-bemutató</vt:lpstr>
      <vt:lpstr>Introdution of the Patient</vt:lpstr>
      <vt:lpstr>Medical History</vt:lpstr>
      <vt:lpstr>Dental History</vt:lpstr>
      <vt:lpstr>Dental Status Portrait and Intraoral Photos</vt:lpstr>
      <vt:lpstr>PowerPoint-bemutató</vt:lpstr>
      <vt:lpstr>PowerPoint-bemutató</vt:lpstr>
      <vt:lpstr>PowerPoint-bemutató</vt:lpstr>
      <vt:lpstr>PowerPoint-bemutató</vt:lpstr>
      <vt:lpstr>Dental Status Panoramic Radiograph</vt:lpstr>
      <vt:lpstr>Dental Status Intraoral radiographs and findings</vt:lpstr>
      <vt:lpstr>Inspection of Head and Neck Region Intraoral Investigation I.</vt:lpstr>
      <vt:lpstr>PowerPoint-bemutató</vt:lpstr>
      <vt:lpstr>Dental status Upper Jaw</vt:lpstr>
      <vt:lpstr>Dental status Lower Jaw</vt:lpstr>
      <vt:lpstr>PowerPoint-bemutató</vt:lpstr>
      <vt:lpstr>Prosthodontic Treatment Plan</vt:lpstr>
      <vt:lpstr>Prosthodontic Treatment Plan</vt:lpstr>
      <vt:lpstr>Prosthodontic Treatment Plan</vt:lpstr>
      <vt:lpstr>Prosthodontic Treatment Plan</vt:lpstr>
      <vt:lpstr>Prosthodontic Procedures Step by step</vt:lpstr>
      <vt:lpstr>Short term control Long term control</vt:lpstr>
      <vt:lpstr>Content Guide</vt:lpstr>
      <vt:lpstr>Description of Conservative Treatments</vt:lpstr>
      <vt:lpstr>Complete denture</vt:lpstr>
      <vt:lpstr>PowerPoint-bemutató</vt:lpstr>
      <vt:lpstr>PowerPoint-bemutató</vt:lpstr>
      <vt:lpstr>Combined fixed-removable partial denture</vt:lpstr>
      <vt:lpstr>Telescopic overdenture</vt:lpstr>
      <vt:lpstr>Implant-retained crowns and bridges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Farkas Izabella (titkársági szakértő)</cp:lastModifiedBy>
  <cp:revision>58</cp:revision>
  <dcterms:created xsi:type="dcterms:W3CDTF">2021-11-08T12:50:52Z</dcterms:created>
  <dcterms:modified xsi:type="dcterms:W3CDTF">2026-02-20T07:48:15Z</dcterms:modified>
</cp:coreProperties>
</file>