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30"/>
  </p:notesMasterIdLst>
  <p:sldIdLst>
    <p:sldId id="353" r:id="rId2"/>
    <p:sldId id="300" r:id="rId3"/>
    <p:sldId id="301" r:id="rId4"/>
    <p:sldId id="302" r:id="rId5"/>
    <p:sldId id="303" r:id="rId6"/>
    <p:sldId id="339" r:id="rId7"/>
    <p:sldId id="322" r:id="rId8"/>
    <p:sldId id="354" r:id="rId9"/>
    <p:sldId id="312" r:id="rId10"/>
    <p:sldId id="313" r:id="rId11"/>
    <p:sldId id="340" r:id="rId12"/>
    <p:sldId id="341" r:id="rId13"/>
    <p:sldId id="337" r:id="rId14"/>
    <p:sldId id="316" r:id="rId15"/>
    <p:sldId id="318" r:id="rId16"/>
    <p:sldId id="333" r:id="rId17"/>
    <p:sldId id="342" r:id="rId18"/>
    <p:sldId id="356" r:id="rId19"/>
    <p:sldId id="317" r:id="rId20"/>
    <p:sldId id="355" r:id="rId21"/>
    <p:sldId id="321" r:id="rId22"/>
    <p:sldId id="346" r:id="rId23"/>
    <p:sldId id="347" r:id="rId24"/>
    <p:sldId id="348" r:id="rId25"/>
    <p:sldId id="349" r:id="rId26"/>
    <p:sldId id="350" r:id="rId27"/>
    <p:sldId id="351" r:id="rId28"/>
    <p:sldId id="352" r:id="rId2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106" d="100"/>
          <a:sy n="106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B15C95-85F2-46AC-B02B-B0A224207BA3}" type="datetimeFigureOut">
              <a:rPr lang="hu-HU"/>
              <a:pPr>
                <a:defRPr/>
              </a:pPr>
              <a:t>2025.09.05.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C7CFD1-7115-42C7-9B48-28A48C2238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56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17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74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22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30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3A5A7-5B23-4DB5-81A0-F0EF9086706C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98B45-764F-409B-BC2C-C5259843A06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87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6B54C-1F3E-462F-915A-1E7CA25AF63F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8C29C-6E93-4379-ADA8-B8A9E59274D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5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br>
              <a:rPr lang="de-AT" i="1" dirty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Dátum helye 3"/>
          <p:cNvSpPr txBox="1">
            <a:spLocks/>
          </p:cNvSpPr>
          <p:nvPr userDrawn="1"/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Élőláb helye 4"/>
          <p:cNvSpPr txBox="1">
            <a:spLocks/>
          </p:cNvSpPr>
          <p:nvPr userDrawn="1"/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Prothetik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Rigorosum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Fallpräsentation</a:t>
            </a:r>
            <a:endParaRPr lang="hu-HU" dirty="0">
              <a:solidFill>
                <a:schemeClr val="bg1"/>
              </a:solidFill>
            </a:endParaRPr>
          </a:p>
          <a:p>
            <a:pPr algn="l"/>
            <a:r>
              <a:rPr lang="hu-HU" dirty="0">
                <a:solidFill>
                  <a:schemeClr val="bg1"/>
                </a:solidFill>
              </a:rPr>
              <a:t>Titel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</a:t>
            </a:r>
            <a:r>
              <a:rPr lang="hu-HU" i="1" dirty="0">
                <a:solidFill>
                  <a:schemeClr val="bg1"/>
                </a:solidFill>
              </a:rPr>
              <a:t> der </a:t>
            </a:r>
            <a:r>
              <a:rPr lang="hu-HU" i="1" dirty="0" err="1">
                <a:solidFill>
                  <a:schemeClr val="bg1"/>
                </a:solidFill>
              </a:rPr>
              <a:t>Zahnersatz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</a:t>
            </a: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</a:rPr>
              <a:t>Ä</a:t>
            </a:r>
            <a:r>
              <a:rPr lang="hu-HU" b="1" dirty="0">
                <a:solidFill>
                  <a:schemeClr val="bg1"/>
                </a:solidFill>
              </a:rPr>
              <a:t>T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Klinik</a:t>
            </a:r>
            <a:r>
              <a:rPr lang="hu-HU" baseline="0" dirty="0">
                <a:solidFill>
                  <a:schemeClr val="bg1"/>
                </a:solidFill>
              </a:rPr>
              <a:t> </a:t>
            </a:r>
            <a:r>
              <a:rPr lang="hu-HU" baseline="0" dirty="0" err="1">
                <a:solidFill>
                  <a:schemeClr val="bg1"/>
                </a:solidFill>
              </a:rPr>
              <a:t>für</a:t>
            </a:r>
            <a:r>
              <a:rPr lang="hu-HU" baseline="0" dirty="0">
                <a:solidFill>
                  <a:schemeClr val="bg1"/>
                </a:solidFill>
              </a:rPr>
              <a:t> </a:t>
            </a:r>
            <a:r>
              <a:rPr lang="hu-HU" baseline="0" dirty="0" err="1">
                <a:solidFill>
                  <a:schemeClr val="bg1"/>
                </a:solidFill>
              </a:rPr>
              <a:t>Zahnärztliche</a:t>
            </a:r>
            <a:r>
              <a:rPr lang="hu-HU" baseline="0" dirty="0">
                <a:solidFill>
                  <a:schemeClr val="bg1"/>
                </a:solidFill>
              </a:rPr>
              <a:t> </a:t>
            </a:r>
            <a:r>
              <a:rPr lang="hu-HU" baseline="0" dirty="0" err="1">
                <a:solidFill>
                  <a:schemeClr val="bg1"/>
                </a:solidFill>
              </a:rPr>
              <a:t>Prothetik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3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40028-6252-4DD3-BFE8-A8D2E02788C1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A531F-715F-430E-BA1E-CE93C98C9F07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9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0CBC7-DF81-4BFC-820E-D6020FB7D3C2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F4864-BD73-4DC8-8881-18B8E60DEF1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97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16D3-E1FC-4627-8C74-27CDD98729B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B37B-E92D-47E3-A919-5AD5CE44264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0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67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49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3CBD-07DB-4CE9-9267-E674286EFD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2A7D-F81C-433F-B827-9B254DE233D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8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9D3D-2665-4B60-AAD4-54E5314C8487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D4BE-C304-4B0D-84E3-B60E8E94646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C81B68-474A-45FF-8C6B-D3E119D89E8C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22092-E60F-48B8-903E-7C805E3F7AC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microsoft.com/office/2007/relationships/hdphoto" Target="../media/hdphoto3.wdp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0" y="58833"/>
            <a:ext cx="9144000" cy="1143000"/>
          </a:xfrm>
        </p:spPr>
        <p:txBody>
          <a:bodyPr/>
          <a:lstStyle/>
          <a:p>
            <a:r>
              <a:rPr lang="en-US" b="1" dirty="0" err="1"/>
              <a:t>Richtlinien</a:t>
            </a:r>
            <a:r>
              <a:rPr lang="en-US" b="1" dirty="0"/>
              <a:t> </a:t>
            </a:r>
            <a:r>
              <a:rPr lang="en-US" b="1" dirty="0" err="1"/>
              <a:t>zur</a:t>
            </a:r>
            <a:r>
              <a:rPr lang="en-US" b="1" dirty="0"/>
              <a:t> Fall</a:t>
            </a:r>
            <a:r>
              <a:rPr lang="hu-HU" b="1" dirty="0" err="1"/>
              <a:t>präsentation</a:t>
            </a:r>
            <a:endParaRPr lang="en-US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25760" y="2492896"/>
            <a:ext cx="8892480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sz="1800" b="1" u="sng"/>
              <a:t>Hilfe beim Fotografieren</a:t>
            </a:r>
            <a:r>
              <a:rPr lang="en-US" sz="1800"/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1800"/>
              <a:t>Fotos sollen erst nach Mundhygienebehandlung (Zahnreinigung) gemacht werden! Nur sp</a:t>
            </a:r>
            <a:r>
              <a:rPr lang="hu-HU" altLang="hu-HU" sz="1800"/>
              <a:t>eichelfreie / trockene Oberflächen fotografieren!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altLang="hu-HU" sz="1800"/>
              <a:t>Machen Sie mehr Fotos über dieselbe Situation, da nur scharfe Fotos akzeptabel sind!</a:t>
            </a:r>
            <a:endParaRPr lang="hu-HU" altLang="hu-HU" sz="180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altLang="hu-HU" sz="1800"/>
              <a:t>Der untersuchte / behandelte Zahn soll sich in der Mitte des Fotos befinden</a:t>
            </a:r>
            <a:r>
              <a:rPr lang="hu-HU" altLang="hu-HU" sz="1800"/>
              <a:t>, im bestimmten Quadranten, bestimmte reflektierende Zahn Position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/>
              <a:t>Beschneiden und spiegeln Sie die Fotos entsprechend dem Quadranten! Die Verwendung von Photoshop-Programmen (z. B. Picasa) ist für das Zuschneiden und kleinere Lichteinstellungen erforderlich. Das Ändern des Inhalts ist jedoch verboten!</a:t>
            </a:r>
            <a:endParaRPr lang="hu-HU" sz="180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/>
              <a:t>Verwenden Sie </a:t>
            </a:r>
            <a:r>
              <a:rPr lang="hu-HU" sz="1800"/>
              <a:t>die </a:t>
            </a:r>
            <a:r>
              <a:rPr lang="de-DE" sz="1800"/>
              <a:t>professionelle </a:t>
            </a:r>
            <a:r>
              <a:rPr lang="hu-HU" sz="1800"/>
              <a:t>Ausrüstung</a:t>
            </a:r>
            <a:r>
              <a:rPr lang="de-DE" sz="1800"/>
              <a:t> (Digitale Spiegelreflexkamera</a:t>
            </a:r>
            <a:r>
              <a:rPr lang="hu-HU" sz="1800"/>
              <a:t>,</a:t>
            </a:r>
            <a:r>
              <a:rPr lang="de-DE" sz="1800"/>
              <a:t> Makroobjektiv, </a:t>
            </a:r>
            <a:r>
              <a:rPr lang="hu-HU" sz="1800"/>
              <a:t>Ring/</a:t>
            </a:r>
            <a:r>
              <a:rPr lang="de-DE" sz="1800"/>
              <a:t>Doppelblitz</a:t>
            </a:r>
            <a:r>
              <a:rPr lang="hu-HU" sz="1800"/>
              <a:t>),</a:t>
            </a:r>
            <a:r>
              <a:rPr lang="de-DE" sz="1800"/>
              <a:t> erhältlich in den </a:t>
            </a:r>
            <a:r>
              <a:rPr lang="hu-HU" sz="1800"/>
              <a:t>Praktikum</a:t>
            </a:r>
            <a:r>
              <a:rPr lang="de-DE" sz="1800"/>
              <a:t>sräumen. Informationen zu den Einstellungen finden Sie auf der </a:t>
            </a:r>
            <a:r>
              <a:rPr lang="hu-HU" sz="1800"/>
              <a:t>Fotohilfe Folie</a:t>
            </a:r>
            <a:r>
              <a:rPr lang="de-DE" sz="1800"/>
              <a:t> (</a:t>
            </a:r>
            <a:r>
              <a:rPr lang="hu-HU" sz="1800"/>
              <a:t>mit </a:t>
            </a:r>
            <a:r>
              <a:rPr lang="de-DE" sz="1800"/>
              <a:t>grüne</a:t>
            </a:r>
            <a:r>
              <a:rPr lang="hu-HU" sz="1800"/>
              <a:t>m</a:t>
            </a:r>
            <a:r>
              <a:rPr lang="de-DE" sz="1800"/>
              <a:t> Hintergrund).</a:t>
            </a:r>
            <a:endParaRPr lang="en-US" sz="180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1800"/>
              <a:t>Bei extraorale Fotos und Objektfotografie verwenden Sie einen einfarbigen Hintergrund, </a:t>
            </a:r>
            <a:r>
              <a:rPr lang="de-DE" sz="1800"/>
              <a:t>der das Motiv des Fotos hervorhebt</a:t>
            </a:r>
            <a:r>
              <a:rPr lang="hu-HU" sz="1800"/>
              <a:t>! zB. Weißes Papier oder Wand, grünes Textil oder schwarzes Spiegelbild.</a:t>
            </a:r>
            <a:endParaRPr lang="hu-HU" sz="2000"/>
          </a:p>
          <a:p>
            <a:pPr fontAlgn="auto">
              <a:spcAft>
                <a:spcPts val="0"/>
              </a:spcAft>
            </a:pPr>
            <a:endParaRPr lang="hu-HU" sz="20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15516" y="1052736"/>
            <a:ext cx="8712968" cy="187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de-DE" dirty="0"/>
              <a:t>Die folgende Präsentation zeigt das </a:t>
            </a:r>
            <a:r>
              <a:rPr lang="hu-HU" dirty="0" err="1"/>
              <a:t>offizielle</a:t>
            </a:r>
            <a:r>
              <a:rPr lang="hu-HU" dirty="0"/>
              <a:t> </a:t>
            </a:r>
            <a:r>
              <a:rPr lang="de-DE" dirty="0"/>
              <a:t>Fall</a:t>
            </a:r>
            <a:r>
              <a:rPr lang="hu-HU" dirty="0" err="1"/>
              <a:t>präsentation</a:t>
            </a:r>
            <a:r>
              <a:rPr lang="hu-HU" dirty="0"/>
              <a:t>-Protokoll</a:t>
            </a:r>
            <a:r>
              <a:rPr lang="de-DE" dirty="0"/>
              <a:t> der </a:t>
            </a:r>
            <a:r>
              <a:rPr lang="hu-HU" dirty="0" err="1"/>
              <a:t>Klinik</a:t>
            </a:r>
            <a:r>
              <a:rPr lang="de-DE" dirty="0"/>
              <a:t> für </a:t>
            </a:r>
            <a:r>
              <a:rPr lang="hu-HU" dirty="0" err="1"/>
              <a:t>Zahnärztliche</a:t>
            </a:r>
            <a:r>
              <a:rPr lang="hu-HU" dirty="0"/>
              <a:t> </a:t>
            </a:r>
            <a:r>
              <a:rPr lang="de-DE" dirty="0"/>
              <a:t>Prothetik. Bitte folgen Sie sowohl dem Formular als auch dem Inhalt.</a:t>
            </a:r>
            <a:r>
              <a:rPr lang="hu-HU" dirty="0"/>
              <a:t> </a:t>
            </a:r>
            <a:r>
              <a:rPr lang="de-DE" dirty="0"/>
              <a:t>Die Folien </a:t>
            </a:r>
            <a:r>
              <a:rPr lang="hu-HU" dirty="0"/>
              <a:t>und </a:t>
            </a:r>
            <a:r>
              <a:rPr lang="hu-HU" dirty="0" err="1"/>
              <a:t>Textboxen</a:t>
            </a:r>
            <a:r>
              <a:rPr lang="hu-HU" dirty="0"/>
              <a:t> </a:t>
            </a:r>
            <a:r>
              <a:rPr lang="de-DE" dirty="0"/>
              <a:t>mit 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grünem Hintergrund</a:t>
            </a:r>
            <a:r>
              <a:rPr lang="de-DE" dirty="0"/>
              <a:t> bieten hilfreiche 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technische Informationen</a:t>
            </a:r>
            <a:r>
              <a:rPr lang="de-DE" dirty="0"/>
              <a:t>. Jede Phase der Behandlung muss dokumentiert und schriftlich sowie mit Fotos präsentiert werden.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4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Befund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Röntgenaufnahmen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1" y="4921855"/>
            <a:ext cx="1502537" cy="1080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20" y="4921855"/>
            <a:ext cx="1502537" cy="108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98" y="1824959"/>
            <a:ext cx="1080000" cy="15025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86" y="4748239"/>
            <a:ext cx="1080000" cy="15025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5" y="1822011"/>
            <a:ext cx="1080000" cy="15025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89313"/>
            <a:ext cx="1502538" cy="108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65" y="2229752"/>
            <a:ext cx="1502538" cy="108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42" y="2194680"/>
            <a:ext cx="1502539" cy="1080000"/>
          </a:xfrm>
          <a:prstGeom prst="rect">
            <a:avLst/>
          </a:prstGeom>
        </p:spPr>
      </p:pic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97498"/>
              </p:ext>
            </p:extLst>
          </p:nvPr>
        </p:nvGraphicFramePr>
        <p:xfrm>
          <a:off x="722297" y="3382615"/>
          <a:ext cx="72145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2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C,</a:t>
                      </a:r>
                    </a:p>
                    <a:p>
                      <a:pPr algn="ctr"/>
                      <a:r>
                        <a:rPr lang="hu-HU" sz="1100" b="0" dirty="0" err="1">
                          <a:solidFill>
                            <a:schemeClr val="tx1"/>
                          </a:solidFill>
                        </a:rPr>
                        <a:t>sD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F, </a:t>
                      </a:r>
                      <a:r>
                        <a:rPr lang="hu-HU" sz="1100" b="0" dirty="0" err="1">
                          <a:solidFill>
                            <a:schemeClr val="tx1"/>
                          </a:solidFill>
                        </a:rPr>
                        <a:t>sD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E, F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E, F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B, 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68470" y="1448398"/>
            <a:ext cx="18416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Machen Sie von jedem </a:t>
            </a:r>
            <a:r>
              <a:rPr lang="hu-HU" sz="1600" dirty="0" err="1">
                <a:latin typeface="+mn-lt"/>
              </a:rPr>
              <a:t>Pfeilerzahn</a:t>
            </a:r>
            <a:r>
              <a:rPr lang="de-DE" sz="1600" dirty="0">
                <a:latin typeface="+mn-lt"/>
              </a:rPr>
              <a:t> eine </a:t>
            </a:r>
            <a:r>
              <a:rPr lang="de-DE" sz="1600" dirty="0" err="1">
                <a:latin typeface="+mn-lt"/>
              </a:rPr>
              <a:t>periapikale</a:t>
            </a:r>
            <a:r>
              <a:rPr lang="de-DE" sz="1600" dirty="0">
                <a:latin typeface="+mn-lt"/>
              </a:rPr>
              <a:t> Röntgenaufnahme!</a:t>
            </a:r>
            <a:endParaRPr lang="hu-HU" sz="1600" dirty="0">
              <a:latin typeface="+mn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4070" y="4490593"/>
            <a:ext cx="1372572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f = fehlender Zahn (Graue Nummer)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x = zur Extraktion vorgesehener Zahn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)( = Lückenschluss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s = Stiftaufbau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k = vorhandene Krone</a:t>
            </a:r>
            <a:endParaRPr lang="hu-HU" sz="7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b = v</a:t>
            </a:r>
            <a:r>
              <a:rPr lang="hu-HU" sz="700" dirty="0" err="1">
                <a:solidFill>
                  <a:schemeClr val="tx2">
                    <a:lumMod val="50000"/>
                  </a:schemeClr>
                </a:solidFill>
              </a:rPr>
              <a:t>orhandener</a:t>
            </a: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 Brückenglied</a:t>
            </a:r>
            <a:endParaRPr lang="hu-HU" sz="7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t = Teleskopkrone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i = Implantat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700" dirty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hu-HU" sz="700" baseline="30000" dirty="0">
                <a:solidFill>
                  <a:schemeClr val="tx2">
                    <a:lumMod val="50000"/>
                  </a:schemeClr>
                </a:solidFill>
              </a:rPr>
              <a:t>k/i</a:t>
            </a:r>
            <a:r>
              <a:rPr lang="de-DE" sz="700" baseline="30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= wurzelkanalbehandelter Zahn</a:t>
            </a:r>
            <a:r>
              <a:rPr lang="hu-HU" sz="700" dirty="0">
                <a:solidFill>
                  <a:schemeClr val="tx2">
                    <a:lumMod val="50000"/>
                  </a:schemeClr>
                </a:solidFill>
              </a:rPr>
              <a:t> – komplett/</a:t>
            </a:r>
            <a:r>
              <a:rPr lang="hu-HU" sz="700" dirty="0" err="1">
                <a:solidFill>
                  <a:schemeClr val="tx2">
                    <a:lumMod val="50000"/>
                  </a:schemeClr>
                </a:solidFill>
              </a:rPr>
              <a:t>inkomplett</a:t>
            </a:r>
            <a:endParaRPr lang="de-DE" sz="7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c = kariös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g = gefüllt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de-DE" sz="700" dirty="0" err="1">
                <a:solidFill>
                  <a:schemeClr val="tx2">
                    <a:lumMod val="50000"/>
                  </a:schemeClr>
                </a:solidFill>
              </a:rPr>
              <a:t>periapikale</a:t>
            </a:r>
            <a:r>
              <a:rPr lang="de-DE" sz="700" dirty="0">
                <a:solidFill>
                  <a:schemeClr val="tx2">
                    <a:lumMod val="50000"/>
                  </a:schemeClr>
                </a:solidFill>
              </a:rPr>
              <a:t> Entzündung</a:t>
            </a:r>
          </a:p>
        </p:txBody>
      </p:sp>
    </p:spTree>
    <p:extLst>
      <p:ext uri="{BB962C8B-B14F-4D97-AF65-F5344CB8AC3E}">
        <p14:creationId xmlns:p14="http://schemas.microsoft.com/office/powerpoint/2010/main" val="387120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Kopf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Hals-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Zahnärztliche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Untersuchung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I.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09023" y="1556792"/>
            <a:ext cx="8738383" cy="506916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hu-HU" sz="2800" b="1" dirty="0" err="1">
                <a:solidFill>
                  <a:srgbClr val="10253F"/>
                </a:solidFill>
              </a:rPr>
              <a:t>Stomato-Onkologische</a:t>
            </a:r>
            <a:r>
              <a:rPr lang="hu-HU" sz="2800" b="1" dirty="0">
                <a:solidFill>
                  <a:srgbClr val="10253F"/>
                </a:solidFill>
              </a:rPr>
              <a:t> </a:t>
            </a:r>
            <a:r>
              <a:rPr lang="hu-HU" sz="2800" b="1" dirty="0" err="1">
                <a:solidFill>
                  <a:srgbClr val="10253F"/>
                </a:solidFill>
              </a:rPr>
              <a:t>Untersuchung</a:t>
            </a:r>
            <a:r>
              <a:rPr lang="en-US" sz="3000" dirty="0">
                <a:solidFill>
                  <a:srgbClr val="10253F"/>
                </a:solidFill>
              </a:rPr>
              <a:t>: </a:t>
            </a:r>
            <a:r>
              <a:rPr lang="de-DE" sz="3000" dirty="0">
                <a:solidFill>
                  <a:srgbClr val="10253F"/>
                </a:solidFill>
              </a:rPr>
              <a:t>z.B. keine Befunde, rote / weiße Läsion (wo?), Krebsvorstufe oder Krebs etc.</a:t>
            </a: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3000" b="1" dirty="0">
                <a:solidFill>
                  <a:srgbClr val="10253F"/>
                </a:solidFill>
              </a:rPr>
              <a:t>CMD </a:t>
            </a:r>
            <a:r>
              <a:rPr lang="hu-HU" sz="3000" b="1" dirty="0" err="1">
                <a:solidFill>
                  <a:srgbClr val="10253F"/>
                </a:solidFill>
              </a:rPr>
              <a:t>Untersuchung</a:t>
            </a:r>
            <a:r>
              <a:rPr lang="hu-HU" sz="3000" dirty="0">
                <a:solidFill>
                  <a:srgbClr val="10253F"/>
                </a:solidFill>
              </a:rPr>
              <a:t>: </a:t>
            </a:r>
            <a:r>
              <a:rPr lang="hu-HU" sz="3000" dirty="0" err="1">
                <a:solidFill>
                  <a:srgbClr val="10253F"/>
                </a:solidFill>
              </a:rPr>
              <a:t>Beschwerden</a:t>
            </a:r>
            <a:r>
              <a:rPr lang="hu-HU" sz="3000" dirty="0">
                <a:solidFill>
                  <a:srgbClr val="10253F"/>
                </a:solidFill>
              </a:rPr>
              <a:t>, </a:t>
            </a:r>
            <a:r>
              <a:rPr lang="hu-HU" sz="3000" dirty="0" err="1">
                <a:solidFill>
                  <a:srgbClr val="10253F"/>
                </a:solidFill>
              </a:rPr>
              <a:t>Untersuchung</a:t>
            </a:r>
            <a:r>
              <a:rPr lang="hu-HU" sz="3000" dirty="0">
                <a:solidFill>
                  <a:srgbClr val="10253F"/>
                </a:solidFill>
              </a:rPr>
              <a:t>, </a:t>
            </a:r>
            <a:r>
              <a:rPr lang="hu-HU" sz="3000" dirty="0" err="1">
                <a:solidFill>
                  <a:srgbClr val="10253F"/>
                </a:solidFill>
              </a:rPr>
              <a:t>Diagnose</a:t>
            </a:r>
            <a:endParaRPr lang="en-US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solidFill>
                  <a:srgbClr val="10253F"/>
                </a:solidFill>
              </a:rPr>
              <a:t>	</a:t>
            </a:r>
            <a:r>
              <a:rPr lang="hu-HU" sz="3000" i="1" dirty="0" err="1">
                <a:solidFill>
                  <a:srgbClr val="10253F"/>
                </a:solidFill>
              </a:rPr>
              <a:t>zB</a:t>
            </a:r>
            <a:r>
              <a:rPr lang="hu-HU" sz="3000" i="1" dirty="0">
                <a:solidFill>
                  <a:srgbClr val="10253F"/>
                </a:solidFill>
              </a:rPr>
              <a:t>. </a:t>
            </a:r>
            <a:r>
              <a:rPr lang="hu-HU" sz="3000" i="1" dirty="0" err="1">
                <a:solidFill>
                  <a:srgbClr val="10253F"/>
                </a:solidFill>
              </a:rPr>
              <a:t>reziprokes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Knacken</a:t>
            </a:r>
            <a:r>
              <a:rPr lang="hu-HU" sz="3000" i="1" dirty="0">
                <a:solidFill>
                  <a:srgbClr val="10253F"/>
                </a:solidFill>
              </a:rPr>
              <a:t> (=</a:t>
            </a:r>
            <a:r>
              <a:rPr lang="hu-HU" sz="3000" i="1" dirty="0" err="1">
                <a:solidFill>
                  <a:srgbClr val="10253F"/>
                </a:solidFill>
              </a:rPr>
              <a:t>Repositionsknacken</a:t>
            </a:r>
            <a:r>
              <a:rPr lang="hu-HU" sz="3000" i="1" dirty="0">
                <a:solidFill>
                  <a:srgbClr val="10253F"/>
                </a:solidFill>
              </a:rPr>
              <a:t>) – </a:t>
            </a:r>
            <a:endParaRPr lang="en-US" sz="3000" i="1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solidFill>
                  <a:srgbClr val="10253F"/>
                </a:solidFill>
              </a:rPr>
              <a:t>		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Diagnose</a:t>
            </a:r>
            <a:r>
              <a:rPr lang="hu-HU" sz="3000" i="1" dirty="0">
                <a:solidFill>
                  <a:srgbClr val="10253F"/>
                </a:solidFill>
              </a:rPr>
              <a:t>: </a:t>
            </a:r>
            <a:r>
              <a:rPr lang="hu-HU" sz="3000" i="1" dirty="0" err="1">
                <a:solidFill>
                  <a:srgbClr val="10253F"/>
                </a:solidFill>
              </a:rPr>
              <a:t>Anteriore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Diskusverlagerung</a:t>
            </a:r>
            <a:r>
              <a:rPr lang="hu-HU" sz="3000" i="1" dirty="0">
                <a:solidFill>
                  <a:srgbClr val="10253F"/>
                </a:solidFill>
              </a:rPr>
              <a:t> mit </a:t>
            </a:r>
            <a:r>
              <a:rPr lang="hu-HU" sz="3000" i="1" dirty="0" err="1">
                <a:solidFill>
                  <a:srgbClr val="10253F"/>
                </a:solidFill>
              </a:rPr>
              <a:t>Reposition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000" b="1" dirty="0" err="1">
                <a:solidFill>
                  <a:srgbClr val="10253F"/>
                </a:solidFill>
              </a:rPr>
              <a:t>Stati</a:t>
            </a:r>
            <a:r>
              <a:rPr lang="hu-HU" sz="3000" b="1" dirty="0" err="1">
                <a:solidFill>
                  <a:srgbClr val="10253F"/>
                </a:solidFill>
              </a:rPr>
              <a:t>sche</a:t>
            </a:r>
            <a:r>
              <a:rPr lang="en-US" sz="3000" b="1" dirty="0">
                <a:solidFill>
                  <a:srgbClr val="10253F"/>
                </a:solidFill>
              </a:rPr>
              <a:t> </a:t>
            </a:r>
            <a:r>
              <a:rPr lang="hu-HU" sz="3000" b="1" dirty="0" err="1">
                <a:solidFill>
                  <a:srgbClr val="10253F"/>
                </a:solidFill>
              </a:rPr>
              <a:t>Okklusion</a:t>
            </a:r>
            <a:r>
              <a:rPr lang="en-US" sz="3000" b="1" dirty="0">
                <a:solidFill>
                  <a:srgbClr val="10253F"/>
                </a:solidFill>
              </a:rPr>
              <a:t> </a:t>
            </a:r>
            <a:r>
              <a:rPr lang="en-US" sz="3000" dirty="0">
                <a:solidFill>
                  <a:srgbClr val="10253F"/>
                </a:solidFill>
              </a:rPr>
              <a:t>- </a:t>
            </a:r>
            <a:r>
              <a:rPr lang="hu-HU" sz="3000" b="1" dirty="0" err="1">
                <a:solidFill>
                  <a:srgbClr val="10253F"/>
                </a:solidFill>
              </a:rPr>
              <a:t>Gebißtyp</a:t>
            </a:r>
            <a:r>
              <a:rPr lang="hu-HU" sz="3000" b="1" dirty="0">
                <a:solidFill>
                  <a:srgbClr val="10253F"/>
                </a:solidFill>
              </a:rPr>
              <a:t> </a:t>
            </a:r>
            <a:r>
              <a:rPr lang="en-US" sz="3000" dirty="0">
                <a:solidFill>
                  <a:srgbClr val="10253F"/>
                </a:solidFill>
              </a:rPr>
              <a:t>: </a:t>
            </a:r>
            <a:r>
              <a:rPr lang="hu-HU" sz="3000" dirty="0">
                <a:solidFill>
                  <a:srgbClr val="10253F"/>
                </a:solidFill>
              </a:rPr>
              <a:t>E</a:t>
            </a:r>
            <a:r>
              <a:rPr lang="en-US" sz="3000" dirty="0" err="1">
                <a:solidFill>
                  <a:srgbClr val="10253F"/>
                </a:solidFill>
              </a:rPr>
              <a:t>ugnathi</a:t>
            </a:r>
            <a:r>
              <a:rPr lang="hu-HU" sz="3000" dirty="0">
                <a:solidFill>
                  <a:srgbClr val="10253F"/>
                </a:solidFill>
              </a:rPr>
              <a:t>e</a:t>
            </a:r>
            <a:r>
              <a:rPr lang="en-US" sz="3000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oder</a:t>
            </a:r>
            <a:r>
              <a:rPr lang="en-US" sz="3000" dirty="0">
                <a:solidFill>
                  <a:srgbClr val="10253F"/>
                </a:solidFill>
              </a:rPr>
              <a:t> </a:t>
            </a:r>
            <a:r>
              <a:rPr lang="hu-HU" sz="3000" dirty="0">
                <a:solidFill>
                  <a:srgbClr val="10253F"/>
                </a:solidFill>
              </a:rPr>
              <a:t>D</a:t>
            </a:r>
            <a:r>
              <a:rPr lang="en-US" sz="3000" dirty="0" err="1">
                <a:solidFill>
                  <a:srgbClr val="10253F"/>
                </a:solidFill>
              </a:rPr>
              <a:t>ysgnathi</a:t>
            </a:r>
            <a:r>
              <a:rPr lang="hu-HU" sz="3000" dirty="0">
                <a:solidFill>
                  <a:srgbClr val="10253F"/>
                </a:solidFill>
              </a:rPr>
              <a:t>e</a:t>
            </a:r>
            <a:endParaRPr lang="en-US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3000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hu-HU" sz="3000" b="1" dirty="0" err="1">
                <a:solidFill>
                  <a:srgbClr val="10253F"/>
                </a:solidFill>
              </a:rPr>
              <a:t>Dynamische</a:t>
            </a:r>
            <a:r>
              <a:rPr lang="hu-HU" sz="3000" b="1" dirty="0">
                <a:solidFill>
                  <a:srgbClr val="10253F"/>
                </a:solidFill>
              </a:rPr>
              <a:t> </a:t>
            </a:r>
            <a:r>
              <a:rPr lang="hu-HU" sz="3000" b="1" dirty="0" err="1">
                <a:solidFill>
                  <a:srgbClr val="10253F"/>
                </a:solidFill>
              </a:rPr>
              <a:t>Okklusion</a:t>
            </a:r>
            <a:r>
              <a:rPr lang="hu-HU" sz="3000" b="1" dirty="0">
                <a:solidFill>
                  <a:srgbClr val="10253F"/>
                </a:solidFill>
              </a:rPr>
              <a:t> </a:t>
            </a:r>
            <a:r>
              <a:rPr lang="en-GB" sz="3000" dirty="0">
                <a:solidFill>
                  <a:srgbClr val="10253F"/>
                </a:solidFill>
              </a:rPr>
              <a:t>-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Frontzahn</a:t>
            </a:r>
            <a:r>
              <a:rPr lang="hu-HU" sz="3000" i="1" dirty="0">
                <a:solidFill>
                  <a:srgbClr val="10253F"/>
                </a:solidFill>
              </a:rPr>
              <a:t>-/</a:t>
            </a:r>
            <a:r>
              <a:rPr lang="hu-HU" sz="3000" i="1" dirty="0" err="1">
                <a:solidFill>
                  <a:srgbClr val="10253F"/>
                </a:solidFill>
              </a:rPr>
              <a:t>Eckzahn</a:t>
            </a:r>
            <a:r>
              <a:rPr lang="hu-HU" sz="3000" i="1" dirty="0">
                <a:solidFill>
                  <a:srgbClr val="10253F"/>
                </a:solidFill>
              </a:rPr>
              <a:t>-/</a:t>
            </a:r>
            <a:r>
              <a:rPr lang="hu-HU" sz="3000" i="1" dirty="0" err="1">
                <a:solidFill>
                  <a:srgbClr val="10253F"/>
                </a:solidFill>
              </a:rPr>
              <a:t>Gruppenführung</a:t>
            </a:r>
            <a:r>
              <a:rPr lang="en-GB" sz="3000" i="1" dirty="0">
                <a:solidFill>
                  <a:srgbClr val="10253F"/>
                </a:solidFill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solidFill>
                  <a:srgbClr val="10253F"/>
                </a:solidFill>
              </a:rPr>
              <a:t>	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27443"/>
              </p:ext>
            </p:extLst>
          </p:nvPr>
        </p:nvGraphicFramePr>
        <p:xfrm>
          <a:off x="1187624" y="3573016"/>
          <a:ext cx="66247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1726596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09313783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92565067"/>
                    </a:ext>
                  </a:extLst>
                </a:gridCol>
              </a:tblGrid>
              <a:tr h="270628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BISSFEHLER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Dentale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Fehlbiss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Skelettale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5436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Transversale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Kreuzbiss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Asymmetrie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Kreuzbiss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Asymmetrie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4327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Saggitale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Klasse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Distalbiss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baseline="0" dirty="0" err="1">
                          <a:solidFill>
                            <a:schemeClr val="tx1"/>
                          </a:solidFill>
                        </a:rPr>
                        <a:t>Klasse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Mesialbiss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 err="1">
                          <a:solidFill>
                            <a:schemeClr val="tx1"/>
                          </a:solidFill>
                        </a:rPr>
                        <a:t>Prognathie</a:t>
                      </a:r>
                      <a:endParaRPr lang="hu-HU" sz="18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 err="1">
                          <a:solidFill>
                            <a:schemeClr val="tx1"/>
                          </a:solidFill>
                        </a:rPr>
                        <a:t>Progenie</a:t>
                      </a:r>
                      <a:endParaRPr lang="hu-HU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78474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Vertikale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Offener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baseline="0" dirty="0" err="1">
                          <a:solidFill>
                            <a:schemeClr val="tx1"/>
                          </a:solidFill>
                        </a:rPr>
                        <a:t>Biss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Tiefer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Biss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Hyperdivergent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Hypodivergent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6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Kopf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Hals-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Zahnärztliche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Untersuchung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II.</a:t>
            </a:r>
            <a:endParaRPr lang="en-US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200" y="1600200"/>
            <a:ext cx="541094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hu-HU" sz="2400" b="1" dirty="0" err="1">
                <a:solidFill>
                  <a:srgbClr val="10253F"/>
                </a:solidFill>
              </a:rPr>
              <a:t>Mundhygiene</a:t>
            </a:r>
            <a:r>
              <a:rPr lang="en-US" sz="2400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zB</a:t>
            </a:r>
            <a:r>
              <a:rPr lang="hu-HU" sz="2400" i="1" dirty="0">
                <a:solidFill>
                  <a:srgbClr val="10253F"/>
                </a:solidFill>
              </a:rPr>
              <a:t>. </a:t>
            </a:r>
            <a:r>
              <a:rPr lang="hu-HU" sz="2400" i="1" dirty="0" err="1">
                <a:solidFill>
                  <a:srgbClr val="10253F"/>
                </a:solidFill>
              </a:rPr>
              <a:t>gut</a:t>
            </a:r>
            <a:r>
              <a:rPr lang="hu-HU" sz="2400" i="1" dirty="0">
                <a:solidFill>
                  <a:srgbClr val="10253F"/>
                </a:solidFill>
              </a:rPr>
              <a:t>, </a:t>
            </a:r>
            <a:r>
              <a:rPr lang="hu-HU" sz="2400" i="1" dirty="0" err="1">
                <a:solidFill>
                  <a:srgbClr val="10253F"/>
                </a:solidFill>
              </a:rPr>
              <a:t>schlecht</a:t>
            </a:r>
            <a:endParaRPr lang="hu-HU" sz="2400" i="1" dirty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400" b="1" dirty="0" err="1">
                <a:solidFill>
                  <a:srgbClr val="10253F"/>
                </a:solidFill>
              </a:rPr>
              <a:t>Parodontale</a:t>
            </a:r>
            <a:r>
              <a:rPr lang="hu-HU" sz="2400" b="1" dirty="0">
                <a:solidFill>
                  <a:srgbClr val="10253F"/>
                </a:solidFill>
              </a:rPr>
              <a:t> </a:t>
            </a:r>
            <a:r>
              <a:rPr lang="hu-HU" sz="2400" b="1" dirty="0" err="1">
                <a:solidFill>
                  <a:srgbClr val="10253F"/>
                </a:solidFill>
              </a:rPr>
              <a:t>Gesundheit</a:t>
            </a:r>
            <a:r>
              <a:rPr lang="hu-HU" sz="2400" b="1" dirty="0">
                <a:solidFill>
                  <a:srgbClr val="10253F"/>
                </a:solidFill>
              </a:rPr>
              <a:t> </a:t>
            </a:r>
            <a:r>
              <a:rPr lang="en-US" sz="2400" b="1" dirty="0">
                <a:solidFill>
                  <a:srgbClr val="10253F"/>
                </a:solidFill>
              </a:rPr>
              <a:t>:</a:t>
            </a:r>
            <a:r>
              <a:rPr lang="en-US" sz="2400" dirty="0">
                <a:solidFill>
                  <a:srgbClr val="10253F"/>
                </a:solidFill>
              </a:rPr>
              <a:t> </a:t>
            </a:r>
            <a:r>
              <a:rPr lang="hu-HU" sz="2400" dirty="0" err="1">
                <a:solidFill>
                  <a:srgbClr val="10253F"/>
                </a:solidFill>
              </a:rPr>
              <a:t>zB</a:t>
            </a:r>
            <a:r>
              <a:rPr lang="hu-HU" sz="2400" dirty="0">
                <a:solidFill>
                  <a:srgbClr val="10253F"/>
                </a:solidFill>
              </a:rPr>
              <a:t>.   </a:t>
            </a:r>
            <a:r>
              <a:rPr lang="en-US" sz="2400" i="1" dirty="0">
                <a:solidFill>
                  <a:srgbClr val="10253F"/>
                </a:solidFill>
              </a:rPr>
              <a:t>Gingivitis (</a:t>
            </a:r>
            <a:r>
              <a:rPr lang="en-US" sz="2400" i="1" dirty="0" err="1">
                <a:solidFill>
                  <a:srgbClr val="10253F"/>
                </a:solidFill>
              </a:rPr>
              <a:t>Typ</a:t>
            </a:r>
            <a:r>
              <a:rPr lang="en-US" sz="2400" i="1" dirty="0">
                <a:solidFill>
                  <a:srgbClr val="10253F"/>
                </a:solidFill>
              </a:rPr>
              <a:t>)</a:t>
            </a:r>
            <a:r>
              <a:rPr lang="hu-HU" sz="2400" i="1" dirty="0">
                <a:solidFill>
                  <a:srgbClr val="10253F"/>
                </a:solidFill>
              </a:rPr>
              <a:t>                         </a:t>
            </a:r>
            <a:r>
              <a:rPr lang="en-US" sz="2400" i="1" dirty="0" err="1">
                <a:solidFill>
                  <a:srgbClr val="10253F"/>
                </a:solidFill>
              </a:rPr>
              <a:t>generalisierte</a:t>
            </a:r>
            <a:r>
              <a:rPr lang="en-US" sz="2400" i="1" dirty="0">
                <a:solidFill>
                  <a:srgbClr val="10253F"/>
                </a:solidFill>
              </a:rPr>
              <a:t> / </a:t>
            </a:r>
            <a:r>
              <a:rPr lang="en-US" sz="2400" i="1" dirty="0" err="1">
                <a:solidFill>
                  <a:srgbClr val="10253F"/>
                </a:solidFill>
              </a:rPr>
              <a:t>lokalisierte</a:t>
            </a:r>
            <a:r>
              <a:rPr lang="en-US" sz="2400" i="1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akute</a:t>
            </a:r>
            <a:r>
              <a:rPr lang="en-US" sz="2400" i="1" dirty="0">
                <a:solidFill>
                  <a:srgbClr val="10253F"/>
                </a:solidFill>
              </a:rPr>
              <a:t> / </a:t>
            </a:r>
            <a:r>
              <a:rPr lang="en-US" sz="2400" i="1" dirty="0" err="1">
                <a:solidFill>
                  <a:srgbClr val="10253F"/>
                </a:solidFill>
              </a:rPr>
              <a:t>chronische</a:t>
            </a:r>
            <a:r>
              <a:rPr lang="en-US" sz="2400" i="1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Parodontitis</a:t>
            </a:r>
            <a:r>
              <a:rPr lang="en-US" sz="2400" i="1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usw</a:t>
            </a:r>
            <a:r>
              <a:rPr lang="en-US" sz="2400" i="1" dirty="0">
                <a:solidFill>
                  <a:srgbClr val="10253F"/>
                </a:solidFill>
              </a:rPr>
              <a:t>.</a:t>
            </a:r>
            <a:endParaRPr lang="hu-HU" sz="2400" i="1" dirty="0">
              <a:solidFill>
                <a:srgbClr val="10253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2400" i="1" dirty="0">
              <a:solidFill>
                <a:srgbClr val="10253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400" dirty="0">
                <a:solidFill>
                  <a:srgbClr val="10253F"/>
                </a:solidFill>
              </a:rPr>
              <a:t>→ </a:t>
            </a:r>
            <a:r>
              <a:rPr lang="hu-HU" sz="2400" dirty="0" err="1">
                <a:solidFill>
                  <a:srgbClr val="10253F"/>
                </a:solidFill>
              </a:rPr>
              <a:t>Parodontalstatus</a:t>
            </a:r>
            <a:r>
              <a:rPr lang="hu-HU" sz="2400" dirty="0">
                <a:solidFill>
                  <a:srgbClr val="10253F"/>
                </a:solidFill>
              </a:rPr>
              <a:t> </a:t>
            </a:r>
            <a:r>
              <a:rPr lang="hu-HU" sz="2400" dirty="0" err="1">
                <a:solidFill>
                  <a:srgbClr val="10253F"/>
                </a:solidFill>
              </a:rPr>
              <a:t>ist</a:t>
            </a:r>
            <a:r>
              <a:rPr lang="hu-HU" sz="2400" dirty="0">
                <a:solidFill>
                  <a:srgbClr val="10253F"/>
                </a:solidFill>
              </a:rPr>
              <a:t> </a:t>
            </a:r>
            <a:r>
              <a:rPr lang="hu-HU" sz="2400" dirty="0" err="1">
                <a:solidFill>
                  <a:srgbClr val="10253F"/>
                </a:solidFill>
              </a:rPr>
              <a:t>erforderlich</a:t>
            </a:r>
            <a:r>
              <a:rPr lang="hu-HU" sz="2400" dirty="0">
                <a:solidFill>
                  <a:srgbClr val="10253F"/>
                </a:solidFill>
              </a:rPr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400" u="sng" dirty="0">
                <a:solidFill>
                  <a:srgbClr val="0070C0"/>
                </a:solidFill>
              </a:rPr>
              <a:t>www.periodontalchart-online.com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300" i="1" dirty="0">
                <a:solidFill>
                  <a:srgbClr val="10253F"/>
                </a:solidFill>
              </a:rPr>
              <a:t>	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hu-HU" sz="2300" i="1" dirty="0">
              <a:solidFill>
                <a:srgbClr val="10253F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541280"/>
            <a:ext cx="3062141" cy="43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2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Befund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Oberkiefer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36090"/>
              </p:ext>
            </p:extLst>
          </p:nvPr>
        </p:nvGraphicFramePr>
        <p:xfrm>
          <a:off x="337810" y="3944426"/>
          <a:ext cx="540326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04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37704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k,</a:t>
                      </a:r>
                      <a:r>
                        <a:rPr lang="hu-HU" sz="1100" b="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g,</a:t>
                      </a:r>
                      <a:r>
                        <a:rPr lang="hu-HU" sz="1100" b="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w,</a:t>
                      </a:r>
                      <a:r>
                        <a:rPr lang="hu-HU" sz="1100" b="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w, 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</a:tbl>
          </a:graphicData>
        </a:graphic>
      </p:graphicFrame>
      <p:sp>
        <p:nvSpPr>
          <p:cNvPr id="6" name="Tartalom helye 7"/>
          <p:cNvSpPr txBox="1">
            <a:spLocks/>
          </p:cNvSpPr>
          <p:nvPr/>
        </p:nvSpPr>
        <p:spPr>
          <a:xfrm>
            <a:off x="337810" y="1619203"/>
            <a:ext cx="5525483" cy="27392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Foto von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Oberkieferbogen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und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Studienmodelle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(mit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ond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ohne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dem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herausnehmbaren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Zahnersatz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falls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vorhanden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Intraorale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RTG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Klassifikation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Lückengebisses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nach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Fábián und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Klasse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Zahnstatus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Zahnschema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nach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Zsigmondy mit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Abkürzungen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):</a:t>
            </a:r>
          </a:p>
        </p:txBody>
      </p:sp>
      <p:sp>
        <p:nvSpPr>
          <p:cNvPr id="7" name="Téglalap 6"/>
          <p:cNvSpPr/>
          <p:nvPr/>
        </p:nvSpPr>
        <p:spPr>
          <a:xfrm>
            <a:off x="5863293" y="4095190"/>
            <a:ext cx="2823507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f = fehlender Zahn (Graue Nummer)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x = zur Extraktion vorgesehener Zahn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)( = Lückenschluss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s = Stiftaufbau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k = vorhandene Krone</a:t>
            </a:r>
            <a:endParaRPr lang="hu-HU" sz="105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b = v</a:t>
            </a:r>
            <a:r>
              <a:rPr lang="hu-HU" sz="1050" dirty="0" err="1">
                <a:solidFill>
                  <a:schemeClr val="tx2">
                    <a:lumMod val="50000"/>
                  </a:schemeClr>
                </a:solidFill>
              </a:rPr>
              <a:t>orhandener</a:t>
            </a: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 Brückenglied</a:t>
            </a:r>
            <a:endParaRPr lang="hu-HU" sz="105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t = Teleskopkrone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i = Implantat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w = wurzelkanalbehandelter Zahn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c = kariös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g = gefüllt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de-DE" sz="1050" dirty="0" err="1">
                <a:solidFill>
                  <a:schemeClr val="tx2">
                    <a:lumMod val="50000"/>
                  </a:schemeClr>
                </a:solidFill>
              </a:rPr>
              <a:t>periapikale</a:t>
            </a: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 Entzündung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880241" y="1772816"/>
            <a:ext cx="2823507" cy="19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2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Befund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Unterkiefer</a:t>
            </a:r>
            <a:endParaRPr lang="hu-HU" dirty="0"/>
          </a:p>
        </p:txBody>
      </p:sp>
      <p:sp>
        <p:nvSpPr>
          <p:cNvPr id="10" name="Tartalom helye 7"/>
          <p:cNvSpPr txBox="1">
            <a:spLocks/>
          </p:cNvSpPr>
          <p:nvPr/>
        </p:nvSpPr>
        <p:spPr>
          <a:xfrm>
            <a:off x="337810" y="1619203"/>
            <a:ext cx="5602342" cy="27392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Foto von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Unterkieferbogen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(und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Studienmodelle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 (mit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ond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ohne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dem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herausnehmbaren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Zahnersatz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falls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vorhanden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Intraorale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RTG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Klassifikation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Lückengebisses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nach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Fábián und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Klasse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Zahnstatus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Zahnschema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nach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Zsigmondy mit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Abkürzungen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):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89580"/>
              </p:ext>
            </p:extLst>
          </p:nvPr>
        </p:nvGraphicFramePr>
        <p:xfrm>
          <a:off x="337810" y="4765438"/>
          <a:ext cx="539158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74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36974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46528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542829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(b</a:t>
                      </a: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880242" y="1660730"/>
            <a:ext cx="2895322" cy="19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5863293" y="4095190"/>
            <a:ext cx="2823507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f = fehlender Zahn (Graue Nummer)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x = zur Extraktion vorgesehener Zahn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)( = Lückenschluss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s = Stiftaufbau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k = vorhandene Krone</a:t>
            </a:r>
            <a:endParaRPr lang="hu-HU" sz="105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b = v</a:t>
            </a:r>
            <a:r>
              <a:rPr lang="hu-HU" sz="1050" dirty="0" err="1">
                <a:solidFill>
                  <a:schemeClr val="tx2">
                    <a:lumMod val="50000"/>
                  </a:schemeClr>
                </a:solidFill>
              </a:rPr>
              <a:t>orhandener</a:t>
            </a: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 Brückenglied</a:t>
            </a:r>
            <a:endParaRPr lang="hu-HU" sz="105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t = Teleskopkrone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i = Implantat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w = wurzelkanalbehandelter Zahn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c = kariös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g = gefüllt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de-DE" sz="1050" dirty="0" err="1">
                <a:solidFill>
                  <a:schemeClr val="tx2">
                    <a:lumMod val="50000"/>
                  </a:schemeClr>
                </a:solidFill>
              </a:rPr>
              <a:t>periapikale</a:t>
            </a:r>
            <a:r>
              <a:rPr lang="de-DE" sz="1050" dirty="0">
                <a:solidFill>
                  <a:schemeClr val="tx2">
                    <a:lumMod val="50000"/>
                  </a:schemeClr>
                </a:solidFill>
              </a:rPr>
              <a:t> Entzündung</a:t>
            </a:r>
          </a:p>
        </p:txBody>
      </p:sp>
    </p:spTree>
    <p:extLst>
      <p:ext uri="{BB962C8B-B14F-4D97-AF65-F5344CB8AC3E}">
        <p14:creationId xmlns:p14="http://schemas.microsoft.com/office/powerpoint/2010/main" val="285879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Vorbehandlungen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Vorbereitungsmaßnahmen: </a:t>
            </a:r>
            <a:r>
              <a:rPr lang="de-DE" u="sng" dirty="0" err="1"/>
              <a:t>oralchirurg</a:t>
            </a:r>
            <a:r>
              <a:rPr lang="hu-HU" u="sng" dirty="0"/>
              <a:t>i</a:t>
            </a:r>
            <a:r>
              <a:rPr lang="de-DE" u="sng" dirty="0" err="1"/>
              <a:t>sche</a:t>
            </a:r>
            <a:r>
              <a:rPr lang="hu-HU" u="sng" dirty="0"/>
              <a:t>r</a:t>
            </a:r>
            <a:r>
              <a:rPr lang="de-DE" u="sng" dirty="0"/>
              <a:t>, </a:t>
            </a:r>
            <a:r>
              <a:rPr lang="de-DE" u="sng" dirty="0" err="1"/>
              <a:t>parodontal</a:t>
            </a:r>
            <a:r>
              <a:rPr lang="hu-HU" u="sng" dirty="0" err="1"/>
              <a:t>er</a:t>
            </a:r>
            <a:r>
              <a:rPr lang="de-DE" u="sng" dirty="0"/>
              <a:t> </a:t>
            </a:r>
            <a:r>
              <a:rPr lang="hu-HU" u="sng" dirty="0"/>
              <a:t>und</a:t>
            </a:r>
            <a:r>
              <a:rPr lang="de-DE" u="sng" dirty="0"/>
              <a:t> </a:t>
            </a:r>
            <a:r>
              <a:rPr lang="hu-HU" u="sng" dirty="0"/>
              <a:t>k</a:t>
            </a:r>
            <a:r>
              <a:rPr lang="de-DE" u="sng" dirty="0" err="1"/>
              <a:t>onservierender</a:t>
            </a:r>
            <a:r>
              <a:rPr lang="de-DE" dirty="0"/>
              <a:t> Behandlungsplan (falls nötig)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Ausführliche Beschreibung der </a:t>
            </a:r>
            <a:r>
              <a:rPr lang="de-DE" u="sng" dirty="0"/>
              <a:t>prothetischen</a:t>
            </a:r>
            <a:r>
              <a:rPr lang="de-DE" dirty="0"/>
              <a:t> Planungsphasen</a:t>
            </a:r>
            <a:r>
              <a:rPr lang="hu-HU" dirty="0"/>
              <a:t>: </a:t>
            </a:r>
            <a:r>
              <a:rPr lang="de-DE" dirty="0"/>
              <a:t>z. B. Studienabformungen und -abdrücke, diagnostisches Aufwachsen</a:t>
            </a:r>
            <a:r>
              <a:rPr lang="hu-HU" dirty="0"/>
              <a:t> (</a:t>
            </a:r>
            <a:r>
              <a:rPr lang="hu-HU" dirty="0" err="1"/>
              <a:t>wax-up</a:t>
            </a:r>
            <a:r>
              <a:rPr lang="hu-HU" dirty="0"/>
              <a:t>)</a:t>
            </a:r>
            <a:r>
              <a:rPr lang="de-DE" dirty="0"/>
              <a:t> und Mock-</a:t>
            </a:r>
            <a:r>
              <a:rPr lang="de-DE" dirty="0" err="1"/>
              <a:t>Ups</a:t>
            </a:r>
            <a:r>
              <a:rPr lang="de-DE" dirty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362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Prothetischer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Behandlungsplan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51519" y="1268761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dirty="0" err="1"/>
              <a:t>Beschreibung</a:t>
            </a:r>
            <a:r>
              <a:rPr lang="hu-HU" dirty="0"/>
              <a:t> und </a:t>
            </a:r>
            <a:r>
              <a:rPr lang="hu-HU" dirty="0" err="1"/>
              <a:t>Zeichnung</a:t>
            </a:r>
            <a:r>
              <a:rPr lang="hu-HU" dirty="0"/>
              <a:t>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1520" y="1844824"/>
            <a:ext cx="56886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cap="all" dirty="0"/>
              <a:t>OBERKIEFER: FESTSITZENDER ZAHNERSATZ</a:t>
            </a:r>
          </a:p>
          <a:p>
            <a:r>
              <a:rPr lang="de-DE" sz="1200" dirty="0"/>
              <a:t>4-gliedrige Metallkeramik-Brücke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endParaRPr lang="de-DE" sz="1200" dirty="0"/>
          </a:p>
          <a:p>
            <a:r>
              <a:rPr lang="de-DE" sz="1200" dirty="0"/>
              <a:t>	Vollverblendete Ankerkronen: 16, 13</a:t>
            </a:r>
          </a:p>
          <a:p>
            <a:r>
              <a:rPr lang="de-DE" sz="1200" dirty="0"/>
              <a:t>	Vollverblendete Brückenzwischenglieder: 15, 14,</a:t>
            </a:r>
          </a:p>
          <a:p>
            <a:r>
              <a:rPr lang="de-DE" sz="1200" dirty="0"/>
              <a:t>Gegossener Stiftaufbau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de-DE" sz="1200" dirty="0"/>
              <a:t>, Vollverblendete Metallkeramik-Krone: 24</a:t>
            </a:r>
          </a:p>
          <a:p>
            <a:endParaRPr lang="de-DE" sz="1200" dirty="0"/>
          </a:p>
          <a:p>
            <a:r>
              <a:rPr lang="de-DE" sz="1200" b="1" cap="all" dirty="0"/>
              <a:t>UNTERKIEFER: KOMBINIERTER </a:t>
            </a:r>
            <a:r>
              <a:rPr lang="de-DE" sz="1200" b="1" cap="all" dirty="0" err="1"/>
              <a:t>ZAHnERSATZ</a:t>
            </a:r>
            <a:endParaRPr lang="de-DE" sz="1200" b="1" cap="all" dirty="0"/>
          </a:p>
          <a:p>
            <a:r>
              <a:rPr lang="de-DE" sz="1200" u="sng" dirty="0"/>
              <a:t>Festsitzender Teil: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2-gliedriger Metallkeramik-Kronenblock</a:t>
            </a:r>
            <a:r>
              <a:rPr lang="hu-HU" sz="1200" dirty="0"/>
              <a:t> (2 in </a:t>
            </a:r>
            <a:r>
              <a:rPr lang="hu-HU" sz="1200" dirty="0" err="1"/>
              <a:t>einem</a:t>
            </a:r>
            <a:r>
              <a:rPr lang="hu-HU" sz="1200" dirty="0"/>
              <a:t> </a:t>
            </a:r>
            <a:r>
              <a:rPr lang="hu-HU" sz="1200" dirty="0" err="1"/>
              <a:t>Einheit</a:t>
            </a:r>
            <a:r>
              <a:rPr lang="hu-HU" sz="1200" dirty="0"/>
              <a:t> </a:t>
            </a:r>
            <a:r>
              <a:rPr lang="hu-HU" sz="1200" dirty="0" err="1"/>
              <a:t>gefassene</a:t>
            </a:r>
            <a:r>
              <a:rPr lang="hu-HU" sz="1200" dirty="0"/>
              <a:t> </a:t>
            </a:r>
            <a:r>
              <a:rPr lang="hu-HU" sz="1200" dirty="0" err="1"/>
              <a:t>Kronen</a:t>
            </a:r>
            <a:r>
              <a:rPr lang="hu-HU" sz="1200" dirty="0"/>
              <a:t>)</a:t>
            </a:r>
            <a:endParaRPr lang="de-DE" sz="1200" dirty="0"/>
          </a:p>
          <a:p>
            <a:pPr marL="360000" lvl="1" indent="-171450">
              <a:buFont typeface="Wingdings" panose="05000000000000000000" pitchFamily="2" charset="2"/>
              <a:buChar char="Ø"/>
            </a:pPr>
            <a:r>
              <a:rPr lang="de-DE" sz="1200" dirty="0"/>
              <a:t>Vollverblendete Ankerkronen: 34, 33</a:t>
            </a:r>
          </a:p>
          <a:p>
            <a:pPr marL="360000" lvl="1" indent="-171450">
              <a:buFont typeface="Wingdings" panose="05000000000000000000" pitchFamily="2" charset="2"/>
              <a:buChar char="Ø"/>
            </a:pPr>
            <a:r>
              <a:rPr lang="hu-HU" sz="1200" dirty="0" err="1"/>
              <a:t>Präzisionselemente</a:t>
            </a:r>
            <a:r>
              <a:rPr lang="de-DE" sz="1200" dirty="0"/>
              <a:t>: </a:t>
            </a:r>
            <a:r>
              <a:rPr lang="de-DE" sz="1200" dirty="0" err="1"/>
              <a:t>Preci-Vertix</a:t>
            </a:r>
            <a:r>
              <a:rPr lang="de-DE" sz="1200" dirty="0"/>
              <a:t>® Stabgeschiebe Patrize mit Parallelfräs-Schulter und Interlock (34)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2-gliedriger Metallkeramik-Kronenblock</a:t>
            </a:r>
          </a:p>
          <a:p>
            <a:pPr marL="360000" lvl="1" indent="-171450">
              <a:buFont typeface="Wingdings" panose="05000000000000000000" pitchFamily="2" charset="2"/>
              <a:buChar char="Ø"/>
            </a:pPr>
            <a:r>
              <a:rPr lang="de-DE" sz="1200" dirty="0"/>
              <a:t>Vollverblendete Ankerkronen: 44, 43</a:t>
            </a:r>
          </a:p>
          <a:p>
            <a:pPr marL="360000" lvl="1" indent="-171450">
              <a:buFont typeface="Wingdings" panose="05000000000000000000" pitchFamily="2" charset="2"/>
              <a:buChar char="Ø"/>
            </a:pPr>
            <a:r>
              <a:rPr lang="hu-HU" sz="1200" dirty="0" err="1"/>
              <a:t>Präzisionselemente</a:t>
            </a:r>
            <a:r>
              <a:rPr lang="de-DE" sz="1200" dirty="0"/>
              <a:t>: </a:t>
            </a:r>
            <a:r>
              <a:rPr lang="de-DE" sz="1200" dirty="0" err="1"/>
              <a:t>Preci-Vertix</a:t>
            </a:r>
            <a:r>
              <a:rPr lang="de-DE" sz="1200" dirty="0"/>
              <a:t>® Stabgeschiebe Patrize mit Parallelfräs-Schulter und Interlock (44)</a:t>
            </a:r>
          </a:p>
          <a:p>
            <a:r>
              <a:rPr lang="de-DE" sz="1200" u="sng" dirty="0"/>
              <a:t>Herausnehmbarer Teil</a:t>
            </a:r>
            <a:r>
              <a:rPr lang="de-DE" sz="1200" dirty="0"/>
              <a:t>: Attachment-verankerte</a:t>
            </a:r>
            <a:r>
              <a:rPr lang="hu-HU" sz="1200" dirty="0"/>
              <a:t> </a:t>
            </a:r>
            <a:r>
              <a:rPr lang="hu-HU" sz="1200" dirty="0" err="1"/>
              <a:t>herausnehmbare</a:t>
            </a:r>
            <a:r>
              <a:rPr lang="hu-HU" sz="1200" dirty="0"/>
              <a:t> </a:t>
            </a:r>
            <a:r>
              <a:rPr lang="hu-HU" sz="1200" dirty="0" err="1"/>
              <a:t>Teilprothese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Abstützung</a:t>
            </a:r>
            <a:r>
              <a:rPr lang="hu-HU" sz="1200" dirty="0"/>
              <a:t>: </a:t>
            </a:r>
            <a:r>
              <a:rPr lang="de-DE" sz="1200" dirty="0" err="1"/>
              <a:t>Parodontal-gingivale</a:t>
            </a:r>
            <a:r>
              <a:rPr lang="de-DE" sz="1200" dirty="0"/>
              <a:t> 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Modellgussprothese</a:t>
            </a:r>
            <a:r>
              <a:rPr lang="hu-HU" sz="1200" dirty="0"/>
              <a:t> (</a:t>
            </a:r>
            <a:r>
              <a:rPr lang="hu-HU" sz="1200" dirty="0" err="1"/>
              <a:t>aus</a:t>
            </a:r>
            <a:r>
              <a:rPr lang="hu-HU" sz="1200" dirty="0"/>
              <a:t> </a:t>
            </a:r>
            <a:r>
              <a:rPr lang="hu-HU" sz="1200" dirty="0" err="1"/>
              <a:t>CoCr</a:t>
            </a:r>
            <a:r>
              <a:rPr lang="hu-HU" sz="1200" dirty="0"/>
              <a:t>) mit </a:t>
            </a:r>
            <a:r>
              <a:rPr lang="hu-HU" sz="1200" dirty="0" err="1"/>
              <a:t>Lingualbügel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Verankerung</a:t>
            </a:r>
            <a:r>
              <a:rPr lang="hu-HU" sz="1200" dirty="0"/>
              <a:t>: </a:t>
            </a:r>
            <a:r>
              <a:rPr lang="hu-HU" sz="1200" dirty="0" err="1"/>
              <a:t>Präzisionselemente</a:t>
            </a:r>
            <a:r>
              <a:rPr lang="hu-HU" sz="1200" dirty="0"/>
              <a:t> </a:t>
            </a:r>
            <a:r>
              <a:rPr lang="de-DE" sz="1200" dirty="0"/>
              <a:t> 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Preci</a:t>
            </a:r>
            <a:r>
              <a:rPr lang="de-DE" sz="1200" dirty="0"/>
              <a:t> </a:t>
            </a:r>
            <a:r>
              <a:rPr lang="de-DE" sz="1200" dirty="0" err="1"/>
              <a:t>Vertix</a:t>
            </a:r>
            <a:r>
              <a:rPr lang="de-DE" sz="1200" dirty="0"/>
              <a:t> Stabgeschiebe (Matrize) mit </a:t>
            </a:r>
            <a:r>
              <a:rPr lang="de-DE" sz="1200" dirty="0" err="1"/>
              <a:t>Schubvertreilungsarm</a:t>
            </a:r>
            <a:r>
              <a:rPr lang="de-DE" sz="1200" dirty="0"/>
              <a:t> und Interlock: </a:t>
            </a:r>
            <a:r>
              <a:rPr lang="hu-HU" sz="1200" dirty="0"/>
              <a:t>am </a:t>
            </a:r>
            <a:r>
              <a:rPr lang="de-DE" sz="1200" dirty="0"/>
              <a:t>44, 34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6 St. Kunststoffzähne: 47, 46, 45, 35, 36, 37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8359" r="55940" b="50791"/>
          <a:stretch/>
        </p:blipFill>
        <p:spPr>
          <a:xfrm>
            <a:off x="5841789" y="2041871"/>
            <a:ext cx="2721364" cy="441146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666691" y="1250850"/>
            <a:ext cx="322579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/>
              <a:t>Bedeutung der Farben:</a:t>
            </a:r>
          </a:p>
          <a:p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Blau = Metall</a:t>
            </a:r>
            <a:r>
              <a:rPr lang="de-AT" sz="1200" dirty="0"/>
              <a:t>, </a:t>
            </a:r>
            <a:r>
              <a:rPr lang="de-AT" sz="1200" dirty="0">
                <a:solidFill>
                  <a:schemeClr val="accent3">
                    <a:lumMod val="50000"/>
                  </a:schemeClr>
                </a:solidFill>
              </a:rPr>
              <a:t>Grün = Keramik</a:t>
            </a:r>
            <a:r>
              <a:rPr lang="de-AT" sz="1200" dirty="0"/>
              <a:t>, </a:t>
            </a:r>
            <a:r>
              <a:rPr lang="de-AT" sz="1200" dirty="0">
                <a:solidFill>
                  <a:srgbClr val="FF0000"/>
                </a:solidFill>
              </a:rPr>
              <a:t>Rot = A</a:t>
            </a:r>
            <a:r>
              <a:rPr lang="hu-HU" sz="1200" dirty="0" err="1">
                <a:solidFill>
                  <a:srgbClr val="FF0000"/>
                </a:solidFill>
              </a:rPr>
              <a:t>cryl</a:t>
            </a:r>
            <a:r>
              <a:rPr lang="de-AT" sz="1200" dirty="0">
                <a:solidFill>
                  <a:srgbClr val="FF0000"/>
                </a:solidFill>
              </a:rPr>
              <a:t>at</a:t>
            </a:r>
            <a:endParaRPr lang="hu-HU" sz="1200" dirty="0">
              <a:solidFill>
                <a:srgbClr val="FF0000"/>
              </a:solidFill>
            </a:endParaRPr>
          </a:p>
          <a:p>
            <a:r>
              <a:rPr lang="hu-HU" sz="1200" dirty="0" err="1">
                <a:solidFill>
                  <a:srgbClr val="FFC000"/>
                </a:solidFill>
              </a:rPr>
              <a:t>Gelb</a:t>
            </a:r>
            <a:r>
              <a:rPr lang="hu-HU" sz="1200" dirty="0">
                <a:solidFill>
                  <a:srgbClr val="FFC000"/>
                </a:solidFill>
              </a:rPr>
              <a:t> = </a:t>
            </a:r>
            <a:r>
              <a:rPr lang="hu-HU" sz="1200" dirty="0" err="1">
                <a:solidFill>
                  <a:srgbClr val="FFC000"/>
                </a:solidFill>
              </a:rPr>
              <a:t>Präzisonselemente</a:t>
            </a:r>
            <a:r>
              <a:rPr lang="hu-HU" sz="1200" dirty="0">
                <a:solidFill>
                  <a:srgbClr val="FFC000"/>
                </a:solidFill>
              </a:rPr>
              <a:t> (</a:t>
            </a:r>
            <a:r>
              <a:rPr lang="hu-HU" sz="1200" dirty="0" err="1">
                <a:solidFill>
                  <a:srgbClr val="FFC000"/>
                </a:solidFill>
              </a:rPr>
              <a:t>Matrize</a:t>
            </a:r>
            <a:r>
              <a:rPr lang="hu-HU" sz="1200" dirty="0">
                <a:solidFill>
                  <a:srgbClr val="FFC000"/>
                </a:solidFill>
              </a:rPr>
              <a:t>)</a:t>
            </a:r>
          </a:p>
          <a:p>
            <a:r>
              <a:rPr lang="hu-HU" sz="12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2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200" dirty="0" err="1">
                <a:solidFill>
                  <a:schemeClr val="accent6">
                    <a:lumMod val="75000"/>
                  </a:schemeClr>
                </a:solidFill>
              </a:rPr>
              <a:t>Zirkoniumdioxidkeramik</a:t>
            </a:r>
            <a:r>
              <a:rPr lang="hu-HU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62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12303" r="17897" b="50791"/>
          <a:stretch/>
        </p:blipFill>
        <p:spPr>
          <a:xfrm>
            <a:off x="5929253" y="2081847"/>
            <a:ext cx="2700665" cy="4155465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Prothetischer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Behandlungsplan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51519" y="1268761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dirty="0" err="1"/>
              <a:t>Beschreibung</a:t>
            </a:r>
            <a:r>
              <a:rPr lang="hu-HU" dirty="0"/>
              <a:t> und </a:t>
            </a:r>
            <a:r>
              <a:rPr lang="hu-HU" dirty="0" err="1"/>
              <a:t>Zeichnung</a:t>
            </a:r>
            <a:r>
              <a:rPr lang="hu-HU" dirty="0"/>
              <a:t>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4303" y="1817028"/>
            <a:ext cx="5392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cap="all" dirty="0"/>
              <a:t>OBERKIEFER </a:t>
            </a:r>
            <a:r>
              <a:rPr lang="en-US" sz="1200" b="1" cap="all" dirty="0"/>
              <a:t>: </a:t>
            </a:r>
            <a:r>
              <a:rPr lang="hu-HU" sz="1200" b="1" cap="all" dirty="0" err="1"/>
              <a:t>Modellgussprothese</a:t>
            </a:r>
            <a:endParaRPr lang="en-US" sz="1200" b="1" cap="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Abstützung</a:t>
            </a:r>
            <a:r>
              <a:rPr lang="hu-HU" sz="1200" dirty="0"/>
              <a:t>: p</a:t>
            </a:r>
            <a:r>
              <a:rPr lang="de-DE" sz="1200" dirty="0" err="1"/>
              <a:t>arodontal-gingivale</a:t>
            </a:r>
            <a:r>
              <a:rPr lang="hu-HU" sz="1200" dirty="0"/>
              <a:t> (</a:t>
            </a:r>
            <a:r>
              <a:rPr lang="hu-HU" sz="1200" dirty="0" err="1"/>
              <a:t>dento-mukosale</a:t>
            </a:r>
            <a:r>
              <a:rPr lang="hu-HU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Modellgussprothese</a:t>
            </a:r>
            <a:r>
              <a:rPr lang="hu-HU" sz="1200" dirty="0"/>
              <a:t> (</a:t>
            </a:r>
            <a:r>
              <a:rPr lang="hu-HU" sz="1200" dirty="0" err="1"/>
              <a:t>aus</a:t>
            </a:r>
            <a:r>
              <a:rPr lang="hu-HU" sz="1200" dirty="0"/>
              <a:t> </a:t>
            </a:r>
            <a:r>
              <a:rPr lang="hu-HU" sz="1200" dirty="0" err="1"/>
              <a:t>CoCr</a:t>
            </a:r>
            <a:r>
              <a:rPr lang="hu-HU" sz="1200" dirty="0"/>
              <a:t>) mit </a:t>
            </a:r>
            <a:r>
              <a:rPr lang="hu-HU" sz="1200" dirty="0" err="1"/>
              <a:t>Transversalband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Verankerung</a:t>
            </a:r>
            <a:r>
              <a:rPr lang="hu-HU" sz="1200" dirty="0"/>
              <a:t>: </a:t>
            </a:r>
            <a:r>
              <a:rPr lang="hu-HU" sz="1200" dirty="0" err="1"/>
              <a:t>starre</a:t>
            </a:r>
            <a:r>
              <a:rPr lang="hu-HU" sz="1200" dirty="0"/>
              <a:t> </a:t>
            </a:r>
            <a:r>
              <a:rPr lang="hu-HU" sz="1200" dirty="0" err="1"/>
              <a:t>Klammerverankerung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Gegossene</a:t>
            </a:r>
            <a:r>
              <a:rPr lang="hu-HU" sz="1200" dirty="0"/>
              <a:t> </a:t>
            </a:r>
            <a:r>
              <a:rPr lang="hu-HU" sz="1200" dirty="0" err="1"/>
              <a:t>Klammer</a:t>
            </a:r>
            <a:r>
              <a:rPr lang="hu-HU" sz="1200" dirty="0"/>
              <a:t> mit </a:t>
            </a:r>
            <a:r>
              <a:rPr lang="hu-HU" sz="1200" dirty="0" err="1"/>
              <a:t>sattelfernen</a:t>
            </a:r>
            <a:r>
              <a:rPr lang="hu-HU" sz="1200" dirty="0"/>
              <a:t> </a:t>
            </a:r>
            <a:r>
              <a:rPr lang="hu-HU" sz="1200" dirty="0" err="1"/>
              <a:t>Klammerauflagen</a:t>
            </a:r>
            <a:r>
              <a:rPr lang="de-DE" sz="1200" dirty="0"/>
              <a:t>: </a:t>
            </a:r>
            <a:r>
              <a:rPr lang="hu-HU" sz="1200" dirty="0"/>
              <a:t>am 14, 24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14 – Back-</a:t>
            </a:r>
            <a:r>
              <a:rPr lang="hu-HU" sz="1200" dirty="0" err="1"/>
              <a:t>action</a:t>
            </a:r>
            <a:r>
              <a:rPr lang="hu-HU" sz="1200" dirty="0"/>
              <a:t> </a:t>
            </a:r>
            <a:r>
              <a:rPr lang="hu-HU" sz="1200" dirty="0" err="1"/>
              <a:t>Klammer</a:t>
            </a:r>
            <a:r>
              <a:rPr lang="hu-HU" sz="12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23 – </a:t>
            </a:r>
            <a:r>
              <a:rPr lang="hu-HU" sz="1200" dirty="0" err="1"/>
              <a:t>Roach</a:t>
            </a:r>
            <a:r>
              <a:rPr lang="hu-HU" sz="1200" dirty="0"/>
              <a:t> C </a:t>
            </a:r>
            <a:r>
              <a:rPr lang="hu-HU" sz="1200" dirty="0" err="1"/>
              <a:t>Klammer</a:t>
            </a:r>
            <a:r>
              <a:rPr lang="hu-HU" sz="12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13, 22 – </a:t>
            </a:r>
            <a:r>
              <a:rPr lang="hu-HU" sz="1200" dirty="0" err="1"/>
              <a:t>Kippmeider</a:t>
            </a:r>
            <a:r>
              <a:rPr lang="hu-HU" sz="1200" dirty="0"/>
              <a:t> </a:t>
            </a:r>
            <a:r>
              <a:rPr lang="hu-HU" sz="1200" dirty="0" err="1"/>
              <a:t>Arm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7</a:t>
            </a:r>
            <a:r>
              <a:rPr lang="de-DE" sz="1200" dirty="0"/>
              <a:t> St. Kunststoffzähne: </a:t>
            </a:r>
            <a:r>
              <a:rPr lang="hu-HU" sz="1200" dirty="0"/>
              <a:t>15, 16, 17, 25, 26, 27</a:t>
            </a:r>
          </a:p>
          <a:p>
            <a:endParaRPr lang="en-US" sz="1200" dirty="0"/>
          </a:p>
          <a:p>
            <a:r>
              <a:rPr lang="de-DE" sz="1200" b="1" cap="all" dirty="0"/>
              <a:t>UNTERKIEFER</a:t>
            </a:r>
            <a:r>
              <a:rPr lang="en-US" sz="1200" b="1" cap="all" dirty="0"/>
              <a:t>: </a:t>
            </a:r>
            <a:r>
              <a:rPr lang="hu-HU" sz="1200" b="1" cap="all" dirty="0" err="1"/>
              <a:t>Teleskopverankerte</a:t>
            </a:r>
            <a:r>
              <a:rPr lang="hu-HU" sz="1200" b="1" cap="all" dirty="0"/>
              <a:t> </a:t>
            </a:r>
            <a:r>
              <a:rPr lang="hu-HU" sz="1200" b="1" cap="all" dirty="0" err="1"/>
              <a:t>Deckprothese</a:t>
            </a:r>
            <a:endParaRPr lang="en-US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Abstützung</a:t>
            </a:r>
            <a:r>
              <a:rPr lang="hu-HU" sz="1200" dirty="0"/>
              <a:t>: </a:t>
            </a:r>
            <a:r>
              <a:rPr lang="hu-HU" sz="1200" dirty="0" err="1"/>
              <a:t>Gingivo-parodontale</a:t>
            </a:r>
            <a:r>
              <a:rPr lang="hu-HU" sz="1200" dirty="0"/>
              <a:t> (</a:t>
            </a:r>
            <a:r>
              <a:rPr lang="hu-HU" sz="1200" dirty="0" err="1"/>
              <a:t>muko-dentale</a:t>
            </a:r>
            <a:r>
              <a:rPr lang="hu-HU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Acrylatbasis</a:t>
            </a:r>
            <a:r>
              <a:rPr lang="hu-HU" sz="1200" dirty="0"/>
              <a:t> </a:t>
            </a:r>
            <a:r>
              <a:rPr lang="hu-HU" sz="1200" dirty="0" err="1"/>
              <a:t>ohne</a:t>
            </a:r>
            <a:r>
              <a:rPr lang="hu-HU" sz="1200" dirty="0"/>
              <a:t> </a:t>
            </a:r>
            <a:r>
              <a:rPr lang="hu-HU" sz="1200" dirty="0" err="1"/>
              <a:t>Reduzieren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Verankerung</a:t>
            </a:r>
            <a:r>
              <a:rPr lang="hu-HU" sz="1200" dirty="0"/>
              <a:t>: </a:t>
            </a:r>
            <a:r>
              <a:rPr lang="hu-HU" sz="1200" dirty="0" err="1"/>
              <a:t>Teleskopverankerung</a:t>
            </a:r>
            <a:r>
              <a:rPr lang="hu-HU" sz="1200" dirty="0"/>
              <a:t>: </a:t>
            </a:r>
            <a:r>
              <a:rPr lang="hu-HU" sz="1200" dirty="0" err="1"/>
              <a:t>Zylindrokonische</a:t>
            </a:r>
            <a:r>
              <a:rPr lang="hu-HU" sz="1200" dirty="0"/>
              <a:t> </a:t>
            </a:r>
            <a:r>
              <a:rPr lang="hu-HU" sz="1200" dirty="0" err="1"/>
              <a:t>Doppelkronen</a:t>
            </a:r>
            <a:r>
              <a:rPr lang="hu-HU" sz="1200" dirty="0"/>
              <a:t> am 33, 44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Primärteleskop</a:t>
            </a:r>
            <a:r>
              <a:rPr lang="hu-HU" sz="1200" dirty="0"/>
              <a:t>/</a:t>
            </a:r>
            <a:r>
              <a:rPr lang="hu-HU" sz="1200" dirty="0" err="1"/>
              <a:t>Innenkrone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): 33, 44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Sekundärteleskop</a:t>
            </a:r>
            <a:r>
              <a:rPr lang="hu-HU" sz="1200" dirty="0"/>
              <a:t>/</a:t>
            </a:r>
            <a:r>
              <a:rPr lang="hu-HU" sz="1200" dirty="0" err="1"/>
              <a:t>Außenkrone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): 33, 44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14</a:t>
            </a:r>
            <a:r>
              <a:rPr lang="de-DE" sz="1200" dirty="0"/>
              <a:t> St. Kunststoffzähne: </a:t>
            </a:r>
            <a:r>
              <a:rPr lang="hu-HU" sz="1200" dirty="0"/>
              <a:t>(37-47)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666691" y="1250850"/>
            <a:ext cx="322579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/>
              <a:t>Bedeutung der Farben:</a:t>
            </a:r>
          </a:p>
          <a:p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Blau = Metall</a:t>
            </a:r>
            <a:r>
              <a:rPr lang="de-AT" sz="1200" dirty="0"/>
              <a:t>, </a:t>
            </a:r>
            <a:r>
              <a:rPr lang="de-AT" sz="1200" dirty="0">
                <a:solidFill>
                  <a:schemeClr val="accent3">
                    <a:lumMod val="50000"/>
                  </a:schemeClr>
                </a:solidFill>
              </a:rPr>
              <a:t>Grün = Keramik</a:t>
            </a:r>
            <a:r>
              <a:rPr lang="de-AT" sz="1200" dirty="0"/>
              <a:t>, </a:t>
            </a:r>
            <a:r>
              <a:rPr lang="de-AT" sz="1200" dirty="0">
                <a:solidFill>
                  <a:srgbClr val="FF0000"/>
                </a:solidFill>
              </a:rPr>
              <a:t>Rot = A</a:t>
            </a:r>
            <a:r>
              <a:rPr lang="hu-HU" sz="1200" dirty="0" err="1">
                <a:solidFill>
                  <a:srgbClr val="FF0000"/>
                </a:solidFill>
              </a:rPr>
              <a:t>cryl</a:t>
            </a:r>
            <a:r>
              <a:rPr lang="de-AT" sz="1200" dirty="0">
                <a:solidFill>
                  <a:srgbClr val="FF0000"/>
                </a:solidFill>
              </a:rPr>
              <a:t>at</a:t>
            </a:r>
            <a:endParaRPr lang="hu-HU" sz="1200" dirty="0">
              <a:solidFill>
                <a:srgbClr val="FF0000"/>
              </a:solidFill>
            </a:endParaRPr>
          </a:p>
          <a:p>
            <a:r>
              <a:rPr lang="hu-HU" sz="1200" dirty="0" err="1">
                <a:solidFill>
                  <a:srgbClr val="FFC000"/>
                </a:solidFill>
              </a:rPr>
              <a:t>Gelb</a:t>
            </a:r>
            <a:r>
              <a:rPr lang="hu-HU" sz="1200" dirty="0">
                <a:solidFill>
                  <a:srgbClr val="FFC000"/>
                </a:solidFill>
              </a:rPr>
              <a:t> = </a:t>
            </a:r>
            <a:r>
              <a:rPr lang="hu-HU" sz="1200" dirty="0" err="1">
                <a:solidFill>
                  <a:srgbClr val="FFC000"/>
                </a:solidFill>
              </a:rPr>
              <a:t>Präzisonselemente</a:t>
            </a:r>
            <a:r>
              <a:rPr lang="hu-HU" sz="1200" dirty="0">
                <a:solidFill>
                  <a:srgbClr val="FFC000"/>
                </a:solidFill>
              </a:rPr>
              <a:t> (</a:t>
            </a:r>
            <a:r>
              <a:rPr lang="hu-HU" sz="1200" dirty="0" err="1">
                <a:solidFill>
                  <a:srgbClr val="FFC000"/>
                </a:solidFill>
              </a:rPr>
              <a:t>Matrize</a:t>
            </a:r>
            <a:r>
              <a:rPr lang="hu-HU" sz="1200" dirty="0">
                <a:solidFill>
                  <a:srgbClr val="FFC000"/>
                </a:solidFill>
              </a:rPr>
              <a:t>)</a:t>
            </a:r>
          </a:p>
          <a:p>
            <a:r>
              <a:rPr lang="hu-HU" sz="12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2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200" dirty="0" err="1">
                <a:solidFill>
                  <a:schemeClr val="accent6">
                    <a:lumMod val="75000"/>
                  </a:schemeClr>
                </a:solidFill>
              </a:rPr>
              <a:t>Zirkoniumdioxidkeramik</a:t>
            </a:r>
            <a:r>
              <a:rPr lang="hu-HU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Prothetischer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Behandlungsplan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51519" y="1268761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dirty="0" err="1"/>
              <a:t>Beschreibung</a:t>
            </a:r>
            <a:r>
              <a:rPr lang="hu-HU" dirty="0"/>
              <a:t> und </a:t>
            </a:r>
            <a:r>
              <a:rPr lang="hu-HU" dirty="0" err="1"/>
              <a:t>Zeichnung</a:t>
            </a:r>
            <a:r>
              <a:rPr lang="hu-HU" dirty="0"/>
              <a:t>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51966" r="55940" b="13279"/>
          <a:stretch/>
        </p:blipFill>
        <p:spPr>
          <a:xfrm>
            <a:off x="5724127" y="1950123"/>
            <a:ext cx="3168352" cy="408311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66691" y="1250850"/>
            <a:ext cx="322579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/>
              <a:t>Bedeutung der Farben:</a:t>
            </a:r>
          </a:p>
          <a:p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Blau = Metall</a:t>
            </a:r>
            <a:r>
              <a:rPr lang="de-AT" sz="1200" dirty="0"/>
              <a:t>, </a:t>
            </a:r>
            <a:r>
              <a:rPr lang="de-AT" sz="1200" dirty="0">
                <a:solidFill>
                  <a:schemeClr val="accent3">
                    <a:lumMod val="50000"/>
                  </a:schemeClr>
                </a:solidFill>
              </a:rPr>
              <a:t>Grün = Keramik</a:t>
            </a:r>
            <a:r>
              <a:rPr lang="de-AT" sz="1200" dirty="0"/>
              <a:t>, </a:t>
            </a:r>
            <a:r>
              <a:rPr lang="de-AT" sz="1200" dirty="0">
                <a:solidFill>
                  <a:srgbClr val="FF0000"/>
                </a:solidFill>
              </a:rPr>
              <a:t>Rot = A</a:t>
            </a:r>
            <a:r>
              <a:rPr lang="hu-HU" sz="1200" dirty="0" err="1">
                <a:solidFill>
                  <a:srgbClr val="FF0000"/>
                </a:solidFill>
              </a:rPr>
              <a:t>cryl</a:t>
            </a:r>
            <a:r>
              <a:rPr lang="de-AT" sz="1200" dirty="0">
                <a:solidFill>
                  <a:srgbClr val="FF0000"/>
                </a:solidFill>
              </a:rPr>
              <a:t>at</a:t>
            </a:r>
            <a:endParaRPr lang="hu-HU" sz="1200" dirty="0">
              <a:solidFill>
                <a:srgbClr val="FF0000"/>
              </a:solidFill>
            </a:endParaRPr>
          </a:p>
          <a:p>
            <a:r>
              <a:rPr lang="hu-HU" sz="1200" dirty="0" err="1">
                <a:solidFill>
                  <a:srgbClr val="FFC000"/>
                </a:solidFill>
              </a:rPr>
              <a:t>Gelb</a:t>
            </a:r>
            <a:r>
              <a:rPr lang="hu-HU" sz="1200" dirty="0">
                <a:solidFill>
                  <a:srgbClr val="FFC000"/>
                </a:solidFill>
              </a:rPr>
              <a:t> = </a:t>
            </a:r>
            <a:r>
              <a:rPr lang="hu-HU" sz="1200" dirty="0" err="1">
                <a:solidFill>
                  <a:srgbClr val="FFC000"/>
                </a:solidFill>
              </a:rPr>
              <a:t>Präzisonselemente</a:t>
            </a:r>
            <a:r>
              <a:rPr lang="hu-HU" sz="1200" dirty="0">
                <a:solidFill>
                  <a:srgbClr val="FFC000"/>
                </a:solidFill>
              </a:rPr>
              <a:t> (</a:t>
            </a:r>
            <a:r>
              <a:rPr lang="hu-HU" sz="1200" dirty="0" err="1">
                <a:solidFill>
                  <a:srgbClr val="FFC000"/>
                </a:solidFill>
              </a:rPr>
              <a:t>Matrize</a:t>
            </a:r>
            <a:r>
              <a:rPr lang="hu-HU" sz="1200" dirty="0">
                <a:solidFill>
                  <a:srgbClr val="FFC000"/>
                </a:solidFill>
              </a:rPr>
              <a:t>)</a:t>
            </a:r>
          </a:p>
          <a:p>
            <a:r>
              <a:rPr lang="hu-HU" sz="12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2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200" dirty="0" err="1">
                <a:solidFill>
                  <a:schemeClr val="accent6">
                    <a:lumMod val="75000"/>
                  </a:schemeClr>
                </a:solidFill>
              </a:rPr>
              <a:t>Zirkoniumdioxidkeramik</a:t>
            </a:r>
            <a:r>
              <a:rPr lang="hu-HU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églalap 7"/>
          <p:cNvSpPr/>
          <p:nvPr/>
        </p:nvSpPr>
        <p:spPr>
          <a:xfrm>
            <a:off x="251519" y="1764790"/>
            <a:ext cx="5209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cap="all" dirty="0"/>
              <a:t>OBERKIEFER: FESTSITZENDER ZAHNERSATZ</a:t>
            </a:r>
          </a:p>
          <a:p>
            <a:r>
              <a:rPr lang="hu-HU" sz="1200" dirty="0"/>
              <a:t>11, 21 </a:t>
            </a:r>
            <a:r>
              <a:rPr lang="hu-HU" sz="1200" dirty="0" err="1"/>
              <a:t>Keramikveneer</a:t>
            </a:r>
            <a:r>
              <a:rPr lang="hu-HU" sz="1200" dirty="0"/>
              <a:t> (</a:t>
            </a:r>
            <a:r>
              <a:rPr lang="hu-HU" sz="1200" dirty="0" err="1"/>
              <a:t>Lithium-Disilikat</a:t>
            </a:r>
            <a:r>
              <a:rPr lang="hu-HU" sz="1200" dirty="0"/>
              <a:t> </a:t>
            </a:r>
            <a:r>
              <a:rPr lang="hu-HU" sz="1200" dirty="0" err="1"/>
              <a:t>Presskeramik</a:t>
            </a:r>
            <a:r>
              <a:rPr lang="hu-HU" sz="1200" dirty="0"/>
              <a:t>, </a:t>
            </a:r>
            <a:r>
              <a:rPr lang="hu-HU" sz="1200" dirty="0" err="1"/>
              <a:t>e.max</a:t>
            </a:r>
            <a:r>
              <a:rPr lang="hu-HU" sz="1200" dirty="0"/>
              <a:t>®)</a:t>
            </a:r>
          </a:p>
          <a:p>
            <a:r>
              <a:rPr lang="hu-HU" sz="1200" dirty="0"/>
              <a:t>12, 22 </a:t>
            </a:r>
            <a:r>
              <a:rPr lang="hu-HU" sz="1200" dirty="0" err="1"/>
              <a:t>Vollkeramikkrone</a:t>
            </a:r>
            <a:r>
              <a:rPr lang="hu-HU" sz="1200" dirty="0"/>
              <a:t> (</a:t>
            </a:r>
            <a:r>
              <a:rPr lang="hu-HU" sz="1200" dirty="0" err="1"/>
              <a:t>Lithium-Disilikat</a:t>
            </a:r>
            <a:r>
              <a:rPr lang="hu-HU" sz="1200" dirty="0"/>
              <a:t> </a:t>
            </a:r>
            <a:r>
              <a:rPr lang="hu-HU" sz="1200" dirty="0" err="1"/>
              <a:t>Presskeramik</a:t>
            </a:r>
            <a:r>
              <a:rPr lang="hu-HU" sz="1200" dirty="0"/>
              <a:t>, </a:t>
            </a:r>
            <a:r>
              <a:rPr lang="hu-HU" sz="1200" dirty="0" err="1"/>
              <a:t>e.max</a:t>
            </a:r>
            <a:r>
              <a:rPr lang="hu-HU" sz="1200" dirty="0"/>
              <a:t>®)</a:t>
            </a:r>
          </a:p>
          <a:p>
            <a:endParaRPr lang="hu-HU" sz="1200" dirty="0"/>
          </a:p>
          <a:p>
            <a:r>
              <a:rPr lang="hu-HU" sz="1200" dirty="0"/>
              <a:t>[17-x-15] </a:t>
            </a:r>
            <a:r>
              <a:rPr lang="de-DE" sz="1200" dirty="0"/>
              <a:t>4-gliedrige </a:t>
            </a:r>
            <a:r>
              <a:rPr lang="hu-HU" sz="1200" dirty="0" err="1"/>
              <a:t>Vollkeramikb</a:t>
            </a:r>
            <a:r>
              <a:rPr lang="de-DE" sz="1200" dirty="0"/>
              <a:t>rücke</a:t>
            </a:r>
            <a:r>
              <a:rPr lang="hu-HU" sz="1200" dirty="0"/>
              <a:t> mit </a:t>
            </a:r>
            <a:r>
              <a:rPr lang="hu-HU" sz="1200" dirty="0" err="1"/>
              <a:t>Zirkongerüst</a:t>
            </a:r>
            <a:r>
              <a:rPr lang="hu-HU" sz="1200" dirty="0"/>
              <a:t> </a:t>
            </a:r>
            <a:endParaRPr lang="de-DE" sz="1200" dirty="0"/>
          </a:p>
          <a:p>
            <a:r>
              <a:rPr lang="hu-HU" sz="1200" dirty="0"/>
              <a:t>	</a:t>
            </a:r>
            <a:r>
              <a:rPr lang="de-DE" sz="1200" dirty="0"/>
              <a:t>Vollverblendete Ankerkronen: </a:t>
            </a:r>
            <a:r>
              <a:rPr lang="hu-HU" sz="1200" dirty="0"/>
              <a:t>17, 15</a:t>
            </a:r>
          </a:p>
          <a:p>
            <a:r>
              <a:rPr lang="de-DE" sz="1200" dirty="0"/>
              <a:t>	Vollverblendete Brückenzwischenglieder: 1</a:t>
            </a:r>
            <a:r>
              <a:rPr lang="hu-HU" sz="1200" dirty="0"/>
              <a:t>6</a:t>
            </a:r>
          </a:p>
          <a:p>
            <a:r>
              <a:rPr lang="hu-HU" sz="1200" dirty="0"/>
              <a:t>[27-x-75] </a:t>
            </a:r>
            <a:r>
              <a:rPr lang="de-DE" sz="1200" dirty="0"/>
              <a:t>4-gliedrige </a:t>
            </a:r>
            <a:r>
              <a:rPr lang="hu-HU" sz="1200" dirty="0" err="1"/>
              <a:t>Vollkeramikb</a:t>
            </a:r>
            <a:r>
              <a:rPr lang="de-DE" sz="1200" dirty="0"/>
              <a:t>rücke</a:t>
            </a:r>
            <a:r>
              <a:rPr lang="hu-HU" sz="1200" dirty="0"/>
              <a:t> mit </a:t>
            </a:r>
            <a:r>
              <a:rPr lang="hu-HU" sz="1200" dirty="0" err="1"/>
              <a:t>Zirkongerüst</a:t>
            </a:r>
            <a:r>
              <a:rPr lang="hu-HU" sz="1200" dirty="0"/>
              <a:t> 	</a:t>
            </a:r>
            <a:r>
              <a:rPr lang="de-DE" sz="1200" dirty="0"/>
              <a:t> </a:t>
            </a:r>
            <a:r>
              <a:rPr lang="hu-HU" sz="1200" dirty="0"/>
              <a:t>	</a:t>
            </a:r>
            <a:r>
              <a:rPr lang="de-DE" sz="1200" dirty="0"/>
              <a:t>Vollverblendete Ankerkronen: </a:t>
            </a:r>
            <a:r>
              <a:rPr lang="hu-HU" sz="1200" dirty="0"/>
              <a:t>27, 25</a:t>
            </a:r>
          </a:p>
          <a:p>
            <a:r>
              <a:rPr lang="hu-HU" sz="1200" dirty="0"/>
              <a:t>	</a:t>
            </a:r>
            <a:r>
              <a:rPr lang="de-DE" sz="1200" dirty="0"/>
              <a:t> Vollverblendete Brückenzwischenglieder</a:t>
            </a:r>
            <a:r>
              <a:rPr lang="hu-HU" sz="1200" dirty="0"/>
              <a:t>: 26</a:t>
            </a:r>
          </a:p>
          <a:p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de-DE" sz="1200" b="1" cap="all" dirty="0"/>
              <a:t>UNTERKIEFER: </a:t>
            </a:r>
            <a:r>
              <a:rPr lang="hu-HU" sz="1200" b="1" cap="all" dirty="0" err="1"/>
              <a:t>Implantatgestützter</a:t>
            </a:r>
            <a:r>
              <a:rPr lang="hu-HU" sz="1200" b="1" cap="all" dirty="0"/>
              <a:t> </a:t>
            </a:r>
            <a:r>
              <a:rPr lang="hu-HU" sz="1200" b="1" cap="all" dirty="0" err="1"/>
              <a:t>Festsitzender</a:t>
            </a:r>
            <a:r>
              <a:rPr lang="hu-HU" sz="1200" b="1" cap="all" dirty="0"/>
              <a:t> </a:t>
            </a:r>
            <a:r>
              <a:rPr lang="hu-HU" sz="1200" b="1" cap="all" dirty="0" err="1"/>
              <a:t>Zahnersatz</a:t>
            </a:r>
            <a:endParaRPr lang="de-DE" sz="1200" b="1" cap="all" dirty="0"/>
          </a:p>
          <a:p>
            <a:r>
              <a:rPr lang="hu-HU" sz="1200" dirty="0"/>
              <a:t>34 </a:t>
            </a:r>
            <a:r>
              <a:rPr lang="hu-HU" sz="1200" dirty="0" err="1"/>
              <a:t>zementierte</a:t>
            </a:r>
            <a:r>
              <a:rPr lang="hu-HU" sz="1200" dirty="0"/>
              <a:t> </a:t>
            </a:r>
            <a:r>
              <a:rPr lang="hu-HU" sz="1200" dirty="0" err="1"/>
              <a:t>Metallkeramikkrone</a:t>
            </a:r>
            <a:r>
              <a:rPr lang="hu-HU" sz="1200" dirty="0"/>
              <a:t> 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Anatomisch</a:t>
            </a:r>
            <a:r>
              <a:rPr lang="hu-HU" sz="1200" dirty="0"/>
              <a:t> </a:t>
            </a:r>
            <a:r>
              <a:rPr lang="hu-HU" sz="1200" dirty="0" err="1"/>
              <a:t>vorgefertigtes</a:t>
            </a:r>
            <a:r>
              <a:rPr lang="hu-HU" sz="1200" dirty="0"/>
              <a:t> </a:t>
            </a:r>
            <a:r>
              <a:rPr lang="hu-HU" sz="1200" dirty="0" err="1"/>
              <a:t>Titan</a:t>
            </a:r>
            <a:r>
              <a:rPr lang="hu-HU" sz="1200" dirty="0"/>
              <a:t> </a:t>
            </a:r>
            <a:r>
              <a:rPr lang="hu-HU" sz="1200" dirty="0" err="1"/>
              <a:t>Abutment</a:t>
            </a:r>
            <a:r>
              <a:rPr lang="hu-HU" sz="1200" dirty="0"/>
              <a:t> (</a:t>
            </a:r>
            <a:r>
              <a:rPr lang="hu-HU" sz="1200" dirty="0" err="1"/>
              <a:t>zB</a:t>
            </a:r>
            <a:r>
              <a:rPr lang="hu-HU" sz="1200" dirty="0"/>
              <a:t>. </a:t>
            </a:r>
            <a:r>
              <a:rPr lang="hu-HU" sz="1200" dirty="0" err="1"/>
              <a:t>TiDesign</a:t>
            </a:r>
            <a:r>
              <a:rPr lang="hu-HU" sz="1200" dirty="0"/>
              <a:t>®) </a:t>
            </a:r>
            <a:r>
              <a:rPr lang="hu-HU" sz="1200" dirty="0" err="1"/>
              <a:t>auf</a:t>
            </a:r>
            <a:r>
              <a:rPr lang="hu-HU" sz="1200" dirty="0"/>
              <a:t> </a:t>
            </a:r>
            <a:r>
              <a:rPr lang="hu-HU" sz="1200" dirty="0" err="1"/>
              <a:t>einem</a:t>
            </a:r>
            <a:r>
              <a:rPr lang="hu-HU" sz="1200" dirty="0"/>
              <a:t>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</a:t>
            </a:r>
            <a:r>
              <a:rPr lang="hu-HU" sz="1200" dirty="0" err="1"/>
              <a:t>Implantat</a:t>
            </a:r>
            <a:r>
              <a:rPr lang="hu-HU" sz="1200" dirty="0"/>
              <a:t> (</a:t>
            </a:r>
            <a:r>
              <a:rPr lang="hu-HU" sz="1200" dirty="0" err="1"/>
              <a:t>zB</a:t>
            </a:r>
            <a:r>
              <a:rPr lang="hu-HU" sz="1200" dirty="0"/>
              <a:t>. </a:t>
            </a:r>
            <a:r>
              <a:rPr lang="hu-HU" sz="1200" dirty="0" err="1"/>
              <a:t>Astra</a:t>
            </a:r>
            <a:r>
              <a:rPr lang="hu-HU" sz="1200" dirty="0"/>
              <a:t> TX) </a:t>
            </a:r>
          </a:p>
          <a:p>
            <a:r>
              <a:rPr lang="hu-HU" sz="1200" dirty="0"/>
              <a:t>36 </a:t>
            </a:r>
            <a:r>
              <a:rPr lang="hu-HU" sz="1200" dirty="0" err="1"/>
              <a:t>zementierte</a:t>
            </a:r>
            <a:r>
              <a:rPr lang="hu-HU" sz="1200" dirty="0"/>
              <a:t> </a:t>
            </a:r>
            <a:r>
              <a:rPr lang="hu-HU" sz="1200" dirty="0" err="1"/>
              <a:t>Metallkeramikkrone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gyári titán protetikai fej (pl. </a:t>
            </a:r>
            <a:r>
              <a:rPr lang="hu-HU" sz="1200" dirty="0" err="1"/>
              <a:t>TiDesign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®) </a:t>
            </a:r>
            <a:r>
              <a:rPr lang="hu-HU" sz="1200" dirty="0" err="1"/>
              <a:t>auf</a:t>
            </a:r>
            <a:r>
              <a:rPr lang="hu-HU" sz="1200" dirty="0"/>
              <a:t> </a:t>
            </a:r>
            <a:r>
              <a:rPr lang="hu-HU" sz="1200" dirty="0" err="1"/>
              <a:t>einem</a:t>
            </a:r>
            <a:r>
              <a:rPr lang="hu-HU" sz="1200" dirty="0"/>
              <a:t>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</a:t>
            </a:r>
            <a:r>
              <a:rPr lang="hu-HU" sz="1200" dirty="0" err="1"/>
              <a:t>Implantat</a:t>
            </a:r>
            <a:r>
              <a:rPr lang="hu-HU" sz="1200" dirty="0"/>
              <a:t> (</a:t>
            </a:r>
            <a:r>
              <a:rPr lang="hu-HU" sz="1200" dirty="0" err="1"/>
              <a:t>zB</a:t>
            </a:r>
            <a:r>
              <a:rPr lang="hu-HU" sz="1200" dirty="0"/>
              <a:t>. </a:t>
            </a:r>
            <a:r>
              <a:rPr lang="hu-HU" sz="1200" dirty="0" err="1"/>
              <a:t>Astra</a:t>
            </a:r>
            <a:r>
              <a:rPr lang="hu-HU" sz="1200" dirty="0"/>
              <a:t> TX) </a:t>
            </a:r>
          </a:p>
          <a:p>
            <a:r>
              <a:rPr lang="hu-HU" sz="1200" dirty="0"/>
              <a:t>[36-x-34] 3-gliedrige </a:t>
            </a:r>
            <a:r>
              <a:rPr lang="hu-HU" sz="1200" dirty="0" err="1"/>
              <a:t>verschraubte</a:t>
            </a:r>
            <a:r>
              <a:rPr lang="hu-HU" sz="1200" dirty="0"/>
              <a:t>  </a:t>
            </a:r>
            <a:r>
              <a:rPr lang="hu-HU" sz="1200" dirty="0" err="1"/>
              <a:t>Metallkeramik-Brücke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3" indent="-171450">
              <a:buFont typeface="Arial" panose="020B0604020202020204" pitchFamily="34" charset="0"/>
              <a:buChar char="•"/>
            </a:pPr>
            <a:r>
              <a:rPr lang="hu-HU" sz="1200" dirty="0"/>
              <a:t>2 </a:t>
            </a:r>
            <a:r>
              <a:rPr lang="hu-HU" sz="1200" dirty="0" err="1"/>
              <a:t>St</a:t>
            </a:r>
            <a:r>
              <a:rPr lang="hu-HU" sz="1200" dirty="0"/>
              <a:t>. </a:t>
            </a:r>
            <a:r>
              <a:rPr lang="hu-HU" sz="1200" dirty="0" err="1"/>
              <a:t>Titan</a:t>
            </a:r>
            <a:r>
              <a:rPr lang="hu-HU" sz="1200" dirty="0"/>
              <a:t> </a:t>
            </a:r>
            <a:r>
              <a:rPr lang="hu-HU" sz="1200" dirty="0" err="1"/>
              <a:t>Abutment-Interface</a:t>
            </a:r>
            <a:r>
              <a:rPr lang="hu-HU" sz="1200" dirty="0"/>
              <a:t> (</a:t>
            </a:r>
            <a:r>
              <a:rPr lang="hu-HU" sz="1200" dirty="0" err="1"/>
              <a:t>zB</a:t>
            </a:r>
            <a:r>
              <a:rPr lang="hu-HU" sz="1200" dirty="0"/>
              <a:t>. </a:t>
            </a:r>
            <a:r>
              <a:rPr lang="hu-HU" sz="1200" dirty="0" err="1"/>
              <a:t>Uni</a:t>
            </a:r>
            <a:r>
              <a:rPr lang="hu-HU" sz="1200" dirty="0"/>
              <a:t> </a:t>
            </a:r>
            <a:r>
              <a:rPr lang="hu-HU" sz="1200" dirty="0" err="1"/>
              <a:t>Abutment</a:t>
            </a:r>
            <a:r>
              <a:rPr lang="hu-HU" sz="1200" dirty="0"/>
              <a:t>®) </a:t>
            </a:r>
            <a:r>
              <a:rPr lang="hu-HU" sz="1200" dirty="0" err="1"/>
              <a:t>auf</a:t>
            </a:r>
            <a:r>
              <a:rPr lang="hu-HU" sz="1200" dirty="0"/>
              <a:t> 2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</a:t>
            </a:r>
            <a:r>
              <a:rPr lang="hu-HU" sz="1200" dirty="0" err="1"/>
              <a:t>Implantaten</a:t>
            </a:r>
            <a:r>
              <a:rPr lang="hu-HU" sz="1200" dirty="0"/>
              <a:t> (34, 36) (</a:t>
            </a:r>
            <a:r>
              <a:rPr lang="hu-HU" sz="1200" dirty="0" err="1"/>
              <a:t>zB</a:t>
            </a:r>
            <a:r>
              <a:rPr lang="hu-HU" sz="1200" dirty="0"/>
              <a:t>. </a:t>
            </a:r>
            <a:r>
              <a:rPr lang="hu-HU" sz="1200" dirty="0" err="1"/>
              <a:t>Astra</a:t>
            </a:r>
            <a:r>
              <a:rPr lang="hu-HU" sz="1200" dirty="0"/>
              <a:t> TX</a:t>
            </a:r>
            <a:r>
              <a:rPr lang="hu-HU" sz="1200"/>
              <a:t>) </a:t>
            </a:r>
            <a:endParaRPr lang="hu-HU" sz="1200" dirty="0"/>
          </a:p>
          <a:p>
            <a:endParaRPr lang="hu-HU" sz="1200" b="1" cap="all" dirty="0"/>
          </a:p>
        </p:txBody>
      </p:sp>
    </p:spTree>
    <p:extLst>
      <p:ext uri="{BB962C8B-B14F-4D97-AF65-F5344CB8AC3E}">
        <p14:creationId xmlns:p14="http://schemas.microsoft.com/office/powerpoint/2010/main" val="256286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Prothetische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Behandlungsphasen</a:t>
            </a:r>
            <a:endParaRPr lang="hu-H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de-DE" dirty="0"/>
              <a:t>Geben Sie die verschiedenen Behandlungsphasen auf neuen Folien an, erstellen Sie eine logische Struktur!</a:t>
            </a:r>
            <a:endParaRPr lang="hu-HU" dirty="0"/>
          </a:p>
          <a:p>
            <a:r>
              <a:rPr lang="de-DE" dirty="0"/>
              <a:t>Der </a:t>
            </a:r>
            <a:r>
              <a:rPr lang="de-DE" b="1" dirty="0"/>
              <a:t>Titel</a:t>
            </a:r>
            <a:r>
              <a:rPr lang="de-DE" dirty="0"/>
              <a:t> der Folien der prothetischen </a:t>
            </a:r>
            <a:r>
              <a:rPr lang="hu-HU" dirty="0" err="1"/>
              <a:t>Arbeit</a:t>
            </a:r>
            <a:r>
              <a:rPr lang="de-DE" dirty="0" err="1"/>
              <a:t>sphasen</a:t>
            </a:r>
            <a:r>
              <a:rPr lang="de-DE" dirty="0"/>
              <a:t> sollte der Name dieser </a:t>
            </a:r>
            <a:r>
              <a:rPr lang="de-DE" b="1" dirty="0"/>
              <a:t>Phase</a:t>
            </a:r>
            <a:r>
              <a:rPr lang="de-DE" dirty="0"/>
              <a:t>n sein.</a:t>
            </a:r>
            <a:endParaRPr lang="hu-HU" dirty="0"/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AU" i="1" dirty="0"/>
              <a:t>SE</a:t>
            </a:r>
            <a:r>
              <a:rPr lang="hu-HU" i="1" dirty="0"/>
              <a:t>HE</a:t>
            </a:r>
            <a:r>
              <a:rPr lang="en-AU" i="1" dirty="0"/>
              <a:t> </a:t>
            </a:r>
            <a:r>
              <a:rPr lang="hu-HU" i="1" dirty="0" err="1"/>
              <a:t>die</a:t>
            </a:r>
            <a:r>
              <a:rPr lang="hu-HU" i="1" dirty="0"/>
              <a:t> </a:t>
            </a:r>
            <a:r>
              <a:rPr lang="hu-HU" i="1" dirty="0" err="1"/>
              <a:t>Inhaltshilfe</a:t>
            </a:r>
            <a:r>
              <a:rPr lang="en-AU" i="1" dirty="0"/>
              <a:t> </a:t>
            </a:r>
            <a:r>
              <a:rPr lang="hu-HU" i="1" dirty="0"/>
              <a:t>(</a:t>
            </a:r>
            <a:r>
              <a:rPr lang="hu-HU" i="1" dirty="0" err="1"/>
              <a:t>folgende</a:t>
            </a:r>
            <a:r>
              <a:rPr lang="hu-HU" i="1" dirty="0"/>
              <a:t> </a:t>
            </a:r>
            <a:r>
              <a:rPr lang="hu-HU" i="1" dirty="0" err="1"/>
              <a:t>Folien</a:t>
            </a:r>
            <a:r>
              <a:rPr lang="hu-HU" i="1" dirty="0"/>
              <a:t>)</a:t>
            </a:r>
          </a:p>
          <a:p>
            <a:r>
              <a:rPr lang="de-DE" dirty="0"/>
              <a:t>Geben Sie den Namen</a:t>
            </a:r>
            <a:r>
              <a:rPr lang="hu-HU" dirty="0"/>
              <a:t>, </a:t>
            </a:r>
            <a:r>
              <a:rPr lang="hu-HU" dirty="0" err="1"/>
              <a:t>Hersteller</a:t>
            </a:r>
            <a:r>
              <a:rPr lang="hu-HU" dirty="0"/>
              <a:t> und </a:t>
            </a:r>
            <a:r>
              <a:rPr lang="hu-HU" dirty="0" err="1"/>
              <a:t>Typ</a:t>
            </a:r>
            <a:r>
              <a:rPr lang="hu-HU" dirty="0"/>
              <a:t> der </a:t>
            </a:r>
            <a:r>
              <a:rPr lang="hu-HU" dirty="0" err="1"/>
              <a:t>verwendeten</a:t>
            </a:r>
            <a:r>
              <a:rPr lang="hu-HU" dirty="0"/>
              <a:t> </a:t>
            </a:r>
            <a:r>
              <a:rPr lang="hu-HU" b="1" dirty="0" err="1"/>
              <a:t>Materialen</a:t>
            </a:r>
            <a:r>
              <a:rPr lang="hu-HU" dirty="0"/>
              <a:t>, </a:t>
            </a:r>
            <a:r>
              <a:rPr lang="de-DE" dirty="0"/>
              <a:t> sowie die verwendeten </a:t>
            </a:r>
            <a:r>
              <a:rPr lang="de-DE" b="1" dirty="0"/>
              <a:t>Methoden</a:t>
            </a:r>
            <a:r>
              <a:rPr lang="de-DE" dirty="0"/>
              <a:t> an!</a:t>
            </a:r>
            <a:endParaRPr lang="hu-HU" dirty="0"/>
          </a:p>
          <a:p>
            <a:pPr lvl="1"/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dirty="0" err="1"/>
              <a:t>Zetaplus+Oranwash</a:t>
            </a:r>
            <a:r>
              <a:rPr lang="en-AU" dirty="0"/>
              <a:t> (</a:t>
            </a:r>
            <a:r>
              <a:rPr lang="en-AU" dirty="0" err="1"/>
              <a:t>Zhermack</a:t>
            </a:r>
            <a:r>
              <a:rPr lang="en-AU" dirty="0"/>
              <a:t>®) C-</a:t>
            </a:r>
            <a:r>
              <a:rPr lang="en-AU" dirty="0" err="1"/>
              <a:t>Silikon</a:t>
            </a:r>
            <a:r>
              <a:rPr lang="en-AU" dirty="0"/>
              <a:t>-</a:t>
            </a:r>
            <a:r>
              <a:rPr lang="en-AU" dirty="0" err="1"/>
              <a:t>Abformmaterial</a:t>
            </a:r>
            <a:r>
              <a:rPr lang="en-AU" dirty="0"/>
              <a:t>; </a:t>
            </a:r>
            <a:r>
              <a:rPr lang="de-AT" dirty="0"/>
              <a:t>Präzision-</a:t>
            </a:r>
            <a:r>
              <a:rPr lang="de-AT" dirty="0" err="1"/>
              <a:t>situationsabformung</a:t>
            </a:r>
            <a:r>
              <a:rPr lang="hu-HU" dirty="0"/>
              <a:t>, </a:t>
            </a:r>
            <a:r>
              <a:rPr lang="hu-HU" dirty="0" err="1"/>
              <a:t>zweiphasig</a:t>
            </a:r>
            <a:r>
              <a:rPr lang="hu-HU" dirty="0"/>
              <a:t> </a:t>
            </a:r>
            <a:r>
              <a:rPr lang="hu-HU" dirty="0" err="1"/>
              <a:t>zweizeitige</a:t>
            </a:r>
            <a:r>
              <a:rPr lang="hu-HU" dirty="0"/>
              <a:t> </a:t>
            </a:r>
            <a:r>
              <a:rPr lang="hu-HU" dirty="0" err="1"/>
              <a:t>Abformmethode</a:t>
            </a:r>
            <a:r>
              <a:rPr lang="hu-HU" dirty="0"/>
              <a:t> </a:t>
            </a:r>
            <a:endParaRPr lang="en-AU" dirty="0"/>
          </a:p>
          <a:p>
            <a:pPr lvl="1"/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dirty="0" err="1"/>
              <a:t>Ketac</a:t>
            </a:r>
            <a:r>
              <a:rPr lang="en-AU" dirty="0"/>
              <a:t> C</a:t>
            </a:r>
            <a:r>
              <a:rPr lang="hu-HU" dirty="0"/>
              <a:t>e</a:t>
            </a:r>
            <a:r>
              <a:rPr lang="en-AU" dirty="0"/>
              <a:t>m (3M ESPE®) </a:t>
            </a:r>
            <a:r>
              <a:rPr lang="hu-HU" dirty="0" err="1"/>
              <a:t>Glasionomer</a:t>
            </a:r>
            <a:r>
              <a:rPr lang="hu-HU" dirty="0"/>
              <a:t> </a:t>
            </a:r>
            <a:r>
              <a:rPr lang="hu-HU" dirty="0" err="1"/>
              <a:t>Befestigungszement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78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1802631"/>
          </a:xfrm>
        </p:spPr>
        <p:txBody>
          <a:bodyPr>
            <a:normAutofit fontScale="90000"/>
          </a:bodyPr>
          <a:lstStyle/>
          <a:p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Prothetik Rigorosum Fallpräsentation</a:t>
            </a:r>
            <a:br>
              <a:rPr lang="de-AT" dirty="0"/>
            </a:br>
            <a:r>
              <a:rPr lang="de-AT" dirty="0"/>
              <a:t>TITEL </a:t>
            </a:r>
            <a:r>
              <a:rPr lang="de-AT" i="1" dirty="0"/>
              <a:t>(Typ der Zahnersatz)</a:t>
            </a:r>
            <a:br>
              <a:rPr lang="de-AT" i="1" dirty="0"/>
            </a:br>
            <a:r>
              <a:rPr lang="de-AT" sz="1300" i="1" dirty="0" err="1"/>
              <a:t>zB</a:t>
            </a:r>
            <a:r>
              <a:rPr lang="de-AT" sz="1300" i="1" dirty="0"/>
              <a:t>:</a:t>
            </a:r>
            <a:r>
              <a:rPr lang="de-AT" sz="1300" b="0" i="1" dirty="0"/>
              <a:t> Totalprothese, kombinierter Zahnersatz, Brücke etc. </a:t>
            </a:r>
            <a:endParaRPr lang="de-AT" sz="13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6963" y="4725144"/>
            <a:ext cx="6400800" cy="18031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AT" dirty="0"/>
              <a:t>Student:</a:t>
            </a:r>
            <a:r>
              <a:rPr lang="hu-HU" dirty="0"/>
              <a:t> </a:t>
            </a:r>
            <a:r>
              <a:rPr lang="hu-HU" i="1" dirty="0" err="1"/>
              <a:t>Name</a:t>
            </a:r>
            <a:endParaRPr lang="de-AT" i="1" dirty="0"/>
          </a:p>
          <a:p>
            <a:pPr algn="l"/>
            <a:r>
              <a:rPr lang="de-AT" dirty="0"/>
              <a:t>Praktikumsleiter</a:t>
            </a:r>
            <a:r>
              <a:rPr lang="hu-HU" dirty="0"/>
              <a:t>/i</a:t>
            </a:r>
            <a:r>
              <a:rPr lang="de-AT" dirty="0"/>
              <a:t>n:</a:t>
            </a:r>
            <a:r>
              <a:rPr lang="hu-HU" dirty="0"/>
              <a:t> </a:t>
            </a:r>
            <a:r>
              <a:rPr lang="hu-HU" i="1" dirty="0" err="1"/>
              <a:t>Name</a:t>
            </a:r>
            <a:endParaRPr lang="hu-HU" i="1" dirty="0"/>
          </a:p>
          <a:p>
            <a:pPr algn="l"/>
            <a:r>
              <a:rPr lang="hu-HU" dirty="0" err="1"/>
              <a:t>Supervisor</a:t>
            </a:r>
            <a:r>
              <a:rPr lang="hu-HU" dirty="0"/>
              <a:t>: </a:t>
            </a:r>
            <a:endParaRPr lang="de-AT" dirty="0"/>
          </a:p>
          <a:p>
            <a:pPr algn="l"/>
            <a:r>
              <a:rPr lang="de-DE" dirty="0"/>
              <a:t>Behandlungszeitraum</a:t>
            </a:r>
            <a:r>
              <a:rPr lang="hu-HU" dirty="0"/>
              <a:t>:</a:t>
            </a:r>
          </a:p>
          <a:p>
            <a:pPr algn="l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831"/>
            <a:ext cx="1518295" cy="15182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2" y="357826"/>
            <a:ext cx="1540300" cy="154030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97374"/>
              </p:ext>
            </p:extLst>
          </p:nvPr>
        </p:nvGraphicFramePr>
        <p:xfrm>
          <a:off x="5508104" y="692696"/>
          <a:ext cx="3312368" cy="936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341295898"/>
                    </a:ext>
                  </a:extLst>
                </a:gridCol>
              </a:tblGrid>
              <a:tr h="2641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600" b="0" noProof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SEMMELWEIS UNIVERSITÄT</a:t>
                      </a:r>
                      <a:endParaRPr lang="de-AT" sz="1600" b="0" noProof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0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92926"/>
                  </a:ext>
                </a:extLst>
              </a:tr>
              <a:tr h="462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600" b="1" i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Fakultät</a:t>
                      </a:r>
                      <a:r>
                        <a:rPr lang="de-AT" sz="1600" b="1" i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für Zahnheilkunde</a:t>
                      </a:r>
                      <a:endParaRPr lang="de-AT" sz="1600" b="1" i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Klinik für Zahnärztliche Prothetik</a:t>
                      </a:r>
                      <a:endParaRPr lang="de-AT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00199"/>
                  </a:ext>
                </a:extLst>
              </a:tr>
              <a:tr h="209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Direktor: 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Prof.</a:t>
                      </a:r>
                      <a:r>
                        <a:rPr lang="de-AT" sz="12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de-AT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Péter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HERMANN</a:t>
                      </a:r>
                      <a:endParaRPr lang="de-AT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70101"/>
                  </a:ext>
                </a:extLst>
              </a:tr>
            </a:tbl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3670077" y="1196752"/>
            <a:ext cx="51503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Kurzfristige Kontrolle</a:t>
            </a:r>
            <a:b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Langfristige Kontrolle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7931224" cy="4525963"/>
          </a:xfrm>
        </p:spPr>
        <p:txBody>
          <a:bodyPr>
            <a:normAutofit/>
          </a:bodyPr>
          <a:lstStyle/>
          <a:p>
            <a:r>
              <a:rPr lang="de-DE"/>
              <a:t>Professionelle </a:t>
            </a:r>
            <a:r>
              <a:rPr lang="de-DE" dirty="0"/>
              <a:t>Mundhygienebehandlung, wiederholte Einweisung und Motivation - wenn nötig.</a:t>
            </a:r>
          </a:p>
          <a:p>
            <a:r>
              <a:rPr lang="de-DE" dirty="0"/>
              <a:t>Status überprüfen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8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INHALTSHILFE</a:t>
            </a:r>
          </a:p>
        </p:txBody>
      </p:sp>
    </p:spTree>
    <p:extLst>
      <p:ext uri="{BB962C8B-B14F-4D97-AF65-F5344CB8AC3E}">
        <p14:creationId xmlns:p14="http://schemas.microsoft.com/office/powerpoint/2010/main" val="323744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Konservierende</a:t>
            </a:r>
            <a:r>
              <a:rPr lang="hu-HU" dirty="0"/>
              <a:t> (</a:t>
            </a:r>
            <a:r>
              <a:rPr lang="hu-HU" dirty="0" err="1"/>
              <a:t>Vor</a:t>
            </a:r>
            <a:r>
              <a:rPr lang="hu-HU" dirty="0"/>
              <a:t>-)</a:t>
            </a:r>
            <a:r>
              <a:rPr lang="hu-HU" dirty="0" err="1"/>
              <a:t>Behandlungen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5292080" y="-845344"/>
            <a:ext cx="4618856" cy="4525963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/>
              <a:t>Foto von Ausgangssituation, </a:t>
            </a:r>
            <a:r>
              <a:rPr lang="de-DE" sz="2800" dirty="0" err="1"/>
              <a:t>periapikale</a:t>
            </a:r>
            <a:r>
              <a:rPr lang="de-DE" sz="2800" dirty="0"/>
              <a:t> Röntgenaufnahme</a:t>
            </a:r>
          </a:p>
          <a:p>
            <a:pPr fontAlgn="auto">
              <a:spcAft>
                <a:spcPts val="0"/>
              </a:spcAft>
            </a:pPr>
            <a:r>
              <a:rPr lang="de-DE" sz="2800" b="1" dirty="0"/>
              <a:t>Wurzelkanalbehandlung</a:t>
            </a:r>
            <a:r>
              <a:rPr lang="de-DE" sz="2800" dirty="0"/>
              <a:t>: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Trepanationskavität, (Aufbaufüllung) – Absolute Trockenlegung!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Messaufnahme 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Kontroll-Röntgenaufnahme</a:t>
            </a:r>
          </a:p>
          <a:p>
            <a:pPr fontAlgn="auto">
              <a:spcAft>
                <a:spcPts val="0"/>
              </a:spcAft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8064" y="5301208"/>
            <a:ext cx="4536504" cy="45981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b="1" dirty="0">
                <a:latin typeface="+mj-lt"/>
              </a:rPr>
              <a:t>Teilkrone (Inlay, </a:t>
            </a:r>
            <a:r>
              <a:rPr lang="de-AT" sz="2400" b="1" dirty="0" err="1">
                <a:latin typeface="+mj-lt"/>
              </a:rPr>
              <a:t>Onlay</a:t>
            </a:r>
            <a:r>
              <a:rPr lang="de-AT" sz="2400" b="1" dirty="0">
                <a:latin typeface="+mj-lt"/>
              </a:rPr>
              <a:t>, </a:t>
            </a:r>
            <a:r>
              <a:rPr lang="de-AT" sz="2400" b="1" dirty="0" err="1">
                <a:latin typeface="+mj-lt"/>
              </a:rPr>
              <a:t>Overlay</a:t>
            </a:r>
            <a:r>
              <a:rPr lang="de-AT" sz="2400" b="1" dirty="0">
                <a:latin typeface="+mj-lt"/>
              </a:rPr>
              <a:t>)</a:t>
            </a:r>
            <a:r>
              <a:rPr lang="de-AT" sz="2400" dirty="0">
                <a:latin typeface="+mj-lt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AT" sz="2400" dirty="0">
                <a:latin typeface="+mj-lt"/>
              </a:rPr>
              <a:t>Präparierte Kavität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AT" sz="2400" dirty="0">
                <a:latin typeface="+mj-lt"/>
              </a:rPr>
              <a:t>Abformungen, Modelle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AT" sz="2400" dirty="0">
                <a:latin typeface="+mj-lt"/>
              </a:rPr>
              <a:t>Provisorische Versorgung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AT" sz="2400" dirty="0">
                <a:latin typeface="+mj-lt"/>
              </a:rPr>
              <a:t>Fertige Restauration am Modell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DE" sz="2400" dirty="0" err="1">
                <a:latin typeface="+mj-lt"/>
              </a:rPr>
              <a:t>Kofferdam</a:t>
            </a:r>
            <a:r>
              <a:rPr lang="de-DE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Matrize</a:t>
            </a:r>
            <a:r>
              <a:rPr lang="de-DE" sz="2400" dirty="0">
                <a:latin typeface="+mj-lt"/>
              </a:rPr>
              <a:t> </a:t>
            </a:r>
            <a:r>
              <a:rPr lang="hu-HU" sz="2400" dirty="0">
                <a:latin typeface="+mj-lt"/>
              </a:rPr>
              <a:t>und </a:t>
            </a:r>
            <a:r>
              <a:rPr lang="hu-HU" sz="2400" dirty="0" err="1">
                <a:latin typeface="+mj-lt"/>
              </a:rPr>
              <a:t>Verkeilung</a:t>
            </a:r>
            <a:r>
              <a:rPr lang="hu-HU" sz="2400" dirty="0">
                <a:latin typeface="+mj-lt"/>
              </a:rPr>
              <a:t> in situ</a:t>
            </a:r>
            <a:endParaRPr lang="de-DE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AT" sz="2400" dirty="0">
                <a:latin typeface="+mj-lt"/>
              </a:rPr>
              <a:t>einzementierte Restauration nach der Politur im Mund (</a:t>
            </a:r>
            <a:r>
              <a:rPr lang="hu-HU" sz="2400" dirty="0">
                <a:latin typeface="+mj-lt"/>
              </a:rPr>
              <a:t>MIP</a:t>
            </a:r>
            <a:r>
              <a:rPr lang="de-AT" sz="2400" dirty="0">
                <a:latin typeface="+mj-lt"/>
              </a:rPr>
              <a:t>, </a:t>
            </a:r>
            <a:r>
              <a:rPr lang="hu-HU" sz="2400" dirty="0">
                <a:latin typeface="+mj-lt"/>
              </a:rPr>
              <a:t>o</a:t>
            </a:r>
            <a:r>
              <a:rPr lang="de-AT" sz="2400" dirty="0" err="1">
                <a:latin typeface="+mj-lt"/>
              </a:rPr>
              <a:t>kklusal</a:t>
            </a:r>
            <a:r>
              <a:rPr lang="hu-HU" sz="2400" dirty="0">
                <a:latin typeface="+mj-lt"/>
              </a:rPr>
              <a:t>e A</a:t>
            </a:r>
            <a:r>
              <a:rPr lang="de-AT" sz="2400" dirty="0" err="1">
                <a:latin typeface="+mj-lt"/>
              </a:rPr>
              <a:t>nsicht</a:t>
            </a:r>
            <a:r>
              <a:rPr lang="de-AT" sz="240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AT" sz="2400" dirty="0">
                <a:latin typeface="+mj-lt"/>
              </a:rPr>
              <a:t>Kontroll-Röntgenaufnahme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85828" y="2537620"/>
            <a:ext cx="461885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200" b="1" dirty="0" err="1">
                <a:latin typeface="+mn-lt"/>
              </a:rPr>
              <a:t>Füllungstherapie</a:t>
            </a:r>
            <a:r>
              <a:rPr lang="hu-HU" sz="2200" b="1" dirty="0">
                <a:latin typeface="+mn-lt"/>
              </a:rPr>
              <a:t>:</a:t>
            </a:r>
            <a:endParaRPr lang="hu-HU" sz="2200" dirty="0"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(f</a:t>
            </a:r>
            <a:r>
              <a:rPr lang="de-DE" sz="2200" dirty="0" err="1">
                <a:latin typeface="+mj-lt"/>
              </a:rPr>
              <a:t>ertig</a:t>
            </a:r>
            <a:r>
              <a:rPr lang="hu-HU" sz="2200" dirty="0">
                <a:latin typeface="+mj-lt"/>
              </a:rPr>
              <a:t>)</a:t>
            </a:r>
            <a:r>
              <a:rPr lang="de-DE" sz="2200" dirty="0">
                <a:latin typeface="+mj-lt"/>
              </a:rPr>
              <a:t> exkavierte Kavität</a:t>
            </a:r>
            <a:endParaRPr lang="hu-HU" sz="2200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+mj-lt"/>
              </a:rPr>
              <a:t>Kofferdam</a:t>
            </a:r>
            <a:r>
              <a:rPr lang="de-DE" sz="2200" dirty="0">
                <a:latin typeface="+mj-lt"/>
              </a:rPr>
              <a:t>, </a:t>
            </a:r>
            <a:r>
              <a:rPr lang="hu-HU" sz="2200" dirty="0" err="1">
                <a:latin typeface="+mj-lt"/>
              </a:rPr>
              <a:t>Matrize</a:t>
            </a:r>
            <a:r>
              <a:rPr lang="de-DE" sz="2200" dirty="0">
                <a:latin typeface="+mj-lt"/>
              </a:rPr>
              <a:t> </a:t>
            </a:r>
            <a:r>
              <a:rPr lang="hu-HU" sz="2200" dirty="0">
                <a:latin typeface="+mj-lt"/>
              </a:rPr>
              <a:t>und </a:t>
            </a:r>
            <a:r>
              <a:rPr lang="hu-HU" sz="2200" dirty="0" err="1">
                <a:latin typeface="+mj-lt"/>
              </a:rPr>
              <a:t>Verkeilung</a:t>
            </a:r>
            <a:r>
              <a:rPr lang="hu-HU" sz="2200" dirty="0">
                <a:latin typeface="+mj-lt"/>
              </a:rPr>
              <a:t> in situ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2200" dirty="0" err="1">
                <a:latin typeface="+mj-lt"/>
              </a:rPr>
              <a:t>angefertigte</a:t>
            </a:r>
            <a:r>
              <a:rPr lang="hu-HU" sz="2200" dirty="0">
                <a:latin typeface="+mj-lt"/>
              </a:rPr>
              <a:t> </a:t>
            </a:r>
            <a:r>
              <a:rPr lang="hu-HU" sz="2200" dirty="0" err="1">
                <a:latin typeface="+mj-lt"/>
              </a:rPr>
              <a:t>Füllung</a:t>
            </a:r>
            <a:r>
              <a:rPr lang="hu-HU" sz="2200" dirty="0">
                <a:latin typeface="+mj-lt"/>
              </a:rPr>
              <a:t> </a:t>
            </a:r>
            <a:r>
              <a:rPr lang="hu-HU" sz="2200" dirty="0" err="1">
                <a:latin typeface="+mj-lt"/>
              </a:rPr>
              <a:t>nach</a:t>
            </a:r>
            <a:r>
              <a:rPr lang="hu-HU" sz="2200" dirty="0">
                <a:latin typeface="+mj-lt"/>
              </a:rPr>
              <a:t> der </a:t>
            </a:r>
            <a:r>
              <a:rPr lang="hu-HU" sz="2200" dirty="0" err="1">
                <a:latin typeface="+mj-lt"/>
              </a:rPr>
              <a:t>Politur</a:t>
            </a:r>
            <a:endParaRPr lang="de-DE" sz="2200" dirty="0">
              <a:latin typeface="+mj-lt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78351" y="1189099"/>
            <a:ext cx="4618856" cy="1162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200" b="1" dirty="0"/>
              <a:t>Foto </a:t>
            </a:r>
            <a:r>
              <a:rPr lang="de-DE" sz="2200" b="1" dirty="0" err="1"/>
              <a:t>vo</a:t>
            </a:r>
            <a:r>
              <a:rPr lang="hu-HU" sz="2200" b="1" dirty="0"/>
              <a:t>m</a:t>
            </a:r>
            <a:r>
              <a:rPr lang="de-DE" sz="2200" b="1" dirty="0"/>
              <a:t> Ausgangssituation, </a:t>
            </a:r>
            <a:r>
              <a:rPr lang="de-DE" sz="2200" b="1" dirty="0" err="1"/>
              <a:t>periapikale</a:t>
            </a:r>
            <a:r>
              <a:rPr lang="de-DE" sz="2200" b="1" dirty="0"/>
              <a:t> Röntgenaufnahme</a:t>
            </a:r>
            <a:r>
              <a:rPr lang="hu-HU" sz="2200" b="1" dirty="0"/>
              <a:t>n, </a:t>
            </a:r>
            <a:r>
              <a:rPr lang="hu-HU" sz="2200" b="1" dirty="0" err="1"/>
              <a:t>Diagnose</a:t>
            </a:r>
            <a:r>
              <a:rPr lang="hu-HU" sz="2200" b="1" dirty="0"/>
              <a:t> – IMMER! </a:t>
            </a:r>
            <a:endParaRPr lang="de-DE" sz="2200" b="1" dirty="0"/>
          </a:p>
        </p:txBody>
      </p:sp>
      <p:sp>
        <p:nvSpPr>
          <p:cNvPr id="7" name="Téglalap 6"/>
          <p:cNvSpPr/>
          <p:nvPr/>
        </p:nvSpPr>
        <p:spPr>
          <a:xfrm>
            <a:off x="178350" y="4793134"/>
            <a:ext cx="462633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200" b="1" dirty="0">
                <a:latin typeface="+mj-lt"/>
              </a:rPr>
              <a:t>Wurzelkanalbehandlung</a:t>
            </a:r>
            <a:r>
              <a:rPr lang="hu-HU" sz="2200" b="1" dirty="0">
                <a:latin typeface="+mj-lt"/>
              </a:rPr>
              <a:t>: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Trepanationskavität, (Aufbaufüllung) – Absolute Trockenlegung!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Messaufnahme </a:t>
            </a:r>
            <a:endParaRPr lang="hu-HU" sz="2200" dirty="0">
              <a:latin typeface="+mj-lt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Kontroll-Röntgenaufnahme</a:t>
            </a:r>
          </a:p>
        </p:txBody>
      </p:sp>
    </p:spTree>
    <p:extLst>
      <p:ext uri="{BB962C8B-B14F-4D97-AF65-F5344CB8AC3E}">
        <p14:creationId xmlns:p14="http://schemas.microsoft.com/office/powerpoint/2010/main" val="379533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Totalprothese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93982" y="980728"/>
            <a:ext cx="8661648" cy="53506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hu-HU" sz="1500" dirty="0"/>
              <a:t>Anatomische Abformung</a:t>
            </a:r>
            <a:r>
              <a:rPr lang="hu-HU" altLang="hu-HU" sz="1500" dirty="0"/>
              <a:t>/</a:t>
            </a:r>
            <a:r>
              <a:rPr lang="hu-HU" altLang="hu-HU" sz="1500" dirty="0" err="1"/>
              <a:t>Situationsabformung</a:t>
            </a:r>
            <a:r>
              <a:rPr lang="de-DE" altLang="hu-HU" sz="1500" dirty="0"/>
              <a:t> </a:t>
            </a:r>
            <a:r>
              <a:rPr lang="de-DE" sz="1500" dirty="0"/>
              <a:t>(Typ und Name des Abformmaterials), </a:t>
            </a:r>
            <a:r>
              <a:rPr lang="de-DE" altLang="hu-HU" sz="1500" dirty="0"/>
              <a:t>Anatomische Modelle</a:t>
            </a:r>
            <a:endParaRPr lang="de-DE" sz="1500" dirty="0"/>
          </a:p>
          <a:p>
            <a:pPr marL="0" lvl="1" indent="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altLang="hu-HU" sz="1500" dirty="0"/>
              <a:t>Anzeichnen die Ränder des individuellen Löffels an der anatomischen Modelle;</a:t>
            </a:r>
            <a:r>
              <a:rPr lang="de-DE" sz="1500" dirty="0"/>
              <a:t> </a:t>
            </a:r>
            <a:r>
              <a:rPr lang="de-DE" altLang="hu-HU" sz="1500" dirty="0"/>
              <a:t>Individuelle</a:t>
            </a:r>
            <a:r>
              <a:rPr lang="hu-HU" altLang="hu-HU" sz="1500" dirty="0"/>
              <a:t>r</a:t>
            </a:r>
            <a:r>
              <a:rPr lang="de-DE" altLang="hu-HU" sz="1500" dirty="0"/>
              <a:t> Abformlöffel </a:t>
            </a:r>
            <a:r>
              <a:rPr lang="de-DE" sz="1500" dirty="0"/>
              <a:t>(</a:t>
            </a:r>
            <a:r>
              <a:rPr lang="de-DE" altLang="hu-HU" sz="1500" dirty="0"/>
              <a:t>an der Modelle</a:t>
            </a:r>
            <a:r>
              <a:rPr lang="de-DE" sz="1500" dirty="0"/>
              <a:t>) (</a:t>
            </a:r>
            <a:r>
              <a:rPr lang="hu-HU" sz="1500" dirty="0" err="1"/>
              <a:t>Löffelmaterial</a:t>
            </a:r>
            <a:r>
              <a:rPr lang="hu-HU" sz="1500" dirty="0"/>
              <a:t> </a:t>
            </a:r>
            <a:r>
              <a:rPr lang="de-DE" sz="1500" dirty="0"/>
              <a:t>+ </a:t>
            </a:r>
            <a:r>
              <a:rPr lang="hu-HU" sz="1500" dirty="0" err="1"/>
              <a:t>Typ</a:t>
            </a:r>
            <a:r>
              <a:rPr lang="de-DE" sz="1500" dirty="0"/>
              <a:t>)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altLang="hu-HU" sz="1500" dirty="0" err="1"/>
              <a:t>Randgestaltung</a:t>
            </a:r>
            <a:r>
              <a:rPr lang="hu-HU" altLang="hu-HU" sz="1500" dirty="0"/>
              <a:t> (</a:t>
            </a:r>
            <a:r>
              <a:rPr lang="hu-HU" altLang="hu-HU" sz="1500" dirty="0" err="1"/>
              <a:t>Material</a:t>
            </a:r>
            <a:r>
              <a:rPr lang="hu-HU" altLang="hu-HU" sz="1500" dirty="0"/>
              <a:t> + </a:t>
            </a:r>
            <a:r>
              <a:rPr lang="hu-HU" altLang="hu-HU" sz="1500" dirty="0" err="1"/>
              <a:t>Methode</a:t>
            </a:r>
            <a:r>
              <a:rPr lang="hu-HU" altLang="hu-HU" sz="1500" dirty="0"/>
              <a:t>), </a:t>
            </a:r>
            <a:r>
              <a:rPr lang="de-DE" altLang="hu-HU" sz="1500" dirty="0"/>
              <a:t>Funktionslöffel </a:t>
            </a:r>
            <a:endParaRPr lang="hu-HU" altLang="hu-HU" sz="15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hu-HU" sz="1500" dirty="0"/>
              <a:t>Funktionsabformung </a:t>
            </a:r>
            <a:r>
              <a:rPr lang="de-DE" sz="1500" dirty="0"/>
              <a:t>(</a:t>
            </a:r>
            <a:r>
              <a:rPr lang="de-DE" altLang="hu-HU" sz="1500" dirty="0"/>
              <a:t>von der </a:t>
            </a:r>
            <a:r>
              <a:rPr lang="de-DE" altLang="hu-HU" sz="1500" dirty="0" err="1"/>
              <a:t>mukosale</a:t>
            </a:r>
            <a:r>
              <a:rPr lang="de-DE" altLang="hu-HU" sz="1500" dirty="0"/>
              <a:t> Seite</a:t>
            </a:r>
            <a:r>
              <a:rPr lang="de-DE" sz="1500" dirty="0"/>
              <a:t>) (Typ und Name des Abformmaterials, Methode), </a:t>
            </a:r>
            <a:r>
              <a:rPr lang="de-DE" altLang="hu-HU" sz="1500" dirty="0"/>
              <a:t>Funktionsmodelle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hu-HU" sz="1500" dirty="0" err="1"/>
              <a:t>Bissnahme</a:t>
            </a:r>
            <a:r>
              <a:rPr lang="de-DE" altLang="hu-HU" sz="1500" dirty="0"/>
              <a:t>: </a:t>
            </a:r>
            <a:r>
              <a:rPr lang="hu-HU" altLang="hu-HU" sz="1500" dirty="0" err="1"/>
              <a:t>vertikale</a:t>
            </a:r>
            <a:r>
              <a:rPr lang="hu-HU" altLang="hu-HU" sz="1500" dirty="0"/>
              <a:t> </a:t>
            </a:r>
            <a:r>
              <a:rPr lang="hu-HU" altLang="hu-HU" sz="1500" dirty="0" err="1"/>
              <a:t>Kieferrelationsbestimmung</a:t>
            </a:r>
            <a:r>
              <a:rPr lang="hu-HU" altLang="hu-HU" sz="1500" dirty="0"/>
              <a:t> und </a:t>
            </a:r>
            <a:r>
              <a:rPr lang="hu-HU" altLang="hu-HU" sz="1500" dirty="0" err="1"/>
              <a:t>zentrisches</a:t>
            </a:r>
            <a:r>
              <a:rPr lang="hu-HU" altLang="hu-HU" sz="1500" dirty="0"/>
              <a:t> </a:t>
            </a:r>
            <a:r>
              <a:rPr lang="hu-HU" altLang="hu-HU" sz="1500" dirty="0" err="1"/>
              <a:t>Wachsregistrat</a:t>
            </a:r>
            <a:endParaRPr lang="hu-HU" altLang="hu-HU" sz="1500" dirty="0"/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hu-HU" sz="1500" dirty="0"/>
              <a:t>Biss-Schablone a</a:t>
            </a:r>
            <a:r>
              <a:rPr lang="hu-HU" altLang="hu-HU" sz="1500" dirty="0"/>
              <a:t>n</a:t>
            </a:r>
            <a:r>
              <a:rPr lang="de-DE" altLang="hu-HU" sz="1500" dirty="0"/>
              <a:t> der Modelle</a:t>
            </a:r>
            <a:endParaRPr lang="hu-HU" altLang="hu-HU" sz="1500" dirty="0"/>
          </a:p>
          <a:p>
            <a:pPr marL="285750" indent="-2857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altLang="hu-HU" sz="1500" dirty="0" err="1"/>
              <a:t>Messung</a:t>
            </a:r>
            <a:r>
              <a:rPr lang="hu-HU" altLang="hu-HU" sz="1500" dirty="0"/>
              <a:t> der </a:t>
            </a:r>
            <a:r>
              <a:rPr lang="hu-HU" altLang="hu-HU" sz="1500" dirty="0" err="1"/>
              <a:t>Ruhelage</a:t>
            </a:r>
            <a:r>
              <a:rPr lang="hu-HU" altLang="hu-HU" sz="1500" dirty="0"/>
              <a:t>, </a:t>
            </a:r>
            <a:r>
              <a:rPr lang="hu-HU" altLang="hu-HU" sz="1500" dirty="0" err="1"/>
              <a:t>Einstellung</a:t>
            </a:r>
            <a:r>
              <a:rPr lang="hu-HU" altLang="hu-HU" sz="1500" dirty="0"/>
              <a:t> und </a:t>
            </a:r>
            <a:r>
              <a:rPr lang="hu-HU" altLang="hu-HU" sz="1500" dirty="0" err="1"/>
              <a:t>Zusammensetzung</a:t>
            </a:r>
            <a:r>
              <a:rPr lang="hu-HU" altLang="hu-HU" sz="1500" dirty="0"/>
              <a:t> der </a:t>
            </a:r>
            <a:r>
              <a:rPr lang="hu-HU" altLang="hu-HU" sz="1500" dirty="0" err="1"/>
              <a:t>Biss-Schablone</a:t>
            </a:r>
            <a:r>
              <a:rPr lang="hu-HU" altLang="hu-HU" sz="1500" dirty="0"/>
              <a:t> </a:t>
            </a:r>
            <a:r>
              <a:rPr lang="hu-HU" altLang="hu-HU" sz="1500" dirty="0" err="1"/>
              <a:t>im</a:t>
            </a:r>
            <a:r>
              <a:rPr lang="hu-HU" altLang="hu-HU" sz="1500" dirty="0"/>
              <a:t> </a:t>
            </a:r>
            <a:r>
              <a:rPr lang="hu-HU" altLang="hu-HU" sz="1500" dirty="0" err="1"/>
              <a:t>Mund</a:t>
            </a:r>
            <a:endParaRPr lang="de-DE" altLang="hu-HU" sz="1500" dirty="0"/>
          </a:p>
          <a:p>
            <a:pPr marL="285750"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altLang="hu-HU" sz="1500" dirty="0" err="1"/>
              <a:t>Hilfs</a:t>
            </a:r>
            <a:r>
              <a:rPr lang="de-DE" altLang="hu-HU" sz="1500" dirty="0" err="1"/>
              <a:t>linien</a:t>
            </a:r>
            <a:r>
              <a:rPr lang="de-DE" altLang="hu-HU" sz="1500" dirty="0"/>
              <a:t> (</a:t>
            </a:r>
            <a:r>
              <a:rPr lang="hu-HU" altLang="hu-HU" sz="1500" dirty="0" err="1"/>
              <a:t>Mittellinie</a:t>
            </a:r>
            <a:r>
              <a:rPr lang="hu-HU" altLang="hu-HU" sz="1500" dirty="0"/>
              <a:t>, </a:t>
            </a:r>
            <a:r>
              <a:rPr lang="hu-HU" altLang="hu-HU" sz="1500" dirty="0" err="1"/>
              <a:t>Lachlinie</a:t>
            </a:r>
            <a:r>
              <a:rPr lang="hu-HU" altLang="hu-HU" sz="1500" dirty="0"/>
              <a:t>, </a:t>
            </a:r>
            <a:r>
              <a:rPr lang="hu-HU" altLang="hu-HU" sz="1500" dirty="0" err="1"/>
              <a:t>Eckzahnlinie</a:t>
            </a:r>
            <a:r>
              <a:rPr lang="hu-HU" altLang="hu-HU" sz="1500" dirty="0"/>
              <a:t>, </a:t>
            </a:r>
            <a:r>
              <a:rPr lang="hu-HU" altLang="hu-HU" sz="1500" dirty="0" err="1"/>
              <a:t>Lippenschlusslinie</a:t>
            </a:r>
            <a:r>
              <a:rPr lang="de-DE" altLang="hu-HU" sz="1500" dirty="0"/>
              <a:t>)</a:t>
            </a:r>
            <a:r>
              <a:rPr lang="hu-HU" altLang="hu-HU" sz="1500" dirty="0"/>
              <a:t> in den </a:t>
            </a:r>
            <a:r>
              <a:rPr lang="hu-HU" altLang="hu-HU" sz="1500" dirty="0" err="1"/>
              <a:t>Wachswällen</a:t>
            </a:r>
            <a:r>
              <a:rPr lang="hu-HU" altLang="hu-HU" sz="1500" dirty="0"/>
              <a:t> </a:t>
            </a:r>
            <a:r>
              <a:rPr lang="hu-HU" altLang="hu-HU" sz="1500" dirty="0" err="1"/>
              <a:t>markiert</a:t>
            </a:r>
            <a:endParaRPr lang="hu-HU" altLang="hu-HU" sz="1500" dirty="0"/>
          </a:p>
          <a:p>
            <a:pPr marL="285750"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hu-HU" sz="1500" dirty="0"/>
              <a:t>Biss-Schablone extraoral zusammengesetzt (oder zusammengepasst mit dem Antagonist wenn Zahnersatz wird nur für eine</a:t>
            </a:r>
            <a:r>
              <a:rPr lang="hu-HU" altLang="hu-HU" sz="1500" dirty="0"/>
              <a:t>n</a:t>
            </a:r>
            <a:r>
              <a:rPr lang="de-DE" altLang="hu-HU" sz="1500" dirty="0"/>
              <a:t> Kiefer hergestellt)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26" y="4797152"/>
            <a:ext cx="2846382" cy="1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93982" y="3868674"/>
            <a:ext cx="882196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hu-HU" sz="1500" dirty="0" err="1">
                <a:latin typeface="+mn-lt"/>
              </a:rPr>
              <a:t>Wachsanprobe</a:t>
            </a:r>
            <a:r>
              <a:rPr lang="de-DE" sz="1500" dirty="0">
                <a:latin typeface="+mn-lt"/>
              </a:rPr>
              <a:t> : </a:t>
            </a:r>
            <a:r>
              <a:rPr lang="de-DE" altLang="hu-HU" sz="1500" dirty="0">
                <a:latin typeface="+mn-lt"/>
              </a:rPr>
              <a:t>Probeprothese im </a:t>
            </a:r>
            <a:r>
              <a:rPr lang="de-DE" altLang="hu-HU" sz="1500" dirty="0" err="1">
                <a:latin typeface="+mn-lt"/>
              </a:rPr>
              <a:t>Artikulator</a:t>
            </a:r>
            <a:r>
              <a:rPr lang="de-DE" altLang="hu-HU" sz="1500" dirty="0">
                <a:latin typeface="+mn-lt"/>
              </a:rPr>
              <a:t> (</a:t>
            </a:r>
            <a:r>
              <a:rPr lang="de-DE" sz="1500" dirty="0">
                <a:latin typeface="+mn-lt"/>
              </a:rPr>
              <a:t>MIP-Position</a:t>
            </a:r>
            <a:r>
              <a:rPr lang="de-DE" altLang="hu-HU" sz="1500" dirty="0">
                <a:latin typeface="+mn-lt"/>
              </a:rPr>
              <a:t>, </a:t>
            </a:r>
            <a:r>
              <a:rPr lang="de-DE" sz="1500" dirty="0" err="1">
                <a:latin typeface="+mn-lt"/>
              </a:rPr>
              <a:t>okklusale</a:t>
            </a:r>
            <a:r>
              <a:rPr lang="de-DE" sz="1500" dirty="0">
                <a:latin typeface="+mn-lt"/>
              </a:rPr>
              <a:t> Ansicht</a:t>
            </a:r>
            <a:r>
              <a:rPr lang="de-DE" altLang="hu-HU" sz="1500" dirty="0">
                <a:latin typeface="+mn-lt"/>
              </a:rPr>
              <a:t>) und im Mund (</a:t>
            </a:r>
            <a:r>
              <a:rPr lang="de-DE" sz="1500" dirty="0">
                <a:latin typeface="+mn-lt"/>
              </a:rPr>
              <a:t>MIP-Position</a:t>
            </a:r>
            <a:r>
              <a:rPr lang="de-DE" altLang="hu-HU" sz="1500" dirty="0">
                <a:latin typeface="+mn-lt"/>
              </a:rPr>
              <a:t>, </a:t>
            </a:r>
            <a:r>
              <a:rPr lang="de-DE" sz="1500" dirty="0" err="1">
                <a:latin typeface="+mn-lt"/>
              </a:rPr>
              <a:t>okklusale</a:t>
            </a:r>
            <a:r>
              <a:rPr lang="de-DE" sz="1500" dirty="0">
                <a:latin typeface="+mn-lt"/>
              </a:rPr>
              <a:t> Ansicht</a:t>
            </a:r>
            <a:r>
              <a:rPr lang="de-DE" altLang="hu-HU" sz="1500" dirty="0">
                <a:latin typeface="+mn-lt"/>
              </a:rPr>
              <a:t>, Lächeln)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hu-HU" altLang="hu-HU" sz="1500" dirty="0" err="1">
                <a:latin typeface="+mn-lt"/>
              </a:rPr>
              <a:t>Anprobe</a:t>
            </a:r>
            <a:r>
              <a:rPr lang="hu-HU" altLang="hu-HU" sz="1500" dirty="0">
                <a:latin typeface="+mn-lt"/>
              </a:rPr>
              <a:t> der </a:t>
            </a:r>
            <a:r>
              <a:rPr lang="hu-HU" altLang="hu-HU" sz="1500" dirty="0" err="1">
                <a:latin typeface="+mn-lt"/>
              </a:rPr>
              <a:t>fertigen</a:t>
            </a:r>
            <a:r>
              <a:rPr lang="hu-HU" altLang="hu-HU" sz="1500" dirty="0">
                <a:latin typeface="+mn-lt"/>
              </a:rPr>
              <a:t> </a:t>
            </a:r>
            <a:r>
              <a:rPr lang="hu-HU" altLang="hu-HU" sz="1500" dirty="0" err="1">
                <a:latin typeface="+mn-lt"/>
              </a:rPr>
              <a:t>Prothese</a:t>
            </a:r>
            <a:r>
              <a:rPr lang="hu-HU" altLang="hu-HU" sz="1500" dirty="0">
                <a:latin typeface="+mn-lt"/>
              </a:rPr>
              <a:t> </a:t>
            </a:r>
            <a:r>
              <a:rPr lang="de-DE" altLang="hu-HU" sz="1500" dirty="0">
                <a:latin typeface="+mn-lt"/>
              </a:rPr>
              <a:t>(polierte</a:t>
            </a:r>
            <a:r>
              <a:rPr lang="hu-HU" altLang="hu-HU" sz="1500" dirty="0">
                <a:latin typeface="+mn-lt"/>
              </a:rPr>
              <a:t> und</a:t>
            </a:r>
            <a:r>
              <a:rPr lang="de-DE" altLang="hu-HU" sz="1500" dirty="0">
                <a:latin typeface="+mn-lt"/>
              </a:rPr>
              <a:t> non-polierte Oberfläche</a:t>
            </a:r>
            <a:r>
              <a:rPr lang="hu-HU" altLang="hu-HU" sz="1500" dirty="0">
                <a:latin typeface="+mn-lt"/>
              </a:rPr>
              <a:t>n </a:t>
            </a:r>
            <a:r>
              <a:rPr lang="hu-HU" altLang="hu-HU" sz="1500" dirty="0" err="1">
                <a:latin typeface="+mn-lt"/>
              </a:rPr>
              <a:t>im</a:t>
            </a:r>
            <a:r>
              <a:rPr lang="hu-HU" altLang="hu-HU" sz="1500" dirty="0">
                <a:latin typeface="+mn-lt"/>
              </a:rPr>
              <a:t> </a:t>
            </a:r>
            <a:r>
              <a:rPr lang="hu-HU" altLang="hu-HU" sz="1500" dirty="0" err="1">
                <a:latin typeface="+mn-lt"/>
              </a:rPr>
              <a:t>Artikulator</a:t>
            </a:r>
            <a:r>
              <a:rPr lang="hu-HU" altLang="hu-HU" sz="1500" dirty="0">
                <a:latin typeface="+mn-lt"/>
              </a:rPr>
              <a:t>; MIP und </a:t>
            </a:r>
            <a:r>
              <a:rPr lang="hu-HU" altLang="hu-HU" sz="1500" dirty="0" err="1">
                <a:latin typeface="+mn-lt"/>
              </a:rPr>
              <a:t>okklusale</a:t>
            </a:r>
            <a:r>
              <a:rPr lang="hu-HU" altLang="hu-HU" sz="1500" dirty="0">
                <a:latin typeface="+mn-lt"/>
              </a:rPr>
              <a:t> </a:t>
            </a:r>
            <a:r>
              <a:rPr lang="hu-HU" altLang="hu-HU" sz="1500" dirty="0" err="1">
                <a:latin typeface="+mn-lt"/>
              </a:rPr>
              <a:t>Ansicht</a:t>
            </a:r>
            <a:r>
              <a:rPr lang="hu-HU" altLang="hu-HU" sz="1500" dirty="0">
                <a:latin typeface="+mn-lt"/>
              </a:rPr>
              <a:t> </a:t>
            </a:r>
            <a:r>
              <a:rPr lang="hu-HU" altLang="hu-HU" sz="1500" dirty="0" err="1">
                <a:latin typeface="+mn-lt"/>
              </a:rPr>
              <a:t>im</a:t>
            </a:r>
            <a:r>
              <a:rPr lang="hu-HU" altLang="hu-HU" sz="1500" dirty="0">
                <a:latin typeface="+mn-lt"/>
              </a:rPr>
              <a:t> </a:t>
            </a:r>
            <a:r>
              <a:rPr lang="hu-HU" altLang="hu-HU" sz="1500" dirty="0" err="1">
                <a:latin typeface="+mn-lt"/>
              </a:rPr>
              <a:t>Mund</a:t>
            </a:r>
            <a:r>
              <a:rPr lang="hu-HU" altLang="hu-HU" sz="1500" dirty="0">
                <a:latin typeface="+mn-lt"/>
              </a:rPr>
              <a:t>, </a:t>
            </a:r>
            <a:r>
              <a:rPr lang="hu-HU" altLang="hu-HU" sz="1500" dirty="0" err="1">
                <a:latin typeface="+mn-lt"/>
              </a:rPr>
              <a:t>Lächeln</a:t>
            </a:r>
            <a:r>
              <a:rPr lang="hu-HU" altLang="hu-HU" sz="1500" dirty="0">
                <a:latin typeface="+mn-lt"/>
              </a:rPr>
              <a:t>). 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hu-HU" altLang="hu-HU" sz="1500" dirty="0" err="1">
                <a:latin typeface="+mn-lt"/>
              </a:rPr>
              <a:t>Übergabe</a:t>
            </a:r>
            <a:r>
              <a:rPr lang="hu-HU" altLang="hu-HU" sz="1500" dirty="0">
                <a:latin typeface="+mn-lt"/>
              </a:rPr>
              <a:t>, </a:t>
            </a:r>
            <a:r>
              <a:rPr lang="hu-HU" altLang="hu-HU" sz="1500" dirty="0" err="1">
                <a:latin typeface="+mn-lt"/>
              </a:rPr>
              <a:t>Patienteninstruktion</a:t>
            </a:r>
            <a:endParaRPr lang="hu-HU" altLang="hu-HU" sz="1500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hu-HU" altLang="hu-HU" sz="1500" dirty="0" err="1">
                <a:latin typeface="+mn-lt"/>
              </a:rPr>
              <a:t>Nachsorge</a:t>
            </a:r>
            <a:endParaRPr lang="de-DE" altLang="hu-HU" sz="1500" dirty="0"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94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/>
          </p:cNvSpPr>
          <p:nvPr/>
        </p:nvSpPr>
        <p:spPr>
          <a:xfrm>
            <a:off x="282352" y="1086738"/>
            <a:ext cx="8579296" cy="525658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Ausgangsbilder</a:t>
            </a:r>
            <a:r>
              <a:rPr lang="hu-HU" sz="1500" dirty="0"/>
              <a:t>; </a:t>
            </a:r>
            <a:r>
              <a:rPr lang="de-AT" sz="1500" dirty="0"/>
              <a:t>Vorbereitete Zahnst</a:t>
            </a:r>
            <a:r>
              <a:rPr lang="hu-HU" sz="1500" dirty="0"/>
              <a:t>ü</a:t>
            </a:r>
            <a:r>
              <a:rPr lang="de-AT" sz="1500" dirty="0" err="1"/>
              <a:t>mpfe</a:t>
            </a:r>
            <a:r>
              <a:rPr lang="de-AT" sz="1500" dirty="0"/>
              <a:t> (Präparationsart)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Situationsabformung zur </a:t>
            </a:r>
            <a:r>
              <a:rPr lang="de-AT" sz="1500" dirty="0" err="1"/>
              <a:t>Provisorienherstellung</a:t>
            </a:r>
            <a:r>
              <a:rPr lang="de-AT" sz="1500" dirty="0"/>
              <a:t> (Methode &amp; Typ, Name, Hersteller des Abformmaterials)</a:t>
            </a:r>
            <a:endParaRPr lang="hu-HU" sz="1500" dirty="0"/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Zahnprovisorium (IKP, </a:t>
            </a:r>
            <a:r>
              <a:rPr lang="de-AT" sz="1500" dirty="0" err="1"/>
              <a:t>Okklusalansicht</a:t>
            </a:r>
            <a:r>
              <a:rPr lang="de-AT" sz="1500" dirty="0"/>
              <a:t>)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Präzision</a:t>
            </a:r>
            <a:r>
              <a:rPr lang="hu-HU" sz="1500" dirty="0"/>
              <a:t>s</a:t>
            </a:r>
            <a:r>
              <a:rPr lang="de-AT" sz="1500" dirty="0"/>
              <a:t>-</a:t>
            </a:r>
            <a:r>
              <a:rPr lang="de-AT" sz="1500" dirty="0" err="1"/>
              <a:t>situationsabformung</a:t>
            </a:r>
            <a:r>
              <a:rPr lang="de-AT" sz="1500" dirty="0"/>
              <a:t> (Methode &amp; Typ, Name, Hersteller des Abformmaterials)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Gegenkiefer-Abformung (Methode &amp; Typ, Name, Hersteller des Abformmaterials)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1500" dirty="0" err="1"/>
              <a:t>Kieferrelationsbestimmung</a:t>
            </a:r>
            <a:r>
              <a:rPr lang="de-AT" sz="1500" dirty="0"/>
              <a:t>: </a:t>
            </a:r>
            <a:r>
              <a:rPr lang="hu-HU" sz="1500" dirty="0" err="1"/>
              <a:t>Wachsbiss</a:t>
            </a:r>
            <a:r>
              <a:rPr lang="hu-HU" sz="1500" dirty="0"/>
              <a:t> </a:t>
            </a:r>
            <a:r>
              <a:rPr lang="hu-HU" sz="1500" dirty="0" err="1"/>
              <a:t>oder</a:t>
            </a:r>
            <a:r>
              <a:rPr lang="de-AT" sz="1500" dirty="0"/>
              <a:t> </a:t>
            </a:r>
            <a:r>
              <a:rPr lang="hu-HU" sz="1500" dirty="0" err="1"/>
              <a:t>zentrisches</a:t>
            </a:r>
            <a:r>
              <a:rPr lang="hu-HU" sz="1500" dirty="0"/>
              <a:t> </a:t>
            </a:r>
            <a:r>
              <a:rPr lang="hu-HU" sz="1500" dirty="0" err="1"/>
              <a:t>Wachsregistrat</a:t>
            </a:r>
            <a:r>
              <a:rPr lang="hu-HU" sz="1500" dirty="0"/>
              <a:t> (</a:t>
            </a:r>
            <a:r>
              <a:rPr lang="hu-HU" sz="1500" dirty="0" err="1"/>
              <a:t>Biss-Schablonen</a:t>
            </a:r>
            <a:r>
              <a:rPr lang="hu-HU" sz="1500" dirty="0"/>
              <a:t>)</a:t>
            </a:r>
            <a:r>
              <a:rPr lang="de-AT" sz="1500" dirty="0"/>
              <a:t> </a:t>
            </a:r>
            <a:r>
              <a:rPr lang="hu-HU" sz="1500" dirty="0" err="1"/>
              <a:t>oder</a:t>
            </a:r>
            <a:r>
              <a:rPr lang="de-AT" sz="1500" dirty="0"/>
              <a:t> </a:t>
            </a:r>
            <a:r>
              <a:rPr lang="hu-HU" sz="1500" dirty="0" err="1"/>
              <a:t>ggf</a:t>
            </a:r>
            <a:r>
              <a:rPr lang="hu-HU" sz="1500" dirty="0"/>
              <a:t>. </a:t>
            </a:r>
            <a:r>
              <a:rPr lang="hu-HU" sz="1500" dirty="0" err="1"/>
              <a:t>intraorale</a:t>
            </a:r>
            <a:r>
              <a:rPr lang="hu-HU" sz="1500" dirty="0"/>
              <a:t> </a:t>
            </a:r>
            <a:r>
              <a:rPr lang="hu-HU" sz="1500" dirty="0" err="1"/>
              <a:t>Stützstift-registrierung</a:t>
            </a:r>
            <a:r>
              <a:rPr lang="hu-HU" sz="1500" dirty="0"/>
              <a:t> 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Gerüst</a:t>
            </a:r>
            <a:r>
              <a:rPr lang="hu-HU" sz="1500" dirty="0"/>
              <a:t>an</a:t>
            </a:r>
            <a:r>
              <a:rPr lang="de-AT" sz="1500" dirty="0"/>
              <a:t>probe (</a:t>
            </a:r>
            <a:r>
              <a:rPr lang="hu-HU" sz="1500" dirty="0" err="1"/>
              <a:t>Material</a:t>
            </a:r>
            <a:r>
              <a:rPr lang="hu-HU" sz="1500" dirty="0"/>
              <a:t> des </a:t>
            </a:r>
            <a:r>
              <a:rPr lang="hu-HU" sz="1500" dirty="0" err="1"/>
              <a:t>Gerüstes</a:t>
            </a:r>
            <a:r>
              <a:rPr lang="de-AT" sz="1500" dirty="0"/>
              <a:t>)</a:t>
            </a:r>
            <a:r>
              <a:rPr lang="hu-HU" sz="1500" dirty="0"/>
              <a:t>: </a:t>
            </a:r>
            <a:r>
              <a:rPr lang="hu-HU" sz="1500" dirty="0" err="1"/>
              <a:t>Überprüfung</a:t>
            </a:r>
            <a:r>
              <a:rPr lang="hu-HU" sz="1500" dirty="0"/>
              <a:t> </a:t>
            </a:r>
            <a:r>
              <a:rPr lang="hu-HU" sz="1500" dirty="0" err="1"/>
              <a:t>auf</a:t>
            </a:r>
            <a:r>
              <a:rPr lang="hu-HU" sz="1500" dirty="0"/>
              <a:t> </a:t>
            </a:r>
            <a:r>
              <a:rPr lang="hu-HU" sz="1500" dirty="0" err="1"/>
              <a:t>Paßgenauigkeit</a:t>
            </a:r>
            <a:r>
              <a:rPr lang="hu-HU" sz="1500" dirty="0"/>
              <a:t>, </a:t>
            </a:r>
            <a:r>
              <a:rPr lang="hu-HU" sz="1500" dirty="0" err="1"/>
              <a:t>Randlänge</a:t>
            </a:r>
            <a:r>
              <a:rPr lang="hu-HU" sz="1500" dirty="0"/>
              <a:t>, </a:t>
            </a:r>
            <a:r>
              <a:rPr lang="hu-HU" sz="1500" dirty="0" err="1"/>
              <a:t>Platzverhältnisse</a:t>
            </a:r>
            <a:r>
              <a:rPr lang="hu-HU" sz="1500" dirty="0"/>
              <a:t> </a:t>
            </a:r>
            <a:r>
              <a:rPr lang="hu-HU" sz="1500" dirty="0" err="1"/>
              <a:t>für</a:t>
            </a:r>
            <a:r>
              <a:rPr lang="hu-HU" sz="1500" dirty="0"/>
              <a:t> </a:t>
            </a:r>
            <a:r>
              <a:rPr lang="hu-HU" sz="1500" dirty="0" err="1"/>
              <a:t>die</a:t>
            </a:r>
            <a:r>
              <a:rPr lang="hu-HU" sz="1500" dirty="0"/>
              <a:t> </a:t>
            </a:r>
            <a:r>
              <a:rPr lang="hu-HU" sz="1500" dirty="0" err="1"/>
              <a:t>Verblendung</a:t>
            </a:r>
            <a:r>
              <a:rPr lang="hu-HU" sz="1500" dirty="0"/>
              <a:t> etc. </a:t>
            </a:r>
            <a:endParaRPr lang="de-AT" sz="1500" dirty="0"/>
          </a:p>
          <a:p>
            <a:pPr lvl="1"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hu-HU" sz="1500" dirty="0" err="1"/>
              <a:t>Sägemodelle</a:t>
            </a:r>
            <a:r>
              <a:rPr lang="hu-HU" sz="1500" dirty="0"/>
              <a:t>. </a:t>
            </a:r>
            <a:r>
              <a:rPr lang="hu-HU" sz="1500" dirty="0" err="1"/>
              <a:t>Gerüst</a:t>
            </a:r>
            <a:r>
              <a:rPr lang="hu-HU" sz="1500" dirty="0"/>
              <a:t>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Artikulator</a:t>
            </a:r>
            <a:r>
              <a:rPr lang="hu-HU" sz="1500" dirty="0"/>
              <a:t> (IMP, </a:t>
            </a:r>
            <a:r>
              <a:rPr lang="hu-HU" sz="1500" dirty="0" err="1"/>
              <a:t>Okklusalansicht</a:t>
            </a:r>
            <a:r>
              <a:rPr lang="hu-HU" sz="1500" dirty="0"/>
              <a:t>, </a:t>
            </a:r>
            <a:r>
              <a:rPr lang="hu-HU" sz="1500" dirty="0" err="1"/>
              <a:t>ggf</a:t>
            </a:r>
            <a:r>
              <a:rPr lang="hu-HU" sz="1500" dirty="0"/>
              <a:t>. </a:t>
            </a:r>
            <a:r>
              <a:rPr lang="hu-HU" sz="1500" dirty="0" err="1"/>
              <a:t>Lateralansicht</a:t>
            </a:r>
            <a:r>
              <a:rPr lang="hu-HU" sz="1500" dirty="0"/>
              <a:t>)</a:t>
            </a:r>
            <a:endParaRPr lang="de-AT" sz="1500" dirty="0"/>
          </a:p>
          <a:p>
            <a:pPr lvl="1"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hu-HU" sz="1500" dirty="0" err="1"/>
              <a:t>Gerüst</a:t>
            </a:r>
            <a:r>
              <a:rPr lang="hu-HU" sz="1500" dirty="0"/>
              <a:t>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Mund</a:t>
            </a:r>
            <a:r>
              <a:rPr lang="hu-HU" sz="1500" dirty="0"/>
              <a:t> (IKP, </a:t>
            </a:r>
            <a:r>
              <a:rPr lang="hu-HU" sz="1500" dirty="0" err="1"/>
              <a:t>Okklusalansicht</a:t>
            </a:r>
            <a:r>
              <a:rPr lang="hu-HU" sz="1500" dirty="0"/>
              <a:t>, </a:t>
            </a:r>
            <a:r>
              <a:rPr lang="hu-HU" sz="1500" dirty="0" err="1"/>
              <a:t>ggf</a:t>
            </a:r>
            <a:r>
              <a:rPr lang="hu-HU" sz="1500" dirty="0"/>
              <a:t>. </a:t>
            </a:r>
            <a:r>
              <a:rPr lang="hu-HU" sz="1500" dirty="0" err="1"/>
              <a:t>Lateralansicht</a:t>
            </a:r>
            <a:r>
              <a:rPr lang="hu-HU" sz="1500" dirty="0"/>
              <a:t>)</a:t>
            </a:r>
            <a:endParaRPr lang="de-AT" sz="1500" dirty="0"/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500" dirty="0"/>
              <a:t>Zahnfarbbestimmung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Festsitzender</a:t>
            </a:r>
            <a:r>
              <a:rPr lang="hu-HU" dirty="0"/>
              <a:t> </a:t>
            </a:r>
            <a:r>
              <a:rPr lang="hu-HU" dirty="0" err="1"/>
              <a:t>Zahnersatz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15959" r="5586"/>
          <a:stretch/>
        </p:blipFill>
        <p:spPr>
          <a:xfrm>
            <a:off x="5721760" y="4539680"/>
            <a:ext cx="3214264" cy="190621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82352" y="4349700"/>
            <a:ext cx="5513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500" dirty="0" err="1">
                <a:latin typeface="+mn-lt"/>
              </a:rPr>
              <a:t>Rohbrand</a:t>
            </a:r>
            <a:r>
              <a:rPr lang="hu-HU" sz="1500" dirty="0">
                <a:latin typeface="+mn-lt"/>
              </a:rPr>
              <a:t>an</a:t>
            </a:r>
            <a:r>
              <a:rPr lang="de-AT" sz="1500" dirty="0">
                <a:latin typeface="+mn-lt"/>
              </a:rPr>
              <a:t>probe/Mattprobe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hu-HU" sz="1500" dirty="0" err="1">
                <a:latin typeface="+mn-lt"/>
              </a:rPr>
              <a:t>im</a:t>
            </a:r>
            <a:r>
              <a:rPr lang="hu-HU" sz="1500" dirty="0">
                <a:latin typeface="+mn-lt"/>
              </a:rPr>
              <a:t> </a:t>
            </a:r>
            <a:r>
              <a:rPr lang="hu-HU" sz="1500" dirty="0" err="1">
                <a:latin typeface="+mn-lt"/>
              </a:rPr>
              <a:t>Artikulator</a:t>
            </a:r>
            <a:r>
              <a:rPr lang="de-AT" sz="1500" dirty="0">
                <a:latin typeface="+mn-lt"/>
              </a:rPr>
              <a:t> (</a:t>
            </a:r>
            <a:r>
              <a:rPr lang="hu-HU" sz="1500" dirty="0">
                <a:latin typeface="+mn-lt"/>
              </a:rPr>
              <a:t>IKP, </a:t>
            </a:r>
            <a:r>
              <a:rPr lang="hu-HU" sz="1500" dirty="0" err="1">
                <a:latin typeface="+mn-lt"/>
              </a:rPr>
              <a:t>Okklusalansicht</a:t>
            </a:r>
            <a:r>
              <a:rPr lang="hu-HU" sz="1500" dirty="0">
                <a:latin typeface="+mn-lt"/>
              </a:rPr>
              <a:t>, </a:t>
            </a:r>
            <a:r>
              <a:rPr lang="hu-HU" sz="1500" dirty="0" err="1">
                <a:latin typeface="+mn-lt"/>
              </a:rPr>
              <a:t>ggf</a:t>
            </a:r>
            <a:r>
              <a:rPr lang="hu-HU" sz="1500" dirty="0">
                <a:latin typeface="+mn-lt"/>
              </a:rPr>
              <a:t>. </a:t>
            </a:r>
            <a:r>
              <a:rPr lang="hu-HU" sz="1500" dirty="0" err="1">
                <a:latin typeface="+mn-lt"/>
              </a:rPr>
              <a:t>Lateralansicht</a:t>
            </a:r>
            <a:r>
              <a:rPr lang="de-AT" sz="1500" dirty="0">
                <a:latin typeface="+mn-lt"/>
              </a:rPr>
              <a:t>)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hu-HU" sz="1500" dirty="0" err="1">
                <a:latin typeface="+mn-lt"/>
              </a:rPr>
              <a:t>im</a:t>
            </a:r>
            <a:r>
              <a:rPr lang="hu-HU" sz="1500" dirty="0">
                <a:latin typeface="+mn-lt"/>
              </a:rPr>
              <a:t> </a:t>
            </a:r>
            <a:r>
              <a:rPr lang="hu-HU" sz="1500" dirty="0" err="1">
                <a:latin typeface="+mn-lt"/>
              </a:rPr>
              <a:t>Mund</a:t>
            </a:r>
            <a:r>
              <a:rPr lang="de-AT" sz="1500" dirty="0">
                <a:latin typeface="+mn-lt"/>
              </a:rPr>
              <a:t> (</a:t>
            </a:r>
            <a:r>
              <a:rPr lang="hu-HU" sz="1500" dirty="0">
                <a:latin typeface="+mn-lt"/>
              </a:rPr>
              <a:t>IKP, </a:t>
            </a:r>
            <a:r>
              <a:rPr lang="hu-HU" sz="1500" dirty="0" err="1">
                <a:latin typeface="+mn-lt"/>
              </a:rPr>
              <a:t>Okklusalansicht</a:t>
            </a:r>
            <a:r>
              <a:rPr lang="hu-HU" sz="1500" dirty="0">
                <a:latin typeface="+mn-lt"/>
              </a:rPr>
              <a:t>, </a:t>
            </a:r>
            <a:r>
              <a:rPr lang="hu-HU" sz="1500" dirty="0" err="1">
                <a:latin typeface="+mn-lt"/>
              </a:rPr>
              <a:t>ggf</a:t>
            </a:r>
            <a:r>
              <a:rPr lang="hu-HU" sz="1500" dirty="0">
                <a:latin typeface="+mn-lt"/>
              </a:rPr>
              <a:t>. </a:t>
            </a:r>
            <a:r>
              <a:rPr lang="hu-HU" sz="1500" dirty="0" err="1">
                <a:latin typeface="+mn-lt"/>
              </a:rPr>
              <a:t>Lateralansicht</a:t>
            </a:r>
            <a:r>
              <a:rPr lang="hu-HU" sz="1500" dirty="0">
                <a:latin typeface="+mn-lt"/>
              </a:rPr>
              <a:t>, </a:t>
            </a:r>
            <a:r>
              <a:rPr lang="hu-HU" sz="1500" dirty="0" err="1">
                <a:latin typeface="+mn-lt"/>
              </a:rPr>
              <a:t>Lächeln</a:t>
            </a:r>
            <a:r>
              <a:rPr lang="de-AT" sz="1500" dirty="0">
                <a:latin typeface="+mn-lt"/>
              </a:rPr>
              <a:t>)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1500" dirty="0">
                <a:latin typeface="+mn-lt"/>
              </a:rPr>
              <a:t>Fertigherstellung, </a:t>
            </a:r>
            <a:r>
              <a:rPr lang="hu-HU" sz="1500" dirty="0" err="1">
                <a:latin typeface="+mn-lt"/>
              </a:rPr>
              <a:t>Eingliederung</a:t>
            </a:r>
            <a:endParaRPr lang="de-AT" sz="1500" dirty="0"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hu-HU" sz="1500" dirty="0" err="1">
                <a:latin typeface="+mn-lt"/>
              </a:rPr>
              <a:t>im</a:t>
            </a:r>
            <a:r>
              <a:rPr lang="hu-HU" sz="1500" dirty="0">
                <a:latin typeface="+mn-lt"/>
              </a:rPr>
              <a:t> </a:t>
            </a:r>
            <a:r>
              <a:rPr lang="hu-HU" sz="1500" dirty="0" err="1">
                <a:latin typeface="+mn-lt"/>
              </a:rPr>
              <a:t>Artikulator</a:t>
            </a:r>
            <a:r>
              <a:rPr lang="de-AT" sz="1500" dirty="0">
                <a:latin typeface="+mn-lt"/>
              </a:rPr>
              <a:t> (</a:t>
            </a:r>
            <a:r>
              <a:rPr lang="hu-HU" sz="1500" dirty="0">
                <a:latin typeface="+mn-lt"/>
              </a:rPr>
              <a:t>IKP, </a:t>
            </a:r>
            <a:r>
              <a:rPr lang="hu-HU" sz="1500" dirty="0" err="1">
                <a:latin typeface="+mn-lt"/>
              </a:rPr>
              <a:t>Okklusalansicht</a:t>
            </a:r>
            <a:r>
              <a:rPr lang="hu-HU" sz="1500" dirty="0">
                <a:latin typeface="+mn-lt"/>
              </a:rPr>
              <a:t>, </a:t>
            </a:r>
            <a:r>
              <a:rPr lang="hu-HU" sz="1500" dirty="0" err="1">
                <a:latin typeface="+mn-lt"/>
              </a:rPr>
              <a:t>ggf</a:t>
            </a:r>
            <a:r>
              <a:rPr lang="hu-HU" sz="1500" dirty="0">
                <a:latin typeface="+mn-lt"/>
              </a:rPr>
              <a:t>. </a:t>
            </a:r>
            <a:r>
              <a:rPr lang="hu-HU" sz="1500" dirty="0" err="1">
                <a:latin typeface="+mn-lt"/>
              </a:rPr>
              <a:t>Lateralansicht</a:t>
            </a:r>
            <a:r>
              <a:rPr lang="de-AT" sz="1500" dirty="0">
                <a:latin typeface="+mn-lt"/>
              </a:rPr>
              <a:t>)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hu-HU" sz="1500" dirty="0" err="1">
                <a:latin typeface="+mn-lt"/>
              </a:rPr>
              <a:t>im</a:t>
            </a:r>
            <a:r>
              <a:rPr lang="hu-HU" sz="1500" dirty="0">
                <a:latin typeface="+mn-lt"/>
              </a:rPr>
              <a:t> </a:t>
            </a:r>
            <a:r>
              <a:rPr lang="hu-HU" sz="1500" dirty="0" err="1">
                <a:latin typeface="+mn-lt"/>
              </a:rPr>
              <a:t>Mund</a:t>
            </a:r>
            <a:r>
              <a:rPr lang="de-AT" sz="1500" dirty="0">
                <a:latin typeface="+mn-lt"/>
              </a:rPr>
              <a:t> (</a:t>
            </a:r>
            <a:r>
              <a:rPr lang="hu-HU" sz="1500" dirty="0">
                <a:latin typeface="+mn-lt"/>
              </a:rPr>
              <a:t>IKP, </a:t>
            </a:r>
            <a:r>
              <a:rPr lang="hu-HU" sz="1500" dirty="0" err="1">
                <a:latin typeface="+mn-lt"/>
              </a:rPr>
              <a:t>Okklusalansicht</a:t>
            </a:r>
            <a:r>
              <a:rPr lang="hu-HU" sz="1500" dirty="0">
                <a:latin typeface="+mn-lt"/>
              </a:rPr>
              <a:t>, </a:t>
            </a:r>
            <a:r>
              <a:rPr lang="hu-HU" sz="1500" dirty="0" err="1">
                <a:latin typeface="+mn-lt"/>
              </a:rPr>
              <a:t>ggf</a:t>
            </a:r>
            <a:r>
              <a:rPr lang="hu-HU" sz="1500" dirty="0">
                <a:latin typeface="+mn-lt"/>
              </a:rPr>
              <a:t>. </a:t>
            </a:r>
            <a:r>
              <a:rPr lang="hu-HU" sz="1500" dirty="0" err="1">
                <a:latin typeface="+mn-lt"/>
              </a:rPr>
              <a:t>Lateralansicht</a:t>
            </a:r>
            <a:r>
              <a:rPr lang="hu-HU" sz="1500" dirty="0">
                <a:latin typeface="+mn-lt"/>
              </a:rPr>
              <a:t>, </a:t>
            </a:r>
            <a:r>
              <a:rPr lang="hu-HU" sz="1500" dirty="0" err="1">
                <a:latin typeface="+mn-lt"/>
              </a:rPr>
              <a:t>Lächeln</a:t>
            </a:r>
            <a:r>
              <a:rPr lang="de-AT" sz="15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961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Modellgussprothese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10644" y="1268760"/>
            <a:ext cx="594553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1500" dirty="0" err="1"/>
              <a:t>Situationsabformung</a:t>
            </a:r>
            <a:r>
              <a:rPr lang="hu-HU" sz="1500" dirty="0"/>
              <a:t> (</a:t>
            </a:r>
            <a:r>
              <a:rPr lang="hu-HU" sz="1500" dirty="0" err="1"/>
              <a:t>Methode</a:t>
            </a:r>
            <a:r>
              <a:rPr lang="hu-HU" sz="1500" dirty="0"/>
              <a:t>, </a:t>
            </a:r>
            <a:r>
              <a:rPr lang="de-DE" sz="1500" dirty="0"/>
              <a:t>Typ und Name des Abformmaterials</a:t>
            </a:r>
            <a:r>
              <a:rPr lang="hu-HU" sz="1500" dirty="0"/>
              <a:t>)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1500" dirty="0" err="1"/>
              <a:t>Gegenkiefer-abformung</a:t>
            </a:r>
            <a:r>
              <a:rPr lang="hu-HU" sz="1500" dirty="0"/>
              <a:t> (</a:t>
            </a:r>
            <a:r>
              <a:rPr lang="hu-HU" sz="1500" dirty="0" err="1"/>
              <a:t>Methode</a:t>
            </a:r>
            <a:r>
              <a:rPr lang="hu-HU" sz="1500" dirty="0"/>
              <a:t>, </a:t>
            </a:r>
            <a:r>
              <a:rPr lang="de-DE" sz="1500" dirty="0"/>
              <a:t>Typ und Name des Abformmaterials</a:t>
            </a:r>
            <a:r>
              <a:rPr lang="hu-HU" sz="1500" dirty="0"/>
              <a:t>)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1500" dirty="0" err="1"/>
              <a:t>Kieferrelationsbestimmung</a:t>
            </a:r>
            <a:r>
              <a:rPr lang="hu-HU" sz="1500" dirty="0"/>
              <a:t> (ZO/MIP): </a:t>
            </a:r>
            <a:r>
              <a:rPr lang="hu-HU" sz="1500" dirty="0" err="1"/>
              <a:t>zentrisches</a:t>
            </a:r>
            <a:r>
              <a:rPr lang="hu-HU" sz="1500" dirty="0"/>
              <a:t> </a:t>
            </a:r>
            <a:r>
              <a:rPr lang="hu-HU" sz="1500" dirty="0" err="1"/>
              <a:t>Wachsregistrat</a:t>
            </a:r>
            <a:r>
              <a:rPr lang="hu-HU" sz="1500" dirty="0"/>
              <a:t> (</a:t>
            </a:r>
            <a:r>
              <a:rPr lang="hu-HU" sz="1500" dirty="0" err="1"/>
              <a:t>Biss-Schablonen</a:t>
            </a:r>
            <a:r>
              <a:rPr lang="hu-HU" sz="1500" dirty="0"/>
              <a:t>) </a:t>
            </a:r>
            <a:r>
              <a:rPr lang="hu-HU" sz="1500" dirty="0" err="1"/>
              <a:t>oder</a:t>
            </a:r>
            <a:r>
              <a:rPr lang="hu-HU" sz="1500" dirty="0"/>
              <a:t> </a:t>
            </a:r>
            <a:r>
              <a:rPr lang="hu-HU" sz="1500" dirty="0" err="1"/>
              <a:t>ggf</a:t>
            </a:r>
            <a:r>
              <a:rPr lang="hu-HU" sz="1500" dirty="0"/>
              <a:t>. </a:t>
            </a:r>
            <a:r>
              <a:rPr lang="hu-HU" sz="1500" dirty="0" err="1"/>
              <a:t>intraorale</a:t>
            </a:r>
            <a:r>
              <a:rPr lang="hu-HU" sz="1500" dirty="0"/>
              <a:t> </a:t>
            </a:r>
            <a:r>
              <a:rPr lang="hu-HU" sz="1500" dirty="0" err="1"/>
              <a:t>Stützstift-registrierung</a:t>
            </a:r>
            <a:r>
              <a:rPr lang="hu-HU" sz="1500" dirty="0"/>
              <a:t> 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1500" dirty="0" err="1"/>
              <a:t>Gerüstzeichnung</a:t>
            </a:r>
            <a:r>
              <a:rPr lang="hu-HU" sz="1500" dirty="0"/>
              <a:t> an der </a:t>
            </a:r>
            <a:r>
              <a:rPr lang="hu-HU" sz="1500" dirty="0" err="1"/>
              <a:t>Situationsmodelle</a:t>
            </a:r>
            <a:r>
              <a:rPr lang="hu-HU" sz="1500" dirty="0"/>
              <a:t> 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1500" dirty="0" err="1"/>
              <a:t>Gerüstanprobe</a:t>
            </a:r>
            <a:r>
              <a:rPr lang="hu-HU" sz="1500" dirty="0"/>
              <a:t> – an der </a:t>
            </a:r>
            <a:r>
              <a:rPr lang="hu-HU" sz="1500" dirty="0" err="1"/>
              <a:t>Modelle</a:t>
            </a:r>
            <a:r>
              <a:rPr lang="hu-HU" sz="1500" dirty="0"/>
              <a:t>,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Mund</a:t>
            </a:r>
            <a:endParaRPr lang="hu-HU" sz="15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1500" dirty="0" err="1"/>
              <a:t>Zahnfarbbestimmung</a:t>
            </a:r>
            <a:endParaRPr lang="hu-HU" sz="1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5164" t="-2333" r="16017"/>
          <a:stretch/>
        </p:blipFill>
        <p:spPr>
          <a:xfrm>
            <a:off x="6156176" y="1248290"/>
            <a:ext cx="2905522" cy="2160240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10644" y="3212976"/>
            <a:ext cx="8105772" cy="190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3800" dirty="0" err="1"/>
              <a:t>Gesamteinprobe</a:t>
            </a:r>
            <a:r>
              <a:rPr lang="hu-HU" sz="3800" dirty="0"/>
              <a:t> der </a:t>
            </a:r>
            <a:r>
              <a:rPr lang="hu-HU" sz="3800" dirty="0" err="1"/>
              <a:t>Wachsaufstellung</a:t>
            </a:r>
            <a:endParaRPr lang="hu-HU" sz="3800" dirty="0"/>
          </a:p>
          <a:p>
            <a:pPr marL="0" lvl="1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3800" dirty="0"/>
              <a:t>	</a:t>
            </a:r>
            <a:r>
              <a:rPr lang="hu-HU" sz="3800" dirty="0" err="1"/>
              <a:t>im</a:t>
            </a:r>
            <a:r>
              <a:rPr lang="hu-HU" sz="3800" dirty="0"/>
              <a:t> </a:t>
            </a:r>
            <a:r>
              <a:rPr lang="hu-HU" sz="3800" dirty="0" err="1"/>
              <a:t>Artikulator</a:t>
            </a:r>
            <a:r>
              <a:rPr lang="hu-HU" sz="3800" dirty="0"/>
              <a:t> </a:t>
            </a:r>
            <a:r>
              <a:rPr lang="de-AT" sz="3800" dirty="0"/>
              <a:t>(</a:t>
            </a:r>
            <a:r>
              <a:rPr lang="hu-HU" sz="3800" dirty="0"/>
              <a:t>IKP, </a:t>
            </a:r>
            <a:r>
              <a:rPr lang="hu-HU" sz="3800" dirty="0" err="1"/>
              <a:t>Okklusalansicht</a:t>
            </a:r>
            <a:r>
              <a:rPr lang="hu-HU" sz="3800" dirty="0"/>
              <a:t>, </a:t>
            </a:r>
            <a:r>
              <a:rPr lang="hu-HU" sz="3800" dirty="0" err="1"/>
              <a:t>ggf</a:t>
            </a:r>
            <a:r>
              <a:rPr lang="hu-HU" sz="3800" dirty="0"/>
              <a:t>. </a:t>
            </a:r>
            <a:r>
              <a:rPr lang="hu-HU" sz="3800" dirty="0" err="1"/>
              <a:t>Lateralansicht</a:t>
            </a:r>
            <a:r>
              <a:rPr lang="de-AT" sz="3800" dirty="0"/>
              <a:t>) </a:t>
            </a:r>
            <a:endParaRPr lang="hu-HU" sz="3800" dirty="0"/>
          </a:p>
          <a:p>
            <a:pPr marL="0" lvl="1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3800" dirty="0"/>
              <a:t>	</a:t>
            </a:r>
            <a:r>
              <a:rPr lang="hu-HU" sz="3800" dirty="0" err="1"/>
              <a:t>im</a:t>
            </a:r>
            <a:r>
              <a:rPr lang="hu-HU" sz="3800" dirty="0"/>
              <a:t> </a:t>
            </a:r>
            <a:r>
              <a:rPr lang="hu-HU" sz="3800" dirty="0" err="1"/>
              <a:t>Mund</a:t>
            </a:r>
            <a:r>
              <a:rPr lang="de-AT" sz="3800" dirty="0"/>
              <a:t> (</a:t>
            </a:r>
            <a:r>
              <a:rPr lang="hu-HU" sz="3800" dirty="0"/>
              <a:t>IKP, </a:t>
            </a:r>
            <a:r>
              <a:rPr lang="hu-HU" sz="3800" dirty="0" err="1"/>
              <a:t>Okklusalansicht</a:t>
            </a:r>
            <a:r>
              <a:rPr lang="hu-HU" sz="3800" dirty="0"/>
              <a:t>, </a:t>
            </a:r>
            <a:r>
              <a:rPr lang="hu-HU" sz="3800" dirty="0" err="1"/>
              <a:t>ggf</a:t>
            </a:r>
            <a:r>
              <a:rPr lang="hu-HU" sz="3800" dirty="0"/>
              <a:t>. </a:t>
            </a:r>
            <a:r>
              <a:rPr lang="hu-HU" sz="3800" dirty="0" err="1"/>
              <a:t>Lateralansicht</a:t>
            </a:r>
            <a:r>
              <a:rPr lang="hu-HU" sz="3800" dirty="0"/>
              <a:t>, </a:t>
            </a:r>
            <a:r>
              <a:rPr lang="hu-HU" sz="3800" dirty="0" err="1"/>
              <a:t>Lächeln</a:t>
            </a:r>
            <a:r>
              <a:rPr lang="de-AT" sz="3800" dirty="0"/>
              <a:t>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hu-HU" sz="3800" dirty="0" err="1"/>
              <a:t>Fertigstellung</a:t>
            </a:r>
            <a:r>
              <a:rPr lang="hu-HU" sz="3800" dirty="0"/>
              <a:t>, </a:t>
            </a:r>
            <a:r>
              <a:rPr lang="hu-HU" sz="3800" dirty="0" err="1"/>
              <a:t>Übergabe</a:t>
            </a:r>
            <a:r>
              <a:rPr lang="hu-HU" sz="3800" dirty="0"/>
              <a:t> der </a:t>
            </a:r>
            <a:r>
              <a:rPr lang="hu-HU" sz="3800" dirty="0" err="1"/>
              <a:t>Modellgussporthese</a:t>
            </a:r>
            <a:endParaRPr lang="hu-HU" sz="3800" dirty="0"/>
          </a:p>
          <a:p>
            <a:pPr marL="0" lvl="1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3800" dirty="0"/>
              <a:t>	</a:t>
            </a:r>
            <a:r>
              <a:rPr lang="hu-HU" sz="3800" dirty="0" err="1"/>
              <a:t>im</a:t>
            </a:r>
            <a:r>
              <a:rPr lang="hu-HU" sz="3800" dirty="0"/>
              <a:t> </a:t>
            </a:r>
            <a:r>
              <a:rPr lang="hu-HU" sz="3800" dirty="0" err="1"/>
              <a:t>Artikulator</a:t>
            </a:r>
            <a:r>
              <a:rPr lang="hu-HU" sz="3800" dirty="0"/>
              <a:t> </a:t>
            </a:r>
            <a:r>
              <a:rPr lang="de-AT" sz="3800" dirty="0"/>
              <a:t>(</a:t>
            </a:r>
            <a:r>
              <a:rPr lang="hu-HU" sz="3800" dirty="0"/>
              <a:t>IKP, </a:t>
            </a:r>
            <a:r>
              <a:rPr lang="hu-HU" sz="3800" dirty="0" err="1"/>
              <a:t>Okklusalansicht</a:t>
            </a:r>
            <a:r>
              <a:rPr lang="hu-HU" sz="3800" dirty="0"/>
              <a:t>, </a:t>
            </a:r>
            <a:r>
              <a:rPr lang="hu-HU" sz="3800" dirty="0" err="1"/>
              <a:t>ggf</a:t>
            </a:r>
            <a:r>
              <a:rPr lang="hu-HU" sz="3800" dirty="0"/>
              <a:t>. </a:t>
            </a:r>
            <a:r>
              <a:rPr lang="hu-HU" sz="3800" dirty="0" err="1"/>
              <a:t>Lateralansicht</a:t>
            </a:r>
            <a:r>
              <a:rPr lang="de-AT" sz="3800" dirty="0"/>
              <a:t>) </a:t>
            </a:r>
            <a:endParaRPr lang="hu-HU" sz="3800" dirty="0"/>
          </a:p>
          <a:p>
            <a:pPr marL="0" lvl="1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3800" dirty="0"/>
              <a:t>	</a:t>
            </a:r>
            <a:r>
              <a:rPr lang="hu-HU" sz="3800" dirty="0" err="1"/>
              <a:t>im</a:t>
            </a:r>
            <a:r>
              <a:rPr lang="hu-HU" sz="3800" dirty="0"/>
              <a:t> </a:t>
            </a:r>
            <a:r>
              <a:rPr lang="hu-HU" sz="3800" dirty="0" err="1"/>
              <a:t>Mund</a:t>
            </a:r>
            <a:r>
              <a:rPr lang="de-AT" sz="3800" dirty="0"/>
              <a:t> (</a:t>
            </a:r>
            <a:r>
              <a:rPr lang="hu-HU" sz="3800" dirty="0"/>
              <a:t>IKP, </a:t>
            </a:r>
            <a:r>
              <a:rPr lang="hu-HU" sz="3800" dirty="0" err="1"/>
              <a:t>Okklusalansicht</a:t>
            </a:r>
            <a:r>
              <a:rPr lang="hu-HU" sz="3800" dirty="0"/>
              <a:t>, </a:t>
            </a:r>
            <a:r>
              <a:rPr lang="hu-HU" sz="3800" dirty="0" err="1"/>
              <a:t>ggf</a:t>
            </a:r>
            <a:r>
              <a:rPr lang="hu-HU" sz="3800" dirty="0"/>
              <a:t>. </a:t>
            </a:r>
            <a:r>
              <a:rPr lang="hu-HU" sz="3800" dirty="0" err="1"/>
              <a:t>Lateralansicht</a:t>
            </a:r>
            <a:r>
              <a:rPr lang="hu-HU" sz="3800" dirty="0"/>
              <a:t>, </a:t>
            </a:r>
            <a:r>
              <a:rPr lang="hu-HU" sz="3800" dirty="0" err="1"/>
              <a:t>Lächeln</a:t>
            </a:r>
            <a:r>
              <a:rPr lang="de-AT" sz="3800" dirty="0"/>
              <a:t>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hu-HU" altLang="hu-HU" sz="3800" dirty="0" err="1"/>
              <a:t>Patienteninstruktion</a:t>
            </a:r>
            <a:r>
              <a:rPr lang="hu-HU" altLang="hu-HU" sz="3800" dirty="0"/>
              <a:t>, </a:t>
            </a:r>
            <a:r>
              <a:rPr lang="hu-HU" altLang="hu-HU" sz="3800" dirty="0" err="1"/>
              <a:t>Nachsorge</a:t>
            </a:r>
            <a:endParaRPr lang="hu-HU" sz="3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u-H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u-H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u-H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938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/>
          </p:cNvSpPr>
          <p:nvPr/>
        </p:nvSpPr>
        <p:spPr>
          <a:xfrm>
            <a:off x="215516" y="1196752"/>
            <a:ext cx="8712968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sz="1500" u="sng" dirty="0"/>
              <a:t>1. </a:t>
            </a:r>
            <a:r>
              <a:rPr lang="hu-HU" sz="1500" u="sng" dirty="0" err="1"/>
              <a:t>Festsitzender</a:t>
            </a:r>
            <a:r>
              <a:rPr lang="hu-HU" sz="1500" u="sng" dirty="0"/>
              <a:t> </a:t>
            </a:r>
            <a:r>
              <a:rPr lang="hu-HU" sz="1500" u="sng" dirty="0" err="1"/>
              <a:t>Teil</a:t>
            </a:r>
            <a:r>
              <a:rPr lang="hu-HU" sz="1500" u="sng" dirty="0"/>
              <a:t> </a:t>
            </a:r>
            <a:r>
              <a:rPr lang="hu-HU" sz="1500" dirty="0"/>
              <a:t> – </a:t>
            </a:r>
            <a:r>
              <a:rPr lang="hu-HU" sz="1500" i="1" dirty="0" err="1"/>
              <a:t>sehe</a:t>
            </a:r>
            <a:r>
              <a:rPr lang="hu-HU" sz="1500" i="1" dirty="0"/>
              <a:t> „</a:t>
            </a:r>
            <a:r>
              <a:rPr lang="hu-HU" sz="1500" i="1" dirty="0" err="1"/>
              <a:t>Festsitzender</a:t>
            </a:r>
            <a:r>
              <a:rPr lang="hu-HU" sz="1500" i="1" dirty="0"/>
              <a:t> </a:t>
            </a:r>
            <a:r>
              <a:rPr lang="hu-HU" sz="1500" i="1" dirty="0" err="1"/>
              <a:t>Zahnersatz</a:t>
            </a:r>
            <a:r>
              <a:rPr lang="hu-HU" sz="1500" i="1" dirty="0"/>
              <a:t>”</a:t>
            </a:r>
          </a:p>
          <a:p>
            <a:pPr fontAlgn="auto">
              <a:spcAft>
                <a:spcPts val="0"/>
              </a:spcAft>
            </a:pPr>
            <a:r>
              <a:rPr lang="hu-HU" sz="1500" dirty="0" err="1"/>
              <a:t>Situationsabformung</a:t>
            </a:r>
            <a:r>
              <a:rPr lang="hu-HU" sz="1500" dirty="0"/>
              <a:t>/</a:t>
            </a:r>
            <a:r>
              <a:rPr lang="hu-HU" sz="1500" dirty="0" err="1"/>
              <a:t>Sammelabformung</a:t>
            </a:r>
            <a:r>
              <a:rPr lang="hu-HU" sz="1500" dirty="0"/>
              <a:t> mit </a:t>
            </a:r>
            <a:r>
              <a:rPr lang="hu-HU" sz="1500" dirty="0" err="1"/>
              <a:t>dem</a:t>
            </a:r>
            <a:r>
              <a:rPr lang="hu-HU" sz="1500" dirty="0"/>
              <a:t> </a:t>
            </a:r>
            <a:r>
              <a:rPr lang="hu-HU" sz="1500" dirty="0" err="1"/>
              <a:t>festitzenden</a:t>
            </a:r>
            <a:r>
              <a:rPr lang="hu-HU" sz="1500" dirty="0"/>
              <a:t> </a:t>
            </a:r>
            <a:r>
              <a:rPr lang="hu-HU" sz="1500" dirty="0" err="1"/>
              <a:t>Teil</a:t>
            </a:r>
            <a:r>
              <a:rPr lang="hu-HU" sz="1500" dirty="0"/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hu-HU" sz="15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hu-HU" sz="1500" u="sng" dirty="0"/>
              <a:t>2. </a:t>
            </a:r>
            <a:r>
              <a:rPr lang="hu-HU" sz="1500" u="sng" dirty="0" err="1"/>
              <a:t>Herausnehmbarer</a:t>
            </a:r>
            <a:r>
              <a:rPr lang="hu-HU" sz="1500" u="sng" dirty="0"/>
              <a:t> </a:t>
            </a:r>
            <a:r>
              <a:rPr lang="hu-HU" sz="1500" u="sng" dirty="0" err="1"/>
              <a:t>Teil</a:t>
            </a:r>
            <a:r>
              <a:rPr lang="hu-HU" sz="1500" u="sng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hu-HU" altLang="hu-HU" sz="1500" dirty="0" err="1"/>
              <a:t>Gerüstanprobe</a:t>
            </a:r>
            <a:r>
              <a:rPr lang="hu-HU" altLang="hu-HU" sz="1500" dirty="0"/>
              <a:t> von </a:t>
            </a:r>
            <a:r>
              <a:rPr lang="hu-HU" altLang="hu-HU" sz="1500" dirty="0" err="1"/>
              <a:t>dem</a:t>
            </a:r>
            <a:r>
              <a:rPr lang="hu-HU" altLang="hu-HU" sz="1500" dirty="0"/>
              <a:t> </a:t>
            </a:r>
            <a:r>
              <a:rPr lang="hu-HU" altLang="hu-HU" sz="1500" dirty="0" err="1"/>
              <a:t>herausnehmbaren</a:t>
            </a:r>
            <a:r>
              <a:rPr lang="hu-HU" altLang="hu-HU" sz="1500" dirty="0"/>
              <a:t> </a:t>
            </a:r>
            <a:r>
              <a:rPr lang="hu-HU" altLang="hu-HU" sz="1500" dirty="0" err="1"/>
              <a:t>Teil</a:t>
            </a:r>
            <a:r>
              <a:rPr lang="hu-HU" altLang="hu-HU" sz="1500" dirty="0"/>
              <a:t> </a:t>
            </a:r>
            <a:r>
              <a:rPr lang="hu-HU" altLang="hu-HU" sz="1500" dirty="0" err="1"/>
              <a:t>zusammen</a:t>
            </a:r>
            <a:r>
              <a:rPr lang="hu-HU" altLang="hu-HU" sz="1500" dirty="0"/>
              <a:t> mit </a:t>
            </a:r>
            <a:r>
              <a:rPr lang="hu-HU" altLang="hu-HU" sz="1500" dirty="0" err="1"/>
              <a:t>dem</a:t>
            </a:r>
            <a:r>
              <a:rPr lang="hu-HU" altLang="hu-HU" sz="1500" dirty="0"/>
              <a:t> </a:t>
            </a:r>
            <a:r>
              <a:rPr lang="hu-HU" altLang="hu-HU" sz="1500" dirty="0" err="1"/>
              <a:t>festsitzenden</a:t>
            </a:r>
            <a:r>
              <a:rPr lang="hu-HU" altLang="hu-HU" sz="1500" dirty="0"/>
              <a:t> </a:t>
            </a:r>
            <a:r>
              <a:rPr lang="hu-HU" altLang="hu-HU" sz="1500" dirty="0" err="1"/>
              <a:t>Zahnersatz</a:t>
            </a:r>
            <a:r>
              <a:rPr lang="hu-HU" altLang="hu-HU" sz="1500" dirty="0"/>
              <a:t> </a:t>
            </a:r>
            <a:r>
              <a:rPr lang="hu-HU" sz="1500" dirty="0"/>
              <a:t>(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Artikulator</a:t>
            </a:r>
            <a:r>
              <a:rPr lang="hu-HU" sz="1500" dirty="0"/>
              <a:t> und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Mund</a:t>
            </a:r>
            <a:r>
              <a:rPr lang="hu-HU" sz="1500" dirty="0"/>
              <a:t>)</a:t>
            </a:r>
            <a:endParaRPr lang="hu-HU" altLang="hu-HU" sz="1500" dirty="0"/>
          </a:p>
          <a:p>
            <a:pPr fontAlgn="auto">
              <a:spcAft>
                <a:spcPts val="0"/>
              </a:spcAft>
            </a:pPr>
            <a:r>
              <a:rPr lang="hu-HU" sz="1500" dirty="0" err="1"/>
              <a:t>Kieferrelationsbestimmung</a:t>
            </a:r>
            <a:r>
              <a:rPr lang="hu-HU" sz="1500" dirty="0"/>
              <a:t> (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Mund</a:t>
            </a:r>
            <a:r>
              <a:rPr lang="hu-HU" sz="1500" dirty="0"/>
              <a:t> und </a:t>
            </a:r>
            <a:r>
              <a:rPr lang="hu-HU" sz="1500" dirty="0" err="1"/>
              <a:t>die</a:t>
            </a:r>
            <a:r>
              <a:rPr lang="hu-HU" sz="1500" dirty="0"/>
              <a:t> </a:t>
            </a:r>
            <a:r>
              <a:rPr lang="hu-HU" sz="1500" dirty="0" err="1"/>
              <a:t>zusammengepasste</a:t>
            </a:r>
            <a:r>
              <a:rPr lang="hu-HU" sz="1500" dirty="0"/>
              <a:t> </a:t>
            </a:r>
            <a:r>
              <a:rPr lang="hu-HU" sz="1500" dirty="0" err="1"/>
              <a:t>Modelle</a:t>
            </a:r>
            <a:r>
              <a:rPr lang="hu-HU" sz="1500" dirty="0"/>
              <a:t>)</a:t>
            </a:r>
          </a:p>
          <a:p>
            <a:pPr fontAlgn="auto">
              <a:spcAft>
                <a:spcPts val="0"/>
              </a:spcAft>
            </a:pPr>
            <a:r>
              <a:rPr lang="hu-HU" sz="1500" dirty="0" err="1"/>
              <a:t>Gesamteinprobe</a:t>
            </a:r>
            <a:r>
              <a:rPr lang="hu-HU" sz="1500" dirty="0"/>
              <a:t>, </a:t>
            </a:r>
            <a:r>
              <a:rPr lang="hu-HU" sz="1500" dirty="0" err="1"/>
              <a:t>Kontrolle</a:t>
            </a:r>
            <a:r>
              <a:rPr lang="hu-HU" sz="1500" dirty="0"/>
              <a:t> der </a:t>
            </a:r>
            <a:r>
              <a:rPr lang="hu-HU" sz="1500" dirty="0" err="1"/>
              <a:t>Zahnaufstellung</a:t>
            </a:r>
            <a:r>
              <a:rPr lang="hu-HU" sz="1500" dirty="0"/>
              <a:t> (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Artikulator</a:t>
            </a:r>
            <a:r>
              <a:rPr lang="hu-HU" sz="1500" dirty="0"/>
              <a:t> und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Mund</a:t>
            </a:r>
            <a:r>
              <a:rPr lang="hu-HU" sz="1500" dirty="0"/>
              <a:t>)</a:t>
            </a:r>
          </a:p>
          <a:p>
            <a:pPr fontAlgn="auto">
              <a:spcAft>
                <a:spcPts val="0"/>
              </a:spcAft>
            </a:pPr>
            <a:r>
              <a:rPr lang="hu-HU" sz="1500" dirty="0" err="1"/>
              <a:t>Fertigherstellung</a:t>
            </a:r>
            <a:r>
              <a:rPr lang="hu-HU" sz="1500" dirty="0"/>
              <a:t>, </a:t>
            </a:r>
            <a:r>
              <a:rPr lang="hu-HU" sz="1500" dirty="0" err="1"/>
              <a:t>fertige</a:t>
            </a:r>
            <a:r>
              <a:rPr lang="hu-HU" sz="1500" dirty="0"/>
              <a:t> </a:t>
            </a:r>
            <a:r>
              <a:rPr lang="hu-HU" sz="1500" dirty="0" err="1"/>
              <a:t>Prothese</a:t>
            </a:r>
            <a:endParaRPr lang="hu-HU" sz="1500" dirty="0"/>
          </a:p>
          <a:p>
            <a:pPr marL="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1500" dirty="0"/>
              <a:t>	</a:t>
            </a:r>
            <a:r>
              <a:rPr lang="hu-HU" sz="1500" dirty="0" err="1"/>
              <a:t>Festsitzender</a:t>
            </a:r>
            <a:r>
              <a:rPr lang="hu-HU" sz="1500" dirty="0"/>
              <a:t> </a:t>
            </a:r>
            <a:r>
              <a:rPr lang="hu-HU" sz="1500" dirty="0" err="1"/>
              <a:t>Teil</a:t>
            </a:r>
            <a:r>
              <a:rPr lang="hu-HU" sz="1500" dirty="0"/>
              <a:t> </a:t>
            </a:r>
            <a:r>
              <a:rPr lang="hu-HU" sz="1500" dirty="0" err="1"/>
              <a:t>alleine</a:t>
            </a:r>
            <a:r>
              <a:rPr lang="hu-HU" sz="1500" dirty="0"/>
              <a:t> und mit </a:t>
            </a:r>
            <a:r>
              <a:rPr lang="hu-HU" sz="1500" dirty="0" err="1"/>
              <a:t>dem</a:t>
            </a:r>
            <a:r>
              <a:rPr lang="hu-HU" sz="1500" dirty="0"/>
              <a:t> </a:t>
            </a:r>
            <a:r>
              <a:rPr lang="hu-HU" sz="1500" dirty="0" err="1"/>
              <a:t>herausnehmbaren</a:t>
            </a:r>
            <a:r>
              <a:rPr lang="hu-HU" sz="1500" dirty="0"/>
              <a:t> </a:t>
            </a:r>
            <a:r>
              <a:rPr lang="hu-HU" sz="1500" dirty="0" err="1"/>
              <a:t>Teil</a:t>
            </a:r>
            <a:r>
              <a:rPr lang="hu-HU" sz="1500" dirty="0"/>
              <a:t> </a:t>
            </a:r>
            <a:r>
              <a:rPr lang="hu-HU" sz="1500" dirty="0" err="1"/>
              <a:t>zusammen</a:t>
            </a:r>
            <a:r>
              <a:rPr lang="hu-HU" sz="1500" dirty="0"/>
              <a:t>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Artikulator</a:t>
            </a:r>
            <a:r>
              <a:rPr lang="hu-HU" sz="1500" dirty="0"/>
              <a:t> (MIP, 	</a:t>
            </a:r>
            <a:r>
              <a:rPr lang="hu-HU" sz="1500" dirty="0" err="1"/>
              <a:t>Okklusalansicht</a:t>
            </a:r>
            <a:r>
              <a:rPr lang="hu-HU" sz="1500" dirty="0"/>
              <a:t>) und </a:t>
            </a:r>
            <a:r>
              <a:rPr lang="hu-HU" sz="1500" dirty="0" err="1"/>
              <a:t>im</a:t>
            </a:r>
            <a:r>
              <a:rPr lang="hu-HU" sz="1500" dirty="0"/>
              <a:t> </a:t>
            </a:r>
            <a:r>
              <a:rPr lang="hu-HU" sz="1500" dirty="0" err="1"/>
              <a:t>Mund</a:t>
            </a:r>
            <a:r>
              <a:rPr lang="hu-HU" sz="1500" dirty="0"/>
              <a:t> (IKP, </a:t>
            </a:r>
            <a:r>
              <a:rPr lang="hu-HU" sz="1500" dirty="0" err="1"/>
              <a:t>Okklusalansicht</a:t>
            </a:r>
            <a:r>
              <a:rPr lang="hu-HU" sz="1500" dirty="0"/>
              <a:t>, </a:t>
            </a:r>
            <a:r>
              <a:rPr lang="hu-HU" sz="1500" dirty="0" err="1"/>
              <a:t>Lächeln</a:t>
            </a:r>
            <a:r>
              <a:rPr lang="hu-HU" sz="1500" dirty="0"/>
              <a:t>) </a:t>
            </a:r>
          </a:p>
          <a:p>
            <a:pPr marL="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1500" dirty="0"/>
              <a:t>	Die f</a:t>
            </a:r>
            <a:r>
              <a:rPr lang="de-DE" sz="1500" dirty="0" err="1"/>
              <a:t>einmechanische</a:t>
            </a:r>
            <a:r>
              <a:rPr lang="de-DE" sz="1500" dirty="0"/>
              <a:t> Verankerungselemente </a:t>
            </a:r>
            <a:r>
              <a:rPr lang="hu-HU" sz="1500" dirty="0"/>
              <a:t>(</a:t>
            </a:r>
            <a:r>
              <a:rPr lang="de-DE" sz="1500" dirty="0"/>
              <a:t>mit Parallelfräs-Schulter und Interlock</a:t>
            </a:r>
            <a:r>
              <a:rPr lang="hu-HU" sz="1500" dirty="0"/>
              <a:t>) </a:t>
            </a:r>
            <a:r>
              <a:rPr lang="hu-HU" sz="1500" dirty="0" err="1"/>
              <a:t>sollen</a:t>
            </a:r>
            <a:r>
              <a:rPr lang="hu-HU" sz="1500" dirty="0"/>
              <a:t> 	</a:t>
            </a:r>
            <a:r>
              <a:rPr lang="hu-HU" sz="1500" dirty="0" err="1"/>
              <a:t>sichtbar</a:t>
            </a:r>
            <a:r>
              <a:rPr lang="hu-HU" sz="1500" dirty="0"/>
              <a:t> </a:t>
            </a:r>
            <a:r>
              <a:rPr lang="hu-HU" sz="1500" dirty="0" err="1"/>
              <a:t>sein</a:t>
            </a:r>
            <a:r>
              <a:rPr lang="hu-HU" sz="1500" dirty="0"/>
              <a:t>!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500" dirty="0" err="1"/>
              <a:t>Übergabe</a:t>
            </a:r>
            <a:r>
              <a:rPr lang="hu-HU" sz="1500" dirty="0"/>
              <a:t>, </a:t>
            </a:r>
            <a:r>
              <a:rPr lang="hu-HU" sz="1500" dirty="0" err="1"/>
              <a:t>Eingliederung</a:t>
            </a:r>
            <a:r>
              <a:rPr lang="hu-HU" sz="1500" dirty="0"/>
              <a:t> der </a:t>
            </a:r>
            <a:r>
              <a:rPr lang="hu-HU" sz="1500" dirty="0" err="1"/>
              <a:t>festsitzenden</a:t>
            </a:r>
            <a:r>
              <a:rPr lang="hu-HU" sz="1500" dirty="0"/>
              <a:t> </a:t>
            </a:r>
            <a:r>
              <a:rPr lang="hu-HU" sz="1500" dirty="0" err="1"/>
              <a:t>Teil</a:t>
            </a:r>
            <a:endParaRPr lang="hu-HU" sz="1500" dirty="0"/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altLang="hu-HU" sz="1500" dirty="0" err="1"/>
              <a:t>Patienteninstruktion</a:t>
            </a:r>
            <a:r>
              <a:rPr lang="hu-HU" altLang="hu-HU" sz="1500" dirty="0"/>
              <a:t>, </a:t>
            </a:r>
            <a:r>
              <a:rPr lang="hu-HU" altLang="hu-HU" sz="1500" dirty="0" err="1"/>
              <a:t>Nachsorge</a:t>
            </a:r>
            <a:endParaRPr lang="de-DE" altLang="hu-HU" sz="1500" dirty="0"/>
          </a:p>
          <a:p>
            <a:pPr marL="0" lvl="1" indent="0" fontAlgn="auto">
              <a:spcAft>
                <a:spcPts val="0"/>
              </a:spcAft>
              <a:buNone/>
            </a:pPr>
            <a:endParaRPr lang="hu-HU" sz="2200" dirty="0">
              <a:latin typeface="+mj-lt"/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/>
            </a:pPr>
            <a:endParaRPr lang="hu-HU" sz="2200" dirty="0">
              <a:latin typeface="+mj-lt"/>
            </a:endParaRPr>
          </a:p>
          <a:p>
            <a:pPr marL="514350" indent="-4572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+mj-lt"/>
              <a:buAutoNum type="arabicPeriod"/>
              <a:defRPr/>
            </a:pPr>
            <a:endParaRPr lang="hu-HU" sz="2600" dirty="0">
              <a:latin typeface="+mj-lt"/>
            </a:endParaRPr>
          </a:p>
          <a:p>
            <a:pPr marL="235458" lvl="1" indent="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None/>
              <a:defRPr/>
            </a:pPr>
            <a:endParaRPr lang="hu-HU" sz="1600" dirty="0">
              <a:solidFill>
                <a:schemeClr val="tx1">
                  <a:tint val="8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hu-HU" sz="1600" dirty="0">
              <a:solidFill>
                <a:schemeClr val="tx1">
                  <a:tint val="8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Kombinierter</a:t>
            </a:r>
            <a:r>
              <a:rPr lang="hu-HU" dirty="0"/>
              <a:t> </a:t>
            </a:r>
            <a:r>
              <a:rPr lang="hu-HU" dirty="0" err="1"/>
              <a:t>Zahnersatz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10455" r="8477"/>
          <a:stretch/>
        </p:blipFill>
        <p:spPr>
          <a:xfrm rot="5400000">
            <a:off x="6597225" y="4356103"/>
            <a:ext cx="22142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9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Teleskopverankerte</a:t>
            </a:r>
            <a:r>
              <a:rPr lang="hu-HU" dirty="0"/>
              <a:t> </a:t>
            </a:r>
            <a:r>
              <a:rPr lang="hu-HU" dirty="0" err="1"/>
              <a:t>Deckprothese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13127" y="1268760"/>
            <a:ext cx="6014501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450" dirty="0"/>
              <a:t>Situationsabformung zur </a:t>
            </a:r>
            <a:r>
              <a:rPr lang="de-AT" sz="1450" dirty="0" err="1"/>
              <a:t>Provisorienherstellung</a:t>
            </a:r>
            <a:r>
              <a:rPr lang="de-AT" sz="1450" dirty="0"/>
              <a:t> (Methode &amp; Typ, Name, Hersteller des Abformmaterials)</a:t>
            </a:r>
            <a:r>
              <a:rPr lang="hu-HU" sz="1450" dirty="0"/>
              <a:t>, </a:t>
            </a:r>
            <a:r>
              <a:rPr lang="de-AT" sz="1450" dirty="0"/>
              <a:t>Zahnprovisorium (IKP, </a:t>
            </a:r>
            <a:r>
              <a:rPr lang="de-AT" sz="1450" dirty="0" err="1"/>
              <a:t>Okklusalansicht</a:t>
            </a:r>
            <a:r>
              <a:rPr lang="de-AT" sz="1450" dirty="0"/>
              <a:t>)</a:t>
            </a:r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450" dirty="0"/>
              <a:t>Zahnfarbbestimmung</a:t>
            </a:r>
            <a:r>
              <a:rPr lang="hu-HU" sz="1450" dirty="0"/>
              <a:t>. </a:t>
            </a:r>
            <a:r>
              <a:rPr lang="hu-HU" sz="1450" dirty="0" err="1"/>
              <a:t>Diagnostische</a:t>
            </a:r>
            <a:r>
              <a:rPr lang="hu-HU" sz="1450" dirty="0"/>
              <a:t> </a:t>
            </a:r>
            <a:r>
              <a:rPr lang="hu-HU" sz="1450" dirty="0" err="1"/>
              <a:t>Frontzahnaufstellung</a:t>
            </a:r>
            <a:r>
              <a:rPr lang="hu-HU" sz="1450" dirty="0"/>
              <a:t>. </a:t>
            </a:r>
            <a:endParaRPr lang="de-AT" sz="1450" dirty="0"/>
          </a:p>
          <a:p>
            <a:pPr fontAlgn="auto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</a:pPr>
            <a:r>
              <a:rPr lang="de-AT" sz="1450" dirty="0"/>
              <a:t>Vorbereitete Zahnst</a:t>
            </a:r>
            <a:r>
              <a:rPr lang="hu-HU" sz="1450" dirty="0"/>
              <a:t>ü</a:t>
            </a:r>
            <a:r>
              <a:rPr lang="de-AT" sz="1450" dirty="0" err="1"/>
              <a:t>mpfe</a:t>
            </a:r>
            <a:r>
              <a:rPr lang="hu-HU" sz="1450" dirty="0"/>
              <a:t>, </a:t>
            </a:r>
            <a:r>
              <a:rPr lang="de-AT" sz="1450" dirty="0"/>
              <a:t>Präzision-</a:t>
            </a:r>
            <a:r>
              <a:rPr lang="de-AT" sz="1450" dirty="0" err="1"/>
              <a:t>situationsabformung</a:t>
            </a:r>
            <a:r>
              <a:rPr lang="hu-HU" sz="1450" dirty="0"/>
              <a:t>, </a:t>
            </a:r>
            <a:r>
              <a:rPr lang="hu-HU" sz="1450" dirty="0" err="1"/>
              <a:t>Gegenkiefer-abformung</a:t>
            </a:r>
            <a:r>
              <a:rPr lang="hu-HU" sz="1450" dirty="0"/>
              <a:t> </a:t>
            </a:r>
            <a:r>
              <a:rPr lang="de-AT" sz="1450" dirty="0"/>
              <a:t>(Methode &amp; Typ, Name, Hersteller des Abformmaterials)</a:t>
            </a:r>
            <a:endParaRPr lang="hu-HU" sz="1450" dirty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sz="1450" dirty="0" err="1"/>
              <a:t>Einprobe</a:t>
            </a:r>
            <a:r>
              <a:rPr lang="hu-HU" sz="1450" dirty="0"/>
              <a:t> von </a:t>
            </a:r>
            <a:r>
              <a:rPr lang="hu-HU" sz="1450" dirty="0" err="1"/>
              <a:t>Primärteleskope</a:t>
            </a:r>
            <a:r>
              <a:rPr lang="hu-HU" sz="1450" dirty="0"/>
              <a:t> (an der </a:t>
            </a:r>
            <a:r>
              <a:rPr lang="hu-HU" sz="1450" dirty="0" err="1"/>
              <a:t>Modelle</a:t>
            </a:r>
            <a:r>
              <a:rPr lang="hu-HU" sz="1450" dirty="0"/>
              <a:t>, </a:t>
            </a:r>
            <a:r>
              <a:rPr lang="hu-HU" sz="1450" dirty="0" err="1"/>
              <a:t>im</a:t>
            </a:r>
            <a:r>
              <a:rPr lang="hu-HU" sz="1450" dirty="0"/>
              <a:t> </a:t>
            </a:r>
            <a:r>
              <a:rPr lang="hu-HU" sz="1450" dirty="0" err="1"/>
              <a:t>Mund</a:t>
            </a:r>
            <a:r>
              <a:rPr lang="hu-HU" sz="1450" dirty="0"/>
              <a:t>)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hu-HU" sz="1450" dirty="0"/>
              <a:t>Individuelle</a:t>
            </a:r>
            <a:r>
              <a:rPr lang="hu-HU" altLang="hu-HU" sz="1450" dirty="0"/>
              <a:t>r</a:t>
            </a:r>
            <a:r>
              <a:rPr lang="de-DE" altLang="hu-HU" sz="1450" dirty="0"/>
              <a:t> Abformlöffel</a:t>
            </a:r>
            <a:r>
              <a:rPr lang="hu-HU" altLang="hu-HU" sz="1450" dirty="0"/>
              <a:t> (</a:t>
            </a:r>
            <a:r>
              <a:rPr lang="hu-HU" sz="1450" dirty="0"/>
              <a:t>an der </a:t>
            </a:r>
            <a:r>
              <a:rPr lang="hu-HU" sz="1450" dirty="0" err="1"/>
              <a:t>Modelle</a:t>
            </a:r>
            <a:r>
              <a:rPr lang="hu-HU" sz="1450" dirty="0"/>
              <a:t>, </a:t>
            </a:r>
            <a:r>
              <a:rPr lang="hu-HU" sz="1450" dirty="0" err="1"/>
              <a:t>mukosale</a:t>
            </a:r>
            <a:r>
              <a:rPr lang="hu-HU" sz="1450" dirty="0"/>
              <a:t> </a:t>
            </a:r>
            <a:r>
              <a:rPr lang="hu-HU" sz="1450" dirty="0" err="1"/>
              <a:t>Seite</a:t>
            </a:r>
            <a:r>
              <a:rPr lang="hu-HU" sz="1450" dirty="0"/>
              <a:t>),  </a:t>
            </a:r>
            <a:r>
              <a:rPr lang="de-DE" altLang="hu-HU" sz="1450" dirty="0"/>
              <a:t>Funktionslöffel </a:t>
            </a:r>
            <a:endParaRPr lang="hu-HU" altLang="hu-HU" sz="145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50" dirty="0" err="1"/>
              <a:t>Funktions</a:t>
            </a:r>
            <a:r>
              <a:rPr lang="de-AT" sz="1450" dirty="0"/>
              <a:t>-</a:t>
            </a:r>
            <a:r>
              <a:rPr lang="de-AT" sz="1450" dirty="0" err="1"/>
              <a:t>situationsabformung</a:t>
            </a:r>
            <a:r>
              <a:rPr lang="de-AT" sz="1450" dirty="0"/>
              <a:t> </a:t>
            </a:r>
            <a:r>
              <a:rPr lang="hu-HU" sz="1450" dirty="0"/>
              <a:t>mit den </a:t>
            </a:r>
            <a:r>
              <a:rPr lang="hu-HU" sz="1450" dirty="0" err="1"/>
              <a:t>Primärteleskopen</a:t>
            </a:r>
            <a:r>
              <a:rPr lang="hu-HU" sz="1450" dirty="0"/>
              <a:t> </a:t>
            </a:r>
            <a:r>
              <a:rPr lang="de-AT" sz="1450" dirty="0"/>
              <a:t>(Methode &amp; Typ, Name, Hersteller des Abformmaterials)</a:t>
            </a:r>
            <a:endParaRPr lang="hu-HU" sz="145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endParaRPr lang="hu-HU" altLang="hu-HU" sz="1450" dirty="0"/>
          </a:p>
          <a:p>
            <a:pPr marL="0" indent="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hu-HU" altLang="hu-HU" sz="15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4485" t="25888" r="28265" b="18796"/>
          <a:stretch/>
        </p:blipFill>
        <p:spPr>
          <a:xfrm>
            <a:off x="6126227" y="1327076"/>
            <a:ext cx="2804646" cy="2187624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213127" y="3573016"/>
            <a:ext cx="8892481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altLang="hu-HU" sz="1450" dirty="0" err="1"/>
              <a:t>Paralellgefräste</a:t>
            </a:r>
            <a:r>
              <a:rPr lang="hu-HU" altLang="hu-HU" sz="1450" dirty="0"/>
              <a:t> </a:t>
            </a:r>
            <a:r>
              <a:rPr lang="hu-HU" altLang="hu-HU" sz="1450" dirty="0" err="1"/>
              <a:t>Primärteleskopen</a:t>
            </a:r>
            <a:r>
              <a:rPr lang="hu-HU" altLang="hu-HU" sz="1450" dirty="0"/>
              <a:t> (</a:t>
            </a:r>
            <a:r>
              <a:rPr lang="hu-HU" sz="1450" dirty="0"/>
              <a:t>an der </a:t>
            </a:r>
            <a:r>
              <a:rPr lang="hu-HU" sz="1450" dirty="0" err="1"/>
              <a:t>Modelle</a:t>
            </a:r>
            <a:r>
              <a:rPr lang="hu-HU" sz="1450" dirty="0"/>
              <a:t>, </a:t>
            </a:r>
            <a:r>
              <a:rPr lang="hu-HU" sz="1450" dirty="0" err="1"/>
              <a:t>im</a:t>
            </a:r>
            <a:r>
              <a:rPr lang="hu-HU" sz="1450" dirty="0"/>
              <a:t> </a:t>
            </a:r>
            <a:r>
              <a:rPr lang="hu-HU" sz="1450" dirty="0" err="1"/>
              <a:t>Mund</a:t>
            </a:r>
            <a:r>
              <a:rPr lang="hu-HU" sz="1450" dirty="0"/>
              <a:t>); </a:t>
            </a:r>
            <a:r>
              <a:rPr lang="hu-HU" sz="1450" dirty="0" err="1"/>
              <a:t>Biss-Schablone</a:t>
            </a:r>
            <a:r>
              <a:rPr lang="hu-HU" sz="1450" dirty="0"/>
              <a:t> mit den </a:t>
            </a:r>
            <a:r>
              <a:rPr lang="hu-HU" sz="1450" dirty="0" err="1"/>
              <a:t>Sekundärteleskopen</a:t>
            </a:r>
            <a:r>
              <a:rPr lang="hu-HU" altLang="hu-HU" sz="1450" dirty="0"/>
              <a:t> (</a:t>
            </a:r>
            <a:r>
              <a:rPr lang="hu-HU" sz="1450" dirty="0"/>
              <a:t>an der </a:t>
            </a:r>
            <a:r>
              <a:rPr lang="hu-HU" sz="1450" dirty="0" err="1"/>
              <a:t>Modelle</a:t>
            </a:r>
            <a:r>
              <a:rPr lang="hu-HU" sz="1450" dirty="0"/>
              <a:t>, </a:t>
            </a:r>
            <a:r>
              <a:rPr lang="hu-HU" sz="1450" dirty="0" err="1"/>
              <a:t>im</a:t>
            </a:r>
            <a:r>
              <a:rPr lang="hu-HU" sz="1450" dirty="0"/>
              <a:t> </a:t>
            </a:r>
            <a:r>
              <a:rPr lang="hu-HU" sz="1450" dirty="0" err="1"/>
              <a:t>Mund</a:t>
            </a:r>
            <a:r>
              <a:rPr lang="hu-HU" sz="1450" dirty="0"/>
              <a:t>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sz="1450" dirty="0" err="1"/>
              <a:t>Kieferrelationsbestimmung</a:t>
            </a:r>
            <a:r>
              <a:rPr lang="de-AT" sz="1450" dirty="0"/>
              <a:t>: </a:t>
            </a:r>
            <a:r>
              <a:rPr lang="hu-HU" sz="1450" dirty="0" err="1"/>
              <a:t>zentrisches</a:t>
            </a:r>
            <a:r>
              <a:rPr lang="hu-HU" sz="1450" dirty="0"/>
              <a:t> </a:t>
            </a:r>
            <a:r>
              <a:rPr lang="hu-HU" sz="1450" dirty="0" err="1"/>
              <a:t>Wachsregistrat</a:t>
            </a:r>
            <a:r>
              <a:rPr lang="hu-HU" sz="1450" dirty="0"/>
              <a:t>/</a:t>
            </a:r>
            <a:r>
              <a:rPr lang="hu-HU" sz="1450" dirty="0" err="1"/>
              <a:t>Biss-Schablone</a:t>
            </a:r>
            <a:r>
              <a:rPr lang="de-AT" sz="1450" dirty="0"/>
              <a:t> </a:t>
            </a:r>
            <a:r>
              <a:rPr lang="hu-HU" sz="1450" dirty="0"/>
              <a:t>(</a:t>
            </a:r>
            <a:r>
              <a:rPr lang="hu-HU" sz="1450" dirty="0" err="1"/>
              <a:t>oder</a:t>
            </a:r>
            <a:r>
              <a:rPr lang="de-AT" sz="1450" dirty="0"/>
              <a:t> </a:t>
            </a:r>
            <a:r>
              <a:rPr lang="hu-HU" sz="1450" dirty="0" err="1"/>
              <a:t>ggf</a:t>
            </a:r>
            <a:r>
              <a:rPr lang="hu-HU" sz="1450" dirty="0"/>
              <a:t>. </a:t>
            </a:r>
            <a:r>
              <a:rPr lang="hu-HU" sz="1450" dirty="0" err="1"/>
              <a:t>intraorale</a:t>
            </a:r>
            <a:r>
              <a:rPr lang="hu-HU" sz="1450" dirty="0"/>
              <a:t> </a:t>
            </a:r>
            <a:r>
              <a:rPr lang="hu-HU" sz="1450" dirty="0" err="1"/>
              <a:t>Stützstift-registrierung</a:t>
            </a:r>
            <a:r>
              <a:rPr lang="hu-HU" sz="1450" dirty="0"/>
              <a:t>). </a:t>
            </a:r>
            <a:r>
              <a:rPr lang="hu-HU" sz="1450" dirty="0" err="1"/>
              <a:t>Hilfslinien</a:t>
            </a:r>
            <a:r>
              <a:rPr lang="hu-HU" sz="1450" dirty="0"/>
              <a:t>.  </a:t>
            </a:r>
            <a:r>
              <a:rPr lang="hu-HU" sz="1450" dirty="0" err="1"/>
              <a:t>Im</a:t>
            </a:r>
            <a:r>
              <a:rPr lang="hu-HU" sz="1450" dirty="0"/>
              <a:t> </a:t>
            </a:r>
            <a:r>
              <a:rPr lang="hu-HU" sz="1450" dirty="0" err="1"/>
              <a:t>Mund</a:t>
            </a:r>
            <a:r>
              <a:rPr lang="hu-HU" sz="1450" dirty="0"/>
              <a:t>, </a:t>
            </a:r>
            <a:r>
              <a:rPr lang="de-DE" altLang="hu-HU" sz="1450" dirty="0"/>
              <a:t>zusammengesetzt</a:t>
            </a:r>
            <a:r>
              <a:rPr lang="hu-HU" altLang="hu-HU" sz="1450" dirty="0"/>
              <a:t>e Modelle. </a:t>
            </a:r>
            <a:endParaRPr lang="hu-HU" sz="1450" dirty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sz="1450" dirty="0" err="1"/>
              <a:t>Wachsanprobe</a:t>
            </a:r>
            <a:r>
              <a:rPr lang="de-DE" sz="1450" dirty="0"/>
              <a:t> : </a:t>
            </a:r>
            <a:r>
              <a:rPr lang="de-DE" altLang="hu-HU" sz="1450" dirty="0"/>
              <a:t>Probeprothese im </a:t>
            </a:r>
            <a:r>
              <a:rPr lang="de-DE" altLang="hu-HU" sz="1450" dirty="0" err="1"/>
              <a:t>Artikulator</a:t>
            </a:r>
            <a:r>
              <a:rPr lang="de-DE" altLang="hu-HU" sz="1450" dirty="0"/>
              <a:t> (</a:t>
            </a:r>
            <a:r>
              <a:rPr lang="de-DE" sz="1450" dirty="0"/>
              <a:t>MIP-Position</a:t>
            </a:r>
            <a:r>
              <a:rPr lang="de-DE" altLang="hu-HU" sz="1450" dirty="0"/>
              <a:t>, </a:t>
            </a:r>
            <a:r>
              <a:rPr lang="de-DE" sz="1450" dirty="0" err="1"/>
              <a:t>okklusale</a:t>
            </a:r>
            <a:r>
              <a:rPr lang="de-DE" sz="1450" dirty="0"/>
              <a:t> Ansicht</a:t>
            </a:r>
            <a:r>
              <a:rPr lang="de-DE" altLang="hu-HU" sz="1450" dirty="0"/>
              <a:t>) und im Mund (</a:t>
            </a:r>
            <a:r>
              <a:rPr lang="hu-HU" altLang="hu-HU" sz="1450" dirty="0"/>
              <a:t>IKP</a:t>
            </a:r>
            <a:r>
              <a:rPr lang="de-DE" sz="1450" dirty="0"/>
              <a:t>-Position</a:t>
            </a:r>
            <a:r>
              <a:rPr lang="de-DE" altLang="hu-HU" sz="1450" dirty="0"/>
              <a:t>, </a:t>
            </a:r>
            <a:r>
              <a:rPr lang="de-DE" sz="1450" dirty="0" err="1"/>
              <a:t>okklusale</a:t>
            </a:r>
            <a:r>
              <a:rPr lang="de-DE" sz="1450" dirty="0"/>
              <a:t> Ansicht</a:t>
            </a:r>
            <a:r>
              <a:rPr lang="de-DE" altLang="hu-HU" sz="1450" dirty="0"/>
              <a:t>, Lächeln)</a:t>
            </a:r>
            <a:endParaRPr lang="hu-HU" altLang="hu-HU" sz="1450" dirty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altLang="hu-HU" sz="1450" dirty="0" err="1"/>
              <a:t>Fertigherstellung</a:t>
            </a:r>
            <a:r>
              <a:rPr lang="hu-HU" altLang="hu-HU" sz="1450" dirty="0"/>
              <a:t>. </a:t>
            </a:r>
            <a:r>
              <a:rPr lang="hu-HU" altLang="hu-HU" sz="1450" dirty="0" err="1"/>
              <a:t>Anprobe</a:t>
            </a:r>
            <a:r>
              <a:rPr lang="hu-HU" altLang="hu-HU" sz="1450" dirty="0"/>
              <a:t> der </a:t>
            </a:r>
            <a:r>
              <a:rPr lang="hu-HU" altLang="hu-HU" sz="1450" dirty="0" err="1"/>
              <a:t>fertigen</a:t>
            </a:r>
            <a:r>
              <a:rPr lang="hu-HU" altLang="hu-HU" sz="1450" dirty="0"/>
              <a:t> </a:t>
            </a:r>
            <a:r>
              <a:rPr lang="hu-HU" altLang="hu-HU" sz="1450" dirty="0" err="1"/>
              <a:t>Prothese</a:t>
            </a:r>
            <a:r>
              <a:rPr lang="hu-HU" altLang="hu-HU" sz="1450" dirty="0"/>
              <a:t>, </a:t>
            </a:r>
            <a:r>
              <a:rPr lang="hu-HU" altLang="hu-HU" sz="1450" dirty="0" err="1"/>
              <a:t>Übergabe</a:t>
            </a:r>
            <a:endParaRPr lang="hu-HU" altLang="hu-HU" sz="145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hu-HU" altLang="hu-HU" sz="1450" dirty="0"/>
              <a:t>	</a:t>
            </a:r>
            <a:r>
              <a:rPr lang="hu-HU" altLang="hu-HU" sz="1450" dirty="0" err="1"/>
              <a:t>Prothese</a:t>
            </a:r>
            <a:r>
              <a:rPr lang="hu-HU" altLang="hu-HU" sz="1450" dirty="0"/>
              <a:t>: </a:t>
            </a:r>
            <a:r>
              <a:rPr lang="de-DE" altLang="hu-HU" sz="1450" dirty="0"/>
              <a:t>polierte</a:t>
            </a:r>
            <a:r>
              <a:rPr lang="hu-HU" altLang="hu-HU" sz="1450" dirty="0"/>
              <a:t> und</a:t>
            </a:r>
            <a:r>
              <a:rPr lang="de-DE" altLang="hu-HU" sz="1450" dirty="0"/>
              <a:t> non-polierte Oberfläche</a:t>
            </a:r>
            <a:r>
              <a:rPr lang="hu-HU" altLang="hu-HU" sz="1450" dirty="0"/>
              <a:t>n </a:t>
            </a:r>
            <a:r>
              <a:rPr lang="hu-HU" altLang="hu-HU" sz="1450" dirty="0" err="1"/>
              <a:t>im</a:t>
            </a:r>
            <a:r>
              <a:rPr lang="hu-HU" altLang="hu-HU" sz="1450" dirty="0"/>
              <a:t> </a:t>
            </a:r>
            <a:r>
              <a:rPr lang="hu-HU" altLang="hu-HU" sz="1450" dirty="0" err="1"/>
              <a:t>Artikulator</a:t>
            </a:r>
            <a:r>
              <a:rPr lang="hu-HU" altLang="hu-HU" sz="1450" dirty="0"/>
              <a:t>, mit und </a:t>
            </a:r>
            <a:r>
              <a:rPr lang="hu-HU" altLang="hu-HU" sz="1450" dirty="0" err="1"/>
              <a:t>ohne</a:t>
            </a:r>
            <a:r>
              <a:rPr lang="hu-HU" altLang="hu-HU" sz="1450" dirty="0"/>
              <a:t> </a:t>
            </a:r>
            <a:r>
              <a:rPr lang="hu-HU" altLang="hu-HU" sz="1450" dirty="0" err="1"/>
              <a:t>Primärteleskopen</a:t>
            </a:r>
            <a:r>
              <a:rPr lang="hu-HU" altLang="hu-HU" sz="1450" dirty="0"/>
              <a:t>. IKP 	und </a:t>
            </a:r>
            <a:r>
              <a:rPr lang="hu-HU" altLang="hu-HU" sz="1450" dirty="0" err="1"/>
              <a:t>okklusale</a:t>
            </a:r>
            <a:r>
              <a:rPr lang="hu-HU" altLang="hu-HU" sz="1450" dirty="0"/>
              <a:t> </a:t>
            </a:r>
            <a:r>
              <a:rPr lang="hu-HU" altLang="hu-HU" sz="1450" dirty="0" err="1"/>
              <a:t>Ansicht</a:t>
            </a:r>
            <a:r>
              <a:rPr lang="hu-HU" altLang="hu-HU" sz="1450" dirty="0"/>
              <a:t>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hu-HU" altLang="hu-HU" sz="1450" dirty="0"/>
              <a:t>	</a:t>
            </a:r>
            <a:r>
              <a:rPr lang="hu-HU" altLang="hu-HU" sz="1450" dirty="0" err="1"/>
              <a:t>Primärteleskopen</a:t>
            </a:r>
            <a:r>
              <a:rPr lang="hu-HU" altLang="hu-HU" sz="1450" dirty="0"/>
              <a:t> – </a:t>
            </a:r>
            <a:r>
              <a:rPr lang="hu-HU" altLang="hu-HU" sz="1450" dirty="0" err="1"/>
              <a:t>im</a:t>
            </a:r>
            <a:r>
              <a:rPr lang="hu-HU" altLang="hu-HU" sz="1450" dirty="0"/>
              <a:t> </a:t>
            </a:r>
            <a:r>
              <a:rPr lang="hu-HU" altLang="hu-HU" sz="1450" dirty="0" err="1"/>
              <a:t>Artikulator</a:t>
            </a:r>
            <a:r>
              <a:rPr lang="hu-HU" altLang="hu-HU" sz="1450" dirty="0"/>
              <a:t>, </a:t>
            </a:r>
            <a:r>
              <a:rPr lang="hu-HU" altLang="hu-HU" sz="1450" dirty="0" err="1"/>
              <a:t>im</a:t>
            </a:r>
            <a:r>
              <a:rPr lang="hu-HU" altLang="hu-HU" sz="1450" dirty="0"/>
              <a:t> </a:t>
            </a:r>
            <a:r>
              <a:rPr lang="hu-HU" altLang="hu-HU" sz="1450" dirty="0" err="1"/>
              <a:t>Mund</a:t>
            </a:r>
            <a:r>
              <a:rPr lang="hu-HU" altLang="hu-HU" sz="1450" dirty="0"/>
              <a:t>, </a:t>
            </a:r>
            <a:r>
              <a:rPr lang="hu-HU" altLang="hu-HU" sz="1450" dirty="0" err="1"/>
              <a:t>Eingliederung</a:t>
            </a:r>
            <a:r>
              <a:rPr lang="hu-HU" altLang="hu-HU" sz="1450" dirty="0"/>
              <a:t>. </a:t>
            </a:r>
            <a:r>
              <a:rPr lang="hu-HU" altLang="hu-HU" sz="1450" dirty="0" err="1"/>
              <a:t>Prothese</a:t>
            </a:r>
            <a:r>
              <a:rPr lang="hu-HU" altLang="hu-HU" sz="1450" dirty="0"/>
              <a:t> </a:t>
            </a:r>
            <a:r>
              <a:rPr lang="hu-HU" altLang="hu-HU" sz="1450" dirty="0" err="1"/>
              <a:t>im</a:t>
            </a:r>
            <a:r>
              <a:rPr lang="hu-HU" altLang="hu-HU" sz="1450" dirty="0"/>
              <a:t> </a:t>
            </a:r>
            <a:r>
              <a:rPr lang="hu-HU" altLang="hu-HU" sz="1450" dirty="0" err="1"/>
              <a:t>Mund</a:t>
            </a:r>
            <a:r>
              <a:rPr lang="hu-HU" altLang="hu-HU" sz="1450" dirty="0"/>
              <a:t>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altLang="hu-HU" sz="1450" dirty="0" err="1"/>
              <a:t>Patienteninstruktion</a:t>
            </a:r>
            <a:r>
              <a:rPr lang="hu-HU" altLang="hu-HU" sz="1450" dirty="0"/>
              <a:t>, </a:t>
            </a:r>
            <a:r>
              <a:rPr lang="hu-HU" altLang="hu-HU" sz="1450" dirty="0" err="1"/>
              <a:t>Nachsorge</a:t>
            </a:r>
            <a:endParaRPr lang="de-DE" altLang="hu-HU" sz="145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endParaRPr lang="hu-HU" altLang="hu-HU" sz="1450" dirty="0"/>
          </a:p>
        </p:txBody>
      </p:sp>
    </p:spTree>
    <p:extLst>
      <p:ext uri="{BB962C8B-B14F-4D97-AF65-F5344CB8AC3E}">
        <p14:creationId xmlns:p14="http://schemas.microsoft.com/office/powerpoint/2010/main" val="613100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Implantatgestützte</a:t>
            </a:r>
            <a:r>
              <a:rPr lang="hu-HU" dirty="0"/>
              <a:t> </a:t>
            </a:r>
            <a:r>
              <a:rPr lang="hu-HU" dirty="0" err="1"/>
              <a:t>Krone</a:t>
            </a:r>
            <a:r>
              <a:rPr lang="hu-HU" dirty="0"/>
              <a:t>/</a:t>
            </a:r>
            <a:r>
              <a:rPr lang="hu-HU" dirty="0" err="1"/>
              <a:t>Brücke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51520" y="1268760"/>
            <a:ext cx="8229600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hu-HU" sz="1450" dirty="0" err="1"/>
              <a:t>Ort</a:t>
            </a:r>
            <a:r>
              <a:rPr lang="hu-HU" sz="1450" dirty="0"/>
              <a:t> und Zeit der </a:t>
            </a:r>
            <a:r>
              <a:rPr lang="hu-HU" sz="1450" dirty="0" err="1"/>
              <a:t>Implantation</a:t>
            </a:r>
            <a:endParaRPr lang="hu-HU" sz="145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1450" dirty="0"/>
              <a:t>Ausführliche</a:t>
            </a:r>
            <a:r>
              <a:rPr lang="hu-HU" sz="1450" dirty="0"/>
              <a:t> </a:t>
            </a:r>
            <a:r>
              <a:rPr lang="de-DE" sz="1450" dirty="0"/>
              <a:t>Beschreibung der Implantate und</a:t>
            </a:r>
            <a:r>
              <a:rPr lang="hu-HU" sz="1450" dirty="0"/>
              <a:t> </a:t>
            </a:r>
            <a:r>
              <a:rPr lang="hu-HU" sz="1450" dirty="0" err="1"/>
              <a:t>ihrer</a:t>
            </a:r>
            <a:r>
              <a:rPr lang="de-DE" sz="1450" dirty="0"/>
              <a:t> </a:t>
            </a:r>
            <a:r>
              <a:rPr lang="de-DE" sz="1450" dirty="0" err="1"/>
              <a:t>Prothe</a:t>
            </a:r>
            <a:r>
              <a:rPr lang="hu-HU" sz="1450" dirty="0" err="1"/>
              <a:t>tikkomponenten</a:t>
            </a:r>
            <a:r>
              <a:rPr lang="de-DE" sz="1450" dirty="0"/>
              <a:t> (Typ, Größe)</a:t>
            </a:r>
            <a:endParaRPr lang="hu-HU" sz="145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50" dirty="0" err="1"/>
              <a:t>Gingivaformer</a:t>
            </a:r>
            <a:r>
              <a:rPr lang="hu-HU" sz="1450" dirty="0"/>
              <a:t> </a:t>
            </a:r>
            <a:r>
              <a:rPr lang="hu-HU" sz="1450" dirty="0" err="1"/>
              <a:t>im</a:t>
            </a:r>
            <a:r>
              <a:rPr lang="hu-HU" sz="1450" dirty="0"/>
              <a:t> </a:t>
            </a:r>
            <a:r>
              <a:rPr lang="hu-HU" sz="1450" dirty="0" err="1"/>
              <a:t>Mund</a:t>
            </a:r>
            <a:r>
              <a:rPr lang="hu-HU" sz="1450" dirty="0"/>
              <a:t>, der </a:t>
            </a:r>
            <a:r>
              <a:rPr lang="hu-HU" sz="1450" dirty="0" err="1"/>
              <a:t>geheilte</a:t>
            </a:r>
            <a:r>
              <a:rPr lang="hu-HU" sz="1450" dirty="0"/>
              <a:t> </a:t>
            </a:r>
            <a:r>
              <a:rPr lang="hu-HU" sz="1450" dirty="0" err="1"/>
              <a:t>Gingivakanal</a:t>
            </a:r>
            <a:endParaRPr lang="hu-HU" sz="145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u="sng" dirty="0" err="1"/>
              <a:t>Abformung</a:t>
            </a:r>
            <a:r>
              <a:rPr lang="hu-HU" sz="1400" u="sng" dirty="0"/>
              <a:t> </a:t>
            </a:r>
            <a:r>
              <a:rPr lang="hu-HU" sz="1400" u="sng" dirty="0" err="1"/>
              <a:t>auf</a:t>
            </a:r>
            <a:r>
              <a:rPr lang="hu-HU" sz="1400" u="sng" dirty="0"/>
              <a:t> </a:t>
            </a:r>
            <a:r>
              <a:rPr lang="hu-HU" sz="1400" u="sng" dirty="0" err="1"/>
              <a:t>Implantatniveau</a:t>
            </a:r>
            <a:r>
              <a:rPr lang="hu-HU" sz="1400" dirty="0"/>
              <a:t>:  </a:t>
            </a:r>
            <a:r>
              <a:rPr lang="hu-HU" sz="1400" dirty="0" err="1"/>
              <a:t>Protetische</a:t>
            </a:r>
            <a:r>
              <a:rPr lang="hu-HU" sz="1400" dirty="0"/>
              <a:t> </a:t>
            </a:r>
            <a:r>
              <a:rPr lang="hu-HU" sz="1400" dirty="0" err="1"/>
              <a:t>Abdruckskomponenten</a:t>
            </a:r>
            <a:r>
              <a:rPr lang="hu-HU" sz="1400" dirty="0"/>
              <a:t>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Mund</a:t>
            </a:r>
            <a:r>
              <a:rPr lang="hu-HU" sz="1400" dirty="0"/>
              <a:t> (+RTG),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u="sng" dirty="0" err="1"/>
              <a:t>Abformung</a:t>
            </a:r>
            <a:r>
              <a:rPr lang="hu-HU" sz="1400" u="sng" dirty="0"/>
              <a:t> </a:t>
            </a:r>
            <a:r>
              <a:rPr lang="hu-HU" sz="1400" u="sng" dirty="0" err="1"/>
              <a:t>auf</a:t>
            </a:r>
            <a:r>
              <a:rPr lang="hu-HU" sz="1400" u="sng" dirty="0"/>
              <a:t> </a:t>
            </a:r>
            <a:r>
              <a:rPr lang="hu-HU" sz="1400" u="sng" dirty="0" err="1"/>
              <a:t>Sekundärteilnivau</a:t>
            </a:r>
            <a:r>
              <a:rPr lang="hu-HU" sz="1400" dirty="0"/>
              <a:t>: </a:t>
            </a:r>
            <a:r>
              <a:rPr lang="hu-HU" sz="1400" dirty="0" err="1"/>
              <a:t>Schraubeverankerte</a:t>
            </a:r>
            <a:r>
              <a:rPr lang="hu-HU" sz="1400" dirty="0"/>
              <a:t> </a:t>
            </a:r>
            <a:r>
              <a:rPr lang="hu-HU" sz="1400" dirty="0" err="1"/>
              <a:t>protetische</a:t>
            </a:r>
            <a:r>
              <a:rPr lang="hu-HU" sz="1400" dirty="0"/>
              <a:t> </a:t>
            </a:r>
            <a:r>
              <a:rPr lang="hu-HU" sz="1400" dirty="0" err="1"/>
              <a:t>Implantatkomponente</a:t>
            </a:r>
            <a:r>
              <a:rPr lang="hu-HU" sz="1400" dirty="0"/>
              <a:t>, und </a:t>
            </a:r>
            <a:r>
              <a:rPr lang="hu-HU" sz="1400" dirty="0" err="1"/>
              <a:t>Abdruckselemente</a:t>
            </a:r>
            <a:r>
              <a:rPr lang="hu-HU" sz="1400" dirty="0"/>
              <a:t>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Mund</a:t>
            </a:r>
            <a:r>
              <a:rPr lang="hu-HU" sz="1400" dirty="0"/>
              <a:t> (+RTG)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dirty="0" err="1"/>
              <a:t>Situationsabformung</a:t>
            </a:r>
            <a:r>
              <a:rPr lang="hu-HU" sz="1400" dirty="0"/>
              <a:t> </a:t>
            </a:r>
            <a:r>
              <a:rPr lang="hu-HU" sz="1400" u="sng" dirty="0"/>
              <a:t>mit </a:t>
            </a:r>
            <a:r>
              <a:rPr lang="hu-HU" sz="1400" u="sng" dirty="0" err="1"/>
              <a:t>offenem</a:t>
            </a:r>
            <a:r>
              <a:rPr lang="hu-HU" sz="1400" u="sng" dirty="0"/>
              <a:t> </a:t>
            </a:r>
            <a:r>
              <a:rPr lang="hu-HU" sz="1400" u="sng" dirty="0" err="1"/>
              <a:t>Löffel</a:t>
            </a:r>
            <a:r>
              <a:rPr lang="hu-HU" sz="1400" dirty="0"/>
              <a:t>: </a:t>
            </a:r>
            <a:r>
              <a:rPr lang="hu-HU" sz="1400" dirty="0" err="1"/>
              <a:t>individueller</a:t>
            </a:r>
            <a:r>
              <a:rPr lang="hu-HU" sz="1400" dirty="0"/>
              <a:t> </a:t>
            </a:r>
            <a:r>
              <a:rPr lang="hu-HU" sz="1400" dirty="0" err="1"/>
              <a:t>Abformlöffel</a:t>
            </a:r>
            <a:r>
              <a:rPr lang="hu-HU" sz="1400" dirty="0"/>
              <a:t>, mit </a:t>
            </a:r>
            <a:r>
              <a:rPr lang="hu-HU" sz="1400" dirty="0" err="1"/>
              <a:t>Abdruckskomponente</a:t>
            </a:r>
            <a:r>
              <a:rPr lang="hu-HU" sz="1400" dirty="0"/>
              <a:t>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Mund</a:t>
            </a:r>
            <a:r>
              <a:rPr lang="hu-HU" sz="1400" dirty="0"/>
              <a:t> </a:t>
            </a:r>
            <a:r>
              <a:rPr lang="hu-HU" sz="1400" dirty="0" err="1"/>
              <a:t>zusammen</a:t>
            </a:r>
            <a:r>
              <a:rPr lang="hu-HU" sz="1400" dirty="0"/>
              <a:t>. </a:t>
            </a:r>
            <a:r>
              <a:rPr lang="hu-HU" sz="1400" dirty="0" err="1"/>
              <a:t>Abformung</a:t>
            </a:r>
            <a:r>
              <a:rPr lang="hu-HU" sz="1400" dirty="0"/>
              <a:t> mit </a:t>
            </a:r>
            <a:r>
              <a:rPr lang="hu-HU" sz="1400" dirty="0" err="1"/>
              <a:t>technischen</a:t>
            </a:r>
            <a:r>
              <a:rPr lang="hu-HU" sz="1400" dirty="0"/>
              <a:t> </a:t>
            </a:r>
            <a:r>
              <a:rPr lang="hu-HU" sz="1400" dirty="0" err="1"/>
              <a:t>Analogkomponenten</a:t>
            </a:r>
            <a:endParaRPr lang="hu-HU" sz="14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dirty="0" err="1"/>
              <a:t>Situationsabformung</a:t>
            </a:r>
            <a:r>
              <a:rPr lang="hu-HU" sz="1400" dirty="0"/>
              <a:t> </a:t>
            </a:r>
            <a:r>
              <a:rPr lang="hu-HU" sz="1400" u="sng" dirty="0"/>
              <a:t>mit </a:t>
            </a:r>
            <a:r>
              <a:rPr lang="hu-HU" sz="1400" u="sng" dirty="0" err="1"/>
              <a:t>geschlossenem</a:t>
            </a:r>
            <a:r>
              <a:rPr lang="hu-HU" sz="1400" u="sng" dirty="0"/>
              <a:t> </a:t>
            </a:r>
            <a:r>
              <a:rPr lang="hu-HU" sz="1400" u="sng" dirty="0" err="1"/>
              <a:t>Löffel</a:t>
            </a:r>
            <a:r>
              <a:rPr lang="hu-HU" sz="1400" dirty="0"/>
              <a:t>. </a:t>
            </a:r>
            <a:r>
              <a:rPr lang="hu-HU" sz="1400" dirty="0" err="1"/>
              <a:t>Abdruckskomponente</a:t>
            </a:r>
            <a:r>
              <a:rPr lang="hu-HU" sz="1400" dirty="0"/>
              <a:t>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Mund</a:t>
            </a:r>
            <a:r>
              <a:rPr lang="hu-HU" sz="1400" dirty="0"/>
              <a:t>. </a:t>
            </a:r>
            <a:r>
              <a:rPr lang="hu-HU" sz="1400" dirty="0" err="1"/>
              <a:t>Abformung</a:t>
            </a:r>
            <a:r>
              <a:rPr lang="hu-HU" sz="1400" dirty="0"/>
              <a:t> mit </a:t>
            </a:r>
            <a:r>
              <a:rPr lang="hu-HU" sz="1400" dirty="0" err="1"/>
              <a:t>technischen</a:t>
            </a:r>
            <a:r>
              <a:rPr lang="hu-HU" sz="1400" dirty="0"/>
              <a:t> </a:t>
            </a:r>
            <a:r>
              <a:rPr lang="hu-HU" sz="1400" dirty="0" err="1"/>
              <a:t>Analogkomponenten</a:t>
            </a:r>
            <a:endParaRPr lang="hu-HU" sz="14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dirty="0" err="1"/>
              <a:t>Gegenkieferabformung</a:t>
            </a:r>
            <a:r>
              <a:rPr lang="hu-HU" sz="1400" dirty="0"/>
              <a:t> (</a:t>
            </a:r>
            <a:r>
              <a:rPr lang="hu-HU" sz="1400" dirty="0" err="1"/>
              <a:t>Methode</a:t>
            </a:r>
            <a:r>
              <a:rPr lang="hu-HU" sz="1400" dirty="0"/>
              <a:t>, </a:t>
            </a:r>
            <a:r>
              <a:rPr lang="de-DE" sz="1400" dirty="0"/>
              <a:t>Typ und Name des Abformmaterials</a:t>
            </a:r>
            <a:r>
              <a:rPr lang="hu-HU" sz="1400" dirty="0"/>
              <a:t>), </a:t>
            </a:r>
            <a:r>
              <a:rPr lang="hu-HU" sz="1400" dirty="0" err="1"/>
              <a:t>Kieferrelationbestimmung</a:t>
            </a:r>
            <a:r>
              <a:rPr lang="hu-HU" sz="1400" dirty="0"/>
              <a:t> 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dirty="0" err="1"/>
              <a:t>Meistermodelle</a:t>
            </a:r>
            <a:r>
              <a:rPr lang="hu-HU" sz="1400" dirty="0"/>
              <a:t> mit </a:t>
            </a:r>
            <a:r>
              <a:rPr lang="hu-HU" sz="1400" dirty="0" err="1"/>
              <a:t>Zahnfleischmaske</a:t>
            </a:r>
            <a:r>
              <a:rPr lang="hu-HU" sz="1400" dirty="0"/>
              <a:t>, </a:t>
            </a:r>
            <a:r>
              <a:rPr lang="hu-HU" sz="1400" dirty="0" err="1"/>
              <a:t>technischen</a:t>
            </a:r>
            <a:r>
              <a:rPr lang="hu-HU" sz="1400" dirty="0"/>
              <a:t> </a:t>
            </a:r>
            <a:r>
              <a:rPr lang="hu-HU" sz="1400" dirty="0" err="1"/>
              <a:t>Analogkomponenten</a:t>
            </a:r>
            <a:r>
              <a:rPr lang="hu-HU" sz="1400" dirty="0"/>
              <a:t>, </a:t>
            </a:r>
            <a:r>
              <a:rPr lang="hu-HU" sz="1400" dirty="0" err="1"/>
              <a:t>Sekundärteil</a:t>
            </a:r>
            <a:endParaRPr lang="hu-HU" sz="14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sz="1400" dirty="0"/>
              <a:t>Gerüst</a:t>
            </a:r>
            <a:r>
              <a:rPr lang="hu-HU" sz="1400" dirty="0"/>
              <a:t>an</a:t>
            </a:r>
            <a:r>
              <a:rPr lang="de-AT" sz="1400" dirty="0"/>
              <a:t>probe</a:t>
            </a:r>
            <a:r>
              <a:rPr lang="hu-HU" sz="1400" dirty="0"/>
              <a:t>, </a:t>
            </a:r>
            <a:r>
              <a:rPr lang="de-AT" sz="1400" dirty="0"/>
              <a:t>Zahnfarbbestimmung</a:t>
            </a: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sz="1400" dirty="0" err="1"/>
              <a:t>Rohbrand</a:t>
            </a:r>
            <a:r>
              <a:rPr lang="hu-HU" sz="1400" dirty="0"/>
              <a:t>an</a:t>
            </a:r>
            <a:r>
              <a:rPr lang="de-AT" sz="1400" dirty="0"/>
              <a:t>probe/Mattprobe</a:t>
            </a:r>
            <a:r>
              <a:rPr lang="hu-HU" sz="1400" dirty="0"/>
              <a:t>: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Artikulator</a:t>
            </a:r>
            <a:r>
              <a:rPr lang="hu-HU" sz="1400" dirty="0"/>
              <a:t> und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Mund</a:t>
            </a:r>
            <a:endParaRPr lang="hu-HU" sz="14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400" dirty="0" err="1"/>
              <a:t>Übergabe</a:t>
            </a:r>
            <a:r>
              <a:rPr lang="hu-HU" sz="1400" dirty="0"/>
              <a:t>: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Artikulator</a:t>
            </a:r>
            <a:r>
              <a:rPr lang="hu-HU" sz="1400" dirty="0"/>
              <a:t> und </a:t>
            </a:r>
            <a:r>
              <a:rPr lang="hu-HU" sz="1400" dirty="0" err="1"/>
              <a:t>im</a:t>
            </a:r>
            <a:r>
              <a:rPr lang="hu-HU" sz="1400" dirty="0"/>
              <a:t> </a:t>
            </a:r>
            <a:r>
              <a:rPr lang="hu-HU" sz="1400" dirty="0" err="1"/>
              <a:t>Mund</a:t>
            </a:r>
            <a:r>
              <a:rPr lang="hu-HU" sz="1400" dirty="0"/>
              <a:t>. Kontroll-</a:t>
            </a:r>
            <a:r>
              <a:rPr lang="hu-HU" sz="1400" dirty="0" err="1"/>
              <a:t>röntgenaufnahme</a:t>
            </a:r>
            <a:r>
              <a:rPr lang="hu-HU" sz="1400" dirty="0"/>
              <a:t>. </a:t>
            </a:r>
          </a:p>
          <a:p>
            <a:pPr marL="0" indent="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400" dirty="0"/>
              <a:t>	Bei </a:t>
            </a:r>
            <a:r>
              <a:rPr lang="hu-HU" sz="1400" dirty="0" err="1"/>
              <a:t>Schraubverankerung</a:t>
            </a:r>
            <a:r>
              <a:rPr lang="hu-HU" sz="1400" dirty="0"/>
              <a:t>: </a:t>
            </a:r>
            <a:r>
              <a:rPr lang="hu-HU" sz="1400" dirty="0" err="1"/>
              <a:t>Bedeckung</a:t>
            </a:r>
            <a:r>
              <a:rPr lang="hu-HU" sz="1400" dirty="0"/>
              <a:t> (mit Teflon) und </a:t>
            </a:r>
            <a:r>
              <a:rPr lang="hu-HU" sz="1400" dirty="0" err="1"/>
              <a:t>Füllung</a:t>
            </a:r>
            <a:r>
              <a:rPr lang="hu-HU" sz="1400" dirty="0"/>
              <a:t> des </a:t>
            </a:r>
            <a:r>
              <a:rPr lang="hu-HU" sz="1400" dirty="0" err="1"/>
              <a:t>Schraubenlöchers</a:t>
            </a:r>
            <a:endParaRPr lang="hu-HU" sz="1400" dirty="0"/>
          </a:p>
          <a:p>
            <a:pPr marL="0" indent="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400" dirty="0"/>
              <a:t>	Bei </a:t>
            </a:r>
            <a:r>
              <a:rPr lang="hu-HU" sz="1400" dirty="0" err="1"/>
              <a:t>zementiertem</a:t>
            </a:r>
            <a:r>
              <a:rPr lang="hu-HU" sz="1400" dirty="0"/>
              <a:t> </a:t>
            </a:r>
            <a:r>
              <a:rPr lang="hu-HU" sz="1400" dirty="0" err="1"/>
              <a:t>Ersatz</a:t>
            </a:r>
            <a:r>
              <a:rPr lang="hu-HU" sz="1400" dirty="0"/>
              <a:t>: </a:t>
            </a:r>
            <a:r>
              <a:rPr lang="hu-HU" sz="1400" dirty="0" err="1"/>
              <a:t>Typ</a:t>
            </a:r>
            <a:r>
              <a:rPr lang="hu-HU" sz="1400" dirty="0"/>
              <a:t> des </a:t>
            </a:r>
            <a:r>
              <a:rPr lang="hu-HU" sz="1400" dirty="0" err="1"/>
              <a:t>Befestigungszements</a:t>
            </a:r>
            <a:endParaRPr lang="hu-HU" sz="1400" dirty="0"/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endParaRPr lang="de-AT" sz="1400" dirty="0"/>
          </a:p>
          <a:p>
            <a:pPr marL="0" indent="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94811" l="3667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4941168"/>
            <a:ext cx="2627784" cy="18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Patientendaten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1396751"/>
          </a:xfrm>
        </p:spPr>
        <p:txBody>
          <a:bodyPr>
            <a:noAutofit/>
          </a:bodyPr>
          <a:lstStyle/>
          <a:p>
            <a:r>
              <a:rPr lang="de-AT" altLang="hu-HU" dirty="0">
                <a:solidFill>
                  <a:srgbClr val="0F243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Alter, Geschlecht</a:t>
            </a:r>
            <a:endParaRPr lang="hu-HU" altLang="hu-HU" dirty="0">
              <a:solidFill>
                <a:srgbClr val="0F243E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hu-HU" altLang="hu-HU" dirty="0">
                <a:solidFill>
                  <a:srgbClr val="0F243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hu-HU" altLang="hu-HU" dirty="0" err="1">
                <a:solidFill>
                  <a:srgbClr val="0F243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vorheriger</a:t>
            </a:r>
            <a:r>
              <a:rPr lang="hu-HU" altLang="hu-HU" dirty="0">
                <a:solidFill>
                  <a:srgbClr val="0F243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) </a:t>
            </a:r>
            <a:r>
              <a:rPr lang="de-AT" altLang="hu-HU" dirty="0">
                <a:solidFill>
                  <a:srgbClr val="0F243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Beruf des Patienten</a:t>
            </a:r>
            <a:endParaRPr lang="de-AT" altLang="hu-HU" dirty="0"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95536" y="35916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lnSpc>
                <a:spcPct val="90000"/>
              </a:lnSpc>
            </a:pPr>
            <a:r>
              <a:rPr lang="de-DE" altLang="x-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Gründe für das Vorstellen des Patienten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200" y="5020623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i="1" dirty="0" err="1"/>
              <a:t>zB</a:t>
            </a:r>
            <a:r>
              <a:rPr lang="de-DE" i="1" dirty="0"/>
              <a:t>. akute Beschwerden, Problem mit der aktuellen Prothese, ästhetische Ursachen usw.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30" r="89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4932040" y="252158"/>
            <a:ext cx="4211960" cy="313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516216" y="1600201"/>
            <a:ext cx="1224136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</p:spTree>
    <p:extLst>
      <p:ext uri="{BB962C8B-B14F-4D97-AF65-F5344CB8AC3E}">
        <p14:creationId xmlns:p14="http://schemas.microsoft.com/office/powerpoint/2010/main" val="288539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Allgemeinmedizinische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Anamnese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rgbClr val="10253F"/>
                </a:solidFill>
              </a:rPr>
              <a:t>Die </a:t>
            </a:r>
            <a:r>
              <a:rPr lang="hu-HU" dirty="0" err="1">
                <a:solidFill>
                  <a:srgbClr val="10253F"/>
                </a:solidFill>
              </a:rPr>
              <a:t>zahnärztliche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Bahandlung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beeinflussenden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Faktoren</a:t>
            </a:r>
            <a:r>
              <a:rPr lang="hu-HU" dirty="0">
                <a:solidFill>
                  <a:srgbClr val="10253F"/>
                </a:solidFill>
              </a:rPr>
              <a:t> </a:t>
            </a:r>
          </a:p>
          <a:p>
            <a:r>
              <a:rPr lang="hu-HU" dirty="0">
                <a:solidFill>
                  <a:srgbClr val="10253F"/>
                </a:solidFill>
              </a:rPr>
              <a:t>Allgemeine </a:t>
            </a:r>
            <a:r>
              <a:rPr lang="hu-HU" dirty="0" err="1">
                <a:solidFill>
                  <a:srgbClr val="10253F"/>
                </a:solidFill>
              </a:rPr>
              <a:t>Gesundheitsdaten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Krankheiten</a:t>
            </a:r>
            <a:r>
              <a:rPr lang="hu-HU" dirty="0">
                <a:solidFill>
                  <a:srgbClr val="10253F"/>
                </a:solidFill>
              </a:rPr>
              <a:t> – </a:t>
            </a:r>
            <a:r>
              <a:rPr lang="hu-HU" dirty="0" err="1">
                <a:solidFill>
                  <a:srgbClr val="10253F"/>
                </a:solidFill>
              </a:rPr>
              <a:t>genommene</a:t>
            </a:r>
            <a:r>
              <a:rPr lang="hu-HU" dirty="0">
                <a:solidFill>
                  <a:srgbClr val="10253F"/>
                </a:solidFill>
              </a:rPr>
              <a:t> Medikamente (</a:t>
            </a:r>
            <a:r>
              <a:rPr lang="hu-HU" dirty="0" err="1">
                <a:solidFill>
                  <a:srgbClr val="10253F"/>
                </a:solidFill>
              </a:rPr>
              <a:t>Name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Wirkstoff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relevante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Nebenwirkungen</a:t>
            </a:r>
            <a:r>
              <a:rPr lang="hu-HU" dirty="0">
                <a:solidFill>
                  <a:srgbClr val="10253F"/>
                </a:solidFill>
              </a:rPr>
              <a:t>)</a:t>
            </a:r>
          </a:p>
          <a:p>
            <a:pPr lvl="1"/>
            <a:r>
              <a:rPr lang="hu-HU" i="1" dirty="0" err="1">
                <a:solidFill>
                  <a:srgbClr val="10253F"/>
                </a:solidFill>
              </a:rPr>
              <a:t>zB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Bluthochdruck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Amlodipin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Kalziumkanalblocker</a:t>
            </a:r>
            <a:r>
              <a:rPr lang="hu-HU" i="1" dirty="0">
                <a:solidFill>
                  <a:srgbClr val="10253F"/>
                </a:solidFill>
              </a:rPr>
              <a:t>) – </a:t>
            </a:r>
            <a:r>
              <a:rPr lang="hu-HU" i="1" dirty="0" err="1">
                <a:solidFill>
                  <a:srgbClr val="10253F"/>
                </a:solidFill>
              </a:rPr>
              <a:t>Nw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Gingivahyperplasie</a:t>
            </a:r>
            <a:r>
              <a:rPr lang="hu-HU" i="1" dirty="0">
                <a:solidFill>
                  <a:srgbClr val="10253F"/>
                </a:solidFill>
              </a:rPr>
              <a:t>  </a:t>
            </a:r>
          </a:p>
          <a:p>
            <a:pPr lvl="1"/>
            <a:r>
              <a:rPr lang="hu-HU" i="1" dirty="0" err="1">
                <a:solidFill>
                  <a:srgbClr val="10253F"/>
                </a:solidFill>
              </a:rPr>
              <a:t>zB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Osteoporose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Bonviva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i.v</a:t>
            </a:r>
            <a:r>
              <a:rPr lang="hu-HU" i="1" dirty="0">
                <a:solidFill>
                  <a:srgbClr val="10253F"/>
                </a:solidFill>
              </a:rPr>
              <a:t>. (</a:t>
            </a:r>
            <a:r>
              <a:rPr lang="hu-HU" i="1" dirty="0" err="1">
                <a:solidFill>
                  <a:srgbClr val="10253F"/>
                </a:solidFill>
              </a:rPr>
              <a:t>Ibandronsäure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Bisphosphonat</a:t>
            </a:r>
            <a:r>
              <a:rPr lang="hu-HU" i="1" dirty="0">
                <a:solidFill>
                  <a:srgbClr val="10253F"/>
                </a:solidFill>
              </a:rPr>
              <a:t>) – </a:t>
            </a:r>
            <a:r>
              <a:rPr lang="hu-HU" i="1" dirty="0" err="1">
                <a:solidFill>
                  <a:srgbClr val="10253F"/>
                </a:solidFill>
              </a:rPr>
              <a:t>Nw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Kiefernekrose</a:t>
            </a:r>
            <a:r>
              <a:rPr lang="hu-HU" i="1" dirty="0">
                <a:solidFill>
                  <a:srgbClr val="10253F"/>
                </a:solidFill>
              </a:rPr>
              <a:t> (BRONJ)</a:t>
            </a:r>
          </a:p>
          <a:p>
            <a:r>
              <a:rPr lang="hu-HU" dirty="0" err="1">
                <a:solidFill>
                  <a:srgbClr val="10253F"/>
                </a:solidFill>
              </a:rPr>
              <a:t>Allergie</a:t>
            </a:r>
            <a:r>
              <a:rPr lang="hu-HU" dirty="0">
                <a:solidFill>
                  <a:srgbClr val="10253F"/>
                </a:solidFill>
              </a:rPr>
              <a:t> (</a:t>
            </a:r>
            <a:r>
              <a:rPr lang="hu-HU" dirty="0" err="1">
                <a:solidFill>
                  <a:srgbClr val="10253F"/>
                </a:solidFill>
              </a:rPr>
              <a:t>zB</a:t>
            </a:r>
            <a:r>
              <a:rPr lang="hu-HU" dirty="0">
                <a:solidFill>
                  <a:srgbClr val="10253F"/>
                </a:solidFill>
              </a:rPr>
              <a:t>. </a:t>
            </a:r>
            <a:r>
              <a:rPr lang="hu-HU" dirty="0" err="1">
                <a:solidFill>
                  <a:srgbClr val="10253F"/>
                </a:solidFill>
              </a:rPr>
              <a:t>gegen</a:t>
            </a:r>
            <a:r>
              <a:rPr lang="hu-HU" dirty="0">
                <a:solidFill>
                  <a:srgbClr val="10253F"/>
                </a:solidFill>
              </a:rPr>
              <a:t> Medikament, </a:t>
            </a:r>
            <a:r>
              <a:rPr lang="hu-HU" dirty="0" err="1">
                <a:solidFill>
                  <a:srgbClr val="10253F"/>
                </a:solidFill>
              </a:rPr>
              <a:t>Metall</a:t>
            </a:r>
            <a:r>
              <a:rPr lang="hu-HU" dirty="0">
                <a:solidFill>
                  <a:srgbClr val="10253F"/>
                </a:solidFill>
              </a:rPr>
              <a:t>) </a:t>
            </a:r>
          </a:p>
          <a:p>
            <a:r>
              <a:rPr lang="hu-HU" dirty="0">
                <a:solidFill>
                  <a:srgbClr val="10253F"/>
                </a:solidFill>
              </a:rPr>
              <a:t>S</a:t>
            </a:r>
            <a:r>
              <a:rPr lang="en-US" dirty="0" err="1">
                <a:solidFill>
                  <a:srgbClr val="10253F"/>
                </a:solidFill>
              </a:rPr>
              <a:t>chlechten</a:t>
            </a:r>
            <a:r>
              <a:rPr lang="en-US" dirty="0">
                <a:solidFill>
                  <a:srgbClr val="10253F"/>
                </a:solidFill>
              </a:rPr>
              <a:t> </a:t>
            </a:r>
            <a:r>
              <a:rPr lang="en-US" dirty="0" err="1">
                <a:solidFill>
                  <a:srgbClr val="10253F"/>
                </a:solidFill>
              </a:rPr>
              <a:t>Angewohnheiten</a:t>
            </a:r>
            <a:r>
              <a:rPr lang="hu-HU" dirty="0">
                <a:solidFill>
                  <a:srgbClr val="10253F"/>
                </a:solidFill>
              </a:rPr>
              <a:t> (</a:t>
            </a:r>
            <a:r>
              <a:rPr lang="hu-HU" dirty="0" err="1">
                <a:solidFill>
                  <a:srgbClr val="10253F"/>
                </a:solidFill>
              </a:rPr>
              <a:t>zB</a:t>
            </a:r>
            <a:r>
              <a:rPr lang="hu-HU" dirty="0">
                <a:solidFill>
                  <a:srgbClr val="10253F"/>
                </a:solidFill>
              </a:rPr>
              <a:t>. </a:t>
            </a:r>
            <a:r>
              <a:rPr lang="hu-HU" dirty="0" err="1">
                <a:solidFill>
                  <a:srgbClr val="10253F"/>
                </a:solidFill>
              </a:rPr>
              <a:t>Rauchen</a:t>
            </a:r>
            <a:r>
              <a:rPr lang="hu-HU" dirty="0">
                <a:solidFill>
                  <a:srgbClr val="10253F"/>
                </a:solidFill>
              </a:rPr>
              <a:t> – </a:t>
            </a:r>
            <a:r>
              <a:rPr lang="hu-HU" dirty="0" err="1">
                <a:solidFill>
                  <a:srgbClr val="10253F"/>
                </a:solidFill>
              </a:rPr>
              <a:t>wie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viel</a:t>
            </a:r>
            <a:r>
              <a:rPr lang="hu-HU" dirty="0">
                <a:solidFill>
                  <a:srgbClr val="10253F"/>
                </a:solidFill>
              </a:rPr>
              <a:t>?)</a:t>
            </a:r>
            <a:endParaRPr lang="hu-HU" dirty="0">
              <a:solidFill>
                <a:srgbClr val="10253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Zahnärztliche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Anamnese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Früher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getragene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Prothesen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Beschreibung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wenn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sie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hergestellt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wurden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etc.)</a:t>
            </a:r>
          </a:p>
          <a:p>
            <a:pPr>
              <a:defRPr/>
            </a:pP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Vorherige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Zahnextraktionen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wann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?)</a:t>
            </a:r>
          </a:p>
          <a:p>
            <a:pPr>
              <a:defRPr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</a:rPr>
              <a:t>Andere vorherige Zahnbehandlungen wie Kieferorthopädie, Oralchirurgie usw.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35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Befund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Porträt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und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Fotos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3007829" y="1915215"/>
            <a:ext cx="2822784" cy="1906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897654" y="1861051"/>
            <a:ext cx="2823507" cy="19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915242" y="3883203"/>
            <a:ext cx="2788329" cy="18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376656" y="1934882"/>
            <a:ext cx="2522624" cy="18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 noChangeAspect="1"/>
          </p:cNvGrpSpPr>
          <p:nvPr/>
        </p:nvGrpSpPr>
        <p:grpSpPr bwMode="auto">
          <a:xfrm>
            <a:off x="273414" y="3880270"/>
            <a:ext cx="2668937" cy="1905475"/>
            <a:chOff x="113" y="1344"/>
            <a:chExt cx="3090" cy="206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3009414" y="3886354"/>
            <a:ext cx="2837668" cy="1891779"/>
            <a:chOff x="116" y="1389"/>
            <a:chExt cx="2586" cy="172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381963" y="1481918"/>
            <a:ext cx="262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+mn-lt"/>
              </a:rPr>
              <a:t>Porträt</a:t>
            </a:r>
            <a:r>
              <a:rPr lang="hu-HU" sz="1400" dirty="0">
                <a:latin typeface="+mn-lt"/>
              </a:rPr>
              <a:t>: </a:t>
            </a:r>
            <a:r>
              <a:rPr lang="hu-HU" sz="1400" dirty="0" err="1">
                <a:latin typeface="+mn-lt"/>
              </a:rPr>
              <a:t>Frontalansicht</a:t>
            </a:r>
            <a:r>
              <a:rPr lang="hu-HU" sz="1400" dirty="0">
                <a:latin typeface="+mn-lt"/>
              </a:rPr>
              <a:t>, </a:t>
            </a:r>
            <a:r>
              <a:rPr lang="hu-HU" sz="1400" dirty="0" err="1">
                <a:latin typeface="+mn-lt"/>
              </a:rPr>
              <a:t>lächelnd</a:t>
            </a:r>
            <a:endParaRPr lang="hu-HU" sz="1400" dirty="0">
              <a:latin typeface="+mn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68601" y="5775662"/>
            <a:ext cx="265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+mn-lt"/>
              </a:rPr>
              <a:t>Lächeln</a:t>
            </a:r>
            <a:endParaRPr lang="hu-HU" sz="1400" dirty="0"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134256" y="1512457"/>
            <a:ext cx="2875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n-lt"/>
              </a:rPr>
              <a:t>IKP-</a:t>
            </a:r>
            <a:r>
              <a:rPr lang="hu-HU" sz="1400" dirty="0" err="1">
                <a:latin typeface="+mn-lt"/>
              </a:rPr>
              <a:t>Position</a:t>
            </a:r>
            <a:endParaRPr lang="hu-HU" sz="1400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897654" y="5766169"/>
            <a:ext cx="280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+mn-lt"/>
              </a:rPr>
              <a:t>Unterkieferbogen</a:t>
            </a:r>
            <a:r>
              <a:rPr lang="hu-HU" sz="1400" dirty="0">
                <a:latin typeface="+mn-lt"/>
              </a:rPr>
              <a:t> (</a:t>
            </a:r>
            <a:r>
              <a:rPr lang="hu-HU" sz="1400" dirty="0" err="1">
                <a:latin typeface="+mn-lt"/>
              </a:rPr>
              <a:t>okklusale</a:t>
            </a:r>
            <a:r>
              <a:rPr lang="hu-HU" sz="1400" dirty="0">
                <a:latin typeface="+mn-lt"/>
              </a:rPr>
              <a:t> </a:t>
            </a:r>
            <a:r>
              <a:rPr lang="hu-HU" sz="1400" dirty="0" err="1">
                <a:latin typeface="+mn-lt"/>
              </a:rPr>
              <a:t>Ansicht</a:t>
            </a:r>
            <a:r>
              <a:rPr lang="hu-HU" sz="1400" dirty="0">
                <a:latin typeface="+mn-lt"/>
              </a:rPr>
              <a:t>)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5915242" y="1471640"/>
            <a:ext cx="287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latin typeface="+mn-lt"/>
              </a:rPr>
              <a:t>Oberkieferbogen</a:t>
            </a:r>
            <a:r>
              <a:rPr lang="hu-HU" sz="1400" dirty="0">
                <a:latin typeface="+mn-lt"/>
              </a:rPr>
              <a:t> (</a:t>
            </a:r>
            <a:r>
              <a:rPr lang="hu-HU" sz="1400" dirty="0" err="1">
                <a:latin typeface="+mn-lt"/>
              </a:rPr>
              <a:t>okklusale</a:t>
            </a:r>
            <a:r>
              <a:rPr lang="hu-HU" sz="1400" dirty="0">
                <a:latin typeface="+mn-lt"/>
              </a:rPr>
              <a:t> </a:t>
            </a:r>
            <a:r>
              <a:rPr lang="hu-HU" sz="1400" dirty="0" err="1">
                <a:latin typeface="+mn-lt"/>
              </a:rPr>
              <a:t>Ansicht</a:t>
            </a:r>
            <a:r>
              <a:rPr lang="hu-HU" sz="1400" dirty="0">
                <a:latin typeface="+mn-lt"/>
              </a:rPr>
              <a:t>)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992690" y="5775662"/>
            <a:ext cx="285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+mn-lt"/>
              </a:rPr>
              <a:t>Geöffneter Mund </a:t>
            </a:r>
            <a:endParaRPr lang="hu-HU" sz="1400" dirty="0">
              <a:latin typeface="+mn-lt"/>
            </a:endParaRPr>
          </a:p>
          <a:p>
            <a:pPr algn="ctr"/>
            <a:r>
              <a:rPr lang="de-DE" sz="1400" dirty="0">
                <a:latin typeface="+mn-lt"/>
              </a:rPr>
              <a:t>mit Ober- und Unterkieferzähnen</a:t>
            </a:r>
            <a:endParaRPr lang="hu-HU" sz="1400" dirty="0">
              <a:latin typeface="+mn-lt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223091" y="2739702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</p:spTree>
    <p:extLst>
      <p:ext uri="{BB962C8B-B14F-4D97-AF65-F5344CB8AC3E}">
        <p14:creationId xmlns:p14="http://schemas.microsoft.com/office/powerpoint/2010/main" val="307947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3109079" y="1759528"/>
            <a:ext cx="2455322" cy="165823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861033" y="1732864"/>
            <a:ext cx="2455950" cy="17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876331" y="3599739"/>
            <a:ext cx="2425352" cy="16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456624" y="694382"/>
            <a:ext cx="1539613" cy="1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825119" y="2441147"/>
            <a:ext cx="2481846" cy="2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84089" y="4525192"/>
            <a:ext cx="1847807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587570" y="1784839"/>
            <a:ext cx="2194236" cy="16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églalap 14"/>
          <p:cNvSpPr>
            <a:spLocks noChangeArrowheads="1"/>
          </p:cNvSpPr>
          <p:nvPr/>
        </p:nvSpPr>
        <p:spPr bwMode="auto">
          <a:xfrm>
            <a:off x="1345945" y="2477749"/>
            <a:ext cx="677485" cy="123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494544" y="3589749"/>
            <a:ext cx="2321502" cy="1657425"/>
            <a:chOff x="113" y="1344"/>
            <a:chExt cx="3090" cy="206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grpSp>
        <p:nvGrpSpPr>
          <p:cNvPr id="15" name="Group 3"/>
          <p:cNvGrpSpPr>
            <a:grpSpLocks noChangeAspect="1"/>
          </p:cNvGrpSpPr>
          <p:nvPr/>
        </p:nvGrpSpPr>
        <p:grpSpPr bwMode="auto">
          <a:xfrm>
            <a:off x="3110071" y="3602466"/>
            <a:ext cx="2468268" cy="1645513"/>
            <a:chOff x="116" y="1389"/>
            <a:chExt cx="2586" cy="172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534042" y="31227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34042" y="4912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149520" y="49440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4.</a:t>
            </a:r>
            <a:r>
              <a:rPr lang="hu-HU" dirty="0"/>
              <a:t>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151459" y="30819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  <a:r>
              <a:rPr lang="hu-HU" dirty="0"/>
              <a:t> 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894661" y="31227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  <a:r>
              <a:rPr lang="hu-HU" dirty="0"/>
              <a:t> 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894661" y="4912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6. 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32733" y="1464336"/>
            <a:ext cx="21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Porträt</a:t>
            </a:r>
            <a:r>
              <a:rPr lang="hu-HU" dirty="0"/>
              <a:t> – </a:t>
            </a:r>
            <a:r>
              <a:rPr lang="hu-HU" dirty="0" err="1"/>
              <a:t>lächelnd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155940" y="5204489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/>
              <a:t>Lächeln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651520" y="136895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IKP-</a:t>
            </a:r>
            <a:r>
              <a:rPr lang="hu-HU" dirty="0" err="1"/>
              <a:t>Position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111816" y="519610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/>
              <a:t>Unterkieferbogen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861033" y="1118936"/>
            <a:ext cx="245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Oberkieferbogen</a:t>
            </a:r>
            <a:r>
              <a:rPr lang="hu-HU" dirty="0"/>
              <a:t> (</a:t>
            </a:r>
            <a:r>
              <a:rPr lang="hu-HU" dirty="0" err="1"/>
              <a:t>okklusale</a:t>
            </a:r>
            <a:r>
              <a:rPr lang="hu-HU" dirty="0"/>
              <a:t> </a:t>
            </a:r>
            <a:r>
              <a:rPr lang="hu-HU" dirty="0" err="1"/>
              <a:t>Ansicht</a:t>
            </a:r>
            <a:r>
              <a:rPr lang="hu-HU" dirty="0"/>
              <a:t>)</a:t>
            </a:r>
          </a:p>
        </p:txBody>
      </p:sp>
      <p:sp>
        <p:nvSpPr>
          <p:cNvPr id="30" name="Négyágú csillag 29"/>
          <p:cNvSpPr/>
          <p:nvPr/>
        </p:nvSpPr>
        <p:spPr>
          <a:xfrm>
            <a:off x="4729090" y="4082767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Négyágú csillag 30"/>
          <p:cNvSpPr/>
          <p:nvPr/>
        </p:nvSpPr>
        <p:spPr>
          <a:xfrm>
            <a:off x="4709045" y="2346158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Négyágú csillag 31"/>
          <p:cNvSpPr/>
          <p:nvPr/>
        </p:nvSpPr>
        <p:spPr>
          <a:xfrm>
            <a:off x="6281888" y="2431156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Négyágú csillag 32"/>
          <p:cNvSpPr/>
          <p:nvPr/>
        </p:nvSpPr>
        <p:spPr>
          <a:xfrm>
            <a:off x="6363425" y="4485457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423984" y="4352386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3143408" y="2526394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134870" y="4301258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452283" y="2423138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8" name="Szövegdoboz 37"/>
          <p:cNvSpPr txBox="1"/>
          <p:nvPr/>
        </p:nvSpPr>
        <p:spPr>
          <a:xfrm rot="5400000">
            <a:off x="667003" y="2592360"/>
            <a:ext cx="210025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 </a:t>
            </a:r>
          </a:p>
        </p:txBody>
      </p:sp>
      <p:sp>
        <p:nvSpPr>
          <p:cNvPr id="39" name="Szövegdoboz 38"/>
          <p:cNvSpPr txBox="1"/>
          <p:nvPr/>
        </p:nvSpPr>
        <p:spPr>
          <a:xfrm rot="5400000">
            <a:off x="6012035" y="2555346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0" name="Szövegdoboz 39"/>
          <p:cNvSpPr txBox="1"/>
          <p:nvPr/>
        </p:nvSpPr>
        <p:spPr>
          <a:xfrm rot="5400000">
            <a:off x="5948647" y="4354465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1" name="Szövegdoboz 40"/>
          <p:cNvSpPr txBox="1"/>
          <p:nvPr/>
        </p:nvSpPr>
        <p:spPr>
          <a:xfrm rot="5400000">
            <a:off x="3277377" y="4368683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2" name="Szövegdoboz 41"/>
          <p:cNvSpPr txBox="1"/>
          <p:nvPr/>
        </p:nvSpPr>
        <p:spPr>
          <a:xfrm rot="5400000">
            <a:off x="3282050" y="2543284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3" name="Szövegdoboz 42"/>
          <p:cNvSpPr txBox="1"/>
          <p:nvPr/>
        </p:nvSpPr>
        <p:spPr>
          <a:xfrm rot="5400000">
            <a:off x="551568" y="4368683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3377295" y="5235101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Geöffneter Mund </a:t>
            </a:r>
            <a:endParaRPr lang="hu-HU" dirty="0"/>
          </a:p>
        </p:txBody>
      </p:sp>
      <p:cxnSp>
        <p:nvCxnSpPr>
          <p:cNvPr id="45" name="Egyenes összekötő 44"/>
          <p:cNvCxnSpPr/>
          <p:nvPr/>
        </p:nvCxnSpPr>
        <p:spPr>
          <a:xfrm>
            <a:off x="152798" y="3499081"/>
            <a:ext cx="2779098" cy="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H="1">
            <a:off x="2919892" y="1392412"/>
            <a:ext cx="35458" cy="209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146424" y="1123627"/>
            <a:ext cx="4411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f 8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2212864" y="6286686"/>
            <a:ext cx="66913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Manual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:     f 22,      ISO 200,      1/200;         </a:t>
            </a:r>
            <a:r>
              <a:rPr lang="hu-HU" dirty="0" err="1"/>
              <a:t>Blitz</a:t>
            </a:r>
            <a:r>
              <a:rPr lang="hu-HU" dirty="0"/>
              <a:t>: M 1/2</a:t>
            </a:r>
          </a:p>
        </p:txBody>
      </p:sp>
      <p:sp>
        <p:nvSpPr>
          <p:cNvPr id="49" name="Jobb oldali kapcsos zárójel 48"/>
          <p:cNvSpPr/>
          <p:nvPr/>
        </p:nvSpPr>
        <p:spPr>
          <a:xfrm>
            <a:off x="8219001" y="1922764"/>
            <a:ext cx="394613" cy="31792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 rot="5400000">
            <a:off x="7882119" y="3332907"/>
            <a:ext cx="19357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/>
              <a:t>Okklusaler</a:t>
            </a:r>
            <a:r>
              <a:rPr lang="hu-HU" dirty="0"/>
              <a:t> Spiegel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340657" y="63153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- </a:t>
            </a:r>
            <a:r>
              <a:rPr lang="hu-HU" dirty="0" err="1"/>
              <a:t>Fokus</a:t>
            </a:r>
            <a:endParaRPr lang="hu-HU" dirty="0"/>
          </a:p>
        </p:txBody>
      </p:sp>
      <p:sp>
        <p:nvSpPr>
          <p:cNvPr id="52" name="Jobb oldali kapcsos zárójel 51"/>
          <p:cNvSpPr/>
          <p:nvPr/>
        </p:nvSpPr>
        <p:spPr>
          <a:xfrm rot="5400000">
            <a:off x="5530338" y="2790501"/>
            <a:ext cx="382779" cy="550874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4488350" y="5776056"/>
            <a:ext cx="23866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(</a:t>
            </a:r>
            <a:r>
              <a:rPr lang="hu-HU" dirty="0" err="1"/>
              <a:t>großer</a:t>
            </a:r>
            <a:r>
              <a:rPr lang="hu-HU" dirty="0"/>
              <a:t>) </a:t>
            </a:r>
            <a:r>
              <a:rPr lang="hu-HU" dirty="0" err="1"/>
              <a:t>Wangenhalter</a:t>
            </a:r>
            <a:r>
              <a:rPr lang="hu-HU" dirty="0"/>
              <a:t> </a:t>
            </a:r>
          </a:p>
        </p:txBody>
      </p:sp>
      <p:sp>
        <p:nvSpPr>
          <p:cNvPr id="54" name="Négyágú csillag 53"/>
          <p:cNvSpPr/>
          <p:nvPr/>
        </p:nvSpPr>
        <p:spPr>
          <a:xfrm>
            <a:off x="207486" y="638524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Hilfe</a:t>
            </a:r>
            <a:r>
              <a:rPr lang="hu-HU" dirty="0"/>
              <a:t> </a:t>
            </a:r>
            <a:r>
              <a:rPr lang="hu-HU" dirty="0" err="1"/>
              <a:t>zum</a:t>
            </a:r>
            <a:r>
              <a:rPr lang="hu-HU" dirty="0"/>
              <a:t> </a:t>
            </a:r>
            <a:r>
              <a:rPr lang="hu-HU" dirty="0" err="1"/>
              <a:t>Fotografieren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543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Ausrüstung</a:t>
            </a:r>
            <a:r>
              <a:rPr lang="hu-HU" dirty="0"/>
              <a:t> - </a:t>
            </a:r>
            <a:r>
              <a:rPr lang="hu-HU" dirty="0" err="1"/>
              <a:t>Qualitätsunterschied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02" y="2305173"/>
            <a:ext cx="2163701" cy="14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94" y="3854219"/>
            <a:ext cx="2155645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4" y="5343498"/>
            <a:ext cx="2162135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98" y="3852418"/>
            <a:ext cx="2164805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86941" y="5350014"/>
            <a:ext cx="2161015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" y="2305173"/>
            <a:ext cx="2156883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" y="3854219"/>
            <a:ext cx="215737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" y="5343498"/>
            <a:ext cx="2157463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16" y="3852418"/>
            <a:ext cx="2158305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50316" y="5343498"/>
            <a:ext cx="2158463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3301" y="1372246"/>
            <a:ext cx="1120673" cy="11206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424" y="3140968"/>
            <a:ext cx="931332" cy="9313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795" y="1417638"/>
            <a:ext cx="938432" cy="11426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9405" y="3035320"/>
            <a:ext cx="938432" cy="114262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4733330" y="1333418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Sie </a:t>
            </a:r>
            <a:r>
              <a:rPr lang="hu-HU" dirty="0" err="1"/>
              <a:t>Ihr</a:t>
            </a:r>
            <a:r>
              <a:rPr lang="de-DE" dirty="0"/>
              <a:t> Mobiltelefon zum Fotografieren verwenden, </a:t>
            </a:r>
            <a:r>
              <a:rPr lang="hu-HU" dirty="0" err="1"/>
              <a:t>werden</a:t>
            </a:r>
            <a:r>
              <a:rPr lang="de-DE" dirty="0"/>
              <a:t> die</a:t>
            </a:r>
            <a:r>
              <a:rPr lang="hu-HU" dirty="0"/>
              <a:t> </a:t>
            </a:r>
            <a:r>
              <a:rPr lang="hu-HU" dirty="0" err="1"/>
              <a:t>Auflösung</a:t>
            </a:r>
            <a:r>
              <a:rPr lang="hu-HU" dirty="0"/>
              <a:t> und </a:t>
            </a:r>
            <a:r>
              <a:rPr lang="hu-HU" dirty="0" err="1"/>
              <a:t>Qualität</a:t>
            </a:r>
            <a:r>
              <a:rPr lang="hu-HU" dirty="0"/>
              <a:t> der </a:t>
            </a:r>
            <a:r>
              <a:rPr lang="hu-HU" dirty="0" err="1"/>
              <a:t>Bilder</a:t>
            </a:r>
            <a:r>
              <a:rPr lang="hu-HU" dirty="0"/>
              <a:t> </a:t>
            </a:r>
            <a:r>
              <a:rPr lang="de-DE" dirty="0"/>
              <a:t>geringer</a:t>
            </a:r>
            <a:r>
              <a:rPr lang="hu-HU" dirty="0"/>
              <a:t>. Die </a:t>
            </a:r>
            <a:r>
              <a:rPr lang="hu-HU" dirty="0" err="1"/>
              <a:t>Einstellung</a:t>
            </a:r>
            <a:r>
              <a:rPr lang="hu-HU" dirty="0"/>
              <a:t> der </a:t>
            </a:r>
            <a:r>
              <a:rPr lang="hu-HU" dirty="0" err="1"/>
              <a:t>Bilder</a:t>
            </a:r>
            <a:r>
              <a:rPr lang="hu-HU" dirty="0"/>
              <a:t>  (</a:t>
            </a:r>
            <a:r>
              <a:rPr lang="hu-HU" dirty="0" err="1"/>
              <a:t>Patientenposition</a:t>
            </a:r>
            <a:r>
              <a:rPr lang="hu-HU" dirty="0"/>
              <a:t>, </a:t>
            </a:r>
            <a:r>
              <a:rPr lang="hu-HU" dirty="0" err="1"/>
              <a:t>Fokus</a:t>
            </a:r>
            <a:r>
              <a:rPr lang="hu-HU" dirty="0"/>
              <a:t> </a:t>
            </a:r>
            <a:r>
              <a:rPr lang="hu-HU" dirty="0" err="1"/>
              <a:t>usw</a:t>
            </a:r>
            <a:r>
              <a:rPr lang="hu-HU" dirty="0"/>
              <a:t>.) </a:t>
            </a:r>
            <a:r>
              <a:rPr lang="hu-HU" dirty="0" err="1"/>
              <a:t>bleibt</a:t>
            </a:r>
            <a:r>
              <a:rPr lang="hu-HU" dirty="0"/>
              <a:t> </a:t>
            </a:r>
            <a:r>
              <a:rPr lang="hu-HU" dirty="0" err="1"/>
              <a:t>jedoch</a:t>
            </a:r>
            <a:r>
              <a:rPr lang="hu-HU" dirty="0"/>
              <a:t> </a:t>
            </a:r>
            <a:r>
              <a:rPr lang="hu-HU" dirty="0" err="1"/>
              <a:t>unverändert</a:t>
            </a:r>
            <a:r>
              <a:rPr lang="hu-H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7584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8338" y="332656"/>
            <a:ext cx="1947799" cy="1472327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hu-HU" sz="900" i="1" dirty="0"/>
          </a:p>
          <a:p>
            <a:pPr algn="ctr"/>
            <a:r>
              <a:rPr lang="hu-HU" sz="900" i="1" dirty="0" err="1"/>
              <a:t>Keine</a:t>
            </a:r>
            <a:r>
              <a:rPr lang="hu-HU" sz="900" i="1" dirty="0"/>
              <a:t> </a:t>
            </a:r>
            <a:r>
              <a:rPr lang="hu-HU" sz="900" i="1" dirty="0" err="1"/>
              <a:t>Patienten-daten</a:t>
            </a:r>
            <a:r>
              <a:rPr lang="hu-HU" sz="900" i="1" dirty="0"/>
              <a:t> </a:t>
            </a:r>
          </a:p>
          <a:p>
            <a:pPr algn="ctr"/>
            <a:r>
              <a:rPr lang="hu-HU" sz="900" i="1" dirty="0" err="1"/>
              <a:t>sichtbar</a:t>
            </a:r>
            <a:r>
              <a:rPr lang="hu-HU" sz="900" i="1" dirty="0"/>
              <a:t>, </a:t>
            </a:r>
            <a:r>
              <a:rPr lang="hu-HU" sz="900" i="1" dirty="0" err="1"/>
              <a:t>nur</a:t>
            </a:r>
            <a:r>
              <a:rPr lang="hu-HU" sz="900" i="1" dirty="0"/>
              <a:t> </a:t>
            </a:r>
            <a:r>
              <a:rPr lang="hu-HU" sz="900" i="1" dirty="0" err="1"/>
              <a:t>Zeitpunkt</a:t>
            </a:r>
            <a:r>
              <a:rPr lang="hu-HU" sz="900" i="1" dirty="0"/>
              <a:t> der </a:t>
            </a:r>
            <a:r>
              <a:rPr lang="hu-HU" sz="900" i="1" dirty="0" err="1"/>
              <a:t>Aufnahme</a:t>
            </a:r>
            <a:r>
              <a:rPr lang="hu-HU" sz="1200" i="1" dirty="0"/>
              <a:t>.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29600" cy="4389120"/>
          </a:xfrm>
        </p:spPr>
      </p:pic>
      <p:sp>
        <p:nvSpPr>
          <p:cNvPr id="9" name="Szövegdoboz 8"/>
          <p:cNvSpPr txBox="1"/>
          <p:nvPr/>
        </p:nvSpPr>
        <p:spPr>
          <a:xfrm>
            <a:off x="544850" y="191901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05. 06. 2016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61864" y="5301208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Wenn sich die </a:t>
            </a:r>
            <a:r>
              <a:rPr lang="hu-HU" i="1" dirty="0" err="1"/>
              <a:t>Ausgangsituation</a:t>
            </a:r>
            <a:r>
              <a:rPr lang="de-DE" i="1" dirty="0"/>
              <a:t> von der OP-Aufnahme unterscheidet, markieren Sie diese! </a:t>
            </a:r>
            <a:r>
              <a:rPr lang="hu-HU" i="1" dirty="0"/>
              <a:t>z.</a:t>
            </a:r>
            <a:r>
              <a:rPr lang="de-DE" i="1" dirty="0"/>
              <a:t>B</a:t>
            </a:r>
            <a:r>
              <a:rPr lang="hu-HU" i="1" dirty="0"/>
              <a:t>.</a:t>
            </a:r>
            <a:r>
              <a:rPr lang="de-DE" i="1" dirty="0"/>
              <a:t> Extraktion - X am Zahn</a:t>
            </a:r>
            <a:endParaRPr lang="hu-HU" i="1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Befund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Orthopantomogramm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3124</Words>
  <Application>Microsoft Office PowerPoint</Application>
  <PresentationFormat>Diavetítés a képernyőre (4:3 oldalarány)</PresentationFormat>
  <Paragraphs>479</Paragraphs>
  <Slides>28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Trebuchet MS</vt:lpstr>
      <vt:lpstr>Wingdings</vt:lpstr>
      <vt:lpstr>Wingdings 2</vt:lpstr>
      <vt:lpstr>Office-téma</vt:lpstr>
      <vt:lpstr>Richtlinien zur Fallpräsentation</vt:lpstr>
      <vt:lpstr>Prothetik Rigorosum Fallpräsentation TITEL (Typ der Zahnersatz) zB: Totalprothese, kombinierter Zahnersatz, Brücke etc. </vt:lpstr>
      <vt:lpstr>Patientendaten</vt:lpstr>
      <vt:lpstr>Allgemeinmedizinische Anamnese</vt:lpstr>
      <vt:lpstr>Zahnärztliche Anamnese</vt:lpstr>
      <vt:lpstr>Befund Porträt und intraorale Fotos</vt:lpstr>
      <vt:lpstr>PowerPoint-bemutató</vt:lpstr>
      <vt:lpstr>PowerPoint-bemutató</vt:lpstr>
      <vt:lpstr>Befund Orthopantomogramm</vt:lpstr>
      <vt:lpstr>Befund Intraorale Röntgenaufnahmen</vt:lpstr>
      <vt:lpstr>Kopf- Hals- Intraorale- Zahnärztliche Untersuchung I.</vt:lpstr>
      <vt:lpstr>Kopf- Hals- Intraorale- Zahnärztliche Untersuchung II.</vt:lpstr>
      <vt:lpstr>Befund Oberkiefer</vt:lpstr>
      <vt:lpstr>Befund Unterkiefer</vt:lpstr>
      <vt:lpstr>Vorbehandlungen</vt:lpstr>
      <vt:lpstr>Prothetischer Behandlungsplan</vt:lpstr>
      <vt:lpstr>Prothetischer Behandlungsplan</vt:lpstr>
      <vt:lpstr>Prothetischer Behandlungsplan</vt:lpstr>
      <vt:lpstr>Prothetische Behandlungsphasen</vt:lpstr>
      <vt:lpstr>Kurzfristige Kontrolle Langfristige Kontrolle</vt:lpstr>
      <vt:lpstr>INHALTSHILFE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Farkas Izabella (titkársági szakértő)</cp:lastModifiedBy>
  <cp:revision>355</cp:revision>
  <dcterms:created xsi:type="dcterms:W3CDTF">2012-05-08T15:36:52Z</dcterms:created>
  <dcterms:modified xsi:type="dcterms:W3CDTF">2025-09-05T12:11:26Z</dcterms:modified>
</cp:coreProperties>
</file>