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3856" r:id="rId2"/>
  </p:sldMasterIdLst>
  <p:notesMasterIdLst>
    <p:notesMasterId r:id="rId34"/>
  </p:notesMasterIdLst>
  <p:sldIdLst>
    <p:sldId id="306" r:id="rId3"/>
    <p:sldId id="300" r:id="rId4"/>
    <p:sldId id="301" r:id="rId5"/>
    <p:sldId id="302" r:id="rId6"/>
    <p:sldId id="303" r:id="rId7"/>
    <p:sldId id="314" r:id="rId8"/>
    <p:sldId id="335" r:id="rId9"/>
    <p:sldId id="336" r:id="rId10"/>
    <p:sldId id="346" r:id="rId11"/>
    <p:sldId id="347" r:id="rId12"/>
    <p:sldId id="312" r:id="rId13"/>
    <p:sldId id="348" r:id="rId14"/>
    <p:sldId id="305" r:id="rId15"/>
    <p:sldId id="333" r:id="rId16"/>
    <p:sldId id="315" r:id="rId17"/>
    <p:sldId id="316" r:id="rId18"/>
    <p:sldId id="320" r:id="rId19"/>
    <p:sldId id="318" r:id="rId20"/>
    <p:sldId id="334" r:id="rId21"/>
    <p:sldId id="341" r:id="rId22"/>
    <p:sldId id="349" r:id="rId23"/>
    <p:sldId id="317" r:id="rId24"/>
    <p:sldId id="337" r:id="rId25"/>
    <p:sldId id="321" r:id="rId26"/>
    <p:sldId id="323" r:id="rId27"/>
    <p:sldId id="342" r:id="rId28"/>
    <p:sldId id="343" r:id="rId29"/>
    <p:sldId id="340" r:id="rId30"/>
    <p:sldId id="344" r:id="rId31"/>
    <p:sldId id="331" r:id="rId32"/>
    <p:sldId id="345" r:id="rId3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665" autoAdjust="0"/>
    <p:restoredTop sz="94660"/>
  </p:normalViewPr>
  <p:slideViewPr>
    <p:cSldViewPr>
      <p:cViewPr varScale="1">
        <p:scale>
          <a:sx n="56" d="100"/>
          <a:sy n="56" d="100"/>
        </p:scale>
        <p:origin x="90" y="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B15C95-85F2-46AC-B02B-B0A224207BA3}" type="datetimeFigureOut">
              <a:rPr lang="hu-HU"/>
              <a:pPr>
                <a:defRPr/>
              </a:pPr>
              <a:t>2019.12.12.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C7CFD1-7115-42C7-9B48-28A48C2238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560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83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8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76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7CFD1-7115-42C7-9B48-28A48C22381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8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A654D-4E38-4773-8837-8D84FB526E88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ECBF0-D3E7-46AB-9AA3-E1DA3EE498D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308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3A5A7-5B23-4DB5-81A0-F0EF9086706C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98B45-764F-409B-BC2C-C5259843A06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874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6B54C-1F3E-462F-915A-1E7CA25AF63F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8C29C-6E93-4379-ADA8-B8A9E59274D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956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A654D-4E38-4773-8837-8D84FB526E88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ECBF0-D3E7-46AB-9AA3-E1DA3EE498D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820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BC150-7935-496E-8CC7-FD18AEE77339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91BEA-7496-4B99-82BE-A7389129D0C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6148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40028-6252-4DD3-BFE8-A8D2E02788C1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A531F-715F-430E-BA1E-CE93C98C9F07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162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0CBC7-DF81-4BFC-820E-D6020FB7D3C2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F4864-BD73-4DC8-8881-18B8E60DEF1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306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16D3-E1FC-4627-8C74-27CDD98729BA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B37B-E92D-47E3-A919-5AD5CE44264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00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1E55B-3E4A-4C70-8E5E-525102A2FBEA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B36C9-9393-4194-811A-8B835ABE2698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7963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479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63CBD-07DB-4CE9-9267-E674286EFDEA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2A7D-F81C-433F-B827-9B254DE233D0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588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BC150-7935-496E-8CC7-FD18AEE77339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91BEA-7496-4B99-82BE-A7389129D0C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3635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9D3D-2665-4B60-AAD4-54E5314C8487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D4BE-C304-4B0D-84E3-B60E8E94646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5520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3A5A7-5B23-4DB5-81A0-F0EF9086706C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98B45-764F-409B-BC2C-C5259843A06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9095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6B54C-1F3E-462F-915A-1E7CA25AF63F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8C29C-6E93-4379-ADA8-B8A9E59274D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944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40028-6252-4DD3-BFE8-A8D2E02788C1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A531F-715F-430E-BA1E-CE93C98C9F07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798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0CBC7-DF81-4BFC-820E-D6020FB7D3C2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F4864-BD73-4DC8-8881-18B8E60DEF1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097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16D3-E1FC-4627-8C74-27CDD98729BA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B37B-E92D-47E3-A919-5AD5CE44264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40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1E55B-3E4A-4C70-8E5E-525102A2FBEA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B36C9-9393-4194-811A-8B835ABE2698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671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03E46-8492-42D1-8E3B-4EFCC282C0DA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C7B10-7100-496E-BE99-6B02135B4AF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149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63CBD-07DB-4CE9-9267-E674286EFDEA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2A7D-F81C-433F-B827-9B254DE233D0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85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9D3D-2665-4B60-AAD4-54E5314C8487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D4BE-C304-4B0D-84E3-B60E8E94646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79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C81B68-474A-45FF-8C6B-D3E119D89E8C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22092-E60F-48B8-903E-7C805E3F7AC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8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C81B68-474A-45FF-8C6B-D3E119D89E8C}" type="datetimeFigureOut">
              <a:rPr lang="hu-HU" smtClean="0"/>
              <a:pPr>
                <a:defRPr/>
              </a:pPr>
              <a:t>2019.12.12.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22092-E60F-48B8-903E-7C805E3F7AC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583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png"/><Relationship Id="rId7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6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microsoft.com/office/2007/relationships/hdphoto" Target="../media/hdphoto3.wdp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8833"/>
            <a:ext cx="9144000" cy="1143000"/>
          </a:xfrm>
        </p:spPr>
        <p:txBody>
          <a:bodyPr/>
          <a:lstStyle/>
          <a:p>
            <a:r>
              <a:rPr lang="en-US" b="1" dirty="0"/>
              <a:t>Case presentation Guidelines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016" y="2564904"/>
            <a:ext cx="8820472" cy="41044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u="sng" dirty="0"/>
              <a:t>Photo Guidelines</a:t>
            </a:r>
            <a:r>
              <a:rPr lang="en-US" sz="2000" dirty="0"/>
              <a:t>: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Photo after scaling and oral hygiene </a:t>
            </a:r>
            <a:r>
              <a:rPr lang="en-US" sz="2000" dirty="0" err="1"/>
              <a:t>tr</a:t>
            </a:r>
            <a:r>
              <a:rPr lang="hu-HU" sz="2000" dirty="0"/>
              <a:t>e</a:t>
            </a:r>
            <a:r>
              <a:rPr lang="en-US" sz="2000" dirty="0" err="1"/>
              <a:t>atment</a:t>
            </a:r>
            <a:r>
              <a:rPr lang="en-US" sz="2000" dirty="0"/>
              <a:t>! Saliva</a:t>
            </a:r>
            <a:r>
              <a:rPr lang="hu-HU" sz="2000" dirty="0"/>
              <a:t>-</a:t>
            </a:r>
            <a:r>
              <a:rPr lang="en-US" sz="2000" dirty="0"/>
              <a:t>free, dry surfaces!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Take m</a:t>
            </a:r>
            <a:r>
              <a:rPr lang="hu-HU" sz="2000"/>
              <a:t>ultiple</a:t>
            </a:r>
            <a:r>
              <a:rPr lang="en-US" sz="2000"/>
              <a:t> </a:t>
            </a:r>
            <a:r>
              <a:rPr lang="en-US" sz="2000" dirty="0"/>
              <a:t>pictures about the same situation, as only sharp photos are acceptable!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Investigated/treated tooth should be in the middle of the photo.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Crop an</a:t>
            </a:r>
            <a:r>
              <a:rPr lang="hu-HU" sz="2000" dirty="0"/>
              <a:t>d</a:t>
            </a:r>
            <a:r>
              <a:rPr lang="en-US" sz="2000" dirty="0"/>
              <a:t> mirror the photos, according to the quadrant! Us</a:t>
            </a:r>
            <a:r>
              <a:rPr lang="hu-HU" sz="2000" dirty="0"/>
              <a:t>e</a:t>
            </a:r>
            <a:r>
              <a:rPr lang="en-US" sz="2000" dirty="0"/>
              <a:t> of Photoshop programs (</a:t>
            </a:r>
            <a:r>
              <a:rPr lang="en-US" sz="2000" dirty="0" err="1"/>
              <a:t>eg</a:t>
            </a:r>
            <a:r>
              <a:rPr lang="en-US" sz="2000" dirty="0"/>
              <a:t>. Picasa) is requested for cropping and smaller light-adjustment</a:t>
            </a:r>
            <a:r>
              <a:rPr lang="hu-HU" sz="2000" dirty="0"/>
              <a:t>s</a:t>
            </a:r>
            <a:r>
              <a:rPr lang="en-US" sz="2000" dirty="0"/>
              <a:t>, but modification of the content is forbidden!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Use professional-grade equipment (full-frame digital single-lens reflex camera, macro lens, Ring/twin flash), available in the Practice Rooms. For settings, see the </a:t>
            </a:r>
            <a:r>
              <a:rPr lang="hu-HU" sz="2000" dirty="0"/>
              <a:t>Photo </a:t>
            </a:r>
            <a:r>
              <a:rPr lang="hu-HU" sz="2000" dirty="0" err="1"/>
              <a:t>Aid</a:t>
            </a:r>
            <a:r>
              <a:rPr lang="hu-HU" sz="2000" dirty="0"/>
              <a:t> </a:t>
            </a:r>
            <a:r>
              <a:rPr lang="hu-HU" sz="2000" dirty="0" err="1"/>
              <a:t>Slide</a:t>
            </a:r>
            <a:r>
              <a:rPr lang="hu-HU" sz="2000" dirty="0"/>
              <a:t> (</a:t>
            </a:r>
            <a:r>
              <a:rPr lang="hu-HU" sz="2000" dirty="0" err="1"/>
              <a:t>green</a:t>
            </a:r>
            <a:r>
              <a:rPr lang="hu-HU" sz="2000" dirty="0"/>
              <a:t> </a:t>
            </a:r>
            <a:r>
              <a:rPr lang="hu-HU" sz="2000" dirty="0" err="1"/>
              <a:t>background</a:t>
            </a:r>
            <a:r>
              <a:rPr lang="hu-HU" sz="2000" dirty="0"/>
              <a:t>)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For subject photography, use single shade background (like white paper or wall, black reflection or green textile), that emphasizes the subject of the photo!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000" dirty="0"/>
              <a:t> </a:t>
            </a:r>
          </a:p>
          <a:p>
            <a:endParaRPr lang="hu-HU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97768" y="1052736"/>
            <a:ext cx="8712968" cy="1878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hu-HU" dirty="0"/>
              <a:t>The </a:t>
            </a:r>
            <a:r>
              <a:rPr lang="en-GB" dirty="0"/>
              <a:t>following presentation shows the </a:t>
            </a:r>
            <a:r>
              <a:rPr lang="en-GB" u="sng" dirty="0"/>
              <a:t>Official Case Presentation </a:t>
            </a:r>
            <a:r>
              <a:rPr lang="en-GB" dirty="0"/>
              <a:t>protocol of the Department of Prosthodontic</a:t>
            </a:r>
            <a:r>
              <a:rPr lang="hu-HU" dirty="0"/>
              <a:t>s</a:t>
            </a:r>
            <a:r>
              <a:rPr lang="en-GB" dirty="0"/>
              <a:t>. </a:t>
            </a:r>
            <a:r>
              <a:rPr lang="hu-HU" dirty="0"/>
              <a:t>Both t</a:t>
            </a:r>
            <a:r>
              <a:rPr lang="en-GB" dirty="0"/>
              <a:t>he </a:t>
            </a:r>
            <a:r>
              <a:rPr lang="en-GB" u="sng" dirty="0"/>
              <a:t>form and content </a:t>
            </a:r>
            <a:r>
              <a:rPr lang="hu-HU" u="sng" dirty="0" err="1"/>
              <a:t>are</a:t>
            </a:r>
            <a:r>
              <a:rPr lang="en-GB" u="sng" dirty="0"/>
              <a:t> to follow</a:t>
            </a:r>
            <a:r>
              <a:rPr lang="en-GB" dirty="0"/>
              <a:t>. The slides 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en-GB" dirty="0"/>
              <a:t>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green background </a:t>
            </a:r>
            <a:r>
              <a:rPr lang="en-GB" dirty="0"/>
              <a:t>are to provide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en-GB" dirty="0"/>
              <a:t>helpful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technical information</a:t>
            </a:r>
            <a:r>
              <a:rPr lang="en-GB" dirty="0"/>
              <a:t>. </a:t>
            </a:r>
            <a:r>
              <a:rPr lang="hu-HU" dirty="0" err="1"/>
              <a:t>Each</a:t>
            </a:r>
            <a:r>
              <a:rPr lang="en-GB" dirty="0"/>
              <a:t> stage of the Treatment needs to be documented and presented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en-GB" dirty="0"/>
              <a:t>written and with photos. 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95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"/>
          <a:stretch/>
        </p:blipFill>
        <p:spPr>
          <a:xfrm>
            <a:off x="457200" y="3447114"/>
            <a:ext cx="2359078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00" y="3447114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70" y="515571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43" y="3447114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04" y="5144629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5571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185496" y="1340768"/>
            <a:ext cx="8773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 smtClean="0"/>
              <a:t>Too</a:t>
            </a:r>
            <a:r>
              <a:rPr lang="hu-HU" dirty="0" smtClean="0"/>
              <a:t> </a:t>
            </a:r>
            <a:r>
              <a:rPr lang="hu-HU" dirty="0" err="1" smtClean="0"/>
              <a:t>bright</a:t>
            </a:r>
            <a:r>
              <a:rPr lang="hu-HU" dirty="0" smtClean="0"/>
              <a:t> / </a:t>
            </a:r>
            <a:r>
              <a:rPr lang="hu-HU" dirty="0" err="1" smtClean="0"/>
              <a:t>too</a:t>
            </a:r>
            <a:r>
              <a:rPr lang="hu-HU" dirty="0" smtClean="0"/>
              <a:t> </a:t>
            </a:r>
            <a:r>
              <a:rPr lang="hu-HU" dirty="0" err="1" smtClean="0"/>
              <a:t>dark</a:t>
            </a:r>
            <a:r>
              <a:rPr lang="hu-HU" dirty="0" smtClean="0"/>
              <a:t> </a:t>
            </a:r>
            <a:r>
              <a:rPr lang="hu-HU" dirty="0" err="1" smtClean="0"/>
              <a:t>picture</a:t>
            </a:r>
            <a:r>
              <a:rPr lang="hu-HU" dirty="0" smtClean="0"/>
              <a:t> (</a:t>
            </a:r>
            <a:r>
              <a:rPr lang="hu-HU" dirty="0" err="1" smtClean="0"/>
              <a:t>overexposed</a:t>
            </a:r>
            <a:r>
              <a:rPr lang="hu-HU" dirty="0" smtClean="0"/>
              <a:t> </a:t>
            </a:r>
            <a:r>
              <a:rPr lang="hu-HU" dirty="0" smtClean="0"/>
              <a:t>/ </a:t>
            </a:r>
            <a:r>
              <a:rPr lang="hu-HU" dirty="0" err="1" smtClean="0"/>
              <a:t>underexposed</a:t>
            </a:r>
            <a:r>
              <a:rPr lang="hu-HU" dirty="0" smtClean="0"/>
              <a:t>)</a:t>
            </a:r>
            <a:endParaRPr lang="hu-H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Image </a:t>
            </a:r>
            <a:r>
              <a:rPr lang="hu-HU" dirty="0" err="1" smtClean="0"/>
              <a:t>blurry</a:t>
            </a:r>
            <a:r>
              <a:rPr lang="hu-HU" dirty="0" smtClean="0"/>
              <a:t> (</a:t>
            </a:r>
            <a:r>
              <a:rPr lang="hu-HU" dirty="0" err="1" smtClean="0"/>
              <a:t>lack</a:t>
            </a:r>
            <a:r>
              <a:rPr lang="hu-HU" dirty="0" smtClean="0"/>
              <a:t> of </a:t>
            </a:r>
            <a:r>
              <a:rPr lang="hu-HU" dirty="0" err="1" smtClean="0"/>
              <a:t>focus</a:t>
            </a:r>
            <a:r>
              <a:rPr lang="hu-HU" dirty="0" smtClean="0"/>
              <a:t> and/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improper</a:t>
            </a:r>
            <a:r>
              <a:rPr lang="hu-HU" dirty="0" smtClean="0"/>
              <a:t> </a:t>
            </a:r>
            <a:r>
              <a:rPr lang="hu-HU" dirty="0" err="1" smtClean="0"/>
              <a:t>depth</a:t>
            </a:r>
            <a:r>
              <a:rPr lang="hu-HU" dirty="0" smtClean="0"/>
              <a:t> of </a:t>
            </a:r>
            <a:r>
              <a:rPr lang="hu-HU" dirty="0" err="1" smtClean="0"/>
              <a:t>field</a:t>
            </a:r>
            <a:r>
              <a:rPr lang="hu-HU" dirty="0" smtClean="0"/>
              <a:t>)</a:t>
            </a:r>
            <a:endParaRPr lang="hu-H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 smtClean="0"/>
              <a:t>Bad</a:t>
            </a:r>
            <a:r>
              <a:rPr lang="hu-HU" dirty="0" smtClean="0"/>
              <a:t> </a:t>
            </a:r>
            <a:r>
              <a:rPr lang="hu-HU" dirty="0" err="1" smtClean="0"/>
              <a:t>positioning</a:t>
            </a:r>
            <a:r>
              <a:rPr lang="hu-HU" dirty="0" smtClean="0"/>
              <a:t>: image </a:t>
            </a:r>
            <a:r>
              <a:rPr lang="hu-HU" dirty="0" err="1" smtClean="0"/>
              <a:t>taken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an </a:t>
            </a:r>
            <a:r>
              <a:rPr lang="hu-HU" dirty="0" err="1" smtClean="0"/>
              <a:t>improper</a:t>
            </a:r>
            <a:r>
              <a:rPr lang="hu-HU" dirty="0" smtClean="0"/>
              <a:t> </a:t>
            </a:r>
            <a:r>
              <a:rPr lang="hu-HU" dirty="0" err="1" smtClean="0"/>
              <a:t>angle</a:t>
            </a:r>
            <a:r>
              <a:rPr lang="hu-HU" dirty="0" smtClean="0"/>
              <a:t> (</a:t>
            </a:r>
            <a:r>
              <a:rPr lang="hu-HU" dirty="0" err="1" smtClean="0"/>
              <a:t>inferior</a:t>
            </a:r>
            <a:r>
              <a:rPr lang="hu-HU" dirty="0" smtClean="0"/>
              <a:t>/</a:t>
            </a:r>
            <a:r>
              <a:rPr lang="hu-HU" dirty="0" err="1" smtClean="0"/>
              <a:t>superior</a:t>
            </a:r>
            <a:r>
              <a:rPr lang="hu-HU" dirty="0" smtClean="0"/>
              <a:t>/</a:t>
            </a:r>
            <a:r>
              <a:rPr lang="hu-HU" dirty="0" err="1" smtClean="0"/>
              <a:t>canted</a:t>
            </a:r>
            <a:r>
              <a:rPr lang="hu-HU" dirty="0" smtClean="0"/>
              <a:t>), </a:t>
            </a:r>
            <a:r>
              <a:rPr lang="hu-HU" dirty="0" err="1" smtClean="0"/>
              <a:t>improper</a:t>
            </a:r>
            <a:r>
              <a:rPr lang="hu-HU" dirty="0" smtClean="0"/>
              <a:t> </a:t>
            </a:r>
            <a:r>
              <a:rPr lang="hu-HU" dirty="0" err="1" smtClean="0"/>
              <a:t>framing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mirror</a:t>
            </a:r>
            <a:r>
              <a:rPr lang="hu-HU" dirty="0" smtClean="0"/>
              <a:t> </a:t>
            </a:r>
            <a:endParaRPr lang="hu-H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Meaningless content (keep in mind what we want to </a:t>
            </a:r>
            <a:r>
              <a:rPr lang="en-US" dirty="0" smtClean="0"/>
              <a:t>show</a:t>
            </a:r>
            <a:r>
              <a:rPr lang="hu-HU" dirty="0" smtClean="0"/>
              <a:t>!</a:t>
            </a:r>
            <a:r>
              <a:rPr lang="en-US" dirty="0" smtClean="0"/>
              <a:t>)</a:t>
            </a:r>
            <a:endParaRPr lang="hu-H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No uniform </a:t>
            </a:r>
            <a:r>
              <a:rPr lang="hu-HU" dirty="0" err="1" smtClean="0"/>
              <a:t>backdrop</a:t>
            </a:r>
            <a:r>
              <a:rPr lang="hu-HU" dirty="0" smtClean="0"/>
              <a:t>, </a:t>
            </a:r>
            <a:r>
              <a:rPr lang="hu-HU" dirty="0" err="1" smtClean="0"/>
              <a:t>fogging</a:t>
            </a:r>
            <a:r>
              <a:rPr lang="hu-HU" dirty="0" smtClean="0"/>
              <a:t> of </a:t>
            </a:r>
            <a:r>
              <a:rPr lang="hu-HU" dirty="0" err="1" smtClean="0"/>
              <a:t>mirror</a:t>
            </a:r>
            <a:endParaRPr lang="hu-HU" dirty="0"/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errors</a:t>
            </a:r>
            <a:r>
              <a:rPr lang="hu-HU" dirty="0" smtClean="0"/>
              <a:t> in </a:t>
            </a:r>
            <a:r>
              <a:rPr lang="hu-HU" dirty="0" err="1" smtClean="0"/>
              <a:t>Photography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63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7516" r="7476" b="5704"/>
          <a:stretch/>
        </p:blipFill>
        <p:spPr>
          <a:xfrm>
            <a:off x="467544" y="1844824"/>
            <a:ext cx="7992888" cy="374441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68338" y="345257"/>
            <a:ext cx="1947799" cy="1226939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900" i="1" dirty="0"/>
              <a:t>NO </a:t>
            </a:r>
          </a:p>
          <a:p>
            <a:pPr algn="ctr"/>
            <a:r>
              <a:rPr lang="hu-HU" sz="900" i="1" dirty="0"/>
              <a:t>PATIENT’S DATA,</a:t>
            </a:r>
          </a:p>
          <a:p>
            <a:pPr algn="ctr"/>
            <a:r>
              <a:rPr lang="hu-HU" sz="900" i="1" dirty="0" err="1"/>
              <a:t>Just</a:t>
            </a:r>
            <a:r>
              <a:rPr lang="hu-HU" sz="900" i="1" dirty="0"/>
              <a:t> </a:t>
            </a:r>
          </a:p>
          <a:p>
            <a:pPr algn="ctr"/>
            <a:r>
              <a:rPr lang="hu-HU" sz="900" i="1" dirty="0"/>
              <a:t>DATE of </a:t>
            </a:r>
          </a:p>
          <a:p>
            <a:pPr algn="ctr"/>
            <a:r>
              <a:rPr lang="hu-HU" sz="900" i="1" dirty="0"/>
              <a:t>The X-</a:t>
            </a:r>
            <a:r>
              <a:rPr lang="hu-HU" sz="900" i="1" dirty="0" err="1"/>
              <a:t>ray</a:t>
            </a:r>
            <a:endParaRPr lang="hu-HU" sz="1200" i="1" dirty="0"/>
          </a:p>
        </p:txBody>
      </p:sp>
      <p:sp>
        <p:nvSpPr>
          <p:cNvPr id="7" name="Lefelé nyíl 6"/>
          <p:cNvSpPr/>
          <p:nvPr/>
        </p:nvSpPr>
        <p:spPr>
          <a:xfrm>
            <a:off x="520787" y="332656"/>
            <a:ext cx="1242902" cy="1554360"/>
          </a:xfrm>
          <a:prstGeom prst="downArrow">
            <a:avLst>
              <a:gd name="adj1" fmla="val 60184"/>
              <a:gd name="adj2" fmla="val 219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44850" y="191901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05. 06. 2016.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25860" y="5338833"/>
            <a:ext cx="856895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Please indicate, if the actual status differs from what is shown on the radiograph! </a:t>
            </a:r>
            <a:r>
              <a:rPr lang="en-US" i="1" dirty="0" err="1"/>
              <a:t>Eg</a:t>
            </a:r>
            <a:r>
              <a:rPr lang="en-US" i="1" dirty="0"/>
              <a:t>. Extractions – „X” mark on the tooth!</a:t>
            </a: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Dental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Status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Panoramic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Radiograph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áblázat 11"/>
          <p:cNvGraphicFramePr>
            <a:graphicFrameLocks noGrp="1"/>
          </p:cNvGraphicFramePr>
          <p:nvPr>
            <p:extLst/>
          </p:nvPr>
        </p:nvGraphicFramePr>
        <p:xfrm>
          <a:off x="798399" y="3234928"/>
          <a:ext cx="72145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12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(H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E,</a:t>
                      </a:r>
                      <a:r>
                        <a:rPr lang="hu-HU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H)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E,</a:t>
                      </a:r>
                      <a:r>
                        <a:rPr lang="hu-HU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(H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H)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sp>
        <p:nvSpPr>
          <p:cNvPr id="13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835696" y="6475863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</a:t>
            </a:r>
            <a:r>
              <a:rPr lang="hu-HU" i="1" dirty="0" smtClean="0">
                <a:solidFill>
                  <a:schemeClr val="bg1"/>
                </a:solidFill>
              </a:rPr>
              <a:t>Típusa)</a:t>
            </a:r>
            <a:endParaRPr lang="hu-HU" dirty="0"/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39" y="4722758"/>
            <a:ext cx="1752961" cy="126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88" y="4722758"/>
            <a:ext cx="1224000" cy="170287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99" y="4707441"/>
            <a:ext cx="1224000" cy="170287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51" y="4707441"/>
            <a:ext cx="1224000" cy="170287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49" y="1557805"/>
            <a:ext cx="1224000" cy="170287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15" y="1554268"/>
            <a:ext cx="1224000" cy="170287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7806"/>
            <a:ext cx="1224000" cy="1702879"/>
          </a:xfrm>
          <a:prstGeom prst="rect">
            <a:avLst/>
          </a:prstGeom>
        </p:spPr>
      </p:pic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Dental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Status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radiographs</a:t>
            </a: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hu-H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findings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46799" y="1559241"/>
            <a:ext cx="1169554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>
                <a:latin typeface="+mn-lt"/>
              </a:rPr>
              <a:t>Take</a:t>
            </a:r>
            <a:r>
              <a:rPr lang="hu-HU" sz="1600" dirty="0">
                <a:latin typeface="+mn-lt"/>
              </a:rPr>
              <a:t> a </a:t>
            </a:r>
            <a:r>
              <a:rPr lang="hu-HU" sz="1600" dirty="0" err="1">
                <a:latin typeface="+mn-lt"/>
              </a:rPr>
              <a:t>periapical</a:t>
            </a:r>
            <a:r>
              <a:rPr lang="hu-HU" sz="1600" dirty="0">
                <a:latin typeface="+mn-lt"/>
              </a:rPr>
              <a:t> x-</a:t>
            </a:r>
            <a:r>
              <a:rPr lang="hu-HU" sz="1600" dirty="0" err="1">
                <a:latin typeface="+mn-lt"/>
              </a:rPr>
              <a:t>ray</a:t>
            </a:r>
            <a:r>
              <a:rPr lang="hu-HU" sz="1600" dirty="0">
                <a:latin typeface="+mn-lt"/>
              </a:rPr>
              <a:t> of </a:t>
            </a:r>
            <a:r>
              <a:rPr lang="hu-HU" sz="1600" dirty="0" err="1">
                <a:latin typeface="+mn-lt"/>
              </a:rPr>
              <a:t>each</a:t>
            </a:r>
            <a:r>
              <a:rPr lang="hu-HU" sz="1600" dirty="0">
                <a:latin typeface="+mn-lt"/>
              </a:rPr>
              <a:t> </a:t>
            </a:r>
            <a:r>
              <a:rPr lang="hu-HU" sz="1600" dirty="0" err="1">
                <a:latin typeface="+mn-lt"/>
              </a:rPr>
              <a:t>abutment</a:t>
            </a:r>
            <a:r>
              <a:rPr lang="hu-HU" sz="1600" dirty="0">
                <a:latin typeface="+mn-lt"/>
              </a:rPr>
              <a:t>!</a:t>
            </a:r>
          </a:p>
        </p:txBody>
      </p:sp>
      <p:sp>
        <p:nvSpPr>
          <p:cNvPr id="29" name="Téglalap 28"/>
          <p:cNvSpPr/>
          <p:nvPr/>
        </p:nvSpPr>
        <p:spPr>
          <a:xfrm>
            <a:off x="6732241" y="1560156"/>
            <a:ext cx="225412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grey </a:t>
            </a:r>
            <a:r>
              <a:rPr lang="en-US" sz="1000" dirty="0" err="1">
                <a:solidFill>
                  <a:schemeClr val="tx2">
                    <a:lumMod val="50000"/>
                  </a:schemeClr>
                </a:solidFill>
              </a:rPr>
              <a:t>colour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= missing tooth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= hopeless tooth (to be extracted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hu-HU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1000" dirty="0" smtClean="0">
                <a:solidFill>
                  <a:schemeClr val="tx2">
                    <a:lumMod val="50000"/>
                  </a:schemeClr>
                </a:solidFill>
              </a:rPr>
              <a:t>)( = </a:t>
            </a:r>
            <a:r>
              <a:rPr lang="hu-HU" sz="1000" dirty="0" err="1" smtClean="0">
                <a:solidFill>
                  <a:schemeClr val="tx2">
                    <a:lumMod val="50000"/>
                  </a:schemeClr>
                </a:solidFill>
              </a:rPr>
              <a:t>closed</a:t>
            </a:r>
            <a:r>
              <a:rPr lang="hu-HU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1000" dirty="0" err="1" smtClean="0">
                <a:solidFill>
                  <a:schemeClr val="tx2">
                    <a:lumMod val="50000"/>
                  </a:schemeClr>
                </a:solidFill>
              </a:rPr>
              <a:t>extraction</a:t>
            </a:r>
            <a:r>
              <a:rPr lang="hu-HU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1000" dirty="0" err="1" smtClean="0">
                <a:solidFill>
                  <a:schemeClr val="tx2">
                    <a:lumMod val="50000"/>
                  </a:schemeClr>
                </a:solidFill>
              </a:rPr>
              <a:t>gap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= crown, bridge – )( dimensions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= telescope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 err="1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= implant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= root canal treated tooth (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ndo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hu-HU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1000" dirty="0" smtClean="0">
                <a:solidFill>
                  <a:schemeClr val="tx2">
                    <a:lumMod val="50000"/>
                  </a:schemeClr>
                </a:solidFill>
              </a:rPr>
              <a:t>L = </a:t>
            </a:r>
            <a:r>
              <a:rPr lang="hu-HU" sz="1000" dirty="0" err="1" smtClean="0">
                <a:solidFill>
                  <a:schemeClr val="tx2">
                    <a:lumMod val="50000"/>
                  </a:schemeClr>
                </a:solidFill>
              </a:rPr>
              <a:t>periapical</a:t>
            </a:r>
            <a:r>
              <a:rPr lang="hu-HU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1000" dirty="0" err="1" smtClean="0">
                <a:solidFill>
                  <a:schemeClr val="tx2">
                    <a:lumMod val="50000"/>
                  </a:schemeClr>
                </a:solidFill>
              </a:rPr>
              <a:t>lesion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US" sz="1000" u="sng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ost and core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= filling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000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decay</a:t>
            </a:r>
            <a:endParaRPr lang="hu-HU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1000" dirty="0" smtClean="0">
                <a:solidFill>
                  <a:schemeClr val="tx2">
                    <a:lumMod val="50000"/>
                  </a:schemeClr>
                </a:solidFill>
              </a:rPr>
              <a:t>* = </a:t>
            </a:r>
            <a:r>
              <a:rPr lang="hu-HU" sz="1000" dirty="0" err="1" smtClean="0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hu-HU" sz="1000" dirty="0" smtClean="0">
                <a:solidFill>
                  <a:schemeClr val="tx2">
                    <a:lumMod val="50000"/>
                  </a:schemeClr>
                </a:solidFill>
              </a:rPr>
              <a:t> be </a:t>
            </a:r>
            <a:r>
              <a:rPr lang="hu-HU" sz="1000" dirty="0" err="1" smtClean="0">
                <a:solidFill>
                  <a:schemeClr val="tx2">
                    <a:lumMod val="50000"/>
                  </a:schemeClr>
                </a:solidFill>
              </a:rPr>
              <a:t>replaced</a:t>
            </a:r>
            <a:r>
              <a:rPr lang="hu-HU" sz="1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Inspection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Head and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Neck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Region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Investigation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5290" y="1769014"/>
            <a:ext cx="8738383" cy="506916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rgbClr val="10253F"/>
                </a:solidFill>
              </a:rPr>
              <a:t>Stomato-oncological screening</a:t>
            </a:r>
            <a:r>
              <a:rPr lang="en-US" sz="3000" dirty="0">
                <a:solidFill>
                  <a:srgbClr val="10253F"/>
                </a:solidFill>
              </a:rPr>
              <a:t>: </a:t>
            </a:r>
            <a:r>
              <a:rPr lang="en-US" sz="3000" dirty="0" err="1">
                <a:solidFill>
                  <a:srgbClr val="10253F"/>
                </a:solidFill>
              </a:rPr>
              <a:t>eg</a:t>
            </a:r>
            <a:r>
              <a:rPr lang="en-US" sz="3000" i="1" dirty="0">
                <a:solidFill>
                  <a:srgbClr val="10253F"/>
                </a:solidFill>
              </a:rPr>
              <a:t>. no findings, red/white lesion (where?), </a:t>
            </a:r>
            <a:r>
              <a:rPr lang="en-US" sz="3000" i="1" dirty="0" err="1">
                <a:solidFill>
                  <a:srgbClr val="10253F"/>
                </a:solidFill>
              </a:rPr>
              <a:t>precancer</a:t>
            </a:r>
            <a:r>
              <a:rPr lang="hu-HU" sz="3000" i="1" dirty="0" err="1">
                <a:solidFill>
                  <a:srgbClr val="10253F"/>
                </a:solidFill>
              </a:rPr>
              <a:t>ous</a:t>
            </a:r>
            <a:r>
              <a:rPr lang="hu-HU" sz="3000" i="1" dirty="0">
                <a:solidFill>
                  <a:srgbClr val="10253F"/>
                </a:solidFill>
              </a:rPr>
              <a:t> </a:t>
            </a:r>
            <a:r>
              <a:rPr lang="hu-HU" sz="3000" i="1" dirty="0" err="1">
                <a:solidFill>
                  <a:srgbClr val="10253F"/>
                </a:solidFill>
              </a:rPr>
              <a:t>lesions</a:t>
            </a:r>
            <a:r>
              <a:rPr lang="en-US" sz="3000" i="1" dirty="0">
                <a:solidFill>
                  <a:srgbClr val="10253F"/>
                </a:solidFill>
              </a:rPr>
              <a:t> or cancer etc.</a:t>
            </a: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10253F"/>
                </a:solidFill>
              </a:rPr>
              <a:t>TMJ examination</a:t>
            </a:r>
            <a:r>
              <a:rPr lang="en-US" sz="3000" dirty="0">
                <a:solidFill>
                  <a:srgbClr val="10253F"/>
                </a:solidFill>
              </a:rPr>
              <a:t>: complain</a:t>
            </a:r>
            <a:r>
              <a:rPr lang="hu-HU" sz="3000" dirty="0">
                <a:solidFill>
                  <a:srgbClr val="10253F"/>
                </a:solidFill>
              </a:rPr>
              <a:t>t</a:t>
            </a:r>
            <a:r>
              <a:rPr lang="en-US" sz="3000" dirty="0">
                <a:solidFill>
                  <a:srgbClr val="10253F"/>
                </a:solidFill>
              </a:rPr>
              <a:t>s, diagnosis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000" i="1" dirty="0">
                <a:solidFill>
                  <a:srgbClr val="10253F"/>
                </a:solidFill>
              </a:rPr>
              <a:t>	</a:t>
            </a:r>
            <a:r>
              <a:rPr lang="en-US" sz="3000" i="1" dirty="0" err="1">
                <a:solidFill>
                  <a:srgbClr val="10253F"/>
                </a:solidFill>
              </a:rPr>
              <a:t>eg</a:t>
            </a:r>
            <a:r>
              <a:rPr lang="en-US" sz="3000" i="1" dirty="0">
                <a:solidFill>
                  <a:srgbClr val="10253F"/>
                </a:solidFill>
              </a:rPr>
              <a:t>. Reciprocal clicking 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000" i="1" dirty="0">
                <a:solidFill>
                  <a:srgbClr val="10253F"/>
                </a:solidFill>
              </a:rPr>
              <a:t>		diagnosis: Anterior Disc Displacement </a:t>
            </a:r>
            <a:endParaRPr lang="en-US" sz="30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000" b="1" dirty="0">
                <a:solidFill>
                  <a:srgbClr val="10253F"/>
                </a:solidFill>
              </a:rPr>
              <a:t>Static Occlusion </a:t>
            </a:r>
            <a:r>
              <a:rPr lang="en-US" sz="3000" dirty="0">
                <a:solidFill>
                  <a:srgbClr val="10253F"/>
                </a:solidFill>
              </a:rPr>
              <a:t>- Bite form: </a:t>
            </a:r>
            <a:r>
              <a:rPr lang="en-US" sz="3000" dirty="0" err="1">
                <a:solidFill>
                  <a:srgbClr val="10253F"/>
                </a:solidFill>
              </a:rPr>
              <a:t>eugnathic</a:t>
            </a:r>
            <a:r>
              <a:rPr lang="en-US" sz="3000" dirty="0">
                <a:solidFill>
                  <a:srgbClr val="10253F"/>
                </a:solidFill>
              </a:rPr>
              <a:t> </a:t>
            </a:r>
            <a:r>
              <a:rPr lang="en-US" sz="3000" i="1" dirty="0">
                <a:solidFill>
                  <a:srgbClr val="10253F"/>
                </a:solidFill>
              </a:rPr>
              <a:t>or</a:t>
            </a:r>
            <a:r>
              <a:rPr lang="en-US" sz="3000" dirty="0">
                <a:solidFill>
                  <a:srgbClr val="10253F"/>
                </a:solidFill>
              </a:rPr>
              <a:t> </a:t>
            </a:r>
            <a:r>
              <a:rPr lang="en-US" sz="3000" dirty="0" err="1">
                <a:solidFill>
                  <a:srgbClr val="10253F"/>
                </a:solidFill>
              </a:rPr>
              <a:t>dysgnathic</a:t>
            </a:r>
            <a:endParaRPr lang="en-US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30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30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3000" dirty="0">
                <a:solidFill>
                  <a:srgbClr val="10253F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3000" b="1" dirty="0">
                <a:solidFill>
                  <a:srgbClr val="10253F"/>
                </a:solidFill>
              </a:rPr>
              <a:t>Dynamic Occlusion </a:t>
            </a:r>
            <a:r>
              <a:rPr lang="en-GB" sz="3000" dirty="0">
                <a:solidFill>
                  <a:srgbClr val="10253F"/>
                </a:solidFill>
              </a:rPr>
              <a:t>- Type of Guidance: </a:t>
            </a:r>
            <a:r>
              <a:rPr lang="en-GB" sz="3000" i="1" dirty="0">
                <a:solidFill>
                  <a:srgbClr val="10253F"/>
                </a:solidFill>
              </a:rPr>
              <a:t>canine/group guidance etc.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3000" dirty="0">
                <a:solidFill>
                  <a:srgbClr val="10253F"/>
                </a:solidFill>
              </a:rPr>
              <a:t>	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15673"/>
              </p:ext>
            </p:extLst>
          </p:nvPr>
        </p:nvGraphicFramePr>
        <p:xfrm>
          <a:off x="1274031" y="3717032"/>
          <a:ext cx="589025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419">
                  <a:extLst>
                    <a:ext uri="{9D8B030D-6E8A-4147-A177-3AD203B41FA5}">
                      <a16:colId xmlns:a16="http://schemas.microsoft.com/office/drawing/2014/main" val="2317265965"/>
                    </a:ext>
                  </a:extLst>
                </a:gridCol>
                <a:gridCol w="1963419">
                  <a:extLst>
                    <a:ext uri="{9D8B030D-6E8A-4147-A177-3AD203B41FA5}">
                      <a16:colId xmlns:a16="http://schemas.microsoft.com/office/drawing/2014/main" val="3093137837"/>
                    </a:ext>
                  </a:extLst>
                </a:gridCol>
                <a:gridCol w="1963419">
                  <a:extLst>
                    <a:ext uri="{9D8B030D-6E8A-4147-A177-3AD203B41FA5}">
                      <a16:colId xmlns:a16="http://schemas.microsoft.com/office/drawing/2014/main" val="2192565067"/>
                    </a:ext>
                  </a:extLst>
                </a:gridCol>
              </a:tblGrid>
              <a:tr h="270628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ANOMALIES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Dental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tx1"/>
                          </a:solidFill>
                        </a:rPr>
                        <a:t>Skeletal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85436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Transversal</a:t>
                      </a:r>
                      <a:endParaRPr lang="hu-H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Crossbite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Asymmetry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Crossbite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Asymmetry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64327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Saggital</a:t>
                      </a:r>
                      <a:endParaRPr lang="hu-H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hu-H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II.</a:t>
                      </a: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baseline="0" dirty="0" err="1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hu-HU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III.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i="1" dirty="0" err="1">
                          <a:solidFill>
                            <a:schemeClr val="tx1"/>
                          </a:solidFill>
                        </a:rPr>
                        <a:t>Prognathia</a:t>
                      </a:r>
                      <a:endParaRPr lang="hu-HU" sz="18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i="1" dirty="0" err="1">
                          <a:solidFill>
                            <a:schemeClr val="tx1"/>
                          </a:solidFill>
                        </a:rPr>
                        <a:t>Progenia</a:t>
                      </a:r>
                      <a:endParaRPr lang="hu-HU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078474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Vertical</a:t>
                      </a:r>
                      <a:endParaRPr lang="hu-H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Open </a:t>
                      </a: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bite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>
                          <a:solidFill>
                            <a:schemeClr val="tx1"/>
                          </a:solidFill>
                        </a:rPr>
                        <a:t>Deep </a:t>
                      </a:r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bite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Hyperdivergent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i="1" dirty="0" err="1">
                          <a:solidFill>
                            <a:schemeClr val="tx1"/>
                          </a:solidFill>
                        </a:rPr>
                        <a:t>Hypodivergent</a:t>
                      </a:r>
                      <a:endParaRPr lang="hu-H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06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84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Inspection of Head and Neck Region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Intraoral Investigation II.</a:t>
            </a:r>
            <a:endParaRPr lang="en-US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1600200"/>
            <a:ext cx="8363272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10253F"/>
                </a:solidFill>
              </a:rPr>
              <a:t>Oral hygiene</a:t>
            </a:r>
            <a:r>
              <a:rPr lang="en-US" sz="2400" dirty="0">
                <a:solidFill>
                  <a:srgbClr val="10253F"/>
                </a:solidFill>
              </a:rPr>
              <a:t> </a:t>
            </a:r>
            <a:r>
              <a:rPr lang="en-US" sz="2400" i="1" dirty="0" err="1">
                <a:solidFill>
                  <a:srgbClr val="10253F"/>
                </a:solidFill>
              </a:rPr>
              <a:t>eg</a:t>
            </a:r>
            <a:r>
              <a:rPr lang="en-US" sz="2400" i="1" dirty="0">
                <a:solidFill>
                  <a:srgbClr val="10253F"/>
                </a:solidFill>
              </a:rPr>
              <a:t>. Good, </a:t>
            </a:r>
            <a:r>
              <a:rPr lang="en-US" sz="2400" i="1" dirty="0" smtClean="0">
                <a:solidFill>
                  <a:srgbClr val="10253F"/>
                </a:solidFill>
              </a:rPr>
              <a:t>poor</a:t>
            </a:r>
            <a:endParaRPr lang="hu-HU" sz="2400" i="1" dirty="0" smtClean="0">
              <a:solidFill>
                <a:srgbClr val="10253F"/>
              </a:solidFill>
            </a:endParaRPr>
          </a:p>
          <a:p>
            <a:pPr>
              <a:spcBef>
                <a:spcPts val="1200"/>
              </a:spcBef>
            </a:pPr>
            <a:r>
              <a:rPr lang="hu-HU" sz="2400" b="1" dirty="0" err="1" smtClean="0">
                <a:solidFill>
                  <a:srgbClr val="10253F"/>
                </a:solidFill>
              </a:rPr>
              <a:t>Oral</a:t>
            </a:r>
            <a:r>
              <a:rPr lang="hu-HU" sz="2400" b="1" dirty="0" smtClean="0">
                <a:solidFill>
                  <a:srgbClr val="10253F"/>
                </a:solidFill>
              </a:rPr>
              <a:t> </a:t>
            </a:r>
            <a:r>
              <a:rPr lang="hu-HU" sz="2400" b="1" dirty="0" err="1" smtClean="0">
                <a:solidFill>
                  <a:srgbClr val="10253F"/>
                </a:solidFill>
              </a:rPr>
              <a:t>mucosal</a:t>
            </a:r>
            <a:r>
              <a:rPr lang="hu-HU" sz="2400" b="1" dirty="0" smtClean="0">
                <a:solidFill>
                  <a:srgbClr val="10253F"/>
                </a:solidFill>
              </a:rPr>
              <a:t> </a:t>
            </a:r>
            <a:r>
              <a:rPr lang="hu-HU" sz="2400" b="1" dirty="0" err="1" smtClean="0">
                <a:solidFill>
                  <a:srgbClr val="10253F"/>
                </a:solidFill>
              </a:rPr>
              <a:t>abnormalities</a:t>
            </a:r>
            <a:r>
              <a:rPr lang="hu-HU" sz="2400" b="1" dirty="0" smtClean="0">
                <a:solidFill>
                  <a:srgbClr val="10253F"/>
                </a:solidFill>
              </a:rPr>
              <a:t>:</a:t>
            </a:r>
            <a:r>
              <a:rPr lang="hu-HU" sz="2400" i="1" dirty="0" smtClean="0">
                <a:solidFill>
                  <a:srgbClr val="10253F"/>
                </a:solidFill>
              </a:rPr>
              <a:t> </a:t>
            </a:r>
            <a:r>
              <a:rPr lang="hu-HU" sz="2400" i="1" dirty="0" err="1" smtClean="0">
                <a:solidFill>
                  <a:srgbClr val="10253F"/>
                </a:solidFill>
              </a:rPr>
              <a:t>eg</a:t>
            </a:r>
            <a:r>
              <a:rPr lang="hu-HU" sz="2400" i="1" dirty="0" smtClean="0">
                <a:solidFill>
                  <a:srgbClr val="10253F"/>
                </a:solidFill>
              </a:rPr>
              <a:t>. </a:t>
            </a:r>
            <a:r>
              <a:rPr lang="hu-HU" sz="2400" i="1" dirty="0" err="1" smtClean="0">
                <a:solidFill>
                  <a:srgbClr val="10253F"/>
                </a:solidFill>
              </a:rPr>
              <a:t>Denture</a:t>
            </a:r>
            <a:r>
              <a:rPr lang="hu-HU" sz="2400" i="1" dirty="0" smtClean="0">
                <a:solidFill>
                  <a:srgbClr val="10253F"/>
                </a:solidFill>
              </a:rPr>
              <a:t> </a:t>
            </a:r>
            <a:r>
              <a:rPr lang="hu-HU" sz="2400" i="1" dirty="0" err="1" smtClean="0">
                <a:solidFill>
                  <a:srgbClr val="10253F"/>
                </a:solidFill>
              </a:rPr>
              <a:t>stomatitis</a:t>
            </a:r>
            <a:r>
              <a:rPr lang="hu-HU" sz="2400" i="1" dirty="0" smtClean="0">
                <a:solidFill>
                  <a:srgbClr val="10253F"/>
                </a:solidFill>
              </a:rPr>
              <a:t> </a:t>
            </a:r>
            <a:endParaRPr lang="en-US" sz="2400" dirty="0">
              <a:solidFill>
                <a:srgbClr val="10253F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0253F"/>
                </a:solidFill>
              </a:rPr>
              <a:t>Periodontal health:</a:t>
            </a:r>
            <a:r>
              <a:rPr lang="en-US" sz="2400" dirty="0">
                <a:solidFill>
                  <a:srgbClr val="10253F"/>
                </a:solidFill>
              </a:rPr>
              <a:t> </a:t>
            </a:r>
            <a:r>
              <a:rPr lang="en-US" sz="2400" i="1" dirty="0">
                <a:solidFill>
                  <a:srgbClr val="10253F"/>
                </a:solidFill>
              </a:rPr>
              <a:t>pl. gingivitis (type)             </a:t>
            </a:r>
            <a:r>
              <a:rPr lang="en-US" sz="2400" i="1" dirty="0" err="1">
                <a:solidFill>
                  <a:srgbClr val="10253F"/>
                </a:solidFill>
              </a:rPr>
              <a:t>generali</a:t>
            </a:r>
            <a:r>
              <a:rPr lang="hu-HU" sz="2400" i="1" dirty="0">
                <a:solidFill>
                  <a:srgbClr val="10253F"/>
                </a:solidFill>
              </a:rPr>
              <a:t>z</a:t>
            </a:r>
            <a:r>
              <a:rPr lang="en-US" sz="2400" i="1" dirty="0" err="1">
                <a:solidFill>
                  <a:srgbClr val="10253F"/>
                </a:solidFill>
              </a:rPr>
              <a:t>ed</a:t>
            </a:r>
            <a:r>
              <a:rPr lang="en-US" sz="2400" i="1" dirty="0">
                <a:solidFill>
                  <a:srgbClr val="10253F"/>
                </a:solidFill>
              </a:rPr>
              <a:t>/</a:t>
            </a:r>
            <a:r>
              <a:rPr lang="en-US" sz="2400" i="1" dirty="0" err="1">
                <a:solidFill>
                  <a:srgbClr val="10253F"/>
                </a:solidFill>
              </a:rPr>
              <a:t>locali</a:t>
            </a:r>
            <a:r>
              <a:rPr lang="hu-HU" sz="2400" i="1" dirty="0">
                <a:solidFill>
                  <a:srgbClr val="10253F"/>
                </a:solidFill>
              </a:rPr>
              <a:t>z</a:t>
            </a:r>
            <a:r>
              <a:rPr lang="en-US" sz="2400" i="1" dirty="0" err="1">
                <a:solidFill>
                  <a:srgbClr val="10253F"/>
                </a:solidFill>
              </a:rPr>
              <a:t>ed</a:t>
            </a:r>
            <a:r>
              <a:rPr lang="en-US" sz="2400" i="1" dirty="0">
                <a:solidFill>
                  <a:srgbClr val="10253F"/>
                </a:solidFill>
              </a:rPr>
              <a:t> </a:t>
            </a:r>
            <a:r>
              <a:rPr lang="en-US" sz="2400" i="1" dirty="0" err="1">
                <a:solidFill>
                  <a:srgbClr val="10253F"/>
                </a:solidFill>
              </a:rPr>
              <a:t>acut</a:t>
            </a:r>
            <a:r>
              <a:rPr lang="en-US" sz="2400" i="1" dirty="0">
                <a:solidFill>
                  <a:srgbClr val="10253F"/>
                </a:solidFill>
              </a:rPr>
              <a:t>/chronic </a:t>
            </a:r>
            <a:r>
              <a:rPr lang="hu-HU" sz="2400" i="1" dirty="0">
                <a:solidFill>
                  <a:srgbClr val="10253F"/>
                </a:solidFill>
              </a:rPr>
              <a:t> </a:t>
            </a:r>
            <a:r>
              <a:rPr lang="hu-HU" sz="2400" i="1" dirty="0" smtClean="0">
                <a:solidFill>
                  <a:srgbClr val="10253F"/>
                </a:solidFill>
              </a:rPr>
              <a:t>                             </a:t>
            </a:r>
            <a:r>
              <a:rPr lang="en-US" sz="2400" i="1" dirty="0" smtClean="0">
                <a:solidFill>
                  <a:srgbClr val="10253F"/>
                </a:solidFill>
              </a:rPr>
              <a:t>periodontitis </a:t>
            </a:r>
            <a:r>
              <a:rPr lang="hu-HU" sz="2400" i="1" dirty="0">
                <a:solidFill>
                  <a:srgbClr val="10253F"/>
                </a:solidFill>
              </a:rPr>
              <a:t>etc</a:t>
            </a:r>
            <a:r>
              <a:rPr lang="hu-HU" sz="2400" i="1" dirty="0" smtClean="0">
                <a:solidFill>
                  <a:srgbClr val="10253F"/>
                </a:solidFill>
              </a:rPr>
              <a:t>.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endParaRPr lang="hu-HU" sz="2400" i="1" dirty="0">
              <a:solidFill>
                <a:srgbClr val="10253F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300" i="1" dirty="0">
                <a:solidFill>
                  <a:srgbClr val="10253F"/>
                </a:solidFill>
              </a:rPr>
              <a:t>	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hu-HU" sz="2300" i="1" dirty="0">
              <a:solidFill>
                <a:srgbClr val="10253F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55576" y="3867230"/>
            <a:ext cx="4572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i="1" dirty="0">
                <a:solidFill>
                  <a:srgbClr val="10253F"/>
                </a:solidFill>
              </a:rPr>
              <a:t> </a:t>
            </a:r>
            <a:r>
              <a:rPr lang="en-US" sz="2300" dirty="0">
                <a:solidFill>
                  <a:srgbClr val="10253F"/>
                </a:solidFill>
                <a:latin typeface="+mj-lt"/>
              </a:rPr>
              <a:t>→ in case of periodontal disease, periodontal charting is needed!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300" u="sng" dirty="0">
                <a:solidFill>
                  <a:srgbClr val="0070C0"/>
                </a:solidFill>
                <a:latin typeface="+mn-lt"/>
              </a:rPr>
              <a:t>www.periodontalchart-online.com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738" y="2756298"/>
            <a:ext cx="2158734" cy="306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5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Dental status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Upper Jaw</a:t>
            </a:r>
            <a:endParaRPr lang="en-US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337810" y="1619203"/>
            <a:ext cx="540609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Photo of Upper Jaw 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without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</a:rPr>
              <a:t> RPD)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Study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cast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Intraoral x-rays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Fábián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Classification of Partially Edentulous Arch: 0 / 1A / 1B / 2A / 2B / 2A/1 / 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Status (Zsigmondy cross, with indication of Findings) 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7476"/>
          <a:stretch/>
        </p:blipFill>
        <p:spPr>
          <a:xfrm flipH="1">
            <a:off x="5934164" y="1594722"/>
            <a:ext cx="3033666" cy="240122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16" y="4187549"/>
            <a:ext cx="1224000" cy="170287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87" y="4187549"/>
            <a:ext cx="1224000" cy="1702879"/>
          </a:xfrm>
          <a:prstGeom prst="rect">
            <a:avLst/>
          </a:prstGeom>
        </p:spPr>
      </p:pic>
      <p:graphicFrame>
        <p:nvGraphicFramePr>
          <p:cNvPr id="20" name="Tábláza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72023"/>
              </p:ext>
            </p:extLst>
          </p:nvPr>
        </p:nvGraphicFramePr>
        <p:xfrm>
          <a:off x="181740" y="3951782"/>
          <a:ext cx="5561568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98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(B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u-HU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u-HU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hu-HU" sz="1100" b="0" dirty="0" smtClean="0">
                          <a:solidFill>
                            <a:schemeClr val="tx1"/>
                          </a:solidFill>
                        </a:rPr>
                        <a:t>B)</a:t>
                      </a:r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</a:tbl>
          </a:graphicData>
        </a:graphic>
      </p:graphicFrame>
      <p:graphicFrame>
        <p:nvGraphicFramePr>
          <p:cNvPr id="22" name="Tábláza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62002"/>
              </p:ext>
            </p:extLst>
          </p:nvPr>
        </p:nvGraphicFramePr>
        <p:xfrm>
          <a:off x="622262" y="5088959"/>
          <a:ext cx="4680524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2">
                  <a:extLst>
                    <a:ext uri="{9D8B030D-6E8A-4147-A177-3AD203B41FA5}">
                      <a16:colId xmlns:a16="http://schemas.microsoft.com/office/drawing/2014/main" val="2940866660"/>
                    </a:ext>
                  </a:extLst>
                </a:gridCol>
                <a:gridCol w="2340262">
                  <a:extLst>
                    <a:ext uri="{9D8B030D-6E8A-4147-A177-3AD203B41FA5}">
                      <a16:colId xmlns:a16="http://schemas.microsoft.com/office/drawing/2014/main" val="3368377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grey </a:t>
                      </a:r>
                      <a:r>
                        <a:rPr lang="en-US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colour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missing tooth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hopeless tooth (to be extracted)</a:t>
                      </a:r>
                      <a:endParaRPr lang="hu-HU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)( =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closed</a:t>
                      </a: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extraction</a:t>
                      </a: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gap</a:t>
                      </a:r>
                      <a:endParaRPr lang="en-US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crown, bridge – )( dimensions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telescope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implant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root canal treated tooth (</a:t>
                      </a:r>
                      <a:r>
                        <a:rPr lang="en-US" sz="105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ndo)</a:t>
                      </a:r>
                      <a:endParaRPr lang="hu-HU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 =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periapical</a:t>
                      </a: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lesion</a:t>
                      </a:r>
                      <a:endParaRPr lang="en-US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</a:t>
                      </a:r>
                      <a:r>
                        <a:rPr lang="en-US" sz="105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ost and core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filling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decay</a:t>
                      </a:r>
                      <a:endParaRPr lang="hu-HU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 =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be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replaced</a:t>
                      </a: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88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17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Dental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status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Lower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Jaw</a:t>
            </a:r>
            <a:endParaRPr lang="hu-HU" dirty="0"/>
          </a:p>
        </p:txBody>
      </p:sp>
      <p:sp>
        <p:nvSpPr>
          <p:cNvPr id="9" name="Tartalom helye 7"/>
          <p:cNvSpPr>
            <a:spLocks noGrp="1"/>
          </p:cNvSpPr>
          <p:nvPr>
            <p:ph idx="1"/>
          </p:nvPr>
        </p:nvSpPr>
        <p:spPr>
          <a:xfrm>
            <a:off x="337810" y="1619203"/>
            <a:ext cx="540609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defRPr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Photo of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Upper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</a:rPr>
              <a:t>Jaw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without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RPD) 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Study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model</a:t>
            </a:r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Intraoral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x-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rays</a:t>
            </a:r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Fábián and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Classification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Partially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Edentulous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Arch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: 0 / 1A / 1B / 2A / 2B / 2A/1 / 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Status (Zsigmondy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cross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indication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hu-HU" sz="2000" dirty="0" err="1">
                <a:solidFill>
                  <a:schemeClr val="tx2">
                    <a:lumMod val="50000"/>
                  </a:schemeClr>
                </a:solidFill>
              </a:rPr>
              <a:t>Findings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12473"/>
              </p:ext>
            </p:extLst>
          </p:nvPr>
        </p:nvGraphicFramePr>
        <p:xfrm>
          <a:off x="329060" y="4213200"/>
          <a:ext cx="5266928" cy="70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3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19919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  <a:endParaRPr lang="hu-H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343061"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(H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smtClean="0">
                          <a:solidFill>
                            <a:schemeClr val="tx1"/>
                          </a:solidFill>
                        </a:rPr>
                        <a:t>H)</a:t>
                      </a:r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83726" y="1853316"/>
            <a:ext cx="3264306" cy="217480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16" y="4192253"/>
            <a:ext cx="1252116" cy="90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21" y="4192253"/>
            <a:ext cx="900000" cy="1252118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27" y="4196400"/>
            <a:ext cx="900000" cy="1252118"/>
          </a:xfrm>
          <a:prstGeom prst="rect">
            <a:avLst/>
          </a:prstGeom>
        </p:spPr>
      </p:pic>
      <p:graphicFrame>
        <p:nvGraphicFramePr>
          <p:cNvPr id="21" name="Tábláza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897510"/>
              </p:ext>
            </p:extLst>
          </p:nvPr>
        </p:nvGraphicFramePr>
        <p:xfrm>
          <a:off x="622262" y="5088959"/>
          <a:ext cx="4680524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2">
                  <a:extLst>
                    <a:ext uri="{9D8B030D-6E8A-4147-A177-3AD203B41FA5}">
                      <a16:colId xmlns:a16="http://schemas.microsoft.com/office/drawing/2014/main" val="2940866660"/>
                    </a:ext>
                  </a:extLst>
                </a:gridCol>
                <a:gridCol w="2340262">
                  <a:extLst>
                    <a:ext uri="{9D8B030D-6E8A-4147-A177-3AD203B41FA5}">
                      <a16:colId xmlns:a16="http://schemas.microsoft.com/office/drawing/2014/main" val="3368377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grey </a:t>
                      </a:r>
                      <a:r>
                        <a:rPr lang="en-US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colour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missing tooth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hopeless tooth (to be extracted)</a:t>
                      </a:r>
                      <a:endParaRPr lang="hu-HU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)( =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closed</a:t>
                      </a: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extraction</a:t>
                      </a: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gap</a:t>
                      </a:r>
                      <a:endParaRPr lang="en-US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crown, bridge – )( dimensions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telescope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implant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root canal treated tooth (</a:t>
                      </a:r>
                      <a:r>
                        <a:rPr lang="en-US" sz="105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ndo)</a:t>
                      </a:r>
                      <a:endParaRPr lang="hu-HU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 =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periapical</a:t>
                      </a: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lesion</a:t>
                      </a:r>
                      <a:endParaRPr lang="en-US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</a:t>
                      </a:r>
                      <a:r>
                        <a:rPr lang="en-US" sz="105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ost and core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filling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lang="en-US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= decay</a:t>
                      </a:r>
                      <a:endParaRPr lang="hu-HU" sz="1050" b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 =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be </a:t>
                      </a:r>
                      <a:r>
                        <a:rPr lang="hu-HU" sz="105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replaced</a:t>
                      </a:r>
                      <a:r>
                        <a:rPr lang="hu-HU" sz="105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88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79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Preoperative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Treatments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Detailed description (text, drawings and photos!) of </a:t>
            </a:r>
            <a:r>
              <a:rPr lang="en-GB" u="sng" dirty="0"/>
              <a:t>Surgical, </a:t>
            </a:r>
            <a:r>
              <a:rPr lang="en-GB" u="sng" dirty="0" err="1"/>
              <a:t>Periodon</a:t>
            </a:r>
            <a:r>
              <a:rPr lang="hu-HU" u="sng" dirty="0"/>
              <a:t>t</a:t>
            </a:r>
            <a:r>
              <a:rPr lang="en-GB" u="sng" dirty="0"/>
              <a:t>al, Conservative</a:t>
            </a:r>
            <a:r>
              <a:rPr lang="en-GB" dirty="0"/>
              <a:t> treatment plan and treatments. (with methods</a:t>
            </a:r>
            <a:r>
              <a:rPr lang="hu-HU" dirty="0"/>
              <a:t> and </a:t>
            </a:r>
            <a:r>
              <a:rPr lang="hu-HU" dirty="0" err="1"/>
              <a:t>materials</a:t>
            </a:r>
            <a:r>
              <a:rPr lang="en-GB" dirty="0"/>
              <a:t> used)</a:t>
            </a:r>
          </a:p>
          <a:p>
            <a:r>
              <a:rPr lang="en-GB" dirty="0"/>
              <a:t>Detailed description of </a:t>
            </a:r>
            <a:r>
              <a:rPr lang="en-GB" u="sng" dirty="0" err="1"/>
              <a:t>Prosthodon</a:t>
            </a:r>
            <a:r>
              <a:rPr lang="hu-HU" u="sng" dirty="0" err="1"/>
              <a:t>tic</a:t>
            </a:r>
            <a:r>
              <a:rPr lang="en-GB" u="sng" dirty="0"/>
              <a:t> Planning</a:t>
            </a:r>
            <a:r>
              <a:rPr lang="en-GB" dirty="0"/>
              <a:t> phases (</a:t>
            </a:r>
            <a:r>
              <a:rPr lang="en-GB" dirty="0" err="1"/>
              <a:t>eg</a:t>
            </a:r>
            <a:r>
              <a:rPr lang="en-GB" dirty="0"/>
              <a:t>. Study impressions and casts, diagnostic wax-up and mock-up</a:t>
            </a:r>
            <a:r>
              <a:rPr lang="hu-HU" dirty="0"/>
              <a:t>, </a:t>
            </a:r>
            <a:r>
              <a:rPr lang="hu-HU" dirty="0" err="1"/>
              <a:t>smile</a:t>
            </a:r>
            <a:r>
              <a:rPr lang="hu-HU" dirty="0"/>
              <a:t> design</a:t>
            </a:r>
            <a:r>
              <a:rPr lang="en-GB" dirty="0"/>
              <a:t> etc. Photos!)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816FE0E-3693-4155-8BEC-6CB171D3E182}"/>
              </a:ext>
            </a:extLst>
          </p:cNvPr>
          <p:cNvSpPr txBox="1"/>
          <p:nvPr/>
        </p:nvSpPr>
        <p:spPr>
          <a:xfrm>
            <a:off x="8187916" y="51233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699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4303" y="1733148"/>
            <a:ext cx="51867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/>
              <a:t>UPPER JAW: FIXED partial denture (FPD)</a:t>
            </a:r>
          </a:p>
          <a:p>
            <a:r>
              <a:rPr lang="en-US" sz="1200" dirty="0"/>
              <a:t>4-unit porcelain fused to metal (PFM</a:t>
            </a:r>
            <a:r>
              <a:rPr lang="hu-HU" sz="1200" dirty="0"/>
              <a:t>) </a:t>
            </a:r>
            <a:r>
              <a:rPr lang="hu-HU" sz="1200" dirty="0" err="1"/>
              <a:t>bridge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 </a:t>
            </a:r>
            <a:endParaRPr lang="hu-HU" sz="1200" u="wavyHeavy" dirty="0">
              <a:uFill>
                <a:solidFill>
                  <a:srgbClr val="FFC000"/>
                </a:solidFill>
              </a:uFill>
            </a:endParaRPr>
          </a:p>
          <a:p>
            <a:r>
              <a:rPr lang="en-US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Retainers</a:t>
            </a:r>
            <a:r>
              <a:rPr lang="en-US" sz="1200" dirty="0"/>
              <a:t>: 16, 13</a:t>
            </a:r>
          </a:p>
          <a:p>
            <a:r>
              <a:rPr lang="en-US" sz="1200" dirty="0"/>
              <a:t>	</a:t>
            </a:r>
            <a:r>
              <a:rPr lang="hu-HU" sz="1200" dirty="0"/>
              <a:t>P</a:t>
            </a:r>
            <a:r>
              <a:rPr lang="en-US" sz="1200" dirty="0" err="1"/>
              <a:t>ontics</a:t>
            </a:r>
            <a:r>
              <a:rPr lang="en-US" sz="1200" dirty="0"/>
              <a:t>: 15, 14</a:t>
            </a:r>
          </a:p>
          <a:p>
            <a:r>
              <a:rPr lang="en-US" sz="1200" dirty="0"/>
              <a:t>Cast post and core</a:t>
            </a:r>
            <a:r>
              <a:rPr lang="hu-HU" sz="1200" dirty="0"/>
              <a:t> / </a:t>
            </a:r>
            <a:r>
              <a:rPr lang="hu-HU" sz="1200" dirty="0" err="1"/>
              <a:t>Dowel</a:t>
            </a:r>
            <a:r>
              <a:rPr lang="hu-HU" sz="1200" dirty="0"/>
              <a:t> </a:t>
            </a:r>
            <a:r>
              <a:rPr lang="hu-HU" sz="1200" dirty="0" err="1"/>
              <a:t>core</a:t>
            </a:r>
            <a:r>
              <a:rPr lang="en-US" sz="1200" dirty="0"/>
              <a:t>, PFM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crown: 24</a:t>
            </a:r>
          </a:p>
          <a:p>
            <a:endParaRPr lang="en-US" sz="1200" dirty="0"/>
          </a:p>
          <a:p>
            <a:r>
              <a:rPr lang="en-US" sz="1200" b="1" cap="all" dirty="0"/>
              <a:t>Lower Jaw: </a:t>
            </a:r>
            <a:r>
              <a:rPr lang="en-US" sz="1200" b="1" cap="all" dirty="0">
                <a:solidFill>
                  <a:srgbClr val="FF0000"/>
                </a:solidFill>
              </a:rPr>
              <a:t>CO</a:t>
            </a:r>
            <a:r>
              <a:rPr lang="hu-HU" sz="1200" b="1" cap="all" dirty="0">
                <a:solidFill>
                  <a:srgbClr val="FF0000"/>
                </a:solidFill>
              </a:rPr>
              <a:t>MBINED FIXED-REMOVABLE PARTIAL</a:t>
            </a:r>
            <a:r>
              <a:rPr lang="en-US" sz="1200" b="1" cap="all" dirty="0">
                <a:solidFill>
                  <a:srgbClr val="FF0000"/>
                </a:solidFill>
              </a:rPr>
              <a:t> DENTURE</a:t>
            </a:r>
            <a:endParaRPr lang="en-US" sz="1200" u="sng" dirty="0">
              <a:solidFill>
                <a:srgbClr val="FF0000"/>
              </a:solidFill>
            </a:endParaRPr>
          </a:p>
          <a:p>
            <a:r>
              <a:rPr lang="en-US" sz="1200" u="sng" dirty="0"/>
              <a:t>Fixed appliance: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2-unit PFM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</a:t>
            </a:r>
            <a:r>
              <a:rPr lang="hu-HU" sz="1200" dirty="0" err="1">
                <a:solidFill>
                  <a:srgbClr val="FF0000"/>
                </a:solidFill>
              </a:rPr>
              <a:t>splint</a:t>
            </a:r>
            <a:r>
              <a:rPr lang="en-US" sz="1200" dirty="0"/>
              <a:t>: </a:t>
            </a:r>
            <a:endParaRPr lang="hu-HU" sz="1200" dirty="0"/>
          </a:p>
          <a:p>
            <a:pPr lvl="1"/>
            <a:r>
              <a:rPr lang="hu-HU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Retainers</a:t>
            </a:r>
            <a:r>
              <a:rPr lang="hu-HU" sz="1200" dirty="0"/>
              <a:t>: </a:t>
            </a:r>
            <a:r>
              <a:rPr lang="en-US" sz="1200" dirty="0"/>
              <a:t>34, 33</a:t>
            </a:r>
          </a:p>
          <a:p>
            <a:r>
              <a:rPr lang="en-US" sz="1200" dirty="0"/>
              <a:t>        </a:t>
            </a:r>
            <a:r>
              <a:rPr lang="hu-HU" sz="1200" dirty="0"/>
              <a:t>	</a:t>
            </a:r>
            <a:r>
              <a:rPr lang="hu-HU" sz="1200" dirty="0" err="1"/>
              <a:t>Semi</a:t>
            </a:r>
            <a:r>
              <a:rPr lang="hu-HU" sz="1200" dirty="0"/>
              <a:t>-p</a:t>
            </a:r>
            <a:r>
              <a:rPr lang="en-US" sz="1200" dirty="0" err="1"/>
              <a:t>recision</a:t>
            </a:r>
            <a:r>
              <a:rPr lang="en-US" sz="1200" dirty="0"/>
              <a:t> attachment: </a:t>
            </a:r>
            <a:r>
              <a:rPr lang="hu-HU" sz="1200" dirty="0"/>
              <a:t>P</a:t>
            </a:r>
            <a:r>
              <a:rPr lang="en-US" sz="1200" dirty="0" err="1"/>
              <a:t>reci</a:t>
            </a:r>
            <a:r>
              <a:rPr lang="hu-HU" sz="1200" dirty="0"/>
              <a:t>-V</a:t>
            </a:r>
            <a:r>
              <a:rPr lang="en-US" sz="1200" dirty="0" err="1"/>
              <a:t>ertix</a:t>
            </a:r>
            <a:r>
              <a:rPr lang="en-US" sz="1200" dirty="0"/>
              <a:t> slide attachment</a:t>
            </a:r>
            <a:r>
              <a:rPr lang="hu-HU" sz="1200" dirty="0"/>
              <a:t> 	</a:t>
            </a:r>
            <a:r>
              <a:rPr lang="hu-HU" sz="1200" dirty="0" err="1">
                <a:solidFill>
                  <a:srgbClr val="FF0000"/>
                </a:solidFill>
              </a:rPr>
              <a:t>patrix</a:t>
            </a:r>
            <a:r>
              <a:rPr lang="en-US" sz="1200" dirty="0"/>
              <a:t> </a:t>
            </a:r>
            <a:r>
              <a:rPr lang="hu-HU" sz="1200" dirty="0"/>
              <a:t>(</a:t>
            </a:r>
            <a:r>
              <a:rPr lang="en-US" sz="1200" dirty="0"/>
              <a:t>male part</a:t>
            </a:r>
            <a:r>
              <a:rPr lang="hu-HU" sz="1200" dirty="0"/>
              <a:t>)</a:t>
            </a:r>
            <a:r>
              <a:rPr lang="en-US" sz="1200" dirty="0"/>
              <a:t> with lingual parallel milled shoulder and </a:t>
            </a:r>
            <a:r>
              <a:rPr lang="hu-HU" sz="1200" dirty="0"/>
              <a:t>	</a:t>
            </a:r>
            <a:r>
              <a:rPr lang="en-US" sz="1200" dirty="0"/>
              <a:t>interlock (34)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2-unit PFM </a:t>
            </a:r>
            <a:r>
              <a:rPr lang="hu-HU" sz="1200" dirty="0"/>
              <a:t>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splint</a:t>
            </a:r>
            <a:r>
              <a:rPr lang="en-US" sz="1200" dirty="0"/>
              <a:t>: </a:t>
            </a:r>
            <a:endParaRPr lang="hu-HU" sz="1200" dirty="0"/>
          </a:p>
          <a:p>
            <a:r>
              <a:rPr lang="hu-HU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Retainers</a:t>
            </a:r>
            <a:r>
              <a:rPr lang="hu-HU" sz="1200" dirty="0">
                <a:solidFill>
                  <a:srgbClr val="FF0000"/>
                </a:solidFill>
              </a:rPr>
              <a:t>:</a:t>
            </a:r>
            <a:r>
              <a:rPr lang="hu-HU" sz="1200" dirty="0"/>
              <a:t> </a:t>
            </a:r>
            <a:r>
              <a:rPr lang="en-US" sz="1200" dirty="0"/>
              <a:t>44, 43</a:t>
            </a:r>
          </a:p>
          <a:p>
            <a:r>
              <a:rPr lang="en-US" sz="1200" dirty="0"/>
              <a:t>        </a:t>
            </a:r>
            <a:r>
              <a:rPr lang="hu-HU" sz="1200" dirty="0"/>
              <a:t>	</a:t>
            </a:r>
            <a:r>
              <a:rPr lang="en-US" sz="1200" dirty="0"/>
              <a:t>Semi-precision attachment: </a:t>
            </a:r>
            <a:r>
              <a:rPr lang="hu-HU" sz="1200" dirty="0"/>
              <a:t>P</a:t>
            </a:r>
            <a:r>
              <a:rPr lang="en-US" sz="1200" dirty="0" err="1"/>
              <a:t>reci</a:t>
            </a:r>
            <a:r>
              <a:rPr lang="hu-HU" sz="1200" dirty="0"/>
              <a:t>-V</a:t>
            </a:r>
            <a:r>
              <a:rPr lang="en-US" sz="1200" dirty="0" err="1"/>
              <a:t>ertix</a:t>
            </a:r>
            <a:r>
              <a:rPr lang="en-US" sz="1200" dirty="0"/>
              <a:t> slide attachment </a:t>
            </a:r>
            <a:r>
              <a:rPr lang="hu-HU" sz="1200" dirty="0"/>
              <a:t>	</a:t>
            </a:r>
            <a:r>
              <a:rPr lang="hu-HU" sz="1200" dirty="0" err="1">
                <a:solidFill>
                  <a:srgbClr val="FF0000"/>
                </a:solidFill>
              </a:rPr>
              <a:t>patrix</a:t>
            </a:r>
            <a:r>
              <a:rPr lang="hu-HU" sz="1200" dirty="0"/>
              <a:t> (</a:t>
            </a:r>
            <a:r>
              <a:rPr lang="en-US" sz="1200" dirty="0"/>
              <a:t>male part</a:t>
            </a:r>
            <a:r>
              <a:rPr lang="hu-HU" sz="1200" dirty="0"/>
              <a:t>)</a:t>
            </a:r>
            <a:r>
              <a:rPr lang="en-US" sz="1200" dirty="0"/>
              <a:t> with lingual parallel milled shoulder and </a:t>
            </a:r>
            <a:r>
              <a:rPr lang="hu-HU" sz="1200" dirty="0"/>
              <a:t>	</a:t>
            </a:r>
            <a:r>
              <a:rPr lang="en-US" sz="1200" dirty="0"/>
              <a:t>interlock (34)</a:t>
            </a:r>
          </a:p>
          <a:p>
            <a:r>
              <a:rPr lang="en-US" sz="1200" u="sng" dirty="0"/>
              <a:t>Removable appliance</a:t>
            </a:r>
            <a:r>
              <a:rPr lang="en-US" sz="1200" dirty="0"/>
              <a:t>: </a:t>
            </a:r>
            <a:r>
              <a:rPr lang="hu-HU" sz="1200" dirty="0"/>
              <a:t>a</a:t>
            </a:r>
            <a:r>
              <a:rPr lang="en-US" sz="1200" dirty="0" err="1"/>
              <a:t>ttachment</a:t>
            </a:r>
            <a:r>
              <a:rPr lang="en-US" sz="1200" dirty="0"/>
              <a:t>-retained </a:t>
            </a:r>
            <a:r>
              <a:rPr lang="hu-HU" sz="1200" dirty="0" err="1"/>
              <a:t>removable</a:t>
            </a:r>
            <a:r>
              <a:rPr lang="hu-HU" sz="1200" dirty="0"/>
              <a:t> </a:t>
            </a:r>
            <a:r>
              <a:rPr lang="hu-HU" sz="1200" dirty="0" err="1"/>
              <a:t>partial</a:t>
            </a:r>
            <a:r>
              <a:rPr lang="hu-HU" sz="1200" dirty="0"/>
              <a:t> </a:t>
            </a:r>
            <a:r>
              <a:rPr lang="hu-HU" sz="1200" dirty="0" err="1"/>
              <a:t>denture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Acrylic</a:t>
            </a:r>
            <a:r>
              <a:rPr lang="hu-HU" sz="1200" dirty="0"/>
              <a:t> </a:t>
            </a:r>
            <a:r>
              <a:rPr lang="hu-HU" sz="1200" dirty="0" err="1"/>
              <a:t>base</a:t>
            </a:r>
            <a:r>
              <a:rPr lang="hu-HU" sz="1200" dirty="0"/>
              <a:t>, </a:t>
            </a:r>
            <a:r>
              <a:rPr lang="hu-HU" sz="1200" dirty="0" err="1"/>
              <a:t>cast</a:t>
            </a:r>
            <a:r>
              <a:rPr lang="hu-HU" sz="1200" dirty="0"/>
              <a:t> metal </a:t>
            </a:r>
            <a:r>
              <a:rPr lang="hu-HU" sz="1200" dirty="0" err="1"/>
              <a:t>mesh</a:t>
            </a:r>
            <a:r>
              <a:rPr lang="hu-HU" sz="1200" dirty="0"/>
              <a:t> </a:t>
            </a:r>
            <a:r>
              <a:rPr lang="hu-HU" sz="1200" dirty="0" err="1"/>
              <a:t>framework</a:t>
            </a:r>
            <a:r>
              <a:rPr lang="hu-HU" sz="1200" dirty="0"/>
              <a:t>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  <a:r>
              <a:rPr lang="en-US" sz="1200" dirty="0"/>
              <a:t> </a:t>
            </a:r>
            <a:r>
              <a:rPr lang="hu-HU" sz="1200" dirty="0"/>
              <a:t>, </a:t>
            </a:r>
            <a:r>
              <a:rPr lang="hu-HU" sz="1200" dirty="0" err="1"/>
              <a:t>lingual</a:t>
            </a:r>
            <a:r>
              <a:rPr lang="hu-HU" sz="1200" dirty="0"/>
              <a:t> bar major </a:t>
            </a:r>
            <a:r>
              <a:rPr lang="hu-HU" sz="1200" dirty="0" err="1"/>
              <a:t>connector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Semi-precision attachment: </a:t>
            </a:r>
            <a:r>
              <a:rPr lang="en-US" sz="1200" dirty="0" err="1"/>
              <a:t>preci</a:t>
            </a:r>
            <a:r>
              <a:rPr lang="en-US" sz="1200" dirty="0"/>
              <a:t> </a:t>
            </a:r>
            <a:r>
              <a:rPr lang="en-US" sz="1200" dirty="0" err="1"/>
              <a:t>vertix</a:t>
            </a:r>
            <a:r>
              <a:rPr lang="en-US" sz="1200" dirty="0"/>
              <a:t> slide attachment</a:t>
            </a:r>
            <a:r>
              <a:rPr lang="hu-HU" sz="1200" dirty="0"/>
              <a:t> </a:t>
            </a:r>
            <a:r>
              <a:rPr lang="hu-HU" sz="1200" dirty="0" err="1">
                <a:solidFill>
                  <a:srgbClr val="FF0000"/>
                </a:solidFill>
              </a:rPr>
              <a:t>matrix</a:t>
            </a:r>
            <a:r>
              <a:rPr lang="en-US" sz="1200" dirty="0"/>
              <a:t> </a:t>
            </a:r>
            <a:r>
              <a:rPr lang="hu-HU" sz="1200" dirty="0"/>
              <a:t>(</a:t>
            </a:r>
            <a:r>
              <a:rPr lang="en-US" sz="1200" dirty="0"/>
              <a:t>female part</a:t>
            </a:r>
            <a:r>
              <a:rPr lang="hu-HU" sz="1200" dirty="0"/>
              <a:t>)</a:t>
            </a:r>
            <a:r>
              <a:rPr lang="en-US" sz="1200" dirty="0"/>
              <a:t>, lingual bracing arm </a:t>
            </a:r>
            <a:r>
              <a:rPr lang="hu-HU" sz="1200" dirty="0"/>
              <a:t>(</a:t>
            </a:r>
            <a:r>
              <a:rPr lang="hu-HU" sz="1200" dirty="0" err="1"/>
              <a:t>indirect</a:t>
            </a:r>
            <a:r>
              <a:rPr lang="hu-HU" sz="1200" dirty="0"/>
              <a:t> </a:t>
            </a:r>
            <a:r>
              <a:rPr lang="hu-HU" sz="1200" dirty="0" err="1"/>
              <a:t>retainer</a:t>
            </a:r>
            <a:r>
              <a:rPr lang="hu-HU" sz="1200" dirty="0"/>
              <a:t>) </a:t>
            </a:r>
            <a:r>
              <a:rPr lang="en-US" sz="1200" dirty="0"/>
              <a:t>with interlock 44, 34</a:t>
            </a:r>
            <a:r>
              <a:rPr lang="hu-HU" sz="1200" dirty="0"/>
              <a:t>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Replaced</a:t>
            </a:r>
            <a:r>
              <a:rPr lang="hu-HU" sz="1200" dirty="0"/>
              <a:t> </a:t>
            </a:r>
            <a:r>
              <a:rPr lang="hu-HU" sz="1200" dirty="0" err="1"/>
              <a:t>teeth</a:t>
            </a:r>
            <a:r>
              <a:rPr lang="hu-HU" sz="1200" dirty="0"/>
              <a:t>: </a:t>
            </a:r>
            <a:r>
              <a:rPr lang="en-US" sz="1200" dirty="0"/>
              <a:t>47, 46, 45, 35, 36, 37</a:t>
            </a:r>
            <a:r>
              <a:rPr lang="hu-HU" sz="1200" dirty="0"/>
              <a:t> (</a:t>
            </a:r>
            <a:r>
              <a:rPr lang="en-US" sz="1200" dirty="0"/>
              <a:t>6 </a:t>
            </a:r>
            <a:r>
              <a:rPr lang="en-US" sz="1200" dirty="0">
                <a:solidFill>
                  <a:srgbClr val="FF0000"/>
                </a:solidFill>
              </a:rPr>
              <a:t>p</a:t>
            </a:r>
            <a:r>
              <a:rPr lang="hu-HU" sz="1200" dirty="0">
                <a:solidFill>
                  <a:srgbClr val="FF0000"/>
                </a:solidFill>
              </a:rPr>
              <a:t>c</a:t>
            </a:r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hu-HU" sz="1200" dirty="0"/>
              <a:t>)</a:t>
            </a:r>
            <a:r>
              <a:rPr lang="en-US" sz="1200" dirty="0"/>
              <a:t> acrylic artificial teeth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Dento-mucosal</a:t>
            </a:r>
            <a:r>
              <a:rPr lang="hu-HU" sz="1200" dirty="0"/>
              <a:t> </a:t>
            </a:r>
            <a:r>
              <a:rPr lang="hu-HU" sz="1200" dirty="0" err="1"/>
              <a:t>support</a:t>
            </a:r>
            <a:endParaRPr lang="hu-HU" sz="1200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sp>
        <p:nvSpPr>
          <p:cNvPr id="15" name="Tartalom helye 2"/>
          <p:cNvSpPr>
            <a:spLocks noGrp="1"/>
          </p:cNvSpPr>
          <p:nvPr>
            <p:ph idx="1"/>
          </p:nvPr>
        </p:nvSpPr>
        <p:spPr>
          <a:xfrm>
            <a:off x="251519" y="1229092"/>
            <a:ext cx="5209491" cy="5040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/>
              <a:t>D</a:t>
            </a:r>
            <a:r>
              <a:rPr lang="en-US" dirty="0" err="1"/>
              <a:t>escription</a:t>
            </a:r>
            <a:r>
              <a:rPr lang="en-US" dirty="0"/>
              <a:t> and drawings</a:t>
            </a:r>
            <a:r>
              <a:rPr lang="hu-HU" dirty="0"/>
              <a:t>!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2201" r="55939" b="70921"/>
          <a:stretch/>
        </p:blipFill>
        <p:spPr>
          <a:xfrm>
            <a:off x="5508104" y="1817028"/>
            <a:ext cx="3463060" cy="231944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31100" r="57425" b="55250"/>
          <a:stretch/>
        </p:blipFill>
        <p:spPr>
          <a:xfrm>
            <a:off x="5739300" y="4246763"/>
            <a:ext cx="3088847" cy="1825228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5580111" y="1229092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 smtClean="0"/>
              <a:t>Meaning</a:t>
            </a:r>
            <a:r>
              <a:rPr lang="hu-HU" sz="1100" b="1" dirty="0" smtClean="0"/>
              <a:t> of </a:t>
            </a:r>
            <a:r>
              <a:rPr lang="hu-HU" sz="1100" b="1" dirty="0" err="1" smtClean="0"/>
              <a:t>colours</a:t>
            </a:r>
            <a:r>
              <a:rPr lang="hu-HU" sz="1100" b="1" dirty="0" smtClean="0"/>
              <a:t>:</a:t>
            </a:r>
            <a:endParaRPr lang="hu-HU" sz="1100" b="1" dirty="0" smtClean="0"/>
          </a:p>
          <a:p>
            <a:r>
              <a:rPr lang="hu-H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metal,</a:t>
            </a:r>
            <a:r>
              <a:rPr lang="hu-HU" sz="1100" dirty="0" smtClean="0"/>
              <a:t>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 smtClean="0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 smtClean="0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 smtClean="0"/>
              <a:t>, </a:t>
            </a:r>
            <a:r>
              <a:rPr lang="hu-HU" sz="1100" dirty="0" smtClean="0">
                <a:solidFill>
                  <a:srgbClr val="FF0000"/>
                </a:solidFill>
              </a:rPr>
              <a:t>Red </a:t>
            </a:r>
            <a:r>
              <a:rPr lang="hu-HU" sz="1100" dirty="0" smtClean="0">
                <a:solidFill>
                  <a:srgbClr val="FF0000"/>
                </a:solidFill>
              </a:rPr>
              <a:t>= </a:t>
            </a:r>
            <a:r>
              <a:rPr lang="hu-HU" sz="1100" dirty="0" err="1" smtClean="0">
                <a:solidFill>
                  <a:srgbClr val="FF0000"/>
                </a:solidFill>
              </a:rPr>
              <a:t>Acrylic</a:t>
            </a:r>
            <a:endParaRPr lang="hu-HU" sz="1100" dirty="0" smtClean="0">
              <a:solidFill>
                <a:srgbClr val="FF0000"/>
              </a:solidFill>
            </a:endParaRPr>
          </a:p>
          <a:p>
            <a:r>
              <a:rPr lang="hu-HU" sz="1100" dirty="0" err="1" smtClean="0">
                <a:solidFill>
                  <a:srgbClr val="FFC000"/>
                </a:solidFill>
              </a:rPr>
              <a:t>Yellow</a:t>
            </a:r>
            <a:r>
              <a:rPr lang="hu-HU" sz="1100" dirty="0" smtClean="0">
                <a:solidFill>
                  <a:srgbClr val="FFC000"/>
                </a:solidFill>
              </a:rPr>
              <a:t> </a:t>
            </a:r>
            <a:r>
              <a:rPr lang="hu-HU" sz="1100" dirty="0" smtClean="0">
                <a:solidFill>
                  <a:srgbClr val="FFC000"/>
                </a:solidFill>
              </a:rPr>
              <a:t>= </a:t>
            </a:r>
            <a:r>
              <a:rPr lang="hu-HU" sz="1100" dirty="0" err="1" smtClean="0">
                <a:solidFill>
                  <a:srgbClr val="FFC000"/>
                </a:solidFill>
              </a:rPr>
              <a:t>precision</a:t>
            </a:r>
            <a:r>
              <a:rPr lang="hu-HU" sz="1100" dirty="0" smtClean="0">
                <a:solidFill>
                  <a:srgbClr val="FFC000"/>
                </a:solidFill>
              </a:rPr>
              <a:t> </a:t>
            </a:r>
            <a:r>
              <a:rPr lang="hu-HU" sz="1100" dirty="0" err="1" smtClean="0">
                <a:solidFill>
                  <a:srgbClr val="FFC000"/>
                </a:solidFill>
              </a:rPr>
              <a:t>attachment</a:t>
            </a:r>
            <a:r>
              <a:rPr lang="hu-HU" sz="1100" dirty="0" smtClean="0">
                <a:solidFill>
                  <a:srgbClr val="FFC000"/>
                </a:solidFill>
              </a:rPr>
              <a:t> (</a:t>
            </a:r>
            <a:r>
              <a:rPr lang="hu-HU" sz="1100" dirty="0" err="1" smtClean="0">
                <a:solidFill>
                  <a:srgbClr val="FFC000"/>
                </a:solidFill>
              </a:rPr>
              <a:t>female</a:t>
            </a:r>
            <a:r>
              <a:rPr lang="hu-HU" sz="1100" dirty="0" smtClean="0">
                <a:solidFill>
                  <a:srgbClr val="FFC000"/>
                </a:solidFill>
              </a:rPr>
              <a:t> part)</a:t>
            </a:r>
            <a:endParaRPr lang="hu-HU" sz="1100" dirty="0" smtClean="0">
              <a:solidFill>
                <a:srgbClr val="FFC000"/>
              </a:solidFill>
            </a:endParaRPr>
          </a:p>
          <a:p>
            <a:r>
              <a:rPr lang="hu-HU" sz="1100" dirty="0" err="1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100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hu-HU" sz="1100" dirty="0" err="1" smtClean="0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22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4303" y="1817028"/>
            <a:ext cx="51867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cap="all" dirty="0"/>
              <a:t>UPPER JAW: </a:t>
            </a:r>
            <a:r>
              <a:rPr lang="hu-HU" sz="1200" b="1" cap="all" dirty="0">
                <a:solidFill>
                  <a:srgbClr val="FF0000"/>
                </a:solidFill>
              </a:rPr>
              <a:t>CLASP-RETAINED</a:t>
            </a:r>
            <a:r>
              <a:rPr lang="hu-HU" sz="1200" b="1" cap="all" dirty="0"/>
              <a:t> </a:t>
            </a:r>
            <a:r>
              <a:rPr lang="hu-HU" sz="1200" b="1" cap="all" dirty="0" err="1"/>
              <a:t>Removable</a:t>
            </a:r>
            <a:r>
              <a:rPr lang="hu-HU" sz="1200" b="1" cap="all" dirty="0"/>
              <a:t> </a:t>
            </a:r>
            <a:r>
              <a:rPr lang="hu-HU" sz="1200" b="1" cap="all" dirty="0" err="1"/>
              <a:t>Partial</a:t>
            </a:r>
            <a:r>
              <a:rPr lang="hu-HU" sz="1200" b="1" cap="all" dirty="0"/>
              <a:t> </a:t>
            </a:r>
            <a:r>
              <a:rPr lang="hu-HU" sz="1200" b="1" cap="all" dirty="0" err="1"/>
              <a:t>Denture</a:t>
            </a:r>
            <a:r>
              <a:rPr lang="hu-HU" sz="1200" b="1" cap="all" dirty="0"/>
              <a:t> (RPD)</a:t>
            </a:r>
            <a:endParaRPr lang="en-US" sz="1200" b="1" cap="al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Dento-mucosal</a:t>
            </a:r>
            <a:r>
              <a:rPr lang="hu-HU" sz="1200" dirty="0"/>
              <a:t> </a:t>
            </a:r>
            <a:r>
              <a:rPr lang="hu-HU" sz="1200" dirty="0" err="1"/>
              <a:t>support</a:t>
            </a:r>
            <a:endParaRPr lang="hu-H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Acrylic</a:t>
            </a:r>
            <a:r>
              <a:rPr lang="hu-HU" sz="1200" dirty="0"/>
              <a:t> </a:t>
            </a:r>
            <a:r>
              <a:rPr lang="hu-HU" sz="1200" dirty="0" err="1"/>
              <a:t>base</a:t>
            </a:r>
            <a:r>
              <a:rPr lang="hu-HU" sz="1200" dirty="0"/>
              <a:t>, </a:t>
            </a:r>
            <a:r>
              <a:rPr lang="hu-HU" sz="1200" dirty="0" err="1"/>
              <a:t>cast</a:t>
            </a:r>
            <a:r>
              <a:rPr lang="hu-HU" sz="1200" dirty="0"/>
              <a:t> metal (</a:t>
            </a:r>
            <a:r>
              <a:rPr lang="hu-HU" sz="1200" dirty="0" err="1"/>
              <a:t>CoCr</a:t>
            </a:r>
            <a:r>
              <a:rPr lang="hu-HU" sz="1200" dirty="0"/>
              <a:t>) </a:t>
            </a:r>
            <a:r>
              <a:rPr lang="hu-HU" sz="1200" dirty="0" err="1"/>
              <a:t>mesh</a:t>
            </a:r>
            <a:r>
              <a:rPr lang="hu-HU" sz="1200" dirty="0"/>
              <a:t> </a:t>
            </a:r>
            <a:r>
              <a:rPr lang="hu-HU" sz="1200" dirty="0" err="1"/>
              <a:t>framework</a:t>
            </a:r>
            <a:r>
              <a:rPr lang="hu-HU" sz="1200" dirty="0"/>
              <a:t> and (</a:t>
            </a:r>
            <a:r>
              <a:rPr lang="hu-HU" sz="1200" dirty="0" err="1"/>
              <a:t>butterfly</a:t>
            </a:r>
            <a:r>
              <a:rPr lang="hu-HU" sz="1200" dirty="0"/>
              <a:t>) </a:t>
            </a:r>
            <a:r>
              <a:rPr lang="hu-HU" sz="1200" dirty="0" err="1"/>
              <a:t>palatal</a:t>
            </a:r>
            <a:r>
              <a:rPr lang="hu-HU" sz="1200" dirty="0"/>
              <a:t> </a:t>
            </a:r>
            <a:r>
              <a:rPr lang="hu-HU" sz="1200" dirty="0" err="1"/>
              <a:t>strap</a:t>
            </a:r>
            <a:r>
              <a:rPr lang="hu-HU" sz="1200" dirty="0"/>
              <a:t> major </a:t>
            </a:r>
            <a:r>
              <a:rPr lang="hu-HU" sz="1200" dirty="0" err="1"/>
              <a:t>connector</a:t>
            </a:r>
            <a:endParaRPr lang="hu-H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14: </a:t>
            </a:r>
            <a:r>
              <a:rPr lang="hu-HU" sz="1200" dirty="0" err="1">
                <a:solidFill>
                  <a:srgbClr val="FF0000"/>
                </a:solidFill>
              </a:rPr>
              <a:t>mesial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occlusal</a:t>
            </a:r>
            <a:r>
              <a:rPr lang="hu-HU" sz="1200" dirty="0">
                <a:solidFill>
                  <a:srgbClr val="FF0000"/>
                </a:solidFill>
              </a:rPr>
              <a:t> 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Clasp-retention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14: back-</a:t>
            </a:r>
            <a:r>
              <a:rPr lang="hu-HU" sz="1200" dirty="0" err="1">
                <a:solidFill>
                  <a:srgbClr val="FF0000"/>
                </a:solidFill>
              </a:rPr>
              <a:t>action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clasp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23: </a:t>
            </a:r>
            <a:r>
              <a:rPr lang="hu-HU" sz="1200" dirty="0" err="1">
                <a:solidFill>
                  <a:srgbClr val="FF0000"/>
                </a:solidFill>
              </a:rPr>
              <a:t>Roach</a:t>
            </a:r>
            <a:r>
              <a:rPr lang="hu-HU" sz="1200" dirty="0">
                <a:solidFill>
                  <a:srgbClr val="FF0000"/>
                </a:solidFill>
              </a:rPr>
              <a:t> C </a:t>
            </a:r>
            <a:r>
              <a:rPr lang="hu-HU" sz="1200" dirty="0" err="1">
                <a:solidFill>
                  <a:srgbClr val="FF0000"/>
                </a:solidFill>
              </a:rPr>
              <a:t>clasp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13, 22: </a:t>
            </a:r>
            <a:r>
              <a:rPr lang="hu-HU" sz="1200" dirty="0" err="1">
                <a:solidFill>
                  <a:srgbClr val="FF0000"/>
                </a:solidFill>
              </a:rPr>
              <a:t>bracing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arms</a:t>
            </a:r>
            <a:endParaRPr lang="hu-HU" sz="12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5</a:t>
            </a:r>
            <a:r>
              <a:rPr lang="en-US" sz="1200" dirty="0">
                <a:solidFill>
                  <a:srgbClr val="FF0000"/>
                </a:solidFill>
              </a:rPr>
              <a:t> p</a:t>
            </a:r>
            <a:r>
              <a:rPr lang="hu-HU" sz="1200" dirty="0">
                <a:solidFill>
                  <a:srgbClr val="FF0000"/>
                </a:solidFill>
              </a:rPr>
              <a:t>c</a:t>
            </a:r>
            <a:r>
              <a:rPr lang="en-US" sz="1200" dirty="0">
                <a:solidFill>
                  <a:srgbClr val="FF0000"/>
                </a:solidFill>
              </a:rPr>
              <a:t>s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acrylic artificial teeth</a:t>
            </a:r>
            <a:r>
              <a:rPr lang="hu-HU" sz="1200" dirty="0">
                <a:solidFill>
                  <a:srgbClr val="FF0000"/>
                </a:solidFill>
              </a:rPr>
              <a:t> (15, 16, 24, 25, 26)</a:t>
            </a:r>
          </a:p>
          <a:p>
            <a:endParaRPr lang="en-US" sz="1200" dirty="0"/>
          </a:p>
          <a:p>
            <a:r>
              <a:rPr lang="en-US" sz="1200" b="1" cap="all" dirty="0"/>
              <a:t>Lower Jaw: </a:t>
            </a:r>
            <a:r>
              <a:rPr lang="hu-HU" sz="1200" b="1" cap="all" dirty="0" err="1"/>
              <a:t>telescopic</a:t>
            </a:r>
            <a:r>
              <a:rPr lang="hu-HU" sz="1200" b="1" cap="all" dirty="0"/>
              <a:t> </a:t>
            </a:r>
            <a:r>
              <a:rPr lang="hu-HU" sz="1200" b="1" cap="all" dirty="0" err="1"/>
              <a:t>Overdenture</a:t>
            </a:r>
            <a:endParaRPr lang="en-US" sz="12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Muco-dental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support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Acrylic</a:t>
            </a:r>
            <a:r>
              <a:rPr lang="hu-HU" sz="1200" dirty="0"/>
              <a:t> </a:t>
            </a:r>
            <a:r>
              <a:rPr lang="hu-HU" sz="1200" dirty="0" err="1"/>
              <a:t>base</a:t>
            </a:r>
            <a:r>
              <a:rPr lang="hu-HU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Telescopic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retention</a:t>
            </a:r>
            <a:endParaRPr lang="hu-HU" sz="1200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Cylindro-conical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primary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coping</a:t>
            </a:r>
            <a:r>
              <a:rPr lang="hu-HU" sz="1200" dirty="0">
                <a:solidFill>
                  <a:srgbClr val="FF0000"/>
                </a:solidFill>
              </a:rPr>
              <a:t> (</a:t>
            </a:r>
            <a:r>
              <a:rPr lang="hu-HU" sz="1200" dirty="0" err="1">
                <a:solidFill>
                  <a:srgbClr val="FF0000"/>
                </a:solidFill>
              </a:rPr>
              <a:t>CoCr</a:t>
            </a:r>
            <a:r>
              <a:rPr lang="hu-HU" sz="1200" dirty="0">
                <a:solidFill>
                  <a:srgbClr val="FF0000"/>
                </a:solidFill>
              </a:rPr>
              <a:t>): 33, 45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rgbClr val="FF0000"/>
                </a:solidFill>
              </a:rPr>
              <a:t>Cylindro-conical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secondary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hu-HU" sz="1200" dirty="0" err="1">
                <a:solidFill>
                  <a:srgbClr val="FF0000"/>
                </a:solidFill>
              </a:rPr>
              <a:t>coping</a:t>
            </a:r>
            <a:r>
              <a:rPr lang="hu-HU" sz="1200" dirty="0">
                <a:solidFill>
                  <a:srgbClr val="FF0000"/>
                </a:solidFill>
              </a:rPr>
              <a:t> (</a:t>
            </a:r>
            <a:r>
              <a:rPr lang="hu-HU" sz="1200" dirty="0" err="1">
                <a:solidFill>
                  <a:srgbClr val="FF0000"/>
                </a:solidFill>
              </a:rPr>
              <a:t>CoCr</a:t>
            </a:r>
            <a:r>
              <a:rPr lang="hu-HU" sz="1200" dirty="0">
                <a:solidFill>
                  <a:srgbClr val="FF0000"/>
                </a:solidFill>
              </a:rPr>
              <a:t>): 33, 45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FF0000"/>
                </a:solidFill>
              </a:rPr>
              <a:t>12 </a:t>
            </a:r>
            <a:r>
              <a:rPr lang="hu-HU" sz="1200" dirty="0" err="1">
                <a:solidFill>
                  <a:srgbClr val="FF0000"/>
                </a:solidFill>
              </a:rPr>
              <a:t>pcs</a:t>
            </a:r>
            <a:r>
              <a:rPr lang="hu-HU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acrylic artificial teeth</a:t>
            </a:r>
            <a:r>
              <a:rPr lang="hu-HU" sz="1200" dirty="0">
                <a:solidFill>
                  <a:srgbClr val="FF0000"/>
                </a:solidFill>
              </a:rPr>
              <a:t> (36-46)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51519" y="1229092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/>
              <a:t>D</a:t>
            </a:r>
            <a:r>
              <a:rPr lang="en-US"/>
              <a:t>escription and drawings</a:t>
            </a:r>
            <a:r>
              <a:rPr lang="hu-HU"/>
              <a:t>!</a:t>
            </a:r>
            <a:endParaRPr lang="hu-HU" dirty="0"/>
          </a:p>
        </p:txBody>
      </p:sp>
      <p:sp>
        <p:nvSpPr>
          <p:cNvPr id="8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5580111" y="1229092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 smtClean="0"/>
              <a:t>Meaning</a:t>
            </a:r>
            <a:r>
              <a:rPr lang="hu-HU" sz="1100" b="1" dirty="0" smtClean="0"/>
              <a:t> of </a:t>
            </a:r>
            <a:r>
              <a:rPr lang="hu-HU" sz="1100" b="1" dirty="0" err="1" smtClean="0"/>
              <a:t>colours</a:t>
            </a:r>
            <a:r>
              <a:rPr lang="hu-HU" sz="1100" b="1" dirty="0" smtClean="0"/>
              <a:t>:</a:t>
            </a:r>
            <a:endParaRPr lang="hu-HU" sz="1100" b="1" dirty="0" smtClean="0"/>
          </a:p>
          <a:p>
            <a:r>
              <a:rPr lang="hu-H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metal,</a:t>
            </a:r>
            <a:r>
              <a:rPr lang="hu-HU" sz="1100" dirty="0" smtClean="0"/>
              <a:t>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 smtClean="0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 smtClean="0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 smtClean="0"/>
              <a:t>, </a:t>
            </a:r>
            <a:r>
              <a:rPr lang="hu-HU" sz="1100" dirty="0" smtClean="0">
                <a:solidFill>
                  <a:srgbClr val="FF0000"/>
                </a:solidFill>
              </a:rPr>
              <a:t>Red </a:t>
            </a:r>
            <a:r>
              <a:rPr lang="hu-HU" sz="1100" dirty="0" smtClean="0">
                <a:solidFill>
                  <a:srgbClr val="FF0000"/>
                </a:solidFill>
              </a:rPr>
              <a:t>= </a:t>
            </a:r>
            <a:r>
              <a:rPr lang="hu-HU" sz="1100" dirty="0" err="1" smtClean="0">
                <a:solidFill>
                  <a:srgbClr val="FF0000"/>
                </a:solidFill>
              </a:rPr>
              <a:t>Acrylic</a:t>
            </a:r>
            <a:endParaRPr lang="hu-HU" sz="1100" dirty="0" smtClean="0">
              <a:solidFill>
                <a:srgbClr val="FF0000"/>
              </a:solidFill>
            </a:endParaRPr>
          </a:p>
          <a:p>
            <a:r>
              <a:rPr lang="hu-HU" sz="1100" dirty="0" err="1" smtClean="0">
                <a:solidFill>
                  <a:srgbClr val="FFC000"/>
                </a:solidFill>
              </a:rPr>
              <a:t>Yellow</a:t>
            </a:r>
            <a:r>
              <a:rPr lang="hu-HU" sz="1100" dirty="0" smtClean="0">
                <a:solidFill>
                  <a:srgbClr val="FFC000"/>
                </a:solidFill>
              </a:rPr>
              <a:t> </a:t>
            </a:r>
            <a:r>
              <a:rPr lang="hu-HU" sz="1100" dirty="0" smtClean="0">
                <a:solidFill>
                  <a:srgbClr val="FFC000"/>
                </a:solidFill>
              </a:rPr>
              <a:t>= </a:t>
            </a:r>
            <a:r>
              <a:rPr lang="hu-HU" sz="1100" dirty="0" err="1" smtClean="0">
                <a:solidFill>
                  <a:srgbClr val="FFC000"/>
                </a:solidFill>
              </a:rPr>
              <a:t>precision</a:t>
            </a:r>
            <a:r>
              <a:rPr lang="hu-HU" sz="1100" dirty="0" smtClean="0">
                <a:solidFill>
                  <a:srgbClr val="FFC000"/>
                </a:solidFill>
              </a:rPr>
              <a:t> </a:t>
            </a:r>
            <a:r>
              <a:rPr lang="hu-HU" sz="1100" dirty="0" err="1" smtClean="0">
                <a:solidFill>
                  <a:srgbClr val="FFC000"/>
                </a:solidFill>
              </a:rPr>
              <a:t>attachment</a:t>
            </a:r>
            <a:r>
              <a:rPr lang="hu-HU" sz="1100" dirty="0" smtClean="0">
                <a:solidFill>
                  <a:srgbClr val="FFC000"/>
                </a:solidFill>
              </a:rPr>
              <a:t> (</a:t>
            </a:r>
            <a:r>
              <a:rPr lang="hu-HU" sz="1100" dirty="0" err="1" smtClean="0">
                <a:solidFill>
                  <a:srgbClr val="FFC000"/>
                </a:solidFill>
              </a:rPr>
              <a:t>female</a:t>
            </a:r>
            <a:r>
              <a:rPr lang="hu-HU" sz="1100" dirty="0" smtClean="0">
                <a:solidFill>
                  <a:srgbClr val="FFC000"/>
                </a:solidFill>
              </a:rPr>
              <a:t> part)</a:t>
            </a:r>
            <a:endParaRPr lang="hu-HU" sz="1100" dirty="0" smtClean="0">
              <a:solidFill>
                <a:srgbClr val="FFC000"/>
              </a:solidFill>
            </a:endParaRPr>
          </a:p>
          <a:p>
            <a:r>
              <a:rPr lang="hu-HU" sz="1100" dirty="0" err="1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100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hu-HU" sz="1100" dirty="0" err="1" smtClean="0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13250" r="18819" b="53150"/>
          <a:stretch/>
        </p:blipFill>
        <p:spPr>
          <a:xfrm>
            <a:off x="5580111" y="2018006"/>
            <a:ext cx="3024337" cy="42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4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352928" cy="252028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Final Exam </a:t>
            </a:r>
            <a:b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Case Presentation </a:t>
            </a:r>
            <a:b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AU" dirty="0"/>
              <a:t>TITLE </a:t>
            </a:r>
            <a:r>
              <a:rPr lang="en-AU" i="1" dirty="0"/>
              <a:t>(Type of Denture)</a:t>
            </a:r>
            <a:br>
              <a:rPr lang="en-AU" i="1" dirty="0"/>
            </a:br>
            <a:r>
              <a:rPr lang="en-AU" sz="1300" i="1" dirty="0" err="1"/>
              <a:t>E</a:t>
            </a:r>
            <a:r>
              <a:rPr lang="en-AU" sz="1300" b="0" i="1" dirty="0" err="1"/>
              <a:t>g</a:t>
            </a:r>
            <a:r>
              <a:rPr lang="en-AU" sz="1300" b="0" i="1" dirty="0"/>
              <a:t>. Complete </a:t>
            </a:r>
            <a:r>
              <a:rPr lang="en-AU" sz="1300" i="1" dirty="0"/>
              <a:t>D</a:t>
            </a:r>
            <a:r>
              <a:rPr lang="en-AU" sz="1300" b="0" i="1" dirty="0"/>
              <a:t>enture, </a:t>
            </a:r>
            <a:r>
              <a:rPr lang="hu-HU" sz="1300" b="0" i="1" dirty="0" smtClean="0"/>
              <a:t>FPD</a:t>
            </a:r>
            <a:r>
              <a:rPr lang="en-AU" sz="1300" b="0" i="1" dirty="0" smtClean="0"/>
              <a:t>, </a:t>
            </a:r>
            <a:r>
              <a:rPr lang="en-AU" sz="1300" b="0" i="1" dirty="0"/>
              <a:t>Co</a:t>
            </a:r>
            <a:r>
              <a:rPr lang="hu-HU" sz="1300" i="1" dirty="0" err="1"/>
              <a:t>mbined</a:t>
            </a:r>
            <a:r>
              <a:rPr lang="hu-HU" sz="1300" i="1" dirty="0"/>
              <a:t> Fixed-</a:t>
            </a:r>
            <a:r>
              <a:rPr lang="hu-HU" sz="1300" i="1" dirty="0" err="1"/>
              <a:t>Removable</a:t>
            </a:r>
            <a:r>
              <a:rPr lang="hu-HU" sz="1300" i="1" dirty="0"/>
              <a:t> </a:t>
            </a:r>
            <a:r>
              <a:rPr lang="hu-HU" sz="1300" i="1" dirty="0" err="1"/>
              <a:t>Partial</a:t>
            </a:r>
            <a:r>
              <a:rPr lang="en-AU" sz="1300" b="0" i="1" dirty="0"/>
              <a:t> Denture etc. </a:t>
            </a:r>
            <a:endParaRPr lang="en-AU" sz="1300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6962" y="4765005"/>
            <a:ext cx="6759333" cy="1803170"/>
          </a:xfrm>
        </p:spPr>
        <p:txBody>
          <a:bodyPr>
            <a:normAutofit fontScale="92500"/>
          </a:bodyPr>
          <a:lstStyle/>
          <a:p>
            <a:pPr algn="l"/>
            <a:r>
              <a:rPr lang="en-AU" dirty="0"/>
              <a:t>Student:</a:t>
            </a:r>
          </a:p>
          <a:p>
            <a:pPr algn="l"/>
            <a:r>
              <a:rPr lang="en-AU" dirty="0"/>
              <a:t>Consultant: </a:t>
            </a:r>
          </a:p>
          <a:p>
            <a:pPr algn="l"/>
            <a:r>
              <a:rPr lang="en-AU" dirty="0"/>
              <a:t>Start</a:t>
            </a:r>
            <a:r>
              <a:rPr lang="hu-HU" dirty="0"/>
              <a:t>ing</a:t>
            </a:r>
            <a:r>
              <a:rPr lang="en-AU" dirty="0"/>
              <a:t> and finish</a:t>
            </a:r>
            <a:r>
              <a:rPr lang="hu-HU" dirty="0"/>
              <a:t>ing </a:t>
            </a:r>
            <a:r>
              <a:rPr lang="hu-HU" dirty="0" err="1"/>
              <a:t>Date</a:t>
            </a:r>
            <a:r>
              <a:rPr lang="en-AU" dirty="0"/>
              <a:t> of Treatment: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9831"/>
            <a:ext cx="1518295" cy="15182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22" y="357826"/>
            <a:ext cx="1540300" cy="1540300"/>
          </a:xfrm>
          <a:prstGeom prst="rect">
            <a:avLst/>
          </a:prstGeom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3389"/>
              </p:ext>
            </p:extLst>
          </p:nvPr>
        </p:nvGraphicFramePr>
        <p:xfrm>
          <a:off x="5508104" y="692696"/>
          <a:ext cx="3312368" cy="936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341295898"/>
                    </a:ext>
                  </a:extLst>
                </a:gridCol>
              </a:tblGrid>
              <a:tr h="2641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600" b="0" noProof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SEMMELWEIS UNIVERSIT</a:t>
                      </a:r>
                      <a:r>
                        <a:rPr lang="hu-HU" sz="1600" b="0" noProof="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Y</a:t>
                      </a:r>
                      <a:endParaRPr lang="de-AT" sz="1600" b="0" noProof="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B0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92926"/>
                  </a:ext>
                </a:extLst>
              </a:tr>
              <a:tr h="4622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1600" b="1" i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</a:t>
                      </a:r>
                      <a:r>
                        <a:rPr lang="hu-HU" sz="1600" b="1" i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culty</a:t>
                      </a:r>
                      <a:r>
                        <a:rPr lang="hu-HU" sz="1600" b="1" i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hu-HU" sz="1600" b="1" i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Dentistry</a:t>
                      </a:r>
                      <a:endParaRPr lang="de-AT" sz="1600" b="1" i="1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b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  <a:r>
                        <a:rPr lang="hu-HU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hu-HU" sz="1200" b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Prosthodontics</a:t>
                      </a:r>
                      <a:endParaRPr lang="hu-HU" sz="1200" b="1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800199"/>
                  </a:ext>
                </a:extLst>
              </a:tr>
              <a:tr h="209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 of </a:t>
                      </a:r>
                      <a:r>
                        <a:rPr lang="hu-HU" sz="1200" b="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hu-HU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de-AT" sz="12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de-AT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Prof.</a:t>
                      </a:r>
                      <a:r>
                        <a:rPr lang="de-AT" sz="12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de-AT" sz="1200" b="1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Péter</a:t>
                      </a:r>
                      <a:r>
                        <a:rPr lang="de-AT" sz="1200" b="1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HERMANN</a:t>
                      </a:r>
                      <a:endParaRPr lang="de-AT" sz="12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70101"/>
                  </a:ext>
                </a:extLst>
              </a:tr>
            </a:tbl>
          </a:graphicData>
        </a:graphic>
      </p:graphicFrame>
      <p:cxnSp>
        <p:nvCxnSpPr>
          <p:cNvPr id="8" name="Egyenes összekötő 7"/>
          <p:cNvCxnSpPr/>
          <p:nvPr/>
        </p:nvCxnSpPr>
        <p:spPr>
          <a:xfrm>
            <a:off x="3670077" y="1196752"/>
            <a:ext cx="51503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9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835696" y="6475863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251519" y="1764790"/>
            <a:ext cx="52094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cap="all" dirty="0"/>
              <a:t>Felső állcsont: RÖGZÍTETT fogpótlás</a:t>
            </a:r>
          </a:p>
          <a:p>
            <a:r>
              <a:rPr lang="hu-HU" sz="1200" dirty="0"/>
              <a:t>11, 21 </a:t>
            </a:r>
            <a:r>
              <a:rPr lang="hu-HU" sz="1200" dirty="0" err="1"/>
              <a:t>lithium-diszilikát</a:t>
            </a:r>
            <a:r>
              <a:rPr lang="hu-HU" sz="1200" dirty="0"/>
              <a:t> kerámia héj (préskerámia, </a:t>
            </a:r>
            <a:r>
              <a:rPr lang="hu-HU" sz="1200" dirty="0" err="1"/>
              <a:t>e.max</a:t>
            </a:r>
            <a:r>
              <a:rPr lang="hu-HU" sz="1200" dirty="0"/>
              <a:t>®)</a:t>
            </a:r>
          </a:p>
          <a:p>
            <a:r>
              <a:rPr lang="hu-HU" sz="1200" dirty="0"/>
              <a:t>12, 22 </a:t>
            </a:r>
            <a:r>
              <a:rPr lang="hu-HU" sz="1200" dirty="0" err="1"/>
              <a:t>lithium-diszilikát</a:t>
            </a:r>
            <a:r>
              <a:rPr lang="hu-HU" sz="1200" dirty="0"/>
              <a:t> kerámia korona (préskerámia, </a:t>
            </a:r>
            <a:r>
              <a:rPr lang="hu-HU" sz="1200" dirty="0" err="1"/>
              <a:t>e.max</a:t>
            </a:r>
            <a:r>
              <a:rPr lang="hu-HU" sz="1200" dirty="0"/>
              <a:t>®)</a:t>
            </a:r>
          </a:p>
          <a:p>
            <a:endParaRPr lang="hu-HU" sz="1200" dirty="0"/>
          </a:p>
          <a:p>
            <a:r>
              <a:rPr lang="hu-HU" sz="1200" dirty="0"/>
              <a:t>[17-x-15] 3-tagú, </a:t>
            </a:r>
            <a:r>
              <a:rPr lang="hu-HU" sz="1200" dirty="0" err="1"/>
              <a:t>cirkonium</a:t>
            </a:r>
            <a:r>
              <a:rPr lang="hu-HU" sz="1200" dirty="0"/>
              <a:t>-dioxid vázas kerámia híd </a:t>
            </a:r>
          </a:p>
          <a:p>
            <a:r>
              <a:rPr lang="hu-HU" sz="1200" dirty="0"/>
              <a:t>	Leplezett horgonykoronák: 17, 15</a:t>
            </a:r>
          </a:p>
          <a:p>
            <a:r>
              <a:rPr lang="hu-HU" sz="1200" dirty="0"/>
              <a:t>	Leplezett hézagfog: 16</a:t>
            </a:r>
          </a:p>
          <a:p>
            <a:r>
              <a:rPr lang="hu-HU" sz="1200" dirty="0"/>
              <a:t>[27-x-75] 3-tagú, </a:t>
            </a:r>
            <a:r>
              <a:rPr lang="hu-HU" sz="1200" dirty="0" err="1"/>
              <a:t>cirkonium</a:t>
            </a:r>
            <a:r>
              <a:rPr lang="hu-HU" sz="1200" dirty="0"/>
              <a:t>-dioxid vázas kerámia híd </a:t>
            </a:r>
          </a:p>
          <a:p>
            <a:r>
              <a:rPr lang="hu-HU" sz="1200" dirty="0"/>
              <a:t>	Leplezett horgonykoronák: 27, 25</a:t>
            </a:r>
          </a:p>
          <a:p>
            <a:r>
              <a:rPr lang="hu-HU" sz="1200" dirty="0"/>
              <a:t>	Leplezett hézagfog: 26</a:t>
            </a:r>
          </a:p>
          <a:p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/>
          </a:p>
          <a:p>
            <a:r>
              <a:rPr lang="hu-HU" sz="1200" b="1" cap="all" dirty="0"/>
              <a:t>Alsó állcsont: Implantációs rögzített FOGPÓTLÁS</a:t>
            </a:r>
          </a:p>
          <a:p>
            <a:r>
              <a:rPr lang="hu-HU" sz="1200" dirty="0"/>
              <a:t>34 cementtel rögzített fémkerámia korona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gyári titán protetikai fej (pl. </a:t>
            </a:r>
            <a:r>
              <a:rPr lang="hu-HU" sz="1200" dirty="0" err="1"/>
              <a:t>TiDesign</a:t>
            </a:r>
            <a:r>
              <a:rPr lang="hu-HU" sz="1200" dirty="0"/>
              <a:t>®) (pl. </a:t>
            </a:r>
            <a:r>
              <a:rPr lang="hu-HU" sz="1200" dirty="0" err="1"/>
              <a:t>Astra</a:t>
            </a:r>
            <a:r>
              <a:rPr lang="hu-HU" sz="1200" dirty="0"/>
              <a:t> TX) </a:t>
            </a:r>
            <a:r>
              <a:rPr lang="hu-HU" sz="1200" dirty="0" err="1"/>
              <a:t>bone</a:t>
            </a:r>
            <a:r>
              <a:rPr lang="hu-HU" sz="1200" dirty="0"/>
              <a:t> </a:t>
            </a:r>
            <a:r>
              <a:rPr lang="hu-HU" sz="1200" dirty="0" err="1"/>
              <a:t>level</a:t>
            </a:r>
            <a:r>
              <a:rPr lang="hu-HU" sz="1200" dirty="0"/>
              <a:t> implantátumon</a:t>
            </a:r>
          </a:p>
          <a:p>
            <a:r>
              <a:rPr lang="hu-HU" sz="1200" dirty="0"/>
              <a:t>36 cementtel rögzített fémkerámia korona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hu-HU" sz="1200" dirty="0"/>
              <a:t>gyári titán protetikai fej (pl. </a:t>
            </a:r>
            <a:r>
              <a:rPr lang="hu-HU" sz="1200" dirty="0" err="1"/>
              <a:t>TiDesign</a:t>
            </a:r>
            <a:r>
              <a:rPr lang="hu-HU" sz="1200" dirty="0"/>
              <a:t>®) (pl. </a:t>
            </a:r>
            <a:r>
              <a:rPr lang="hu-HU" sz="1200" dirty="0" err="1"/>
              <a:t>Astra</a:t>
            </a:r>
            <a:r>
              <a:rPr lang="hu-HU" sz="1200" dirty="0"/>
              <a:t> TX) </a:t>
            </a:r>
            <a:r>
              <a:rPr lang="hu-HU" sz="1200" dirty="0" err="1"/>
              <a:t>bone</a:t>
            </a:r>
            <a:r>
              <a:rPr lang="hu-HU" sz="1200" dirty="0"/>
              <a:t> </a:t>
            </a:r>
            <a:r>
              <a:rPr lang="hu-HU" sz="1200" dirty="0" err="1"/>
              <a:t>level</a:t>
            </a:r>
            <a:r>
              <a:rPr lang="hu-HU" sz="1200" dirty="0"/>
              <a:t> implantátumon</a:t>
            </a:r>
          </a:p>
          <a:p>
            <a:r>
              <a:rPr lang="hu-HU" sz="1200" dirty="0"/>
              <a:t>[36-x-34] 3-tagú, csavaros </a:t>
            </a:r>
            <a:r>
              <a:rPr lang="hu-HU" sz="1200" dirty="0" err="1"/>
              <a:t>rögzítésű</a:t>
            </a:r>
            <a:r>
              <a:rPr lang="hu-HU" sz="1200" dirty="0"/>
              <a:t> fémkerámia híd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pPr marL="628650" lvl="3" indent="-171450">
              <a:buFont typeface="Arial" panose="020B0604020202020204" pitchFamily="34" charset="0"/>
              <a:buChar char="•"/>
            </a:pPr>
            <a:r>
              <a:rPr lang="hu-HU" sz="1200" dirty="0"/>
              <a:t>2db gyári titán protetikai fej (pl. </a:t>
            </a:r>
            <a:r>
              <a:rPr lang="hu-HU" sz="1200" dirty="0" err="1"/>
              <a:t>Uni</a:t>
            </a:r>
            <a:r>
              <a:rPr lang="hu-HU" sz="1200" dirty="0"/>
              <a:t> </a:t>
            </a:r>
            <a:r>
              <a:rPr lang="hu-HU" sz="1200" dirty="0" err="1"/>
              <a:t>Abutment</a:t>
            </a:r>
            <a:r>
              <a:rPr lang="hu-HU" sz="1200" dirty="0"/>
              <a:t>®) (pl. </a:t>
            </a:r>
            <a:r>
              <a:rPr lang="hu-HU" sz="1200" dirty="0" err="1"/>
              <a:t>Astra</a:t>
            </a:r>
            <a:r>
              <a:rPr lang="hu-HU" sz="1200" dirty="0"/>
              <a:t> TX) 36 és 34 pozícióban lévő </a:t>
            </a:r>
            <a:r>
              <a:rPr lang="hu-HU" sz="1200" dirty="0" err="1"/>
              <a:t>bone</a:t>
            </a:r>
            <a:r>
              <a:rPr lang="hu-HU" sz="1200" dirty="0"/>
              <a:t> </a:t>
            </a:r>
            <a:r>
              <a:rPr lang="hu-HU" sz="1200" dirty="0" err="1"/>
              <a:t>level</a:t>
            </a:r>
            <a:r>
              <a:rPr lang="hu-HU" sz="1200" dirty="0"/>
              <a:t> implantátumon</a:t>
            </a:r>
          </a:p>
          <a:p>
            <a:endParaRPr lang="hu-HU" sz="1200" dirty="0"/>
          </a:p>
          <a:p>
            <a:endParaRPr lang="hu-HU" sz="1200" b="1" cap="all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816FE0E-3693-4155-8BEC-6CB171D3E182}"/>
              </a:ext>
            </a:extLst>
          </p:cNvPr>
          <p:cNvSpPr txBox="1"/>
          <p:nvPr/>
        </p:nvSpPr>
        <p:spPr>
          <a:xfrm>
            <a:off x="8187916" y="51233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53150" r="58909" b="14300"/>
          <a:stretch/>
        </p:blipFill>
        <p:spPr>
          <a:xfrm>
            <a:off x="5657589" y="1982545"/>
            <a:ext cx="2892262" cy="4269529"/>
          </a:xfrm>
          <a:prstGeom prst="rect">
            <a:avLst/>
          </a:prstGeom>
        </p:spPr>
      </p:pic>
      <p:sp>
        <p:nvSpPr>
          <p:cNvPr id="2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</a:p>
        </p:txBody>
      </p:sp>
      <p:sp>
        <p:nvSpPr>
          <p:cNvPr id="22" name="Tartalom helye 2"/>
          <p:cNvSpPr txBox="1">
            <a:spLocks/>
          </p:cNvSpPr>
          <p:nvPr/>
        </p:nvSpPr>
        <p:spPr>
          <a:xfrm>
            <a:off x="251519" y="1229092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/>
              <a:t>D</a:t>
            </a:r>
            <a:r>
              <a:rPr lang="en-US"/>
              <a:t>escription and drawings</a:t>
            </a:r>
            <a:r>
              <a:rPr lang="hu-HU"/>
              <a:t>!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580111" y="1229092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 smtClean="0"/>
              <a:t>Meaning</a:t>
            </a:r>
            <a:r>
              <a:rPr lang="hu-HU" sz="1100" b="1" dirty="0" smtClean="0"/>
              <a:t> of </a:t>
            </a:r>
            <a:r>
              <a:rPr lang="hu-HU" sz="1100" b="1" dirty="0" err="1" smtClean="0"/>
              <a:t>colours</a:t>
            </a:r>
            <a:r>
              <a:rPr lang="hu-HU" sz="1100" b="1" dirty="0" smtClean="0"/>
              <a:t>:</a:t>
            </a:r>
            <a:endParaRPr lang="hu-HU" sz="1100" b="1" dirty="0" smtClean="0"/>
          </a:p>
          <a:p>
            <a:r>
              <a:rPr lang="hu-H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metal,</a:t>
            </a:r>
            <a:r>
              <a:rPr lang="hu-HU" sz="1100" dirty="0" smtClean="0"/>
              <a:t>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 smtClean="0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 smtClean="0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 smtClean="0"/>
              <a:t>, </a:t>
            </a:r>
            <a:r>
              <a:rPr lang="hu-HU" sz="1100" dirty="0" smtClean="0">
                <a:solidFill>
                  <a:srgbClr val="FF0000"/>
                </a:solidFill>
              </a:rPr>
              <a:t>Red </a:t>
            </a:r>
            <a:r>
              <a:rPr lang="hu-HU" sz="1100" dirty="0" smtClean="0">
                <a:solidFill>
                  <a:srgbClr val="FF0000"/>
                </a:solidFill>
              </a:rPr>
              <a:t>= </a:t>
            </a:r>
            <a:r>
              <a:rPr lang="hu-HU" sz="1100" dirty="0" err="1" smtClean="0">
                <a:solidFill>
                  <a:srgbClr val="FF0000"/>
                </a:solidFill>
              </a:rPr>
              <a:t>Acrylic</a:t>
            </a:r>
            <a:endParaRPr lang="hu-HU" sz="1100" dirty="0" smtClean="0">
              <a:solidFill>
                <a:srgbClr val="FF0000"/>
              </a:solidFill>
            </a:endParaRPr>
          </a:p>
          <a:p>
            <a:r>
              <a:rPr lang="hu-HU" sz="1100" dirty="0" err="1" smtClean="0">
                <a:solidFill>
                  <a:srgbClr val="FFC000"/>
                </a:solidFill>
              </a:rPr>
              <a:t>Yellow</a:t>
            </a:r>
            <a:r>
              <a:rPr lang="hu-HU" sz="1100" dirty="0" smtClean="0">
                <a:solidFill>
                  <a:srgbClr val="FFC000"/>
                </a:solidFill>
              </a:rPr>
              <a:t> </a:t>
            </a:r>
            <a:r>
              <a:rPr lang="hu-HU" sz="1100" dirty="0" smtClean="0">
                <a:solidFill>
                  <a:srgbClr val="FFC000"/>
                </a:solidFill>
              </a:rPr>
              <a:t>= </a:t>
            </a:r>
            <a:r>
              <a:rPr lang="hu-HU" sz="1100" dirty="0" err="1" smtClean="0">
                <a:solidFill>
                  <a:srgbClr val="FFC000"/>
                </a:solidFill>
              </a:rPr>
              <a:t>precision</a:t>
            </a:r>
            <a:r>
              <a:rPr lang="hu-HU" sz="1100" dirty="0" smtClean="0">
                <a:solidFill>
                  <a:srgbClr val="FFC000"/>
                </a:solidFill>
              </a:rPr>
              <a:t> </a:t>
            </a:r>
            <a:r>
              <a:rPr lang="hu-HU" sz="1100" dirty="0" err="1" smtClean="0">
                <a:solidFill>
                  <a:srgbClr val="FFC000"/>
                </a:solidFill>
              </a:rPr>
              <a:t>attachment</a:t>
            </a:r>
            <a:r>
              <a:rPr lang="hu-HU" sz="1100" dirty="0" smtClean="0">
                <a:solidFill>
                  <a:srgbClr val="FFC000"/>
                </a:solidFill>
              </a:rPr>
              <a:t> (</a:t>
            </a:r>
            <a:r>
              <a:rPr lang="hu-HU" sz="1100" dirty="0" err="1" smtClean="0">
                <a:solidFill>
                  <a:srgbClr val="FFC000"/>
                </a:solidFill>
              </a:rPr>
              <a:t>female</a:t>
            </a:r>
            <a:r>
              <a:rPr lang="hu-HU" sz="1100" dirty="0" smtClean="0">
                <a:solidFill>
                  <a:srgbClr val="FFC000"/>
                </a:solidFill>
              </a:rPr>
              <a:t> part)</a:t>
            </a:r>
            <a:endParaRPr lang="hu-HU" sz="1100" dirty="0" smtClean="0">
              <a:solidFill>
                <a:srgbClr val="FFC000"/>
              </a:solidFill>
            </a:endParaRPr>
          </a:p>
          <a:p>
            <a:r>
              <a:rPr lang="hu-HU" sz="1100" dirty="0" err="1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100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hu-HU" sz="1100" dirty="0" err="1" smtClean="0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71245" r="18819" b="13250"/>
          <a:stretch/>
        </p:blipFill>
        <p:spPr>
          <a:xfrm>
            <a:off x="5615963" y="4344375"/>
            <a:ext cx="2916121" cy="1872207"/>
          </a:xfrm>
          <a:prstGeom prst="rect">
            <a:avLst/>
          </a:prstGeom>
        </p:spPr>
      </p:pic>
      <p:sp>
        <p:nvSpPr>
          <p:cNvPr id="13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835696" y="6475863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</a:t>
            </a:r>
            <a:r>
              <a:rPr lang="hu-HU" i="1" dirty="0" smtClean="0">
                <a:solidFill>
                  <a:schemeClr val="bg1"/>
                </a:solidFill>
              </a:rPr>
              <a:t>Típusa)</a:t>
            </a:r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 smtClean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 smtClean="0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258654" y="1899691"/>
            <a:ext cx="543978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cap="all" dirty="0"/>
              <a:t>Felső állcsont: Implantációs </a:t>
            </a:r>
            <a:r>
              <a:rPr lang="hu-HU" sz="1200" b="1" cap="all" dirty="0" smtClean="0"/>
              <a:t>FEDŐLEMEZES </a:t>
            </a:r>
            <a:r>
              <a:rPr lang="hu-HU" sz="1200" b="1" cap="all" dirty="0"/>
              <a:t>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Megtámasztás: </a:t>
            </a:r>
            <a:r>
              <a:rPr lang="hu-HU" sz="1400" dirty="0" err="1" smtClean="0"/>
              <a:t>muko-implantális</a:t>
            </a:r>
            <a:endParaRPr lang="hu-HU" sz="1400" b="1" cap="all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 smtClean="0"/>
              <a:t>Patkó alakban redukált </a:t>
            </a:r>
            <a:r>
              <a:rPr lang="hu-HU" sz="1400" dirty="0" err="1" smtClean="0"/>
              <a:t>akrilát</a:t>
            </a:r>
            <a:r>
              <a:rPr lang="hu-HU" sz="1400" dirty="0" smtClean="0"/>
              <a:t> alaplemez, fémhálós merevítéssel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 smtClean="0"/>
              <a:t>Elhorgonyzás</a:t>
            </a:r>
            <a:r>
              <a:rPr lang="hu-HU" sz="1400" dirty="0"/>
              <a:t>: </a:t>
            </a:r>
            <a:r>
              <a:rPr lang="hu-HU" sz="1400" dirty="0" smtClean="0"/>
              <a:t>gömbretenciós fej 14, 12, 22, 24-es pozícióban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 smtClean="0"/>
              <a:t>14 </a:t>
            </a:r>
            <a:r>
              <a:rPr lang="hu-HU" sz="1400" dirty="0"/>
              <a:t>db </a:t>
            </a:r>
            <a:r>
              <a:rPr lang="hu-HU" sz="1400" dirty="0" err="1"/>
              <a:t>keményakrilát</a:t>
            </a:r>
            <a:r>
              <a:rPr lang="hu-HU" sz="1400" dirty="0"/>
              <a:t> műfog </a:t>
            </a:r>
            <a:r>
              <a:rPr lang="hu-HU" sz="1400" dirty="0" smtClean="0"/>
              <a:t>(17-27</a:t>
            </a:r>
            <a:r>
              <a:rPr lang="hu-HU" sz="1400" dirty="0"/>
              <a:t>)</a:t>
            </a:r>
          </a:p>
          <a:p>
            <a:endParaRPr lang="hu-H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/>
          </a:p>
          <a:p>
            <a:r>
              <a:rPr lang="hu-HU" sz="1200" b="1" cap="all" dirty="0"/>
              <a:t>Alsó állcsont: Implantációs FEDŐLEMEZES 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Megtámasztás: </a:t>
            </a:r>
            <a:r>
              <a:rPr lang="hu-HU" sz="1400" dirty="0" err="1" smtClean="0"/>
              <a:t>implanto-mukozális</a:t>
            </a:r>
            <a:endParaRPr lang="hu-HU" sz="1400" b="1" cap="all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 smtClean="0"/>
              <a:t>Redukált </a:t>
            </a:r>
            <a:r>
              <a:rPr lang="hu-HU" sz="1400" dirty="0" err="1" smtClean="0"/>
              <a:t>akrilát</a:t>
            </a:r>
            <a:r>
              <a:rPr lang="hu-HU" sz="1400" dirty="0" smtClean="0"/>
              <a:t> alaplemez, </a:t>
            </a:r>
            <a:r>
              <a:rPr lang="hu-HU" sz="1400" dirty="0"/>
              <a:t>fémhálós </a:t>
            </a:r>
            <a:r>
              <a:rPr lang="hu-HU" sz="1400" dirty="0" smtClean="0"/>
              <a:t>merevítéssel</a:t>
            </a:r>
            <a:endParaRPr lang="hu-H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Elhorgonyzás: </a:t>
            </a:r>
            <a:r>
              <a:rPr lang="hu-HU" sz="1400" dirty="0" smtClean="0"/>
              <a:t>merevítőrúd-rendszerrel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 err="1" smtClean="0"/>
              <a:t>Preci</a:t>
            </a:r>
            <a:r>
              <a:rPr lang="hu-HU" sz="1400" dirty="0" smtClean="0"/>
              <a:t> </a:t>
            </a:r>
            <a:r>
              <a:rPr lang="hu-HU" sz="1400" dirty="0" err="1" smtClean="0"/>
              <a:t>horix</a:t>
            </a:r>
            <a:r>
              <a:rPr lang="hu-HU" sz="1400" baseline="30000" dirty="0" smtClean="0"/>
              <a:t>®</a:t>
            </a:r>
            <a:r>
              <a:rPr lang="hu-HU" sz="1400" dirty="0" smtClean="0"/>
              <a:t> típusú merevítőrúd a 45-43-33-35 pozícióban lévő implantátumok között </a:t>
            </a:r>
            <a:endParaRPr lang="hu-H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14 db </a:t>
            </a:r>
            <a:r>
              <a:rPr lang="hu-HU" sz="1400" dirty="0" err="1"/>
              <a:t>keményakrilát</a:t>
            </a:r>
            <a:r>
              <a:rPr lang="hu-HU" sz="1400" dirty="0"/>
              <a:t> műfog (</a:t>
            </a:r>
            <a:r>
              <a:rPr lang="hu-HU" sz="1400" dirty="0" smtClean="0"/>
              <a:t>37-47)</a:t>
            </a:r>
            <a:endParaRPr lang="hu-HU" sz="1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0" t="50000" r="18815" b="31100"/>
          <a:stretch/>
        </p:blipFill>
        <p:spPr>
          <a:xfrm>
            <a:off x="5580111" y="1998533"/>
            <a:ext cx="2997465" cy="2345842"/>
          </a:xfrm>
          <a:prstGeom prst="rect">
            <a:avLst/>
          </a:prstGeom>
        </p:spPr>
      </p:pic>
      <p:sp>
        <p:nvSpPr>
          <p:cNvPr id="1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 Treatment Plan</a:t>
            </a:r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251519" y="1229092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hu-HU"/>
              <a:t>D</a:t>
            </a:r>
            <a:r>
              <a:rPr lang="en-US"/>
              <a:t>escription and drawings</a:t>
            </a:r>
            <a:r>
              <a:rPr lang="hu-HU"/>
              <a:t>!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580111" y="1229092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 err="1" smtClean="0"/>
              <a:t>Meaning</a:t>
            </a:r>
            <a:r>
              <a:rPr lang="hu-HU" sz="1100" b="1" dirty="0" smtClean="0"/>
              <a:t> of </a:t>
            </a:r>
            <a:r>
              <a:rPr lang="hu-HU" sz="1100" b="1" dirty="0" err="1" smtClean="0"/>
              <a:t>colours</a:t>
            </a:r>
            <a:r>
              <a:rPr lang="hu-HU" sz="1100" b="1" dirty="0" smtClean="0"/>
              <a:t>:</a:t>
            </a:r>
            <a:endParaRPr lang="hu-HU" sz="1100" b="1" dirty="0" smtClean="0"/>
          </a:p>
          <a:p>
            <a:r>
              <a:rPr lang="hu-H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hu-HU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metal,</a:t>
            </a:r>
            <a:r>
              <a:rPr lang="hu-HU" sz="1100" dirty="0" smtClean="0"/>
              <a:t> 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100" dirty="0" err="1" smtClean="0">
                <a:solidFill>
                  <a:schemeClr val="accent3">
                    <a:lumMod val="50000"/>
                  </a:schemeClr>
                </a:solidFill>
              </a:rPr>
              <a:t>Green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hu-HU" sz="1100" dirty="0" err="1" smtClean="0">
                <a:solidFill>
                  <a:schemeClr val="accent3">
                    <a:lumMod val="50000"/>
                  </a:schemeClr>
                </a:solidFill>
              </a:rPr>
              <a:t>Ceramic</a:t>
            </a:r>
            <a:r>
              <a:rPr lang="hu-HU" sz="1100" dirty="0" smtClean="0"/>
              <a:t>, </a:t>
            </a:r>
            <a:r>
              <a:rPr lang="hu-HU" sz="1100" dirty="0" smtClean="0">
                <a:solidFill>
                  <a:srgbClr val="FF0000"/>
                </a:solidFill>
              </a:rPr>
              <a:t>Red </a:t>
            </a:r>
            <a:r>
              <a:rPr lang="hu-HU" sz="1100" dirty="0" smtClean="0">
                <a:solidFill>
                  <a:srgbClr val="FF0000"/>
                </a:solidFill>
              </a:rPr>
              <a:t>= </a:t>
            </a:r>
            <a:r>
              <a:rPr lang="hu-HU" sz="1100" dirty="0" err="1" smtClean="0">
                <a:solidFill>
                  <a:srgbClr val="FF0000"/>
                </a:solidFill>
              </a:rPr>
              <a:t>Acrylic</a:t>
            </a:r>
            <a:endParaRPr lang="hu-HU" sz="1100" dirty="0" smtClean="0">
              <a:solidFill>
                <a:srgbClr val="FF0000"/>
              </a:solidFill>
            </a:endParaRPr>
          </a:p>
          <a:p>
            <a:r>
              <a:rPr lang="hu-HU" sz="1100" dirty="0" err="1" smtClean="0">
                <a:solidFill>
                  <a:srgbClr val="FFC000"/>
                </a:solidFill>
              </a:rPr>
              <a:t>Yellow</a:t>
            </a:r>
            <a:r>
              <a:rPr lang="hu-HU" sz="1100" dirty="0" smtClean="0">
                <a:solidFill>
                  <a:srgbClr val="FFC000"/>
                </a:solidFill>
              </a:rPr>
              <a:t> </a:t>
            </a:r>
            <a:r>
              <a:rPr lang="hu-HU" sz="1100" dirty="0" smtClean="0">
                <a:solidFill>
                  <a:srgbClr val="FFC000"/>
                </a:solidFill>
              </a:rPr>
              <a:t>= </a:t>
            </a:r>
            <a:r>
              <a:rPr lang="hu-HU" sz="1100" dirty="0" err="1" smtClean="0">
                <a:solidFill>
                  <a:srgbClr val="FFC000"/>
                </a:solidFill>
              </a:rPr>
              <a:t>precision</a:t>
            </a:r>
            <a:r>
              <a:rPr lang="hu-HU" sz="1100" dirty="0" smtClean="0">
                <a:solidFill>
                  <a:srgbClr val="FFC000"/>
                </a:solidFill>
              </a:rPr>
              <a:t> </a:t>
            </a:r>
            <a:r>
              <a:rPr lang="hu-HU" sz="1100" dirty="0" err="1" smtClean="0">
                <a:solidFill>
                  <a:srgbClr val="FFC000"/>
                </a:solidFill>
              </a:rPr>
              <a:t>attachment</a:t>
            </a:r>
            <a:r>
              <a:rPr lang="hu-HU" sz="1100" dirty="0" smtClean="0">
                <a:solidFill>
                  <a:srgbClr val="FFC000"/>
                </a:solidFill>
              </a:rPr>
              <a:t> (</a:t>
            </a:r>
            <a:r>
              <a:rPr lang="hu-HU" sz="1100" dirty="0" err="1" smtClean="0">
                <a:solidFill>
                  <a:srgbClr val="FFC000"/>
                </a:solidFill>
              </a:rPr>
              <a:t>female</a:t>
            </a:r>
            <a:r>
              <a:rPr lang="hu-HU" sz="1100" dirty="0" smtClean="0">
                <a:solidFill>
                  <a:srgbClr val="FFC000"/>
                </a:solidFill>
              </a:rPr>
              <a:t> part)</a:t>
            </a:r>
            <a:endParaRPr lang="hu-HU" sz="1100" dirty="0" smtClean="0">
              <a:solidFill>
                <a:srgbClr val="FFC000"/>
              </a:solidFill>
            </a:endParaRPr>
          </a:p>
          <a:p>
            <a:r>
              <a:rPr lang="hu-HU" sz="1100" dirty="0" err="1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hu-HU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100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hu-HU" sz="1100" dirty="0" err="1" smtClean="0">
                <a:solidFill>
                  <a:schemeClr val="accent6">
                    <a:lumMod val="75000"/>
                  </a:schemeClr>
                </a:solidFill>
              </a:rPr>
              <a:t>zirconia</a:t>
            </a:r>
            <a:endParaRPr lang="hu-HU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816FE0E-3693-4155-8BEC-6CB171D3E182}"/>
              </a:ext>
            </a:extLst>
          </p:cNvPr>
          <p:cNvSpPr txBox="1"/>
          <p:nvPr/>
        </p:nvSpPr>
        <p:spPr>
          <a:xfrm>
            <a:off x="8187916" y="51233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629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15002"/>
          </a:xfrm>
        </p:spPr>
        <p:txBody>
          <a:bodyPr>
            <a:normAutofit fontScale="90000"/>
          </a:bodyPr>
          <a:lstStyle/>
          <a:p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Prosthodontic</a:t>
            </a:r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Procedures</a:t>
            </a:r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Step</a:t>
            </a:r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by</a:t>
            </a:r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step</a:t>
            </a:r>
            <a:endParaRPr lang="hu-H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AU" dirty="0"/>
              <a:t>Indicate the different treatment phases on new slides</a:t>
            </a:r>
            <a:r>
              <a:rPr lang="hu-HU" dirty="0"/>
              <a:t>, 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logical</a:t>
            </a:r>
            <a:r>
              <a:rPr lang="hu-HU" dirty="0"/>
              <a:t> </a:t>
            </a:r>
            <a:r>
              <a:rPr lang="hu-HU" dirty="0" err="1"/>
              <a:t>structure</a:t>
            </a:r>
            <a:r>
              <a:rPr lang="en-AU" dirty="0"/>
              <a:t>! </a:t>
            </a:r>
            <a:endParaRPr lang="hu-HU" dirty="0"/>
          </a:p>
          <a:p>
            <a:r>
              <a:rPr lang="hu-HU" dirty="0"/>
              <a:t>The </a:t>
            </a:r>
            <a:r>
              <a:rPr lang="hu-HU" b="1" dirty="0" err="1"/>
              <a:t>title</a:t>
            </a:r>
            <a:r>
              <a:rPr lang="hu-HU" b="1" dirty="0"/>
              <a:t>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Slides</a:t>
            </a:r>
            <a:r>
              <a:rPr lang="hu-HU" dirty="0"/>
              <a:t> of </a:t>
            </a:r>
            <a:r>
              <a:rPr lang="hu-HU" dirty="0" err="1"/>
              <a:t>Prosthodontic</a:t>
            </a:r>
            <a:r>
              <a:rPr lang="hu-HU" dirty="0"/>
              <a:t> </a:t>
            </a:r>
            <a:r>
              <a:rPr lang="hu-HU" dirty="0" err="1"/>
              <a:t>treatment</a:t>
            </a:r>
            <a:r>
              <a:rPr lang="hu-HU" dirty="0"/>
              <a:t> </a:t>
            </a:r>
            <a:r>
              <a:rPr lang="hu-HU" dirty="0" err="1"/>
              <a:t>Phases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be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name</a:t>
            </a:r>
            <a:r>
              <a:rPr lang="hu-HU" dirty="0"/>
              <a:t> of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b="1" dirty="0" err="1"/>
              <a:t>Phases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i="1" dirty="0"/>
              <a:t>	</a:t>
            </a:r>
            <a:r>
              <a:rPr lang="en-AU" i="1" dirty="0"/>
              <a:t>SEE the Study-Aid (</a:t>
            </a:r>
            <a:r>
              <a:rPr lang="en-AU" i="1" dirty="0" err="1"/>
              <a:t>fo</a:t>
            </a:r>
            <a:r>
              <a:rPr lang="hu-HU" i="1" dirty="0" err="1"/>
              <a:t>ll</a:t>
            </a:r>
            <a:r>
              <a:rPr lang="en-AU" i="1" dirty="0"/>
              <a:t>owing slides)</a:t>
            </a:r>
            <a:endParaRPr lang="en-AU" dirty="0"/>
          </a:p>
          <a:p>
            <a:r>
              <a:rPr lang="en-AU" dirty="0"/>
              <a:t>Indicate the </a:t>
            </a:r>
            <a:r>
              <a:rPr lang="en-AU" b="1" dirty="0"/>
              <a:t>methods</a:t>
            </a:r>
            <a:r>
              <a:rPr lang="en-AU" dirty="0"/>
              <a:t> used</a:t>
            </a:r>
            <a:r>
              <a:rPr lang="hu-HU" dirty="0"/>
              <a:t>, </a:t>
            </a:r>
            <a:r>
              <a:rPr lang="en-AU" dirty="0"/>
              <a:t>as well as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, </a:t>
            </a:r>
            <a:r>
              <a:rPr lang="en-AU" dirty="0"/>
              <a:t>name</a:t>
            </a:r>
            <a:r>
              <a:rPr lang="hu-HU" dirty="0"/>
              <a:t> and </a:t>
            </a:r>
            <a:r>
              <a:rPr lang="en-AU" dirty="0"/>
              <a:t>producer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AU" b="1" dirty="0"/>
              <a:t>materials</a:t>
            </a:r>
            <a:r>
              <a:rPr lang="en-AU" dirty="0"/>
              <a:t>!</a:t>
            </a:r>
          </a:p>
          <a:p>
            <a:pPr lvl="1"/>
            <a:r>
              <a:rPr lang="hu-HU" dirty="0" err="1"/>
              <a:t>precisional-situational</a:t>
            </a:r>
            <a:r>
              <a:rPr lang="hu-HU" dirty="0"/>
              <a:t> </a:t>
            </a:r>
            <a:r>
              <a:rPr lang="hu-HU" dirty="0" err="1"/>
              <a:t>impression</a:t>
            </a:r>
            <a:r>
              <a:rPr lang="hu-HU" dirty="0"/>
              <a:t>, </a:t>
            </a:r>
            <a:r>
              <a:rPr lang="en-AU" dirty="0"/>
              <a:t>putty-wash technique</a:t>
            </a:r>
            <a:r>
              <a:rPr lang="hu-HU" dirty="0"/>
              <a:t>;</a:t>
            </a:r>
            <a:r>
              <a:rPr lang="en-AU" dirty="0"/>
              <a:t> C-Silicone impression material</a:t>
            </a:r>
            <a:r>
              <a:rPr lang="hu-HU" dirty="0"/>
              <a:t>; </a:t>
            </a:r>
            <a:r>
              <a:rPr lang="en-AU" dirty="0" err="1"/>
              <a:t>Zetaplus+Oranwash</a:t>
            </a:r>
            <a:r>
              <a:rPr lang="en-AU" dirty="0"/>
              <a:t> (</a:t>
            </a:r>
            <a:r>
              <a:rPr lang="en-AU" dirty="0" err="1"/>
              <a:t>Zhermack</a:t>
            </a:r>
            <a:r>
              <a:rPr lang="en-AU" dirty="0"/>
              <a:t>®)</a:t>
            </a:r>
            <a:endParaRPr lang="hu-HU" dirty="0"/>
          </a:p>
          <a:p>
            <a:pPr lvl="1"/>
            <a:r>
              <a:rPr lang="en-AU" dirty="0" err="1"/>
              <a:t>Eg</a:t>
            </a:r>
            <a:r>
              <a:rPr lang="en-AU" dirty="0"/>
              <a:t>. </a:t>
            </a:r>
            <a:r>
              <a:rPr lang="en-AU" dirty="0" err="1"/>
              <a:t>gla</a:t>
            </a:r>
            <a:r>
              <a:rPr lang="hu-HU" dirty="0"/>
              <a:t>s</a:t>
            </a:r>
            <a:r>
              <a:rPr lang="en-AU" dirty="0"/>
              <a:t>s</a:t>
            </a:r>
            <a:r>
              <a:rPr lang="hu-HU" dirty="0"/>
              <a:t> </a:t>
            </a:r>
            <a:r>
              <a:rPr lang="en-AU" dirty="0"/>
              <a:t>ionomer luting cement</a:t>
            </a:r>
            <a:r>
              <a:rPr lang="hu-HU" dirty="0"/>
              <a:t>, </a:t>
            </a:r>
            <a:r>
              <a:rPr lang="en-AU" dirty="0" err="1"/>
              <a:t>Ketac</a:t>
            </a:r>
            <a:r>
              <a:rPr lang="en-AU" dirty="0"/>
              <a:t> </a:t>
            </a:r>
            <a:r>
              <a:rPr lang="en-AU" dirty="0" err="1"/>
              <a:t>Cem</a:t>
            </a:r>
            <a:r>
              <a:rPr lang="en-AU" dirty="0"/>
              <a:t> (3M ESPE®)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6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Short term control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Long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term control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23529" y="1988840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Professional oral hygiene treatment, repeated instruction and motivation - if necessary.</a:t>
            </a:r>
          </a:p>
          <a:p>
            <a:r>
              <a:rPr lang="hu-HU" sz="3200" dirty="0" err="1">
                <a:latin typeface="+mj-lt"/>
              </a:rPr>
              <a:t>Rec</a:t>
            </a:r>
            <a:r>
              <a:rPr lang="en-US" sz="3200" dirty="0">
                <a:latin typeface="+mj-lt"/>
              </a:rPr>
              <a:t>heck Status.</a:t>
            </a:r>
            <a:endParaRPr lang="hu-H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138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CONTENT-AID</a:t>
            </a:r>
          </a:p>
        </p:txBody>
      </p:sp>
    </p:spTree>
    <p:extLst>
      <p:ext uri="{BB962C8B-B14F-4D97-AF65-F5344CB8AC3E}">
        <p14:creationId xmlns:p14="http://schemas.microsoft.com/office/powerpoint/2010/main" val="3237443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Description of Conservative Treatments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91838"/>
            <a:ext cx="4618856" cy="4525963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hu-HU" sz="2800" dirty="0" err="1">
                <a:latin typeface="+mj-lt"/>
              </a:rPr>
              <a:t>Before</a:t>
            </a:r>
            <a:r>
              <a:rPr lang="en-US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ph</a:t>
            </a:r>
            <a:r>
              <a:rPr lang="en-US" sz="2800" dirty="0" err="1">
                <a:latin typeface="+mj-lt"/>
              </a:rPr>
              <a:t>oto</a:t>
            </a:r>
            <a:r>
              <a:rPr lang="en-US" sz="2800" dirty="0">
                <a:latin typeface="+mj-lt"/>
              </a:rPr>
              <a:t>, periapical X-ray</a:t>
            </a:r>
          </a:p>
          <a:p>
            <a:r>
              <a:rPr lang="en-US" sz="2800" dirty="0">
                <a:latin typeface="+mj-lt"/>
              </a:rPr>
              <a:t>Filling procedure:</a:t>
            </a:r>
          </a:p>
          <a:p>
            <a:pPr lvl="1"/>
            <a:r>
              <a:rPr lang="en-US" dirty="0">
                <a:latin typeface="+mj-lt"/>
              </a:rPr>
              <a:t>Prepared, Ready Cavity</a:t>
            </a:r>
          </a:p>
          <a:p>
            <a:pPr lvl="1"/>
            <a:r>
              <a:rPr lang="en-US" dirty="0">
                <a:latin typeface="+mj-lt"/>
              </a:rPr>
              <a:t>Rubber dam, matrix, wedge in situ</a:t>
            </a:r>
          </a:p>
          <a:p>
            <a:pPr lvl="1"/>
            <a:r>
              <a:rPr lang="en-US" dirty="0">
                <a:latin typeface="+mj-lt"/>
              </a:rPr>
              <a:t>Finished, polished restoration</a:t>
            </a:r>
          </a:p>
          <a:p>
            <a:r>
              <a:rPr lang="en-US" sz="2800" dirty="0">
                <a:latin typeface="+mj-lt"/>
              </a:rPr>
              <a:t>Endodontic treatment:</a:t>
            </a:r>
          </a:p>
          <a:p>
            <a:pPr lvl="1"/>
            <a:r>
              <a:rPr lang="en-US" dirty="0">
                <a:latin typeface="+mj-lt"/>
              </a:rPr>
              <a:t>Access cavity with rubber dam</a:t>
            </a:r>
          </a:p>
          <a:p>
            <a:pPr lvl="1"/>
            <a:r>
              <a:rPr lang="en-US" dirty="0">
                <a:latin typeface="+mj-lt"/>
              </a:rPr>
              <a:t>Photo with apex locator, X-ray for working length </a:t>
            </a:r>
          </a:p>
          <a:p>
            <a:pPr lvl="1"/>
            <a:r>
              <a:rPr lang="en-US" dirty="0">
                <a:latin typeface="+mj-lt"/>
              </a:rPr>
              <a:t>Control radiograph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611008" y="1591838"/>
            <a:ext cx="4032448" cy="38668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+mj-lt"/>
              </a:rPr>
              <a:t>Inlay</a:t>
            </a:r>
            <a:r>
              <a:rPr lang="hu-HU" sz="2400" dirty="0">
                <a:latin typeface="+mj-lt"/>
              </a:rPr>
              <a:t>/</a:t>
            </a:r>
            <a:r>
              <a:rPr lang="hu-HU" sz="2400" dirty="0" err="1">
                <a:latin typeface="+mj-lt"/>
              </a:rPr>
              <a:t>onlay</a:t>
            </a:r>
            <a:r>
              <a:rPr lang="hu-HU" sz="2400" dirty="0">
                <a:latin typeface="+mj-lt"/>
              </a:rPr>
              <a:t>/</a:t>
            </a:r>
            <a:r>
              <a:rPr lang="hu-HU" sz="2400" dirty="0" err="1">
                <a:latin typeface="+mj-lt"/>
              </a:rPr>
              <a:t>overlay</a:t>
            </a:r>
            <a:r>
              <a:rPr lang="hu-HU" sz="2400" dirty="0">
                <a:latin typeface="+mj-lt"/>
              </a:rPr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400" dirty="0" err="1">
                <a:latin typeface="+mj-lt"/>
              </a:rPr>
              <a:t>Prepared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cavity</a:t>
            </a:r>
            <a:endParaRPr lang="hu-HU" sz="24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400" dirty="0" err="1">
                <a:latin typeface="+mj-lt"/>
              </a:rPr>
              <a:t>Impressions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models</a:t>
            </a:r>
            <a:endParaRPr lang="hu-HU" sz="24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400" dirty="0" err="1">
                <a:latin typeface="+mj-lt"/>
              </a:rPr>
              <a:t>Temporary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restoration</a:t>
            </a:r>
            <a:endParaRPr lang="hu-HU" sz="24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400" dirty="0" err="1">
                <a:latin typeface="+mj-lt"/>
              </a:rPr>
              <a:t>Final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restoration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on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the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cast</a:t>
            </a:r>
            <a:endParaRPr lang="hu-HU" sz="2400" dirty="0">
              <a:latin typeface="+mj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400" dirty="0">
                <a:latin typeface="+mj-lt"/>
              </a:rPr>
              <a:t>Rubber dam, matrix, wedge in situ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400" dirty="0" err="1">
                <a:latin typeface="+mj-lt"/>
              </a:rPr>
              <a:t>Finished</a:t>
            </a:r>
            <a:r>
              <a:rPr lang="hu-HU" sz="2400" dirty="0">
                <a:latin typeface="+mj-lt"/>
              </a:rPr>
              <a:t>, </a:t>
            </a:r>
            <a:r>
              <a:rPr lang="hu-HU" sz="2400" dirty="0" err="1">
                <a:latin typeface="+mj-lt"/>
              </a:rPr>
              <a:t>polished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restoration</a:t>
            </a:r>
            <a:r>
              <a:rPr lang="hu-HU" sz="2400" dirty="0">
                <a:latin typeface="+mj-lt"/>
              </a:rPr>
              <a:t> (</a:t>
            </a:r>
            <a:r>
              <a:rPr lang="hu-HU" sz="2400" dirty="0" err="1">
                <a:latin typeface="+mj-lt"/>
              </a:rPr>
              <a:t>occlusal</a:t>
            </a:r>
            <a:r>
              <a:rPr lang="hu-HU" sz="2400" dirty="0">
                <a:latin typeface="+mj-lt"/>
              </a:rPr>
              <a:t> </a:t>
            </a:r>
            <a:r>
              <a:rPr lang="hu-HU" sz="2400" dirty="0" err="1">
                <a:latin typeface="+mj-lt"/>
              </a:rPr>
              <a:t>view</a:t>
            </a:r>
            <a:r>
              <a:rPr lang="hu-HU" sz="2400" dirty="0">
                <a:latin typeface="+mj-lt"/>
              </a:rPr>
              <a:t>, ICP)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8E56E93-5FA3-41A9-8441-46FF11525DDD}"/>
              </a:ext>
            </a:extLst>
          </p:cNvPr>
          <p:cNvSpPr txBox="1"/>
          <p:nvPr/>
        </p:nvSpPr>
        <p:spPr>
          <a:xfrm>
            <a:off x="4953540" y="5446965"/>
            <a:ext cx="401094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Lsd</a:t>
            </a:r>
            <a:r>
              <a:rPr lang="hu-HU" dirty="0"/>
              <a:t>. Konzerváló Fogászati Klinika esetbemutatási protokollját!</a:t>
            </a:r>
          </a:p>
        </p:txBody>
      </p:sp>
    </p:spTree>
    <p:extLst>
      <p:ext uri="{BB962C8B-B14F-4D97-AF65-F5344CB8AC3E}">
        <p14:creationId xmlns:p14="http://schemas.microsoft.com/office/powerpoint/2010/main" val="238903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/>
              <a:t>Complete</a:t>
            </a:r>
            <a:r>
              <a:rPr lang="hu-HU" dirty="0"/>
              <a:t> </a:t>
            </a:r>
            <a:r>
              <a:rPr lang="hu-HU" dirty="0" err="1"/>
              <a:t>denture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14451"/>
              </p:ext>
            </p:extLst>
          </p:nvPr>
        </p:nvGraphicFramePr>
        <p:xfrm>
          <a:off x="224000" y="1872674"/>
          <a:ext cx="8695999" cy="498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9577">
                  <a:extLst>
                    <a:ext uri="{9D8B030D-6E8A-4147-A177-3AD203B41FA5}">
                      <a16:colId xmlns:a16="http://schemas.microsoft.com/office/drawing/2014/main" val="2502850986"/>
                    </a:ext>
                  </a:extLst>
                </a:gridCol>
                <a:gridCol w="3206422">
                  <a:extLst>
                    <a:ext uri="{9D8B030D-6E8A-4147-A177-3AD203B41FA5}">
                      <a16:colId xmlns:a16="http://schemas.microsoft.com/office/drawing/2014/main" val="2743829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7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Primary</a:t>
                      </a:r>
                      <a:r>
                        <a:rPr lang="hu-HU" sz="1400" dirty="0"/>
                        <a:t>/</a:t>
                      </a:r>
                      <a:r>
                        <a:rPr lang="hu-HU" sz="1400" dirty="0" err="1"/>
                        <a:t>anatomical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(impression material type and name)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Primary</a:t>
                      </a:r>
                      <a:r>
                        <a:rPr lang="hu-HU" sz="1400" dirty="0"/>
                        <a:t>/</a:t>
                      </a:r>
                      <a:r>
                        <a:rPr lang="hu-HU" sz="1400" dirty="0" err="1"/>
                        <a:t>anatomical</a:t>
                      </a:r>
                      <a:r>
                        <a:rPr lang="en-US" sz="1400" dirty="0"/>
                        <a:t> cast</a:t>
                      </a:r>
                      <a:endParaRPr lang="hu-HU" sz="1400" dirty="0"/>
                    </a:p>
                    <a:p>
                      <a:r>
                        <a:rPr lang="en-US" sz="1400" dirty="0"/>
                        <a:t>Outline of special tray on the cast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30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Secondary</a:t>
                      </a:r>
                      <a:r>
                        <a:rPr lang="hu-HU" sz="1400" dirty="0"/>
                        <a:t>/</a:t>
                      </a:r>
                      <a:r>
                        <a:rPr lang="en-US" sz="1400" dirty="0"/>
                        <a:t>Functional impression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Special tray (on the cast) </a:t>
                      </a:r>
                      <a:r>
                        <a:rPr lang="hu-HU" sz="1400" dirty="0"/>
                        <a:t>,</a:t>
                      </a:r>
                      <a:r>
                        <a:rPr lang="hu-HU" sz="1400" baseline="0" dirty="0"/>
                        <a:t> </a:t>
                      </a:r>
                      <a:r>
                        <a:rPr lang="en-US" sz="1400" dirty="0"/>
                        <a:t>Adjusted </a:t>
                      </a:r>
                      <a:r>
                        <a:rPr lang="hu-HU" sz="1400" dirty="0" err="1"/>
                        <a:t>functional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tray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Secondary</a:t>
                      </a:r>
                      <a:r>
                        <a:rPr lang="hu-HU" sz="1400" dirty="0"/>
                        <a:t>/</a:t>
                      </a:r>
                      <a:r>
                        <a:rPr lang="en-US" sz="1400" dirty="0"/>
                        <a:t>Functional impression (from mucosal side)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Antagonistic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impression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(type and material of the tray)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(type and name of material used for adjustments)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(impression material type and name)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04154"/>
                  </a:ext>
                </a:extLst>
              </a:tr>
              <a:tr h="1104206">
                <a:tc>
                  <a:txBody>
                    <a:bodyPr/>
                    <a:lstStyle/>
                    <a:p>
                      <a:r>
                        <a:rPr lang="hu-HU" sz="1400" dirty="0"/>
                        <a:t>D</a:t>
                      </a:r>
                      <a:r>
                        <a:rPr lang="en-US" sz="1400" dirty="0" err="1"/>
                        <a:t>etermination</a:t>
                      </a:r>
                      <a:r>
                        <a:rPr lang="en-US" sz="1400" dirty="0"/>
                        <a:t> of CO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Occlusal</a:t>
                      </a:r>
                      <a:r>
                        <a:rPr lang="en-US" sz="1400" dirty="0"/>
                        <a:t> rim on the </a:t>
                      </a:r>
                      <a:r>
                        <a:rPr lang="hu-HU" sz="1400" dirty="0" err="1"/>
                        <a:t>functional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cast</a:t>
                      </a:r>
                      <a:r>
                        <a:rPr lang="hu-HU" sz="1400" baseline="0" dirty="0"/>
                        <a:t> </a:t>
                      </a:r>
                      <a:endParaRPr lang="hu-HU" sz="14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Adjusted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rims 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 (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Shade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selection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1" dirty="0" err="1"/>
                        <a:t>Using</a:t>
                      </a:r>
                      <a:r>
                        <a:rPr lang="hu-HU" sz="1400" i="1" dirty="0"/>
                        <a:t> VITA </a:t>
                      </a:r>
                      <a:r>
                        <a:rPr lang="hu-HU" sz="1400" i="1" dirty="0" err="1"/>
                        <a:t>Classical</a:t>
                      </a:r>
                      <a:r>
                        <a:rPr lang="hu-HU" sz="1400" i="1" baseline="0" dirty="0"/>
                        <a:t> </a:t>
                      </a:r>
                      <a:r>
                        <a:rPr lang="hu-HU" sz="1400" i="1" baseline="0" dirty="0" err="1"/>
                        <a:t>shade</a:t>
                      </a:r>
                      <a:r>
                        <a:rPr lang="hu-HU" sz="1400" i="1" baseline="0" dirty="0"/>
                        <a:t> </a:t>
                      </a:r>
                      <a:r>
                        <a:rPr lang="hu-HU" sz="1400" i="1" baseline="0" dirty="0" err="1"/>
                        <a:t>guide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54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Try-in denture</a:t>
                      </a:r>
                      <a:endParaRPr lang="hu-HU" sz="14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</a:t>
                      </a:r>
                      <a:r>
                        <a:rPr lang="en-US" sz="1400" dirty="0"/>
                        <a:t>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en-US" sz="1400" dirty="0"/>
                        <a:t> articulator (ICP, occlusal view) </a:t>
                      </a:r>
                      <a:r>
                        <a:rPr lang="hu-HU" sz="1400" u="sng" dirty="0"/>
                        <a:t>and</a:t>
                      </a:r>
                      <a:r>
                        <a:rPr lang="en-US" sz="1400" dirty="0"/>
                        <a:t> in the mouth (ICP, occlusal view, smile)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9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Final</a:t>
                      </a:r>
                      <a:r>
                        <a:rPr lang="en-US" sz="1400" dirty="0"/>
                        <a:t> denture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education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hygiene</a:t>
                      </a:r>
                      <a:endParaRPr lang="hu-HU" sz="1400" dirty="0"/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</a:t>
                      </a:r>
                      <a:r>
                        <a:rPr lang="en-US" sz="1400" dirty="0"/>
                        <a:t> (</a:t>
                      </a:r>
                      <a:r>
                        <a:rPr lang="hu-HU" sz="1400" dirty="0"/>
                        <a:t>ICP,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en-US" sz="1400" dirty="0"/>
                        <a:t>polished and non-polished surface</a:t>
                      </a:r>
                      <a:r>
                        <a:rPr lang="hu-HU" sz="1400" dirty="0"/>
                        <a:t>s</a:t>
                      </a:r>
                      <a:r>
                        <a:rPr lang="en-US" sz="1400" dirty="0"/>
                        <a:t>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In the mouth (ICP, occlusal view, smile)</a:t>
                      </a:r>
                      <a:endParaRPr lang="hu-H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4074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9675" y1="40642" x2="29783" y2="97594"/>
                        <a14:backgroundMark x1="24910" y1="49465" x2="34657" y2="65241"/>
                        <a14:backgroundMark x1="73105" y1="59091" x2="74729" y2="62299"/>
                        <a14:backgroundMark x1="77076" y1="54813" x2="79603" y2="55882"/>
                        <a14:backgroundMark x1="68773" y1="62567" x2="70397" y2="64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36"/>
          <a:stretch/>
        </p:blipFill>
        <p:spPr bwMode="auto">
          <a:xfrm>
            <a:off x="5364088" y="-164763"/>
            <a:ext cx="3995936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730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5122912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hu-HU" dirty="0" err="1"/>
              <a:t>Clasp-retained</a:t>
            </a:r>
            <a:r>
              <a:rPr lang="hu-HU" dirty="0"/>
              <a:t> RPD </a:t>
            </a:r>
            <a:r>
              <a:rPr lang="hu-HU" dirty="0" err="1"/>
              <a:t>with</a:t>
            </a:r>
            <a:r>
              <a:rPr lang="hu-HU" dirty="0"/>
              <a:t> metal </a:t>
            </a:r>
            <a:r>
              <a:rPr lang="hu-HU" dirty="0" err="1"/>
              <a:t>baseplate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43303"/>
              </p:ext>
            </p:extLst>
          </p:nvPr>
        </p:nvGraphicFramePr>
        <p:xfrm>
          <a:off x="251520" y="2204864"/>
          <a:ext cx="8640960" cy="4649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1360795052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858747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85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Impressions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Situational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Antagonistic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impression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Bite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registration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i="1" baseline="0" dirty="0"/>
                        <a:t>(</a:t>
                      </a:r>
                      <a:r>
                        <a:rPr lang="hu-HU" sz="1400" i="1" baseline="0" dirty="0" err="1"/>
                        <a:t>if</a:t>
                      </a:r>
                      <a:r>
                        <a:rPr lang="hu-HU" sz="1400" i="1" baseline="0" dirty="0"/>
                        <a:t> </a:t>
                      </a:r>
                      <a:r>
                        <a:rPr lang="hu-HU" sz="1400" i="1" baseline="0" dirty="0" err="1"/>
                        <a:t>possible</a:t>
                      </a:r>
                      <a:r>
                        <a:rPr lang="hu-HU" sz="1400" i="1" baseline="0" dirty="0"/>
                        <a:t>)</a:t>
                      </a:r>
                      <a:endParaRPr lang="hu-H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/>
                        <a:t>(</a:t>
                      </a:r>
                      <a:r>
                        <a:rPr lang="en-US" sz="1400" i="1" dirty="0"/>
                        <a:t>method</a:t>
                      </a:r>
                      <a:r>
                        <a:rPr lang="hu-HU" sz="1400" i="1" dirty="0"/>
                        <a:t>,</a:t>
                      </a:r>
                      <a:r>
                        <a:rPr lang="en-US" sz="1400" i="1" dirty="0"/>
                        <a:t> material type and name</a:t>
                      </a:r>
                      <a:r>
                        <a:rPr lang="en-GB" sz="1400" i="1" dirty="0"/>
                        <a:t>)</a:t>
                      </a:r>
                      <a:endParaRPr lang="hu-HU" sz="1400" dirty="0"/>
                    </a:p>
                    <a:p>
                      <a:endParaRPr lang="hu-HU" sz="1400" dirty="0"/>
                    </a:p>
                    <a:p>
                      <a:r>
                        <a:rPr lang="hu-HU" sz="1400" dirty="0"/>
                        <a:t>(</a:t>
                      </a:r>
                      <a:r>
                        <a:rPr lang="en-US" sz="1400" dirty="0"/>
                        <a:t>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48094"/>
                  </a:ext>
                </a:extLst>
              </a:tr>
              <a:tr h="529311">
                <a:tc>
                  <a:txBody>
                    <a:bodyPr/>
                    <a:lstStyle/>
                    <a:p>
                      <a:r>
                        <a:rPr lang="hu-HU" sz="1400" dirty="0" err="1"/>
                        <a:t>Bite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registration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i="1" dirty="0"/>
                        <a:t>(</a:t>
                      </a:r>
                      <a:r>
                        <a:rPr lang="hu-HU" sz="1400" i="1" dirty="0" err="1"/>
                        <a:t>if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it’s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necessary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for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making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the</a:t>
                      </a:r>
                      <a:r>
                        <a:rPr lang="hu-HU" sz="1400" i="1" dirty="0"/>
                        <a:t> metal </a:t>
                      </a:r>
                      <a:r>
                        <a:rPr lang="hu-HU" sz="1400" i="1" dirty="0" err="1"/>
                        <a:t>baseplate</a:t>
                      </a:r>
                      <a:r>
                        <a:rPr lang="hu-HU" sz="1400" i="1" dirty="0"/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rim</a:t>
                      </a:r>
                      <a:r>
                        <a:rPr lang="hu-HU" sz="1400" dirty="0"/>
                        <a:t> / </a:t>
                      </a:r>
                      <a:r>
                        <a:rPr lang="hu-HU" sz="1400" dirty="0" err="1"/>
                        <a:t>Intraoral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gothic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arch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tracer</a:t>
                      </a:r>
                      <a:r>
                        <a:rPr lang="hu-H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</a:t>
                      </a:r>
                      <a:r>
                        <a:rPr lang="en-US" sz="1400" dirty="0"/>
                        <a:t>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28346"/>
                  </a:ext>
                </a:extLst>
              </a:tr>
              <a:tr h="187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Outline of the metal baseplate on the master 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78218"/>
                  </a:ext>
                </a:extLst>
              </a:tr>
              <a:tr h="320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Metal baseplate trial</a:t>
                      </a:r>
                      <a:endParaRPr lang="hu-HU" sz="14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Metal </a:t>
                      </a:r>
                      <a:r>
                        <a:rPr lang="hu-HU" sz="1400" dirty="0" err="1"/>
                        <a:t>baseplate</a:t>
                      </a:r>
                      <a:r>
                        <a:rPr lang="hu-HU" sz="1400" dirty="0"/>
                        <a:t> </a:t>
                      </a:r>
                      <a:r>
                        <a:rPr lang="en-GB" sz="1400" dirty="0"/>
                        <a:t>on the cast</a:t>
                      </a:r>
                      <a:r>
                        <a:rPr lang="hu-HU" sz="1400" dirty="0"/>
                        <a:t> </a:t>
                      </a:r>
                      <a:r>
                        <a:rPr lang="hu-HU" sz="1400" u="sng" dirty="0"/>
                        <a:t>and</a:t>
                      </a:r>
                      <a:r>
                        <a:rPr lang="en-GB" sz="1400" dirty="0"/>
                        <a:t> in the 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hu-HU" sz="1400" dirty="0"/>
                        <a:t>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64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Determination of CO/ICP</a:t>
                      </a:r>
                      <a:r>
                        <a:rPr lang="hu-HU" sz="1400" dirty="0"/>
                        <a:t> </a:t>
                      </a:r>
                      <a:r>
                        <a:rPr lang="hu-HU" sz="1400" i="1" dirty="0"/>
                        <a:t>(</a:t>
                      </a:r>
                      <a:r>
                        <a:rPr lang="hu-HU" sz="1400" i="1" dirty="0" err="1"/>
                        <a:t>this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time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at</a:t>
                      </a:r>
                      <a:r>
                        <a:rPr lang="hu-HU" sz="1400" i="1" dirty="0"/>
                        <a:t> </a:t>
                      </a:r>
                      <a:r>
                        <a:rPr lang="hu-HU" sz="1400" i="1" dirty="0" err="1"/>
                        <a:t>the</a:t>
                      </a:r>
                      <a:r>
                        <a:rPr lang="hu-HU" sz="1400" i="1" dirty="0"/>
                        <a:t> latest</a:t>
                      </a:r>
                      <a:r>
                        <a:rPr lang="hu-HU" sz="1400" i="1" baseline="0" dirty="0"/>
                        <a:t>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Shade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selection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</a:t>
                      </a:r>
                      <a:r>
                        <a:rPr lang="en-US" sz="1400" dirty="0"/>
                        <a:t>intraorally </a:t>
                      </a:r>
                      <a:r>
                        <a:rPr lang="hu-HU" sz="1400" u="sng" dirty="0"/>
                        <a:t>and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extraoral</a:t>
                      </a:r>
                      <a:r>
                        <a:rPr lang="hu-HU" sz="1400" dirty="0" err="1"/>
                        <a:t>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err="1"/>
                        <a:t>Using</a:t>
                      </a:r>
                      <a:r>
                        <a:rPr lang="hu-HU" sz="1400" dirty="0"/>
                        <a:t> VITA </a:t>
                      </a:r>
                      <a:r>
                        <a:rPr lang="hu-HU" sz="1400" dirty="0" err="1"/>
                        <a:t>Classical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shade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guide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04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Try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denture</a:t>
                      </a: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lateral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ICP +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smile</a:t>
                      </a: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21418"/>
                  </a:ext>
                </a:extLst>
              </a:tr>
              <a:tr h="25282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Final</a:t>
                      </a:r>
                      <a:r>
                        <a:rPr lang="en-US" sz="1400" dirty="0"/>
                        <a:t> denture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education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on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hygiene</a:t>
                      </a:r>
                      <a:endParaRPr lang="hu-HU" sz="1400" dirty="0"/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</a:t>
                      </a:r>
                      <a:r>
                        <a:rPr lang="en-US" sz="1400" dirty="0"/>
                        <a:t> (</a:t>
                      </a:r>
                      <a:r>
                        <a:rPr lang="hu-HU" sz="1400" dirty="0"/>
                        <a:t>ICP,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hu-HU" sz="1400" dirty="0" err="1"/>
                        <a:t>lateral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en-US" sz="1400" dirty="0"/>
                        <a:t>polished and non-polished surface</a:t>
                      </a:r>
                      <a:r>
                        <a:rPr lang="hu-HU" sz="1400" dirty="0"/>
                        <a:t>s</a:t>
                      </a:r>
                      <a:r>
                        <a:rPr lang="en-US" sz="1400" dirty="0"/>
                        <a:t>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In the mouth (ICP, occlusal view, </a:t>
                      </a:r>
                      <a:r>
                        <a:rPr lang="hu-HU" sz="1400" dirty="0" err="1"/>
                        <a:t>lateral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, </a:t>
                      </a:r>
                      <a:r>
                        <a:rPr lang="en-US" sz="1400" dirty="0"/>
                        <a:t>smile)</a:t>
                      </a:r>
                      <a:endParaRPr lang="hu-H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373494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667" r="86667"/>
                    </a14:imgEffect>
                  </a14:imgLayer>
                </a14:imgProps>
              </a:ext>
            </a:extLst>
          </a:blip>
          <a:srcRect l="15164" t="-2333" r="16017"/>
          <a:stretch/>
        </p:blipFill>
        <p:spPr>
          <a:xfrm>
            <a:off x="6300192" y="149592"/>
            <a:ext cx="2448272" cy="18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35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5155"/>
              </p:ext>
            </p:extLst>
          </p:nvPr>
        </p:nvGraphicFramePr>
        <p:xfrm>
          <a:off x="279917" y="1700808"/>
          <a:ext cx="8640960" cy="502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682206302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37610974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39163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dirty="0" err="1"/>
                        <a:t>Preparation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Situational</a:t>
                      </a:r>
                      <a:r>
                        <a:rPr lang="hu-HU" sz="1400" dirty="0"/>
                        <a:t> i</a:t>
                      </a:r>
                      <a:r>
                        <a:rPr lang="en-US" sz="1400" dirty="0" err="1"/>
                        <a:t>mpression</a:t>
                      </a:r>
                      <a:r>
                        <a:rPr lang="en-US" sz="1400" dirty="0"/>
                        <a:t> for the temporary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restoration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Prepared abutment teeth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Temporary restorations</a:t>
                      </a:r>
                      <a:r>
                        <a:rPr lang="hu-H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(method</a:t>
                      </a:r>
                      <a:r>
                        <a:rPr lang="hu-HU" sz="1400" i="1" dirty="0"/>
                        <a:t>,</a:t>
                      </a:r>
                      <a:r>
                        <a:rPr lang="en-US" sz="1400" i="1" dirty="0"/>
                        <a:t> material type and name)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ICP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endParaRPr lang="hu-H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1" dirty="0"/>
                        <a:t>(</a:t>
                      </a:r>
                      <a:r>
                        <a:rPr lang="en-US" sz="1400" i="1" dirty="0"/>
                        <a:t>material type and name)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62111"/>
                  </a:ext>
                </a:extLst>
              </a:tr>
              <a:tr h="15033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dirty="0" err="1"/>
                        <a:t>Impressions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Precision</a:t>
                      </a:r>
                      <a:r>
                        <a:rPr lang="hu-HU" sz="1400" dirty="0" err="1"/>
                        <a:t>al</a:t>
                      </a:r>
                      <a:r>
                        <a:rPr lang="en-US" sz="1400" dirty="0"/>
                        <a:t>-situation</a:t>
                      </a:r>
                      <a:r>
                        <a:rPr lang="hu-HU" sz="1400" dirty="0" err="1"/>
                        <a:t>al</a:t>
                      </a:r>
                      <a:r>
                        <a:rPr lang="en-US" sz="1400" dirty="0"/>
                        <a:t> impression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Antagonistic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Bite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registration</a:t>
                      </a:r>
                      <a:endParaRPr lang="hu-HU" sz="1400" dirty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</a:rPr>
                        <a:t>Megtartott</a:t>
                      </a:r>
                      <a:r>
                        <a:rPr lang="hu-HU" sz="1400" baseline="0" dirty="0">
                          <a:solidFill>
                            <a:srgbClr val="FF0000"/>
                          </a:solidFill>
                        </a:rPr>
                        <a:t> harapás</a:t>
                      </a:r>
                      <a:r>
                        <a:rPr lang="hu-HU" sz="1400" baseline="0" dirty="0"/>
                        <a:t>: </a:t>
                      </a:r>
                      <a:r>
                        <a:rPr lang="hu-HU" sz="1400" baseline="0" dirty="0" err="1"/>
                        <a:t>wax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bite</a:t>
                      </a:r>
                      <a:endParaRPr lang="hu-HU" sz="1400" baseline="0" dirty="0"/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400" baseline="0" dirty="0">
                          <a:solidFill>
                            <a:srgbClr val="FF0000"/>
                          </a:solidFill>
                        </a:rPr>
                        <a:t>Nem megtartott harapás</a:t>
                      </a:r>
                      <a:r>
                        <a:rPr lang="hu-HU" sz="1400" baseline="0" dirty="0"/>
                        <a:t>: </a:t>
                      </a:r>
                      <a:r>
                        <a:rPr lang="hu-HU" sz="1400" baseline="0" dirty="0" err="1"/>
                        <a:t>occlusal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rim</a:t>
                      </a:r>
                      <a:r>
                        <a:rPr lang="hu-HU" sz="1400" dirty="0"/>
                        <a:t> / </a:t>
                      </a:r>
                      <a:r>
                        <a:rPr lang="hu-HU" sz="1400" dirty="0" err="1"/>
                        <a:t>intraoral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gothic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arch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tracer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(method</a:t>
                      </a:r>
                      <a:r>
                        <a:rPr lang="hu-HU" sz="1400" i="1" dirty="0"/>
                        <a:t>,</a:t>
                      </a:r>
                      <a:r>
                        <a:rPr lang="en-US" sz="1400" i="1" dirty="0"/>
                        <a:t> material type and name)</a:t>
                      </a:r>
                      <a:endParaRPr lang="hu-HU" sz="14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(method</a:t>
                      </a:r>
                      <a:r>
                        <a:rPr lang="hu-HU" sz="1400" i="1" dirty="0"/>
                        <a:t>,</a:t>
                      </a:r>
                      <a:r>
                        <a:rPr lang="en-US" sz="1400" i="1" dirty="0"/>
                        <a:t> material type and name)</a:t>
                      </a: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</a:t>
                      </a:r>
                      <a:r>
                        <a:rPr lang="hu-HU" sz="1400" dirty="0" err="1"/>
                        <a:t>intraorally</a:t>
                      </a:r>
                      <a:r>
                        <a:rPr lang="hu-HU" sz="1400" dirty="0"/>
                        <a:t> and </a:t>
                      </a:r>
                      <a:r>
                        <a:rPr lang="hu-HU" sz="1400" dirty="0" err="1"/>
                        <a:t>extraorally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antagonistic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</a:t>
                      </a:r>
                      <a:r>
                        <a:rPr lang="hu-HU" sz="1400" dirty="0"/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495798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en-US" sz="1400" dirty="0"/>
                        <a:t>Framework </a:t>
                      </a:r>
                      <a:r>
                        <a:rPr lang="hu-HU" sz="1400" dirty="0"/>
                        <a:t>t</a:t>
                      </a:r>
                      <a:r>
                        <a:rPr lang="en-US" sz="1400" dirty="0" err="1"/>
                        <a:t>rial</a:t>
                      </a:r>
                      <a:endParaRPr lang="hu-HU" sz="1400" dirty="0"/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Sectioned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</a:t>
                      </a:r>
                      <a:endParaRPr lang="hu-HU" sz="1400" dirty="0"/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r>
                        <a:rPr lang="hu-HU" sz="1400" dirty="0"/>
                        <a:t>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400" dirty="0" err="1"/>
                        <a:t>Shade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selection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i="1" dirty="0"/>
                        <a:t>(material type)</a:t>
                      </a:r>
                      <a:endParaRPr lang="hu-HU" sz="1400" i="1" dirty="0"/>
                    </a:p>
                    <a:p>
                      <a:pPr>
                        <a:lnSpc>
                          <a:spcPct val="90000"/>
                        </a:lnSpc>
                      </a:pPr>
                      <a:endParaRPr lang="hu-HU" sz="1400" i="1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hu-HU" sz="1400" dirty="0"/>
                        <a:t>(ICP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lateral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hu-HU" sz="1400" dirty="0" err="1"/>
                        <a:t>Using</a:t>
                      </a:r>
                      <a:r>
                        <a:rPr lang="hu-HU" sz="1400" dirty="0"/>
                        <a:t> VITA</a:t>
                      </a:r>
                      <a:r>
                        <a:rPr lang="hu-HU" sz="1400" baseline="0" dirty="0"/>
                        <a:t> 3D Master </a:t>
                      </a:r>
                      <a:r>
                        <a:rPr lang="hu-HU" sz="1400" baseline="0" dirty="0" err="1"/>
                        <a:t>shade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guide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94443"/>
                  </a:ext>
                </a:extLst>
              </a:tr>
              <a:tr h="405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Bisque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trial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lateral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view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dirty="0"/>
                        <a:t>+ </a:t>
                      </a:r>
                      <a:r>
                        <a:rPr lang="hu-HU" sz="1400" dirty="0" err="1"/>
                        <a:t>smile</a:t>
                      </a:r>
                      <a:r>
                        <a:rPr lang="hu-HU" sz="1400" dirty="0"/>
                        <a:t>)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033964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en-US" sz="1400" dirty="0"/>
                        <a:t>Final restoration, cementation</a:t>
                      </a:r>
                      <a:endParaRPr lang="hu-HU" sz="14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(material type and name)</a:t>
                      </a:r>
                      <a:endParaRPr lang="hu-HU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(ICP </a:t>
                      </a:r>
                      <a:r>
                        <a:rPr lang="hu-HU" sz="1400" baseline="0" dirty="0"/>
                        <a:t>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lateral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view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dirty="0"/>
                        <a:t>+ </a:t>
                      </a:r>
                      <a:r>
                        <a:rPr lang="hu-HU" sz="1400" dirty="0" err="1"/>
                        <a:t>smile</a:t>
                      </a:r>
                      <a:r>
                        <a:rPr lang="hu-HU" sz="1400" dirty="0"/>
                        <a:t>)</a:t>
                      </a:r>
                      <a:endParaRPr lang="hu-HU" sz="1400" i="1" dirty="0"/>
                    </a:p>
                    <a:p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25153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10" b="100000" l="0" r="98750"/>
                    </a14:imgEffect>
                  </a14:imgLayer>
                </a14:imgProps>
              </a:ext>
            </a:extLst>
          </a:blip>
          <a:srcRect t="15959" r="5586"/>
          <a:stretch/>
        </p:blipFill>
        <p:spPr>
          <a:xfrm>
            <a:off x="6139203" y="90054"/>
            <a:ext cx="2549829" cy="1512168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11530" y="152497"/>
            <a:ext cx="518653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hu-HU" dirty="0"/>
              <a:t>Fixed </a:t>
            </a:r>
            <a:r>
              <a:rPr lang="hu-HU" dirty="0" err="1"/>
              <a:t>prosthodontic</a:t>
            </a:r>
            <a:r>
              <a:rPr lang="hu-HU" dirty="0"/>
              <a:t> </a:t>
            </a:r>
            <a:r>
              <a:rPr lang="hu-HU" dirty="0" err="1"/>
              <a:t>appliances</a:t>
            </a:r>
            <a:r>
              <a:rPr lang="hu-HU" dirty="0"/>
              <a:t> (FPD)</a:t>
            </a:r>
          </a:p>
        </p:txBody>
      </p:sp>
    </p:spTree>
    <p:extLst>
      <p:ext uri="{BB962C8B-B14F-4D97-AF65-F5344CB8AC3E}">
        <p14:creationId xmlns:p14="http://schemas.microsoft.com/office/powerpoint/2010/main" val="2605500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49585"/>
            <a:ext cx="6480720" cy="2051335"/>
          </a:xfrm>
        </p:spPr>
        <p:txBody>
          <a:bodyPr>
            <a:normAutofit/>
          </a:bodyPr>
          <a:lstStyle/>
          <a:p>
            <a:pPr algn="l"/>
            <a:r>
              <a:rPr lang="hu-HU" dirty="0" err="1"/>
              <a:t>Combined</a:t>
            </a:r>
            <a:r>
              <a:rPr lang="hu-HU" dirty="0"/>
              <a:t> fixed-</a:t>
            </a:r>
            <a:r>
              <a:rPr lang="hu-HU" dirty="0" err="1"/>
              <a:t>removable</a:t>
            </a:r>
            <a:r>
              <a:rPr lang="hu-HU" dirty="0"/>
              <a:t> </a:t>
            </a:r>
            <a:r>
              <a:rPr lang="hu-HU" dirty="0" err="1"/>
              <a:t>partial</a:t>
            </a:r>
            <a:r>
              <a:rPr lang="hu-HU" dirty="0"/>
              <a:t> </a:t>
            </a:r>
            <a:r>
              <a:rPr lang="hu-HU" dirty="0" err="1"/>
              <a:t>denture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600" r="94200">
                        <a14:foregroundMark x1="52400" y1="57471" x2="50400" y2="46437"/>
                        <a14:foregroundMark x1="57000" y1="52644" x2="63600" y2="42989"/>
                        <a14:foregroundMark x1="36400" y1="73563" x2="23800" y2="66207"/>
                        <a14:foregroundMark x1="30000" y1="31954" x2="33200" y2="23218"/>
                        <a14:foregroundMark x1="34200" y1="30805" x2="33600" y2="24828"/>
                        <a14:foregroundMark x1="39200" y1="64598" x2="42000" y2="64138"/>
                        <a14:foregroundMark x1="30400" y1="64598" x2="34600" y2="69885"/>
                        <a14:foregroundMark x1="51800" y1="51034" x2="56000" y2="43678"/>
                        <a14:backgroundMark x1="44800" y1="81149" x2="58000" y2="89885"/>
                        <a14:backgroundMark x1="59200" y1="89655" x2="72400" y2="94713"/>
                        <a14:backgroundMark x1="42000" y1="21839" x2="42000" y2="13103"/>
                      </a14:backgroundRemoval>
                    </a14:imgEffect>
                  </a14:imgLayer>
                </a14:imgProps>
              </a:ext>
            </a:extLst>
          </a:blip>
          <a:srcRect l="10455" r="8477"/>
          <a:stretch/>
        </p:blipFill>
        <p:spPr>
          <a:xfrm rot="5400000">
            <a:off x="6631824" y="-48884"/>
            <a:ext cx="2281348" cy="2448274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47571"/>
              </p:ext>
            </p:extLst>
          </p:nvPr>
        </p:nvGraphicFramePr>
        <p:xfrm>
          <a:off x="107503" y="2489754"/>
          <a:ext cx="8889131" cy="389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1">
                  <a:extLst>
                    <a:ext uri="{9D8B030D-6E8A-4147-A177-3AD203B41FA5}">
                      <a16:colId xmlns:a16="http://schemas.microsoft.com/office/drawing/2014/main" val="471565265"/>
                    </a:ext>
                  </a:extLst>
                </a:gridCol>
                <a:gridCol w="4928690">
                  <a:extLst>
                    <a:ext uri="{9D8B030D-6E8A-4147-A177-3AD203B41FA5}">
                      <a16:colId xmlns:a16="http://schemas.microsoft.com/office/drawing/2014/main" val="2636275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hu-HU" sz="14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Fixed part</a:t>
                      </a:r>
                      <a:endParaRPr lang="hu-HU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hu-HU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„</a:t>
                      </a:r>
                      <a:r>
                        <a:rPr lang="hu-HU" sz="1400" dirty="0"/>
                        <a:t>Fixed </a:t>
                      </a:r>
                      <a:r>
                        <a:rPr lang="hu-HU" sz="1400" dirty="0" err="1"/>
                        <a:t>prosthodontic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appliances</a:t>
                      </a:r>
                      <a:r>
                        <a:rPr lang="hu-HU" sz="1400" dirty="0"/>
                        <a:t> (FPD)</a:t>
                      </a:r>
                      <a:r>
                        <a:rPr lang="hu-HU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4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Situational (pick-up) impress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with the fix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hu-HU" sz="1400" b="1" u="sng" kern="120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Removable</a:t>
                      </a:r>
                      <a:r>
                        <a:rPr lang="hu-HU" sz="14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part</a:t>
                      </a:r>
                      <a:endParaRPr lang="hu-HU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13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Try-in of RPD’s metal framework with the FPD</a:t>
                      </a:r>
                      <a:endParaRPr lang="hu-HU" sz="1400" baseline="0" dirty="0"/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Determination of ICP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the mouth, on the cast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dirty="0"/>
                        <a:t>(</a:t>
                      </a:r>
                      <a:r>
                        <a:rPr lang="hu-HU" sz="1400" dirty="0" err="1"/>
                        <a:t>intraorally</a:t>
                      </a:r>
                      <a:r>
                        <a:rPr lang="hu-HU" sz="1400" dirty="0"/>
                        <a:t> and </a:t>
                      </a:r>
                      <a:r>
                        <a:rPr lang="hu-HU" sz="1400" dirty="0" err="1"/>
                        <a:t>extraorally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3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y-in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denture</a:t>
                      </a:r>
                      <a:endParaRPr lang="hu-H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/>
                        <a:t>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smile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9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 err="1"/>
                        <a:t>Final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denture</a:t>
                      </a:r>
                      <a:endParaRPr lang="hu-HU" sz="14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baseline="0" dirty="0"/>
                        <a:t>In </a:t>
                      </a:r>
                      <a:r>
                        <a:rPr lang="hu-HU" sz="1400" baseline="0" dirty="0" err="1"/>
                        <a:t>the</a:t>
                      </a:r>
                      <a:r>
                        <a:rPr lang="hu-HU" sz="1400" baseline="0" dirty="0"/>
                        <a:t> articulator and in </a:t>
                      </a:r>
                      <a:r>
                        <a:rPr lang="hu-HU" sz="1400" baseline="0" dirty="0" err="1"/>
                        <a:t>the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mouth</a:t>
                      </a:r>
                      <a:endParaRPr lang="hu-HU" sz="1400" baseline="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Cementation of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fix</a:t>
                      </a:r>
                      <a:r>
                        <a:rPr lang="hu-HU" sz="1400" dirty="0" err="1"/>
                        <a:t>ed</a:t>
                      </a:r>
                      <a:r>
                        <a:rPr lang="en-US" sz="1400" dirty="0"/>
                        <a:t> part</a:t>
                      </a:r>
                      <a:r>
                        <a:rPr lang="hu-HU" sz="1400" baseline="0" dirty="0"/>
                        <a:t> (</a:t>
                      </a:r>
                      <a:r>
                        <a:rPr lang="hu-HU" sz="1400" baseline="0" dirty="0" err="1"/>
                        <a:t>with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the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removable</a:t>
                      </a:r>
                      <a:r>
                        <a:rPr lang="hu-HU" sz="1400" baseline="0" dirty="0"/>
                        <a:t> part)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 </a:t>
                      </a:r>
                      <a:r>
                        <a:rPr lang="hu-HU" sz="1400" u="sng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removable 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together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u-HU" sz="1400" baseline="0" dirty="0"/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dirty="0"/>
                        <a:t>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smile</a:t>
                      </a:r>
                      <a:endParaRPr lang="hu-HU" sz="1400" baseline="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Preci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sion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attachments, parallel milled shoulders, interlock should be visible!</a:t>
                      </a:r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(material type and name)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2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89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of the Patient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1224135"/>
          </a:xfrm>
        </p:spPr>
        <p:txBody>
          <a:bodyPr>
            <a:normAutofit/>
          </a:bodyPr>
          <a:lstStyle/>
          <a:p>
            <a:r>
              <a:rPr lang="en-AU" dirty="0"/>
              <a:t>Age, gender</a:t>
            </a:r>
          </a:p>
          <a:p>
            <a:r>
              <a:rPr lang="en-AU" dirty="0"/>
              <a:t>(previous) occupation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24550" y="3979206"/>
            <a:ext cx="7962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reason for Dental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Investigations’s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Needs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58434" y="5122206"/>
            <a:ext cx="868556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BZ" i="1" dirty="0" err="1">
                <a:cs typeface="Arial" panose="020B0604020202020204" pitchFamily="34" charset="0"/>
              </a:rPr>
              <a:t>eg</a:t>
            </a:r>
            <a:r>
              <a:rPr lang="en-BZ" i="1" dirty="0">
                <a:cs typeface="Arial" panose="020B0604020202020204" pitchFamily="34" charset="0"/>
              </a:rPr>
              <a:t>. Pain, </a:t>
            </a:r>
            <a:r>
              <a:rPr lang="hu-HU" i="1" dirty="0" err="1">
                <a:cs typeface="Arial" panose="020B0604020202020204" pitchFamily="34" charset="0"/>
              </a:rPr>
              <a:t>Ae</a:t>
            </a:r>
            <a:r>
              <a:rPr lang="en-US" i="1" dirty="0" err="1">
                <a:cs typeface="Arial" panose="020B0604020202020204" pitchFamily="34" charset="0"/>
              </a:rPr>
              <a:t>sthetic</a:t>
            </a:r>
            <a:r>
              <a:rPr lang="en-US" i="1" dirty="0">
                <a:cs typeface="Arial" panose="020B0604020202020204" pitchFamily="34" charset="0"/>
              </a:rPr>
              <a:t> C</a:t>
            </a:r>
            <a:r>
              <a:rPr lang="en-BZ" i="1" dirty="0" err="1">
                <a:cs typeface="Arial" panose="020B0604020202020204" pitchFamily="34" charset="0"/>
              </a:rPr>
              <a:t>omplain</a:t>
            </a:r>
            <a:r>
              <a:rPr lang="hu-HU" i="1" dirty="0">
                <a:cs typeface="Arial" panose="020B0604020202020204" pitchFamily="34" charset="0"/>
              </a:rPr>
              <a:t>t</a:t>
            </a:r>
            <a:r>
              <a:rPr lang="en-BZ" i="1" dirty="0">
                <a:cs typeface="Arial" panose="020B0604020202020204" pitchFamily="34" charset="0"/>
              </a:rPr>
              <a:t>s, Instability of Dentures </a:t>
            </a:r>
            <a:r>
              <a:rPr lang="en-BZ" i="1" dirty="0" err="1">
                <a:cs typeface="Arial" panose="020B0604020202020204" pitchFamily="34" charset="0"/>
              </a:rPr>
              <a:t>etc</a:t>
            </a:r>
            <a:r>
              <a:rPr lang="hu-HU" i="1" dirty="0"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7" b="99012" l="23188" r="81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14" t="6316" r="21456" b="2823"/>
          <a:stretch/>
        </p:blipFill>
        <p:spPr bwMode="auto">
          <a:xfrm>
            <a:off x="6154358" y="1273919"/>
            <a:ext cx="2232248" cy="25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758750" y="2364409"/>
            <a:ext cx="1023463" cy="1962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  <p:sp>
        <p:nvSpPr>
          <p:cNvPr id="8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7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101" y="-158066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err="1"/>
              <a:t>Telescopic</a:t>
            </a:r>
            <a:r>
              <a:rPr lang="hu-HU" dirty="0"/>
              <a:t> </a:t>
            </a:r>
            <a:r>
              <a:rPr lang="hu-HU" dirty="0" err="1"/>
              <a:t>overdenture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46854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85481"/>
              </p:ext>
            </p:extLst>
          </p:nvPr>
        </p:nvGraphicFramePr>
        <p:xfrm>
          <a:off x="179512" y="846138"/>
          <a:ext cx="8784976" cy="5816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4159539344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888113055"/>
                    </a:ext>
                  </a:extLst>
                </a:gridCol>
              </a:tblGrid>
              <a:tr h="416101">
                <a:tc>
                  <a:txBody>
                    <a:bodyPr/>
                    <a:lstStyle/>
                    <a:p>
                      <a:r>
                        <a:rPr lang="hu-HU" dirty="0" err="1"/>
                        <a:t>Clinical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phases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i="1" dirty="0" err="1"/>
                        <a:t>Additional</a:t>
                      </a:r>
                      <a:r>
                        <a:rPr lang="hu-HU" i="1" dirty="0"/>
                        <a:t> </a:t>
                      </a:r>
                      <a:r>
                        <a:rPr lang="hu-HU" i="1" dirty="0" err="1"/>
                        <a:t>information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7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dirty="0" err="1"/>
                        <a:t>Preparation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Situational</a:t>
                      </a:r>
                      <a:r>
                        <a:rPr lang="hu-HU" sz="1400" dirty="0"/>
                        <a:t> i</a:t>
                      </a:r>
                      <a:r>
                        <a:rPr lang="en-US" sz="1400" dirty="0" err="1"/>
                        <a:t>mpression</a:t>
                      </a:r>
                      <a:r>
                        <a:rPr lang="en-US" sz="1400" dirty="0"/>
                        <a:t> for the temporary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restoration</a:t>
                      </a:r>
                      <a:endParaRPr lang="hu-HU" sz="1400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Prepared abutment </a:t>
                      </a:r>
                      <a:r>
                        <a:rPr lang="en-US" sz="1400" dirty="0" err="1"/>
                        <a:t>teet</a:t>
                      </a:r>
                      <a:r>
                        <a:rPr lang="hu-HU" sz="1400" dirty="0"/>
                        <a:t>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Temporary restorations</a:t>
                      </a:r>
                      <a:r>
                        <a:rPr lang="hu-H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0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Diagnostic teeth set-up – in case of telescopes in front region.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Impressions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Precisional-situational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Antagonistic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impression</a:t>
                      </a:r>
                      <a:endParaRPr lang="hu-H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2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Primary telescopes: on the cast, in the mouth</a:t>
                      </a:r>
                      <a:r>
                        <a:rPr lang="hu-HU" sz="140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Special tray</a:t>
                      </a:r>
                      <a:r>
                        <a:rPr lang="hu-HU" sz="1400" dirty="0"/>
                        <a:t>,</a:t>
                      </a:r>
                      <a:r>
                        <a:rPr lang="en-US" sz="1400" dirty="0"/>
                        <a:t> </a:t>
                      </a:r>
                      <a:r>
                        <a:rPr lang="hu-HU" sz="1400" dirty="0"/>
                        <a:t>f</a:t>
                      </a:r>
                      <a:r>
                        <a:rPr lang="en-US" sz="1400" dirty="0" err="1"/>
                        <a:t>unctional</a:t>
                      </a:r>
                      <a:r>
                        <a:rPr lang="en-US" sz="1400" dirty="0"/>
                        <a:t> tray.</a:t>
                      </a:r>
                      <a:endParaRPr lang="hu-H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Functional-situational impression with the primary telescopes.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hu-HU" sz="1400" dirty="0"/>
                        <a:t>(</a:t>
                      </a:r>
                      <a:r>
                        <a:rPr lang="en-US" sz="1400" dirty="0"/>
                        <a:t>on the cast, mucosal surface</a:t>
                      </a:r>
                      <a:r>
                        <a:rPr lang="hu-HU" sz="1400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1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Determination</a:t>
                      </a:r>
                      <a:r>
                        <a:rPr lang="hu-HU" sz="1400" dirty="0"/>
                        <a:t> of CO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rims</a:t>
                      </a:r>
                      <a:endParaRPr lang="hu-HU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Ready primary telescopes</a:t>
                      </a:r>
                      <a:r>
                        <a:rPr lang="hu-HU" sz="1400" dirty="0"/>
                        <a:t> (</a:t>
                      </a:r>
                      <a:r>
                        <a:rPr lang="en-US" sz="1400" dirty="0"/>
                        <a:t>on the cast, in the mouth</a:t>
                      </a:r>
                      <a:r>
                        <a:rPr lang="hu-HU" sz="14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Adjustment</a:t>
                      </a:r>
                      <a:r>
                        <a:rPr lang="hu-HU" sz="1400" dirty="0"/>
                        <a:t> of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o</a:t>
                      </a:r>
                      <a:r>
                        <a:rPr lang="en-US" sz="1400" dirty="0" err="1"/>
                        <a:t>cclusal</a:t>
                      </a:r>
                      <a:r>
                        <a:rPr lang="en-US" sz="1400" dirty="0"/>
                        <a:t> rim with the sec</a:t>
                      </a:r>
                      <a:r>
                        <a:rPr lang="hu-HU" sz="1400" dirty="0"/>
                        <a:t>o</a:t>
                      </a:r>
                      <a:r>
                        <a:rPr lang="en-US" sz="1400" dirty="0" err="1"/>
                        <a:t>ndary</a:t>
                      </a:r>
                      <a:r>
                        <a:rPr lang="en-US" sz="1400" dirty="0"/>
                        <a:t> telescopes</a:t>
                      </a:r>
                      <a:r>
                        <a:rPr lang="hu-HU" sz="1400" dirty="0"/>
                        <a:t> in </a:t>
                      </a:r>
                      <a:r>
                        <a:rPr lang="hu-HU" sz="1400" dirty="0" err="1"/>
                        <a:t>it</a:t>
                      </a:r>
                      <a:endParaRPr lang="hu-HU" sz="14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400" dirty="0" err="1"/>
                        <a:t>Shade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selection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endParaRPr lang="hu-H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</a:t>
                      </a:r>
                      <a:r>
                        <a:rPr lang="hu-HU" sz="1400" dirty="0" err="1"/>
                        <a:t>intraorally</a:t>
                      </a:r>
                      <a:r>
                        <a:rPr lang="hu-HU" sz="1400" dirty="0"/>
                        <a:t> and </a:t>
                      </a:r>
                      <a:r>
                        <a:rPr lang="hu-HU" sz="1400" dirty="0" err="1"/>
                        <a:t>extraorally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casts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4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Try</a:t>
                      </a:r>
                      <a:r>
                        <a:rPr lang="hu-HU" sz="1400" dirty="0"/>
                        <a:t>-in </a:t>
                      </a:r>
                      <a:r>
                        <a:rPr lang="hu-HU" sz="1400" dirty="0" err="1"/>
                        <a:t>denture</a:t>
                      </a:r>
                      <a:endParaRPr lang="hu-HU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/>
                        <a:t>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articulator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(ICP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view</a:t>
                      </a:r>
                      <a:r>
                        <a:rPr lang="hu-HU" sz="1400" dirty="0"/>
                        <a:t> + </a:t>
                      </a:r>
                      <a:r>
                        <a:rPr lang="hu-HU" sz="1400" dirty="0" err="1"/>
                        <a:t>smile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3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aseline="0" dirty="0" err="1"/>
                        <a:t>Final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denture</a:t>
                      </a:r>
                      <a:r>
                        <a:rPr lang="hu-HU" sz="1400" baseline="0" dirty="0"/>
                        <a:t>, </a:t>
                      </a:r>
                      <a:r>
                        <a:rPr lang="en-US" sz="1400" dirty="0"/>
                        <a:t>cementation of primary telescopes</a:t>
                      </a:r>
                      <a:r>
                        <a:rPr lang="hu-HU" sz="1400" dirty="0"/>
                        <a:t>.</a:t>
                      </a:r>
                      <a:endParaRPr lang="hu-HU" sz="14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Final denture and telescopes on the cast</a:t>
                      </a:r>
                      <a:r>
                        <a:rPr lang="hu-HU" sz="1400" dirty="0"/>
                        <a:t> and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r>
                        <a:rPr lang="hu-HU" sz="1400" dirty="0"/>
                        <a:t>.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baseline="0" dirty="0" err="1"/>
                        <a:t>Cementation</a:t>
                      </a:r>
                      <a:r>
                        <a:rPr lang="hu-HU" sz="1400" baseline="0" dirty="0"/>
                        <a:t> of </a:t>
                      </a:r>
                      <a:r>
                        <a:rPr lang="hu-HU" sz="1400" baseline="0" dirty="0" err="1"/>
                        <a:t>primary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telescopes</a:t>
                      </a:r>
                      <a:r>
                        <a:rPr lang="hu-HU" sz="1400" baseline="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Primary telescopes after cementation</a:t>
                      </a:r>
                      <a:r>
                        <a:rPr lang="hu-HU" sz="1400" dirty="0"/>
                        <a:t>.</a:t>
                      </a:r>
                      <a:endParaRPr lang="hu-HU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Final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denture</a:t>
                      </a:r>
                      <a:r>
                        <a:rPr lang="hu-HU" sz="1400" dirty="0"/>
                        <a:t> in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mouth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after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cementation</a:t>
                      </a:r>
                      <a:r>
                        <a:rPr lang="hu-HU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400" dirty="0"/>
                    </a:p>
                    <a:p>
                      <a:r>
                        <a:rPr lang="en-US" sz="1400" dirty="0"/>
                        <a:t>(polished and non-polished surface</a:t>
                      </a:r>
                      <a:r>
                        <a:rPr lang="hu-HU" sz="1400" dirty="0"/>
                        <a:t>s</a:t>
                      </a:r>
                      <a:r>
                        <a:rPr lang="en-US" sz="1400" dirty="0"/>
                        <a:t>)</a:t>
                      </a:r>
                      <a:endParaRPr lang="hu-HU" sz="1400" baseline="0" dirty="0"/>
                    </a:p>
                    <a:p>
                      <a:endParaRPr lang="hu-HU" sz="1400" baseline="0" dirty="0"/>
                    </a:p>
                    <a:p>
                      <a:r>
                        <a:rPr lang="hu-HU" sz="1400" baseline="0" dirty="0"/>
                        <a:t>(ICP + </a:t>
                      </a:r>
                      <a:r>
                        <a:rPr lang="hu-HU" sz="1400" baseline="0" dirty="0" err="1"/>
                        <a:t>occlusal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view</a:t>
                      </a:r>
                      <a:r>
                        <a:rPr lang="hu-HU" sz="1400" baseline="0" dirty="0"/>
                        <a:t>) </a:t>
                      </a:r>
                    </a:p>
                    <a:p>
                      <a:r>
                        <a:rPr lang="hu-HU" sz="1400" baseline="0" dirty="0"/>
                        <a:t>(ICP + </a:t>
                      </a:r>
                      <a:r>
                        <a:rPr lang="hu-HU" sz="1400" baseline="0" dirty="0" err="1"/>
                        <a:t>occlusal</a:t>
                      </a:r>
                      <a:r>
                        <a:rPr lang="hu-HU" sz="1400" baseline="0" dirty="0"/>
                        <a:t> </a:t>
                      </a:r>
                      <a:r>
                        <a:rPr lang="hu-HU" sz="1400" baseline="0" dirty="0" err="1"/>
                        <a:t>view</a:t>
                      </a:r>
                      <a:r>
                        <a:rPr lang="hu-HU" sz="1400" baseline="0" dirty="0"/>
                        <a:t> + </a:t>
                      </a:r>
                      <a:r>
                        <a:rPr lang="hu-HU" sz="1400" baseline="0" dirty="0" err="1"/>
                        <a:t>smile</a:t>
                      </a:r>
                      <a:r>
                        <a:rPr lang="hu-HU" sz="1400" baseline="0" dirty="0"/>
                        <a:t>)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26459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05" b="80488" l="23875" r="71000"/>
                    </a14:imgEffect>
                  </a14:imgLayer>
                </a14:imgProps>
              </a:ext>
            </a:extLst>
          </a:blip>
          <a:srcRect l="24485" t="25888" r="28265" b="18796"/>
          <a:stretch/>
        </p:blipFill>
        <p:spPr>
          <a:xfrm>
            <a:off x="5898773" y="1132962"/>
            <a:ext cx="2816258" cy="21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7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Implant-retained</a:t>
            </a:r>
            <a:r>
              <a:rPr lang="hu-HU" dirty="0"/>
              <a:t> </a:t>
            </a:r>
            <a:r>
              <a:rPr lang="hu-HU" dirty="0" err="1"/>
              <a:t>crowns</a:t>
            </a:r>
            <a:r>
              <a:rPr lang="hu-HU" dirty="0"/>
              <a:t> and </a:t>
            </a:r>
            <a:r>
              <a:rPr lang="hu-HU" dirty="0" err="1"/>
              <a:t>bridges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71151"/>
              </p:ext>
            </p:extLst>
          </p:nvPr>
        </p:nvGraphicFramePr>
        <p:xfrm>
          <a:off x="190922" y="1052736"/>
          <a:ext cx="8762156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156">
                  <a:extLst>
                    <a:ext uri="{9D8B030D-6E8A-4147-A177-3AD203B41FA5}">
                      <a16:colId xmlns:a16="http://schemas.microsoft.com/office/drawing/2014/main" val="514167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i="1" baseline="0" dirty="0" err="1"/>
                        <a:t>Clinical</a:t>
                      </a:r>
                      <a:r>
                        <a:rPr lang="hu-HU" i="1" baseline="0" dirty="0"/>
                        <a:t> </a:t>
                      </a:r>
                      <a:r>
                        <a:rPr lang="hu-HU" i="1" baseline="0" dirty="0" err="1"/>
                        <a:t>phases</a:t>
                      </a:r>
                      <a:r>
                        <a:rPr lang="hu-HU" i="1" baseline="0" dirty="0"/>
                        <a:t> and </a:t>
                      </a:r>
                      <a:r>
                        <a:rPr lang="hu-HU" i="1" baseline="0" dirty="0" err="1"/>
                        <a:t>additional</a:t>
                      </a:r>
                      <a:r>
                        <a:rPr lang="hu-HU" i="1" baseline="0" dirty="0"/>
                        <a:t> </a:t>
                      </a:r>
                      <a:r>
                        <a:rPr lang="hu-HU" i="1" baseline="0" dirty="0" err="1"/>
                        <a:t>information</a:t>
                      </a:r>
                      <a:r>
                        <a:rPr lang="hu-HU" i="1" baseline="0" dirty="0"/>
                        <a:t> </a:t>
                      </a:r>
                      <a:endParaRPr lang="hu-H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45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aseline="0" dirty="0"/>
                        <a:t>General </a:t>
                      </a:r>
                      <a:r>
                        <a:rPr lang="hu-HU" sz="1400" baseline="0" dirty="0" err="1"/>
                        <a:t>information</a:t>
                      </a:r>
                      <a:endParaRPr lang="hu-HU" sz="14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Date of </a:t>
                      </a:r>
                      <a:r>
                        <a:rPr lang="hu-HU" sz="1400" dirty="0"/>
                        <a:t>i</a:t>
                      </a:r>
                      <a:r>
                        <a:rPr lang="en-US" sz="1400" dirty="0" err="1"/>
                        <a:t>mplant</a:t>
                      </a:r>
                      <a:r>
                        <a:rPr lang="en-US" sz="1400" dirty="0"/>
                        <a:t> </a:t>
                      </a:r>
                      <a:r>
                        <a:rPr lang="hu-HU" sz="1400" dirty="0"/>
                        <a:t>p</a:t>
                      </a:r>
                      <a:r>
                        <a:rPr lang="en-US" sz="1400" dirty="0" err="1"/>
                        <a:t>lacement</a:t>
                      </a:r>
                      <a:endParaRPr lang="hu-HU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Name, type and description of the </a:t>
                      </a:r>
                      <a:r>
                        <a:rPr lang="hu-HU" sz="1400" dirty="0"/>
                        <a:t>i</a:t>
                      </a:r>
                      <a:r>
                        <a:rPr lang="en-US" sz="1400" dirty="0" err="1"/>
                        <a:t>mplant</a:t>
                      </a:r>
                      <a:r>
                        <a:rPr lang="en-US" sz="1400" dirty="0"/>
                        <a:t> and its </a:t>
                      </a:r>
                      <a:r>
                        <a:rPr lang="hu-HU" sz="1400" dirty="0"/>
                        <a:t>p</a:t>
                      </a:r>
                      <a:r>
                        <a:rPr lang="en-US" sz="1400" dirty="0" err="1"/>
                        <a:t>rosthetic</a:t>
                      </a:r>
                      <a:r>
                        <a:rPr lang="en-US" sz="1400" dirty="0"/>
                        <a:t> components</a:t>
                      </a:r>
                      <a:r>
                        <a:rPr lang="hu-HU" sz="1400" dirty="0"/>
                        <a:t> (</a:t>
                      </a:r>
                      <a:r>
                        <a:rPr lang="hu-HU" sz="1400" dirty="0" err="1"/>
                        <a:t>material</a:t>
                      </a:r>
                      <a:r>
                        <a:rPr lang="hu-HU" sz="1400" dirty="0"/>
                        <a:t>, </a:t>
                      </a:r>
                      <a:r>
                        <a:rPr lang="hu-HU" sz="1400" dirty="0" err="1"/>
                        <a:t>type</a:t>
                      </a:r>
                      <a:r>
                        <a:rPr lang="hu-HU" sz="1400" dirty="0"/>
                        <a:t>, </a:t>
                      </a:r>
                      <a:r>
                        <a:rPr lang="hu-HU" sz="1400" dirty="0" err="1"/>
                        <a:t>custom</a:t>
                      </a:r>
                      <a:r>
                        <a:rPr lang="hu-HU" sz="1400" dirty="0"/>
                        <a:t>/</a:t>
                      </a:r>
                      <a:r>
                        <a:rPr lang="hu-HU" sz="1400" dirty="0" err="1"/>
                        <a:t>cast</a:t>
                      </a:r>
                      <a:r>
                        <a:rPr lang="hu-HU" sz="1400" dirty="0"/>
                        <a:t> etc.)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Healing component (healing abutment/cap) in the mouth, peri-implant soft tissues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9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err="1"/>
                        <a:t>Impressions</a:t>
                      </a:r>
                      <a:endParaRPr lang="hu-HU" sz="1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hu-HU" sz="1400" u="sng" dirty="0" err="1"/>
                        <a:t>Implant-level</a:t>
                      </a:r>
                      <a:r>
                        <a:rPr lang="hu-HU" sz="1400" u="sng" dirty="0"/>
                        <a:t> </a:t>
                      </a:r>
                      <a:r>
                        <a:rPr lang="hu-HU" sz="1400" u="sng" dirty="0" err="1"/>
                        <a:t>impression</a:t>
                      </a:r>
                      <a:r>
                        <a:rPr lang="hu-HU" sz="1400" dirty="0"/>
                        <a:t>: i</a:t>
                      </a:r>
                      <a:r>
                        <a:rPr lang="en-US" sz="1400" dirty="0" err="1"/>
                        <a:t>mpression</a:t>
                      </a:r>
                      <a:r>
                        <a:rPr lang="en-US" sz="1400" dirty="0"/>
                        <a:t> component</a:t>
                      </a:r>
                      <a:r>
                        <a:rPr lang="hu-HU" sz="1400" dirty="0"/>
                        <a:t>s</a:t>
                      </a:r>
                      <a:r>
                        <a:rPr lang="en-US" sz="1400" dirty="0"/>
                        <a:t> in the mouth, x-ray control</a:t>
                      </a:r>
                      <a:r>
                        <a:rPr lang="hu-HU" sz="1400" dirty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400" u="sng" dirty="0">
                          <a:solidFill>
                            <a:srgbClr val="FF0000"/>
                          </a:solidFill>
                        </a:rPr>
                        <a:t>Felépítményszintű</a:t>
                      </a:r>
                      <a:r>
                        <a:rPr lang="hu-HU" sz="1400" dirty="0">
                          <a:solidFill>
                            <a:srgbClr val="FF0000"/>
                          </a:solidFill>
                        </a:rPr>
                        <a:t> lenyomatvétel esetén (csavaros </a:t>
                      </a:r>
                      <a:r>
                        <a:rPr lang="hu-HU" sz="1400" dirty="0" err="1">
                          <a:solidFill>
                            <a:srgbClr val="FF0000"/>
                          </a:solidFill>
                        </a:rPr>
                        <a:t>rögzítésű</a:t>
                      </a:r>
                      <a:r>
                        <a:rPr lang="hu-HU" sz="1400" dirty="0">
                          <a:solidFill>
                            <a:srgbClr val="FF0000"/>
                          </a:solidFill>
                        </a:rPr>
                        <a:t> fogpótláshoz): behelyezett implantátum fejek, majd az ezekre behelyezett lenyomatvételi fejek + röntgenfelvétel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hu-HU" sz="1400" u="sng" dirty="0" err="1"/>
                        <a:t>Closed-tray</a:t>
                      </a:r>
                      <a:r>
                        <a:rPr lang="hu-HU" sz="1400" u="none" dirty="0"/>
                        <a:t> </a:t>
                      </a:r>
                      <a:r>
                        <a:rPr lang="hu-HU" sz="1400" u="none" dirty="0" err="1"/>
                        <a:t>impression</a:t>
                      </a:r>
                      <a:r>
                        <a:rPr lang="hu-HU" sz="1400" dirty="0"/>
                        <a:t>: </a:t>
                      </a:r>
                      <a:r>
                        <a:rPr lang="en-US" sz="1400" dirty="0"/>
                        <a:t>impression caps in mouth, </a:t>
                      </a:r>
                      <a:r>
                        <a:rPr lang="hu-HU" sz="1400" dirty="0" err="1"/>
                        <a:t>precisional-situational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impression with implant analogs (material + method)</a:t>
                      </a:r>
                      <a:r>
                        <a:rPr lang="hu-HU" sz="1400" dirty="0"/>
                        <a:t>.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hu-HU" sz="1400" u="sng" dirty="0"/>
                        <a:t>Open-</a:t>
                      </a:r>
                      <a:r>
                        <a:rPr lang="hu-HU" sz="1400" u="sng" dirty="0" err="1"/>
                        <a:t>tray</a:t>
                      </a:r>
                      <a:r>
                        <a:rPr lang="hu-HU" sz="1400" u="none" dirty="0"/>
                        <a:t> </a:t>
                      </a:r>
                      <a:r>
                        <a:rPr lang="hu-HU" sz="1400" u="none" dirty="0" err="1"/>
                        <a:t>impression</a:t>
                      </a:r>
                      <a:r>
                        <a:rPr lang="hu-HU" sz="1400" dirty="0"/>
                        <a:t>: </a:t>
                      </a:r>
                      <a:r>
                        <a:rPr lang="en-US" sz="1400" dirty="0"/>
                        <a:t>open tray on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cast, </a:t>
                      </a:r>
                      <a:r>
                        <a:rPr lang="en-US" sz="1400" dirty="0" err="1"/>
                        <a:t>im</a:t>
                      </a:r>
                      <a:r>
                        <a:rPr lang="hu-HU" sz="1400" dirty="0"/>
                        <a:t>p</a:t>
                      </a:r>
                      <a:r>
                        <a:rPr lang="en-US" sz="1400" dirty="0" err="1"/>
                        <a:t>ression</a:t>
                      </a:r>
                      <a:r>
                        <a:rPr lang="en-US" sz="1400" dirty="0"/>
                        <a:t> posts in mouth (with tray), </a:t>
                      </a:r>
                      <a:r>
                        <a:rPr lang="hu-HU" sz="1400" dirty="0" err="1"/>
                        <a:t>precisional-situational</a:t>
                      </a:r>
                      <a:r>
                        <a:rPr lang="hu-HU" sz="1400" dirty="0"/>
                        <a:t> </a:t>
                      </a:r>
                      <a:r>
                        <a:rPr lang="en-US" sz="1400" dirty="0"/>
                        <a:t>impression with implant analogs (material + method)</a:t>
                      </a:r>
                      <a:r>
                        <a:rPr lang="hu-HU" sz="140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 err="1"/>
                        <a:t>Antagonistic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impression</a:t>
                      </a:r>
                      <a:r>
                        <a:rPr lang="en-US" sz="1400" dirty="0"/>
                        <a:t> (material + method)</a:t>
                      </a:r>
                      <a:r>
                        <a:rPr lang="hu-HU" sz="14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/>
                        <a:t>Wax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bite</a:t>
                      </a:r>
                      <a:r>
                        <a:rPr lang="hu-HU" sz="1400" dirty="0"/>
                        <a:t> (</a:t>
                      </a:r>
                      <a:r>
                        <a:rPr lang="hu-HU" sz="1400" dirty="0" err="1"/>
                        <a:t>extraorally</a:t>
                      </a:r>
                      <a:r>
                        <a:rPr lang="hu-HU" sz="1400" dirty="0"/>
                        <a:t>, </a:t>
                      </a:r>
                      <a:r>
                        <a:rPr lang="hu-HU" sz="1400" dirty="0" err="1"/>
                        <a:t>material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type</a:t>
                      </a:r>
                      <a:r>
                        <a:rPr lang="hu-HU" sz="1400" dirty="0"/>
                        <a:t> and </a:t>
                      </a:r>
                      <a:r>
                        <a:rPr lang="hu-HU" sz="1400" dirty="0" err="1"/>
                        <a:t>name</a:t>
                      </a:r>
                      <a:r>
                        <a:rPr lang="hu-HU" sz="1400" dirty="0"/>
                        <a:t>),  </a:t>
                      </a:r>
                      <a:r>
                        <a:rPr lang="hu-HU" sz="1400" dirty="0" err="1"/>
                        <a:t>occlusal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rim</a:t>
                      </a:r>
                      <a:r>
                        <a:rPr lang="hu-HU" sz="1400" dirty="0"/>
                        <a:t> (</a:t>
                      </a:r>
                      <a:r>
                        <a:rPr lang="hu-HU" sz="1400" dirty="0" err="1"/>
                        <a:t>intraorally</a:t>
                      </a:r>
                      <a:r>
                        <a:rPr lang="hu-HU" sz="1400" dirty="0"/>
                        <a:t> and </a:t>
                      </a:r>
                      <a:r>
                        <a:rPr lang="hu-HU" sz="1400" dirty="0" err="1"/>
                        <a:t>extraorally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with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the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antagonistic</a:t>
                      </a:r>
                      <a:r>
                        <a:rPr lang="hu-HU" sz="1400" dirty="0"/>
                        <a:t> </a:t>
                      </a:r>
                      <a:r>
                        <a:rPr lang="hu-HU" sz="1400" dirty="0" err="1"/>
                        <a:t>cast</a:t>
                      </a:r>
                      <a:r>
                        <a:rPr lang="hu-H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0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Framework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trial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in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Shade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selection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VITA 3D Master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shade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guide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067416"/>
                  </a:ext>
                </a:extLst>
              </a:tr>
              <a:tr h="281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Bisque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trial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u-H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2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/>
                        <a:t>Final insertion of restoration</a:t>
                      </a:r>
                      <a:endParaRPr lang="hu-HU" sz="1400" dirty="0"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articulator and in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mouth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(ICP +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dirty="0"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dirty="0" err="1">
                          <a:latin typeface="+mn-lt"/>
                        </a:rPr>
                        <a:t>Control</a:t>
                      </a:r>
                      <a:r>
                        <a:rPr lang="hu-HU" sz="1400" dirty="0">
                          <a:latin typeface="+mn-lt"/>
                        </a:rPr>
                        <a:t> x-</a:t>
                      </a:r>
                      <a:r>
                        <a:rPr lang="hu-HU" sz="1400" dirty="0" err="1">
                          <a:latin typeface="+mn-lt"/>
                        </a:rPr>
                        <a:t>ray</a:t>
                      </a:r>
                      <a:endParaRPr lang="hu-HU" sz="1400" dirty="0"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Cement-retained: cement type</a:t>
                      </a:r>
                      <a:endParaRPr lang="hu-HU" sz="1400" dirty="0"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Screw-retained: torque, covering of the screw hole (</a:t>
                      </a:r>
                      <a:r>
                        <a:rPr lang="en-US" sz="1400" dirty="0" err="1"/>
                        <a:t>teflon</a:t>
                      </a:r>
                      <a:r>
                        <a:rPr lang="en-US" sz="1400" dirty="0"/>
                        <a:t> tape, filling)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981747"/>
                  </a:ext>
                </a:extLst>
              </a:tr>
            </a:tbl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581128"/>
            <a:ext cx="264935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Medical History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</a:pPr>
            <a:r>
              <a:rPr lang="hu-HU" dirty="0">
                <a:solidFill>
                  <a:srgbClr val="10253F"/>
                </a:solidFill>
              </a:rPr>
              <a:t>Factors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which would affect the dental treatment 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hu-HU" dirty="0" smtClean="0">
                <a:solidFill>
                  <a:srgbClr val="10253F"/>
                </a:solidFill>
              </a:rPr>
              <a:t>General </a:t>
            </a:r>
            <a:r>
              <a:rPr lang="hu-HU" dirty="0" err="1">
                <a:solidFill>
                  <a:srgbClr val="10253F"/>
                </a:solidFill>
              </a:rPr>
              <a:t>diseases</a:t>
            </a:r>
            <a:r>
              <a:rPr lang="hu-HU" dirty="0">
                <a:solidFill>
                  <a:srgbClr val="10253F"/>
                </a:solidFill>
              </a:rPr>
              <a:t> – </a:t>
            </a:r>
            <a:r>
              <a:rPr lang="hu-HU" dirty="0" err="1">
                <a:solidFill>
                  <a:srgbClr val="10253F"/>
                </a:solidFill>
              </a:rPr>
              <a:t>Medication</a:t>
            </a:r>
            <a:r>
              <a:rPr lang="hu-HU" dirty="0">
                <a:solidFill>
                  <a:srgbClr val="10253F"/>
                </a:solidFill>
              </a:rPr>
              <a:t> – </a:t>
            </a:r>
            <a:r>
              <a:rPr lang="hu-HU" dirty="0" err="1">
                <a:solidFill>
                  <a:srgbClr val="10253F"/>
                </a:solidFill>
              </a:rPr>
              <a:t>relevant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adverse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effects</a:t>
            </a:r>
            <a:r>
              <a:rPr lang="hu-HU" dirty="0">
                <a:solidFill>
                  <a:srgbClr val="10253F"/>
                </a:solidFill>
              </a:rPr>
              <a:t>!</a:t>
            </a:r>
          </a:p>
          <a:p>
            <a:pPr lvl="1"/>
            <a:r>
              <a:rPr lang="hu-HU" i="1" dirty="0" err="1">
                <a:solidFill>
                  <a:srgbClr val="10253F"/>
                </a:solidFill>
              </a:rPr>
              <a:t>Eg</a:t>
            </a:r>
            <a:r>
              <a:rPr lang="hu-HU" i="1" dirty="0">
                <a:solidFill>
                  <a:srgbClr val="10253F"/>
                </a:solidFill>
              </a:rPr>
              <a:t>. </a:t>
            </a:r>
            <a:r>
              <a:rPr lang="hu-HU" i="1" dirty="0" err="1">
                <a:solidFill>
                  <a:srgbClr val="10253F"/>
                </a:solidFill>
              </a:rPr>
              <a:t>High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blood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pressure</a:t>
            </a:r>
            <a:r>
              <a:rPr lang="hu-HU" i="1" dirty="0">
                <a:solidFill>
                  <a:srgbClr val="10253F"/>
                </a:solidFill>
              </a:rPr>
              <a:t>: </a:t>
            </a:r>
            <a:r>
              <a:rPr lang="hu-HU" i="1" dirty="0" err="1">
                <a:solidFill>
                  <a:srgbClr val="10253F"/>
                </a:solidFill>
              </a:rPr>
              <a:t>Amlodipin</a:t>
            </a:r>
            <a:r>
              <a:rPr lang="hu-HU" i="1" dirty="0">
                <a:solidFill>
                  <a:srgbClr val="10253F"/>
                </a:solidFill>
              </a:rPr>
              <a:t> (</a:t>
            </a:r>
            <a:r>
              <a:rPr lang="hu-HU" i="1" dirty="0" err="1">
                <a:solidFill>
                  <a:srgbClr val="10253F"/>
                </a:solidFill>
              </a:rPr>
              <a:t>amlodipine</a:t>
            </a:r>
            <a:r>
              <a:rPr lang="hu-HU" i="1" dirty="0">
                <a:solidFill>
                  <a:srgbClr val="10253F"/>
                </a:solidFill>
              </a:rPr>
              <a:t>, </a:t>
            </a:r>
            <a:r>
              <a:rPr lang="hu-HU" i="1" dirty="0" err="1">
                <a:solidFill>
                  <a:srgbClr val="10253F"/>
                </a:solidFill>
              </a:rPr>
              <a:t>Calcium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channel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blocker</a:t>
            </a:r>
            <a:r>
              <a:rPr lang="hu-HU" i="1" dirty="0">
                <a:solidFill>
                  <a:srgbClr val="10253F"/>
                </a:solidFill>
              </a:rPr>
              <a:t>) – AE: </a:t>
            </a:r>
            <a:r>
              <a:rPr lang="hu-HU" i="1" dirty="0" err="1">
                <a:solidFill>
                  <a:srgbClr val="10253F"/>
                </a:solidFill>
              </a:rPr>
              <a:t>gingiva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hyperplasia</a:t>
            </a:r>
            <a:r>
              <a:rPr lang="hu-HU" i="1" dirty="0">
                <a:solidFill>
                  <a:srgbClr val="10253F"/>
                </a:solidFill>
              </a:rPr>
              <a:t>  </a:t>
            </a:r>
          </a:p>
          <a:p>
            <a:pPr lvl="1"/>
            <a:r>
              <a:rPr lang="hu-HU" i="1" dirty="0" err="1">
                <a:solidFill>
                  <a:srgbClr val="10253F"/>
                </a:solidFill>
              </a:rPr>
              <a:t>Eg</a:t>
            </a:r>
            <a:r>
              <a:rPr lang="hu-HU" i="1" dirty="0">
                <a:solidFill>
                  <a:srgbClr val="10253F"/>
                </a:solidFill>
              </a:rPr>
              <a:t>. Osteoporosis: </a:t>
            </a:r>
            <a:r>
              <a:rPr lang="hu-HU" i="1" dirty="0" err="1">
                <a:solidFill>
                  <a:srgbClr val="10253F"/>
                </a:solidFill>
              </a:rPr>
              <a:t>Bonviva</a:t>
            </a:r>
            <a:r>
              <a:rPr lang="hu-HU" i="1" dirty="0">
                <a:solidFill>
                  <a:srgbClr val="10253F"/>
                </a:solidFill>
              </a:rPr>
              <a:t> (</a:t>
            </a:r>
            <a:r>
              <a:rPr lang="hu-HU" i="1" dirty="0" err="1">
                <a:solidFill>
                  <a:srgbClr val="10253F"/>
                </a:solidFill>
              </a:rPr>
              <a:t>Ibandronate</a:t>
            </a:r>
            <a:r>
              <a:rPr lang="hu-HU" i="1" dirty="0">
                <a:solidFill>
                  <a:srgbClr val="10253F"/>
                </a:solidFill>
              </a:rPr>
              <a:t>: </a:t>
            </a:r>
            <a:r>
              <a:rPr lang="hu-HU" i="1" dirty="0" err="1">
                <a:solidFill>
                  <a:srgbClr val="10253F"/>
                </a:solidFill>
              </a:rPr>
              <a:t>Bisphosphonate</a:t>
            </a:r>
            <a:r>
              <a:rPr lang="hu-HU" i="1" dirty="0">
                <a:solidFill>
                  <a:srgbClr val="10253F"/>
                </a:solidFill>
              </a:rPr>
              <a:t>) – </a:t>
            </a:r>
            <a:r>
              <a:rPr lang="hu-HU" i="1" dirty="0" smtClean="0">
                <a:solidFill>
                  <a:srgbClr val="10253F"/>
                </a:solidFill>
              </a:rPr>
              <a:t>A</a:t>
            </a:r>
            <a:r>
              <a:rPr lang="hu-HU" i="1" dirty="0" smtClean="0">
                <a:solidFill>
                  <a:srgbClr val="10253F"/>
                </a:solidFill>
              </a:rPr>
              <a:t>E</a:t>
            </a:r>
            <a:r>
              <a:rPr lang="hu-HU" i="1" dirty="0">
                <a:solidFill>
                  <a:srgbClr val="10253F"/>
                </a:solidFill>
              </a:rPr>
              <a:t>: MRONJ </a:t>
            </a:r>
            <a:r>
              <a:rPr lang="hu-HU" i="1" dirty="0" err="1">
                <a:solidFill>
                  <a:srgbClr val="10253F"/>
                </a:solidFill>
              </a:rPr>
              <a:t>osteonecrosis</a:t>
            </a:r>
            <a:r>
              <a:rPr lang="hu-HU" i="1" dirty="0">
                <a:solidFill>
                  <a:srgbClr val="10253F"/>
                </a:solidFill>
              </a:rPr>
              <a:t> of </a:t>
            </a:r>
            <a:r>
              <a:rPr lang="hu-HU" i="1" dirty="0" err="1">
                <a:solidFill>
                  <a:srgbClr val="10253F"/>
                </a:solidFill>
              </a:rPr>
              <a:t>the</a:t>
            </a: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i="1" dirty="0" err="1">
                <a:solidFill>
                  <a:srgbClr val="10253F"/>
                </a:solidFill>
              </a:rPr>
              <a:t>jaw</a:t>
            </a:r>
            <a:endParaRPr lang="hu-HU" i="1" dirty="0">
              <a:solidFill>
                <a:srgbClr val="10253F"/>
              </a:solidFill>
            </a:endParaRPr>
          </a:p>
          <a:p>
            <a:r>
              <a:rPr lang="hu-HU" dirty="0" err="1">
                <a:solidFill>
                  <a:srgbClr val="10253F"/>
                </a:solidFill>
              </a:rPr>
              <a:t>Allergy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smtClean="0">
                <a:solidFill>
                  <a:srgbClr val="10253F"/>
                </a:solidFill>
              </a:rPr>
              <a:t>(</a:t>
            </a:r>
            <a:r>
              <a:rPr lang="hu-HU" dirty="0" err="1" smtClean="0">
                <a:solidFill>
                  <a:srgbClr val="10253F"/>
                </a:solidFill>
              </a:rPr>
              <a:t>eg</a:t>
            </a:r>
            <a:r>
              <a:rPr lang="hu-HU" dirty="0" smtClean="0">
                <a:solidFill>
                  <a:srgbClr val="10253F"/>
                </a:solidFill>
              </a:rPr>
              <a:t>. </a:t>
            </a:r>
            <a:r>
              <a:rPr lang="hu-HU" dirty="0" err="1">
                <a:solidFill>
                  <a:srgbClr val="10253F"/>
                </a:solidFill>
              </a:rPr>
              <a:t>medicaments</a:t>
            </a:r>
            <a:r>
              <a:rPr lang="hu-HU" dirty="0">
                <a:solidFill>
                  <a:srgbClr val="10253F"/>
                </a:solidFill>
              </a:rPr>
              <a:t>, </a:t>
            </a:r>
            <a:r>
              <a:rPr lang="en-US" dirty="0">
                <a:solidFill>
                  <a:srgbClr val="10253F"/>
                </a:solidFill>
              </a:rPr>
              <a:t>metals</a:t>
            </a:r>
            <a:r>
              <a:rPr lang="hu-HU" dirty="0" smtClean="0">
                <a:solidFill>
                  <a:srgbClr val="10253F"/>
                </a:solidFill>
              </a:rPr>
              <a:t>)</a:t>
            </a:r>
            <a:endParaRPr lang="hu-HU" dirty="0" smtClean="0">
              <a:solidFill>
                <a:srgbClr val="10253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hu-HU" dirty="0" err="1" smtClean="0">
                <a:solidFill>
                  <a:srgbClr val="10253F"/>
                </a:solidFill>
              </a:rPr>
              <a:t>Bad</a:t>
            </a:r>
            <a:r>
              <a:rPr lang="hu-HU" dirty="0" smtClean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habits</a:t>
            </a:r>
            <a:r>
              <a:rPr lang="hu-HU" dirty="0">
                <a:solidFill>
                  <a:srgbClr val="10253F"/>
                </a:solidFill>
              </a:rPr>
              <a:t>, </a:t>
            </a:r>
            <a:r>
              <a:rPr lang="hu-HU" dirty="0" err="1">
                <a:solidFill>
                  <a:srgbClr val="10253F"/>
                </a:solidFill>
              </a:rPr>
              <a:t>Addiction</a:t>
            </a:r>
            <a:r>
              <a:rPr lang="hu-HU" dirty="0">
                <a:solidFill>
                  <a:srgbClr val="10253F"/>
                </a:solidFill>
              </a:rPr>
              <a:t>: </a:t>
            </a:r>
            <a:r>
              <a:rPr lang="hu-HU" dirty="0" err="1">
                <a:solidFill>
                  <a:srgbClr val="10253F"/>
                </a:solidFill>
              </a:rPr>
              <a:t>Smoking</a:t>
            </a:r>
            <a:r>
              <a:rPr lang="hu-HU" dirty="0">
                <a:solidFill>
                  <a:srgbClr val="10253F"/>
                </a:solidFill>
              </a:rPr>
              <a:t>, </a:t>
            </a:r>
            <a:r>
              <a:rPr lang="hu-HU" dirty="0" err="1">
                <a:solidFill>
                  <a:srgbClr val="10253F"/>
                </a:solidFill>
              </a:rPr>
              <a:t>Alcohol</a:t>
            </a:r>
            <a:r>
              <a:rPr lang="hu-HU" dirty="0">
                <a:solidFill>
                  <a:srgbClr val="10253F"/>
                </a:solidFill>
              </a:rPr>
              <a:t> etc. (</a:t>
            </a:r>
            <a:r>
              <a:rPr lang="hu-HU" dirty="0" err="1">
                <a:solidFill>
                  <a:srgbClr val="10253F"/>
                </a:solidFill>
              </a:rPr>
              <a:t>how</a:t>
            </a:r>
            <a:r>
              <a:rPr lang="hu-HU" dirty="0">
                <a:solidFill>
                  <a:srgbClr val="10253F"/>
                </a:solidFill>
              </a:rPr>
              <a:t> </a:t>
            </a:r>
            <a:r>
              <a:rPr lang="hu-HU" dirty="0" err="1">
                <a:solidFill>
                  <a:srgbClr val="10253F"/>
                </a:solidFill>
              </a:rPr>
              <a:t>much</a:t>
            </a:r>
            <a:r>
              <a:rPr lang="hu-HU" dirty="0">
                <a:solidFill>
                  <a:srgbClr val="10253F"/>
                </a:solidFill>
              </a:rPr>
              <a:t>?) </a:t>
            </a:r>
          </a:p>
          <a:p>
            <a:pPr marL="0" indent="0">
              <a:buNone/>
            </a:pPr>
            <a:endParaRPr lang="hu-HU" dirty="0">
              <a:solidFill>
                <a:srgbClr val="10253F"/>
              </a:solidFill>
              <a:latin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2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Dental History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(Previously) worn Prosthodontic Appliances (when they were made) 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Extractions (when?)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Other dental treatments,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eg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orthodontics, dental surgery etc.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0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Dental Status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Portrait- and Intraoral Photos</a:t>
            </a:r>
          </a:p>
        </p:txBody>
      </p:sp>
      <p:pic>
        <p:nvPicPr>
          <p:cNvPr id="14" name="Picture 15" descr="C:\Users\Borbély László\Desktop\Ké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6165" r="1787"/>
          <a:stretch/>
        </p:blipFill>
        <p:spPr>
          <a:xfrm>
            <a:off x="3059832" y="1845515"/>
            <a:ext cx="2822784" cy="19064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6836" r="2745"/>
          <a:stretch/>
        </p:blipFill>
        <p:spPr bwMode="auto">
          <a:xfrm>
            <a:off x="5949657" y="1791351"/>
            <a:ext cx="2823507" cy="196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b="3844"/>
          <a:stretch/>
        </p:blipFill>
        <p:spPr bwMode="auto">
          <a:xfrm>
            <a:off x="5967245" y="3813503"/>
            <a:ext cx="2788329" cy="18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428659" y="1865182"/>
            <a:ext cx="2522624" cy="187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8" name="Group 3"/>
          <p:cNvGrpSpPr>
            <a:grpSpLocks noChangeAspect="1"/>
          </p:cNvGrpSpPr>
          <p:nvPr/>
        </p:nvGrpSpPr>
        <p:grpSpPr bwMode="auto">
          <a:xfrm>
            <a:off x="325417" y="3810570"/>
            <a:ext cx="2668937" cy="1905475"/>
            <a:chOff x="113" y="1344"/>
            <a:chExt cx="3090" cy="206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" name="Text Box 5"/>
            <p:cNvSpPr txBox="1">
              <a:spLocks noChangeAspect="1" noChangeArrowheads="1"/>
            </p:cNvSpPr>
            <p:nvPr/>
          </p:nvSpPr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grpSp>
        <p:nvGrpSpPr>
          <p:cNvPr id="21" name="Group 3"/>
          <p:cNvGrpSpPr>
            <a:grpSpLocks noChangeAspect="1"/>
          </p:cNvGrpSpPr>
          <p:nvPr/>
        </p:nvGrpSpPr>
        <p:grpSpPr bwMode="auto">
          <a:xfrm>
            <a:off x="3061417" y="3816654"/>
            <a:ext cx="2837668" cy="1891779"/>
            <a:chOff x="116" y="1389"/>
            <a:chExt cx="2586" cy="1723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" name="Text Box 5"/>
            <p:cNvSpPr txBox="1">
              <a:spLocks noChangeAspect="1" noChangeArrowheads="1"/>
            </p:cNvSpPr>
            <p:nvPr/>
          </p:nvSpPr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sp>
        <p:nvSpPr>
          <p:cNvPr id="24" name="Szövegdoboz 23"/>
          <p:cNvSpPr txBox="1"/>
          <p:nvPr/>
        </p:nvSpPr>
        <p:spPr>
          <a:xfrm>
            <a:off x="194975" y="1519963"/>
            <a:ext cx="3088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Portrait</a:t>
            </a:r>
            <a:r>
              <a:rPr lang="hu-HU" sz="1600" dirty="0"/>
              <a:t> – </a:t>
            </a:r>
            <a:r>
              <a:rPr lang="hu-HU" sz="1600" dirty="0" err="1"/>
              <a:t>with</a:t>
            </a:r>
            <a:r>
              <a:rPr lang="hu-HU" sz="1600" dirty="0"/>
              <a:t> </a:t>
            </a:r>
            <a:r>
              <a:rPr lang="hu-HU" sz="1600" dirty="0" err="1"/>
              <a:t>natural</a:t>
            </a:r>
            <a:r>
              <a:rPr lang="hu-HU" sz="1600" dirty="0"/>
              <a:t> </a:t>
            </a:r>
            <a:r>
              <a:rPr lang="hu-HU" sz="1600" dirty="0" err="1"/>
              <a:t>smile</a:t>
            </a:r>
            <a:endParaRPr lang="hu-HU" sz="16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137819" y="5718705"/>
            <a:ext cx="171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Full</a:t>
            </a:r>
            <a:r>
              <a:rPr lang="hu-HU" dirty="0"/>
              <a:t> </a:t>
            </a:r>
            <a:r>
              <a:rPr lang="hu-HU" dirty="0" err="1"/>
              <a:t>smile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101364" y="1526628"/>
            <a:ext cx="2963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Maximal</a:t>
            </a:r>
            <a:r>
              <a:rPr lang="hu-HU" sz="1600" dirty="0"/>
              <a:t> </a:t>
            </a:r>
            <a:r>
              <a:rPr lang="hu-HU" sz="1600" dirty="0" err="1"/>
              <a:t>Intercuspal</a:t>
            </a:r>
            <a:r>
              <a:rPr lang="hu-HU" sz="1600" dirty="0"/>
              <a:t> </a:t>
            </a:r>
            <a:r>
              <a:rPr lang="hu-HU" sz="1600" dirty="0" err="1"/>
              <a:t>Position</a:t>
            </a:r>
            <a:endParaRPr lang="hu-HU" sz="16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578713" y="1452797"/>
            <a:ext cx="1693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/>
              <a:t>Maxillary</a:t>
            </a:r>
            <a:r>
              <a:rPr lang="hu-HU" sz="1600" dirty="0"/>
              <a:t> </a:t>
            </a:r>
            <a:r>
              <a:rPr lang="hu-HU" sz="1600" dirty="0" err="1"/>
              <a:t>arch</a:t>
            </a:r>
            <a:endParaRPr lang="hu-HU" sz="16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374049" y="5721945"/>
            <a:ext cx="223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Mouth</a:t>
            </a:r>
            <a:r>
              <a:rPr lang="hu-HU" dirty="0"/>
              <a:t> </a:t>
            </a:r>
            <a:r>
              <a:rPr lang="hu-HU" dirty="0" err="1"/>
              <a:t>slightly</a:t>
            </a:r>
            <a:r>
              <a:rPr lang="hu-HU" dirty="0"/>
              <a:t> </a:t>
            </a:r>
            <a:r>
              <a:rPr lang="hu-HU" dirty="0" err="1"/>
              <a:t>open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489597" y="5693197"/>
            <a:ext cx="206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Mandibular</a:t>
            </a:r>
            <a:r>
              <a:rPr lang="hu-HU" dirty="0"/>
              <a:t> </a:t>
            </a:r>
            <a:r>
              <a:rPr lang="hu-HU" dirty="0" err="1"/>
              <a:t>arch</a:t>
            </a:r>
            <a:endParaRPr lang="hu-HU" dirty="0"/>
          </a:p>
        </p:txBody>
      </p:sp>
      <p:sp>
        <p:nvSpPr>
          <p:cNvPr id="27" name="Dátum helye 3"/>
          <p:cNvSpPr>
            <a:spLocks noGrp="1"/>
          </p:cNvSpPr>
          <p:nvPr>
            <p:ph type="dt" sz="half" idx="4294967295"/>
          </p:nvPr>
        </p:nvSpPr>
        <p:spPr>
          <a:xfrm>
            <a:off x="-10158" y="6474189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Student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   </a:t>
            </a:r>
            <a:r>
              <a:rPr lang="hu-HU" dirty="0" err="1">
                <a:solidFill>
                  <a:schemeClr val="bg1"/>
                </a:solidFill>
              </a:rPr>
              <a:t>Date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1652861" y="6475863"/>
            <a:ext cx="3351187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 err="1">
                <a:solidFill>
                  <a:schemeClr val="bg1"/>
                </a:solidFill>
              </a:rPr>
              <a:t>Prosthodontic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Final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Exam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Case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Presentation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Title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i="1" dirty="0">
                <a:solidFill>
                  <a:schemeClr val="bg1"/>
                </a:solidFill>
              </a:rPr>
              <a:t>(</a:t>
            </a:r>
            <a:r>
              <a:rPr lang="hu-HU" i="1" dirty="0" err="1">
                <a:solidFill>
                  <a:schemeClr val="bg1"/>
                </a:solidFill>
              </a:rPr>
              <a:t>Type</a:t>
            </a:r>
            <a:r>
              <a:rPr lang="hu-HU" i="1" dirty="0">
                <a:solidFill>
                  <a:schemeClr val="bg1"/>
                </a:solidFill>
              </a:rPr>
              <a:t> of </a:t>
            </a:r>
            <a:r>
              <a:rPr lang="hu-HU" i="1" dirty="0" err="1">
                <a:solidFill>
                  <a:schemeClr val="bg1"/>
                </a:solidFill>
              </a:rPr>
              <a:t>Denture</a:t>
            </a:r>
            <a:r>
              <a:rPr lang="hu-HU" i="1" dirty="0">
                <a:solidFill>
                  <a:schemeClr val="bg1"/>
                </a:solidFill>
              </a:rPr>
              <a:t>)</a:t>
            </a:r>
            <a:endParaRPr lang="hu-HU" dirty="0"/>
          </a:p>
        </p:txBody>
      </p:sp>
      <p:sp>
        <p:nvSpPr>
          <p:cNvPr id="32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5004048" y="6475862"/>
            <a:ext cx="4139952" cy="3821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UNIVERSITY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Department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Prosthodontics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3" y="6076472"/>
            <a:ext cx="792088" cy="792088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97" y="6071992"/>
            <a:ext cx="786007" cy="786007"/>
          </a:xfrm>
          <a:prstGeom prst="rect">
            <a:avLst/>
          </a:prstGeom>
        </p:spPr>
      </p:pic>
      <p:sp>
        <p:nvSpPr>
          <p:cNvPr id="35" name="Szövegdoboz 34">
            <a:extLst>
              <a:ext uri="{FF2B5EF4-FFF2-40B4-BE49-F238E27FC236}">
                <a16:creationId xmlns:a16="http://schemas.microsoft.com/office/drawing/2014/main" id="{E782B923-BB6C-476A-A248-448A6B11730D}"/>
              </a:ext>
            </a:extLst>
          </p:cNvPr>
          <p:cNvSpPr txBox="1"/>
          <p:nvPr/>
        </p:nvSpPr>
        <p:spPr>
          <a:xfrm>
            <a:off x="1271247" y="2665266"/>
            <a:ext cx="936104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</p:spTree>
    <p:extLst>
      <p:ext uri="{BB962C8B-B14F-4D97-AF65-F5344CB8AC3E}">
        <p14:creationId xmlns:p14="http://schemas.microsoft.com/office/powerpoint/2010/main" val="75111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089004" y="3589749"/>
            <a:ext cx="2490392" cy="1660262"/>
            <a:chOff x="116" y="1389"/>
            <a:chExt cx="2586" cy="1723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" name="Text Box 5"/>
            <p:cNvSpPr txBox="1">
              <a:spLocks noChangeAspect="1" noChangeArrowheads="1"/>
            </p:cNvSpPr>
            <p:nvPr/>
          </p:nvSpPr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pic>
        <p:nvPicPr>
          <p:cNvPr id="5" name="Picture 15" descr="C:\Users\Borbély László\Desktop\Kép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6165" r="1787"/>
          <a:stretch/>
        </p:blipFill>
        <p:spPr>
          <a:xfrm>
            <a:off x="3109079" y="1759528"/>
            <a:ext cx="2455322" cy="165823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6836" r="2745"/>
          <a:stretch/>
        </p:blipFill>
        <p:spPr bwMode="auto">
          <a:xfrm>
            <a:off x="5861033" y="1732864"/>
            <a:ext cx="2455950" cy="17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b="3844"/>
          <a:stretch/>
        </p:blipFill>
        <p:spPr bwMode="auto">
          <a:xfrm>
            <a:off x="5876331" y="3599739"/>
            <a:ext cx="2425352" cy="16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456624" y="694382"/>
            <a:ext cx="1539613" cy="17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825119" y="2441147"/>
            <a:ext cx="2481846" cy="2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84089" y="4525192"/>
            <a:ext cx="1847807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587570" y="1784839"/>
            <a:ext cx="2194236" cy="163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églalap 14"/>
          <p:cNvSpPr>
            <a:spLocks noChangeArrowheads="1"/>
          </p:cNvSpPr>
          <p:nvPr/>
        </p:nvSpPr>
        <p:spPr bwMode="auto">
          <a:xfrm>
            <a:off x="1345945" y="2477749"/>
            <a:ext cx="677485" cy="1235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grpSp>
        <p:nvGrpSpPr>
          <p:cNvPr id="13" name="Group 3"/>
          <p:cNvGrpSpPr>
            <a:grpSpLocks noChangeAspect="1"/>
          </p:cNvGrpSpPr>
          <p:nvPr/>
        </p:nvGrpSpPr>
        <p:grpSpPr bwMode="auto">
          <a:xfrm>
            <a:off x="494544" y="3589749"/>
            <a:ext cx="2321502" cy="1657425"/>
            <a:chOff x="113" y="1344"/>
            <a:chExt cx="3090" cy="206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" name="Text Box 5"/>
            <p:cNvSpPr txBox="1">
              <a:spLocks noChangeAspect="1" noChangeArrowheads="1"/>
            </p:cNvSpPr>
            <p:nvPr/>
          </p:nvSpPr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534042" y="31227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34042" y="49121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2.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3149520" y="49440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4.</a:t>
            </a:r>
            <a:r>
              <a:rPr lang="hu-HU" dirty="0"/>
              <a:t>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3151459" y="30819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3.</a:t>
            </a:r>
            <a:r>
              <a:rPr lang="hu-HU" dirty="0"/>
              <a:t> 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894661" y="312278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5.</a:t>
            </a:r>
            <a:r>
              <a:rPr lang="hu-HU" dirty="0"/>
              <a:t> 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5894661" y="49121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6. </a:t>
            </a:r>
          </a:p>
        </p:txBody>
      </p:sp>
      <p:sp>
        <p:nvSpPr>
          <p:cNvPr id="22" name="Négyágú csillag 21"/>
          <p:cNvSpPr/>
          <p:nvPr/>
        </p:nvSpPr>
        <p:spPr>
          <a:xfrm>
            <a:off x="4729090" y="4082767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Négyágú csillag 22"/>
          <p:cNvSpPr/>
          <p:nvPr/>
        </p:nvSpPr>
        <p:spPr>
          <a:xfrm>
            <a:off x="4709045" y="2346158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Négyágú csillag 23"/>
          <p:cNvSpPr/>
          <p:nvPr/>
        </p:nvSpPr>
        <p:spPr>
          <a:xfrm>
            <a:off x="6281888" y="2431156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égyágú csillag 24"/>
          <p:cNvSpPr/>
          <p:nvPr/>
        </p:nvSpPr>
        <p:spPr>
          <a:xfrm>
            <a:off x="6363425" y="4485457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423984" y="4352386"/>
            <a:ext cx="297549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143408" y="2526394"/>
            <a:ext cx="297549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452283" y="2423138"/>
            <a:ext cx="297549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29" name="Szövegdoboz 28"/>
          <p:cNvSpPr txBox="1"/>
          <p:nvPr/>
        </p:nvSpPr>
        <p:spPr>
          <a:xfrm rot="5400000">
            <a:off x="667003" y="2592360"/>
            <a:ext cx="2100255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 </a:t>
            </a:r>
          </a:p>
        </p:txBody>
      </p:sp>
      <p:sp>
        <p:nvSpPr>
          <p:cNvPr id="30" name="Szövegdoboz 29"/>
          <p:cNvSpPr txBox="1"/>
          <p:nvPr/>
        </p:nvSpPr>
        <p:spPr>
          <a:xfrm rot="5400000">
            <a:off x="6012035" y="2555346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1" name="Szövegdoboz 30"/>
          <p:cNvSpPr txBox="1"/>
          <p:nvPr/>
        </p:nvSpPr>
        <p:spPr>
          <a:xfrm rot="5400000">
            <a:off x="5948647" y="4354465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2" name="Szövegdoboz 31"/>
          <p:cNvSpPr txBox="1"/>
          <p:nvPr/>
        </p:nvSpPr>
        <p:spPr>
          <a:xfrm rot="5400000">
            <a:off x="3277377" y="4368683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3" name="Szövegdoboz 32"/>
          <p:cNvSpPr txBox="1"/>
          <p:nvPr/>
        </p:nvSpPr>
        <p:spPr>
          <a:xfrm rot="5400000">
            <a:off x="3282050" y="2543284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4" name="Szövegdoboz 33"/>
          <p:cNvSpPr txBox="1"/>
          <p:nvPr/>
        </p:nvSpPr>
        <p:spPr>
          <a:xfrm rot="5400000">
            <a:off x="551568" y="4368683"/>
            <a:ext cx="2198038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cxnSp>
        <p:nvCxnSpPr>
          <p:cNvPr id="35" name="Egyenes összekötő 34"/>
          <p:cNvCxnSpPr/>
          <p:nvPr/>
        </p:nvCxnSpPr>
        <p:spPr>
          <a:xfrm>
            <a:off x="152798" y="3499081"/>
            <a:ext cx="2779098" cy="8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flipH="1">
            <a:off x="2919892" y="1392412"/>
            <a:ext cx="35458" cy="2099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146424" y="1123627"/>
            <a:ext cx="4411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/>
              <a:t>f 8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2931896" y="4301258"/>
            <a:ext cx="3178469" cy="2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2212864" y="6286686"/>
            <a:ext cx="66913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Manual</a:t>
            </a:r>
            <a:r>
              <a:rPr lang="hu-HU" dirty="0"/>
              <a:t> </a:t>
            </a:r>
            <a:r>
              <a:rPr lang="hu-HU" dirty="0" err="1"/>
              <a:t>mode</a:t>
            </a:r>
            <a:r>
              <a:rPr lang="hu-HU" dirty="0"/>
              <a:t>:     f 22,      ISO 200,      1/200;         </a:t>
            </a:r>
            <a:r>
              <a:rPr lang="hu-HU" dirty="0" err="1"/>
              <a:t>Flash</a:t>
            </a:r>
            <a:r>
              <a:rPr lang="hu-HU" dirty="0"/>
              <a:t>: M 1/2</a:t>
            </a:r>
          </a:p>
        </p:txBody>
      </p:sp>
      <p:sp>
        <p:nvSpPr>
          <p:cNvPr id="40" name="Jobb oldali kapcsos zárójel 39"/>
          <p:cNvSpPr/>
          <p:nvPr/>
        </p:nvSpPr>
        <p:spPr>
          <a:xfrm>
            <a:off x="8219001" y="1922764"/>
            <a:ext cx="394613" cy="317921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Szövegdoboz 40"/>
          <p:cNvSpPr txBox="1"/>
          <p:nvPr/>
        </p:nvSpPr>
        <p:spPr>
          <a:xfrm rot="5400000">
            <a:off x="7809942" y="3405083"/>
            <a:ext cx="20801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Occlusal</a:t>
            </a:r>
            <a:r>
              <a:rPr lang="hu-HU" dirty="0"/>
              <a:t> </a:t>
            </a:r>
            <a:r>
              <a:rPr lang="hu-HU" dirty="0" err="1"/>
              <a:t>mirror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340657" y="63153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- </a:t>
            </a:r>
            <a:r>
              <a:rPr lang="hu-HU" dirty="0" err="1"/>
              <a:t>Focus</a:t>
            </a:r>
            <a:endParaRPr lang="hu-HU" dirty="0"/>
          </a:p>
        </p:txBody>
      </p:sp>
      <p:sp>
        <p:nvSpPr>
          <p:cNvPr id="43" name="Jobb oldali kapcsos zárójel 42"/>
          <p:cNvSpPr/>
          <p:nvPr/>
        </p:nvSpPr>
        <p:spPr>
          <a:xfrm rot="5400000">
            <a:off x="5530338" y="2790501"/>
            <a:ext cx="382779" cy="550874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Szövegdoboz 43"/>
          <p:cNvSpPr txBox="1"/>
          <p:nvPr/>
        </p:nvSpPr>
        <p:spPr>
          <a:xfrm>
            <a:off x="4426633" y="5789839"/>
            <a:ext cx="259018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err="1"/>
              <a:t>Cheek</a:t>
            </a:r>
            <a:r>
              <a:rPr lang="hu-HU" dirty="0"/>
              <a:t> </a:t>
            </a:r>
            <a:r>
              <a:rPr lang="hu-HU" dirty="0" err="1"/>
              <a:t>retractors</a:t>
            </a:r>
            <a:r>
              <a:rPr lang="hu-HU" dirty="0"/>
              <a:t> (</a:t>
            </a:r>
            <a:r>
              <a:rPr lang="hu-HU" dirty="0" err="1"/>
              <a:t>big</a:t>
            </a:r>
            <a:r>
              <a:rPr lang="hu-HU" dirty="0"/>
              <a:t> </a:t>
            </a:r>
            <a:r>
              <a:rPr lang="hu-HU" dirty="0" err="1"/>
              <a:t>size</a:t>
            </a:r>
            <a:r>
              <a:rPr lang="hu-HU" dirty="0"/>
              <a:t>)</a:t>
            </a:r>
          </a:p>
        </p:txBody>
      </p:sp>
      <p:sp>
        <p:nvSpPr>
          <p:cNvPr id="45" name="Négyágú csillag 44"/>
          <p:cNvSpPr/>
          <p:nvPr/>
        </p:nvSpPr>
        <p:spPr>
          <a:xfrm>
            <a:off x="207486" y="6385243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/>
              <a:t>Photo-</a:t>
            </a:r>
            <a:r>
              <a:rPr lang="hu-HU" dirty="0" err="1"/>
              <a:t>Aid</a:t>
            </a:r>
            <a:r>
              <a:rPr lang="hu-HU" dirty="0"/>
              <a:t>: Camera </a:t>
            </a:r>
            <a:r>
              <a:rPr lang="hu-HU" dirty="0" err="1"/>
              <a:t>settings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305029" y="1411962"/>
            <a:ext cx="25074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Portrait</a:t>
            </a:r>
            <a:r>
              <a:rPr lang="hu-HU" sz="1500" dirty="0"/>
              <a:t> – </a:t>
            </a:r>
            <a:r>
              <a:rPr lang="hu-HU" sz="1500" dirty="0" err="1"/>
              <a:t>with</a:t>
            </a:r>
            <a:r>
              <a:rPr lang="hu-HU" sz="1500" dirty="0"/>
              <a:t> </a:t>
            </a:r>
            <a:r>
              <a:rPr lang="hu-HU" sz="1500" dirty="0" err="1"/>
              <a:t>natural</a:t>
            </a:r>
            <a:r>
              <a:rPr lang="hu-HU" sz="1500" dirty="0"/>
              <a:t> </a:t>
            </a:r>
            <a:r>
              <a:rPr lang="hu-HU" sz="1500" dirty="0" err="1"/>
              <a:t>smile</a:t>
            </a:r>
            <a:endParaRPr lang="hu-HU" sz="1500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3030575" y="1413317"/>
            <a:ext cx="26372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Maximal</a:t>
            </a:r>
            <a:r>
              <a:rPr lang="hu-HU" sz="1500" dirty="0"/>
              <a:t> </a:t>
            </a:r>
            <a:r>
              <a:rPr lang="hu-HU" sz="1500" dirty="0" err="1"/>
              <a:t>Intercuspal</a:t>
            </a:r>
            <a:r>
              <a:rPr lang="hu-HU" sz="1500" dirty="0"/>
              <a:t> </a:t>
            </a:r>
            <a:r>
              <a:rPr lang="hu-HU" sz="1500" dirty="0" err="1"/>
              <a:t>Position</a:t>
            </a:r>
            <a:endParaRPr lang="hu-HU" sz="1500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6472573" y="1422309"/>
            <a:ext cx="13740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Maxillary</a:t>
            </a:r>
            <a:r>
              <a:rPr lang="hu-HU" sz="1500" dirty="0"/>
              <a:t> </a:t>
            </a:r>
            <a:r>
              <a:rPr lang="hu-HU" sz="1500" dirty="0" err="1"/>
              <a:t>arch</a:t>
            </a:r>
            <a:endParaRPr lang="hu-HU" sz="1500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1105681" y="5268681"/>
            <a:ext cx="998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Full</a:t>
            </a:r>
            <a:r>
              <a:rPr lang="hu-HU" sz="1500" dirty="0"/>
              <a:t> </a:t>
            </a:r>
            <a:r>
              <a:rPr lang="hu-HU" sz="1500" dirty="0" err="1"/>
              <a:t>smile</a:t>
            </a:r>
            <a:endParaRPr lang="hu-HU" sz="1500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6375591" y="5233745"/>
            <a:ext cx="15680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Mandibular</a:t>
            </a:r>
            <a:r>
              <a:rPr lang="hu-HU" sz="1500" dirty="0"/>
              <a:t> </a:t>
            </a:r>
            <a:r>
              <a:rPr lang="hu-HU" sz="1500" dirty="0" err="1"/>
              <a:t>arch</a:t>
            </a:r>
            <a:endParaRPr lang="hu-HU" sz="15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3698743" y="5220627"/>
            <a:ext cx="12025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err="1"/>
              <a:t>Mouth</a:t>
            </a:r>
            <a:r>
              <a:rPr lang="hu-HU" sz="1500" dirty="0"/>
              <a:t> </a:t>
            </a:r>
            <a:r>
              <a:rPr lang="hu-HU" sz="1500" dirty="0" err="1"/>
              <a:t>open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171562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/>
              <a:t>Camera – </a:t>
            </a:r>
            <a:r>
              <a:rPr lang="hu-HU" dirty="0" err="1"/>
              <a:t>Difference</a:t>
            </a:r>
            <a:r>
              <a:rPr lang="hu-HU" dirty="0"/>
              <a:t> in </a:t>
            </a:r>
            <a:r>
              <a:rPr lang="hu-HU" dirty="0" err="1"/>
              <a:t>Quality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02" y="2305173"/>
            <a:ext cx="2163701" cy="144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94" y="3854219"/>
            <a:ext cx="2155645" cy="14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04" y="5343498"/>
            <a:ext cx="2162135" cy="144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98" y="3852418"/>
            <a:ext cx="2164805" cy="144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886941" y="5350014"/>
            <a:ext cx="2161015" cy="144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" y="2305173"/>
            <a:ext cx="2156883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4" y="3854219"/>
            <a:ext cx="2157370" cy="144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" y="5343498"/>
            <a:ext cx="2157463" cy="144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16" y="3852418"/>
            <a:ext cx="2158305" cy="14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50316" y="5343498"/>
            <a:ext cx="2158463" cy="144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3301" y="1372246"/>
            <a:ext cx="1120673" cy="112067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8424" y="3140968"/>
            <a:ext cx="931332" cy="93133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2795" y="1417638"/>
            <a:ext cx="938432" cy="114262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3406" y="2915196"/>
            <a:ext cx="938432" cy="1142628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4733330" y="1333418"/>
            <a:ext cx="428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use cellphone for </a:t>
            </a:r>
            <a:r>
              <a:rPr lang="en-US" dirty="0" err="1" smtClean="0"/>
              <a:t>photograp</a:t>
            </a:r>
            <a:r>
              <a:rPr lang="hu-HU" dirty="0" smtClean="0"/>
              <a:t>h</a:t>
            </a:r>
            <a:r>
              <a:rPr lang="en-US" dirty="0" smtClean="0"/>
              <a:t>y</a:t>
            </a:r>
            <a:r>
              <a:rPr lang="en-US" dirty="0"/>
              <a:t>, the lighting is poorer and the quality will be lower. 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settings</a:t>
            </a:r>
            <a:r>
              <a:rPr lang="hu-HU" dirty="0" smtClean="0"/>
              <a:t> (</a:t>
            </a:r>
            <a:r>
              <a:rPr lang="hu-HU" dirty="0" err="1" smtClean="0"/>
              <a:t>picture</a:t>
            </a:r>
            <a:r>
              <a:rPr lang="hu-HU" dirty="0" smtClean="0"/>
              <a:t> </a:t>
            </a:r>
            <a:r>
              <a:rPr lang="hu-HU" dirty="0" err="1" smtClean="0"/>
              <a:t>composition</a:t>
            </a:r>
            <a:r>
              <a:rPr lang="hu-HU" dirty="0" smtClean="0"/>
              <a:t>, </a:t>
            </a:r>
            <a:r>
              <a:rPr lang="hu-HU" dirty="0" err="1" smtClean="0"/>
              <a:t>focus</a:t>
            </a:r>
            <a:r>
              <a:rPr lang="hu-HU" dirty="0" smtClean="0"/>
              <a:t>, </a:t>
            </a:r>
            <a:r>
              <a:rPr lang="hu-HU" dirty="0" err="1" smtClean="0"/>
              <a:t>patients</a:t>
            </a:r>
            <a:r>
              <a:rPr lang="hu-HU" dirty="0" smtClean="0"/>
              <a:t> </a:t>
            </a:r>
            <a:r>
              <a:rPr lang="hu-HU" dirty="0" err="1" smtClean="0"/>
              <a:t>position</a:t>
            </a:r>
            <a:r>
              <a:rPr lang="hu-HU" dirty="0" smtClean="0"/>
              <a:t> etc.) </a:t>
            </a:r>
            <a:r>
              <a:rPr lang="hu-HU" dirty="0" err="1" smtClean="0"/>
              <a:t>however</a:t>
            </a:r>
            <a:r>
              <a:rPr lang="hu-HU" dirty="0" smtClean="0"/>
              <a:t> </a:t>
            </a:r>
            <a:r>
              <a:rPr lang="hu-HU" dirty="0" err="1" smtClean="0"/>
              <a:t>remain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787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23" y="3429000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52" y="5131499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85" y="3429000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1494" y="3816000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6" y="5157192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704685" y="5157192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errors</a:t>
            </a:r>
            <a:r>
              <a:rPr lang="hu-HU" dirty="0" smtClean="0"/>
              <a:t> in </a:t>
            </a:r>
            <a:r>
              <a:rPr lang="hu-HU" dirty="0" err="1" smtClean="0"/>
              <a:t>Photography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01453" y="4505361"/>
            <a:ext cx="936104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53678" y="1351752"/>
            <a:ext cx="87730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hu-HU" dirty="0" smtClean="0"/>
              <a:t>A fényképek minőségét jelentősen meghatározza, hogy a kép témája megfelelően helyezkedik-e el a képen. Az alábbiakra kell figyelni tehát: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u="sng" dirty="0" smtClean="0"/>
              <a:t>Fényképezőgép </a:t>
            </a:r>
            <a:r>
              <a:rPr lang="hu-HU" dirty="0" smtClean="0"/>
              <a:t>megfelelő beállítása (világosság, fókusz)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u="sng" dirty="0" smtClean="0"/>
              <a:t>Páciens</a:t>
            </a:r>
            <a:r>
              <a:rPr lang="hu-HU" dirty="0" smtClean="0"/>
              <a:t> megfelelő pozicionálása (fejtartás, mosoly, szájnyitás mértéke)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u="sng" dirty="0" smtClean="0"/>
              <a:t>Saját</a:t>
            </a:r>
            <a:r>
              <a:rPr lang="hu-HU" dirty="0" smtClean="0"/>
              <a:t> </a:t>
            </a:r>
            <a:r>
              <a:rPr lang="hu-HU" dirty="0" err="1" smtClean="0"/>
              <a:t>pozíciónk</a:t>
            </a:r>
            <a:r>
              <a:rPr lang="hu-HU" dirty="0" smtClean="0"/>
              <a:t>, a segédeszközök megfelelő alkalmazása (fénykép szemből, nem oldalról és alulról készüljön, tükör ne legyen párás stb.)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816FE0E-3693-4155-8BEC-6CB171D3E182}"/>
              </a:ext>
            </a:extLst>
          </p:cNvPr>
          <p:cNvSpPr txBox="1"/>
          <p:nvPr/>
        </p:nvSpPr>
        <p:spPr>
          <a:xfrm>
            <a:off x="8187916" y="51233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45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2473</TotalTime>
  <Words>3488</Words>
  <Application>Microsoft Office PowerPoint</Application>
  <PresentationFormat>Diavetítés a képernyőre (4:3 oldalarány)</PresentationFormat>
  <Paragraphs>664</Paragraphs>
  <Slides>31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31</vt:i4>
      </vt:variant>
    </vt:vector>
  </HeadingPairs>
  <TitlesOfParts>
    <vt:vector size="38" baseType="lpstr">
      <vt:lpstr>SimSun</vt:lpstr>
      <vt:lpstr>Arial</vt:lpstr>
      <vt:lpstr>Arial Black</vt:lpstr>
      <vt:lpstr>Calibri</vt:lpstr>
      <vt:lpstr>Times New Roman</vt:lpstr>
      <vt:lpstr>Office-téma</vt:lpstr>
      <vt:lpstr>1_Office-téma</vt:lpstr>
      <vt:lpstr>Case presentation Guidelines</vt:lpstr>
      <vt:lpstr>Prosthodontic Final Exam  Case Presentation  TITLE (Type of Denture) Eg. Complete Denture, FPD, Combined Fixed-Removable Partial Denture etc. </vt:lpstr>
      <vt:lpstr>Introduction of the Patient</vt:lpstr>
      <vt:lpstr>Medical History </vt:lpstr>
      <vt:lpstr>Dental History</vt:lpstr>
      <vt:lpstr>Dental Status Portrait- and Intraoral Photos</vt:lpstr>
      <vt:lpstr>PowerPoint-bemutató</vt:lpstr>
      <vt:lpstr>PowerPoint-bemutató</vt:lpstr>
      <vt:lpstr>PowerPoint-bemutató</vt:lpstr>
      <vt:lpstr>PowerPoint-bemutató</vt:lpstr>
      <vt:lpstr>Dental Status Panoramic Radiograph</vt:lpstr>
      <vt:lpstr>Dental Status Intraoral radiographs and findings</vt:lpstr>
      <vt:lpstr>Inspection of Head and Neck Region Intraoral Investigation I.</vt:lpstr>
      <vt:lpstr>Inspection of Head and Neck Region Intraoral Investigation II.</vt:lpstr>
      <vt:lpstr>Dental status Upper Jaw</vt:lpstr>
      <vt:lpstr>Dental status Lower Jaw</vt:lpstr>
      <vt:lpstr>Preoperative Treatments</vt:lpstr>
      <vt:lpstr>Prosthodontic Treatment Plan</vt:lpstr>
      <vt:lpstr>Prosthodontic Treatment Plan</vt:lpstr>
      <vt:lpstr>Prosthodontic Treatment Plan</vt:lpstr>
      <vt:lpstr>Prosthodontic Treatment Plan</vt:lpstr>
      <vt:lpstr>Prosthodontic Procedures Step by step</vt:lpstr>
      <vt:lpstr>Short term control Long term control</vt:lpstr>
      <vt:lpstr>CONTENT-AID</vt:lpstr>
      <vt:lpstr>Description of Conservative Treatments</vt:lpstr>
      <vt:lpstr>Complete denture</vt:lpstr>
      <vt:lpstr>PowerPoint-bemutató</vt:lpstr>
      <vt:lpstr>PowerPoint-bemutató</vt:lpstr>
      <vt:lpstr>Combined fixed-removable partial denture</vt:lpstr>
      <vt:lpstr>Telescopic overdenture</vt:lpstr>
      <vt:lpstr>Implant-retained crowns and bridges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Dávid</dc:creator>
  <cp:lastModifiedBy>Oktató Kezelő</cp:lastModifiedBy>
  <cp:revision>347</cp:revision>
  <dcterms:created xsi:type="dcterms:W3CDTF">2012-05-08T15:36:52Z</dcterms:created>
  <dcterms:modified xsi:type="dcterms:W3CDTF">2019-12-12T08:45:17Z</dcterms:modified>
</cp:coreProperties>
</file>