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</p:sldMasterIdLst>
  <p:notesMasterIdLst>
    <p:notesMasterId r:id="rId26"/>
  </p:notesMasterIdLst>
  <p:handoutMasterIdLst>
    <p:handoutMasterId r:id="rId27"/>
  </p:handoutMasterIdLst>
  <p:sldIdLst>
    <p:sldId id="326" r:id="rId2"/>
    <p:sldId id="321" r:id="rId3"/>
    <p:sldId id="323" r:id="rId4"/>
    <p:sldId id="324" r:id="rId5"/>
    <p:sldId id="322" r:id="rId6"/>
    <p:sldId id="256" r:id="rId7"/>
    <p:sldId id="343" r:id="rId8"/>
    <p:sldId id="351" r:id="rId9"/>
    <p:sldId id="342" r:id="rId10"/>
    <p:sldId id="331" r:id="rId11"/>
    <p:sldId id="328" r:id="rId12"/>
    <p:sldId id="335" r:id="rId13"/>
    <p:sldId id="334" r:id="rId14"/>
    <p:sldId id="348" r:id="rId15"/>
    <p:sldId id="333" r:id="rId16"/>
    <p:sldId id="336" r:id="rId17"/>
    <p:sldId id="346" r:id="rId18"/>
    <p:sldId id="349" r:id="rId19"/>
    <p:sldId id="337" r:id="rId20"/>
    <p:sldId id="339" r:id="rId21"/>
    <p:sldId id="338" r:id="rId22"/>
    <p:sldId id="340" r:id="rId23"/>
    <p:sldId id="341" r:id="rId24"/>
    <p:sldId id="345" r:id="rId25"/>
  </p:sldIdLst>
  <p:sldSz cx="12192000" cy="6858000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A86"/>
    <a:srgbClr val="336699"/>
    <a:srgbClr val="0099CC"/>
    <a:srgbClr val="660033"/>
    <a:srgbClr val="292929"/>
    <a:srgbClr val="0066CC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4" autoAdjust="0"/>
    <p:restoredTop sz="98019" autoAdjust="0"/>
  </p:normalViewPr>
  <p:slideViewPr>
    <p:cSldViewPr>
      <p:cViewPr varScale="1">
        <p:scale>
          <a:sx n="112" d="100"/>
          <a:sy n="112" d="100"/>
        </p:scale>
        <p:origin x="55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hu-HU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61031AC-E5D0-43C4-B710-05453C3A6207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81456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hu-HU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hu-H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CC2E7BF-E9E0-478C-A538-7A61284A0D36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40360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4ED9D-68C4-4418-B5A4-46AFA8A0B917}" type="slidenum">
              <a:rPr lang="hu-HU"/>
              <a:pPr/>
              <a:t>6</a:t>
            </a:fld>
            <a:endParaRPr lang="hu-HU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5206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dia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9" y="5783514"/>
            <a:ext cx="2761364" cy="920455"/>
          </a:xfrm>
          <a:prstGeom prst="rect">
            <a:avLst/>
          </a:prstGeom>
        </p:spPr>
      </p:pic>
      <p:sp>
        <p:nvSpPr>
          <p:cNvPr id="9" name="Szöveg hely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458371"/>
            <a:ext cx="9144000" cy="395427"/>
          </a:xfrm>
        </p:spPr>
        <p:txBody>
          <a:bodyPr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bg2"/>
                </a:solidFill>
              </a:defRPr>
            </a:lvl1pPr>
          </a:lstStyle>
          <a:p>
            <a:r>
              <a:rPr lang="hu-HU" dirty="0" err="1" smtClean="0"/>
              <a:t>Presentation</a:t>
            </a:r>
            <a:r>
              <a:rPr lang="hu-HU" dirty="0" smtClean="0"/>
              <a:t> </a:t>
            </a:r>
            <a:r>
              <a:rPr lang="hu-HU" dirty="0" err="1" smtClean="0"/>
              <a:t>subtitle</a:t>
            </a:r>
            <a:endParaRPr lang="hu-HU" dirty="0"/>
          </a:p>
        </p:txBody>
      </p:sp>
      <p:sp>
        <p:nvSpPr>
          <p:cNvPr id="8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1346487"/>
            <a:ext cx="9144000" cy="1088842"/>
          </a:xfrm>
        </p:spPr>
        <p:txBody>
          <a:bodyPr anchor="ctr">
            <a:noAutofit/>
          </a:bodyPr>
          <a:lstStyle>
            <a:lvl1pPr marL="0" indent="0" algn="ctr"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 err="1" smtClean="0"/>
              <a:t>Presentation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endParaRPr lang="hu-HU" dirty="0" smtClean="0"/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971597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hu-HU" dirty="0" smtClean="0"/>
              <a:t>Dr. Mihály Minta</a:t>
            </a:r>
            <a:endParaRPr lang="hu-HU" dirty="0"/>
          </a:p>
        </p:txBody>
      </p:sp>
      <p:sp>
        <p:nvSpPr>
          <p:cNvPr id="17" name="Szöveg helye 1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375943"/>
            <a:ext cx="9144000" cy="704850"/>
          </a:xfrm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2"/>
                </a:solidFill>
              </a:defRPr>
            </a:lvl1pPr>
          </a:lstStyle>
          <a:p>
            <a:pPr>
              <a:spcBef>
                <a:spcPts val="300"/>
              </a:spcBef>
            </a:pPr>
            <a:r>
              <a:rPr lang="en-GB" dirty="0" smtClean="0"/>
              <a:t>SAMPLE NAME OF DEPARTMENT, 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en-GB" dirty="0" smtClean="0"/>
              <a:t>BROKEN INTO TWO LINES IN CASE OF A LONG NAME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420767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 smtClean="0"/>
              <a:t>Edit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7"/>
            <a:ext cx="10515600" cy="4124325"/>
          </a:xfrm>
        </p:spPr>
        <p:txBody>
          <a:bodyPr vert="eaVert"/>
          <a:lstStyle/>
          <a:p>
            <a:pPr lvl="0"/>
            <a:r>
              <a:rPr lang="en-GB" dirty="0" smtClean="0"/>
              <a:t>Editing sample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6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baseline="0">
                <a:solidFill>
                  <a:schemeClr val="bg2"/>
                </a:solidFill>
              </a:defRPr>
            </a:lvl1pPr>
            <a:lvl2pPr marL="342900" indent="0">
              <a:buFont typeface="Arial" panose="020B0604020202020204" pitchFamily="34" charset="0"/>
              <a:buNone/>
              <a:defRPr/>
            </a:lvl2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algn="ctr"/>
            <a:r>
              <a:rPr lang="en-GB" sz="900" dirty="0" smtClean="0">
                <a:solidFill>
                  <a:schemeClr val="bg2"/>
                </a:solidFill>
              </a:rPr>
              <a:t>Name of the department,</a:t>
            </a:r>
            <a:r>
              <a:rPr lang="hu-HU" sz="900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if longer, </a:t>
            </a:r>
            <a:r>
              <a:rPr lang="hu-HU" sz="900" dirty="0" smtClean="0">
                <a:solidFill>
                  <a:schemeClr val="bg2"/>
                </a:solidFill>
              </a:rPr>
              <a:t/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en-GB" sz="900" dirty="0" smtClean="0">
                <a:solidFill>
                  <a:schemeClr val="bg2"/>
                </a:solidFill>
              </a:rPr>
              <a:t>split into two lines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900" dirty="0" smtClean="0">
                <a:solidFill>
                  <a:schemeClr val="bg2"/>
                </a:solidFill>
              </a:rPr>
              <a:t>Dr. Mihály Minta,</a:t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hu-HU" sz="900" dirty="0" err="1" smtClean="0">
                <a:solidFill>
                  <a:schemeClr val="bg2"/>
                </a:solidFill>
              </a:rPr>
              <a:t>title</a:t>
            </a:r>
            <a:endParaRPr lang="hu-HU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90685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04287" y="368301"/>
            <a:ext cx="2447927" cy="5581650"/>
          </a:xfrm>
        </p:spPr>
        <p:txBody>
          <a:bodyPr vert="eaVert"/>
          <a:lstStyle/>
          <a:p>
            <a:r>
              <a:rPr lang="hu-HU" dirty="0" smtClean="0"/>
              <a:t>Edit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8302"/>
            <a:ext cx="7734300" cy="5581650"/>
          </a:xfrm>
        </p:spPr>
        <p:txBody>
          <a:bodyPr vert="eaVert"/>
          <a:lstStyle/>
          <a:p>
            <a:pPr lvl="0"/>
            <a:r>
              <a:rPr lang="en-GB" dirty="0" smtClean="0"/>
              <a:t>Editing sample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6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baseline="0">
                <a:solidFill>
                  <a:schemeClr val="bg2"/>
                </a:solidFill>
              </a:defRPr>
            </a:lvl1pPr>
            <a:lvl2pPr marL="342900" indent="0">
              <a:buFont typeface="Arial" panose="020B0604020202020204" pitchFamily="34" charset="0"/>
              <a:buNone/>
              <a:defRPr/>
            </a:lvl2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algn="ctr"/>
            <a:r>
              <a:rPr lang="en-GB" sz="900" dirty="0" smtClean="0">
                <a:solidFill>
                  <a:schemeClr val="bg2"/>
                </a:solidFill>
              </a:rPr>
              <a:t>Name of the department,</a:t>
            </a:r>
            <a:r>
              <a:rPr lang="hu-HU" sz="900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if longer, </a:t>
            </a:r>
            <a:r>
              <a:rPr lang="hu-HU" sz="900" dirty="0" smtClean="0">
                <a:solidFill>
                  <a:schemeClr val="bg2"/>
                </a:solidFill>
              </a:rPr>
              <a:t/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en-GB" sz="900" dirty="0" smtClean="0">
                <a:solidFill>
                  <a:schemeClr val="bg2"/>
                </a:solidFill>
              </a:rPr>
              <a:t>split into two lines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900" dirty="0" smtClean="0">
                <a:solidFill>
                  <a:schemeClr val="bg2"/>
                </a:solidFill>
              </a:rPr>
              <a:t>Dr. Mihály Minta,</a:t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hu-HU" sz="900" dirty="0" err="1" smtClean="0">
                <a:solidFill>
                  <a:schemeClr val="bg2"/>
                </a:solidFill>
              </a:rPr>
              <a:t>title</a:t>
            </a:r>
            <a:endParaRPr lang="hu-HU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43533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386150"/>
            <a:ext cx="9144000" cy="1123815"/>
          </a:xfrm>
        </p:spPr>
        <p:txBody>
          <a:bodyPr anchor="ctr">
            <a:noAutofit/>
          </a:bodyPr>
          <a:lstStyle>
            <a:lvl1pPr marL="0" indent="0" algn="ctr">
              <a:buNone/>
              <a:defRPr sz="45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 err="1" smtClean="0"/>
              <a:t>Thank</a:t>
            </a:r>
            <a:r>
              <a:rPr lang="hu-HU" dirty="0" smtClean="0"/>
              <a:t> </a:t>
            </a:r>
            <a:r>
              <a:rPr lang="hu-HU" dirty="0" err="1" smtClean="0"/>
              <a:t>you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your</a:t>
            </a:r>
            <a:r>
              <a:rPr lang="hu-HU" dirty="0" smtClean="0"/>
              <a:t> </a:t>
            </a:r>
            <a:r>
              <a:rPr lang="hu-HU" dirty="0" err="1" smtClean="0"/>
              <a:t>attention</a:t>
            </a:r>
            <a:r>
              <a:rPr lang="hu-HU" dirty="0" smtClean="0"/>
              <a:t>!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849337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 baseline="0">
                <a:solidFill>
                  <a:schemeClr val="bg2"/>
                </a:solidFill>
              </a:defRPr>
            </a:lvl1pPr>
          </a:lstStyle>
          <a:p>
            <a:r>
              <a:rPr lang="hu-HU" dirty="0" smtClean="0"/>
              <a:t>Dr. Mihály Minta 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9" y="5783514"/>
            <a:ext cx="2761364" cy="9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9613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D7847-E02C-4C66-BFF8-6EE6356418E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2420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67675-06C5-4DB0-A87C-4E6004BDBB5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9540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Edit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124324"/>
          </a:xfrm>
        </p:spPr>
        <p:txBody>
          <a:bodyPr/>
          <a:lstStyle/>
          <a:p>
            <a:pPr lvl="0"/>
            <a:r>
              <a:rPr lang="en-GB" dirty="0" smtClean="0"/>
              <a:t>Editing sample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6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baseline="0">
                <a:solidFill>
                  <a:schemeClr val="bg2"/>
                </a:solidFill>
              </a:defRPr>
            </a:lvl1pPr>
            <a:lvl2pPr marL="342900" indent="0">
              <a:buFont typeface="Arial" panose="020B0604020202020204" pitchFamily="34" charset="0"/>
              <a:buNone/>
              <a:defRPr/>
            </a:lvl2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algn="ctr"/>
            <a:r>
              <a:rPr lang="en-GB" sz="900" dirty="0" smtClean="0">
                <a:solidFill>
                  <a:schemeClr val="bg2"/>
                </a:solidFill>
              </a:rPr>
              <a:t>Name of the department,</a:t>
            </a:r>
            <a:r>
              <a:rPr lang="hu-HU" sz="900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if longer, </a:t>
            </a:r>
            <a:r>
              <a:rPr lang="hu-HU" sz="900" dirty="0" smtClean="0">
                <a:solidFill>
                  <a:schemeClr val="bg2"/>
                </a:solidFill>
              </a:rPr>
              <a:t/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en-GB" sz="900" dirty="0" smtClean="0">
                <a:solidFill>
                  <a:schemeClr val="bg2"/>
                </a:solidFill>
              </a:rPr>
              <a:t>split into two lines</a:t>
            </a:r>
          </a:p>
        </p:txBody>
      </p:sp>
      <p:sp>
        <p:nvSpPr>
          <p:cNvPr id="11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900" dirty="0" smtClean="0">
                <a:solidFill>
                  <a:schemeClr val="bg2"/>
                </a:solidFill>
              </a:rPr>
              <a:t>Dr. Mihály Minta,</a:t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hu-HU" sz="900" dirty="0" err="1" smtClean="0">
                <a:solidFill>
                  <a:schemeClr val="bg2"/>
                </a:solidFill>
              </a:rPr>
              <a:t>title</a:t>
            </a:r>
            <a:endParaRPr lang="hu-HU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0161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1" y="1808163"/>
            <a:ext cx="10515600" cy="2615166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dirty="0" smtClean="0"/>
              <a:t>Edit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1" y="4450319"/>
            <a:ext cx="10515600" cy="1499633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Editing </a:t>
            </a:r>
            <a:r>
              <a:rPr lang="hu-HU" dirty="0" err="1" smtClean="0"/>
              <a:t>sample</a:t>
            </a:r>
            <a:r>
              <a:rPr lang="hu-HU" dirty="0" smtClean="0"/>
              <a:t> text</a:t>
            </a:r>
          </a:p>
        </p:txBody>
      </p:sp>
      <p:sp>
        <p:nvSpPr>
          <p:cNvPr id="6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6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baseline="0">
                <a:solidFill>
                  <a:schemeClr val="bg2"/>
                </a:solidFill>
              </a:defRPr>
            </a:lvl1pPr>
            <a:lvl2pPr marL="342900" indent="0">
              <a:buFont typeface="Arial" panose="020B0604020202020204" pitchFamily="34" charset="0"/>
              <a:buNone/>
              <a:defRPr/>
            </a:lvl2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algn="ctr"/>
            <a:r>
              <a:rPr lang="en-GB" sz="900" dirty="0" smtClean="0">
                <a:solidFill>
                  <a:schemeClr val="bg2"/>
                </a:solidFill>
              </a:rPr>
              <a:t>Name of the department,</a:t>
            </a:r>
            <a:r>
              <a:rPr lang="hu-HU" sz="900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if longer, </a:t>
            </a:r>
            <a:r>
              <a:rPr lang="hu-HU" sz="900" dirty="0" smtClean="0">
                <a:solidFill>
                  <a:schemeClr val="bg2"/>
                </a:solidFill>
              </a:rPr>
              <a:t/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en-GB" sz="900" dirty="0" smtClean="0">
                <a:solidFill>
                  <a:schemeClr val="bg2"/>
                </a:solidFill>
              </a:rPr>
              <a:t>split into two lines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900" dirty="0" smtClean="0">
                <a:solidFill>
                  <a:schemeClr val="bg2"/>
                </a:solidFill>
              </a:rPr>
              <a:t>Dr. Mihály Minta,</a:t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hu-HU" sz="900" dirty="0" err="1" smtClean="0">
                <a:solidFill>
                  <a:schemeClr val="bg2"/>
                </a:solidFill>
              </a:rPr>
              <a:t>title</a:t>
            </a:r>
            <a:endParaRPr lang="hu-HU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7590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 smtClean="0"/>
              <a:t>Edit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08165"/>
            <a:ext cx="5181600" cy="4141787"/>
          </a:xfrm>
        </p:spPr>
        <p:txBody>
          <a:bodyPr/>
          <a:lstStyle/>
          <a:p>
            <a:pPr lvl="0"/>
            <a:r>
              <a:rPr lang="en-GB" dirty="0" smtClean="0"/>
              <a:t>Editing sample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08165"/>
            <a:ext cx="5181600" cy="4141787"/>
          </a:xfrm>
        </p:spPr>
        <p:txBody>
          <a:bodyPr/>
          <a:lstStyle/>
          <a:p>
            <a:pPr lvl="0"/>
            <a:r>
              <a:rPr lang="en-GB" dirty="0" smtClean="0"/>
              <a:t>Editing sample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7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6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baseline="0">
                <a:solidFill>
                  <a:schemeClr val="bg2"/>
                </a:solidFill>
              </a:defRPr>
            </a:lvl1pPr>
            <a:lvl2pPr marL="342900" indent="0">
              <a:buFont typeface="Arial" panose="020B0604020202020204" pitchFamily="34" charset="0"/>
              <a:buNone/>
              <a:defRPr/>
            </a:lvl2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algn="ctr"/>
            <a:r>
              <a:rPr lang="en-GB" sz="900" dirty="0" smtClean="0">
                <a:solidFill>
                  <a:schemeClr val="bg2"/>
                </a:solidFill>
              </a:rPr>
              <a:t>Name of the department,</a:t>
            </a:r>
            <a:r>
              <a:rPr lang="hu-HU" sz="900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if longer, </a:t>
            </a:r>
            <a:r>
              <a:rPr lang="hu-HU" sz="900" dirty="0" smtClean="0">
                <a:solidFill>
                  <a:schemeClr val="bg2"/>
                </a:solidFill>
              </a:rPr>
              <a:t/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en-GB" sz="900" dirty="0" smtClean="0">
                <a:solidFill>
                  <a:schemeClr val="bg2"/>
                </a:solidFill>
              </a:rPr>
              <a:t>split into two lines</a:t>
            </a:r>
          </a:p>
        </p:txBody>
      </p:sp>
      <p:sp>
        <p:nvSpPr>
          <p:cNvPr id="8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900" dirty="0" smtClean="0">
                <a:solidFill>
                  <a:schemeClr val="bg2"/>
                </a:solidFill>
              </a:rPr>
              <a:t>Dr. Mihály Minta,</a:t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hu-HU" sz="900" dirty="0" err="1" smtClean="0">
                <a:solidFill>
                  <a:schemeClr val="bg2"/>
                </a:solidFill>
              </a:rPr>
              <a:t>title</a:t>
            </a:r>
            <a:endParaRPr lang="hu-HU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3744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hu-HU" dirty="0" smtClean="0"/>
              <a:t>Edit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9" y="1808163"/>
            <a:ext cx="5157787" cy="696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dirty="0" smtClean="0"/>
              <a:t>Editing </a:t>
            </a:r>
            <a:r>
              <a:rPr lang="hu-HU" dirty="0" err="1" smtClean="0"/>
              <a:t>sample</a:t>
            </a:r>
            <a:r>
              <a:rPr lang="hu-HU" dirty="0" smtClean="0"/>
              <a:t>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444876"/>
          </a:xfrm>
        </p:spPr>
        <p:txBody>
          <a:bodyPr/>
          <a:lstStyle/>
          <a:p>
            <a:pPr lvl="0"/>
            <a:r>
              <a:rPr lang="en-GB" dirty="0" smtClean="0"/>
              <a:t>Editing sample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808163"/>
            <a:ext cx="5183188" cy="696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 dirty="0" smtClean="0"/>
              <a:t>Editing </a:t>
            </a:r>
            <a:r>
              <a:rPr lang="hu-HU" dirty="0" err="1" smtClean="0"/>
              <a:t>sample</a:t>
            </a:r>
            <a:r>
              <a:rPr lang="hu-HU" dirty="0" smtClean="0"/>
              <a:t>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7"/>
            <a:ext cx="5183188" cy="3444875"/>
          </a:xfrm>
        </p:spPr>
        <p:txBody>
          <a:bodyPr/>
          <a:lstStyle/>
          <a:p>
            <a:pPr lvl="0"/>
            <a:r>
              <a:rPr lang="en-GB" dirty="0" smtClean="0"/>
              <a:t>Editing sample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9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6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baseline="0">
                <a:solidFill>
                  <a:schemeClr val="bg2"/>
                </a:solidFill>
              </a:defRPr>
            </a:lvl1pPr>
            <a:lvl2pPr marL="342900" indent="0">
              <a:buFont typeface="Arial" panose="020B0604020202020204" pitchFamily="34" charset="0"/>
              <a:buNone/>
              <a:defRPr/>
            </a:lvl2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algn="ctr"/>
            <a:r>
              <a:rPr lang="en-GB" sz="900" dirty="0" smtClean="0">
                <a:solidFill>
                  <a:schemeClr val="bg2"/>
                </a:solidFill>
              </a:rPr>
              <a:t>Name of the department,</a:t>
            </a:r>
            <a:r>
              <a:rPr lang="hu-HU" sz="900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if longer, </a:t>
            </a:r>
            <a:r>
              <a:rPr lang="hu-HU" sz="900" dirty="0" smtClean="0">
                <a:solidFill>
                  <a:schemeClr val="bg2"/>
                </a:solidFill>
              </a:rPr>
              <a:t/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en-GB" sz="900" dirty="0" smtClean="0">
                <a:solidFill>
                  <a:schemeClr val="bg2"/>
                </a:solidFill>
              </a:rPr>
              <a:t>split into two lines</a:t>
            </a:r>
          </a:p>
        </p:txBody>
      </p:sp>
      <p:sp>
        <p:nvSpPr>
          <p:cNvPr id="10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900" dirty="0" smtClean="0">
                <a:solidFill>
                  <a:schemeClr val="bg2"/>
                </a:solidFill>
              </a:rPr>
              <a:t>Dr. Mihály Minta,</a:t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hu-HU" sz="900" dirty="0" err="1" smtClean="0">
                <a:solidFill>
                  <a:schemeClr val="bg2"/>
                </a:solidFill>
              </a:rPr>
              <a:t>title</a:t>
            </a:r>
            <a:endParaRPr lang="hu-HU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6186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 smtClean="0"/>
              <a:t>Edit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endParaRPr lang="en-US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6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baseline="0">
                <a:solidFill>
                  <a:schemeClr val="bg2"/>
                </a:solidFill>
              </a:defRPr>
            </a:lvl1pPr>
            <a:lvl2pPr marL="342900" indent="0">
              <a:buFont typeface="Arial" panose="020B0604020202020204" pitchFamily="34" charset="0"/>
              <a:buNone/>
              <a:defRPr/>
            </a:lvl2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algn="ctr"/>
            <a:r>
              <a:rPr lang="en-GB" sz="900" dirty="0" smtClean="0">
                <a:solidFill>
                  <a:schemeClr val="bg2"/>
                </a:solidFill>
              </a:rPr>
              <a:t>Name of the department,</a:t>
            </a:r>
            <a:r>
              <a:rPr lang="hu-HU" sz="900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if longer, </a:t>
            </a:r>
            <a:r>
              <a:rPr lang="hu-HU" sz="900" dirty="0" smtClean="0">
                <a:solidFill>
                  <a:schemeClr val="bg2"/>
                </a:solidFill>
              </a:rPr>
              <a:t/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en-GB" sz="900" dirty="0" smtClean="0">
                <a:solidFill>
                  <a:schemeClr val="bg2"/>
                </a:solidFill>
              </a:rPr>
              <a:t>split into two lines</a:t>
            </a:r>
          </a:p>
        </p:txBody>
      </p:sp>
      <p:sp>
        <p:nvSpPr>
          <p:cNvPr id="6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900" dirty="0" smtClean="0">
                <a:solidFill>
                  <a:schemeClr val="bg2"/>
                </a:solidFill>
              </a:rPr>
              <a:t>Dr. Mihály Minta,</a:t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hu-HU" sz="900" dirty="0" err="1" smtClean="0">
                <a:solidFill>
                  <a:schemeClr val="bg2"/>
                </a:solidFill>
              </a:rPr>
              <a:t>title</a:t>
            </a:r>
            <a:endParaRPr lang="hu-HU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21870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églalap 16"/>
          <p:cNvSpPr/>
          <p:nvPr/>
        </p:nvSpPr>
        <p:spPr>
          <a:xfrm>
            <a:off x="0" y="6138791"/>
            <a:ext cx="12192000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Egyenes összekötő 8"/>
          <p:cNvCxnSpPr/>
          <p:nvPr/>
        </p:nvCxnSpPr>
        <p:spPr>
          <a:xfrm>
            <a:off x="3299296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890662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6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baseline="0">
                <a:solidFill>
                  <a:schemeClr val="bg2"/>
                </a:solidFill>
              </a:defRPr>
            </a:lvl1pPr>
            <a:lvl2pPr marL="342900" indent="0">
              <a:buFont typeface="Arial" panose="020B0604020202020204" pitchFamily="34" charset="0"/>
              <a:buNone/>
              <a:defRPr/>
            </a:lvl2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algn="ctr"/>
            <a:r>
              <a:rPr lang="en-GB" sz="900" dirty="0" smtClean="0">
                <a:solidFill>
                  <a:schemeClr val="bg2"/>
                </a:solidFill>
              </a:rPr>
              <a:t>Name of the department,</a:t>
            </a:r>
            <a:r>
              <a:rPr lang="hu-HU" sz="900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if longer, </a:t>
            </a:r>
            <a:r>
              <a:rPr lang="hu-HU" sz="900" dirty="0" smtClean="0">
                <a:solidFill>
                  <a:schemeClr val="bg2"/>
                </a:solidFill>
              </a:rPr>
              <a:t/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en-GB" sz="900" dirty="0" smtClean="0">
                <a:solidFill>
                  <a:schemeClr val="bg2"/>
                </a:solidFill>
              </a:rPr>
              <a:t>split into two lines</a:t>
            </a:r>
          </a:p>
        </p:txBody>
      </p:sp>
      <p:sp>
        <p:nvSpPr>
          <p:cNvPr id="19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900" dirty="0" smtClean="0">
                <a:solidFill>
                  <a:schemeClr val="bg2"/>
                </a:solidFill>
              </a:rPr>
              <a:t>Dr. Mihály Minta,</a:t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hu-HU" sz="900" dirty="0" err="1" smtClean="0">
                <a:solidFill>
                  <a:schemeClr val="bg2"/>
                </a:solidFill>
              </a:rPr>
              <a:t>title</a:t>
            </a:r>
            <a:endParaRPr lang="hu-HU" sz="900" dirty="0">
              <a:solidFill>
                <a:schemeClr val="bg2"/>
              </a:solidFill>
            </a:endParaRP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0" y="6073284"/>
            <a:ext cx="2534304" cy="8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9791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368303"/>
            <a:ext cx="6172200" cy="558164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 dirty="0" smtClean="0"/>
              <a:t>Editing sample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08165"/>
            <a:ext cx="3932237" cy="4141787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2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dirty="0" smtClean="0"/>
              <a:t>Editing </a:t>
            </a:r>
            <a:r>
              <a:rPr lang="hu-HU" dirty="0" err="1" smtClean="0"/>
              <a:t>sample</a:t>
            </a:r>
            <a:r>
              <a:rPr lang="hu-HU" dirty="0" smtClean="0"/>
              <a:t>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365127"/>
            <a:ext cx="3933825" cy="1325563"/>
          </a:xfrm>
        </p:spPr>
        <p:txBody>
          <a:bodyPr/>
          <a:lstStyle/>
          <a:p>
            <a:r>
              <a:rPr lang="hu-HU" dirty="0" smtClean="0"/>
              <a:t>Edit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endParaRPr lang="en-US" dirty="0"/>
          </a:p>
        </p:txBody>
      </p:sp>
      <p:sp>
        <p:nvSpPr>
          <p:cNvPr id="7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6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baseline="0">
                <a:solidFill>
                  <a:schemeClr val="bg2"/>
                </a:solidFill>
              </a:defRPr>
            </a:lvl1pPr>
            <a:lvl2pPr marL="342900" indent="0">
              <a:buFont typeface="Arial" panose="020B0604020202020204" pitchFamily="34" charset="0"/>
              <a:buNone/>
              <a:defRPr/>
            </a:lvl2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algn="ctr"/>
            <a:r>
              <a:rPr lang="en-GB" sz="900" dirty="0" smtClean="0">
                <a:solidFill>
                  <a:schemeClr val="bg2"/>
                </a:solidFill>
              </a:rPr>
              <a:t>Name of the department,</a:t>
            </a:r>
            <a:r>
              <a:rPr lang="hu-HU" sz="900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if longer, </a:t>
            </a:r>
            <a:r>
              <a:rPr lang="hu-HU" sz="900" dirty="0" smtClean="0">
                <a:solidFill>
                  <a:schemeClr val="bg2"/>
                </a:solidFill>
              </a:rPr>
              <a:t/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en-GB" sz="900" dirty="0" smtClean="0">
                <a:solidFill>
                  <a:schemeClr val="bg2"/>
                </a:solidFill>
              </a:rPr>
              <a:t>split into two lines</a:t>
            </a:r>
          </a:p>
        </p:txBody>
      </p:sp>
      <p:sp>
        <p:nvSpPr>
          <p:cNvPr id="9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900" dirty="0" smtClean="0">
                <a:solidFill>
                  <a:schemeClr val="bg2"/>
                </a:solidFill>
              </a:rPr>
              <a:t>Dr. Mihály Minta,</a:t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hu-HU" sz="900" dirty="0" err="1" smtClean="0">
                <a:solidFill>
                  <a:schemeClr val="bg2"/>
                </a:solidFill>
              </a:rPr>
              <a:t>title</a:t>
            </a:r>
            <a:endParaRPr lang="hu-HU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2502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315269" y="2"/>
            <a:ext cx="6876732" cy="6134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 dirty="0" smtClean="0"/>
              <a:t>Click on the icon to insert a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08165"/>
            <a:ext cx="3932237" cy="4141787"/>
          </a:xfrm>
        </p:spPr>
        <p:txBody>
          <a:bodyPr/>
          <a:lstStyle>
            <a:lvl1pPr marL="214313" indent="-214313">
              <a:buFont typeface="Arial" panose="020B0604020202020204" pitchFamily="34" charset="0"/>
              <a:buChar char="•"/>
              <a:defRPr sz="21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 dirty="0" smtClean="0"/>
              <a:t>Editing </a:t>
            </a:r>
            <a:r>
              <a:rPr lang="hu-HU" dirty="0" err="1" smtClean="0"/>
              <a:t>sample</a:t>
            </a:r>
            <a:r>
              <a:rPr lang="hu-HU" dirty="0" smtClean="0"/>
              <a:t>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1" y="365127"/>
            <a:ext cx="3933825" cy="1325563"/>
          </a:xfrm>
        </p:spPr>
        <p:txBody>
          <a:bodyPr/>
          <a:lstStyle/>
          <a:p>
            <a:r>
              <a:rPr lang="hu-HU" dirty="0" smtClean="0"/>
              <a:t>Edit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endParaRPr lang="en-US" dirty="0"/>
          </a:p>
        </p:txBody>
      </p:sp>
      <p:sp>
        <p:nvSpPr>
          <p:cNvPr id="8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6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baseline="0">
                <a:solidFill>
                  <a:schemeClr val="bg2"/>
                </a:solidFill>
              </a:defRPr>
            </a:lvl1pPr>
            <a:lvl2pPr marL="342900" indent="0">
              <a:buFont typeface="Arial" panose="020B0604020202020204" pitchFamily="34" charset="0"/>
              <a:buNone/>
              <a:defRPr/>
            </a:lvl2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algn="ctr"/>
            <a:r>
              <a:rPr lang="en-GB" sz="900" dirty="0" smtClean="0">
                <a:solidFill>
                  <a:schemeClr val="bg2"/>
                </a:solidFill>
              </a:rPr>
              <a:t>Name of the department,</a:t>
            </a:r>
            <a:r>
              <a:rPr lang="hu-HU" sz="900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if longer, </a:t>
            </a:r>
            <a:r>
              <a:rPr lang="hu-HU" sz="900" dirty="0" smtClean="0">
                <a:solidFill>
                  <a:schemeClr val="bg2"/>
                </a:solidFill>
              </a:rPr>
              <a:t/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en-GB" sz="900" dirty="0" smtClean="0">
                <a:solidFill>
                  <a:schemeClr val="bg2"/>
                </a:solidFill>
              </a:rPr>
              <a:t>split into two lines</a:t>
            </a:r>
          </a:p>
        </p:txBody>
      </p:sp>
      <p:sp>
        <p:nvSpPr>
          <p:cNvPr id="10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9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900" dirty="0" smtClean="0">
                <a:solidFill>
                  <a:schemeClr val="bg2"/>
                </a:solidFill>
              </a:rPr>
              <a:t>Dr. Mihály Minta,</a:t>
            </a:r>
            <a:br>
              <a:rPr lang="hu-HU" sz="900" dirty="0" smtClean="0">
                <a:solidFill>
                  <a:schemeClr val="bg2"/>
                </a:solidFill>
              </a:rPr>
            </a:br>
            <a:r>
              <a:rPr lang="hu-HU" sz="900" dirty="0" err="1" smtClean="0">
                <a:solidFill>
                  <a:schemeClr val="bg2"/>
                </a:solidFill>
              </a:rPr>
              <a:t>title</a:t>
            </a:r>
            <a:endParaRPr lang="hu-HU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7479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0" y="6138791"/>
            <a:ext cx="12192000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00" y="6073284"/>
            <a:ext cx="2534304" cy="8447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Edit </a:t>
            </a:r>
            <a:r>
              <a:rPr lang="hu-HU" dirty="0" err="1" smtClean="0"/>
              <a:t>sample</a:t>
            </a:r>
            <a:r>
              <a:rPr lang="hu-HU" dirty="0" smtClean="0"/>
              <a:t> </a:t>
            </a:r>
            <a:r>
              <a:rPr lang="hu-HU" dirty="0" err="1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410"/>
            <a:ext cx="10515600" cy="412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Editing sample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9" name="Szöveg helye 4"/>
          <p:cNvSpPr txBox="1">
            <a:spLocks/>
          </p:cNvSpPr>
          <p:nvPr/>
        </p:nvSpPr>
        <p:spPr>
          <a:xfrm>
            <a:off x="3012565" y="6163980"/>
            <a:ext cx="6173121" cy="6810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sz="900" b="1" dirty="0" smtClean="0">
              <a:solidFill>
                <a:schemeClr val="bg2"/>
              </a:solidFill>
            </a:endParaRPr>
          </a:p>
        </p:txBody>
      </p:sp>
      <p:cxnSp>
        <p:nvCxnSpPr>
          <p:cNvPr id="16" name="Egyenes összekötő 15"/>
          <p:cNvCxnSpPr/>
          <p:nvPr/>
        </p:nvCxnSpPr>
        <p:spPr>
          <a:xfrm>
            <a:off x="3299296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>
            <a:off x="890662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02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5120" userDrawn="1">
          <p15:clr>
            <a:srgbClr val="F26B43"/>
          </p15:clr>
        </p15:guide>
        <p15:guide id="3" pos="2761" userDrawn="1">
          <p15:clr>
            <a:srgbClr val="F26B43"/>
          </p15:clr>
        </p15:guide>
        <p15:guide id="4" pos="7479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pos="463" userDrawn="1">
          <p15:clr>
            <a:srgbClr val="F26B43"/>
          </p15:clr>
        </p15:guide>
        <p15:guide id="8" orient="horz" pos="232" userDrawn="1">
          <p15:clr>
            <a:srgbClr val="F26B43"/>
          </p15:clr>
        </p15:guide>
        <p15:guide id="9" pos="9535" userDrawn="1">
          <p15:clr>
            <a:srgbClr val="F26B43"/>
          </p15:clr>
        </p15:guide>
        <p15:guide id="10" pos="705" userDrawn="1">
          <p15:clr>
            <a:srgbClr val="F26B43"/>
          </p15:clr>
        </p15:guide>
        <p15:guide id="11" orient="horz" pos="11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Merkely%20B&#233;la\Desktop\Asztal%202\El&#337;ad&#225;sok\TAVI%20ea%20Szeged%20Interveni&#243;s%20Kongr\impl%20TEE%202.avi" TargetMode="Externa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docid=E5yTv_4mj4jwjM&amp;tbnid=_ZlUUWSMZO-oqM:&amp;ved=0CAUQjRw&amp;url=http://www.cardiothoracicsurgery.org/content/8/1/48/figure/F1?highres=y&amp;ei=BA3wUsz7EYeFtAbpy4G4Dg&amp;psig=AFQjCNGR--sGHaQB0RHa6yVWLBGqusPHfg&amp;ust=1391550051846153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6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sz="2400" dirty="0" err="1" smtClean="0"/>
              <a:t>Cardiology</a:t>
            </a:r>
            <a:endParaRPr lang="hu-HU" sz="24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dirty="0" err="1"/>
              <a:t>Introduction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Patient</a:t>
            </a:r>
            <a:r>
              <a:rPr lang="hu-HU" dirty="0"/>
              <a:t> </a:t>
            </a:r>
            <a:r>
              <a:rPr lang="hu-HU" dirty="0" err="1"/>
              <a:t>Care</a:t>
            </a:r>
            <a:endParaRPr lang="hu-HU" dirty="0"/>
          </a:p>
        </p:txBody>
      </p:sp>
      <p:sp>
        <p:nvSpPr>
          <p:cNvPr id="2" name="Szöveg hely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 smtClean="0"/>
              <a:t>Balázs T. Németh, MD PhD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1"/>
          </p:nvPr>
        </p:nvSpPr>
        <p:spPr>
          <a:xfrm>
            <a:off x="1524000" y="4092302"/>
            <a:ext cx="9144000" cy="704850"/>
          </a:xfrm>
        </p:spPr>
        <p:txBody>
          <a:bodyPr/>
          <a:lstStyle/>
          <a:p>
            <a:r>
              <a:rPr lang="hu-HU" dirty="0" err="1" smtClean="0"/>
              <a:t>Heart</a:t>
            </a:r>
            <a:r>
              <a:rPr lang="hu-HU" dirty="0" smtClean="0"/>
              <a:t> and </a:t>
            </a:r>
            <a:r>
              <a:rPr lang="hu-HU" dirty="0" err="1" smtClean="0"/>
              <a:t>Vascular</a:t>
            </a:r>
            <a:r>
              <a:rPr lang="hu-HU" dirty="0" smtClean="0"/>
              <a:t> Centre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8244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4" r="23164"/>
          <a:stretch/>
        </p:blipFill>
        <p:spPr bwMode="auto">
          <a:xfrm>
            <a:off x="1343472" y="2235742"/>
            <a:ext cx="2492641" cy="383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Csoportba foglalás 1"/>
          <p:cNvGrpSpPr/>
          <p:nvPr/>
        </p:nvGrpSpPr>
        <p:grpSpPr>
          <a:xfrm>
            <a:off x="4084186" y="2226396"/>
            <a:ext cx="2160240" cy="3866900"/>
            <a:chOff x="811226" y="2348880"/>
            <a:chExt cx="2088232" cy="3766195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4" t="6667" r="30292" b="7159"/>
            <a:stretch>
              <a:fillRect/>
            </a:stretch>
          </p:blipFill>
          <p:spPr bwMode="auto">
            <a:xfrm>
              <a:off x="811226" y="2348880"/>
              <a:ext cx="2088232" cy="3766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AutoShape 16"/>
            <p:cNvSpPr>
              <a:spLocks/>
            </p:cNvSpPr>
            <p:nvPr/>
          </p:nvSpPr>
          <p:spPr bwMode="auto">
            <a:xfrm rot="437389">
              <a:off x="1349476" y="3517184"/>
              <a:ext cx="574688" cy="317745"/>
            </a:xfrm>
            <a:prstGeom prst="rightArrow">
              <a:avLst>
                <a:gd name="adj1" fmla="val 45491"/>
                <a:gd name="adj2" fmla="val 55977"/>
              </a:avLst>
            </a:prstGeom>
            <a:solidFill>
              <a:srgbClr val="00BAFB"/>
            </a:solidFill>
            <a:ln w="25400">
              <a:solidFill>
                <a:srgbClr val="005A7C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defTabSz="64293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1pPr>
              <a:lvl2pPr marL="742950" indent="-285750" defTabSz="64293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2pPr>
              <a:lvl3pPr marL="1143000" indent="-228600" defTabSz="64293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3pPr>
              <a:lvl4pPr marL="1600200" indent="-228600" defTabSz="642938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4pPr>
              <a:lvl5pPr marL="2057400" indent="-228600" defTabSz="642938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hu-HU" sz="4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</p:grpSp>
      <p:sp>
        <p:nvSpPr>
          <p:cNvPr id="18" name="Cím 6"/>
          <p:cNvSpPr>
            <a:spLocks noGrp="1"/>
          </p:cNvSpPr>
          <p:nvPr/>
        </p:nvSpPr>
        <p:spPr bwMode="auto">
          <a:xfrm>
            <a:off x="2479621" y="980207"/>
            <a:ext cx="689486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hu-HU" alt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Coronary</a:t>
            </a:r>
            <a:r>
              <a:rPr lang="hu-HU" altLang="hu-HU" sz="2400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CT </a:t>
            </a:r>
            <a:r>
              <a:rPr lang="hu-HU" alt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angiography</a:t>
            </a:r>
            <a:endParaRPr lang="hu-HU" altLang="hu-HU" sz="2400" dirty="0">
              <a:solidFill>
                <a:srgbClr val="1A3A86"/>
              </a:solidFill>
              <a:latin typeface="Montserrat Medium" pitchFamily="2" charset="-18"/>
              <a:ea typeface="+mj-ea"/>
              <a:cs typeface="+mj-cs"/>
            </a:endParaRPr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6492500" y="2226396"/>
            <a:ext cx="4284020" cy="3866900"/>
            <a:chOff x="3203848" y="1866502"/>
            <a:chExt cx="5652172" cy="4937523"/>
          </a:xfrm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67" t="11604" r="36201" b="11604"/>
            <a:stretch>
              <a:fillRect/>
            </a:stretch>
          </p:blipFill>
          <p:spPr bwMode="auto">
            <a:xfrm>
              <a:off x="7279831" y="1866502"/>
              <a:ext cx="1576189" cy="4925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36" t="3920" r="42476" b="18466"/>
            <a:stretch>
              <a:fillRect/>
            </a:stretch>
          </p:blipFill>
          <p:spPr bwMode="auto">
            <a:xfrm>
              <a:off x="5322889" y="1878435"/>
              <a:ext cx="1933750" cy="4925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78" t="10626" r="33005" b="19839"/>
            <a:stretch>
              <a:fillRect/>
            </a:stretch>
          </p:blipFill>
          <p:spPr bwMode="auto">
            <a:xfrm>
              <a:off x="3203848" y="1866502"/>
              <a:ext cx="2051965" cy="4934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AutoShape 15"/>
            <p:cNvSpPr>
              <a:spLocks/>
            </p:cNvSpPr>
            <p:nvPr/>
          </p:nvSpPr>
          <p:spPr bwMode="auto">
            <a:xfrm rot="437389">
              <a:off x="5813972" y="3104137"/>
              <a:ext cx="574688" cy="317745"/>
            </a:xfrm>
            <a:prstGeom prst="rightArrow">
              <a:avLst>
                <a:gd name="adj1" fmla="val 45491"/>
                <a:gd name="adj2" fmla="val 55977"/>
              </a:avLst>
            </a:prstGeom>
            <a:solidFill>
              <a:srgbClr val="00BAFB"/>
            </a:solidFill>
            <a:ln w="25400">
              <a:solidFill>
                <a:srgbClr val="005A7C"/>
              </a:solidFill>
              <a:miter lim="800000"/>
              <a:headEnd/>
              <a:tailEnd/>
            </a:ln>
          </p:spPr>
          <p:txBody>
            <a:bodyPr lIns="0" tIns="0" rIns="0" bIns="0"/>
            <a:lstStyle>
              <a:lvl1pPr defTabSz="64293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1pPr>
              <a:lvl2pPr marL="742950" indent="-285750" defTabSz="64293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2pPr>
              <a:lvl3pPr marL="1143000" indent="-228600" defTabSz="64293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3pPr>
              <a:lvl4pPr marL="1600200" indent="-228600" defTabSz="642938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4pPr>
              <a:lvl5pPr marL="2057400" indent="-228600" defTabSz="642938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hu-HU" altLang="hu-HU" sz="41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endParaRPr>
            </a:p>
          </p:txBody>
        </p:sp>
      </p:grpSp>
      <p:sp>
        <p:nvSpPr>
          <p:cNvPr id="3" name="Szövegdoboz 2"/>
          <p:cNvSpPr txBox="1"/>
          <p:nvPr/>
        </p:nvSpPr>
        <p:spPr>
          <a:xfrm>
            <a:off x="3219555" y="1762592"/>
            <a:ext cx="6181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</a:rPr>
              <a:t>Coronary</a:t>
            </a:r>
            <a:r>
              <a:rPr lang="hu-HU" dirty="0" smtClean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</a:rPr>
              <a:t>plaque</a:t>
            </a:r>
            <a:r>
              <a:rPr lang="hu-HU" dirty="0" smtClean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</a:rPr>
              <a:t>detection</a:t>
            </a:r>
            <a:r>
              <a:rPr lang="hu-HU" dirty="0" smtClean="0">
                <a:solidFill>
                  <a:srgbClr val="1A3A86"/>
                </a:solidFill>
                <a:latin typeface="Montserrat Light" pitchFamily="2" charset="-18"/>
              </a:rPr>
              <a:t> and </a:t>
            </a: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</a:rPr>
              <a:t>characterization</a:t>
            </a:r>
            <a:endParaRPr lang="hu-HU" dirty="0">
              <a:solidFill>
                <a:srgbClr val="1A3A86"/>
              </a:solidFill>
              <a:latin typeface="Montserrat Light" pitchFamily="2" charset="-18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320463" y="324042"/>
            <a:ext cx="995200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Diagnostic</a:t>
            </a:r>
            <a:r>
              <a:rPr lang="hu-HU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</a:t>
            </a: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radiology</a:t>
            </a:r>
            <a:r>
              <a:rPr lang="hu-HU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</a:t>
            </a: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department</a:t>
            </a:r>
            <a:endParaRPr lang="en-US" sz="4400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3923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258051"/>
            <a:ext cx="3710399" cy="27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ím 6"/>
          <p:cNvSpPr>
            <a:spLocks noGrp="1"/>
          </p:cNvSpPr>
          <p:nvPr/>
        </p:nvSpPr>
        <p:spPr bwMode="auto">
          <a:xfrm>
            <a:off x="4295800" y="1626124"/>
            <a:ext cx="74516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Cardiac</a:t>
            </a:r>
            <a:r>
              <a:rPr lang="hu-HU" altLang="hu-HU" sz="2400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alt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magnetic</a:t>
            </a:r>
            <a:r>
              <a:rPr lang="hu-HU" altLang="hu-HU" sz="2400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alt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resonance</a:t>
            </a:r>
            <a:r>
              <a:rPr lang="hu-HU" altLang="hu-HU" sz="2400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alt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imaging</a:t>
            </a:r>
            <a:r>
              <a:rPr lang="hu-HU" altLang="hu-HU" sz="2400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altLang="hu-HU" sz="2400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(CMR)</a:t>
            </a:r>
          </a:p>
        </p:txBody>
      </p:sp>
      <p:sp>
        <p:nvSpPr>
          <p:cNvPr id="10" name="Tartalom helye 2"/>
          <p:cNvSpPr txBox="1">
            <a:spLocks/>
          </p:cNvSpPr>
          <p:nvPr/>
        </p:nvSpPr>
        <p:spPr>
          <a:xfrm>
            <a:off x="534375" y="2050478"/>
            <a:ext cx="3456384" cy="1152128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20000"/>
              </a:spcBef>
              <a:buClr>
                <a:srgbClr val="660033"/>
              </a:buClr>
              <a:defRPr/>
            </a:pPr>
            <a:r>
              <a:rPr lang="hu-HU" dirty="0">
                <a:latin typeface="Montserrat Light" pitchFamily="2" charset="-18"/>
                <a:ea typeface="ＭＳ Ｐゴシック" pitchFamily="34" charset="-128"/>
              </a:rPr>
              <a:t>Ventricular volumes, ejection fractions, masses</a:t>
            </a:r>
          </a:p>
          <a:p>
            <a:pPr>
              <a:spcBef>
                <a:spcPct val="20000"/>
              </a:spcBef>
              <a:buClr>
                <a:srgbClr val="660033"/>
              </a:buClr>
              <a:defRPr/>
            </a:pPr>
            <a:r>
              <a:rPr lang="hu-HU" dirty="0">
                <a:latin typeface="Montserrat Light" pitchFamily="2" charset="-18"/>
                <a:ea typeface="ＭＳ Ｐゴシック" pitchFamily="34" charset="-128"/>
              </a:rPr>
              <a:t>E</a:t>
            </a:r>
            <a:r>
              <a:rPr lang="hu-HU" dirty="0" err="1">
                <a:latin typeface="Montserrat Light" pitchFamily="2" charset="-18"/>
                <a:ea typeface="ＭＳ Ｐゴシック" pitchFamily="34" charset="-128"/>
              </a:rPr>
              <a:t>dema</a:t>
            </a:r>
            <a:r>
              <a:rPr lang="hu-HU" dirty="0">
                <a:latin typeface="Montserrat Light" pitchFamily="2" charset="-18"/>
                <a:ea typeface="ＭＳ Ｐゴシック" pitchFamily="34" charset="-128"/>
              </a:rPr>
              <a:t>, </a:t>
            </a:r>
            <a:r>
              <a:rPr lang="hu-HU" dirty="0" err="1">
                <a:latin typeface="Montserrat Light" pitchFamily="2" charset="-18"/>
                <a:ea typeface="ＭＳ Ｐゴシック" pitchFamily="34" charset="-128"/>
              </a:rPr>
              <a:t>necrosis</a:t>
            </a:r>
            <a:r>
              <a:rPr lang="hu-HU" dirty="0">
                <a:latin typeface="Montserrat Light" pitchFamily="2" charset="-18"/>
                <a:ea typeface="ＭＳ Ｐゴシック" pitchFamily="34" charset="-128"/>
              </a:rPr>
              <a:t>, </a:t>
            </a:r>
            <a:r>
              <a:rPr lang="hu-HU" dirty="0" err="1">
                <a:latin typeface="Montserrat Light" pitchFamily="2" charset="-18"/>
                <a:ea typeface="ＭＳ Ｐゴシック" pitchFamily="34" charset="-128"/>
              </a:rPr>
              <a:t>scar</a:t>
            </a:r>
            <a:r>
              <a:rPr lang="hu-HU" dirty="0">
                <a:latin typeface="Montserrat Light" pitchFamily="2" charset="-18"/>
                <a:ea typeface="ＭＳ Ｐゴシック" pitchFamily="34" charset="-128"/>
              </a:rPr>
              <a:t> </a:t>
            </a:r>
            <a:r>
              <a:rPr lang="hu-HU" dirty="0" err="1">
                <a:latin typeface="Montserrat Light" pitchFamily="2" charset="-18"/>
                <a:ea typeface="ＭＳ Ｐゴシック" pitchFamily="34" charset="-128"/>
              </a:rPr>
              <a:t>tissue</a:t>
            </a:r>
            <a:endParaRPr lang="hu-HU" dirty="0">
              <a:latin typeface="Montserrat Light" pitchFamily="2" charset="-18"/>
              <a:ea typeface="ＭＳ Ｐゴシック" pitchFamily="34" charset="-128"/>
            </a:endParaRPr>
          </a:p>
          <a:p>
            <a:pPr marL="0" lvl="1">
              <a:spcBef>
                <a:spcPct val="20000"/>
              </a:spcBef>
              <a:buClr>
                <a:srgbClr val="660033"/>
              </a:buClr>
              <a:defRPr/>
            </a:pPr>
            <a:endParaRPr lang="hu-HU" dirty="0">
              <a:latin typeface="Montserrat Light" pitchFamily="2" charset="-18"/>
              <a:ea typeface="ＭＳ Ｐゴシック" pitchFamily="34" charset="-128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/>
        </p:nvSpPr>
        <p:spPr bwMode="auto">
          <a:xfrm>
            <a:off x="4727848" y="3202606"/>
            <a:ext cx="4211960" cy="2447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950" indent="0" defTabSz="449263"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hu-HU" altLang="hu-HU" sz="1800" dirty="0">
              <a:latin typeface="Montserrat Light" pitchFamily="2" charset="-18"/>
            </a:endParaRP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1800" dirty="0">
                <a:latin typeface="Montserrat Light" pitchFamily="2" charset="-18"/>
              </a:rPr>
              <a:t>I</a:t>
            </a:r>
            <a:r>
              <a:rPr lang="en-GB" altLang="hu-HU" sz="1800" dirty="0" err="1">
                <a:latin typeface="Montserrat Light" pitchFamily="2" charset="-18"/>
              </a:rPr>
              <a:t>schaem</a:t>
            </a:r>
            <a:r>
              <a:rPr lang="hu-HU" altLang="hu-HU" sz="1800" dirty="0" err="1">
                <a:latin typeface="Montserrat Light" pitchFamily="2" charset="-18"/>
              </a:rPr>
              <a:t>ic</a:t>
            </a:r>
            <a:r>
              <a:rPr lang="hu-HU" altLang="hu-HU" sz="1800" dirty="0">
                <a:latin typeface="Montserrat Light" pitchFamily="2" charset="-18"/>
              </a:rPr>
              <a:t> </a:t>
            </a:r>
            <a:r>
              <a:rPr lang="hu-HU" altLang="hu-HU" sz="1800" dirty="0" err="1">
                <a:latin typeface="Montserrat Light" pitchFamily="2" charset="-18"/>
              </a:rPr>
              <a:t>heart</a:t>
            </a:r>
            <a:r>
              <a:rPr lang="hu-HU" altLang="hu-HU" sz="1800" dirty="0">
                <a:latin typeface="Montserrat Light" pitchFamily="2" charset="-18"/>
              </a:rPr>
              <a:t> </a:t>
            </a:r>
            <a:r>
              <a:rPr lang="hu-HU" altLang="hu-HU" sz="1800" dirty="0" err="1">
                <a:latin typeface="Montserrat Light" pitchFamily="2" charset="-18"/>
              </a:rPr>
              <a:t>disease</a:t>
            </a:r>
            <a:r>
              <a:rPr lang="hu-HU" altLang="hu-HU" sz="1800" dirty="0">
                <a:latin typeface="Montserrat Light" pitchFamily="2" charset="-18"/>
              </a:rPr>
              <a:t> </a:t>
            </a: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hu-HU" sz="1800" dirty="0" err="1">
                <a:latin typeface="Montserrat Light" pitchFamily="2" charset="-18"/>
              </a:rPr>
              <a:t>Cardiomyopathi</a:t>
            </a:r>
            <a:r>
              <a:rPr lang="hu-HU" altLang="hu-HU" sz="1800" dirty="0">
                <a:latin typeface="Montserrat Light" pitchFamily="2" charset="-18"/>
              </a:rPr>
              <a:t>es</a:t>
            </a:r>
            <a:endParaRPr lang="en-GB" altLang="hu-HU" sz="1800" dirty="0">
              <a:latin typeface="Montserrat Light" pitchFamily="2" charset="-18"/>
            </a:endParaRP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1800" dirty="0" err="1">
                <a:latin typeface="Montserrat Light" pitchFamily="2" charset="-18"/>
              </a:rPr>
              <a:t>Myocarditis</a:t>
            </a:r>
            <a:endParaRPr lang="en-GB" altLang="hu-HU" sz="1800" dirty="0">
              <a:latin typeface="Montserrat Light" pitchFamily="2" charset="-18"/>
            </a:endParaRP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1800" dirty="0" err="1">
                <a:latin typeface="Montserrat Light" pitchFamily="2" charset="-18"/>
              </a:rPr>
              <a:t>Congenital</a:t>
            </a:r>
            <a:r>
              <a:rPr lang="hu-HU" altLang="hu-HU" sz="1800" dirty="0">
                <a:latin typeface="Montserrat Light" pitchFamily="2" charset="-18"/>
              </a:rPr>
              <a:t> </a:t>
            </a:r>
            <a:r>
              <a:rPr lang="hu-HU" altLang="hu-HU" sz="1800" dirty="0" err="1">
                <a:latin typeface="Montserrat Light" pitchFamily="2" charset="-18"/>
              </a:rPr>
              <a:t>heart</a:t>
            </a:r>
            <a:r>
              <a:rPr lang="hu-HU" altLang="hu-HU" sz="1800" dirty="0">
                <a:latin typeface="Montserrat Light" pitchFamily="2" charset="-18"/>
              </a:rPr>
              <a:t> </a:t>
            </a:r>
            <a:r>
              <a:rPr lang="hu-HU" altLang="hu-HU" sz="1800" dirty="0" err="1">
                <a:latin typeface="Montserrat Light" pitchFamily="2" charset="-18"/>
              </a:rPr>
              <a:t>disease</a:t>
            </a:r>
            <a:endParaRPr lang="en-GB" altLang="hu-HU" sz="1800" dirty="0">
              <a:latin typeface="Montserrat Light" pitchFamily="2" charset="-18"/>
            </a:endParaRP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hu-HU" sz="1800" dirty="0" err="1">
                <a:latin typeface="Montserrat Light" pitchFamily="2" charset="-18"/>
              </a:rPr>
              <a:t>Tumo</a:t>
            </a:r>
            <a:r>
              <a:rPr lang="hu-HU" altLang="hu-HU" sz="1800" dirty="0">
                <a:latin typeface="Montserrat Light" pitchFamily="2" charset="-18"/>
              </a:rPr>
              <a:t>u</a:t>
            </a:r>
            <a:r>
              <a:rPr lang="en-GB" altLang="hu-HU" sz="1800" dirty="0">
                <a:latin typeface="Montserrat Light" pitchFamily="2" charset="-18"/>
              </a:rPr>
              <a:t>r</a:t>
            </a:r>
            <a:r>
              <a:rPr lang="hu-HU" altLang="hu-HU" sz="1800" dirty="0">
                <a:latin typeface="Montserrat Light" pitchFamily="2" charset="-18"/>
              </a:rPr>
              <a:t>s</a:t>
            </a:r>
            <a:endParaRPr lang="en-GB" altLang="hu-HU" sz="1800" dirty="0">
              <a:latin typeface="Montserrat Light" pitchFamily="2" charset="-18"/>
            </a:endParaRP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hu-HU" sz="1800" dirty="0" err="1">
                <a:latin typeface="Montserrat Light" pitchFamily="2" charset="-18"/>
              </a:rPr>
              <a:t>Pericardi</a:t>
            </a:r>
            <a:r>
              <a:rPr lang="hu-HU" altLang="hu-HU" sz="1800" dirty="0" err="1">
                <a:latin typeface="Montserrat Light" pitchFamily="2" charset="-18"/>
              </a:rPr>
              <a:t>al</a:t>
            </a:r>
            <a:r>
              <a:rPr lang="hu-HU" altLang="hu-HU" sz="1800" dirty="0">
                <a:latin typeface="Montserrat Light" pitchFamily="2" charset="-18"/>
              </a:rPr>
              <a:t> </a:t>
            </a:r>
            <a:r>
              <a:rPr lang="hu-HU" altLang="hu-HU" sz="1800" dirty="0" err="1">
                <a:latin typeface="Montserrat Light" pitchFamily="2" charset="-18"/>
              </a:rPr>
              <a:t>diseases</a:t>
            </a:r>
            <a:endParaRPr lang="hu-HU" altLang="hu-HU" sz="1800" dirty="0">
              <a:latin typeface="Montserrat Light" pitchFamily="2" charset="-18"/>
            </a:endParaRP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hu-HU" altLang="hu-HU" sz="1800" dirty="0" err="1">
                <a:latin typeface="Montserrat Light" pitchFamily="2" charset="-18"/>
              </a:rPr>
              <a:t>Coronary</a:t>
            </a:r>
            <a:r>
              <a:rPr lang="hu-HU" altLang="hu-HU" sz="1800" dirty="0">
                <a:latin typeface="Montserrat Light" pitchFamily="2" charset="-18"/>
              </a:rPr>
              <a:t> </a:t>
            </a:r>
            <a:r>
              <a:rPr lang="hu-HU" altLang="hu-HU" sz="1800" dirty="0" err="1">
                <a:latin typeface="Montserrat Light" pitchFamily="2" charset="-18"/>
              </a:rPr>
              <a:t>anomalies</a:t>
            </a:r>
            <a:endParaRPr lang="en-GB" altLang="hu-HU" sz="1800" dirty="0">
              <a:latin typeface="Montserrat Light" pitchFamily="2" charset="-18"/>
            </a:endParaRP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altLang="hu-HU" sz="1800" dirty="0">
              <a:latin typeface="Montserrat Light" pitchFamily="2" charset="-18"/>
            </a:endParaRPr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8591501" y="2959000"/>
            <a:ext cx="3361925" cy="3030340"/>
            <a:chOff x="4427983" y="3429000"/>
            <a:chExt cx="2467562" cy="2461320"/>
          </a:xfrm>
        </p:grpSpPr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3429000"/>
              <a:ext cx="1223160" cy="1224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604" y="3429000"/>
              <a:ext cx="1223941" cy="1224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3" y="4666280"/>
              <a:ext cx="1223161" cy="1224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7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603" y="4665362"/>
              <a:ext cx="1223941" cy="1224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15" name="Téglalap 14"/>
          <p:cNvSpPr/>
          <p:nvPr/>
        </p:nvSpPr>
        <p:spPr>
          <a:xfrm>
            <a:off x="320463" y="324042"/>
            <a:ext cx="995200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Diagnostic</a:t>
            </a:r>
            <a:r>
              <a:rPr lang="hu-HU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</a:t>
            </a: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radiology</a:t>
            </a:r>
            <a:r>
              <a:rPr lang="hu-HU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</a:t>
            </a: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department</a:t>
            </a:r>
            <a:endParaRPr lang="en-US" sz="4400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5280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Képtalálat a következőre: „electrophysiological study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4"/>
          <a:stretch/>
        </p:blipFill>
        <p:spPr bwMode="auto">
          <a:xfrm>
            <a:off x="8832304" y="1063568"/>
            <a:ext cx="3243502" cy="313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Képtalálat a következőre: „pulmonary vein isolation carto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465" y="2996952"/>
            <a:ext cx="5747073" cy="261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Képtalálat a következőre: „pulmonary vein isolation carto”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9" t="20109" r="2753" b="42241"/>
          <a:stretch/>
        </p:blipFill>
        <p:spPr bwMode="auto">
          <a:xfrm>
            <a:off x="9746726" y="4725144"/>
            <a:ext cx="1850265" cy="114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3645024"/>
            <a:ext cx="2483941" cy="2423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artalom helye 2"/>
          <p:cNvSpPr txBox="1">
            <a:spLocks/>
          </p:cNvSpPr>
          <p:nvPr/>
        </p:nvSpPr>
        <p:spPr bwMode="auto">
          <a:xfrm>
            <a:off x="-17797" y="1994913"/>
            <a:ext cx="8229600" cy="7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Arial" charset="0"/>
              </a:rPr>
              <a:t>Atrial</a:t>
            </a:r>
            <a:r>
              <a:rPr lang="hu-HU" sz="2400" dirty="0">
                <a:solidFill>
                  <a:srgbClr val="1A3A86"/>
                </a:solidFill>
                <a:latin typeface="Montserrat Medium" pitchFamily="2" charset="-18"/>
                <a:ea typeface="+mj-ea"/>
                <a:cs typeface="Arial" charset="0"/>
              </a:rPr>
              <a:t> </a:t>
            </a:r>
            <a:r>
              <a:rPr 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Arial" charset="0"/>
              </a:rPr>
              <a:t>fibrillation</a:t>
            </a:r>
            <a:r>
              <a:rPr lang="hu-HU" sz="2400" dirty="0">
                <a:solidFill>
                  <a:srgbClr val="1A3A86"/>
                </a:solidFill>
                <a:latin typeface="Montserrat Medium" pitchFamily="2" charset="-18"/>
                <a:ea typeface="+mj-ea"/>
                <a:cs typeface="Arial" charset="0"/>
              </a:rPr>
              <a:t> </a:t>
            </a:r>
            <a:r>
              <a:rPr lang="hu-HU" sz="2400" dirty="0" err="1" smtClean="0">
                <a:solidFill>
                  <a:srgbClr val="1A3A86"/>
                </a:solidFill>
                <a:latin typeface="Montserrat Medium" pitchFamily="2" charset="-18"/>
                <a:ea typeface="+mj-ea"/>
                <a:cs typeface="Arial" charset="0"/>
              </a:rPr>
              <a:t>ablation</a:t>
            </a:r>
            <a:r>
              <a:rPr lang="hu-HU" sz="2400" dirty="0" smtClean="0">
                <a:solidFill>
                  <a:srgbClr val="1A3A86"/>
                </a:solidFill>
                <a:latin typeface="Montserrat Medium" pitchFamily="2" charset="-18"/>
                <a:ea typeface="+mj-ea"/>
                <a:cs typeface="Arial" charset="0"/>
              </a:rPr>
              <a:t> - </a:t>
            </a:r>
            <a:r>
              <a:rPr lang="hu-HU" sz="2000" dirty="0" err="1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Arial" charset="0"/>
              </a:rPr>
              <a:t>Pulmonary</a:t>
            </a:r>
            <a:r>
              <a:rPr lang="hu-HU" sz="2000" dirty="0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Arial" charset="0"/>
              </a:rPr>
              <a:t> </a:t>
            </a:r>
            <a:r>
              <a:rPr lang="hu-HU" sz="20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Arial" charset="0"/>
              </a:rPr>
              <a:t>vein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  <a:ea typeface="+mj-ea"/>
                <a:cs typeface="Arial" charset="0"/>
              </a:rPr>
              <a:t> </a:t>
            </a:r>
            <a:r>
              <a:rPr lang="hu-HU" sz="20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Arial" charset="0"/>
              </a:rPr>
              <a:t>isolation</a:t>
            </a:r>
            <a:endParaRPr lang="hu-HU" sz="2000" dirty="0">
              <a:solidFill>
                <a:srgbClr val="1A3A86"/>
              </a:solidFill>
              <a:latin typeface="Montserrat Light" pitchFamily="2" charset="-18"/>
              <a:ea typeface="+mj-ea"/>
              <a:cs typeface="Arial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20463" y="324042"/>
            <a:ext cx="995200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Electrophysiology</a:t>
            </a:r>
            <a:r>
              <a:rPr lang="hu-HU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</a:t>
            </a: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laboratory</a:t>
            </a:r>
            <a:endParaRPr lang="en-US" sz="4400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96849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apcsolódó kép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543012"/>
            <a:ext cx="3600400" cy="26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Kapcsolódó ké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3829140"/>
            <a:ext cx="4004087" cy="224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Képtalálat a következőre: „pacemaker system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63" y="3666810"/>
            <a:ext cx="3600400" cy="228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1055440" y="1268760"/>
            <a:ext cx="10369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336699"/>
                </a:solidFill>
                <a:latin typeface="Montserrat Medium" pitchFamily="2" charset="-18"/>
                <a:ea typeface="+mj-ea"/>
                <a:cs typeface="Arial" charset="0"/>
              </a:rPr>
              <a:t>Cardiac </a:t>
            </a:r>
            <a:r>
              <a:rPr lang="en-US" sz="2400" dirty="0">
                <a:solidFill>
                  <a:srgbClr val="336699"/>
                </a:solidFill>
                <a:latin typeface="Montserrat Medium" pitchFamily="2" charset="-18"/>
                <a:ea typeface="+mj-ea"/>
                <a:cs typeface="Arial" charset="0"/>
              </a:rPr>
              <a:t>Pacing and Cardiac Resynchronization Therapy</a:t>
            </a:r>
            <a:r>
              <a:rPr lang="hu-HU" sz="2400" dirty="0">
                <a:solidFill>
                  <a:srgbClr val="336699"/>
                </a:solidFill>
                <a:latin typeface="Montserrat Medium" pitchFamily="2" charset="-18"/>
                <a:ea typeface="+mj-ea"/>
                <a:cs typeface="Arial" charset="0"/>
              </a:rPr>
              <a:t> (CRT)</a:t>
            </a:r>
            <a:endParaRPr lang="en-US" sz="2400" dirty="0">
              <a:solidFill>
                <a:srgbClr val="336699"/>
              </a:solidFill>
              <a:latin typeface="Montserrat Medium" pitchFamily="2" charset="-18"/>
              <a:ea typeface="+mj-ea"/>
              <a:cs typeface="Arial" charset="0"/>
            </a:endParaRPr>
          </a:p>
        </p:txBody>
      </p:sp>
      <p:pic>
        <p:nvPicPr>
          <p:cNvPr id="34820" name="Picture 4" descr="Képtalálat a következőre: „crt device xray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842" y="1792863"/>
            <a:ext cx="2310732" cy="185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Gyuri\Desktop\Advisa-DR-MR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2029385"/>
            <a:ext cx="2194780" cy="148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églalap 9"/>
          <p:cNvSpPr/>
          <p:nvPr/>
        </p:nvSpPr>
        <p:spPr>
          <a:xfrm>
            <a:off x="320463" y="324042"/>
            <a:ext cx="995200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Pacemaker </a:t>
            </a: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laboratory</a:t>
            </a:r>
            <a:endParaRPr lang="en-US" sz="4400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919184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0" y="2060849"/>
            <a:ext cx="5477199" cy="365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vszek.semmelweis.hu/php_images/korhaz054-300x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060849"/>
            <a:ext cx="369887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320463" y="324042"/>
            <a:ext cx="9952001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Catheterization Lab and </a:t>
            </a:r>
            <a:endParaRPr lang="hu-HU" sz="4400" b="1" dirty="0" smtClean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Hybrid </a:t>
            </a: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Operating Room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38066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éptalálat a következőre: „percutaneous coronary interventio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64" y="779044"/>
            <a:ext cx="4716016" cy="307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tudy.avi">
            <a:hlinkClick r:id="" action="ppaction://media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731" y="3284984"/>
            <a:ext cx="2880000" cy="2880000"/>
          </a:xfrm>
          <a:prstGeom prst="rect">
            <a:avLst/>
          </a:prstGeom>
        </p:spPr>
      </p:pic>
      <p:pic>
        <p:nvPicPr>
          <p:cNvPr id="6" name="study.avi">
            <a:hlinkClick r:id="" action="ppaction://media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731" y="371382"/>
            <a:ext cx="2880000" cy="2880000"/>
          </a:xfrm>
          <a:prstGeom prst="rect">
            <a:avLst/>
          </a:prstGeom>
        </p:spPr>
      </p:pic>
      <p:sp>
        <p:nvSpPr>
          <p:cNvPr id="7" name="Cím 6"/>
          <p:cNvSpPr>
            <a:spLocks noGrp="1"/>
          </p:cNvSpPr>
          <p:nvPr/>
        </p:nvSpPr>
        <p:spPr bwMode="auto">
          <a:xfrm>
            <a:off x="3863752" y="-103735"/>
            <a:ext cx="6949616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Invasive</a:t>
            </a:r>
            <a:r>
              <a:rPr lang="hu-HU" altLang="hu-HU" sz="2400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alt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coronary</a:t>
            </a:r>
            <a:r>
              <a:rPr lang="hu-HU" altLang="hu-HU" sz="2400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alt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angiography</a:t>
            </a:r>
            <a:endParaRPr lang="hu-HU" altLang="hu-HU" sz="2400" dirty="0">
              <a:solidFill>
                <a:srgbClr val="1A3A86"/>
              </a:solidFill>
              <a:latin typeface="Montserrat Medium" pitchFamily="2" charset="-18"/>
              <a:ea typeface="+mj-ea"/>
              <a:cs typeface="+mj-cs"/>
            </a:endParaRPr>
          </a:p>
        </p:txBody>
      </p:sp>
      <p:pic>
        <p:nvPicPr>
          <p:cNvPr id="2050" name="Picture 2" descr="Kapcsolódó ké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4221088"/>
            <a:ext cx="3138631" cy="182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ím 6"/>
          <p:cNvSpPr>
            <a:spLocks noGrp="1"/>
          </p:cNvSpPr>
          <p:nvPr/>
        </p:nvSpPr>
        <p:spPr bwMode="auto">
          <a:xfrm>
            <a:off x="5519936" y="3508866"/>
            <a:ext cx="4680520" cy="46831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 sz="1800" dirty="0" err="1">
                <a:solidFill>
                  <a:srgbClr val="1A3A86"/>
                </a:solidFill>
                <a:ea typeface="+mj-ea"/>
                <a:cs typeface="+mj-cs"/>
              </a:rPr>
              <a:t>Percutaneous</a:t>
            </a:r>
            <a:r>
              <a:rPr lang="hu-HU" altLang="hu-HU" sz="1800" dirty="0">
                <a:solidFill>
                  <a:srgbClr val="1A3A86"/>
                </a:solidFill>
                <a:ea typeface="+mj-ea"/>
                <a:cs typeface="+mj-cs"/>
              </a:rPr>
              <a:t> </a:t>
            </a:r>
            <a:r>
              <a:rPr lang="hu-HU" altLang="hu-HU" sz="1800" dirty="0" err="1">
                <a:solidFill>
                  <a:srgbClr val="1A3A86"/>
                </a:solidFill>
                <a:ea typeface="+mj-ea"/>
                <a:cs typeface="+mj-cs"/>
              </a:rPr>
              <a:t>coronary</a:t>
            </a:r>
            <a:r>
              <a:rPr lang="hu-HU" altLang="hu-HU" sz="1800" dirty="0">
                <a:solidFill>
                  <a:srgbClr val="1A3A86"/>
                </a:solidFill>
                <a:ea typeface="+mj-ea"/>
                <a:cs typeface="+mj-cs"/>
              </a:rPr>
              <a:t> </a:t>
            </a:r>
            <a:r>
              <a:rPr lang="hu-HU" altLang="hu-HU" sz="1800" dirty="0" err="1">
                <a:solidFill>
                  <a:srgbClr val="1A3A86"/>
                </a:solidFill>
                <a:ea typeface="+mj-ea"/>
                <a:cs typeface="+mj-cs"/>
              </a:rPr>
              <a:t>intervention</a:t>
            </a:r>
            <a:endParaRPr lang="hu-HU" altLang="hu-HU" sz="1800" dirty="0">
              <a:solidFill>
                <a:srgbClr val="1A3A86"/>
              </a:solidFill>
              <a:ea typeface="+mj-ea"/>
              <a:cs typeface="+mj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5042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pl TEE 2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6302" y="4121348"/>
            <a:ext cx="2628900" cy="1971675"/>
          </a:xfrm>
        </p:spPr>
      </p:pic>
      <p:pic>
        <p:nvPicPr>
          <p:cNvPr id="10" name="Picture 4" descr="nrcard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5" t="53746"/>
          <a:stretch>
            <a:fillRect/>
          </a:stretch>
        </p:blipFill>
        <p:spPr bwMode="auto">
          <a:xfrm>
            <a:off x="962296" y="1930087"/>
            <a:ext cx="4432906" cy="2074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medtronic-coreval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4292959"/>
            <a:ext cx="21431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892749" y="1886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T</a:t>
            </a:r>
            <a:r>
              <a:rPr lang="hu-HU" dirty="0" err="1" smtClean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ranscatheter</a:t>
            </a:r>
            <a:r>
              <a:rPr lang="hu-HU" dirty="0" smtClean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aortic</a:t>
            </a:r>
            <a:r>
              <a:rPr lang="hu-HU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valve</a:t>
            </a:r>
            <a:r>
              <a:rPr lang="hu-HU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implantation</a:t>
            </a:r>
            <a:r>
              <a:rPr lang="hu-HU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 (TAVI)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5951984" y="1886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 err="1" smtClean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Transcatheter</a:t>
            </a:r>
            <a:r>
              <a:rPr lang="hu-HU" dirty="0" smtClean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Mitral</a:t>
            </a:r>
            <a:r>
              <a:rPr lang="hu-HU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Valve</a:t>
            </a:r>
            <a:r>
              <a:rPr lang="hu-HU" dirty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 </a:t>
            </a:r>
            <a:r>
              <a:rPr lang="hu-HU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Repair</a:t>
            </a:r>
            <a:endParaRPr lang="hu-HU" dirty="0">
              <a:solidFill>
                <a:srgbClr val="1A3A86"/>
              </a:solidFill>
              <a:latin typeface="Montserrat Medium" pitchFamily="2" charset="-18"/>
              <a:ea typeface="+mj-ea"/>
              <a:cs typeface="+mj-cs"/>
            </a:endParaRPr>
          </a:p>
          <a:p>
            <a:pPr algn="ctr"/>
            <a:r>
              <a:rPr lang="hu-HU" dirty="0" smtClean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(</a:t>
            </a:r>
            <a:r>
              <a:rPr lang="hu-HU" dirty="0" err="1" smtClean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MitraClip</a:t>
            </a:r>
            <a:r>
              <a:rPr lang="hu-HU" dirty="0" smtClean="0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)</a:t>
            </a:r>
            <a:endParaRPr lang="hu-HU" dirty="0">
              <a:solidFill>
                <a:srgbClr val="1A3A86"/>
              </a:solidFill>
              <a:latin typeface="Montserrat Medium" pitchFamily="2" charset="-18"/>
              <a:ea typeface="+mj-ea"/>
              <a:cs typeface="+mj-cs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865344" y="908721"/>
            <a:ext cx="4626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Transfemoral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,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transapical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,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transaortic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,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approach</a:t>
            </a:r>
            <a:endParaRPr lang="hu-HU" sz="1200" dirty="0">
              <a:solidFill>
                <a:srgbClr val="1A3A86"/>
              </a:solidFill>
              <a:latin typeface="Montserrat Light" pitchFamily="2" charset="-18"/>
              <a:ea typeface="+mj-ea"/>
              <a:cs typeface="+mj-cs"/>
            </a:endParaRPr>
          </a:p>
          <a:p>
            <a:pPr marL="171450" indent="-171450">
              <a:buFontTx/>
              <a:buChar char="-"/>
            </a:pP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Instead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of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surgical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aortic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valve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replacement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in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high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risk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patients</a:t>
            </a:r>
            <a:endParaRPr lang="hu-HU" sz="1200" dirty="0">
              <a:solidFill>
                <a:srgbClr val="1A3A86"/>
              </a:solidFill>
              <a:latin typeface="Montserrat Light" pitchFamily="2" charset="-18"/>
              <a:ea typeface="+mj-ea"/>
              <a:cs typeface="+mj-cs"/>
            </a:endParaRPr>
          </a:p>
          <a:p>
            <a:pPr marL="171450" indent="-171450">
              <a:buFontTx/>
              <a:buChar char="-"/>
            </a:pP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Broad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range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of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patients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with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severe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aortic</a:t>
            </a:r>
            <a:r>
              <a:rPr lang="hu-HU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sz="1200" dirty="0" err="1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stenosis</a:t>
            </a:r>
            <a:endParaRPr lang="hu-HU" sz="1200" dirty="0">
              <a:solidFill>
                <a:srgbClr val="1A3A86"/>
              </a:solidFill>
              <a:latin typeface="Montserrat Light" pitchFamily="2" charset="-18"/>
              <a:ea typeface="+mj-ea"/>
              <a:cs typeface="+mj-cs"/>
            </a:endParaRPr>
          </a:p>
        </p:txBody>
      </p:sp>
      <p:pic>
        <p:nvPicPr>
          <p:cNvPr id="15" name="Picture 2" descr="MitralClip 04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808" y="2492896"/>
            <a:ext cx="2699792" cy="360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310158739\Desktop\mitracli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630029"/>
            <a:ext cx="2565118" cy="1800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6456040" y="927722"/>
            <a:ext cx="40862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minimally </a:t>
            </a:r>
            <a:r>
              <a:rPr lang="en-US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invasive technique for treatment of symptomatic chronic moderate-severe or severe mitral </a:t>
            </a:r>
            <a:r>
              <a:rPr lang="en-US" sz="1200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regurgitation</a:t>
            </a:r>
            <a:endParaRPr lang="hu-HU" sz="1200" dirty="0">
              <a:solidFill>
                <a:srgbClr val="1A3A86"/>
              </a:solidFill>
              <a:latin typeface="Montserrat Light" pitchFamily="2" charset="-18"/>
              <a:ea typeface="+mj-ea"/>
              <a:cs typeface="+mj-cs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1962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vszek.semmelweis.hu/php_images/kozp.-muto-300x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132734"/>
            <a:ext cx="3490176" cy="232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1859955" y="1323713"/>
            <a:ext cx="4572000" cy="16728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Patients</a:t>
            </a:r>
            <a:r>
              <a:rPr lang="hu-HU" dirty="0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are</a:t>
            </a:r>
            <a:r>
              <a:rPr lang="hu-HU" dirty="0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treated</a:t>
            </a:r>
            <a:r>
              <a:rPr lang="hu-HU" dirty="0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on</a:t>
            </a:r>
            <a:r>
              <a:rPr lang="hu-HU" dirty="0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29 </a:t>
            </a: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beds</a:t>
            </a:r>
            <a:endParaRPr lang="hu-HU" dirty="0">
              <a:solidFill>
                <a:srgbClr val="1A3A86"/>
              </a:solidFill>
              <a:latin typeface="Montserrat Light" pitchFamily="2" charset="-18"/>
              <a:ea typeface="+mj-ea"/>
              <a:cs typeface="+mj-cs"/>
            </a:endParaRPr>
          </a:p>
          <a:p>
            <a:pPr>
              <a:lnSpc>
                <a:spcPct val="200000"/>
              </a:lnSpc>
            </a:pPr>
            <a:r>
              <a:rPr lang="hu-HU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6-800 </a:t>
            </a: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heart</a:t>
            </a:r>
            <a:r>
              <a:rPr lang="hu-HU" dirty="0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 </a:t>
            </a: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surgery</a:t>
            </a:r>
            <a:r>
              <a:rPr lang="hu-HU" dirty="0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/</a:t>
            </a: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year</a:t>
            </a:r>
            <a:endParaRPr lang="hu-HU" dirty="0" smtClean="0">
              <a:solidFill>
                <a:srgbClr val="1A3A86"/>
              </a:solidFill>
              <a:latin typeface="Montserrat Light" pitchFamily="2" charset="-18"/>
              <a:ea typeface="+mj-ea"/>
              <a:cs typeface="+mj-cs"/>
            </a:endParaRPr>
          </a:p>
          <a:p>
            <a:pPr>
              <a:lnSpc>
                <a:spcPct val="200000"/>
              </a:lnSpc>
            </a:pPr>
            <a:endParaRPr lang="hu-HU" dirty="0">
              <a:solidFill>
                <a:srgbClr val="1A3A86"/>
              </a:solidFill>
              <a:latin typeface="Montserrat Light" pitchFamily="2" charset="-18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20463" y="3569853"/>
            <a:ext cx="104884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400" b="1" dirty="0" err="1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Department</a:t>
            </a:r>
            <a:r>
              <a:rPr lang="hu-HU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of </a:t>
            </a: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Vascular</a:t>
            </a:r>
            <a:r>
              <a:rPr lang="hu-HU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</a:t>
            </a:r>
            <a:r>
              <a:rPr lang="hu-HU" sz="4400" b="1" dirty="0" err="1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Surgery</a:t>
            </a:r>
            <a:endParaRPr lang="hu-HU" sz="4400" b="1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859955" y="4529627"/>
            <a:ext cx="43684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A3A86"/>
                </a:solidFill>
                <a:latin typeface="Montserrat Light" pitchFamily="2" charset="-18"/>
                <a:ea typeface="+mj-ea"/>
                <a:cs typeface="+mj-cs"/>
              </a:rPr>
              <a:t>Patients are treated on 55 beds, with an additional six beds reserved for intensive care</a:t>
            </a:r>
            <a:endParaRPr lang="hu-HU" dirty="0">
              <a:solidFill>
                <a:srgbClr val="1A3A86"/>
              </a:solidFill>
              <a:latin typeface="Montserrat Light" pitchFamily="2" charset="-18"/>
              <a:ea typeface="+mj-ea"/>
              <a:cs typeface="+mj-cs"/>
            </a:endParaRPr>
          </a:p>
        </p:txBody>
      </p:sp>
      <p:pic>
        <p:nvPicPr>
          <p:cNvPr id="1026" name="Picture 2" descr="Képtalálat a következőre: „vascular surgery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4354679"/>
            <a:ext cx="2328996" cy="155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320463" y="324042"/>
            <a:ext cx="1139216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400" b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Department of Cardiothoracic Surgery</a:t>
            </a:r>
            <a:endParaRPr lang="hu-HU" sz="4400" b="1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00429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szek.semmelweis.hu/php_images/korhaz067-sp-270x18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333" y="2533260"/>
            <a:ext cx="3146171" cy="209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scontent-vie1-1.xx.fbcdn.net/v/t34.0-12/15218260_1355682587789470_1608659256_n.jpg?oh=89ed98590ec9fb7531c6fbc444ff56a3&amp;oe=583A40F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484784"/>
            <a:ext cx="3456384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32431" y="324042"/>
            <a:ext cx="1247228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Intensive care unit and „VAD department”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24086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Képtalálat a következőre: „aortic balloon pump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41" y="3501008"/>
            <a:ext cx="3356965" cy="25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6" descr="Képtalálat a következőre: „iabp aortic balloon pump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7" name="AutoShape 8" descr="Képtalálat a következőre: „iabp aortic balloon pump”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6874" name="Picture 10" descr="Képtalálat a következőre: „iabp aortic balloon pump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4509120"/>
            <a:ext cx="2043132" cy="99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1487488" y="2082334"/>
            <a:ext cx="36134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600" dirty="0" err="1">
                <a:solidFill>
                  <a:srgbClr val="1A3A86"/>
                </a:solidFill>
                <a:latin typeface="Montserrat Medium" pitchFamily="2" charset="-18"/>
              </a:rPr>
              <a:t>Intra</a:t>
            </a:r>
            <a:r>
              <a:rPr lang="hu-HU" alt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Medium" pitchFamily="2" charset="-18"/>
              </a:rPr>
              <a:t>Aortic</a:t>
            </a:r>
            <a:r>
              <a:rPr lang="hu-HU" alt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Medium" pitchFamily="2" charset="-18"/>
              </a:rPr>
              <a:t>Balloon</a:t>
            </a:r>
            <a:r>
              <a:rPr lang="hu-HU" alt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Medium" pitchFamily="2" charset="-18"/>
              </a:rPr>
              <a:t>Pump</a:t>
            </a:r>
            <a:r>
              <a:rPr lang="hu-HU" altLang="hu-HU" sz="1600" dirty="0">
                <a:solidFill>
                  <a:srgbClr val="1A3A86"/>
                </a:solidFill>
                <a:latin typeface="Montserrat Medium" pitchFamily="2" charset="-18"/>
              </a:rPr>
              <a:t> (IABP)</a:t>
            </a:r>
            <a:endParaRPr lang="hu-HU" sz="1600" dirty="0">
              <a:solidFill>
                <a:srgbClr val="1A3A86"/>
              </a:solidFill>
              <a:latin typeface="Montserrat Medium" pitchFamily="2" charset="-18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795694" y="1866310"/>
            <a:ext cx="50513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1600" dirty="0" err="1">
                <a:solidFill>
                  <a:srgbClr val="1A3A86"/>
                </a:solidFill>
                <a:latin typeface="Montserrat Medium" pitchFamily="2" charset="-18"/>
              </a:rPr>
              <a:t>Extracorporeal</a:t>
            </a:r>
            <a:r>
              <a:rPr lang="hu-HU" alt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Medium" pitchFamily="2" charset="-18"/>
              </a:rPr>
              <a:t>Membrane</a:t>
            </a:r>
            <a:r>
              <a:rPr lang="hu-HU" alt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Medium" pitchFamily="2" charset="-18"/>
              </a:rPr>
              <a:t>O</a:t>
            </a:r>
            <a:r>
              <a:rPr lang="hu-HU" altLang="hu-HU" sz="1600" dirty="0" err="1">
                <a:solidFill>
                  <a:srgbClr val="1A3A86"/>
                </a:solidFill>
                <a:latin typeface="Montserrat Medium" pitchFamily="2" charset="-18"/>
              </a:rPr>
              <a:t>xygenator</a:t>
            </a:r>
            <a:r>
              <a:rPr lang="hu-HU" altLang="hu-HU" sz="1600" dirty="0">
                <a:solidFill>
                  <a:srgbClr val="1A3A86"/>
                </a:solidFill>
                <a:latin typeface="Montserrat Medium" pitchFamily="2" charset="-18"/>
              </a:rPr>
              <a:t> (ECMO)</a:t>
            </a:r>
            <a:endParaRPr lang="hu-HU" sz="1600" dirty="0">
              <a:solidFill>
                <a:srgbClr val="1A3A86"/>
              </a:solidFill>
              <a:latin typeface="Montserrat Medium" pitchFamily="2" charset="-18"/>
            </a:endParaRPr>
          </a:p>
        </p:txBody>
      </p:sp>
      <p:pic>
        <p:nvPicPr>
          <p:cNvPr id="36876" name="Picture 12" descr="Képtalálat a következőre: „ecmo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3662483"/>
            <a:ext cx="55476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1029869" y="2564904"/>
            <a:ext cx="45287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>
                <a:latin typeface="Montserrat Light" pitchFamily="2" charset="-18"/>
              </a:rPr>
              <a:t>actively </a:t>
            </a:r>
            <a:r>
              <a:rPr lang="en-US" sz="1200" dirty="0">
                <a:latin typeface="Montserrat Light" pitchFamily="2" charset="-18"/>
              </a:rPr>
              <a:t>deflates in systole, increasing forward blood flow by reducing afterload through a vacuum </a:t>
            </a:r>
            <a:r>
              <a:rPr lang="en-US" sz="1200" dirty="0">
                <a:latin typeface="Montserrat Light" pitchFamily="2" charset="-18"/>
              </a:rPr>
              <a:t>effect</a:t>
            </a:r>
            <a:endParaRPr lang="hu-HU" sz="1200" dirty="0">
              <a:latin typeface="Montserrat Light" pitchFamily="2" charset="-18"/>
            </a:endParaRPr>
          </a:p>
          <a:p>
            <a:pPr marL="285750" indent="-285750">
              <a:buFontTx/>
              <a:buChar char="-"/>
            </a:pPr>
            <a:r>
              <a:rPr lang="en-US" sz="1200" dirty="0">
                <a:latin typeface="Montserrat Light" pitchFamily="2" charset="-18"/>
              </a:rPr>
              <a:t>actively </a:t>
            </a:r>
            <a:r>
              <a:rPr lang="en-US" sz="1200" dirty="0">
                <a:latin typeface="Montserrat Light" pitchFamily="2" charset="-18"/>
              </a:rPr>
              <a:t>inflates in diastole, increasing blood flow to the coronary arteries via retrograde flow</a:t>
            </a:r>
            <a:endParaRPr lang="hu-HU" sz="1200" dirty="0">
              <a:latin typeface="Montserrat Light" pitchFamily="2" charset="-18"/>
            </a:endParaRPr>
          </a:p>
        </p:txBody>
      </p:sp>
      <p:sp>
        <p:nvSpPr>
          <p:cNvPr id="15" name="Téglalap 14"/>
          <p:cNvSpPr/>
          <p:nvPr/>
        </p:nvSpPr>
        <p:spPr>
          <a:xfrm>
            <a:off x="6893516" y="2348880"/>
            <a:ext cx="45287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 smtClean="0">
                <a:latin typeface="Montserrat Light" pitchFamily="2" charset="-18"/>
              </a:rPr>
              <a:t>w</a:t>
            </a:r>
            <a:r>
              <a:rPr lang="en-US" sz="1200" dirty="0" err="1">
                <a:latin typeface="Montserrat Light" pitchFamily="2" charset="-18"/>
              </a:rPr>
              <a:t>orks</a:t>
            </a:r>
            <a:r>
              <a:rPr lang="en-US" sz="1200" dirty="0">
                <a:latin typeface="Montserrat Light" pitchFamily="2" charset="-18"/>
              </a:rPr>
              <a:t> </a:t>
            </a:r>
            <a:r>
              <a:rPr lang="en-US" sz="1200" dirty="0">
                <a:latin typeface="Montserrat Light" pitchFamily="2" charset="-18"/>
              </a:rPr>
              <a:t>by removing blood from the body and artificially removing </a:t>
            </a:r>
            <a:r>
              <a:rPr lang="hu-HU" sz="1200" dirty="0">
                <a:latin typeface="Montserrat Light" pitchFamily="2" charset="-18"/>
              </a:rPr>
              <a:t>CO2 </a:t>
            </a:r>
            <a:r>
              <a:rPr lang="en-US" sz="1200" dirty="0">
                <a:latin typeface="Montserrat Light" pitchFamily="2" charset="-18"/>
              </a:rPr>
              <a:t>and oxygenating red blood cells</a:t>
            </a:r>
            <a:endParaRPr lang="hu-HU" sz="1200" dirty="0">
              <a:latin typeface="Montserrat Light" pitchFamily="2" charset="-18"/>
            </a:endParaRPr>
          </a:p>
          <a:p>
            <a:endParaRPr lang="hu-HU" sz="1200" dirty="0">
              <a:latin typeface="Montserrat Light" pitchFamily="2" charset="-18"/>
            </a:endParaRPr>
          </a:p>
          <a:p>
            <a:pPr marL="285750" indent="-285750">
              <a:buFontTx/>
              <a:buChar char="-"/>
            </a:pPr>
            <a:r>
              <a:rPr lang="hu-HU" sz="1200" dirty="0" err="1">
                <a:latin typeface="Montserrat Light" pitchFamily="2" charset="-18"/>
              </a:rPr>
              <a:t>Veno-Arterial</a:t>
            </a:r>
            <a:r>
              <a:rPr lang="hu-HU" sz="1200" dirty="0">
                <a:latin typeface="Montserrat Light" pitchFamily="2" charset="-18"/>
              </a:rPr>
              <a:t> (VA): </a:t>
            </a:r>
            <a:r>
              <a:rPr lang="en-US" sz="1200" dirty="0">
                <a:latin typeface="Montserrat Light" pitchFamily="2" charset="-18"/>
              </a:rPr>
              <a:t>provides support for both the lungs and the heart</a:t>
            </a:r>
            <a:endParaRPr lang="hu-HU" sz="1200" dirty="0">
              <a:latin typeface="Montserrat Light" pitchFamily="2" charset="-18"/>
            </a:endParaRPr>
          </a:p>
          <a:p>
            <a:pPr marL="285750" indent="-285750">
              <a:buFontTx/>
              <a:buChar char="-"/>
            </a:pPr>
            <a:r>
              <a:rPr lang="hu-HU" sz="1200" dirty="0" err="1">
                <a:latin typeface="Montserrat Light" pitchFamily="2" charset="-18"/>
              </a:rPr>
              <a:t>Veno-Venous</a:t>
            </a:r>
            <a:r>
              <a:rPr lang="hu-HU" sz="1200" dirty="0">
                <a:latin typeface="Montserrat Light" pitchFamily="2" charset="-18"/>
              </a:rPr>
              <a:t> (VV): </a:t>
            </a:r>
            <a:r>
              <a:rPr lang="en-US" sz="1200" dirty="0">
                <a:latin typeface="Montserrat Light" pitchFamily="2" charset="-18"/>
              </a:rPr>
              <a:t>support for the lungs </a:t>
            </a:r>
            <a:r>
              <a:rPr lang="en-US" sz="1200" dirty="0">
                <a:latin typeface="Montserrat Light" pitchFamily="2" charset="-18"/>
              </a:rPr>
              <a:t>only</a:t>
            </a:r>
            <a:endParaRPr lang="hu-HU" sz="1200" dirty="0">
              <a:latin typeface="Montserrat Light" pitchFamily="2" charset="-18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320463" y="324042"/>
            <a:ext cx="10312041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Non-</a:t>
            </a:r>
            <a:r>
              <a:rPr lang="en-US" sz="4400" b="1" dirty="0" err="1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pharmalogical</a:t>
            </a: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treatment </a:t>
            </a:r>
            <a:r>
              <a:rPr lang="en-US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of</a:t>
            </a:r>
            <a:endParaRPr lang="hu-HU" sz="4400" b="1" dirty="0" smtClean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heart </a:t>
            </a: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failure 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4981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ím 1"/>
          <p:cNvSpPr>
            <a:spLocks noGrp="1"/>
          </p:cNvSpPr>
          <p:nvPr>
            <p:ph type="title"/>
          </p:nvPr>
        </p:nvSpPr>
        <p:spPr>
          <a:xfrm>
            <a:off x="335557" y="-100013"/>
            <a:ext cx="8640763" cy="1143001"/>
          </a:xfrm>
        </p:spPr>
        <p:txBody>
          <a:bodyPr/>
          <a:lstStyle/>
          <a:p>
            <a:pPr eaLnBrk="1" hangingPunct="1"/>
            <a:r>
              <a:rPr lang="hu-HU" altLang="hu-HU" sz="3000" dirty="0" err="1">
                <a:solidFill>
                  <a:srgbClr val="262087"/>
                </a:solidFill>
                <a:latin typeface="Montserrat Medium" pitchFamily="2" charset="-18"/>
              </a:rPr>
              <a:t>Medical</a:t>
            </a:r>
            <a:r>
              <a:rPr lang="hu-HU" altLang="hu-HU" sz="3000" dirty="0">
                <a:solidFill>
                  <a:srgbClr val="262087"/>
                </a:solidFill>
                <a:latin typeface="Montserrat Medium" pitchFamily="2" charset="-18"/>
              </a:rPr>
              <a:t> </a:t>
            </a:r>
            <a:r>
              <a:rPr lang="hu-HU" altLang="hu-HU" sz="3000" dirty="0" err="1">
                <a:solidFill>
                  <a:srgbClr val="262087"/>
                </a:solidFill>
                <a:latin typeface="Montserrat Medium" pitchFamily="2" charset="-18"/>
              </a:rPr>
              <a:t>Universities</a:t>
            </a:r>
            <a:r>
              <a:rPr lang="hu-HU" altLang="hu-HU" sz="3000" dirty="0">
                <a:solidFill>
                  <a:srgbClr val="262087"/>
                </a:solidFill>
                <a:latin typeface="Montserrat Medium" pitchFamily="2" charset="-18"/>
              </a:rPr>
              <a:t> </a:t>
            </a:r>
            <a:r>
              <a:rPr lang="hu-HU" altLang="hu-HU" sz="3000" dirty="0" err="1">
                <a:solidFill>
                  <a:srgbClr val="262087"/>
                </a:solidFill>
                <a:latin typeface="Montserrat Medium" pitchFamily="2" charset="-18"/>
              </a:rPr>
              <a:t>in</a:t>
            </a:r>
            <a:r>
              <a:rPr lang="hu-HU" altLang="hu-HU" sz="3000" dirty="0">
                <a:solidFill>
                  <a:srgbClr val="262087"/>
                </a:solidFill>
                <a:latin typeface="Montserrat Medium" pitchFamily="2" charset="-18"/>
              </a:rPr>
              <a:t> Hungary</a:t>
            </a:r>
          </a:p>
        </p:txBody>
      </p:sp>
      <p:pic>
        <p:nvPicPr>
          <p:cNvPr id="41987" name="Picture 5" descr="D:\Users\Cardio\Desktop\szemboltelj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8" y="836613"/>
            <a:ext cx="30464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7" descr="D:\Users\Cardio\Desktop\karok_0007_BT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3413126"/>
            <a:ext cx="29527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8" descr="D:\Users\Cardio\Desktop\egyetem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545558"/>
            <a:ext cx="29781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Téglalap 2"/>
          <p:cNvSpPr>
            <a:spLocks noChangeArrowheads="1"/>
          </p:cNvSpPr>
          <p:nvPr/>
        </p:nvSpPr>
        <p:spPr bwMode="auto">
          <a:xfrm>
            <a:off x="5808663" y="2903539"/>
            <a:ext cx="4684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333399"/>
                </a:solidFill>
                <a:latin typeface="Calibri" pitchFamily="34" charset="0"/>
                <a:ea typeface="MS PGothic" pitchFamily="34" charset="-128"/>
              </a:rPr>
              <a:t>University of Szeged</a:t>
            </a:r>
          </a:p>
        </p:txBody>
      </p:sp>
      <p:sp>
        <p:nvSpPr>
          <p:cNvPr id="41991" name="Téglalap 3"/>
          <p:cNvSpPr>
            <a:spLocks noChangeArrowheads="1"/>
          </p:cNvSpPr>
          <p:nvPr/>
        </p:nvSpPr>
        <p:spPr bwMode="auto">
          <a:xfrm>
            <a:off x="5880100" y="5651956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333399"/>
                </a:solidFill>
                <a:latin typeface="Calibri" pitchFamily="34" charset="0"/>
                <a:ea typeface="MS PGothic" pitchFamily="34" charset="-128"/>
              </a:rPr>
              <a:t>University of Pécs</a:t>
            </a:r>
          </a:p>
        </p:txBody>
      </p:sp>
      <p:sp>
        <p:nvSpPr>
          <p:cNvPr id="41992" name="Téglalap 4"/>
          <p:cNvSpPr>
            <a:spLocks noChangeArrowheads="1"/>
          </p:cNvSpPr>
          <p:nvPr/>
        </p:nvSpPr>
        <p:spPr bwMode="auto">
          <a:xfrm>
            <a:off x="1490662" y="5651956"/>
            <a:ext cx="42767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333399"/>
                </a:solidFill>
                <a:latin typeface="Calibri" pitchFamily="34" charset="0"/>
                <a:ea typeface="MS PGothic" pitchFamily="34" charset="-128"/>
              </a:rPr>
              <a:t>University of Debrecen</a:t>
            </a:r>
            <a:endParaRPr lang="hu-HU" altLang="hu-HU" sz="1800" dirty="0">
              <a:solidFill>
                <a:srgbClr val="000000"/>
              </a:solidFill>
              <a:latin typeface="Calibri" pitchFamily="34" charset="0"/>
              <a:ea typeface="MS PGothic" pitchFamily="34" charset="-128"/>
            </a:endParaRPr>
          </a:p>
        </p:txBody>
      </p:sp>
      <p:sp>
        <p:nvSpPr>
          <p:cNvPr id="41993" name="Téglalap 6"/>
          <p:cNvSpPr>
            <a:spLocks noChangeArrowheads="1"/>
          </p:cNvSpPr>
          <p:nvPr/>
        </p:nvSpPr>
        <p:spPr bwMode="auto">
          <a:xfrm>
            <a:off x="1308100" y="2915652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>
                <a:solidFill>
                  <a:srgbClr val="333399"/>
                </a:solidFill>
                <a:latin typeface="Calibri" pitchFamily="34" charset="0"/>
                <a:ea typeface="MS PGothic" pitchFamily="34" charset="-128"/>
              </a:rPr>
              <a:t>Semmelweis University, Budapest</a:t>
            </a:r>
          </a:p>
        </p:txBody>
      </p:sp>
      <p:pic>
        <p:nvPicPr>
          <p:cNvPr id="41994" name="Picture 9" descr="200910312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836614"/>
            <a:ext cx="30241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567" y="4211717"/>
            <a:ext cx="1660433" cy="192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-348282" y="2564904"/>
            <a:ext cx="5940226" cy="83099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1" eaLnBrk="1" hangingPunct="1">
              <a:lnSpc>
                <a:spcPct val="150000"/>
              </a:lnSpc>
            </a:pP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- </a:t>
            </a:r>
            <a:r>
              <a:rPr lang="hu-HU" altLang="hu-HU" sz="1600" dirty="0" err="1">
                <a:solidFill>
                  <a:srgbClr val="1A3A86"/>
                </a:solidFill>
                <a:latin typeface="Montserrat Light" pitchFamily="2" charset="-18"/>
              </a:rPr>
              <a:t>First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Light" pitchFamily="2" charset="-18"/>
              </a:rPr>
              <a:t>assist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Light" pitchFamily="2" charset="-18"/>
              </a:rPr>
              <a:t>device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Light" pitchFamily="2" charset="-18"/>
              </a:rPr>
              <a:t>in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 Hungary (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2008)</a:t>
            </a:r>
          </a:p>
          <a:p>
            <a:pPr lvl="1" eaLnBrk="1" hangingPunct="1">
              <a:lnSpc>
                <a:spcPct val="150000"/>
              </a:lnSpc>
            </a:pP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- </a:t>
            </a:r>
            <a:r>
              <a:rPr lang="hu-HU" altLang="hu-HU" sz="1600" dirty="0" err="1">
                <a:solidFill>
                  <a:srgbClr val="1A3A86"/>
                </a:solidFill>
                <a:latin typeface="Montserrat Light" pitchFamily="2" charset="-18"/>
              </a:rPr>
              <a:t>First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Light" pitchFamily="2" charset="-18"/>
              </a:rPr>
              <a:t>long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Light" pitchFamily="2" charset="-18"/>
              </a:rPr>
              <a:t>term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Light" pitchFamily="2" charset="-18"/>
              </a:rPr>
              <a:t>ventricular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Light" pitchFamily="2" charset="-18"/>
              </a:rPr>
              <a:t>assist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altLang="hu-HU" sz="1600" dirty="0" err="1">
                <a:solidFill>
                  <a:srgbClr val="1A3A86"/>
                </a:solidFill>
                <a:latin typeface="Montserrat Light" pitchFamily="2" charset="-18"/>
              </a:rPr>
              <a:t>device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(2012</a:t>
            </a:r>
            <a:r>
              <a:rPr lang="hu-HU" altLang="hu-HU" sz="1600" dirty="0">
                <a:solidFill>
                  <a:srgbClr val="1A3A86"/>
                </a:solidFill>
                <a:latin typeface="Montserrat Light" pitchFamily="2" charset="-18"/>
              </a:rPr>
              <a:t>)</a:t>
            </a:r>
            <a:endParaRPr lang="en-GB" altLang="hu-HU" sz="1600" dirty="0">
              <a:solidFill>
                <a:srgbClr val="1A3A86"/>
              </a:solidFill>
              <a:latin typeface="Montserrat Light" pitchFamily="2" charset="-18"/>
            </a:endParaRPr>
          </a:p>
        </p:txBody>
      </p: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4367808" y="1884734"/>
            <a:ext cx="878497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sz="1600" dirty="0" err="1">
                <a:solidFill>
                  <a:srgbClr val="1A3A86"/>
                </a:solidFill>
                <a:latin typeface="Montserrat Medium" pitchFamily="2" charset="-18"/>
              </a:rPr>
              <a:t>Medium</a:t>
            </a:r>
            <a:r>
              <a:rPr 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sz="1600" dirty="0" err="1">
                <a:solidFill>
                  <a:srgbClr val="1A3A86"/>
                </a:solidFill>
                <a:latin typeface="Montserrat Medium" pitchFamily="2" charset="-18"/>
              </a:rPr>
              <a:t>term</a:t>
            </a:r>
            <a:r>
              <a:rPr 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sz="1600" dirty="0" err="1">
                <a:solidFill>
                  <a:srgbClr val="1A3A86"/>
                </a:solidFill>
                <a:latin typeface="Montserrat Medium" pitchFamily="2" charset="-18"/>
              </a:rPr>
              <a:t>extracorporeal</a:t>
            </a:r>
            <a:r>
              <a:rPr 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sz="1600" dirty="0" err="1">
                <a:solidFill>
                  <a:srgbClr val="1A3A86"/>
                </a:solidFill>
                <a:latin typeface="Montserrat Medium" pitchFamily="2" charset="-18"/>
              </a:rPr>
              <a:t>ventricular</a:t>
            </a:r>
            <a:r>
              <a:rPr 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sz="1600" dirty="0" err="1">
                <a:solidFill>
                  <a:srgbClr val="1A3A86"/>
                </a:solidFill>
                <a:latin typeface="Montserrat Medium" pitchFamily="2" charset="-18"/>
              </a:rPr>
              <a:t>assist</a:t>
            </a:r>
            <a:r>
              <a:rPr 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sz="1600" dirty="0" err="1">
                <a:solidFill>
                  <a:srgbClr val="1A3A86"/>
                </a:solidFill>
                <a:latin typeface="Montserrat Medium" pitchFamily="2" charset="-18"/>
              </a:rPr>
              <a:t>device</a:t>
            </a:r>
            <a:endParaRPr lang="hu-HU" sz="1600" dirty="0">
              <a:solidFill>
                <a:srgbClr val="1A3A86"/>
              </a:solidFill>
              <a:latin typeface="Montserrat Medium" pitchFamily="2" charset="-18"/>
            </a:endParaRPr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2927648" y="3801329"/>
            <a:ext cx="42194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rgbClr val="1A3A86"/>
                </a:solidFill>
                <a:latin typeface="Montserrat Medium" pitchFamily="2" charset="-18"/>
              </a:rPr>
              <a:t>Long </a:t>
            </a:r>
            <a:r>
              <a:rPr lang="hu-HU" sz="1600" dirty="0" err="1">
                <a:solidFill>
                  <a:srgbClr val="1A3A86"/>
                </a:solidFill>
                <a:latin typeface="Montserrat Medium" pitchFamily="2" charset="-18"/>
              </a:rPr>
              <a:t>term</a:t>
            </a:r>
            <a:r>
              <a:rPr 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sz="1600" dirty="0" err="1">
                <a:solidFill>
                  <a:srgbClr val="1A3A86"/>
                </a:solidFill>
                <a:latin typeface="Montserrat Medium" pitchFamily="2" charset="-18"/>
              </a:rPr>
              <a:t>left</a:t>
            </a:r>
            <a:r>
              <a:rPr 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sz="1600" dirty="0" err="1">
                <a:solidFill>
                  <a:srgbClr val="1A3A86"/>
                </a:solidFill>
                <a:latin typeface="Montserrat Medium" pitchFamily="2" charset="-18"/>
              </a:rPr>
              <a:t>ventricular</a:t>
            </a:r>
            <a:r>
              <a:rPr 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sz="1600" dirty="0" err="1">
                <a:solidFill>
                  <a:srgbClr val="1A3A86"/>
                </a:solidFill>
                <a:latin typeface="Montserrat Medium" pitchFamily="2" charset="-18"/>
              </a:rPr>
              <a:t>assist</a:t>
            </a:r>
            <a:r>
              <a:rPr lang="hu-HU" sz="1600" dirty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sz="1600" dirty="0" err="1">
                <a:solidFill>
                  <a:srgbClr val="1A3A86"/>
                </a:solidFill>
                <a:latin typeface="Montserrat Medium" pitchFamily="2" charset="-18"/>
              </a:rPr>
              <a:t>device</a:t>
            </a:r>
            <a:endParaRPr lang="hu-HU" sz="1600" dirty="0">
              <a:solidFill>
                <a:srgbClr val="1A3A86"/>
              </a:solidFill>
              <a:latin typeface="Montserrat Medium" pitchFamily="2" charset="-18"/>
            </a:endParaRPr>
          </a:p>
        </p:txBody>
      </p:sp>
      <p:pic>
        <p:nvPicPr>
          <p:cNvPr id="11" name="Picture 8" descr="http://www.cardiothoracicsurgery.org/content/figures/1749-8090-8-48-1-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2110" y="2223288"/>
            <a:ext cx="2448272" cy="1835390"/>
          </a:xfrm>
          <a:prstGeom prst="rect">
            <a:avLst/>
          </a:prstGeom>
          <a:noFill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72464" y="1649189"/>
            <a:ext cx="1616664" cy="245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E:\Medical profession\Heartmate2 kézb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0016" y="4221088"/>
            <a:ext cx="2264560" cy="1920475"/>
          </a:xfrm>
          <a:prstGeom prst="rect">
            <a:avLst/>
          </a:prstGeom>
          <a:noFill/>
        </p:spPr>
      </p:pic>
      <p:sp>
        <p:nvSpPr>
          <p:cNvPr id="15" name="Téglalap 14"/>
          <p:cNvSpPr/>
          <p:nvPr/>
        </p:nvSpPr>
        <p:spPr>
          <a:xfrm>
            <a:off x="320463" y="324042"/>
            <a:ext cx="10312041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Non-</a:t>
            </a:r>
            <a:r>
              <a:rPr lang="en-US" sz="4400" b="1" dirty="0" err="1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pharmalogical</a:t>
            </a: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treatment </a:t>
            </a:r>
            <a:r>
              <a:rPr lang="en-US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of</a:t>
            </a:r>
            <a:endParaRPr lang="hu-HU" sz="4400" b="1" dirty="0" smtClean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heart </a:t>
            </a: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failure 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80490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Batch 1.000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81" y="2147902"/>
            <a:ext cx="3944924" cy="394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a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906" y="2132856"/>
            <a:ext cx="3961558" cy="3961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1343472" y="1700808"/>
            <a:ext cx="9669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dirty="0" err="1" smtClean="0">
                <a:solidFill>
                  <a:srgbClr val="1A3A86"/>
                </a:solidFill>
                <a:latin typeface="Montserrat Medium" pitchFamily="2" charset="-18"/>
              </a:rPr>
              <a:t>Cardiac</a:t>
            </a:r>
            <a:r>
              <a:rPr lang="hu-HU" altLang="hu-HU" dirty="0" smtClean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altLang="hu-HU" dirty="0" err="1" smtClean="0">
                <a:solidFill>
                  <a:srgbClr val="1A3A86"/>
                </a:solidFill>
                <a:latin typeface="Montserrat Medium" pitchFamily="2" charset="-18"/>
              </a:rPr>
              <a:t>resynchronisation</a:t>
            </a:r>
            <a:r>
              <a:rPr lang="hu-HU" altLang="hu-HU" dirty="0" smtClean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altLang="hu-HU" dirty="0" err="1" smtClean="0">
                <a:solidFill>
                  <a:srgbClr val="1A3A86"/>
                </a:solidFill>
                <a:latin typeface="Montserrat Medium" pitchFamily="2" charset="-18"/>
              </a:rPr>
              <a:t>therapy</a:t>
            </a:r>
            <a:r>
              <a:rPr lang="hu-HU" altLang="hu-HU" dirty="0" smtClean="0">
                <a:solidFill>
                  <a:srgbClr val="1A3A86"/>
                </a:solidFill>
                <a:latin typeface="Montserrat Medium" pitchFamily="2" charset="-18"/>
              </a:rPr>
              <a:t> (CRT) and </a:t>
            </a:r>
            <a:r>
              <a:rPr lang="hu-HU" altLang="hu-HU" dirty="0" err="1" smtClean="0">
                <a:solidFill>
                  <a:srgbClr val="1A3A86"/>
                </a:solidFill>
                <a:latin typeface="Montserrat Medium" pitchFamily="2" charset="-18"/>
              </a:rPr>
              <a:t>left</a:t>
            </a:r>
            <a:r>
              <a:rPr lang="hu-HU" altLang="hu-HU" dirty="0" smtClean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altLang="hu-HU" dirty="0" err="1" smtClean="0">
                <a:solidFill>
                  <a:srgbClr val="1A3A86"/>
                </a:solidFill>
                <a:latin typeface="Montserrat Medium" pitchFamily="2" charset="-18"/>
              </a:rPr>
              <a:t>ventricular</a:t>
            </a:r>
            <a:r>
              <a:rPr lang="hu-HU" altLang="hu-HU" dirty="0" smtClean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altLang="hu-HU" dirty="0" err="1" smtClean="0">
                <a:solidFill>
                  <a:srgbClr val="1A3A86"/>
                </a:solidFill>
                <a:latin typeface="Montserrat Medium" pitchFamily="2" charset="-18"/>
              </a:rPr>
              <a:t>assist</a:t>
            </a:r>
            <a:r>
              <a:rPr lang="hu-HU" altLang="hu-HU" dirty="0" smtClean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altLang="hu-HU" dirty="0" err="1" smtClean="0">
                <a:solidFill>
                  <a:srgbClr val="1A3A86"/>
                </a:solidFill>
                <a:latin typeface="Montserrat Medium" pitchFamily="2" charset="-18"/>
              </a:rPr>
              <a:t>device</a:t>
            </a:r>
            <a:r>
              <a:rPr lang="hu-HU" altLang="hu-HU" dirty="0" smtClean="0">
                <a:solidFill>
                  <a:srgbClr val="1A3A86"/>
                </a:solidFill>
                <a:latin typeface="Montserrat Medium" pitchFamily="2" charset="-18"/>
              </a:rPr>
              <a:t> (LVAD) </a:t>
            </a:r>
            <a:endParaRPr lang="hu-HU" dirty="0">
              <a:solidFill>
                <a:srgbClr val="1A3A86"/>
              </a:solidFill>
              <a:latin typeface="Montserrat Medium" pitchFamily="2" charset="-18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320463" y="324042"/>
            <a:ext cx="10312041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Non-</a:t>
            </a:r>
            <a:r>
              <a:rPr lang="en-US" sz="4400" b="1" dirty="0" err="1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pharmalogical</a:t>
            </a: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treatment </a:t>
            </a:r>
            <a:r>
              <a:rPr lang="en-US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of</a:t>
            </a:r>
            <a:endParaRPr lang="hu-HU" sz="4400" b="1" dirty="0" smtClean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heart </a:t>
            </a: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failure 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2439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http://egeszseg.origo.hu/res/img/0747/gyermeksziv_8_5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7" y="3861048"/>
            <a:ext cx="3181540" cy="2137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631636" y="2723263"/>
            <a:ext cx="341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dirty="0" err="1" smtClean="0">
                <a:solidFill>
                  <a:srgbClr val="1A3A86"/>
                </a:solidFill>
                <a:latin typeface="Montserrat Medium" pitchFamily="2" charset="-18"/>
              </a:rPr>
              <a:t>Heart</a:t>
            </a:r>
            <a:r>
              <a:rPr lang="hu-HU" altLang="hu-HU" dirty="0" smtClean="0">
                <a:solidFill>
                  <a:srgbClr val="1A3A86"/>
                </a:solidFill>
                <a:latin typeface="Montserrat Medium" pitchFamily="2" charset="-18"/>
              </a:rPr>
              <a:t> </a:t>
            </a:r>
            <a:r>
              <a:rPr lang="hu-HU" altLang="hu-HU" dirty="0" err="1" smtClean="0">
                <a:solidFill>
                  <a:srgbClr val="1A3A86"/>
                </a:solidFill>
                <a:latin typeface="Montserrat Medium" pitchFamily="2" charset="-18"/>
              </a:rPr>
              <a:t>transplantation</a:t>
            </a:r>
            <a:r>
              <a:rPr lang="hu-HU" altLang="hu-HU" dirty="0" smtClean="0">
                <a:solidFill>
                  <a:srgbClr val="1A3A86"/>
                </a:solidFill>
                <a:latin typeface="Montserrat Medium" pitchFamily="2" charset="-18"/>
              </a:rPr>
              <a:t> (HTX)</a:t>
            </a:r>
            <a:endParaRPr lang="hu-HU" dirty="0">
              <a:solidFill>
                <a:srgbClr val="1A3A86"/>
              </a:solidFill>
              <a:latin typeface="Montserrat Medium" pitchFamily="2" charset="-18"/>
            </a:endParaRPr>
          </a:p>
        </p:txBody>
      </p:sp>
      <p:pic>
        <p:nvPicPr>
          <p:cNvPr id="8" name="Picture 3" descr="P21500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2"/>
          <a:stretch>
            <a:fillRect/>
          </a:stretch>
        </p:blipFill>
        <p:spPr bwMode="auto">
          <a:xfrm>
            <a:off x="2825423" y="3260664"/>
            <a:ext cx="2448272" cy="273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Csoportba foglalás 13"/>
          <p:cNvGrpSpPr/>
          <p:nvPr/>
        </p:nvGrpSpPr>
        <p:grpSpPr>
          <a:xfrm>
            <a:off x="6037304" y="1988840"/>
            <a:ext cx="6035360" cy="4150979"/>
            <a:chOff x="4513304" y="1988839"/>
            <a:chExt cx="6035360" cy="4150979"/>
          </a:xfrm>
        </p:grpSpPr>
        <p:grpSp>
          <p:nvGrpSpPr>
            <p:cNvPr id="12" name="Csoportba foglalás 11"/>
            <p:cNvGrpSpPr/>
            <p:nvPr/>
          </p:nvGrpSpPr>
          <p:grpSpPr>
            <a:xfrm>
              <a:off x="6372200" y="1988839"/>
              <a:ext cx="4176464" cy="4150979"/>
              <a:chOff x="6259302" y="1968139"/>
              <a:chExt cx="4176464" cy="4150979"/>
            </a:xfrm>
          </p:grpSpPr>
          <p:pic>
            <p:nvPicPr>
              <p:cNvPr id="9" name="Sample image" descr="Sample image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9302" y="2040147"/>
                <a:ext cx="4078970" cy="40789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Szövegdoboz 10"/>
              <p:cNvSpPr txBox="1"/>
              <p:nvPr/>
            </p:nvSpPr>
            <p:spPr>
              <a:xfrm>
                <a:off x="6547334" y="1968139"/>
                <a:ext cx="3888432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u-HU" sz="1100" b="1" dirty="0"/>
                  <a:t>HTX and MCS </a:t>
                </a:r>
                <a:r>
                  <a:rPr lang="hu-HU" sz="1100" b="1" dirty="0" err="1"/>
                  <a:t>activity</a:t>
                </a:r>
                <a:r>
                  <a:rPr lang="hu-HU" sz="1100" b="1" dirty="0"/>
                  <a:t> in </a:t>
                </a:r>
                <a:r>
                  <a:rPr lang="hu-HU" sz="1100" b="1" dirty="0" err="1"/>
                  <a:t>the</a:t>
                </a:r>
                <a:r>
                  <a:rPr lang="hu-HU" sz="1100" b="1" dirty="0"/>
                  <a:t> </a:t>
                </a:r>
                <a:r>
                  <a:rPr lang="hu-HU" sz="1100" b="1" dirty="0" err="1"/>
                  <a:t>Heart</a:t>
                </a:r>
                <a:r>
                  <a:rPr lang="hu-HU" sz="1100" b="1" dirty="0"/>
                  <a:t> and </a:t>
                </a:r>
                <a:r>
                  <a:rPr lang="hu-HU" sz="1100" b="1" dirty="0" err="1"/>
                  <a:t>Vascular</a:t>
                </a:r>
                <a:r>
                  <a:rPr lang="hu-HU" sz="1100" b="1" dirty="0"/>
                  <a:t> </a:t>
                </a:r>
                <a:r>
                  <a:rPr lang="hu-HU" sz="1100" b="1" dirty="0" smtClean="0"/>
                  <a:t>Centre</a:t>
                </a:r>
                <a:endParaRPr lang="hu-HU" sz="1100" b="1" dirty="0"/>
              </a:p>
            </p:txBody>
          </p:sp>
        </p:grpSp>
        <p:sp>
          <p:nvSpPr>
            <p:cNvPr id="13" name="Téglalap 12"/>
            <p:cNvSpPr/>
            <p:nvPr/>
          </p:nvSpPr>
          <p:spPr>
            <a:xfrm>
              <a:off x="4513304" y="3284984"/>
              <a:ext cx="151793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5447928" y="2060848"/>
            <a:ext cx="2448272" cy="847081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hu-HU" altLang="hu-HU" sz="24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Medium" pitchFamily="2" charset="-18"/>
                <a:ea typeface="+mn-ea"/>
                <a:cs typeface="+mn-cs"/>
              </a:rPr>
              <a:t>HTX </a:t>
            </a:r>
            <a:r>
              <a:rPr lang="hu-HU" altLang="hu-HU" sz="2400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Medium" pitchFamily="2" charset="-18"/>
                <a:ea typeface="+mn-ea"/>
                <a:cs typeface="+mn-cs"/>
              </a:rPr>
              <a:t>and </a:t>
            </a:r>
            <a:r>
              <a:rPr lang="hu-HU" altLang="hu-HU" sz="24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Medium" pitchFamily="2" charset="-18"/>
                <a:ea typeface="+mn-ea"/>
                <a:cs typeface="+mn-cs"/>
              </a:rPr>
              <a:t>MCS</a:t>
            </a:r>
            <a:br>
              <a:rPr lang="hu-HU" altLang="hu-HU" sz="24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Medium" pitchFamily="2" charset="-18"/>
                <a:ea typeface="+mn-ea"/>
                <a:cs typeface="+mn-cs"/>
              </a:rPr>
            </a:br>
            <a:r>
              <a:rPr lang="hu-HU" altLang="hu-HU" sz="24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Medium" pitchFamily="2" charset="-18"/>
                <a:ea typeface="+mn-ea"/>
                <a:cs typeface="+mn-cs"/>
              </a:rPr>
              <a:t> 1992 - 2016</a:t>
            </a:r>
          </a:p>
        </p:txBody>
      </p:sp>
      <p:sp>
        <p:nvSpPr>
          <p:cNvPr id="17" name="Téglalap 16"/>
          <p:cNvSpPr/>
          <p:nvPr/>
        </p:nvSpPr>
        <p:spPr>
          <a:xfrm>
            <a:off x="320463" y="324042"/>
            <a:ext cx="10312041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Non-</a:t>
            </a:r>
            <a:r>
              <a:rPr lang="en-US" sz="4400" b="1" dirty="0" err="1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pharmalogical</a:t>
            </a: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treatment </a:t>
            </a:r>
            <a:r>
              <a:rPr lang="en-US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of</a:t>
            </a:r>
            <a:endParaRPr lang="hu-HU" sz="4400" b="1" dirty="0" smtClean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heart </a:t>
            </a: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failure 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74201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060850"/>
            <a:ext cx="3043270" cy="304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60850"/>
            <a:ext cx="4558416" cy="303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808" y="2060848"/>
            <a:ext cx="3042165" cy="3042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églalap 8"/>
          <p:cNvSpPr/>
          <p:nvPr/>
        </p:nvSpPr>
        <p:spPr>
          <a:xfrm>
            <a:off x="1524001" y="5301208"/>
            <a:ext cx="9157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altLang="hu-HU" sz="2800" dirty="0" err="1">
                <a:solidFill>
                  <a:srgbClr val="1A3A86"/>
                </a:solidFill>
                <a:latin typeface="+mj-lt"/>
                <a:ea typeface="+mj-ea"/>
                <a:cs typeface="+mj-cs"/>
              </a:rPr>
              <a:t>Hybrid</a:t>
            </a:r>
            <a:r>
              <a:rPr lang="hu-HU" altLang="hu-HU" sz="2800" dirty="0">
                <a:solidFill>
                  <a:srgbClr val="1A3A86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altLang="hu-HU" sz="2800" dirty="0" err="1">
                <a:solidFill>
                  <a:srgbClr val="1A3A86"/>
                </a:solidFill>
                <a:latin typeface="+mj-lt"/>
                <a:ea typeface="+mj-ea"/>
                <a:cs typeface="+mj-cs"/>
              </a:rPr>
              <a:t>O</a:t>
            </a:r>
            <a:r>
              <a:rPr lang="hu-HU" altLang="hu-HU" sz="2800" dirty="0" err="1">
                <a:solidFill>
                  <a:srgbClr val="1A3A86"/>
                </a:solidFill>
                <a:latin typeface="+mj-lt"/>
                <a:ea typeface="+mj-ea"/>
                <a:cs typeface="+mj-cs"/>
              </a:rPr>
              <a:t>perating</a:t>
            </a:r>
            <a:r>
              <a:rPr lang="hu-HU" altLang="hu-HU" sz="2800" dirty="0">
                <a:solidFill>
                  <a:srgbClr val="1A3A86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altLang="hu-HU" sz="2800" dirty="0" err="1">
                <a:solidFill>
                  <a:srgbClr val="1A3A86"/>
                </a:solidFill>
                <a:latin typeface="+mj-lt"/>
                <a:ea typeface="+mj-ea"/>
                <a:cs typeface="+mj-cs"/>
              </a:rPr>
              <a:t>R</a:t>
            </a:r>
            <a:r>
              <a:rPr lang="hu-HU" altLang="hu-HU" sz="2800" dirty="0" err="1">
                <a:solidFill>
                  <a:srgbClr val="1A3A86"/>
                </a:solidFill>
                <a:latin typeface="+mj-lt"/>
                <a:ea typeface="+mj-ea"/>
                <a:cs typeface="+mj-cs"/>
              </a:rPr>
              <a:t>oom</a:t>
            </a:r>
            <a:endParaRPr lang="hu-HU" sz="2800" dirty="0">
              <a:solidFill>
                <a:srgbClr val="1A3A8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20463" y="324042"/>
            <a:ext cx="1031204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Modern </a:t>
            </a: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technologies</a:t>
            </a:r>
            <a:endParaRPr lang="en-US" sz="4400" b="1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56798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12192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 helye 2"/>
          <p:cNvSpPr>
            <a:spLocks noGrp="1"/>
          </p:cNvSpPr>
          <p:nvPr>
            <p:ph type="body" sz="quarter" idx="12"/>
          </p:nvPr>
        </p:nvSpPr>
        <p:spPr>
          <a:xfrm>
            <a:off x="1397732" y="2386150"/>
            <a:ext cx="9396536" cy="1123815"/>
          </a:xfrm>
        </p:spPr>
        <p:txBody>
          <a:bodyPr/>
          <a:lstStyle/>
          <a:p>
            <a:r>
              <a:rPr lang="hu-HU" dirty="0" err="1" smtClean="0">
                <a:ln w="19050">
                  <a:solidFill>
                    <a:schemeClr val="accent5">
                      <a:lumMod val="50000"/>
                    </a:schemeClr>
                  </a:solidFill>
                </a:ln>
                <a:latin typeface="Montserrat ExtraBold" pitchFamily="2" charset="-18"/>
              </a:rPr>
              <a:t>Thank</a:t>
            </a:r>
            <a:r>
              <a:rPr lang="hu-HU" dirty="0" smtClean="0">
                <a:ln w="19050">
                  <a:solidFill>
                    <a:schemeClr val="accent5">
                      <a:lumMod val="50000"/>
                    </a:schemeClr>
                  </a:solidFill>
                </a:ln>
                <a:latin typeface="Montserrat ExtraBold" pitchFamily="2" charset="-18"/>
              </a:rPr>
              <a:t> </a:t>
            </a:r>
            <a:r>
              <a:rPr lang="hu-HU" dirty="0" err="1" smtClean="0">
                <a:ln w="19050">
                  <a:solidFill>
                    <a:schemeClr val="accent5">
                      <a:lumMod val="50000"/>
                    </a:schemeClr>
                  </a:solidFill>
                </a:ln>
                <a:latin typeface="Montserrat ExtraBold" pitchFamily="2" charset="-18"/>
              </a:rPr>
              <a:t>you</a:t>
            </a:r>
            <a:r>
              <a:rPr lang="hu-HU" dirty="0" smtClean="0">
                <a:ln w="19050">
                  <a:solidFill>
                    <a:schemeClr val="accent5">
                      <a:lumMod val="50000"/>
                    </a:schemeClr>
                  </a:solidFill>
                </a:ln>
                <a:latin typeface="Montserrat ExtraBold" pitchFamily="2" charset="-18"/>
              </a:rPr>
              <a:t> </a:t>
            </a:r>
            <a:r>
              <a:rPr lang="hu-HU" dirty="0" err="1" smtClean="0">
                <a:ln w="19050">
                  <a:solidFill>
                    <a:schemeClr val="accent5">
                      <a:lumMod val="50000"/>
                    </a:schemeClr>
                  </a:solidFill>
                </a:ln>
                <a:latin typeface="Montserrat ExtraBold" pitchFamily="2" charset="-18"/>
              </a:rPr>
              <a:t>for</a:t>
            </a:r>
            <a:r>
              <a:rPr lang="hu-HU" dirty="0" smtClean="0">
                <a:ln w="19050">
                  <a:solidFill>
                    <a:schemeClr val="accent5">
                      <a:lumMod val="50000"/>
                    </a:schemeClr>
                  </a:solidFill>
                </a:ln>
                <a:latin typeface="Montserrat ExtraBold" pitchFamily="2" charset="-18"/>
              </a:rPr>
              <a:t> </a:t>
            </a:r>
            <a:r>
              <a:rPr lang="hu-HU" dirty="0" err="1" smtClean="0">
                <a:ln w="19050">
                  <a:solidFill>
                    <a:schemeClr val="accent5">
                      <a:lumMod val="50000"/>
                    </a:schemeClr>
                  </a:solidFill>
                </a:ln>
                <a:latin typeface="Montserrat ExtraBold" pitchFamily="2" charset="-18"/>
              </a:rPr>
              <a:t>your</a:t>
            </a:r>
            <a:r>
              <a:rPr lang="hu-HU" dirty="0" smtClean="0">
                <a:ln w="19050">
                  <a:solidFill>
                    <a:schemeClr val="accent5">
                      <a:lumMod val="50000"/>
                    </a:schemeClr>
                  </a:solidFill>
                </a:ln>
                <a:latin typeface="Montserrat ExtraBold" pitchFamily="2" charset="-18"/>
              </a:rPr>
              <a:t> </a:t>
            </a:r>
            <a:r>
              <a:rPr lang="hu-HU" dirty="0" err="1" smtClean="0">
                <a:ln w="19050">
                  <a:solidFill>
                    <a:schemeClr val="accent5">
                      <a:lumMod val="50000"/>
                    </a:schemeClr>
                  </a:solidFill>
                </a:ln>
                <a:latin typeface="Montserrat ExtraBold" pitchFamily="2" charset="-18"/>
              </a:rPr>
              <a:t>attention</a:t>
            </a:r>
            <a:r>
              <a:rPr lang="hu-HU" dirty="0" smtClean="0">
                <a:ln w="19050">
                  <a:solidFill>
                    <a:schemeClr val="accent5">
                      <a:lumMod val="50000"/>
                    </a:schemeClr>
                  </a:solidFill>
                </a:ln>
                <a:latin typeface="Montserrat ExtraBold" pitchFamily="2" charset="-18"/>
              </a:rPr>
              <a:t>!</a:t>
            </a:r>
            <a:endParaRPr lang="hu-HU" dirty="0">
              <a:ln w="19050">
                <a:solidFill>
                  <a:schemeClr val="accent5">
                    <a:lumMod val="50000"/>
                  </a:schemeClr>
                </a:solidFill>
              </a:ln>
              <a:latin typeface="Montserrat ExtraBold" pitchFamily="2" charset="-18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468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13" descr="Semmelweis University 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4509120"/>
            <a:ext cx="1323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320463" y="324042"/>
            <a:ext cx="548750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Education</a:t>
            </a:r>
            <a:endParaRPr lang="en-US" sz="4400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055441" y="1628801"/>
            <a:ext cx="8849950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Education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in three languages: Hungarian, English and 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German</a:t>
            </a:r>
            <a:endParaRPr lang="hu-HU" sz="2000" dirty="0">
              <a:solidFill>
                <a:srgbClr val="1A3A86"/>
              </a:solidFill>
              <a:latin typeface="Montserrat Light" pitchFamily="2" charset="-1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Diplomas </a:t>
            </a:r>
            <a:r>
              <a:rPr lang="en-US" sz="20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grante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d </a:t>
            </a:r>
            <a:r>
              <a:rPr lang="hu-HU" sz="20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varies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sz="20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by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hu-HU" sz="20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faculties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B.Sc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.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,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 M.Sc.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,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M.D.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,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D.M.D.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,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Ph.D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 smtClean="0">
              <a:ln w="12700">
                <a:noFill/>
                <a:prstDash val="solid"/>
              </a:ln>
              <a:solidFill>
                <a:srgbClr val="1A3A86"/>
              </a:solidFill>
              <a:latin typeface="Montserrat Light" pitchFamily="2" charset="-1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Number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 of </a:t>
            </a:r>
            <a:r>
              <a:rPr lang="hu-HU" sz="20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students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: </a:t>
            </a:r>
            <a:r>
              <a:rPr lang="hu-HU" sz="2000" dirty="0" err="1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approx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.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Montserrat Light" pitchFamily="2" charset="-18"/>
              </a:rPr>
              <a:t>10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Montserrat Light" pitchFamily="2" charset="-18"/>
              </a:rPr>
              <a:t>,000</a:t>
            </a:r>
            <a:endParaRPr lang="en-US" sz="2000" dirty="0">
              <a:ln w="12700">
                <a:noFill/>
                <a:prstDash val="solid"/>
              </a:ln>
              <a:solidFill>
                <a:srgbClr val="C00000"/>
              </a:solidFill>
              <a:latin typeface="Montserrat Light" pitchFamily="2" charset="-1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n w="12700">
                <a:noFill/>
                <a:prstDash val="solid"/>
              </a:ln>
              <a:solidFill>
                <a:srgbClr val="1A3A86"/>
              </a:solidFill>
              <a:latin typeface="Montserrat Light" pitchFamily="2" charset="-18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hu-HU" sz="200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Montserrat Light" pitchFamily="2" charset="-18"/>
              </a:rPr>
              <a:t>~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Montserrat Light" pitchFamily="2" charset="-18"/>
              </a:rPr>
              <a:t>3</a:t>
            </a:r>
            <a:r>
              <a:rPr lang="hu-HU" sz="200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Montserrat Light" pitchFamily="2" charset="-18"/>
              </a:rPr>
              <a:t>500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of these are international students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n w="12700">
                <a:noFill/>
                <a:prstDash val="solid"/>
              </a:ln>
              <a:solidFill>
                <a:srgbClr val="C8331B"/>
              </a:solidFill>
              <a:latin typeface="Montserrat Light" pitchFamily="2" charset="-1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Montserrat Light" pitchFamily="2" charset="-18"/>
              </a:rPr>
              <a:t>70%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of dentists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Montserrat Light" pitchFamily="2" charset="-18"/>
              </a:rPr>
              <a:t>50%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of pharmacists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Montserrat Light" pitchFamily="2" charset="-18"/>
              </a:rPr>
              <a:t>42%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of doctors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Montserrat Light" pitchFamily="2" charset="-18"/>
              </a:rPr>
              <a:t>27%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of health care professionals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sz="2000" dirty="0">
              <a:ln w="12700">
                <a:noFill/>
                <a:prstDash val="solid"/>
              </a:ln>
              <a:solidFill>
                <a:srgbClr val="1A3A86"/>
              </a:solidFill>
              <a:latin typeface="Montserrat Light" pitchFamily="2" charset="-1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in Hungary are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Montserrat Light" pitchFamily="2" charset="-18"/>
              </a:rPr>
              <a:t>Semmelweis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C00000"/>
                </a:solidFill>
                <a:latin typeface="Montserrat Light" pitchFamily="2" charset="-18"/>
              </a:rPr>
              <a:t> University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C8331B"/>
                </a:solidFill>
                <a:latin typeface="Montserrat Light" pitchFamily="2" charset="-18"/>
              </a:rPr>
              <a:t> </a:t>
            </a:r>
            <a:r>
              <a:rPr lang="en-US" sz="2000" dirty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graduates</a:t>
            </a:r>
            <a:r>
              <a:rPr lang="en-US" sz="2000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latin typeface="Montserrat Light" pitchFamily="2" charset="-18"/>
              </a:rPr>
              <a:t>.</a:t>
            </a:r>
            <a:endParaRPr lang="en-US" sz="2000" dirty="0">
              <a:ln w="12700">
                <a:noFill/>
                <a:prstDash val="solid"/>
              </a:ln>
              <a:solidFill>
                <a:srgbClr val="1A3A86"/>
              </a:solidFill>
              <a:latin typeface="Montserrat Light" pitchFamily="2" charset="-18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47027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39416" y="1628800"/>
            <a:ext cx="9217024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Int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ernational students make up </a:t>
            </a:r>
            <a:r>
              <a:rPr lang="hu-HU" sz="2000" b="1" dirty="0">
                <a:solidFill>
                  <a:srgbClr val="C00000"/>
                </a:solidFill>
                <a:latin typeface="Montserrat Light" pitchFamily="2" charset="-18"/>
              </a:rPr>
              <a:t>30.5</a:t>
            </a:r>
            <a:r>
              <a:rPr lang="en-US" sz="2000" b="1" dirty="0">
                <a:solidFill>
                  <a:srgbClr val="C00000"/>
                </a:solidFill>
                <a:latin typeface="Montserrat Light" pitchFamily="2" charset="-18"/>
              </a:rPr>
              <a:t>% 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of the student population.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They come from </a:t>
            </a:r>
            <a:r>
              <a:rPr lang="en-US" sz="2000" b="1" dirty="0">
                <a:solidFill>
                  <a:srgbClr val="C00000"/>
                </a:solidFill>
                <a:latin typeface="Montserrat Light" pitchFamily="2" charset="-18"/>
              </a:rPr>
              <a:t>7</a:t>
            </a:r>
            <a:r>
              <a:rPr lang="hu-HU" sz="2000" b="1" dirty="0">
                <a:solidFill>
                  <a:srgbClr val="C00000"/>
                </a:solidFill>
                <a:latin typeface="Montserrat Light" pitchFamily="2" charset="-18"/>
              </a:rPr>
              <a:t>4</a:t>
            </a:r>
            <a:r>
              <a:rPr lang="en-US" sz="2000" b="1" dirty="0">
                <a:solidFill>
                  <a:srgbClr val="C00000"/>
                </a:solidFill>
                <a:latin typeface="Montserrat Light" pitchFamily="2" charset="-18"/>
              </a:rPr>
              <a:t> 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countries around the world.</a:t>
            </a:r>
          </a:p>
          <a:p>
            <a:pPr>
              <a:lnSpc>
                <a:spcPct val="150000"/>
              </a:lnSpc>
              <a:defRPr/>
            </a:pP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The </a:t>
            </a:r>
            <a:r>
              <a:rPr lang="en-US" sz="2000" b="1" dirty="0">
                <a:solidFill>
                  <a:srgbClr val="C00000"/>
                </a:solidFill>
                <a:latin typeface="Montserrat Light" pitchFamily="2" charset="-18"/>
              </a:rPr>
              <a:t>top 10 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countries of origin are:</a:t>
            </a:r>
          </a:p>
          <a:p>
            <a:pPr marL="800100" lvl="1" indent="-342900">
              <a:buFont typeface="Calibri" pitchFamily="34" charset="0"/>
              <a:buAutoNum type="arabicPeriod"/>
              <a:defRPr/>
            </a:pPr>
            <a:r>
              <a:rPr lang="en-US" sz="2000" dirty="0" err="1">
                <a:solidFill>
                  <a:srgbClr val="1A3A86"/>
                </a:solidFill>
                <a:latin typeface="Montserrat Light" pitchFamily="2" charset="-18"/>
              </a:rPr>
              <a:t>Germa</a:t>
            </a:r>
            <a:r>
              <a:rPr lang="hu-HU" sz="2000" dirty="0" err="1">
                <a:solidFill>
                  <a:srgbClr val="1A3A86"/>
                </a:solidFill>
                <a:latin typeface="Montserrat Light" pitchFamily="2" charset="-18"/>
              </a:rPr>
              <a:t>ny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hu-HU" sz="2000" dirty="0" smtClean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en-US" sz="2000" dirty="0" smtClean="0">
                <a:solidFill>
                  <a:srgbClr val="1A3A86"/>
                </a:solidFill>
                <a:latin typeface="Montserrat Light" pitchFamily="2" charset="-18"/>
              </a:rPr>
              <a:t>(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985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)</a:t>
            </a:r>
          </a:p>
          <a:p>
            <a:pPr marL="800100" lvl="1" indent="-342900">
              <a:buFont typeface="Calibri" pitchFamily="34" charset="0"/>
              <a:buAutoNum type="arabicPeriod"/>
              <a:defRPr/>
            </a:pP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Norway          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hu-HU" sz="2000" dirty="0" smtClean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en-US" sz="2000" dirty="0" smtClean="0">
                <a:solidFill>
                  <a:srgbClr val="1A3A86"/>
                </a:solidFill>
                <a:latin typeface="Montserrat Light" pitchFamily="2" charset="-18"/>
              </a:rPr>
              <a:t>(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319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)</a:t>
            </a:r>
          </a:p>
          <a:p>
            <a:pPr marL="800100" lvl="1" indent="-342900">
              <a:buFont typeface="Calibri" pitchFamily="34" charset="0"/>
              <a:buAutoNum type="arabicPeriod"/>
              <a:defRPr/>
            </a:pP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I</a:t>
            </a:r>
            <a:r>
              <a:rPr lang="hu-HU" sz="2000" dirty="0" err="1">
                <a:solidFill>
                  <a:srgbClr val="1A3A86"/>
                </a:solidFill>
                <a:latin typeface="Montserrat Light" pitchFamily="2" charset="-18"/>
              </a:rPr>
              <a:t>ran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             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hu-HU" sz="2000" dirty="0" smtClean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en-US" sz="2000" dirty="0" smtClean="0">
                <a:solidFill>
                  <a:srgbClr val="1A3A86"/>
                </a:solidFill>
                <a:latin typeface="Montserrat Light" pitchFamily="2" charset="-18"/>
              </a:rPr>
              <a:t>(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2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48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)</a:t>
            </a:r>
          </a:p>
          <a:p>
            <a:pPr marL="800100" lvl="1" indent="-342900">
              <a:buFont typeface="Calibri" pitchFamily="34" charset="0"/>
              <a:buAutoNum type="arabicPeriod"/>
              <a:defRPr/>
            </a:pPr>
            <a:r>
              <a:rPr lang="hu-HU" sz="2000" dirty="0" err="1">
                <a:solidFill>
                  <a:srgbClr val="1A3A86"/>
                </a:solidFill>
                <a:latin typeface="Montserrat Light" pitchFamily="2" charset="-18"/>
              </a:rPr>
              <a:t>Italy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		</a:t>
            </a:r>
            <a:r>
              <a:rPr lang="hu-HU" sz="2000" dirty="0" smtClean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en-US" sz="2000" dirty="0" smtClean="0">
                <a:solidFill>
                  <a:srgbClr val="1A3A86"/>
                </a:solidFill>
                <a:latin typeface="Montserrat Light" pitchFamily="2" charset="-18"/>
              </a:rPr>
              <a:t>(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208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)</a:t>
            </a:r>
          </a:p>
          <a:p>
            <a:pPr marL="800100" lvl="1" indent="-342900">
              <a:buFont typeface="Calibri" pitchFamily="34" charset="0"/>
              <a:buAutoNum type="arabicPeriod"/>
              <a:defRPr/>
            </a:pP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Israel		</a:t>
            </a:r>
            <a:r>
              <a:rPr lang="hu-HU" sz="2000" dirty="0" smtClean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en-US" sz="2000" dirty="0" smtClean="0">
                <a:solidFill>
                  <a:srgbClr val="1A3A86"/>
                </a:solidFill>
                <a:latin typeface="Montserrat Light" pitchFamily="2" charset="-18"/>
              </a:rPr>
              <a:t>(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1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58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)</a:t>
            </a:r>
          </a:p>
          <a:p>
            <a:pPr marL="800100" lvl="1" indent="-342900">
              <a:buFont typeface="Calibri" pitchFamily="34" charset="0"/>
              <a:buAutoNum type="arabicPeriod"/>
              <a:defRPr/>
            </a:pPr>
            <a:r>
              <a:rPr lang="hu-HU" sz="2000" dirty="0" err="1">
                <a:solidFill>
                  <a:srgbClr val="1A3A86"/>
                </a:solidFill>
                <a:latin typeface="Montserrat Light" pitchFamily="2" charset="-18"/>
              </a:rPr>
              <a:t>Slovakia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hu-HU" sz="2000" dirty="0" smtClean="0">
                <a:solidFill>
                  <a:srgbClr val="1A3A86"/>
                </a:solidFill>
                <a:latin typeface="Montserrat Light" pitchFamily="2" charset="-18"/>
              </a:rPr>
              <a:t>		(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93)</a:t>
            </a:r>
            <a:endParaRPr lang="en-US" sz="2000" dirty="0">
              <a:solidFill>
                <a:srgbClr val="1A3A86"/>
              </a:solidFill>
              <a:latin typeface="Montserrat Light" pitchFamily="2" charset="-18"/>
            </a:endParaRPr>
          </a:p>
          <a:p>
            <a:pPr marL="800100" lvl="1" indent="-342900">
              <a:buFont typeface="Calibri" pitchFamily="34" charset="0"/>
              <a:buAutoNum type="arabicPeriod"/>
              <a:defRPr/>
            </a:pP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Spain		</a:t>
            </a:r>
            <a:r>
              <a:rPr lang="hu-HU" sz="2000" dirty="0" smtClean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en-US" sz="2000" dirty="0" smtClean="0">
                <a:solidFill>
                  <a:srgbClr val="1A3A86"/>
                </a:solidFill>
                <a:latin typeface="Montserrat Light" pitchFamily="2" charset="-18"/>
              </a:rPr>
              <a:t>(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98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)</a:t>
            </a:r>
          </a:p>
          <a:p>
            <a:pPr marL="800100" lvl="1" indent="-342900">
              <a:buFont typeface="Calibri" pitchFamily="34" charset="0"/>
              <a:buAutoNum type="arabicPeriod"/>
              <a:defRPr/>
            </a:pPr>
            <a:r>
              <a:rPr lang="hu-HU" sz="2000" dirty="0" err="1">
                <a:solidFill>
                  <a:srgbClr val="1A3A86"/>
                </a:solidFill>
                <a:latin typeface="Montserrat Light" pitchFamily="2" charset="-18"/>
              </a:rPr>
              <a:t>Sweden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  	</a:t>
            </a:r>
            <a:r>
              <a:rPr lang="hu-HU" sz="2000" dirty="0" smtClean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en-US" sz="2000" dirty="0" smtClean="0">
                <a:solidFill>
                  <a:srgbClr val="1A3A86"/>
                </a:solidFill>
                <a:latin typeface="Montserrat Light" pitchFamily="2" charset="-18"/>
              </a:rPr>
              <a:t>(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82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)</a:t>
            </a:r>
          </a:p>
          <a:p>
            <a:pPr marL="800100" lvl="1" indent="-342900">
              <a:buFont typeface="Calibri" pitchFamily="34" charset="0"/>
              <a:buAutoNum type="arabicPeriod"/>
              <a:defRPr/>
            </a:pPr>
            <a:r>
              <a:rPr lang="hu-HU" sz="2000" dirty="0" err="1">
                <a:solidFill>
                  <a:srgbClr val="1A3A86"/>
                </a:solidFill>
                <a:latin typeface="Montserrat Light" pitchFamily="2" charset="-18"/>
              </a:rPr>
              <a:t>Japan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		</a:t>
            </a:r>
            <a:r>
              <a:rPr lang="hu-HU" sz="2000" dirty="0" smtClean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en-US" sz="2000" dirty="0" smtClean="0">
                <a:solidFill>
                  <a:srgbClr val="1A3A86"/>
                </a:solidFill>
                <a:latin typeface="Montserrat Light" pitchFamily="2" charset="-18"/>
              </a:rPr>
              <a:t>(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8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0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)</a:t>
            </a:r>
          </a:p>
          <a:p>
            <a:pPr marL="800100" lvl="1" indent="-342900">
              <a:buFont typeface="Calibri" pitchFamily="34" charset="0"/>
              <a:buAutoNum type="arabicPeriod"/>
              <a:defRPr/>
            </a:pP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United </a:t>
            </a:r>
            <a:r>
              <a:rPr lang="hu-HU" sz="2000" dirty="0" err="1">
                <a:solidFill>
                  <a:srgbClr val="1A3A86"/>
                </a:solidFill>
                <a:latin typeface="Montserrat Light" pitchFamily="2" charset="-18"/>
              </a:rPr>
              <a:t>Kingdom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	</a:t>
            </a:r>
            <a:r>
              <a:rPr lang="en-US" sz="2000" dirty="0">
                <a:solidFill>
                  <a:srgbClr val="1A3A86"/>
                </a:solidFill>
                <a:latin typeface="Montserrat Light" pitchFamily="2" charset="-18"/>
              </a:rPr>
              <a:t>(</a:t>
            </a:r>
            <a:r>
              <a:rPr lang="hu-HU" sz="2000" dirty="0">
                <a:solidFill>
                  <a:srgbClr val="1A3A86"/>
                </a:solidFill>
                <a:latin typeface="Montserrat Light" pitchFamily="2" charset="-18"/>
              </a:rPr>
              <a:t>72</a:t>
            </a:r>
            <a:r>
              <a:rPr lang="en-US" sz="2000" dirty="0" smtClean="0">
                <a:solidFill>
                  <a:srgbClr val="1A3A86"/>
                </a:solidFill>
                <a:latin typeface="Montserrat Light" pitchFamily="2" charset="-18"/>
              </a:rPr>
              <a:t>)</a:t>
            </a:r>
            <a:endParaRPr lang="en-US" sz="2000" b="1" dirty="0">
              <a:solidFill>
                <a:srgbClr val="1A3A8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Montserrat Light" pitchFamily="2" charset="-18"/>
            </a:endParaRPr>
          </a:p>
        </p:txBody>
      </p:sp>
      <p:pic>
        <p:nvPicPr>
          <p:cNvPr id="9" name="Kép 14" descr="Kép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820" y="3648075"/>
            <a:ext cx="2640012" cy="2516188"/>
          </a:xfrm>
          <a:prstGeom prst="rect">
            <a:avLst/>
          </a:prstGeom>
          <a:noFill/>
          <a:ln w="9525">
            <a:solidFill>
              <a:srgbClr val="1A3A8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13" descr="Semmelweis University logo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4509120"/>
            <a:ext cx="1323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320463" y="324042"/>
            <a:ext cx="7863769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International </a:t>
            </a:r>
            <a:r>
              <a:rPr lang="en-US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Students</a:t>
            </a:r>
            <a:endParaRPr lang="en-US" sz="4400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8591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20463" y="1456903"/>
            <a:ext cx="6355934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GB" altLang="hu-HU" sz="2000" dirty="0" err="1">
                <a:solidFill>
                  <a:srgbClr val="1A3A86"/>
                </a:solidFill>
                <a:latin typeface="Montserrat Light" pitchFamily="2" charset="-18"/>
              </a:rPr>
              <a:t>Semmelweis</a:t>
            </a:r>
            <a:r>
              <a:rPr lang="en-GB" altLang="hu-HU" sz="2000" dirty="0">
                <a:solidFill>
                  <a:srgbClr val="1A3A86"/>
                </a:solidFill>
                <a:latin typeface="Montserrat Light" pitchFamily="2" charset="-18"/>
              </a:rPr>
              <a:t> University is the biggest health care institution in Hungary</a:t>
            </a:r>
          </a:p>
          <a:p>
            <a:pPr eaLnBrk="1" hangingPunct="1">
              <a:lnSpc>
                <a:spcPct val="80000"/>
              </a:lnSpc>
            </a:pPr>
            <a:endParaRPr lang="en-GB" altLang="hu-HU" sz="2000" dirty="0">
              <a:solidFill>
                <a:srgbClr val="1A3A86"/>
              </a:solidFill>
              <a:latin typeface="Montserrat Light" pitchFamily="2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hu-HU" sz="2000" dirty="0">
                <a:solidFill>
                  <a:srgbClr val="1A3A86"/>
                </a:solidFill>
                <a:latin typeface="Montserrat Light" pitchFamily="2" charset="-18"/>
              </a:rPr>
              <a:t>Over </a:t>
            </a:r>
            <a:r>
              <a:rPr lang="hu-HU" altLang="hu-HU" sz="2000" dirty="0">
                <a:solidFill>
                  <a:srgbClr val="1A3A86"/>
                </a:solidFill>
                <a:latin typeface="Montserrat Light" pitchFamily="2" charset="-18"/>
              </a:rPr>
              <a:t>8</a:t>
            </a:r>
            <a:r>
              <a:rPr lang="en-GB" altLang="hu-HU" sz="2000" dirty="0">
                <a:solidFill>
                  <a:srgbClr val="1A3A86"/>
                </a:solidFill>
                <a:latin typeface="Montserrat Light" pitchFamily="2" charset="-18"/>
              </a:rPr>
              <a:t>,000 employees covering six per cent of the health care needs of Hungary</a:t>
            </a:r>
            <a:endParaRPr lang="hu-HU" altLang="hu-HU" sz="2000" dirty="0">
              <a:solidFill>
                <a:srgbClr val="1A3A86"/>
              </a:solidFill>
              <a:latin typeface="Montserrat Light" pitchFamily="2" charset="-18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hu-HU" sz="2000" dirty="0">
              <a:solidFill>
                <a:srgbClr val="1A3A86"/>
              </a:solidFill>
              <a:latin typeface="Montserrat Light" pitchFamily="2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hu-HU" sz="2000" dirty="0">
                <a:solidFill>
                  <a:srgbClr val="1A3A86"/>
                </a:solidFill>
                <a:latin typeface="Montserrat Light" pitchFamily="2" charset="-18"/>
              </a:rPr>
              <a:t>About two million patients are</a:t>
            </a:r>
            <a:br>
              <a:rPr lang="en-US" altLang="hu-HU" sz="2000" dirty="0">
                <a:solidFill>
                  <a:srgbClr val="1A3A86"/>
                </a:solidFill>
                <a:latin typeface="Montserrat Light" pitchFamily="2" charset="-18"/>
              </a:rPr>
            </a:br>
            <a:r>
              <a:rPr lang="en-US" altLang="hu-HU" sz="2000" dirty="0">
                <a:solidFill>
                  <a:srgbClr val="1A3A86"/>
                </a:solidFill>
                <a:latin typeface="Montserrat Light" pitchFamily="2" charset="-18"/>
              </a:rPr>
              <a:t>treated annually at the 2</a:t>
            </a:r>
            <a:r>
              <a:rPr lang="hu-HU" altLang="hu-HU" sz="2000" dirty="0">
                <a:solidFill>
                  <a:srgbClr val="1A3A86"/>
                </a:solidFill>
                <a:latin typeface="Montserrat Light" pitchFamily="2" charset="-18"/>
              </a:rPr>
              <a:t>6</a:t>
            </a:r>
            <a:r>
              <a:rPr lang="en-US" altLang="hu-HU" sz="2000" dirty="0">
                <a:solidFill>
                  <a:srgbClr val="1A3A86"/>
                </a:solidFill>
                <a:latin typeface="Montserrat Light" pitchFamily="2" charset="-18"/>
              </a:rPr>
              <a:t> clinical departments of the university</a:t>
            </a:r>
          </a:p>
          <a:p>
            <a:pPr eaLnBrk="1" hangingPunct="1">
              <a:lnSpc>
                <a:spcPct val="80000"/>
              </a:lnSpc>
            </a:pPr>
            <a:endParaRPr lang="en-US" altLang="hu-HU" sz="2000" dirty="0">
              <a:solidFill>
                <a:srgbClr val="1A3A86"/>
              </a:solidFill>
              <a:latin typeface="Montserrat Light" pitchFamily="2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hu-HU" altLang="hu-HU" sz="2000" dirty="0">
                <a:solidFill>
                  <a:srgbClr val="1A3A86"/>
                </a:solidFill>
                <a:latin typeface="Montserrat Light" pitchFamily="2" charset="-18"/>
              </a:rPr>
              <a:t>A</a:t>
            </a:r>
            <a:r>
              <a:rPr lang="en-GB" altLang="hu-HU" sz="2000" dirty="0">
                <a:solidFill>
                  <a:srgbClr val="1A3A86"/>
                </a:solidFill>
                <a:latin typeface="Montserrat Light" pitchFamily="2" charset="-18"/>
              </a:rPr>
              <a:t>bout 145,000 out-patients and close to 1</a:t>
            </a:r>
            <a:r>
              <a:rPr lang="hu-HU" altLang="hu-HU" sz="2000" dirty="0">
                <a:solidFill>
                  <a:srgbClr val="1A3A86"/>
                </a:solidFill>
                <a:latin typeface="Montserrat Light" pitchFamily="2" charset="-18"/>
              </a:rPr>
              <a:t>2</a:t>
            </a:r>
            <a:r>
              <a:rPr lang="en-GB" altLang="hu-HU" sz="2000" dirty="0">
                <a:solidFill>
                  <a:srgbClr val="1A3A86"/>
                </a:solidFill>
                <a:latin typeface="Montserrat Light" pitchFamily="2" charset="-18"/>
              </a:rPr>
              <a:t>,000 in-patients every month</a:t>
            </a:r>
          </a:p>
          <a:p>
            <a:pPr eaLnBrk="1" hangingPunct="1">
              <a:lnSpc>
                <a:spcPct val="80000"/>
              </a:lnSpc>
            </a:pPr>
            <a:endParaRPr lang="en-GB" altLang="hu-HU" sz="2000" dirty="0">
              <a:solidFill>
                <a:srgbClr val="1A3A86"/>
              </a:solidFill>
              <a:latin typeface="Montserrat Light" pitchFamily="2" charset="-18"/>
            </a:endParaRPr>
          </a:p>
          <a:p>
            <a:pPr eaLnBrk="1" hangingPunct="1">
              <a:lnSpc>
                <a:spcPct val="80000"/>
              </a:lnSpc>
            </a:pPr>
            <a:r>
              <a:rPr lang="en-GB" altLang="hu-HU" sz="2000" dirty="0">
                <a:solidFill>
                  <a:srgbClr val="1A3A86"/>
                </a:solidFill>
                <a:latin typeface="Montserrat Light" pitchFamily="2" charset="-18"/>
              </a:rPr>
              <a:t>More than 2,100 beds </a:t>
            </a:r>
            <a:r>
              <a:rPr lang="en-US" altLang="hu-HU" sz="2000" dirty="0">
                <a:solidFill>
                  <a:srgbClr val="1A3A86"/>
                </a:solidFill>
                <a:latin typeface="Montserrat Light" pitchFamily="2" charset="-18"/>
              </a:rPr>
              <a:t>are available for acute </a:t>
            </a:r>
            <a:r>
              <a:rPr lang="hu-HU" altLang="hu-HU" sz="2000" dirty="0">
                <a:solidFill>
                  <a:srgbClr val="1A3A86"/>
                </a:solidFill>
                <a:latin typeface="Montserrat Light" pitchFamily="2" charset="-18"/>
              </a:rPr>
              <a:t>and </a:t>
            </a:r>
            <a:r>
              <a:rPr lang="hu-HU" altLang="hu-HU" sz="2000" dirty="0" err="1">
                <a:solidFill>
                  <a:srgbClr val="1A3A86"/>
                </a:solidFill>
                <a:latin typeface="Montserrat Light" pitchFamily="2" charset="-18"/>
              </a:rPr>
              <a:t>elective</a:t>
            </a:r>
            <a:r>
              <a:rPr lang="hu-HU" altLang="hu-HU" sz="20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r>
              <a:rPr lang="en-US" altLang="hu-HU" sz="2000" dirty="0">
                <a:solidFill>
                  <a:srgbClr val="1A3A86"/>
                </a:solidFill>
                <a:latin typeface="Montserrat Light" pitchFamily="2" charset="-18"/>
              </a:rPr>
              <a:t>cases</a:t>
            </a:r>
            <a:r>
              <a:rPr lang="en-GB" altLang="hu-HU" sz="2000" dirty="0">
                <a:solidFill>
                  <a:srgbClr val="1A3A86"/>
                </a:solidFill>
                <a:latin typeface="Montserrat Light" pitchFamily="2" charset="-18"/>
              </a:rPr>
              <a:t> </a:t>
            </a:r>
          </a:p>
        </p:txBody>
      </p:sp>
      <p:pic>
        <p:nvPicPr>
          <p:cNvPr id="7" name="Picture 4" descr="Egyetemi fenykepek-leporello 0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81" y="1457726"/>
            <a:ext cx="36004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58"/>
          <a:stretch>
            <a:fillRect/>
          </a:stretch>
        </p:blipFill>
        <p:spPr bwMode="auto">
          <a:xfrm>
            <a:off x="7533082" y="4077895"/>
            <a:ext cx="2232248" cy="201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13" descr="Semmelweis University 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4509120"/>
            <a:ext cx="1323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320463" y="324042"/>
            <a:ext cx="548750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Health </a:t>
            </a: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Care</a:t>
            </a:r>
            <a:endParaRPr lang="en-US" sz="4400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57376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992313" y="692151"/>
            <a:ext cx="7199312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endParaRPr lang="hu-HU"/>
          </a:p>
        </p:txBody>
      </p:sp>
      <p:pic>
        <p:nvPicPr>
          <p:cNvPr id="11" name="Picture 10" descr="C:\Bagyura\cvc\Kreatív anyagok\2008 Képek\hdr\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7" y="79458"/>
            <a:ext cx="2567947" cy="3853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C:\Users\Kovács Péter\Desktop\NY-K-13-2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789" y="4153217"/>
            <a:ext cx="3019395" cy="197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Kép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30" y="4149080"/>
            <a:ext cx="3141221" cy="197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13" descr="Semmelweis University log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4509120"/>
            <a:ext cx="13239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119"/>
            <a:ext cx="7896200" cy="1043256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8328817" y="5114556"/>
            <a:ext cx="2133600" cy="476250"/>
          </a:xfrm>
        </p:spPr>
        <p:txBody>
          <a:bodyPr/>
          <a:lstStyle/>
          <a:p>
            <a:pPr>
              <a:defRPr/>
            </a:pPr>
            <a:fld id="{2CF67675-06C5-4DB0-A87C-4E6004BDBB56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494160" y="72872"/>
            <a:ext cx="9173840" cy="4652272"/>
            <a:chOff x="-29840" y="129406"/>
            <a:chExt cx="9173840" cy="4652272"/>
          </a:xfrm>
        </p:grpSpPr>
        <p:pic>
          <p:nvPicPr>
            <p:cNvPr id="45058" name="Picture 2" descr="Képtalálat a következőre: „diagnostic cardiology”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"/>
            <a:stretch/>
          </p:blipFill>
          <p:spPr bwMode="auto">
            <a:xfrm>
              <a:off x="2153200" y="1743823"/>
              <a:ext cx="2617990" cy="1928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64" name="Picture 8" descr="Képtalálat a következőre: „patient symptoms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04" y="1044980"/>
              <a:ext cx="2373346" cy="1435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-29840" y="129406"/>
              <a:ext cx="23762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 err="1" smtClean="0">
                  <a:latin typeface="+mn-lt"/>
                </a:rPr>
                <a:t>Symptoms</a:t>
              </a:r>
              <a:r>
                <a:rPr lang="hu-HU" sz="1600" dirty="0" smtClean="0">
                  <a:latin typeface="+mn-lt"/>
                </a:rPr>
                <a:t>, </a:t>
              </a:r>
              <a:r>
                <a:rPr lang="hu-HU" sz="1600" dirty="0" err="1" smtClean="0">
                  <a:latin typeface="+mn-lt"/>
                </a:rPr>
                <a:t>medical</a:t>
              </a:r>
              <a:r>
                <a:rPr lang="hu-HU" sz="1600" dirty="0" smtClean="0">
                  <a:latin typeface="+mn-lt"/>
                </a:rPr>
                <a:t> </a:t>
              </a:r>
              <a:r>
                <a:rPr lang="hu-HU" sz="1600" dirty="0" err="1" smtClean="0">
                  <a:latin typeface="+mn-lt"/>
                </a:rPr>
                <a:t>history</a:t>
              </a:r>
              <a:r>
                <a:rPr lang="hu-HU" sz="1600" dirty="0" smtClean="0">
                  <a:latin typeface="+mn-lt"/>
                </a:rPr>
                <a:t>, </a:t>
              </a:r>
              <a:r>
                <a:rPr lang="hu-HU" sz="1600" dirty="0" err="1" smtClean="0">
                  <a:latin typeface="+mn-lt"/>
                </a:rPr>
                <a:t>physical</a:t>
              </a:r>
              <a:r>
                <a:rPr lang="hu-HU" sz="1600" dirty="0" smtClean="0">
                  <a:latin typeface="+mn-lt"/>
                </a:rPr>
                <a:t> </a:t>
              </a:r>
              <a:r>
                <a:rPr lang="hu-HU" sz="1600" dirty="0" err="1" smtClean="0">
                  <a:latin typeface="+mn-lt"/>
                </a:rPr>
                <a:t>examination</a:t>
              </a:r>
              <a:endParaRPr lang="hu-HU" sz="1600" dirty="0" smtClean="0">
                <a:latin typeface="+mn-lt"/>
              </a:endParaRPr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617773" y="930639"/>
              <a:ext cx="25922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 err="1" smtClean="0">
                  <a:latin typeface="+mn-lt"/>
                </a:rPr>
                <a:t>Diagnostic</a:t>
              </a:r>
              <a:endParaRPr lang="hu-HU" sz="1600" dirty="0">
                <a:latin typeface="+mn-lt"/>
              </a:endParaRPr>
            </a:p>
            <a:p>
              <a:pPr algn="ctr"/>
              <a:r>
                <a:rPr lang="hu-HU" sz="1600" dirty="0" err="1" smtClean="0">
                  <a:latin typeface="+mn-lt"/>
                </a:rPr>
                <a:t>procedure</a:t>
              </a:r>
              <a:endParaRPr lang="hu-HU" sz="1600" dirty="0">
                <a:latin typeface="+mn-lt"/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4862437" y="1578251"/>
              <a:ext cx="19053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600" dirty="0" err="1" smtClean="0">
                  <a:latin typeface="+mn-lt"/>
                </a:rPr>
                <a:t>Therapy</a:t>
              </a:r>
              <a:endParaRPr lang="hu-HU" dirty="0" smtClean="0">
                <a:latin typeface="+mn-lt"/>
              </a:endParaRPr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7703937" y="2608668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1600" dirty="0" err="1" smtClean="0">
                  <a:latin typeface="+mn-lt"/>
                </a:rPr>
                <a:t>Follow-up</a:t>
              </a:r>
              <a:endParaRPr lang="hu-HU" sz="1600" dirty="0">
                <a:latin typeface="+mn-lt"/>
              </a:endParaRPr>
            </a:p>
          </p:txBody>
        </p:sp>
        <p:sp>
          <p:nvSpPr>
            <p:cNvPr id="9" name="Jobbra nyíl 8"/>
            <p:cNvSpPr/>
            <p:nvPr/>
          </p:nvSpPr>
          <p:spPr>
            <a:xfrm rot="1532650">
              <a:off x="2527067" y="519422"/>
              <a:ext cx="792088" cy="3000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5" name="Jobbra nyíl 14"/>
            <p:cNvSpPr/>
            <p:nvPr/>
          </p:nvSpPr>
          <p:spPr>
            <a:xfrm rot="1532650">
              <a:off x="4796383" y="1122871"/>
              <a:ext cx="792088" cy="3000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" name="Jobbra nyíl 15"/>
            <p:cNvSpPr/>
            <p:nvPr/>
          </p:nvSpPr>
          <p:spPr>
            <a:xfrm rot="1532650">
              <a:off x="7036380" y="1921575"/>
              <a:ext cx="792088" cy="3000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45068" name="Picture 12" descr="Képtalálat a következőre: „medicament”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350">
              <a:off x="4812262" y="3339778"/>
              <a:ext cx="2162392" cy="1441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70" name="Picture 14" descr="Képtalálat a következőre: „coronary intervention”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682" y="2147704"/>
              <a:ext cx="2222438" cy="1479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072" name="Picture 16" descr="Képtalálat a következőre: „follow-up doctor”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5865" y="3079706"/>
              <a:ext cx="2088135" cy="1393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074" name="Picture 18" descr="Képtalálat a következőre: „the road is long”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9" b="25658"/>
          <a:stretch/>
        </p:blipFill>
        <p:spPr bwMode="auto">
          <a:xfrm>
            <a:off x="1494160" y="4779938"/>
            <a:ext cx="9173840" cy="136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4727848" y="4884732"/>
            <a:ext cx="2822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latin typeface="Felix Titling" panose="04060505060202020A04" pitchFamily="82" charset="0"/>
              </a:rPr>
              <a:t>THE ROAD IS LONG…</a:t>
            </a:r>
            <a:endParaRPr lang="hu-HU" dirty="0">
              <a:latin typeface="Felix Titling" panose="04060505060202020A04" pitchFamily="82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030176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706365" y="46782"/>
            <a:ext cx="835818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hu-HU" sz="4400" dirty="0" err="1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Outpatient</a:t>
            </a:r>
            <a:r>
              <a:rPr lang="hu-HU" sz="3400" dirty="0">
                <a:solidFill>
                  <a:srgbClr val="336699"/>
                </a:solidFill>
                <a:latin typeface="Montserrat Medium" pitchFamily="2" charset="-18"/>
                <a:ea typeface="+mj-ea"/>
                <a:cs typeface="Arial" charset="0"/>
              </a:rPr>
              <a:t> </a:t>
            </a:r>
            <a:r>
              <a:rPr lang="hu-HU" sz="4400" dirty="0" err="1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Department</a:t>
            </a:r>
            <a:endParaRPr lang="hu-HU" sz="4400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pic>
        <p:nvPicPr>
          <p:cNvPr id="6" name="Picture 8" descr="Képtalálat a következőre: „patient symptoms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3668"/>
            <a:ext cx="2373346" cy="143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983432" y="5288223"/>
            <a:ext cx="324036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Montserrat Light" pitchFamily="2" charset="-18"/>
              </a:rPr>
              <a:t>Vascular</a:t>
            </a:r>
            <a:r>
              <a:rPr lang="hu-HU" dirty="0" smtClean="0">
                <a:latin typeface="Montserrat Light" pitchFamily="2" charset="-18"/>
              </a:rPr>
              <a:t> </a:t>
            </a:r>
            <a:r>
              <a:rPr lang="hu-HU" dirty="0" err="1" smtClean="0">
                <a:latin typeface="Montserrat Light" pitchFamily="2" charset="-18"/>
              </a:rPr>
              <a:t>surgery</a:t>
            </a:r>
            <a:endParaRPr lang="hu-HU" dirty="0">
              <a:latin typeface="Montserrat Light" pitchFamily="2" charset="-1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Montserrat Light" pitchFamily="2" charset="-18"/>
              </a:rPr>
              <a:t>Heart</a:t>
            </a:r>
            <a:r>
              <a:rPr lang="hu-HU" dirty="0" smtClean="0">
                <a:latin typeface="Montserrat Light" pitchFamily="2" charset="-18"/>
              </a:rPr>
              <a:t> </a:t>
            </a:r>
            <a:r>
              <a:rPr lang="hu-HU" dirty="0" err="1" smtClean="0">
                <a:latin typeface="Montserrat Light" pitchFamily="2" charset="-18"/>
              </a:rPr>
              <a:t>surgery</a:t>
            </a:r>
            <a:endParaRPr lang="hu-HU" dirty="0">
              <a:latin typeface="Montserrat Light" pitchFamily="2" charset="-18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983432" y="1702377"/>
            <a:ext cx="4201444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u-HU" dirty="0" err="1" smtClean="0">
                <a:latin typeface="Montserrat Light" pitchFamily="2" charset="-18"/>
              </a:rPr>
              <a:t>Outpatient</a:t>
            </a:r>
            <a:r>
              <a:rPr lang="hu-HU" dirty="0" smtClean="0">
                <a:latin typeface="Montserrat Light" pitchFamily="2" charset="-18"/>
              </a:rPr>
              <a:t> management of: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 err="1">
                <a:latin typeface="Montserrat Light" pitchFamily="2" charset="-18"/>
              </a:rPr>
              <a:t>H</a:t>
            </a:r>
            <a:r>
              <a:rPr lang="hu-HU" dirty="0" err="1" smtClean="0">
                <a:latin typeface="Montserrat Light" pitchFamily="2" charset="-18"/>
              </a:rPr>
              <a:t>eart</a:t>
            </a:r>
            <a:r>
              <a:rPr lang="hu-HU" dirty="0" smtClean="0">
                <a:latin typeface="Montserrat Light" pitchFamily="2" charset="-18"/>
              </a:rPr>
              <a:t> </a:t>
            </a:r>
            <a:r>
              <a:rPr lang="hu-HU" dirty="0" err="1" smtClean="0">
                <a:latin typeface="Montserrat Light" pitchFamily="2" charset="-18"/>
              </a:rPr>
              <a:t>failure</a:t>
            </a:r>
            <a:r>
              <a:rPr lang="hu-HU" dirty="0" smtClean="0">
                <a:latin typeface="Montserrat Light" pitchFamily="2" charset="-18"/>
              </a:rPr>
              <a:t> </a:t>
            </a:r>
            <a:r>
              <a:rPr lang="hu-HU" dirty="0" err="1" smtClean="0">
                <a:latin typeface="Montserrat Light" pitchFamily="2" charset="-18"/>
              </a:rPr>
              <a:t>patients</a:t>
            </a:r>
            <a:endParaRPr lang="hu-HU" dirty="0" smtClean="0">
              <a:latin typeface="Montserrat Light" pitchFamily="2" charset="-1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Montserrat Light" pitchFamily="2" charset="-18"/>
              </a:rPr>
              <a:t>Patients</a:t>
            </a:r>
            <a:r>
              <a:rPr lang="hu-HU" dirty="0" smtClean="0">
                <a:latin typeface="Montserrat Light" pitchFamily="2" charset="-18"/>
              </a:rPr>
              <a:t> </a:t>
            </a:r>
            <a:r>
              <a:rPr lang="hu-HU" dirty="0" err="1" smtClean="0">
                <a:latin typeface="Montserrat Light" pitchFamily="2" charset="-18"/>
              </a:rPr>
              <a:t>with</a:t>
            </a:r>
            <a:r>
              <a:rPr lang="hu-HU" dirty="0" smtClean="0">
                <a:latin typeface="Montserrat Light" pitchFamily="2" charset="-18"/>
              </a:rPr>
              <a:t> PM/ICD/CRT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 smtClean="0">
                <a:latin typeface="Montserrat Light" pitchFamily="2" charset="-18"/>
              </a:rPr>
              <a:t>Post </a:t>
            </a:r>
            <a:r>
              <a:rPr lang="hu-HU" dirty="0" err="1" smtClean="0">
                <a:latin typeface="Montserrat Light" pitchFamily="2" charset="-18"/>
              </a:rPr>
              <a:t>transplant</a:t>
            </a:r>
            <a:r>
              <a:rPr lang="hu-HU" dirty="0" smtClean="0">
                <a:latin typeface="Montserrat Light" pitchFamily="2" charset="-18"/>
              </a:rPr>
              <a:t> </a:t>
            </a:r>
            <a:r>
              <a:rPr lang="hu-HU" dirty="0" err="1" smtClean="0">
                <a:latin typeface="Montserrat Light" pitchFamily="2" charset="-18"/>
              </a:rPr>
              <a:t>patients</a:t>
            </a:r>
            <a:endParaRPr lang="hu-HU" dirty="0" smtClean="0">
              <a:latin typeface="Montserrat Light" pitchFamily="2" charset="-18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983432" y="3284984"/>
            <a:ext cx="367240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 err="1">
                <a:latin typeface="Montserrat Light" pitchFamily="2" charset="-18"/>
              </a:rPr>
              <a:t>Ergometry</a:t>
            </a:r>
            <a:endParaRPr lang="hu-HU" dirty="0">
              <a:latin typeface="Montserrat Light" pitchFamily="2" charset="-1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Montserrat Light" pitchFamily="2" charset="-18"/>
              </a:rPr>
              <a:t>Echocardiography</a:t>
            </a:r>
            <a:endParaRPr lang="hu-HU" dirty="0">
              <a:latin typeface="Montserrat Light" pitchFamily="2" charset="-1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 smtClean="0">
                <a:latin typeface="Montserrat Light" pitchFamily="2" charset="-18"/>
              </a:rPr>
              <a:t>CT</a:t>
            </a:r>
            <a:endParaRPr lang="hu-HU" dirty="0">
              <a:latin typeface="Montserrat Light" pitchFamily="2" charset="-1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 smtClean="0">
                <a:latin typeface="Montserrat Light" pitchFamily="2" charset="-18"/>
              </a:rPr>
              <a:t>MR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Montserrat Light" pitchFamily="2" charset="-18"/>
              </a:rPr>
              <a:t>Vascular</a:t>
            </a:r>
            <a:r>
              <a:rPr lang="hu-HU" dirty="0" smtClean="0">
                <a:latin typeface="Montserrat Light" pitchFamily="2" charset="-18"/>
              </a:rPr>
              <a:t> </a:t>
            </a:r>
            <a:r>
              <a:rPr lang="hu-HU" dirty="0" err="1" smtClean="0">
                <a:latin typeface="Montserrat Light" pitchFamily="2" charset="-18"/>
              </a:rPr>
              <a:t>ultrasound</a:t>
            </a:r>
            <a:endParaRPr lang="hu-HU" dirty="0">
              <a:latin typeface="Montserrat Light" pitchFamily="2" charset="-18"/>
            </a:endParaRPr>
          </a:p>
        </p:txBody>
      </p:sp>
      <p:pic>
        <p:nvPicPr>
          <p:cNvPr id="10" name="Picture 2" descr="Képtalálat a következőre: „holter ecg labtech”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r="6577"/>
          <a:stretch/>
        </p:blipFill>
        <p:spPr bwMode="auto">
          <a:xfrm>
            <a:off x="5363946" y="4238752"/>
            <a:ext cx="2272419" cy="187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éptalálat a következőre: „abpm device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1" y="4467358"/>
            <a:ext cx="1975823" cy="164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ím 6"/>
          <p:cNvSpPr>
            <a:spLocks noGrp="1"/>
          </p:cNvSpPr>
          <p:nvPr/>
        </p:nvSpPr>
        <p:spPr bwMode="auto">
          <a:xfrm>
            <a:off x="7577071" y="4057908"/>
            <a:ext cx="3688921" cy="523220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1A3A86"/>
                </a:solidFill>
                <a:latin typeface="+mn-lt"/>
                <a:ea typeface="+mj-ea"/>
                <a:cs typeface="+mj-cs"/>
              </a:rPr>
              <a:t>24-hour ambulatory blood pressure monitoring (ABPM)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4727848" y="4030702"/>
            <a:ext cx="30164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rgbClr val="1A3A86"/>
                </a:solidFill>
                <a:latin typeface="+mn-lt"/>
                <a:ea typeface="+mj-ea"/>
                <a:cs typeface="+mj-cs"/>
              </a:rPr>
              <a:t>24-hour</a:t>
            </a:r>
            <a:r>
              <a:rPr lang="hu-HU" sz="1400" b="1" dirty="0">
                <a:solidFill>
                  <a:srgbClr val="336699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1400" dirty="0" err="1">
                <a:solidFill>
                  <a:srgbClr val="1A3A86"/>
                </a:solidFill>
                <a:latin typeface="+mn-lt"/>
                <a:ea typeface="+mj-ea"/>
                <a:cs typeface="+mj-cs"/>
              </a:rPr>
              <a:t>H</a:t>
            </a:r>
            <a:r>
              <a:rPr lang="hu-HU" sz="1400" dirty="0" err="1" smtClean="0">
                <a:solidFill>
                  <a:srgbClr val="1A3A86"/>
                </a:solidFill>
                <a:latin typeface="+mn-lt"/>
                <a:ea typeface="+mj-ea"/>
                <a:cs typeface="+mj-cs"/>
              </a:rPr>
              <a:t>olter</a:t>
            </a:r>
            <a:r>
              <a:rPr lang="hu-HU" sz="1400" dirty="0" smtClean="0">
                <a:solidFill>
                  <a:srgbClr val="1A3A86"/>
                </a:solidFill>
                <a:latin typeface="+mn-lt"/>
                <a:ea typeface="+mj-ea"/>
                <a:cs typeface="+mj-cs"/>
              </a:rPr>
              <a:t> </a:t>
            </a:r>
            <a:r>
              <a:rPr lang="hu-HU" sz="1400" dirty="0">
                <a:solidFill>
                  <a:srgbClr val="1A3A86"/>
                </a:solidFill>
                <a:latin typeface="+mn-lt"/>
                <a:ea typeface="+mj-ea"/>
                <a:cs typeface="+mj-cs"/>
              </a:rPr>
              <a:t>monitoring</a:t>
            </a:r>
          </a:p>
        </p:txBody>
      </p:sp>
      <p:sp>
        <p:nvSpPr>
          <p:cNvPr id="14" name="Cím 6"/>
          <p:cNvSpPr>
            <a:spLocks noGrp="1"/>
          </p:cNvSpPr>
          <p:nvPr/>
        </p:nvSpPr>
        <p:spPr bwMode="auto">
          <a:xfrm>
            <a:off x="5015880" y="1248235"/>
            <a:ext cx="620920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hu-HU" sz="1800" dirty="0" err="1">
                <a:solidFill>
                  <a:srgbClr val="1A3A86"/>
                </a:solidFill>
                <a:ea typeface="+mj-ea"/>
                <a:cs typeface="+mj-cs"/>
              </a:rPr>
              <a:t>Treadmill</a:t>
            </a:r>
            <a:r>
              <a:rPr lang="hu-HU" sz="1800" dirty="0">
                <a:solidFill>
                  <a:srgbClr val="1A3A86"/>
                </a:solidFill>
                <a:ea typeface="+mj-ea"/>
                <a:cs typeface="+mj-cs"/>
              </a:rPr>
              <a:t> and </a:t>
            </a:r>
            <a:r>
              <a:rPr lang="hu-HU" sz="1800" dirty="0" err="1">
                <a:solidFill>
                  <a:srgbClr val="1A3A86"/>
                </a:solidFill>
                <a:ea typeface="+mj-ea"/>
                <a:cs typeface="+mj-cs"/>
              </a:rPr>
              <a:t>cycle</a:t>
            </a:r>
            <a:r>
              <a:rPr lang="hu-HU" sz="1800" dirty="0">
                <a:solidFill>
                  <a:srgbClr val="1A3A86"/>
                </a:solidFill>
                <a:ea typeface="+mj-ea"/>
                <a:cs typeface="+mj-cs"/>
              </a:rPr>
              <a:t> </a:t>
            </a:r>
            <a:r>
              <a:rPr lang="hu-HU" sz="1800" dirty="0" err="1">
                <a:solidFill>
                  <a:srgbClr val="1A3A86"/>
                </a:solidFill>
                <a:ea typeface="+mj-ea"/>
                <a:cs typeface="+mj-cs"/>
              </a:rPr>
              <a:t>ergometry</a:t>
            </a:r>
            <a:r>
              <a:rPr lang="hu-HU" sz="1800" dirty="0">
                <a:solidFill>
                  <a:srgbClr val="1A3A86"/>
                </a:solidFill>
                <a:ea typeface="+mj-ea"/>
                <a:cs typeface="+mj-cs"/>
              </a:rPr>
              <a:t> testing</a:t>
            </a:r>
            <a:endParaRPr lang="en-US" sz="1800" dirty="0">
              <a:solidFill>
                <a:srgbClr val="1A3A86"/>
              </a:solidFill>
              <a:ea typeface="+mj-ea"/>
              <a:cs typeface="+mj-cs"/>
            </a:endParaRPr>
          </a:p>
        </p:txBody>
      </p:sp>
      <p:sp>
        <p:nvSpPr>
          <p:cNvPr id="3" name="AutoShape 6" descr="Képtalálat a következőre: „treadmill test”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9" name="AutoShape 8" descr="Képtalálat a következőre: „treadmill test”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5" name="AutoShape 10" descr="Képtalálat a következőre: „treadmill test”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60" name="Picture 12" descr="http://neurosoft.com/files/catalog/product/212/212_en_bi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711" y="1958427"/>
            <a:ext cx="3397538" cy="190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zövegdoboz 15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571645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21968" t="4638" r="21069" b="11173"/>
          <a:stretch/>
        </p:blipFill>
        <p:spPr bwMode="auto">
          <a:xfrm>
            <a:off x="9051317" y="1844824"/>
            <a:ext cx="2939597" cy="21605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16" name="Kép 4" descr="echo-proc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67" y="1648432"/>
            <a:ext cx="2149024" cy="327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Cím 6"/>
          <p:cNvSpPr>
            <a:spLocks noGrp="1"/>
          </p:cNvSpPr>
          <p:nvPr/>
        </p:nvSpPr>
        <p:spPr bwMode="auto">
          <a:xfrm>
            <a:off x="4056943" y="1124223"/>
            <a:ext cx="368892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hu-HU" sz="2400" dirty="0" err="1">
                <a:solidFill>
                  <a:srgbClr val="1A3A86"/>
                </a:solidFill>
                <a:latin typeface="Montserrat Medium" pitchFamily="2" charset="-18"/>
                <a:ea typeface="+mj-ea"/>
                <a:cs typeface="+mj-cs"/>
              </a:rPr>
              <a:t>Echocardiography</a:t>
            </a:r>
            <a:endParaRPr lang="hu-HU" altLang="hu-HU" sz="2400" dirty="0">
              <a:solidFill>
                <a:srgbClr val="1A3A86"/>
              </a:solidFill>
              <a:latin typeface="Montserrat Medium" pitchFamily="2" charset="-18"/>
              <a:ea typeface="+mj-ea"/>
              <a:cs typeface="+mj-cs"/>
            </a:endParaRPr>
          </a:p>
        </p:txBody>
      </p:sp>
      <p:grpSp>
        <p:nvGrpSpPr>
          <p:cNvPr id="19" name="Csoportba foglalás 18"/>
          <p:cNvGrpSpPr/>
          <p:nvPr/>
        </p:nvGrpSpPr>
        <p:grpSpPr>
          <a:xfrm>
            <a:off x="3359696" y="3372617"/>
            <a:ext cx="5540264" cy="2770132"/>
            <a:chOff x="3424224" y="946900"/>
            <a:chExt cx="5540264" cy="2770132"/>
          </a:xfrm>
        </p:grpSpPr>
        <p:pic>
          <p:nvPicPr>
            <p:cNvPr id="1026" name="Picture 2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224" y="946900"/>
              <a:ext cx="2770132" cy="277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4356" y="946900"/>
              <a:ext cx="2770132" cy="277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églalap 4"/>
            <p:cNvSpPr/>
            <p:nvPr/>
          </p:nvSpPr>
          <p:spPr>
            <a:xfrm>
              <a:off x="3781112" y="1268313"/>
              <a:ext cx="792088" cy="1082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1" name="Téglalap 20"/>
            <p:cNvSpPr/>
            <p:nvPr/>
          </p:nvSpPr>
          <p:spPr>
            <a:xfrm>
              <a:off x="6557886" y="1279111"/>
              <a:ext cx="792088" cy="1082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20" name="Szövegdoboz 19"/>
          <p:cNvSpPr txBox="1"/>
          <p:nvPr/>
        </p:nvSpPr>
        <p:spPr>
          <a:xfrm>
            <a:off x="4401093" y="1841202"/>
            <a:ext cx="29883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</a:rPr>
              <a:t>Transthoracic</a:t>
            </a:r>
            <a:endParaRPr lang="hu-HU" dirty="0" smtClean="0">
              <a:solidFill>
                <a:srgbClr val="1A3A86"/>
              </a:solidFill>
              <a:latin typeface="Montserrat Light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</a:rPr>
              <a:t>Transesophageal</a:t>
            </a:r>
            <a:endParaRPr lang="hu-HU" dirty="0" smtClean="0">
              <a:solidFill>
                <a:srgbClr val="1A3A86"/>
              </a:solidFill>
              <a:latin typeface="Montserrat Light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</a:rPr>
              <a:t>Stress</a:t>
            </a:r>
            <a:r>
              <a:rPr lang="hu-HU" dirty="0" smtClean="0">
                <a:solidFill>
                  <a:srgbClr val="1A3A86"/>
                </a:solidFill>
                <a:latin typeface="Montserrat Light" pitchFamily="2" charset="-18"/>
              </a:rPr>
              <a:t> </a:t>
            </a:r>
            <a:endParaRPr lang="hu-HU" dirty="0">
              <a:solidFill>
                <a:srgbClr val="1A3A86"/>
              </a:solidFill>
              <a:latin typeface="Montserrat Light" pitchFamily="2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1A3A86"/>
                </a:solidFill>
                <a:latin typeface="Montserrat Light" pitchFamily="2" charset="-18"/>
              </a:rPr>
              <a:t>3D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 smtClean="0">
                <a:solidFill>
                  <a:srgbClr val="1A3A86"/>
                </a:solidFill>
                <a:latin typeface="Montserrat Light" pitchFamily="2" charset="-18"/>
              </a:rPr>
              <a:t>Contrast</a:t>
            </a:r>
            <a:endParaRPr lang="hu-HU" dirty="0" smtClean="0">
              <a:solidFill>
                <a:srgbClr val="1A3A86"/>
              </a:solidFill>
              <a:latin typeface="Montserrat Light" pitchFamily="2" charset="-18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320463" y="324042"/>
            <a:ext cx="995200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Diagnostic</a:t>
            </a:r>
            <a:r>
              <a:rPr lang="hu-HU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</a:t>
            </a: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radiology</a:t>
            </a:r>
            <a:r>
              <a:rPr lang="hu-HU" sz="4400" b="1" dirty="0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 </a:t>
            </a:r>
            <a:r>
              <a:rPr lang="hu-HU" sz="4400" b="1" dirty="0" err="1" smtClean="0">
                <a:ln w="12700">
                  <a:noFill/>
                  <a:prstDash val="solid"/>
                </a:ln>
                <a:solidFill>
                  <a:srgbClr val="1A3A8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tserrat Medium" pitchFamily="2" charset="-18"/>
              </a:rPr>
              <a:t>department</a:t>
            </a:r>
            <a:endParaRPr lang="en-US" sz="4400" dirty="0">
              <a:ln w="12700">
                <a:noFill/>
                <a:prstDash val="solid"/>
              </a:ln>
              <a:solidFill>
                <a:srgbClr val="1A3A8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tserrat Medium" pitchFamily="2" charset="-18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553907" y="6372521"/>
            <a:ext cx="5118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Introduction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to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Patient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Care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-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Cardiology</a:t>
            </a:r>
            <a:endParaRPr lang="hu-HU" sz="1200" dirty="0">
              <a:gradFill flip="none" rotWithShape="1">
                <a:gsLst>
                  <a:gs pos="50000">
                    <a:srgbClr val="CBBB82"/>
                  </a:gs>
                  <a:gs pos="0">
                    <a:schemeClr val="bg2"/>
                  </a:gs>
                  <a:gs pos="100000">
                    <a:schemeClr val="accent5"/>
                  </a:gs>
                </a:gsLst>
                <a:lin ang="0" scaled="1"/>
                <a:tileRect/>
              </a:gradFill>
              <a:latin typeface="Montserrat SemiBold" pitchFamily="2" charset="-18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9502218" y="6372521"/>
            <a:ext cx="22074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1</a:t>
            </a:r>
            <a:r>
              <a:rPr lang="hu-HU" sz="1200" baseline="300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st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 </a:t>
            </a:r>
            <a:r>
              <a:rPr lang="hu-HU" sz="1200" dirty="0" err="1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March</a:t>
            </a:r>
            <a:r>
              <a:rPr lang="hu-HU" sz="1200" dirty="0" smtClean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, </a:t>
            </a:r>
            <a:r>
              <a:rPr lang="hu-HU" sz="1200" dirty="0">
                <a:gradFill flip="none" rotWithShape="1">
                  <a:gsLst>
                    <a:gs pos="50000">
                      <a:srgbClr val="CBBB82"/>
                    </a:gs>
                    <a:gs pos="0">
                      <a:schemeClr val="bg2"/>
                    </a:gs>
                    <a:gs pos="100000">
                      <a:schemeClr val="accent5"/>
                    </a:gs>
                  </a:gsLst>
                  <a:lin ang="0" scaled="1"/>
                  <a:tileRect/>
                </a:gradFill>
                <a:latin typeface="Montserrat SemiBold" pitchFamily="2" charset="-18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3887413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Semmelweis_eng">
  <a:themeElements>
    <a:clrScheme name="Semmelweis Egyetem">
      <a:dk1>
        <a:srgbClr val="242F62"/>
      </a:dk1>
      <a:lt1>
        <a:sysClr val="window" lastClr="FFFFFF"/>
      </a:lt1>
      <a:dk2>
        <a:srgbClr val="242F62"/>
      </a:dk2>
      <a:lt2>
        <a:srgbClr val="E3D496"/>
      </a:lt2>
      <a:accent1>
        <a:srgbClr val="B3A16E"/>
      </a:accent1>
      <a:accent2>
        <a:srgbClr val="E3D496"/>
      </a:accent2>
      <a:accent3>
        <a:srgbClr val="B3A16E"/>
      </a:accent3>
      <a:accent4>
        <a:srgbClr val="E3D496"/>
      </a:accent4>
      <a:accent5>
        <a:srgbClr val="B3A16E"/>
      </a:accent5>
      <a:accent6>
        <a:srgbClr val="E3D496"/>
      </a:accent6>
      <a:hlink>
        <a:srgbClr val="B3A16E"/>
      </a:hlink>
      <a:folHlink>
        <a:srgbClr val="B3A16E"/>
      </a:folHlink>
    </a:clrScheme>
    <a:fontScheme name="Long reformation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mmelweis_eng" id="{4A2AF6BD-4300-42DA-B186-5829EDA8D018}" vid="{649C6FA7-D254-4FF0-A987-B4BBEBAE0B55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1253</TotalTime>
  <Words>748</Words>
  <Application>Microsoft Office PowerPoint</Application>
  <PresentationFormat>Szélesvásznú</PresentationFormat>
  <Paragraphs>182</Paragraphs>
  <Slides>24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7" baseType="lpstr">
      <vt:lpstr>ＭＳ Ｐゴシック</vt:lpstr>
      <vt:lpstr>ＭＳ Ｐゴシック</vt:lpstr>
      <vt:lpstr>Arial</vt:lpstr>
      <vt:lpstr>Calibri</vt:lpstr>
      <vt:lpstr>Felix Titling</vt:lpstr>
      <vt:lpstr>Gill Sans</vt:lpstr>
      <vt:lpstr>Montserrat</vt:lpstr>
      <vt:lpstr>Montserrat ExtraBold</vt:lpstr>
      <vt:lpstr>Montserrat Light</vt:lpstr>
      <vt:lpstr>Montserrat Medium</vt:lpstr>
      <vt:lpstr>Montserrat SemiBold</vt:lpstr>
      <vt:lpstr>ヒラギノ角ゴ ProN W3</vt:lpstr>
      <vt:lpstr>Semmelweis_eng</vt:lpstr>
      <vt:lpstr>PowerPoint-bemutató</vt:lpstr>
      <vt:lpstr>Medical Universities in Hungary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HTX and MCS  1992 - 2016</vt:lpstr>
      <vt:lpstr>PowerPoint-bemutató</vt:lpstr>
      <vt:lpstr>PowerPoint-bemutató</vt:lpstr>
    </vt:vector>
  </TitlesOfParts>
  <Company>Proaction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Ferenczi Gábor</dc:creator>
  <cp:lastModifiedBy>Németh Balázs Tamás</cp:lastModifiedBy>
  <cp:revision>99</cp:revision>
  <dcterms:created xsi:type="dcterms:W3CDTF">2013-02-13T14:35:40Z</dcterms:created>
  <dcterms:modified xsi:type="dcterms:W3CDTF">2022-03-01T12:35:58Z</dcterms:modified>
</cp:coreProperties>
</file>