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256" r:id="rId2"/>
    <p:sldId id="31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18" r:id="rId21"/>
    <p:sldId id="275" r:id="rId22"/>
    <p:sldId id="277" r:id="rId23"/>
    <p:sldId id="276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7" r:id="rId32"/>
    <p:sldId id="289" r:id="rId33"/>
    <p:sldId id="290" r:id="rId34"/>
    <p:sldId id="297" r:id="rId35"/>
    <p:sldId id="292" r:id="rId36"/>
    <p:sldId id="313" r:id="rId37"/>
    <p:sldId id="293" r:id="rId38"/>
    <p:sldId id="298" r:id="rId39"/>
    <p:sldId id="314" r:id="rId40"/>
    <p:sldId id="306" r:id="rId41"/>
    <p:sldId id="307" r:id="rId42"/>
    <p:sldId id="315" r:id="rId43"/>
    <p:sldId id="316" r:id="rId44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660033"/>
    <a:srgbClr val="292929"/>
    <a:srgbClr val="336699"/>
    <a:srgbClr val="0066CC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>
      <p:cViewPr varScale="1">
        <p:scale>
          <a:sx n="116" d="100"/>
          <a:sy n="116" d="100"/>
        </p:scale>
        <p:origin x="151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hu-H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hu-HU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hu-HU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61031AC-E5D0-43C4-B710-05453C3A6207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8145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hu-H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hu-H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hu-H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C2E7BF-E9E0-478C-A538-7A61284A0D36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40360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84ED9D-68C4-4418-B5A4-46AFA8A0B917}" type="slidenum">
              <a:rPr lang="hu-HU"/>
              <a:pPr/>
              <a:t>1</a:t>
            </a:fld>
            <a:endParaRPr lang="hu-HU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5206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10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11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12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13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14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15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16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17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18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19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2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20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21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22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23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24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25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26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27</a:t>
            </a:fld>
            <a:endParaRPr lang="hu-HU" dirty="0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28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29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3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30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31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32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33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34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35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36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37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38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39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4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D7459E2E-6F3E-4E65-9842-21D82E302AA5}" type="slidenum">
              <a:rPr lang="hu-HU" altLang="hu-HU" sz="1200" smtClean="0"/>
              <a:pPr eaLnBrk="1" hangingPunct="1">
                <a:defRPr/>
              </a:pPr>
              <a:t>41</a:t>
            </a:fld>
            <a:endParaRPr lang="hu-HU" altLang="hu-HU" sz="1200" smtClean="0"/>
          </a:p>
        </p:txBody>
      </p:sp>
      <p:sp>
        <p:nvSpPr>
          <p:cNvPr id="2816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fld id="{DE0CB2FB-BB2D-405D-8F3C-21BCCA6C6891}" type="slidenum">
              <a:rPr lang="hu-HU" altLang="hu-HU" sz="1200" smtClean="0"/>
              <a:pPr algn="r" eaLnBrk="1" hangingPunct="1">
                <a:defRPr/>
              </a:pPr>
              <a:t>41</a:t>
            </a:fld>
            <a:endParaRPr lang="hu-HU" altLang="hu-HU" sz="1200" smtClean="0"/>
          </a:p>
        </p:txBody>
      </p:sp>
      <p:sp>
        <p:nvSpPr>
          <p:cNvPr id="103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160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42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43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5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6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7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8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EB324-3537-4678-807B-0ABCF4D0B91E}" type="slidenum">
              <a:rPr lang="hu-HU"/>
              <a:pPr/>
              <a:t>9</a:t>
            </a:fld>
            <a:endParaRPr lang="hu-H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08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C29A47B-49A5-41F9-B876-B1627A6CB9A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8816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9F48714-DA84-45CF-8B69-AED8532F21C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2835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B3C03CE-2F2D-49E6-987C-E5824420C73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5453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1C3061B1-EB38-447C-9B1E-56A260CE020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8248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9F21D15-98FA-43EB-B35D-2695DB0D43D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384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C2AD79C-0502-4958-9E64-F1EDB603215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6089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EFBAAC9-E306-444B-B3BC-333A8B33820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657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1568097-97DB-42FC-B447-11761CEFF4D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77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23C208B-A83F-48B2-9426-870DB10EC5E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561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B553258-FE38-4DA9-B659-2149940F502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0715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7E14CD1-56EA-4CF0-8471-F0A51F5972D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144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5811684-B3A2-44FF-ACAE-56540BB9693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572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FB00010-F5DC-4064-8A3A-872F20D9525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344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hyperlink" Target="http://www.google.com/url?sa=i&amp;rct=j&amp;q=&amp;esrc=s&amp;source=images&amp;cd=&amp;docid=5c8XL5KTgZLg4M&amp;tbnid=LY7GPesXVExV6M:&amp;ved=0CAUQjRw&amp;url=http://www.totalsimulation.co.uk/wp/portfolio/britishcycling/&amp;ei=tPzvUtLrB6PG0QXbhYDYBg&amp;bvm=bv.60444564,d.bGQ&amp;psig=AFQjCNH_UDXHTkNUEeYfniulWeeG7c3saA&amp;ust=1391545884164493" TargetMode="Externa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Medical%20profession\_se4.avi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1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7.png"/><Relationship Id="rId7" Type="http://schemas.openxmlformats.org/officeDocument/2006/relationships/hyperlink" Target="http://www.google.com/url?sa=i&amp;rct=j&amp;q=&amp;esrc=s&amp;source=images&amp;cd=&amp;cad=rja&amp;docid=DNDad9HZtI6y8M&amp;tbnid=1FlwdmgEw4wOpM:&amp;ved=0CAUQjRw&amp;url=http://www.walgreens.com/library/contents.jsp?docid=007110&amp;doctype=1&amp;prn=t&amp;langCd=0&amp;ei=RfnvUtP_HeWm0AXck4DYBw&amp;bvm=bv.60444564,d.bGQ&amp;psig=AFQjCNFosIaGeHjvTdvJy3WEWjIG4wEhRQ&amp;ust=1391544948831578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3.jpeg"/><Relationship Id="rId4" Type="http://schemas.openxmlformats.org/officeDocument/2006/relationships/image" Target="../media/image70.jpeg"/><Relationship Id="rId9" Type="http://schemas.openxmlformats.org/officeDocument/2006/relationships/hyperlink" Target="http://www.google.com/url?sa=i&amp;rct=j&amp;q=&amp;esrc=s&amp;source=images&amp;cd=&amp;cad=rja&amp;docid=pERHinzLL_ux_M&amp;tbnid=BNZdDp4RXBCa2M:&amp;ved=0CAUQjRw&amp;url=http://serdce-kharkov.appspot.com/blog/clinic_visit&amp;ei=jPnvUs6YNMmX0AWp8oCABQ&amp;bvm=bv.60444564,d.bGQ&amp;psig=AFQjCNFosIaGeHjvTdvJy3WEWjIG4wEhRQ&amp;ust=1391544948831578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.png"/><Relationship Id="rId7" Type="http://schemas.openxmlformats.org/officeDocument/2006/relationships/hyperlink" Target="http://www.google.com/url?sa=i&amp;rct=j&amp;q=&amp;esrc=s&amp;source=images&amp;cd=&amp;cad=rja&amp;docid=E5yTv_4mj4jwjM&amp;tbnid=_ZlUUWSMZO-oqM:&amp;ved=0CAUQjRw&amp;url=http://www.cardiothoracicsurgery.org/content/8/1/48/figure/F1?highres=y&amp;ei=BA3wUsz7EYeFtAbpy4G4Dg&amp;psig=AFQjCNGR--sGHaQB0RHa6yVWLBGqusPHfg&amp;ust=1391550051846153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0" Type="http://schemas.openxmlformats.org/officeDocument/2006/relationships/hyperlink" Target="https://www.google.com/url?sa=i&amp;rct=j&amp;q=&amp;esrc=s&amp;source=images&amp;cd=&amp;cad=rja&amp;docid=QGEYSW2YAHc0xM&amp;tbnid=sEbMe3pztSiyZM:&amp;ved=0CAUQjRw&amp;url=https://www.scienceopen.com/discipline/79f000fb-6f95-11e2-bcfd-0800200c9a66/overview?page=44&amp;items=50&amp;ei=sw3wUpK6LsSgtAbJ6oHABg&amp;psig=AFQjCNGR--sGHaQB0RHa6yVWLBGqusPHfg&amp;ust=1391550051846153" TargetMode="External"/><Relationship Id="rId4" Type="http://schemas.openxmlformats.org/officeDocument/2006/relationships/hyperlink" Target="http://www.google.com/url?sa=i&amp;rct=j&amp;q=&amp;esrc=s&amp;source=images&amp;cd=&amp;cad=rja&amp;docid=67ekihGptQrqnM&amp;tbnid=cBBSmqHtlokU7M:&amp;ved=0CAUQjRw&amp;url=http://www.intechopen.com/books/principles-and-practice-of-cardiothoracic-surgery/veno-arterial-extracorporeal-membrane-oxygenation-for-refractory-cardiogenic-shock-and-cardiac-arres&amp;ei=nQrwUoywE8fGtQbzloDIBA&amp;bvm=bv.60444564,d.Yms&amp;psig=AFQjCNEw_AlcBHgmwFOkVqbj-3DKodBFrA&amp;ust=1391549450925597" TargetMode="External"/><Relationship Id="rId9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7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68313" y="692150"/>
            <a:ext cx="719931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375917" y="2515345"/>
            <a:ext cx="6732587" cy="151216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sz="3600" dirty="0" err="1" smtClean="0">
                <a:solidFill>
                  <a:srgbClr val="002060"/>
                </a:solidFill>
                <a:latin typeface="Calibri" pitchFamily="34" charset="0"/>
              </a:rPr>
              <a:t>Introduction</a:t>
            </a:r>
            <a:r>
              <a:rPr lang="hu-HU" sz="3600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hu-HU" sz="3600" dirty="0" err="1" smtClean="0">
                <a:solidFill>
                  <a:srgbClr val="002060"/>
                </a:solidFill>
                <a:latin typeface="Calibri" pitchFamily="34" charset="0"/>
              </a:rPr>
              <a:t>to</a:t>
            </a:r>
            <a:r>
              <a:rPr lang="hu-HU" sz="3600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hu-HU" sz="3600" dirty="0" err="1" smtClean="0">
                <a:solidFill>
                  <a:srgbClr val="002060"/>
                </a:solidFill>
                <a:latin typeface="Calibri" pitchFamily="34" charset="0"/>
              </a:rPr>
              <a:t>Patient</a:t>
            </a:r>
            <a:r>
              <a:rPr lang="hu-HU" sz="3600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hu-HU" sz="3600" dirty="0" err="1" smtClean="0">
                <a:solidFill>
                  <a:srgbClr val="002060"/>
                </a:solidFill>
                <a:latin typeface="Calibri" pitchFamily="34" charset="0"/>
              </a:rPr>
              <a:t>Care</a:t>
            </a:r>
            <a:r>
              <a:rPr lang="hu-HU" sz="3600" dirty="0" smtClean="0">
                <a:solidFill>
                  <a:srgbClr val="002060"/>
                </a:solidFill>
                <a:latin typeface="Calibri" pitchFamily="34" charset="0"/>
              </a:rPr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hu-HU" sz="3600" b="1" dirty="0" smtClean="0">
                <a:solidFill>
                  <a:srgbClr val="002060"/>
                </a:solidFill>
                <a:latin typeface="Calibri" pitchFamily="34" charset="0"/>
              </a:rPr>
              <a:t>CARDIOLOGY</a:t>
            </a:r>
          </a:p>
        </p:txBody>
      </p:sp>
      <p:pic>
        <p:nvPicPr>
          <p:cNvPr id="9" name="Kép 9" descr="CVC_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1803" y="3909610"/>
            <a:ext cx="2592685" cy="218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Bagyura\cvc\Kreatív anyagok\2008 Képek\hdr\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2255533" cy="33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Kovács Péter\Desktop\NY-K-13-24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267" y="3909610"/>
            <a:ext cx="3336909" cy="218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Kép 7" descr="SE címer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74" y="908720"/>
            <a:ext cx="1675252" cy="16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 descr="ergometria_1.png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946"/>
          <a:stretch/>
        </p:blipFill>
        <p:spPr bwMode="auto">
          <a:xfrm>
            <a:off x="339254" y="1258214"/>
            <a:ext cx="8569325" cy="494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67744" y="185246"/>
            <a:ext cx="50492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600" b="1" dirty="0" err="1">
                <a:solidFill>
                  <a:schemeClr val="accent6"/>
                </a:solidFill>
                <a:latin typeface="Calibri" pitchFamily="34" charset="0"/>
              </a:rPr>
              <a:t>Stress</a:t>
            </a:r>
            <a:r>
              <a:rPr lang="hu-HU" sz="3600" b="1" dirty="0">
                <a:solidFill>
                  <a:schemeClr val="accent6"/>
                </a:solidFill>
                <a:latin typeface="Calibri" pitchFamily="34" charset="0"/>
              </a:rPr>
              <a:t> test – </a:t>
            </a:r>
            <a:r>
              <a:rPr lang="hu-HU" sz="3600" b="1" dirty="0" err="1">
                <a:solidFill>
                  <a:schemeClr val="accent6"/>
                </a:solidFill>
                <a:latin typeface="Calibri" pitchFamily="34" charset="0"/>
              </a:rPr>
              <a:t>baseline</a:t>
            </a:r>
            <a:r>
              <a:rPr lang="hu-HU" sz="3600" b="1" dirty="0">
                <a:solidFill>
                  <a:schemeClr val="accent6"/>
                </a:solidFill>
                <a:latin typeface="Calibri" pitchFamily="34" charset="0"/>
              </a:rPr>
              <a:t> ECG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9" descr="ergometria_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873210"/>
            <a:ext cx="8802688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10"/>
          <p:cNvSpPr txBox="1">
            <a:spLocks noChangeArrowheads="1"/>
          </p:cNvSpPr>
          <p:nvPr/>
        </p:nvSpPr>
        <p:spPr bwMode="auto">
          <a:xfrm>
            <a:off x="65082" y="268069"/>
            <a:ext cx="58750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  <a:latin typeface="Calibri" pitchFamily="34" charset="0"/>
              </a:rPr>
              <a:t>Stress test – maximal exercise</a:t>
            </a:r>
          </a:p>
        </p:txBody>
      </p:sp>
      <p:sp>
        <p:nvSpPr>
          <p:cNvPr id="4" name="Ellipszis 3"/>
          <p:cNvSpPr/>
          <p:nvPr/>
        </p:nvSpPr>
        <p:spPr>
          <a:xfrm>
            <a:off x="5643563" y="4919748"/>
            <a:ext cx="471487" cy="23971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6100763" y="5516648"/>
            <a:ext cx="471487" cy="23971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6529388" y="4230773"/>
            <a:ext cx="471487" cy="23971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pic>
        <p:nvPicPr>
          <p:cNvPr id="64516" name="Picture 4" descr="https://encrypted-tbn2.gstatic.com/images?q=tbn:ANd9GcRXOHwkOnJRni5ynm9M5FYkt-cxljBYWmoG0LSqk4s2ULP78k8J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75442"/>
            <a:ext cx="1835696" cy="10315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68288" y="-28575"/>
            <a:ext cx="8358187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Arial" charset="0"/>
              </a:rPr>
              <a:t>Non-invasive imaging </a:t>
            </a:r>
            <a:r>
              <a:rPr kumimoji="0" lang="hu-HU" sz="3600" b="1" i="0" u="none" strike="noStrike" kern="1200" cap="none" spc="0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Arial" charset="0"/>
              </a:rPr>
              <a:t>modalities</a:t>
            </a:r>
            <a:endParaRPr kumimoji="0" lang="en-US" sz="3600" b="1" i="0" u="none" strike="noStrike" kern="1200" cap="none" spc="0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j-ea"/>
              <a:cs typeface="Arial" charset="0"/>
            </a:endParaRPr>
          </a:p>
        </p:txBody>
      </p:sp>
      <p:sp>
        <p:nvSpPr>
          <p:cNvPr id="7" name="Szövegdoboz 3"/>
          <p:cNvSpPr txBox="1">
            <a:spLocks noChangeArrowheads="1"/>
          </p:cNvSpPr>
          <p:nvPr/>
        </p:nvSpPr>
        <p:spPr bwMode="auto">
          <a:xfrm>
            <a:off x="124195" y="980728"/>
            <a:ext cx="28588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Echocardiography</a:t>
            </a:r>
          </a:p>
          <a:p>
            <a:pPr>
              <a:buFont typeface="Arial" charset="0"/>
              <a:buChar char="•"/>
            </a:pPr>
            <a:endParaRPr lang="en-US" sz="280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8" name="Kép 4" descr="echo-proc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4090" y="3838158"/>
            <a:ext cx="1527670" cy="2327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ardia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1540287"/>
            <a:ext cx="2144266" cy="214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_se4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288" y="1496296"/>
            <a:ext cx="22322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" name="Picture 1" descr="C:\Users\admin\Desktop\2CT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1523224"/>
            <a:ext cx="2017311" cy="2152062"/>
          </a:xfrm>
          <a:prstGeom prst="rect">
            <a:avLst/>
          </a:prstGeom>
          <a:noFill/>
        </p:spPr>
      </p:pic>
      <p:sp>
        <p:nvSpPr>
          <p:cNvPr id="2" name="Szövegdoboz 1"/>
          <p:cNvSpPr txBox="1"/>
          <p:nvPr/>
        </p:nvSpPr>
        <p:spPr>
          <a:xfrm>
            <a:off x="3707904" y="1004876"/>
            <a:ext cx="1936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Cardiac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MRI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0" name="Szövegdoboz 3"/>
          <p:cNvSpPr txBox="1">
            <a:spLocks noChangeArrowheads="1"/>
          </p:cNvSpPr>
          <p:nvPr/>
        </p:nvSpPr>
        <p:spPr bwMode="auto">
          <a:xfrm>
            <a:off x="6739962" y="908720"/>
            <a:ext cx="17924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8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Cardiac</a:t>
            </a:r>
            <a:r>
              <a:rPr lang="hu-HU" sz="2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CT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en-US" sz="280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14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7" r="13392"/>
          <a:stretch/>
        </p:blipFill>
        <p:spPr bwMode="auto">
          <a:xfrm>
            <a:off x="6516216" y="3838158"/>
            <a:ext cx="2307450" cy="232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838157"/>
            <a:ext cx="3103555" cy="2327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-214313"/>
            <a:ext cx="7543800" cy="1431926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Echocardiography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28625" y="908050"/>
            <a:ext cx="859155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	</a:t>
            </a:r>
            <a:r>
              <a:rPr kumimoji="0" lang="en-US" sz="2200" i="0" u="sng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1. M-mode: 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4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	</a:t>
            </a: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- detects the motion of the heart structure during heart cycle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	- measuring heart structures, such as cavities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800" i="0" u="none" strike="noStrike" kern="1200" cap="none" spc="0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itchFamily="34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	</a:t>
            </a:r>
            <a:r>
              <a:rPr kumimoji="0" lang="en-US" sz="2200" i="0" u="sng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2. 2D echo: 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4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	</a:t>
            </a: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- cone-shape, real-time motion of the heart's structures 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	- description of the cavities (size, function, wall thickness)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	- </a:t>
            </a:r>
            <a:r>
              <a:rPr kumimoji="0" lang="en-US" sz="2000" i="0" u="none" strike="noStrike" kern="1200" cap="none" spc="0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valvular</a:t>
            </a: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 abnormalities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800" i="0" u="none" strike="noStrike" kern="1200" cap="none" spc="0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itchFamily="34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	</a:t>
            </a:r>
            <a:r>
              <a:rPr kumimoji="0" lang="en-US" sz="2200" i="0" u="sng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3. Doppler echo</a:t>
            </a:r>
            <a:r>
              <a:rPr kumimoji="0" lang="en-US" sz="18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: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		</a:t>
            </a: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- blood flow through the valves and cavities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		- </a:t>
            </a:r>
            <a:r>
              <a:rPr kumimoji="0" lang="en-US" sz="2000" i="0" u="none" strike="noStrike" kern="1200" cap="none" spc="0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transvalvular</a:t>
            </a: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 gradients, blood pressure in the great vessels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		- </a:t>
            </a:r>
            <a:r>
              <a:rPr kumimoji="0" lang="en-US" sz="2000" i="0" u="none" strike="noStrike" kern="1200" cap="none" spc="0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valvular</a:t>
            </a: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 abnormalities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800" i="0" u="none" strike="noStrike" kern="1200" cap="none" spc="0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itchFamily="34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	</a:t>
            </a:r>
            <a:r>
              <a:rPr kumimoji="0" lang="en-US" sz="2200" i="0" u="sng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4. Color Doppler echo: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		</a:t>
            </a: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- visualizes the flow according to direction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		- detection of </a:t>
            </a:r>
            <a:r>
              <a:rPr kumimoji="0" lang="en-US" sz="2000" i="0" u="none" strike="noStrike" kern="1200" cap="none" spc="0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transvalvular</a:t>
            </a:r>
            <a:r>
              <a:rPr kumimoji="0" lang="en-US" sz="20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Arial" charset="0"/>
              </a:rPr>
              <a:t> gradients, regurgitations, shunts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short_axis_lv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3" y="0"/>
            <a:ext cx="4071937" cy="353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Kép 2" descr="aortic_valve_sa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3" y="3500438"/>
            <a:ext cx="3870325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ép 3" descr="lpla_art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" y="1571625"/>
            <a:ext cx="4611688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107504" y="260648"/>
            <a:ext cx="554241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8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Parasternal</a:t>
            </a:r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8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long</a:t>
            </a:r>
            <a:r>
              <a:rPr lang="hu-HU" sz="28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and </a:t>
            </a:r>
            <a:r>
              <a:rPr lang="hu-HU" sz="28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short</a:t>
            </a:r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8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axis</a:t>
            </a:r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8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view</a:t>
            </a:r>
            <a:endParaRPr lang="hu-HU" sz="28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endParaRPr lang="hu-HU" sz="24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_chamber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44824"/>
            <a:ext cx="4721225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Kép 3" descr="apical_2c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9443" y="1844824"/>
            <a:ext cx="4446588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251520" y="620688"/>
            <a:ext cx="35455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Apical</a:t>
            </a:r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4 </a:t>
            </a:r>
            <a:r>
              <a:rPr lang="hu-HU" sz="28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chamber</a:t>
            </a:r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8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view</a:t>
            </a:r>
            <a:endParaRPr lang="hu-HU" sz="28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292080" y="621772"/>
            <a:ext cx="35455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Apical</a:t>
            </a:r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2 </a:t>
            </a:r>
            <a:r>
              <a:rPr lang="hu-HU" sz="28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chamber</a:t>
            </a:r>
            <a:r>
              <a:rPr lang="hu-HU" sz="28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8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view</a:t>
            </a:r>
            <a:endParaRPr lang="hu-HU" sz="28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 descr="T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88" y="785813"/>
            <a:ext cx="3973512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Kép 4" descr="A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75" y="4084638"/>
            <a:ext cx="3286125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ép 8" descr="ms-and-mr-jet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3" y="4071938"/>
            <a:ext cx="3143250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9"/>
          <p:cNvSpPr txBox="1">
            <a:spLocks noChangeArrowheads="1"/>
          </p:cNvSpPr>
          <p:nvPr/>
        </p:nvSpPr>
        <p:spPr bwMode="auto">
          <a:xfrm>
            <a:off x="928688" y="142875"/>
            <a:ext cx="22722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Aortic regurgitation</a:t>
            </a:r>
          </a:p>
        </p:txBody>
      </p:sp>
      <p:sp>
        <p:nvSpPr>
          <p:cNvPr id="6" name="Szövegdoboz 10"/>
          <p:cNvSpPr txBox="1">
            <a:spLocks noChangeArrowheads="1"/>
          </p:cNvSpPr>
          <p:nvPr/>
        </p:nvSpPr>
        <p:spPr bwMode="auto">
          <a:xfrm>
            <a:off x="5286375" y="142875"/>
            <a:ext cx="27720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Tricuspidal regurgitation</a:t>
            </a:r>
          </a:p>
        </p:txBody>
      </p:sp>
      <p:sp>
        <p:nvSpPr>
          <p:cNvPr id="7" name="Szövegdoboz 11"/>
          <p:cNvSpPr txBox="1">
            <a:spLocks noChangeArrowheads="1"/>
          </p:cNvSpPr>
          <p:nvPr/>
        </p:nvSpPr>
        <p:spPr bwMode="auto">
          <a:xfrm>
            <a:off x="1357313" y="3529013"/>
            <a:ext cx="17503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Mitral stenosis</a:t>
            </a:r>
          </a:p>
        </p:txBody>
      </p:sp>
      <p:sp>
        <p:nvSpPr>
          <p:cNvPr id="8" name="Szövegdoboz 12"/>
          <p:cNvSpPr txBox="1">
            <a:spLocks noChangeArrowheads="1"/>
          </p:cNvSpPr>
          <p:nvPr/>
        </p:nvSpPr>
        <p:spPr bwMode="auto">
          <a:xfrm>
            <a:off x="6000750" y="3529013"/>
            <a:ext cx="17431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 b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Aortic stenosis</a:t>
            </a:r>
          </a:p>
        </p:txBody>
      </p:sp>
      <p:sp>
        <p:nvSpPr>
          <p:cNvPr id="9" name="Szövegdoboz 13"/>
          <p:cNvSpPr txBox="1">
            <a:spLocks noChangeArrowheads="1"/>
          </p:cNvSpPr>
          <p:nvPr/>
        </p:nvSpPr>
        <p:spPr bwMode="auto">
          <a:xfrm>
            <a:off x="3857625" y="3429000"/>
            <a:ext cx="12362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800" b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Δ</a:t>
            </a:r>
            <a:r>
              <a:rPr lang="hu-HU" sz="2800" b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P=4v</a:t>
            </a:r>
            <a:r>
              <a:rPr lang="hu-HU" sz="2800" b="1" baseline="3000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2</a:t>
            </a:r>
          </a:p>
        </p:txBody>
      </p:sp>
      <p:pic>
        <p:nvPicPr>
          <p:cNvPr id="10" name="Kép 11" descr="AR_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25" y="642938"/>
            <a:ext cx="2571750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 descr="myocardial_seg1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50" y="0"/>
            <a:ext cx="5802313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Kép 3" descr="myocardial_seg2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2925052"/>
            <a:ext cx="4925194" cy="345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>
            <a:spLocks noChangeArrowheads="1"/>
          </p:cNvSpPr>
          <p:nvPr/>
        </p:nvSpPr>
        <p:spPr bwMode="auto">
          <a:xfrm>
            <a:off x="20834" y="404664"/>
            <a:ext cx="3270639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200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Assessment</a:t>
            </a:r>
            <a:r>
              <a:rPr lang="hu-HU" sz="22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of </a:t>
            </a:r>
          </a:p>
          <a:p>
            <a:pPr algn="ctr"/>
            <a:r>
              <a:rPr lang="hu-HU" sz="22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wall</a:t>
            </a:r>
            <a:r>
              <a:rPr lang="hu-HU" sz="22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2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motion</a:t>
            </a:r>
            <a:r>
              <a:rPr lang="hu-HU" sz="22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2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abnormalities</a:t>
            </a:r>
            <a:endParaRPr lang="hu-HU" sz="22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r>
              <a:rPr lang="hu-HU" sz="2200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according</a:t>
            </a:r>
            <a:r>
              <a:rPr lang="hu-HU" sz="22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200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to</a:t>
            </a:r>
            <a:r>
              <a:rPr lang="hu-HU" sz="22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2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the</a:t>
            </a:r>
            <a:endParaRPr lang="hu-HU" sz="220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r>
              <a:rPr lang="hu-HU" sz="22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coronary</a:t>
            </a:r>
            <a:r>
              <a:rPr lang="hu-HU" sz="22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2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territories</a:t>
            </a:r>
            <a:endParaRPr lang="hu-HU" sz="22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60759" y="188640"/>
            <a:ext cx="7315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Cardiac 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MRI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05786" y="1268760"/>
            <a:ext cx="518457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evaluate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the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structures and function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of the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heart</a:t>
            </a:r>
            <a:endParaRPr lang="hu-HU" sz="20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e</a:t>
            </a:r>
            <a:r>
              <a:rPr lang="hu-HU" sz="20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valuate</a:t>
            </a:r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valves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and major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vessels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viability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assessment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– detection of the presence, extent and severity of infarcted and viable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myocardium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characterize rare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cardiac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tumors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>
              <a:buFontTx/>
              <a:buChar char="•"/>
            </a:pPr>
            <a:endParaRPr lang="en-US" sz="20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4" name="Kép 3" descr="mr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944" y="476672"/>
            <a:ext cx="2735283" cy="315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65235" y="3797776"/>
            <a:ext cx="3456384" cy="209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5150" indent="-457200" defTabSz="449263">
              <a:buFont typeface="+mj-lt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hu-HU" altLang="hu-HU" sz="1800" kern="0" dirty="0" smtClean="0"/>
              <a:t>I</a:t>
            </a:r>
            <a:r>
              <a:rPr lang="en-GB" altLang="hu-HU" sz="1800" kern="0" dirty="0" err="1" smtClean="0"/>
              <a:t>schaem</a:t>
            </a:r>
            <a:r>
              <a:rPr lang="hu-HU" altLang="hu-HU" sz="1800" kern="0" dirty="0" err="1" smtClean="0"/>
              <a:t>ic</a:t>
            </a:r>
            <a:r>
              <a:rPr lang="hu-HU" altLang="hu-HU" sz="1800" kern="0" dirty="0" smtClean="0"/>
              <a:t> </a:t>
            </a:r>
            <a:r>
              <a:rPr lang="hu-HU" altLang="hu-HU" sz="1800" kern="0" dirty="0" err="1" smtClean="0"/>
              <a:t>heart</a:t>
            </a:r>
            <a:r>
              <a:rPr lang="hu-HU" altLang="hu-HU" sz="1800" kern="0" dirty="0" smtClean="0"/>
              <a:t> </a:t>
            </a:r>
            <a:r>
              <a:rPr lang="hu-HU" altLang="hu-HU" sz="1800" kern="0" dirty="0" err="1" smtClean="0"/>
              <a:t>disease</a:t>
            </a:r>
            <a:r>
              <a:rPr lang="hu-HU" altLang="hu-HU" sz="1800" kern="0" dirty="0" smtClean="0"/>
              <a:t> </a:t>
            </a:r>
          </a:p>
          <a:p>
            <a:pPr marL="565150" indent="-457200" defTabSz="449263">
              <a:buFont typeface="+mj-lt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hu-HU" sz="1800" kern="0" dirty="0" err="1" smtClean="0"/>
              <a:t>Cardiomyopathi</a:t>
            </a:r>
            <a:r>
              <a:rPr lang="hu-HU" altLang="hu-HU" sz="1800" kern="0" dirty="0" smtClean="0"/>
              <a:t>es</a:t>
            </a:r>
            <a:endParaRPr lang="en-GB" altLang="hu-HU" sz="1800" kern="0" dirty="0" smtClean="0"/>
          </a:p>
          <a:p>
            <a:pPr marL="565150" indent="-457200" defTabSz="449263">
              <a:buFont typeface="+mj-lt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hu-HU" altLang="hu-HU" sz="1800" kern="0" dirty="0" err="1" smtClean="0"/>
              <a:t>Myocarditis</a:t>
            </a:r>
            <a:endParaRPr lang="en-GB" altLang="hu-HU" sz="1800" kern="0" dirty="0" smtClean="0"/>
          </a:p>
          <a:p>
            <a:pPr marL="565150" indent="-457200" defTabSz="449263">
              <a:buFont typeface="+mj-lt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hu-HU" altLang="hu-HU" sz="1800" kern="0" dirty="0" err="1" smtClean="0"/>
              <a:t>Congenital</a:t>
            </a:r>
            <a:r>
              <a:rPr lang="hu-HU" altLang="hu-HU" sz="1800" kern="0" dirty="0" smtClean="0"/>
              <a:t> </a:t>
            </a:r>
            <a:r>
              <a:rPr lang="hu-HU" altLang="hu-HU" sz="1800" kern="0" dirty="0" err="1" smtClean="0"/>
              <a:t>heart</a:t>
            </a:r>
            <a:r>
              <a:rPr lang="hu-HU" altLang="hu-HU" sz="1800" kern="0" dirty="0" smtClean="0"/>
              <a:t> </a:t>
            </a:r>
            <a:r>
              <a:rPr lang="hu-HU" altLang="hu-HU" sz="1800" kern="0" dirty="0" err="1" smtClean="0"/>
              <a:t>disease</a:t>
            </a:r>
            <a:endParaRPr lang="en-GB" altLang="hu-HU" sz="1800" kern="0" dirty="0" smtClean="0"/>
          </a:p>
          <a:p>
            <a:pPr marL="565150" indent="-457200" defTabSz="449263">
              <a:buFont typeface="+mj-lt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hu-HU" sz="1800" kern="0" dirty="0" err="1" smtClean="0"/>
              <a:t>Tumo</a:t>
            </a:r>
            <a:r>
              <a:rPr lang="hu-HU" altLang="hu-HU" sz="1800" kern="0" dirty="0" smtClean="0"/>
              <a:t>u</a:t>
            </a:r>
            <a:r>
              <a:rPr lang="en-GB" altLang="hu-HU" sz="1800" kern="0" dirty="0" smtClean="0"/>
              <a:t>r</a:t>
            </a:r>
            <a:r>
              <a:rPr lang="hu-HU" altLang="hu-HU" sz="1800" kern="0" dirty="0" smtClean="0"/>
              <a:t>s</a:t>
            </a:r>
            <a:endParaRPr lang="en-GB" altLang="hu-HU" sz="1800" kern="0" dirty="0" smtClean="0"/>
          </a:p>
          <a:p>
            <a:pPr marL="565150" indent="-457200" defTabSz="449263">
              <a:buFont typeface="+mj-lt"/>
              <a:buAutoNum type="arabicPeriod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hu-HU" sz="1800" kern="0" dirty="0" err="1" smtClean="0"/>
              <a:t>Pericardi</a:t>
            </a:r>
            <a:r>
              <a:rPr lang="hu-HU" altLang="hu-HU" sz="1800" kern="0" dirty="0" err="1" smtClean="0"/>
              <a:t>al</a:t>
            </a:r>
            <a:r>
              <a:rPr lang="hu-HU" altLang="hu-HU" sz="1800" kern="0" dirty="0" smtClean="0"/>
              <a:t> </a:t>
            </a:r>
            <a:r>
              <a:rPr lang="hu-HU" altLang="hu-HU" sz="1800" kern="0" dirty="0" err="1" smtClean="0"/>
              <a:t>diseases</a:t>
            </a:r>
            <a:endParaRPr lang="en-GB" altLang="hu-HU" sz="1800" kern="0" dirty="0" smtClean="0"/>
          </a:p>
          <a:p>
            <a:pPr marL="431800" indent="-32385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altLang="hu-HU" kern="0" dirty="0" smtClean="0"/>
          </a:p>
        </p:txBody>
      </p:sp>
      <p:pic>
        <p:nvPicPr>
          <p:cNvPr id="6" name="Picture 2" descr="http://www.pmod.com/files/download/v34/doc/pcardp/3618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50" y="3482661"/>
            <a:ext cx="2752182" cy="272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536" y="44624"/>
            <a:ext cx="8229600" cy="922338"/>
          </a:xfrm>
          <a:prstGeom prst="rect">
            <a:avLst/>
          </a:prstGeom>
          <a:noFill/>
          <a:ln/>
        </p:spPr>
        <p:txBody>
          <a:bodyPr lIns="0" tIns="0" rIns="0" bIns="0" anchor="ctr"/>
          <a:lstStyle/>
          <a:p>
            <a:pPr algn="ctr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US" sz="4000" b="1" kern="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Cardiac MRI</a:t>
            </a:r>
            <a:endParaRPr lang="en-US" sz="4000" b="1" kern="0" dirty="0">
              <a:solidFill>
                <a:schemeClr val="accent6">
                  <a:lumMod val="75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3" y="2786063"/>
            <a:ext cx="3149601" cy="3159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213" y="2787650"/>
            <a:ext cx="3170237" cy="315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1863" y="2786063"/>
            <a:ext cx="3168650" cy="3160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79388" y="1527175"/>
            <a:ext cx="8964612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L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eft and right ventricular volume</a:t>
            </a:r>
            <a:r>
              <a:rPr lang="hu-HU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s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, ejection fraction</a:t>
            </a:r>
            <a:r>
              <a:rPr lang="hu-HU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s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(EF), myocardial mass</a:t>
            </a:r>
            <a:r>
              <a:rPr lang="hu-HU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es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, wall motion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683568" y="310369"/>
            <a:ext cx="4211960" cy="1143000"/>
          </a:xfrm>
        </p:spPr>
        <p:txBody>
          <a:bodyPr/>
          <a:lstStyle/>
          <a:p>
            <a:r>
              <a:rPr lang="hu-HU" b="1" kern="120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rPr>
              <a:t>Anatomy</a:t>
            </a:r>
            <a:r>
              <a:rPr lang="hu-HU" b="1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rPr>
              <a:t> of the </a:t>
            </a:r>
            <a:r>
              <a:rPr lang="hu-HU" b="1" kern="120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rPr>
              <a:t>heart</a:t>
            </a:r>
            <a:endParaRPr lang="hu-HU" b="1" kern="12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4" y="1484784"/>
            <a:ext cx="5856651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Csoportba foglalás 11"/>
          <p:cNvGrpSpPr/>
          <p:nvPr/>
        </p:nvGrpSpPr>
        <p:grpSpPr>
          <a:xfrm>
            <a:off x="6660232" y="121940"/>
            <a:ext cx="2226940" cy="6785223"/>
            <a:chOff x="6660232" y="121940"/>
            <a:chExt cx="2226940" cy="6785223"/>
          </a:xfrm>
        </p:grpSpPr>
        <p:pic>
          <p:nvPicPr>
            <p:cNvPr id="13" name="Picture 4" descr="D:\Users\Cardio\Downloads\1eodg3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2204864"/>
              <a:ext cx="2226940" cy="2226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5" descr="D:\Users\Cardio\Downloads\1eodf3.gif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121940"/>
              <a:ext cx="2226940" cy="2226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D:\Users\Cardio\Downloads\1eodfl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4509120"/>
              <a:ext cx="2226940" cy="2226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églalap 15"/>
            <p:cNvSpPr/>
            <p:nvPr/>
          </p:nvSpPr>
          <p:spPr>
            <a:xfrm>
              <a:off x="6660232" y="2183085"/>
              <a:ext cx="2226940" cy="2378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6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2 </a:t>
              </a:r>
              <a:r>
                <a:rPr lang="hu-HU" sz="1600" dirty="0" err="1" smtClean="0">
                  <a:solidFill>
                    <a:srgbClr val="000000"/>
                  </a:solidFill>
                  <a:latin typeface="Arial" panose="020B0604020202020204" pitchFamily="34" charset="0"/>
                </a:rPr>
                <a:t>chamber</a:t>
              </a:r>
              <a:r>
                <a:rPr lang="hu-HU" sz="16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hu-HU" sz="16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view</a:t>
              </a:r>
              <a:endParaRPr lang="hu-HU" sz="1600" dirty="0"/>
            </a:p>
          </p:txBody>
        </p:sp>
        <p:sp>
          <p:nvSpPr>
            <p:cNvPr id="17" name="Téglalap 16"/>
            <p:cNvSpPr/>
            <p:nvPr/>
          </p:nvSpPr>
          <p:spPr>
            <a:xfrm>
              <a:off x="6660232" y="4312902"/>
              <a:ext cx="2226940" cy="2378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Téglalap 17"/>
            <p:cNvSpPr/>
            <p:nvPr/>
          </p:nvSpPr>
          <p:spPr>
            <a:xfrm>
              <a:off x="6660232" y="6669360"/>
              <a:ext cx="2226940" cy="2378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9" name="Szövegdoboz 18"/>
          <p:cNvSpPr txBox="1"/>
          <p:nvPr/>
        </p:nvSpPr>
        <p:spPr>
          <a:xfrm>
            <a:off x="3796705" y="6218148"/>
            <a:ext cx="3079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dirty="0" err="1" smtClean="0"/>
              <a:t>Cardiac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magnetic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resonance</a:t>
            </a:r>
            <a:r>
              <a:rPr lang="hu-HU" sz="1400" b="1" dirty="0"/>
              <a:t> </a:t>
            </a:r>
            <a:r>
              <a:rPr lang="hu-HU" sz="1400" b="1" dirty="0" err="1" smtClean="0"/>
              <a:t>images</a:t>
            </a:r>
            <a:endParaRPr lang="hu-HU" sz="1400" b="1" dirty="0"/>
          </a:p>
        </p:txBody>
      </p:sp>
      <p:sp>
        <p:nvSpPr>
          <p:cNvPr id="20" name="Téglalap 19"/>
          <p:cNvSpPr/>
          <p:nvPr/>
        </p:nvSpPr>
        <p:spPr>
          <a:xfrm>
            <a:off x="6708577" y="4312902"/>
            <a:ext cx="2226940" cy="2378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4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chamber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view</a:t>
            </a:r>
            <a:endParaRPr lang="hu-HU" sz="1600" dirty="0"/>
          </a:p>
        </p:txBody>
      </p:sp>
      <p:sp>
        <p:nvSpPr>
          <p:cNvPr id="21" name="Téglalap 20"/>
          <p:cNvSpPr/>
          <p:nvPr/>
        </p:nvSpPr>
        <p:spPr>
          <a:xfrm>
            <a:off x="6660232" y="6669359"/>
            <a:ext cx="2226940" cy="2378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3 </a:t>
            </a:r>
            <a:r>
              <a:rPr lang="hu-HU" sz="16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chamber</a:t>
            </a:r>
            <a:r>
              <a:rPr lang="hu-H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view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405231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hu-HU" altLang="de-DE" sz="3200" b="1" dirty="0" err="1">
                <a:solidFill>
                  <a:schemeClr val="accent6"/>
                </a:solidFill>
              </a:rPr>
              <a:t>Delayed</a:t>
            </a:r>
            <a:r>
              <a:rPr lang="hu-HU" altLang="de-DE" sz="3200" b="1" dirty="0">
                <a:solidFill>
                  <a:schemeClr val="accent6"/>
                </a:solidFill>
              </a:rPr>
              <a:t> </a:t>
            </a:r>
            <a:r>
              <a:rPr lang="hu-HU" altLang="de-DE" sz="3200" b="1" dirty="0" err="1">
                <a:solidFill>
                  <a:schemeClr val="accent6"/>
                </a:solidFill>
              </a:rPr>
              <a:t>contrast</a:t>
            </a:r>
            <a:r>
              <a:rPr lang="hu-HU" altLang="de-DE" sz="3200" b="1" dirty="0">
                <a:solidFill>
                  <a:schemeClr val="accent6"/>
                </a:solidFill>
              </a:rPr>
              <a:t> </a:t>
            </a:r>
            <a:r>
              <a:rPr lang="hu-HU" altLang="de-DE" sz="3200" b="1" dirty="0" err="1">
                <a:solidFill>
                  <a:schemeClr val="accent6"/>
                </a:solidFill>
              </a:rPr>
              <a:t>enhancement</a:t>
            </a:r>
            <a:endParaRPr lang="hu-HU" sz="3200" b="1" dirty="0">
              <a:solidFill>
                <a:schemeClr val="accent6"/>
              </a:solidFill>
            </a:endParaRPr>
          </a:p>
        </p:txBody>
      </p:sp>
      <p:pic>
        <p:nvPicPr>
          <p:cNvPr id="9" name="Picture 5" descr="b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31" y="2964904"/>
            <a:ext cx="278553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 flipH="1" flipV="1">
            <a:off x="1629130" y="3879304"/>
            <a:ext cx="207434" cy="2746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Picture 7" descr="1stNa_mri"/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10541" r="6178" b="11626"/>
          <a:stretch>
            <a:fillRect/>
          </a:stretch>
        </p:blipFill>
        <p:spPr bwMode="auto">
          <a:xfrm>
            <a:off x="3491880" y="2964904"/>
            <a:ext cx="330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9"/>
          <p:cNvSpPr>
            <a:spLocks noChangeShapeType="1"/>
          </p:cNvSpPr>
          <p:nvPr/>
        </p:nvSpPr>
        <p:spPr bwMode="auto">
          <a:xfrm flipV="1">
            <a:off x="2058108" y="3793579"/>
            <a:ext cx="762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flipH="1" flipV="1">
            <a:off x="5193680" y="3879304"/>
            <a:ext cx="207434" cy="2746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5574680" y="3803104"/>
            <a:ext cx="762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3350" y="1113070"/>
            <a:ext cx="6901528" cy="132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31800" indent="-3238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07950" indent="0"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hu-HU" altLang="hu-HU" sz="2000" dirty="0" err="1" smtClean="0">
                <a:latin typeface="Arial" charset="0"/>
              </a:rPr>
              <a:t>Ischaemic</a:t>
            </a:r>
            <a:r>
              <a:rPr lang="hu-HU" altLang="hu-HU" sz="2000" dirty="0" smtClean="0">
                <a:latin typeface="Arial" charset="0"/>
              </a:rPr>
              <a:t> </a:t>
            </a:r>
            <a:r>
              <a:rPr lang="hu-HU" altLang="hu-HU" sz="2000" dirty="0" err="1" smtClean="0">
                <a:latin typeface="Arial" charset="0"/>
              </a:rPr>
              <a:t>heart</a:t>
            </a:r>
            <a:r>
              <a:rPr lang="hu-HU" altLang="hu-HU" sz="2000" dirty="0" smtClean="0">
                <a:latin typeface="Arial" charset="0"/>
              </a:rPr>
              <a:t> </a:t>
            </a:r>
            <a:r>
              <a:rPr lang="hu-HU" altLang="hu-HU" sz="2000" dirty="0" err="1" smtClean="0">
                <a:latin typeface="Arial" charset="0"/>
              </a:rPr>
              <a:t>disease</a:t>
            </a:r>
            <a:endParaRPr lang="hu-HU" altLang="hu-HU" sz="2000" dirty="0" smtClean="0">
              <a:latin typeface="Arial" charset="0"/>
            </a:endParaRPr>
          </a:p>
          <a:p>
            <a:pPr marL="565150" indent="-457200">
              <a:spcBef>
                <a:spcPct val="2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latin typeface="Arial" charset="0"/>
              </a:rPr>
              <a:t>Global </a:t>
            </a:r>
            <a:r>
              <a:rPr lang="hu-HU" altLang="hu-HU" sz="2000" dirty="0">
                <a:latin typeface="Arial" charset="0"/>
              </a:rPr>
              <a:t>and </a:t>
            </a:r>
            <a:r>
              <a:rPr lang="hu-HU" altLang="hu-HU" sz="2000" dirty="0" err="1">
                <a:latin typeface="Arial" charset="0"/>
              </a:rPr>
              <a:t>regional</a:t>
            </a:r>
            <a:r>
              <a:rPr lang="hu-HU" altLang="hu-HU" sz="2000" dirty="0">
                <a:latin typeface="Arial" charset="0"/>
              </a:rPr>
              <a:t> </a:t>
            </a:r>
            <a:r>
              <a:rPr lang="hu-HU" altLang="hu-HU" sz="2000" dirty="0" err="1">
                <a:latin typeface="Arial" charset="0"/>
              </a:rPr>
              <a:t>left</a:t>
            </a:r>
            <a:r>
              <a:rPr lang="hu-HU" altLang="hu-HU" sz="2000" dirty="0">
                <a:latin typeface="Arial" charset="0"/>
              </a:rPr>
              <a:t> </a:t>
            </a:r>
            <a:r>
              <a:rPr lang="hu-HU" altLang="hu-HU" sz="2000" dirty="0" err="1">
                <a:latin typeface="Arial" charset="0"/>
              </a:rPr>
              <a:t>ventricular</a:t>
            </a:r>
            <a:r>
              <a:rPr lang="hu-HU" altLang="hu-HU" sz="2000" dirty="0">
                <a:latin typeface="Arial" charset="0"/>
              </a:rPr>
              <a:t> </a:t>
            </a:r>
            <a:r>
              <a:rPr lang="hu-HU" altLang="hu-HU" sz="2000" dirty="0" err="1">
                <a:latin typeface="Arial" charset="0"/>
              </a:rPr>
              <a:t>function</a:t>
            </a:r>
            <a:endParaRPr lang="en-GB" altLang="hu-HU" sz="2000" dirty="0">
              <a:latin typeface="Arial" charset="0"/>
            </a:endParaRPr>
          </a:p>
          <a:p>
            <a:pPr marL="565150" indent="-457200">
              <a:spcBef>
                <a:spcPct val="2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</a:pPr>
            <a:r>
              <a:rPr lang="hu-HU" altLang="hu-HU" sz="2000" dirty="0" err="1">
                <a:latin typeface="Arial" charset="0"/>
              </a:rPr>
              <a:t>Viability</a:t>
            </a:r>
            <a:r>
              <a:rPr lang="hu-HU" altLang="hu-HU" sz="2000" dirty="0">
                <a:latin typeface="Arial" charset="0"/>
              </a:rPr>
              <a:t> </a:t>
            </a:r>
            <a:r>
              <a:rPr lang="hu-HU" altLang="hu-HU" sz="2000" dirty="0" smtClean="0">
                <a:latin typeface="Arial" charset="0"/>
              </a:rPr>
              <a:t>„</a:t>
            </a:r>
            <a:r>
              <a:rPr lang="hu-HU" altLang="hu-HU" sz="2000" dirty="0" err="1">
                <a:latin typeface="Arial" charset="0"/>
              </a:rPr>
              <a:t>the</a:t>
            </a:r>
            <a:r>
              <a:rPr lang="hu-HU" altLang="hu-HU" sz="2000" dirty="0">
                <a:latin typeface="Arial" charset="0"/>
              </a:rPr>
              <a:t> </a:t>
            </a:r>
            <a:r>
              <a:rPr lang="hu-HU" altLang="hu-HU" sz="2000" dirty="0" err="1">
                <a:latin typeface="Arial" charset="0"/>
              </a:rPr>
              <a:t>bright</a:t>
            </a:r>
            <a:r>
              <a:rPr lang="hu-HU" altLang="hu-HU" sz="2000" dirty="0">
                <a:latin typeface="Arial" charset="0"/>
              </a:rPr>
              <a:t> is </a:t>
            </a:r>
            <a:r>
              <a:rPr lang="hu-HU" altLang="hu-HU" sz="2000" dirty="0" err="1">
                <a:latin typeface="Arial" charset="0"/>
              </a:rPr>
              <a:t>dead</a:t>
            </a:r>
            <a:r>
              <a:rPr lang="hu-HU" altLang="hu-HU" sz="2000" dirty="0">
                <a:latin typeface="Arial" charset="0"/>
              </a:rPr>
              <a:t>”</a:t>
            </a:r>
            <a:endParaRPr lang="en-GB" altLang="hu-HU" sz="2000" dirty="0">
              <a:latin typeface="Arial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6059298" y="908720"/>
            <a:ext cx="3067612" cy="187743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chemeClr val="accent6"/>
                </a:solidFill>
                <a:latin typeface="+mj-lt"/>
              </a:rPr>
              <a:t>Viable myocardium </a:t>
            </a:r>
            <a:r>
              <a:rPr lang="en-US" sz="1600" dirty="0">
                <a:latin typeface="+mj-lt"/>
              </a:rPr>
              <a:t>is myocardium which due to </a:t>
            </a:r>
            <a:r>
              <a:rPr lang="en-US" sz="1600" dirty="0" err="1">
                <a:latin typeface="+mj-lt"/>
              </a:rPr>
              <a:t>ischaemia</a:t>
            </a:r>
            <a:r>
              <a:rPr lang="en-US" sz="1600" dirty="0">
                <a:latin typeface="+mj-lt"/>
              </a:rPr>
              <a:t> does not contract normally at rest but </a:t>
            </a:r>
            <a:r>
              <a:rPr lang="en-US" sz="1600" b="1" dirty="0">
                <a:latin typeface="+mj-lt"/>
              </a:rPr>
              <a:t>has the potential to recover its function</a:t>
            </a:r>
            <a:r>
              <a:rPr lang="en-US" sz="1600" dirty="0">
                <a:latin typeface="+mj-lt"/>
              </a:rPr>
              <a:t>, either by itself over time or after </a:t>
            </a:r>
            <a:r>
              <a:rPr lang="en-US" sz="1600" dirty="0" err="1">
                <a:latin typeface="+mj-lt"/>
              </a:rPr>
              <a:t>revascularisation</a:t>
            </a:r>
            <a:r>
              <a:rPr lang="en-US" sz="1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721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00188" y="17439"/>
            <a:ext cx="61436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Non-invasive imaging:</a:t>
            </a:r>
            <a:r>
              <a:rPr lang="hu-HU" sz="3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Computed Tomography (CT)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1571625"/>
            <a:ext cx="529590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14375" y="5000625"/>
            <a:ext cx="478631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CT produces a volume of data of the body part on the basis of different X-ray attenuation values.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T_Definition_DSCT_Triple_Rule_out_without_B-Blocker_3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3300" y="1633538"/>
            <a:ext cx="49530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59932" y="116632"/>
            <a:ext cx="83581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New CT applications in acute cardiology: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Triple rule out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74824" y="1654798"/>
            <a:ext cx="3145047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To rule out the most dangerous conditions which can cause acute chest pain with a single CT scan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:</a:t>
            </a:r>
            <a:endParaRPr lang="hu-HU" sz="200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algn="just">
              <a:spcBef>
                <a:spcPct val="50000"/>
              </a:spcBef>
            </a:pPr>
            <a:endParaRPr lang="en-US" sz="20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Myocardial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infarction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Aortic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dissection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Pulmonary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embolism</a:t>
            </a:r>
          </a:p>
          <a:p>
            <a:pPr>
              <a:spcBef>
                <a:spcPct val="50000"/>
              </a:spcBef>
            </a:pPr>
            <a:endParaRPr lang="en-US" sz="20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99441" y="116632"/>
            <a:ext cx="87153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New CT applications in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cardiology:</a:t>
            </a:r>
            <a:r>
              <a:rPr lang="hu-HU" sz="3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/>
            </a:r>
            <a:br>
              <a:rPr lang="hu-HU" sz="3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</a:b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coronary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visualisation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85750" y="1747550"/>
            <a:ext cx="3262313" cy="398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Non-invasive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coronary</a:t>
            </a:r>
            <a:r>
              <a:rPr lang="hu-HU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imaging: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to depict the lumen and the wall of the coronary arteries without an invasive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procedure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I</a:t>
            </a:r>
            <a:r>
              <a:rPr lang="hu-HU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can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replace invasive </a:t>
            </a:r>
            <a:r>
              <a:rPr lang="en-US" sz="22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coronar</a:t>
            </a:r>
            <a:r>
              <a:rPr lang="hu-HU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y </a:t>
            </a:r>
            <a:r>
              <a:rPr lang="hu-HU" sz="22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angi</a:t>
            </a:r>
            <a:r>
              <a:rPr lang="en-US" sz="22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ography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(heart </a:t>
            </a:r>
            <a:r>
              <a:rPr lang="en-US" sz="22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catheteri</a:t>
            </a:r>
            <a:r>
              <a:rPr lang="hu-HU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z</a:t>
            </a:r>
            <a:r>
              <a:rPr lang="en-US" sz="22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ation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) in a selected patient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population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0013" y="1362075"/>
            <a:ext cx="487680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9"/>
          <p:cNvSpPr txBox="1">
            <a:spLocks noChangeArrowheads="1"/>
          </p:cNvSpPr>
          <p:nvPr/>
        </p:nvSpPr>
        <p:spPr bwMode="auto">
          <a:xfrm>
            <a:off x="374041" y="2265018"/>
            <a:ext cx="3984681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200" b="1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Present</a:t>
            </a:r>
            <a:r>
              <a:rPr lang="hu-HU" sz="2200" b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hu-HU" sz="2200" b="1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complaints</a:t>
            </a:r>
            <a:r>
              <a:rPr lang="hu-HU" sz="2200" b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:</a:t>
            </a:r>
          </a:p>
          <a:p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- pressure-like feeling in the chest</a:t>
            </a:r>
          </a:p>
          <a:p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- sweating, shortness of breath</a:t>
            </a:r>
          </a:p>
          <a:p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- nausea, fatigue</a:t>
            </a:r>
          </a:p>
          <a:p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- pain killers did not help…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Kép 10" descr="Simon_ECG_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260751"/>
            <a:ext cx="379095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ép 9" descr="Simon_ECG_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189313"/>
            <a:ext cx="3646487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12"/>
          <p:cNvSpPr txBox="1">
            <a:spLocks noChangeArrowheads="1"/>
          </p:cNvSpPr>
          <p:nvPr/>
        </p:nvSpPr>
        <p:spPr bwMode="auto">
          <a:xfrm>
            <a:off x="4913285" y="3097944"/>
            <a:ext cx="33478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3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12-lead resting </a:t>
            </a:r>
            <a:endParaRPr lang="hu-HU" sz="30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r>
              <a:rPr lang="hu-HU" sz="3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ECG!!!</a:t>
            </a:r>
            <a:endParaRPr lang="en-US" sz="30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8" name="Szövegdoboz 2"/>
          <p:cNvSpPr txBox="1">
            <a:spLocks noChangeArrowheads="1"/>
          </p:cNvSpPr>
          <p:nvPr/>
        </p:nvSpPr>
        <p:spPr bwMode="auto">
          <a:xfrm>
            <a:off x="285750" y="205507"/>
            <a:ext cx="816460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We have not seen John for 5 years … </a:t>
            </a:r>
          </a:p>
          <a:p>
            <a:endParaRPr lang="en-US" sz="220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- he did not stop smoking</a:t>
            </a:r>
          </a:p>
          <a:p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- he did not lose any weight</a:t>
            </a:r>
          </a:p>
          <a:p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- he did not control his blood pressure and stopped taking med</a:t>
            </a:r>
            <a:r>
              <a:rPr lang="hu-HU" sz="2200" dirty="0" err="1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i</a:t>
            </a:r>
            <a:r>
              <a:rPr lang="hu-HU" sz="22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cations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7601396" y="188640"/>
            <a:ext cx="1435100" cy="1428750"/>
            <a:chOff x="564302" y="2267496"/>
            <a:chExt cx="1435100" cy="1428750"/>
          </a:xfrm>
        </p:grpSpPr>
        <p:pic>
          <p:nvPicPr>
            <p:cNvPr id="3" name="Kép 6" descr="Ash_Chest_Pain_white.jpg"/>
            <p:cNvPicPr>
              <a:picLocks noChangeAspect="1"/>
            </p:cNvPicPr>
            <p:nvPr/>
          </p:nvPicPr>
          <p:blipFill rotWithShape="1">
            <a:blip r:embed="rId6" cstate="print"/>
            <a:srcRect/>
            <a:stretch/>
          </p:blipFill>
          <p:spPr bwMode="auto">
            <a:xfrm>
              <a:off x="564302" y="2267496"/>
              <a:ext cx="1435100" cy="1428750"/>
            </a:xfrm>
            <a:prstGeom prst="round2Diag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églalap 8"/>
            <p:cNvSpPr/>
            <p:nvPr/>
          </p:nvSpPr>
          <p:spPr>
            <a:xfrm>
              <a:off x="1759943" y="3429000"/>
              <a:ext cx="239459" cy="2672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at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75"/>
            <a:ext cx="2928938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3"/>
          <p:cNvSpPr txBox="1">
            <a:spLocks noChangeArrowheads="1"/>
          </p:cNvSpPr>
          <p:nvPr/>
        </p:nvSpPr>
        <p:spPr bwMode="auto">
          <a:xfrm>
            <a:off x="4643438" y="142875"/>
            <a:ext cx="221034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b="1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Ask questions!</a:t>
            </a:r>
            <a:endParaRPr lang="en-US" sz="2600" b="1" i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3071813" y="785813"/>
            <a:ext cx="567531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When did the complaint begin?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How long did the chest discomfort last?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Quality, localization, radiation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of pain?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Previous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medical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history</a:t>
            </a:r>
            <a:r>
              <a:rPr lang="hu-HU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 and </a:t>
            </a:r>
            <a:r>
              <a:rPr lang="hu-HU" sz="2000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meds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Any cardiac disease in the family?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Risk factors?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1500" y="2576517"/>
            <a:ext cx="145078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Answers:</a:t>
            </a:r>
            <a:endParaRPr lang="en-US" sz="26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4966" y="3140968"/>
            <a:ext cx="849694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Chest discomfort started </a:t>
            </a:r>
            <a:r>
              <a:rPr lang="hu-HU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4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hours ago,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and has not stopped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yet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The chest pain/pressure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radiates to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the left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arm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, and he feels tingling of his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fingers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The last two days he had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short episodes of chest pain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, which terminated at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rest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He has been diagnosed </a:t>
            </a:r>
            <a:r>
              <a:rPr lang="hu-HU" sz="20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with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hypertension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5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years</a:t>
            </a:r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0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ago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.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He </a:t>
            </a:r>
            <a:r>
              <a:rPr lang="hu-HU" sz="20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refuses</a:t>
            </a:r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med</a:t>
            </a:r>
            <a:r>
              <a:rPr lang="hu-HU" sz="20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ications</a:t>
            </a:r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.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Heavy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smoker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and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obes</a:t>
            </a:r>
            <a:r>
              <a:rPr lang="hu-HU" sz="20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e</a:t>
            </a:r>
            <a:endParaRPr lang="en-US" sz="2000" b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No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operations and no other medical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history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His father had a myocardial infarction at the age of </a:t>
            </a:r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55</a:t>
            </a:r>
            <a:endParaRPr lang="hu-HU" sz="20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at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75"/>
            <a:ext cx="2928938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3"/>
          <p:cNvSpPr txBox="1">
            <a:spLocks noChangeArrowheads="1"/>
          </p:cNvSpPr>
          <p:nvPr/>
        </p:nvSpPr>
        <p:spPr bwMode="auto">
          <a:xfrm>
            <a:off x="3318801" y="188640"/>
            <a:ext cx="353000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800" i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What</a:t>
            </a:r>
            <a:r>
              <a:rPr lang="hu-HU" sz="2800" i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is </a:t>
            </a:r>
            <a:r>
              <a:rPr lang="hu-HU" sz="2800" i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the</a:t>
            </a:r>
            <a:r>
              <a:rPr lang="hu-HU" sz="2800" i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800" i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diagnosis</a:t>
            </a:r>
            <a:r>
              <a:rPr lang="hu-HU" sz="2800" i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?</a:t>
            </a:r>
          </a:p>
          <a:p>
            <a:pPr algn="ctr"/>
            <a:r>
              <a:rPr lang="hu-HU" sz="2800" i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What</a:t>
            </a:r>
            <a:r>
              <a:rPr lang="hu-HU" sz="2800" i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800" i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shall</a:t>
            </a:r>
            <a:r>
              <a:rPr lang="hu-HU" sz="2800" i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800" i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we</a:t>
            </a:r>
            <a:r>
              <a:rPr lang="hu-HU" sz="2800" i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800" i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do</a:t>
            </a:r>
            <a:r>
              <a:rPr lang="hu-HU" sz="2800" i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?</a:t>
            </a:r>
            <a:endParaRPr lang="en-US" sz="2800" i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4" name="Kép 4" descr="ist1_5732394_smiling_ambulanc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2286000"/>
            <a:ext cx="17462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1115616" y="1394676"/>
            <a:ext cx="65110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Acute</a:t>
            </a:r>
            <a:r>
              <a:rPr lang="hu-HU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4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ST-segment</a:t>
            </a:r>
            <a:r>
              <a:rPr lang="hu-HU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4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elevation</a:t>
            </a:r>
            <a:r>
              <a:rPr lang="hu-HU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4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myocardial</a:t>
            </a:r>
            <a:r>
              <a:rPr lang="hu-HU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4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infarction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Lefelé nyíl 5"/>
          <p:cNvSpPr/>
          <p:nvPr/>
        </p:nvSpPr>
        <p:spPr>
          <a:xfrm>
            <a:off x="2357438" y="2286000"/>
            <a:ext cx="357187" cy="1571625"/>
          </a:xfrm>
          <a:prstGeom prst="downArrow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7" name="Szövegdoboz 9"/>
          <p:cNvSpPr txBox="1">
            <a:spLocks noChangeArrowheads="1"/>
          </p:cNvSpPr>
          <p:nvPr/>
        </p:nvSpPr>
        <p:spPr bwMode="auto">
          <a:xfrm>
            <a:off x="-72300" y="4003548"/>
            <a:ext cx="5430974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Cardiology Department</a:t>
            </a:r>
          </a:p>
          <a:p>
            <a:pPr algn="ctr"/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specialized for cardiac catheterization</a:t>
            </a:r>
          </a:p>
          <a:p>
            <a:pPr algn="ctr"/>
            <a:endParaRPr lang="en-US" sz="170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endParaRPr lang="en-US" sz="170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endParaRPr lang="en-US" sz="220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primary Percutaneous Coronary Intervention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8" name="Lefelé nyíl 7"/>
          <p:cNvSpPr/>
          <p:nvPr/>
        </p:nvSpPr>
        <p:spPr>
          <a:xfrm>
            <a:off x="2428875" y="4795000"/>
            <a:ext cx="214312" cy="428625"/>
          </a:xfrm>
          <a:prstGeom prst="downArrow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9" name="Szövegdoboz 11"/>
          <p:cNvSpPr txBox="1">
            <a:spLocks noChangeArrowheads="1"/>
          </p:cNvSpPr>
          <p:nvPr/>
        </p:nvSpPr>
        <p:spPr bwMode="auto">
          <a:xfrm>
            <a:off x="2987824" y="1856341"/>
            <a:ext cx="58578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660033"/>
                </a:solidFill>
                <a:latin typeface="Calibri" pitchFamily="34" charset="0"/>
              </a:rPr>
              <a:t>First care: ambulance</a:t>
            </a:r>
          </a:p>
          <a:p>
            <a:r>
              <a:rPr lang="en-US" sz="2000" dirty="0" smtClean="0">
                <a:solidFill>
                  <a:srgbClr val="660033"/>
                </a:solidFill>
                <a:latin typeface="Calibri" pitchFamily="34" charset="0"/>
              </a:rPr>
              <a:t>- examination (pulse, cardiac murmurs, </a:t>
            </a:r>
            <a:r>
              <a:rPr lang="en-US" sz="2000" dirty="0" err="1" smtClean="0">
                <a:solidFill>
                  <a:srgbClr val="660033"/>
                </a:solidFill>
                <a:latin typeface="Calibri" pitchFamily="34" charset="0"/>
              </a:rPr>
              <a:t>rales</a:t>
            </a:r>
            <a:r>
              <a:rPr lang="en-US" sz="2000" dirty="0" smtClean="0">
                <a:solidFill>
                  <a:srgbClr val="660033"/>
                </a:solidFill>
                <a:latin typeface="Calibri" pitchFamily="34" charset="0"/>
              </a:rPr>
              <a:t> 	over the lungs, blood pressure, ECG)</a:t>
            </a:r>
          </a:p>
          <a:p>
            <a:r>
              <a:rPr lang="en-US" sz="2000" dirty="0" smtClean="0">
                <a:solidFill>
                  <a:srgbClr val="660033"/>
                </a:solidFill>
                <a:latin typeface="Calibri" pitchFamily="34" charset="0"/>
              </a:rPr>
              <a:t>- medication (aspirin, </a:t>
            </a:r>
            <a:r>
              <a:rPr lang="en-US" sz="2000" dirty="0" err="1" smtClean="0">
                <a:solidFill>
                  <a:srgbClr val="660033"/>
                </a:solidFill>
                <a:latin typeface="Calibri" pitchFamily="34" charset="0"/>
              </a:rPr>
              <a:t>clopidogrel</a:t>
            </a:r>
            <a:r>
              <a:rPr lang="en-US" sz="2000" dirty="0" smtClean="0">
                <a:solidFill>
                  <a:srgbClr val="660033"/>
                </a:solidFill>
                <a:latin typeface="Calibri" pitchFamily="34" charset="0"/>
              </a:rPr>
              <a:t>, heparin, 	morphine, nitroglycerine…) </a:t>
            </a:r>
          </a:p>
          <a:p>
            <a:r>
              <a:rPr lang="en-US" sz="2000" dirty="0" smtClean="0">
                <a:solidFill>
                  <a:srgbClr val="660033"/>
                </a:solidFill>
                <a:latin typeface="Calibri" pitchFamily="34" charset="0"/>
              </a:rPr>
              <a:t>- fast transportation </a:t>
            </a:r>
            <a:endParaRPr lang="en-US" sz="2000" dirty="0">
              <a:solidFill>
                <a:srgbClr val="660033"/>
              </a:solidFill>
              <a:latin typeface="Calibri" pitchFamily="34" charset="0"/>
            </a:endParaRPr>
          </a:p>
        </p:txBody>
      </p:sp>
      <p:sp>
        <p:nvSpPr>
          <p:cNvPr id="10" name="Szövegdoboz 12"/>
          <p:cNvSpPr txBox="1">
            <a:spLocks noChangeArrowheads="1"/>
          </p:cNvSpPr>
          <p:nvPr/>
        </p:nvSpPr>
        <p:spPr bwMode="auto">
          <a:xfrm>
            <a:off x="5358674" y="4409147"/>
            <a:ext cx="3528393" cy="1200329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Main g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oal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: </a:t>
            </a:r>
            <a:endParaRPr lang="hu-HU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algn="just"/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shorten the time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between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onset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of pain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and 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to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open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up the closed 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coronary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artery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357" y="293687"/>
            <a:ext cx="6500812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Coronary Artery Disease (CAD)</a:t>
            </a:r>
            <a:r>
              <a:rPr lang="hu-HU" sz="2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:</a:t>
            </a:r>
            <a:endParaRPr lang="en-US" sz="2600" b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 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arteriosclerosis of the coronary arteries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4686794" y="2564904"/>
            <a:ext cx="392906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u="sng" dirty="0" smtClean="0">
                <a:solidFill>
                  <a:srgbClr val="660033"/>
                </a:solidFill>
                <a:latin typeface="Calibri" pitchFamily="34" charset="0"/>
                <a:cs typeface="Arial" charset="0"/>
              </a:rPr>
              <a:t>Acute coronary syndrome</a:t>
            </a:r>
          </a:p>
          <a:p>
            <a:endParaRPr lang="en-US" sz="2200" b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Arial" charset="0"/>
            </a:endParaRPr>
          </a:p>
          <a:p>
            <a:pPr>
              <a:buFontTx/>
              <a:buChar char="-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rupture of an unstable plaque of the coronary artery </a:t>
            </a:r>
          </a:p>
          <a:p>
            <a:endParaRPr lang="en-US" sz="2000" b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Arial" charset="0"/>
            </a:endParaRPr>
          </a:p>
          <a:p>
            <a:pPr>
              <a:buFontTx/>
              <a:buChar char="-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 acute thrombosis and occlusion of the coronary artery</a:t>
            </a:r>
          </a:p>
          <a:p>
            <a:pPr>
              <a:buFontTx/>
              <a:buChar char="-"/>
            </a:pPr>
            <a:endParaRPr lang="en-US" sz="2000" b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Arial" charset="0"/>
            </a:endParaRP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       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unstable angina/  </a:t>
            </a:r>
          </a:p>
          <a:p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    myocardial infarction</a:t>
            </a:r>
            <a:endParaRPr lang="en-US" sz="22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" name="Lefelé nyíl 3"/>
          <p:cNvSpPr/>
          <p:nvPr/>
        </p:nvSpPr>
        <p:spPr>
          <a:xfrm>
            <a:off x="5796136" y="4872013"/>
            <a:ext cx="144016" cy="285179"/>
          </a:xfrm>
          <a:prstGeom prst="downArrow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4499992" y="5009388"/>
            <a:ext cx="3071813" cy="1143000"/>
          </a:xfrm>
          <a:prstGeom prst="ellipse">
            <a:avLst/>
          </a:prstGeom>
          <a:noFill/>
          <a:ln w="381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b="1" dirty="0">
              <a:solidFill>
                <a:srgbClr val="660033"/>
              </a:solidFill>
              <a:latin typeface="Calibri" pitchFamily="34" charset="0"/>
            </a:endParaRPr>
          </a:p>
        </p:txBody>
      </p:sp>
      <p:pic>
        <p:nvPicPr>
          <p:cNvPr id="6" name="Kép 9" descr="CAD_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78" y="110541"/>
            <a:ext cx="1939004" cy="256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Kép 10" descr="heart_coronary_artery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43125"/>
            <a:ext cx="415607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857250" y="214313"/>
            <a:ext cx="7543800" cy="78581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hu-HU" sz="3600" b="1" kern="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Invasive</a:t>
            </a:r>
            <a:r>
              <a:rPr lang="hu-HU" sz="3600" b="1" kern="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 c</a:t>
            </a:r>
            <a:r>
              <a:rPr lang="en-US" sz="3600" b="1" kern="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oronary</a:t>
            </a:r>
            <a:r>
              <a:rPr lang="en-US" sz="3600" b="1" kern="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 catheterization</a:t>
            </a:r>
            <a:endParaRPr lang="en-US" sz="3600" b="1" kern="0" dirty="0">
              <a:solidFill>
                <a:schemeClr val="accent6">
                  <a:lumMod val="75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72861" y="1196752"/>
            <a:ext cx="8858250" cy="4500563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kern="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M</a:t>
            </a:r>
            <a:r>
              <a:rPr lang="en-US" sz="2200" kern="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inimally</a:t>
            </a:r>
            <a:r>
              <a:rPr lang="en-US" sz="2200" kern="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invasive procedure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200" kern="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	to visualize coronary circulation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200" kern="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Seldinger</a:t>
            </a:r>
            <a:r>
              <a:rPr lang="en-US" sz="2200" kern="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technique</a:t>
            </a:r>
          </a:p>
          <a:p>
            <a:pPr marL="800100" lvl="1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200" kern="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access site: </a:t>
            </a:r>
          </a:p>
          <a:p>
            <a:pPr marL="800100" lvl="1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200" kern="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radial or femoral artery </a:t>
            </a:r>
            <a:r>
              <a:rPr lang="en-US" sz="2200" kern="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punction</a:t>
            </a:r>
            <a:endParaRPr lang="en-US" sz="2200" kern="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kern="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</a:t>
            </a:r>
            <a:r>
              <a:rPr lang="en-US" sz="2200" kern="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annulation of the left and right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200" kern="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	coronary artery from the aortic root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200" kern="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	using a special catheter</a:t>
            </a:r>
            <a:endParaRPr lang="en-US" sz="2200" kern="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10" name="Kép 4" descr="coronarographia_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3" y="1000125"/>
            <a:ext cx="3643312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Kép 5" descr="Hemo labor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807993"/>
            <a:ext cx="3063826" cy="274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 descr="coronarographi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1438" y="1476375"/>
            <a:ext cx="9251951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533045" y="214313"/>
            <a:ext cx="40779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Coronary Angiography 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827584" y="1033100"/>
            <a:ext cx="28989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Right </a:t>
            </a:r>
            <a:r>
              <a:rPr lang="hu-HU" sz="2400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coronary</a:t>
            </a:r>
            <a:r>
              <a:rPr lang="hu-HU" sz="24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400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artery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5" name="Szövegdoboz 6"/>
          <p:cNvSpPr txBox="1">
            <a:spLocks noChangeArrowheads="1"/>
          </p:cNvSpPr>
          <p:nvPr/>
        </p:nvSpPr>
        <p:spPr bwMode="auto">
          <a:xfrm>
            <a:off x="5715000" y="1051490"/>
            <a:ext cx="27232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Left</a:t>
            </a:r>
            <a:r>
              <a:rPr lang="hu-HU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400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coronary</a:t>
            </a:r>
            <a:r>
              <a:rPr lang="hu-HU" sz="24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400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artery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15107" y="260648"/>
            <a:ext cx="87137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Clinical status of the cardiovascular patient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Szövegdoboz 5"/>
          <p:cNvSpPr txBox="1">
            <a:spLocks noChangeArrowheads="1"/>
          </p:cNvSpPr>
          <p:nvPr/>
        </p:nvSpPr>
        <p:spPr bwMode="auto">
          <a:xfrm>
            <a:off x="223119" y="1431498"/>
            <a:ext cx="7741369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Thorough medical history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family history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comorbidities / previous diseases, surgeries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cardiovascular risk factors</a:t>
            </a:r>
          </a:p>
          <a:p>
            <a:r>
              <a:rPr lang="hu-HU" sz="22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	</a:t>
            </a:r>
            <a:r>
              <a:rPr lang="hu-HU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    </a:t>
            </a:r>
            <a:r>
              <a:rPr lang="hu-HU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(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smoking, high blood pressure, </a:t>
            </a:r>
            <a:r>
              <a:rPr lang="hu-HU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diabetes mellitus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, </a:t>
            </a:r>
            <a:r>
              <a:rPr lang="hu-HU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		      </a:t>
            </a:r>
            <a:r>
              <a:rPr lang="hu-HU" sz="22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hyperlipidaemia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,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age, male sex,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obesity</a:t>
            </a:r>
            <a:r>
              <a:rPr lang="hu-HU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)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cs typeface="Arial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lifestyle / profession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medications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Complaints / Symptoms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Detailed physical examination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cs typeface="Arial" charset="0"/>
            </a:endParaRPr>
          </a:p>
        </p:txBody>
      </p:sp>
      <p:pic>
        <p:nvPicPr>
          <p:cNvPr id="9" name="Kép 3" descr="fonendoszkóp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8464" y="4149080"/>
            <a:ext cx="1811025" cy="181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Képtalálat a következőre: „physical examination”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869" y="3933056"/>
            <a:ext cx="1811025" cy="188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272" y="1223839"/>
            <a:ext cx="2006697" cy="198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4313" y="939800"/>
            <a:ext cx="8715375" cy="27669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200" kern="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X-ray and selective injection of </a:t>
            </a:r>
            <a:r>
              <a:rPr lang="en-US" sz="2200" kern="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radiocontrast</a:t>
            </a:r>
            <a:r>
              <a:rPr lang="en-US" sz="2200" kern="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agent into the coronary arteries - coronary angiogram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kern="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V</a:t>
            </a:r>
            <a:r>
              <a:rPr lang="en-US" sz="2200" kern="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isualization</a:t>
            </a:r>
            <a:r>
              <a:rPr lang="en-US" sz="2200" kern="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of coronary artery occlusion (acute or chronic), severe stenosis, collateral coronary circulation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hu-HU" sz="2200" kern="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B</a:t>
            </a:r>
            <a:r>
              <a:rPr lang="en-US" sz="2200" kern="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alloon</a:t>
            </a:r>
            <a:r>
              <a:rPr lang="en-US" sz="2200" kern="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dilatation, stent implantation</a:t>
            </a:r>
            <a:endParaRPr lang="en-US" sz="2200" kern="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-71438" y="214313"/>
            <a:ext cx="9144001" cy="78581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b="1" kern="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Percutaneous coronary intervention (PCI)</a:t>
            </a:r>
            <a:endParaRPr lang="en-US" sz="3200" b="1" kern="0" dirty="0">
              <a:solidFill>
                <a:schemeClr val="accent6">
                  <a:lumMod val="75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4" name="Picture 2" descr="stnt_crimpd"/>
          <p:cNvPicPr>
            <a:picLocks noChangeAspect="1" noChangeArrowheads="1"/>
          </p:cNvPicPr>
          <p:nvPr/>
        </p:nvPicPr>
        <p:blipFill>
          <a:blip r:embed="rId4" cstate="print"/>
          <a:srcRect l="9905" t="11311"/>
          <a:stretch>
            <a:fillRect/>
          </a:stretch>
        </p:blipFill>
        <p:spPr bwMode="auto">
          <a:xfrm>
            <a:off x="971600" y="3789040"/>
            <a:ext cx="3089350" cy="228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6" descr="coronary-artery-balloon-angioplasty-aftercare-part-1-picture.jpg"/>
          <p:cNvPicPr>
            <a:picLocks noChangeAspect="1"/>
          </p:cNvPicPr>
          <p:nvPr/>
        </p:nvPicPr>
        <p:blipFill>
          <a:blip r:embed="rId5" cstate="print"/>
          <a:srcRect b="12715"/>
          <a:stretch>
            <a:fillRect/>
          </a:stretch>
        </p:blipFill>
        <p:spPr bwMode="auto">
          <a:xfrm>
            <a:off x="4914717" y="3356992"/>
            <a:ext cx="4162390" cy="290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755576" y="188640"/>
            <a:ext cx="77666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Complications of acute myocardial infarction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22" name="Csoportba foglalás 21"/>
          <p:cNvGrpSpPr/>
          <p:nvPr/>
        </p:nvGrpSpPr>
        <p:grpSpPr>
          <a:xfrm>
            <a:off x="79789" y="1169472"/>
            <a:ext cx="8688492" cy="4889703"/>
            <a:chOff x="75003" y="1354138"/>
            <a:chExt cx="8688492" cy="4889703"/>
          </a:xfrm>
        </p:grpSpPr>
        <p:pic>
          <p:nvPicPr>
            <p:cNvPr id="3" name="Kép 2" descr="heart_anatomy.g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57375" y="1516821"/>
              <a:ext cx="5235575" cy="3857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Szövegdoboz 3"/>
            <p:cNvSpPr txBox="1">
              <a:spLocks noChangeArrowheads="1"/>
            </p:cNvSpPr>
            <p:nvPr/>
          </p:nvSpPr>
          <p:spPr bwMode="auto">
            <a:xfrm>
              <a:off x="3472267" y="5874509"/>
              <a:ext cx="291701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hu-HU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Myocardial free wall rupture</a:t>
              </a:r>
            </a:p>
          </p:txBody>
        </p:sp>
        <p:sp>
          <p:nvSpPr>
            <p:cNvPr id="5" name="Szövegdoboz 4"/>
            <p:cNvSpPr txBox="1">
              <a:spLocks noChangeArrowheads="1"/>
            </p:cNvSpPr>
            <p:nvPr/>
          </p:nvSpPr>
          <p:spPr bwMode="auto">
            <a:xfrm>
              <a:off x="7429500" y="3817053"/>
              <a:ext cx="117872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Acute VSD</a:t>
              </a:r>
            </a:p>
          </p:txBody>
        </p:sp>
        <p:sp>
          <p:nvSpPr>
            <p:cNvPr id="6" name="Szövegdoboz 5"/>
            <p:cNvSpPr txBox="1">
              <a:spLocks noChangeArrowheads="1"/>
            </p:cNvSpPr>
            <p:nvPr/>
          </p:nvSpPr>
          <p:spPr bwMode="auto">
            <a:xfrm>
              <a:off x="7429500" y="4731509"/>
              <a:ext cx="11500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Thrombus</a:t>
              </a:r>
            </a:p>
          </p:txBody>
        </p:sp>
        <p:sp>
          <p:nvSpPr>
            <p:cNvPr id="7" name="Szövegdoboz 6"/>
            <p:cNvSpPr txBox="1">
              <a:spLocks noChangeArrowheads="1"/>
            </p:cNvSpPr>
            <p:nvPr/>
          </p:nvSpPr>
          <p:spPr bwMode="auto">
            <a:xfrm>
              <a:off x="500063" y="5731634"/>
              <a:ext cx="23498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Pericardial tamponade</a:t>
              </a:r>
            </a:p>
          </p:txBody>
        </p:sp>
        <p:sp>
          <p:nvSpPr>
            <p:cNvPr id="8" name="Szövegdoboz 7"/>
            <p:cNvSpPr txBox="1">
              <a:spLocks noChangeArrowheads="1"/>
            </p:cNvSpPr>
            <p:nvPr/>
          </p:nvSpPr>
          <p:spPr bwMode="auto">
            <a:xfrm>
              <a:off x="6072188" y="2199242"/>
              <a:ext cx="26566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Acute mitral regurgitation</a:t>
              </a:r>
            </a:p>
          </p:txBody>
        </p:sp>
        <p:sp>
          <p:nvSpPr>
            <p:cNvPr id="9" name="Szövegdoboz 8"/>
            <p:cNvSpPr txBox="1">
              <a:spLocks noChangeArrowheads="1"/>
            </p:cNvSpPr>
            <p:nvPr/>
          </p:nvSpPr>
          <p:spPr bwMode="auto">
            <a:xfrm>
              <a:off x="6914656" y="5445884"/>
              <a:ext cx="184883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hu-HU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Aneurysm, </a:t>
              </a:r>
            </a:p>
            <a:p>
              <a:pPr algn="ctr"/>
              <a:r>
                <a:rPr lang="hu-HU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remodelling of LV</a:t>
              </a:r>
            </a:p>
          </p:txBody>
        </p:sp>
        <p:sp>
          <p:nvSpPr>
            <p:cNvPr id="10" name="Szövegdoboz 9"/>
            <p:cNvSpPr txBox="1">
              <a:spLocks noChangeArrowheads="1"/>
            </p:cNvSpPr>
            <p:nvPr/>
          </p:nvSpPr>
          <p:spPr bwMode="auto">
            <a:xfrm>
              <a:off x="285750" y="4874384"/>
              <a:ext cx="147367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RV infarction </a:t>
              </a:r>
            </a:p>
          </p:txBody>
        </p:sp>
        <p:sp>
          <p:nvSpPr>
            <p:cNvPr id="11" name="Szövegdoboz 10"/>
            <p:cNvSpPr txBox="1">
              <a:spLocks noChangeArrowheads="1"/>
            </p:cNvSpPr>
            <p:nvPr/>
          </p:nvSpPr>
          <p:spPr bwMode="auto">
            <a:xfrm>
              <a:off x="7286625" y="2985054"/>
              <a:ext cx="13886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Heart failure</a:t>
              </a:r>
            </a:p>
          </p:txBody>
        </p:sp>
        <p:sp>
          <p:nvSpPr>
            <p:cNvPr id="12" name="Szövegdoboz 11"/>
            <p:cNvSpPr txBox="1">
              <a:spLocks noChangeArrowheads="1"/>
            </p:cNvSpPr>
            <p:nvPr/>
          </p:nvSpPr>
          <p:spPr bwMode="auto">
            <a:xfrm>
              <a:off x="75003" y="3159884"/>
              <a:ext cx="244714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hu-HU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Ventricular arrhythmias</a:t>
              </a:r>
            </a:p>
            <a:p>
              <a:pPr algn="ctr"/>
              <a:r>
                <a:rPr lang="hu-HU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(VT, VF)</a:t>
              </a:r>
            </a:p>
          </p:txBody>
        </p:sp>
        <p:sp>
          <p:nvSpPr>
            <p:cNvPr id="13" name="Szövegdoboz 12"/>
            <p:cNvSpPr txBox="1">
              <a:spLocks noChangeArrowheads="1"/>
            </p:cNvSpPr>
            <p:nvPr/>
          </p:nvSpPr>
          <p:spPr bwMode="auto">
            <a:xfrm>
              <a:off x="219217" y="1945446"/>
              <a:ext cx="186820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hu-HU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Atrial fibrillation, </a:t>
              </a:r>
            </a:p>
            <a:p>
              <a:pPr algn="ctr"/>
              <a:r>
                <a:rPr lang="hu-HU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heart block</a:t>
              </a:r>
            </a:p>
          </p:txBody>
        </p:sp>
        <p:sp>
          <p:nvSpPr>
            <p:cNvPr id="14" name="Szövegdoboz 13"/>
            <p:cNvSpPr txBox="1">
              <a:spLocks noChangeArrowheads="1"/>
            </p:cNvSpPr>
            <p:nvPr/>
          </p:nvSpPr>
          <p:spPr bwMode="auto">
            <a:xfrm>
              <a:off x="6715125" y="1354138"/>
              <a:ext cx="18977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Cardiogenic shock</a:t>
              </a:r>
            </a:p>
          </p:txBody>
        </p:sp>
        <p:cxnSp>
          <p:nvCxnSpPr>
            <p:cNvPr id="15" name="Egyenes összekötő nyíllal 14"/>
            <p:cNvCxnSpPr/>
            <p:nvPr/>
          </p:nvCxnSpPr>
          <p:spPr>
            <a:xfrm>
              <a:off x="1714500" y="2568575"/>
              <a:ext cx="2071688" cy="107156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Egyenes összekötő nyíllal 15"/>
            <p:cNvCxnSpPr>
              <a:stCxn id="10" idx="3"/>
            </p:cNvCxnSpPr>
            <p:nvPr/>
          </p:nvCxnSpPr>
          <p:spPr>
            <a:xfrm flipV="1">
              <a:off x="1759423" y="4874384"/>
              <a:ext cx="2098202" cy="184666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Egyenes összekötő nyíllal 16"/>
            <p:cNvCxnSpPr/>
            <p:nvPr/>
          </p:nvCxnSpPr>
          <p:spPr>
            <a:xfrm flipV="1">
              <a:off x="2928938" y="5283200"/>
              <a:ext cx="1571625" cy="57150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Egyenes összekötő nyíllal 17"/>
            <p:cNvCxnSpPr/>
            <p:nvPr/>
          </p:nvCxnSpPr>
          <p:spPr>
            <a:xfrm rot="10800000" flipV="1">
              <a:off x="4429125" y="4068763"/>
              <a:ext cx="2928938" cy="428625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Egyenes összekötő nyíllal 18"/>
            <p:cNvCxnSpPr>
              <a:stCxn id="6" idx="1"/>
            </p:cNvCxnSpPr>
            <p:nvPr/>
          </p:nvCxnSpPr>
          <p:spPr>
            <a:xfrm flipH="1" flipV="1">
              <a:off x="5000626" y="4445759"/>
              <a:ext cx="2428874" cy="470416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Egyenes összekötő nyíllal 19"/>
            <p:cNvCxnSpPr/>
            <p:nvPr/>
          </p:nvCxnSpPr>
          <p:spPr>
            <a:xfrm rot="10800000" flipV="1">
              <a:off x="4714875" y="2568575"/>
              <a:ext cx="2214563" cy="1500188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Egyenes összekötő nyíllal 20"/>
            <p:cNvCxnSpPr/>
            <p:nvPr/>
          </p:nvCxnSpPr>
          <p:spPr>
            <a:xfrm rot="10800000">
              <a:off x="5357813" y="4997450"/>
              <a:ext cx="1643062" cy="642938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 descr="cartoonsadpers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4" y="116631"/>
            <a:ext cx="1714500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Kép 4" descr="gyógyszerek-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50" y="5028025"/>
            <a:ext cx="1401762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1558131" y="184438"/>
            <a:ext cx="75839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During the next couple of years, John was getting worse …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5" name="Szövegdoboz 6"/>
          <p:cNvSpPr txBox="1">
            <a:spLocks noChangeArrowheads="1"/>
          </p:cNvSpPr>
          <p:nvPr/>
        </p:nvSpPr>
        <p:spPr bwMode="auto">
          <a:xfrm>
            <a:off x="1892300" y="646103"/>
            <a:ext cx="657383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Shortness of breath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Fatigue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Less and less exercise resulted in complaints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Fluid retention - peripheral dependent edema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Cyanosis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Cough – blood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stinged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sputum,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orthopnoe</a:t>
            </a:r>
            <a:endParaRPr lang="en-US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Congestion of the liver – ascites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Congestion of the intestines – less appetite, GI disorders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Szövegdoboz 7"/>
          <p:cNvSpPr txBox="1">
            <a:spLocks noChangeArrowheads="1"/>
          </p:cNvSpPr>
          <p:nvPr/>
        </p:nvSpPr>
        <p:spPr bwMode="auto">
          <a:xfrm>
            <a:off x="3419872" y="5187330"/>
            <a:ext cx="18843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Rehospitalization</a:t>
            </a:r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7" name="Szövegdoboz 8"/>
          <p:cNvSpPr txBox="1">
            <a:spLocks noChangeArrowheads="1"/>
          </p:cNvSpPr>
          <p:nvPr/>
        </p:nvSpPr>
        <p:spPr bwMode="auto">
          <a:xfrm>
            <a:off x="5429250" y="4779153"/>
            <a:ext cx="19482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Poor quality of life</a:t>
            </a:r>
            <a:endParaRPr lang="en-US" b="1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8" name="Szövegdoboz 9"/>
          <p:cNvSpPr txBox="1">
            <a:spLocks noChangeArrowheads="1"/>
          </p:cNvSpPr>
          <p:nvPr/>
        </p:nvSpPr>
        <p:spPr bwMode="auto">
          <a:xfrm>
            <a:off x="285750" y="4648978"/>
            <a:ext cx="28931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More and more </a:t>
            </a:r>
            <a:r>
              <a:rPr lang="hu-HU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medications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9" name="Egyenes összekötő nyíllal 8"/>
          <p:cNvCxnSpPr/>
          <p:nvPr/>
        </p:nvCxnSpPr>
        <p:spPr>
          <a:xfrm rot="5400000">
            <a:off x="2714625" y="4148916"/>
            <a:ext cx="357187" cy="357188"/>
          </a:xfrm>
          <a:prstGeom prst="straightConnector1">
            <a:avLst/>
          </a:prstGeom>
          <a:ln w="38100">
            <a:solidFill>
              <a:srgbClr val="3366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rot="16200000" flipH="1">
            <a:off x="3679826" y="4542615"/>
            <a:ext cx="927100" cy="142875"/>
          </a:xfrm>
          <a:prstGeom prst="straightConnector1">
            <a:avLst/>
          </a:prstGeom>
          <a:ln w="38100">
            <a:solidFill>
              <a:srgbClr val="3366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4857750" y="4148916"/>
            <a:ext cx="642938" cy="571500"/>
          </a:xfrm>
          <a:prstGeom prst="straightConnector1">
            <a:avLst/>
          </a:prstGeom>
          <a:ln w="38100">
            <a:solidFill>
              <a:srgbClr val="3366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5724128" y="5445264"/>
            <a:ext cx="3022943" cy="584775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HEART FAILURE !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3"/>
          <p:cNvSpPr txBox="1">
            <a:spLocks noChangeArrowheads="1"/>
          </p:cNvSpPr>
          <p:nvPr/>
        </p:nvSpPr>
        <p:spPr bwMode="auto">
          <a:xfrm>
            <a:off x="3275856" y="142875"/>
            <a:ext cx="31234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HEART FAILURE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Szövegdoboz 5"/>
          <p:cNvSpPr txBox="1">
            <a:spLocks noChangeArrowheads="1"/>
          </p:cNvSpPr>
          <p:nvPr/>
        </p:nvSpPr>
        <p:spPr bwMode="auto">
          <a:xfrm>
            <a:off x="5292080" y="939616"/>
            <a:ext cx="37523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Dilat</a:t>
            </a:r>
            <a:r>
              <a:rPr lang="hu-HU" sz="28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ed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cardiomyopathy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4" name="Kép 7" descr="Dilated_cardiopathy_anatomy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34835" y="1556792"/>
            <a:ext cx="3909165" cy="279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8"/>
          <p:cNvSpPr txBox="1">
            <a:spLocks noChangeArrowheads="1"/>
          </p:cNvSpPr>
          <p:nvPr/>
        </p:nvSpPr>
        <p:spPr bwMode="auto">
          <a:xfrm>
            <a:off x="54755" y="261809"/>
            <a:ext cx="149290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2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Symptoms</a:t>
            </a:r>
            <a:r>
              <a:rPr lang="hu-HU" sz="22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:</a:t>
            </a:r>
            <a:endParaRPr lang="en-US" sz="22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6" name="Kép 6" descr="RightHeartFailure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36180" y="3236937"/>
            <a:ext cx="27559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Kép 5" descr="LeftHeartFailure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673348"/>
            <a:ext cx="2928938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alagnyíl jobbra 7"/>
          <p:cNvSpPr/>
          <p:nvPr/>
        </p:nvSpPr>
        <p:spPr>
          <a:xfrm rot="19645006">
            <a:off x="666750" y="4289425"/>
            <a:ext cx="792163" cy="1754188"/>
          </a:xfrm>
          <a:prstGeom prst="curvedRightArrow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caifl.com/wp-content/uploads/2012/03/crt-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212976"/>
            <a:ext cx="6623722" cy="3024336"/>
          </a:xfrm>
          <a:prstGeom prst="rect">
            <a:avLst/>
          </a:prstGeom>
          <a:noFill/>
        </p:spPr>
      </p:pic>
      <p:pic>
        <p:nvPicPr>
          <p:cNvPr id="2" name="Kép 2" descr="cartoonsadperso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714500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3"/>
          <p:cNvSpPr txBox="1">
            <a:spLocks noChangeArrowheads="1"/>
          </p:cNvSpPr>
          <p:nvPr/>
        </p:nvSpPr>
        <p:spPr bwMode="auto">
          <a:xfrm>
            <a:off x="2153388" y="188640"/>
            <a:ext cx="710939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Severe coronary artery disease – 3 vessel disease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Dilative cardiomyopathy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poor myocardial contractility, EF:&lt;35%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Chronic heart failure with acute exacerbations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Arrhythmias - atrial fibrillation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	             ventricular tachycardia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Sudden cardiac death - ventricular fibrillation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	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4" name="Kép 3" descr="gyógyszerek-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1853" y="3513758"/>
            <a:ext cx="1500187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4594412" y="2096852"/>
            <a:ext cx="421782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Optimal</a:t>
            </a:r>
            <a:r>
              <a:rPr lang="hu-HU" sz="20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0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medical</a:t>
            </a:r>
            <a:r>
              <a:rPr lang="hu-HU" sz="20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0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therapy</a:t>
            </a:r>
            <a:endParaRPr lang="hu-HU" sz="2000" b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Preventive</a:t>
            </a:r>
            <a:r>
              <a:rPr lang="hu-HU" sz="20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ICD </a:t>
            </a:r>
            <a:r>
              <a:rPr lang="hu-HU" sz="20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implantation</a:t>
            </a:r>
            <a:endParaRPr lang="hu-HU" sz="2000" b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Cardiac </a:t>
            </a:r>
            <a:r>
              <a:rPr lang="hu-HU" sz="20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resynchronisation</a:t>
            </a:r>
            <a:r>
              <a:rPr lang="hu-HU" sz="20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0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therapy</a:t>
            </a:r>
            <a:r>
              <a:rPr lang="hu-HU" sz="20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endParaRPr lang="en-US" sz="20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2054" name="Picture 6" descr="http://www.walgreens.com/library/graphics/images/en/21739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b="19676"/>
          <a:stretch>
            <a:fillRect/>
          </a:stretch>
        </p:blipFill>
        <p:spPr bwMode="auto">
          <a:xfrm>
            <a:off x="0" y="3212976"/>
            <a:ext cx="4594412" cy="2952328"/>
          </a:xfrm>
          <a:prstGeom prst="rect">
            <a:avLst/>
          </a:prstGeom>
          <a:noFill/>
        </p:spPr>
      </p:pic>
      <p:sp>
        <p:nvSpPr>
          <p:cNvPr id="8" name="Vágott nyíl jobbra 7"/>
          <p:cNvSpPr/>
          <p:nvPr/>
        </p:nvSpPr>
        <p:spPr>
          <a:xfrm>
            <a:off x="3003920" y="2204864"/>
            <a:ext cx="978408" cy="484632"/>
          </a:xfrm>
          <a:prstGeom prst="notchedRightArrow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56" name="Picture 8" descr="https://encrypted-tbn1.gstatic.com/images?q=tbn:ANd9GcT_Jk6ITTuKI093t3fvkB16UVV3dzNbwZ8xnYEGJXiSm30tC8ytRQ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67944" y="3789040"/>
            <a:ext cx="5004048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>
            <a:spLocks noChangeArrowheads="1"/>
          </p:cNvSpPr>
          <p:nvPr/>
        </p:nvSpPr>
        <p:spPr bwMode="auto">
          <a:xfrm>
            <a:off x="0" y="245071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40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Heart</a:t>
            </a:r>
            <a:r>
              <a:rPr lang="hu-HU" sz="40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40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transplantation</a:t>
            </a:r>
            <a:endParaRPr lang="hu-HU" sz="40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13313" name="Picture 1" descr="E:\Medical profession\HTX szí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6553" y="1614116"/>
            <a:ext cx="2619375" cy="1743075"/>
          </a:xfrm>
          <a:prstGeom prst="rect">
            <a:avLst/>
          </a:prstGeom>
          <a:noFill/>
        </p:spPr>
      </p:pic>
      <p:pic>
        <p:nvPicPr>
          <p:cNvPr id="13314" name="Picture 2" descr="E:\Medical profession\heart-transplanta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375" y="3573016"/>
            <a:ext cx="3767757" cy="2456892"/>
          </a:xfrm>
          <a:prstGeom prst="rect">
            <a:avLst/>
          </a:prstGeom>
          <a:noFill/>
        </p:spPr>
      </p:pic>
      <p:pic>
        <p:nvPicPr>
          <p:cNvPr id="13315" name="Picture 3" descr="E:\Medical profession\transzpalntáltak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3573016"/>
            <a:ext cx="3275856" cy="2456892"/>
          </a:xfrm>
          <a:prstGeom prst="rect">
            <a:avLst/>
          </a:prstGeom>
          <a:noFill/>
        </p:spPr>
      </p:pic>
      <p:sp>
        <p:nvSpPr>
          <p:cNvPr id="23" name="Szövegdoboz 22"/>
          <p:cNvSpPr txBox="1">
            <a:spLocks noChangeArrowheads="1"/>
          </p:cNvSpPr>
          <p:nvPr/>
        </p:nvSpPr>
        <p:spPr bwMode="auto">
          <a:xfrm>
            <a:off x="715591" y="1643063"/>
            <a:ext cx="453650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u-HU" sz="32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48 </a:t>
            </a:r>
            <a:r>
              <a:rPr lang="hu-HU" sz="32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heart</a:t>
            </a:r>
            <a:r>
              <a:rPr lang="hu-HU" sz="32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32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transplantations</a:t>
            </a:r>
            <a:r>
              <a:rPr lang="hu-HU" sz="32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32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at</a:t>
            </a:r>
            <a:r>
              <a:rPr lang="hu-HU" sz="32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32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our</a:t>
            </a:r>
            <a:r>
              <a:rPr lang="hu-HU" sz="32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Institute </a:t>
            </a:r>
            <a:r>
              <a:rPr lang="hu-HU" sz="32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last</a:t>
            </a:r>
            <a:r>
              <a:rPr lang="hu-HU" sz="32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32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year</a:t>
            </a:r>
            <a:endParaRPr lang="hu-HU" sz="32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ample image" descr="Sample imag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"/>
          <a:stretch/>
        </p:blipFill>
        <p:spPr bwMode="auto">
          <a:xfrm>
            <a:off x="2448272" y="210599"/>
            <a:ext cx="6948264" cy="664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ím 1"/>
          <p:cNvSpPr txBox="1">
            <a:spLocks/>
          </p:cNvSpPr>
          <p:nvPr/>
        </p:nvSpPr>
        <p:spPr>
          <a:xfrm>
            <a:off x="0" y="620688"/>
            <a:ext cx="2843808" cy="811212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hu-HU" altLang="hu-HU" sz="5400" b="1" kern="1200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HTX</a:t>
            </a:r>
            <a:r>
              <a:rPr lang="hu-HU" altLang="hu-HU" b="1" kern="1200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/>
            </a:r>
            <a:br>
              <a:rPr lang="hu-HU" altLang="hu-HU" b="1" kern="1200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</a:br>
            <a:r>
              <a:rPr lang="hu-HU" altLang="hu-HU" sz="3600" b="1" kern="1200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1992 - 2016</a:t>
            </a:r>
            <a:endParaRPr lang="hu-HU" altLang="hu-HU" sz="3600" b="1" kern="1200" dirty="0">
              <a:ln w="12700">
                <a:noFill/>
                <a:prstDash val="solid"/>
              </a:ln>
              <a:solidFill>
                <a:srgbClr val="1A3A8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93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139987" y="141020"/>
            <a:ext cx="34671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The </a:t>
            </a:r>
            <a:r>
              <a:rPr lang="hu-HU" sz="32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future</a:t>
            </a:r>
            <a:r>
              <a:rPr lang="hu-HU" sz="32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is </a:t>
            </a:r>
            <a:r>
              <a:rPr lang="hu-HU" sz="32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now</a:t>
            </a:r>
            <a:r>
              <a:rPr lang="hu-HU" sz="32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…</a:t>
            </a:r>
            <a:endParaRPr lang="hu-HU" sz="32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Szövegdoboz 2"/>
          <p:cNvSpPr txBox="1">
            <a:spLocks noChangeArrowheads="1"/>
          </p:cNvSpPr>
          <p:nvPr/>
        </p:nvSpPr>
        <p:spPr bwMode="auto">
          <a:xfrm>
            <a:off x="179512" y="3615407"/>
            <a:ext cx="87849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24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Medium</a:t>
            </a:r>
            <a:r>
              <a:rPr lang="hu-HU" sz="24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4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term</a:t>
            </a:r>
            <a:r>
              <a:rPr lang="hu-HU" sz="24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4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extracorporeal</a:t>
            </a:r>
            <a:r>
              <a:rPr lang="hu-HU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4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ventricular</a:t>
            </a:r>
            <a:r>
              <a:rPr lang="hu-HU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4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assist</a:t>
            </a:r>
            <a:r>
              <a:rPr lang="hu-HU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24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device</a:t>
            </a:r>
            <a:endParaRPr lang="hu-HU" sz="24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5496" y="931517"/>
            <a:ext cx="9108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</a:t>
            </a:r>
            <a:r>
              <a:rPr lang="en-GB" sz="24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emporary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circulatory support</a:t>
            </a:r>
            <a:r>
              <a:rPr lang="hu-HU" sz="24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- </a:t>
            </a:r>
            <a:r>
              <a:rPr lang="hu-HU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e</a:t>
            </a:r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xtracorporeal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membrane </a:t>
            </a:r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oxygenato</a:t>
            </a:r>
            <a:r>
              <a:rPr lang="hu-HU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r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(ECMO)</a:t>
            </a:r>
            <a:endParaRPr lang="en-GB" sz="24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11266" name="Picture 2" descr="http://www.intechopen.com/source/html/45015/media/image1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1402474"/>
            <a:ext cx="3112720" cy="2066926"/>
          </a:xfrm>
          <a:prstGeom prst="rect">
            <a:avLst/>
          </a:prstGeom>
          <a:noFill/>
        </p:spPr>
      </p:pic>
      <p:pic>
        <p:nvPicPr>
          <p:cNvPr id="11270" name="Picture 6" descr="http://img.medscape.com/pi/emed/ckb/clinical_procedures/79926-1889862-2052470-20813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4372" y="1474482"/>
            <a:ext cx="2902124" cy="2242550"/>
          </a:xfrm>
          <a:prstGeom prst="rect">
            <a:avLst/>
          </a:prstGeom>
          <a:noFill/>
        </p:spPr>
      </p:pic>
      <p:pic>
        <p:nvPicPr>
          <p:cNvPr id="11272" name="Picture 8" descr="http://www.cardiothoracicsurgery.org/content/figures/1749-8090-8-48-1-l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4060100"/>
            <a:ext cx="2736304" cy="2051318"/>
          </a:xfrm>
          <a:prstGeom prst="rect">
            <a:avLst/>
          </a:prstGeom>
          <a:noFill/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9396" y="3753540"/>
            <a:ext cx="2044604" cy="310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11" descr="https://www.scienceopen.com/document_file/2d675d26-1422-4099-ab79-cb3143bf18a1/PubMedCentral/large.pn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43808" y="4358101"/>
            <a:ext cx="3112720" cy="17447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1043608" y="260648"/>
            <a:ext cx="75542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Long </a:t>
            </a:r>
            <a:r>
              <a:rPr lang="hu-HU" sz="36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term</a:t>
            </a:r>
            <a:r>
              <a:rPr lang="hu-HU" sz="3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36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left</a:t>
            </a:r>
            <a:r>
              <a:rPr lang="hu-HU" sz="3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36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ventricular</a:t>
            </a:r>
            <a:r>
              <a:rPr lang="hu-HU" sz="3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36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assist</a:t>
            </a:r>
            <a:r>
              <a:rPr lang="hu-HU" sz="3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3600" b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device</a:t>
            </a:r>
            <a:endParaRPr lang="hu-HU" sz="36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106497" name="Picture 1" descr="E:\Medical profession\heartmate2 mrt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47934"/>
            <a:ext cx="4411960" cy="2545362"/>
          </a:xfrm>
          <a:prstGeom prst="rect">
            <a:avLst/>
          </a:prstGeom>
          <a:noFill/>
        </p:spPr>
      </p:pic>
      <p:sp>
        <p:nvSpPr>
          <p:cNvPr id="4" name="Szövegdoboz 3"/>
          <p:cNvSpPr txBox="1">
            <a:spLocks noChangeArrowheads="1"/>
          </p:cNvSpPr>
          <p:nvPr/>
        </p:nvSpPr>
        <p:spPr bwMode="auto">
          <a:xfrm>
            <a:off x="1043608" y="2797609"/>
            <a:ext cx="24473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Heart</a:t>
            </a:r>
            <a:r>
              <a:rPr lang="hu-HU" sz="3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hu-HU" sz="32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Mate</a:t>
            </a:r>
            <a:r>
              <a:rPr lang="hu-HU" sz="3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II</a:t>
            </a:r>
            <a:endParaRPr lang="hu-HU" sz="32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106498" name="Picture 2" descr="E:\Medical profession\Heartmate2 kézb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2259" y="1120027"/>
            <a:ext cx="2660096" cy="2255912"/>
          </a:xfrm>
          <a:prstGeom prst="rect">
            <a:avLst/>
          </a:prstGeom>
          <a:noFill/>
        </p:spPr>
      </p:pic>
      <p:pic>
        <p:nvPicPr>
          <p:cNvPr id="106499" name="Picture 3" descr="E:\Medical profession\HeartMate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06363" y="3459733"/>
            <a:ext cx="3696775" cy="2772769"/>
          </a:xfrm>
          <a:prstGeom prst="rect">
            <a:avLst/>
          </a:prstGeom>
          <a:noFill/>
        </p:spPr>
      </p:pic>
      <p:sp>
        <p:nvSpPr>
          <p:cNvPr id="7" name="Téglalap 6"/>
          <p:cNvSpPr/>
          <p:nvPr/>
        </p:nvSpPr>
        <p:spPr>
          <a:xfrm>
            <a:off x="-220469" y="1196752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/>
            <a:r>
              <a:rPr lang="hu-HU" altLang="hu-HU" sz="1600" dirty="0" smtClean="0"/>
              <a:t>- </a:t>
            </a:r>
            <a:r>
              <a:rPr lang="hu-HU" altLang="hu-HU" sz="2000" dirty="0" err="1" smtClean="0"/>
              <a:t>First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assist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device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in</a:t>
            </a:r>
            <a:r>
              <a:rPr lang="hu-HU" altLang="hu-HU" sz="2000" dirty="0" smtClean="0"/>
              <a:t> Hungary (</a:t>
            </a:r>
            <a:r>
              <a:rPr lang="hu-HU" altLang="hu-HU" sz="2000" dirty="0"/>
              <a:t>2008)</a:t>
            </a:r>
          </a:p>
          <a:p>
            <a:pPr lvl="1" eaLnBrk="1" hangingPunct="1"/>
            <a:r>
              <a:rPr lang="hu-HU" altLang="hu-HU" sz="2000" dirty="0" smtClean="0"/>
              <a:t>- </a:t>
            </a:r>
            <a:r>
              <a:rPr lang="hu-HU" altLang="hu-HU" sz="2000" dirty="0" err="1" smtClean="0"/>
              <a:t>First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long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term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ventricular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assist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device</a:t>
            </a:r>
            <a:r>
              <a:rPr lang="hu-HU" altLang="hu-HU" sz="2000" dirty="0"/>
              <a:t> </a:t>
            </a:r>
            <a:r>
              <a:rPr lang="hu-HU" altLang="hu-HU" sz="2000" dirty="0" smtClean="0"/>
              <a:t>(2012</a:t>
            </a:r>
            <a:r>
              <a:rPr lang="hu-HU" altLang="hu-HU" sz="2000" dirty="0"/>
              <a:t>)</a:t>
            </a:r>
            <a:endParaRPr lang="en-GB" alt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-15875" y="0"/>
            <a:ext cx="9147175" cy="1574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0" y="361950"/>
            <a:ext cx="456723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9pPr>
          </a:lstStyle>
          <a:p>
            <a:pPr>
              <a:defRPr/>
            </a:pPr>
            <a:r>
              <a:rPr lang="hu-HU" altLang="hu-HU" sz="3200" kern="0" smtClean="0">
                <a:solidFill>
                  <a:schemeClr val="bg1">
                    <a:lumMod val="75000"/>
                  </a:schemeClr>
                </a:solidFill>
              </a:rPr>
              <a:t>Resynchronization therapy</a:t>
            </a:r>
            <a:endParaRPr lang="en-US" altLang="hu-HU" sz="3200" kern="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736680" y="248791"/>
            <a:ext cx="42775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altLang="hu-HU" sz="3200" dirty="0" err="1">
                <a:solidFill>
                  <a:srgbClr val="FFFFFF">
                    <a:lumMod val="75000"/>
                  </a:srgbClr>
                </a:solidFill>
                <a:latin typeface="Arial"/>
                <a:ea typeface="+mj-ea"/>
                <a:cs typeface="+mj-cs"/>
              </a:rPr>
              <a:t>Ventricular</a:t>
            </a:r>
            <a:r>
              <a:rPr lang="hu-HU" altLang="hu-HU" sz="3200" dirty="0">
                <a:solidFill>
                  <a:srgbClr val="FFFFFF">
                    <a:lumMod val="75000"/>
                  </a:srgbClr>
                </a:solidFill>
                <a:latin typeface="Arial"/>
                <a:ea typeface="+mj-ea"/>
                <a:cs typeface="+mj-cs"/>
              </a:rPr>
              <a:t> </a:t>
            </a:r>
            <a:r>
              <a:rPr lang="hu-HU" altLang="hu-HU" sz="3200" dirty="0" err="1">
                <a:solidFill>
                  <a:srgbClr val="FFFFFF">
                    <a:lumMod val="75000"/>
                  </a:srgbClr>
                </a:solidFill>
                <a:latin typeface="Arial"/>
                <a:ea typeface="+mj-ea"/>
                <a:cs typeface="+mj-cs"/>
              </a:rPr>
              <a:t>assist</a:t>
            </a:r>
            <a:r>
              <a:rPr lang="hu-HU" altLang="hu-HU" sz="3200" dirty="0">
                <a:solidFill>
                  <a:srgbClr val="FFFFFF">
                    <a:lumMod val="75000"/>
                  </a:srgbClr>
                </a:solidFill>
                <a:latin typeface="Arial"/>
                <a:ea typeface="+mj-ea"/>
                <a:cs typeface="+mj-cs"/>
              </a:rPr>
              <a:t> </a:t>
            </a:r>
            <a:r>
              <a:rPr lang="hu-HU" altLang="hu-HU" sz="3200" dirty="0" err="1">
                <a:solidFill>
                  <a:srgbClr val="FFFFFF">
                    <a:lumMod val="75000"/>
                  </a:srgbClr>
                </a:solidFill>
                <a:latin typeface="Arial"/>
                <a:ea typeface="+mj-ea"/>
                <a:cs typeface="+mj-cs"/>
              </a:rPr>
              <a:t>device</a:t>
            </a:r>
            <a:r>
              <a:rPr lang="hu-HU" altLang="hu-HU" sz="3200" dirty="0">
                <a:solidFill>
                  <a:srgbClr val="FFFFFF">
                    <a:lumMod val="75000"/>
                  </a:srgbClr>
                </a:solidFill>
                <a:latin typeface="Arial"/>
                <a:ea typeface="+mj-ea"/>
                <a:cs typeface="+mj-cs"/>
              </a:rPr>
              <a:t> </a:t>
            </a:r>
            <a:endParaRPr lang="hu-HU" dirty="0"/>
          </a:p>
        </p:txBody>
      </p:sp>
      <p:pic>
        <p:nvPicPr>
          <p:cNvPr id="12" name="Picture 3" descr="Batch 1.0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4800"/>
            <a:ext cx="4518025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a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1557338"/>
            <a:ext cx="45370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15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39552" y="907642"/>
            <a:ext cx="8320409" cy="517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Chest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pain</a:t>
            </a: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Palpitation </a:t>
            </a:r>
            <a:endParaRPr lang="hu-HU" sz="2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Arial" charset="0"/>
            </a:endParaRP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an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awareness of the beating of the heart, too slow, too fast, irregular, or at </a:t>
            </a:r>
            <a:r>
              <a:rPr lang="hu-HU" sz="22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i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t</a:t>
            </a:r>
            <a:r>
              <a:rPr lang="hu-HU" sz="22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’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s normal frequency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Dizziness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Fatigue</a:t>
            </a: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Syncope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 </a:t>
            </a:r>
            <a:r>
              <a:rPr lang="hu-HU" sz="24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 </a:t>
            </a:r>
            <a:endParaRPr lang="hu-HU" sz="24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cs typeface="Arial" charset="0"/>
            </a:endParaRPr>
          </a:p>
          <a:p>
            <a:pPr lvl="1">
              <a:lnSpc>
                <a:spcPct val="120000"/>
              </a:lnSpc>
              <a:spcAft>
                <a:spcPts val="0"/>
              </a:spcAft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fainting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,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sudden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and generally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momentary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loss of consciousness</a:t>
            </a:r>
            <a:r>
              <a:rPr lang="hu-HU" sz="22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                                              </a:t>
            </a: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Dyspnea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hu-HU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s</a:t>
            </a:r>
            <a:r>
              <a:rPr lang="en-US" sz="22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hortness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of breath is perceived</a:t>
            </a:r>
            <a:r>
              <a:rPr lang="hu-HU" sz="22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as difficulty</a:t>
            </a:r>
            <a:r>
              <a:rPr lang="hu-HU" sz="22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cs typeface="Arial" charset="0"/>
              </a:rPr>
              <a:t>in breathing</a:t>
            </a:r>
            <a:endParaRPr lang="hu-HU" sz="22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  <a:cs typeface="Arial" charset="0"/>
            </a:endParaRP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Claudication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15107" y="116632"/>
            <a:ext cx="87137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The most common symptoms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Képtalálat a következőre: „chest pain”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750" y="144016"/>
            <a:ext cx="129176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6" descr="IMGL74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" b="11940"/>
          <a:stretch>
            <a:fillRect/>
          </a:stretch>
        </p:blipFill>
        <p:spPr bwMode="auto">
          <a:xfrm>
            <a:off x="3476625" y="3716338"/>
            <a:ext cx="5667375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Title 1"/>
          <p:cNvSpPr>
            <a:spLocks noGrp="1"/>
          </p:cNvSpPr>
          <p:nvPr>
            <p:ph type="title"/>
          </p:nvPr>
        </p:nvSpPr>
        <p:spPr>
          <a:xfrm>
            <a:off x="893763" y="-112713"/>
            <a:ext cx="8229600" cy="1143001"/>
          </a:xfrm>
        </p:spPr>
        <p:txBody>
          <a:bodyPr/>
          <a:lstStyle/>
          <a:p>
            <a:pPr>
              <a:defRPr/>
            </a:pPr>
            <a:r>
              <a:rPr lang="hu-HU" altLang="hu-HU" b="1" kern="1200" dirty="0" err="1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Book" pitchFamily="34" charset="0"/>
                <a:ea typeface="+mn-ea"/>
                <a:cs typeface="+mn-cs"/>
              </a:rPr>
              <a:t>Mitraclip</a:t>
            </a:r>
            <a:endParaRPr lang="en-US" altLang="hu-HU" b="1" kern="1200" dirty="0">
              <a:ln w="12700">
                <a:noFill/>
                <a:prstDash val="solid"/>
              </a:ln>
              <a:solidFill>
                <a:srgbClr val="1A3A8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ranklin Gothic Book" pitchFamily="34" charset="0"/>
              <a:ea typeface="+mn-ea"/>
              <a:cs typeface="+mn-cs"/>
            </a:endParaRPr>
          </a:p>
        </p:txBody>
      </p:sp>
      <p:pic>
        <p:nvPicPr>
          <p:cNvPr id="76804" name="Picture 4" descr="C:\Users\310158739\Desktop\mitracli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975" y="25400"/>
            <a:ext cx="381635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2" descr="MitralClip 04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2133600"/>
            <a:ext cx="3536951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2" descr="MitralClip 08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922338"/>
            <a:ext cx="44164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/>
          <p:cNvSpPr/>
          <p:nvPr/>
        </p:nvSpPr>
        <p:spPr>
          <a:xfrm>
            <a:off x="3290888" y="0"/>
            <a:ext cx="5840412" cy="92233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3440113" y="26988"/>
            <a:ext cx="56769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hu-HU" altLang="hu-HU" sz="3200" kern="0" dirty="0" err="1" smtClean="0">
                <a:solidFill>
                  <a:schemeClr val="bg1">
                    <a:lumMod val="75000"/>
                  </a:schemeClr>
                </a:solidFill>
              </a:rPr>
              <a:t>Mitraclip</a:t>
            </a:r>
            <a:endParaRPr lang="en-US" altLang="hu-HU" sz="3200" kern="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4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5"/>
          <p:cNvSpPr>
            <a:spLocks noChangeArrowheads="1"/>
          </p:cNvSpPr>
          <p:nvPr/>
        </p:nvSpPr>
        <p:spPr bwMode="auto">
          <a:xfrm>
            <a:off x="2362200" y="6237288"/>
            <a:ext cx="6386513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r>
              <a:rPr lang="hu-HU" altLang="hu-HU" sz="1800" smtClean="0">
                <a:solidFill>
                  <a:schemeClr val="bg1"/>
                </a:solidFill>
              </a:rPr>
              <a:t>Dr. Merkely Béla igazgatói beszámoló</a:t>
            </a:r>
          </a:p>
        </p:txBody>
      </p:sp>
      <p:pic>
        <p:nvPicPr>
          <p:cNvPr id="77827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500438"/>
            <a:ext cx="54419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4763"/>
            <a:ext cx="528637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72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10" descr="SE cím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153988"/>
            <a:ext cx="1296987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646113" y="153988"/>
            <a:ext cx="7886700" cy="9937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4000" b="1" dirty="0">
                <a:solidFill>
                  <a:srgbClr val="1A3A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Modern </a:t>
            </a:r>
            <a:r>
              <a:rPr lang="hu-HU" sz="4000" b="1" dirty="0" smtClean="0">
                <a:solidFill>
                  <a:srgbClr val="1A3A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rPr>
              <a:t>Technologies</a:t>
            </a:r>
            <a:endParaRPr lang="hu-HU" sz="4000" b="1" dirty="0">
              <a:solidFill>
                <a:srgbClr val="1A3A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itchFamily="34" charset="0"/>
            </a:endParaRPr>
          </a:p>
        </p:txBody>
      </p:sp>
      <p:pic>
        <p:nvPicPr>
          <p:cNvPr id="14" name="Picture 2" descr="http://www.rad-planning.com/newsletter/2011/siemens_biograph_PET-MR_400px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1896" y="3789040"/>
            <a:ext cx="2325687" cy="1774825"/>
          </a:xfrm>
        </p:spPr>
      </p:pic>
      <p:pic>
        <p:nvPicPr>
          <p:cNvPr id="15" name="Picture 6" descr="http://gsc.ku.edu/sites/gsc.drupal.ku.edu/files/images/galleries/GSC_HiSeq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61257"/>
            <a:ext cx="2355850" cy="17113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8" descr="data:image/jpeg;base64,/9j/4AAQSkZJRgABAQAAAQABAAD/2wCEAAkGBxQTEhQUExQVFhUXGBgXGBgXFxsdGhcfGBwXGBobGBcYHiggGhwlHB0XIjEhJSkrLi4uFx8zODMsNygtLiwBCgoKDg0OGhAQGywkHyQsLCwsLCwsLCwsLCwsLCwsLCwsLCwsLCwsLCwsLCwsLCwsLCwsLCwsLCwsLCwsLCwsLP/AABEIALcBEwMBIgACEQEDEQH/xAAbAAACAgMBAAAAAAAAAAAAAAAFBgMEAAIHAf/EAEcQAAIBAgQCCAIGBwcCBgMAAAECEQADBBIhMQVBBhMiUWFxgZEyoRRCcrHB0QcjUmKS4fAVM1OCorLxJENjc4OzwtIWJUT/xAAZAQADAQEBAAAAAAAAAAAAAAAAAQIDBAX/xAAqEQACAgIBAwIFBQEAAAAAAAAAAQIREjEhAxNBIlEEMkKBsSNxoeHwFP/aAAwDAQACEQMRAD8AeeCseqaf2z9w76uA1HYSFPiSa9oQMmU1IpqBTUy7EmABuToB5mmImU1DjeIra0+K5yQcvtd3lQXi3SVEU5GCqN7rf/Ef0aQrvEr+NLJh81qxs95vifvA/Iep5VSjfPgAvx7pTce6bWH/AF2IOhb/ALdkfdI9h4mtuCcGWxLsTcvvq9xtSZ3AnYfM1NwnhlvDpltiO8n4mPeTVhSztkTU8zyFKU/pjode5tcvRovxfdVd7NMGH4OgEBgx5md/5VDiOFRsfelFIUmLdy3ULJRu9wx+6fL+dVHwbDdSPSlKI0BLmMKaAiql7jTAa5Y31n86ixwZrjKgkgx3AeZrdeGZAGJDXJEFtgJ1yqNtJ1/4rOiiXC8TN2VvLlQ/CwkMrCCCNTHga1vY83ALJYZlaVJ7KXdD8M6I2vwnTeDyrR7BBmffXz5yKgvWJBDLI9/ka0hOlT0JoM8C6TXMOTbdbmQGJjtJ/lOrL4R5U5WeO23UF1DKdmXUeqnUHwrmK4i4gA0uoNAlwkMv2Lu48jIra3xREMh3st3XBofK4so/rlqsL+V3+RfudQBwr7XAPCY+TV6eG2+VwH/Mv31zxeJltwr+KEfesisOLXmG9v50nGS2g49zoT4KyurXlA8WUVWbiGCQTnV/LtfdpXPOIG2yyuaZHxDT76r4G/btAlmEHWCQIOxidxt86rtycbSFas6Bf6Ujaza9W/IUKxmMuPreuQOQmB6ClZ+khbSypb7Ck+5OgqnftX7hm4cg/ib32FLtP63Q7XgOcQ47ZtggdonlvPpQn9ZiTmvXOqtD6swx9OXrUGEwiqZAlp3Opq1xBR1RnfOI9jRmo8QX3Cr2XbOPtW1yWbenhoPVjqfPWobuOuNzCjuXf3P8qpYO07AQpPyHuauJhmB1IHlrWOy6RGEkyZJ7yZPzqa3b9fKidjAJAJ18z+FX7OEaOyhjygfOKQWBkwrd0edbfRu8+2lMCcM/aPsPxNW7PDrY+rJ8dflToVivaw8/Cs+Qn514V8D/AF509LwW66wiMO4xlHueVWbfRVwg610VuctM+EkU6FZzMYidlHv/ACrKuY7hQS46dZOVisgdxisooDq2PshCFGwUVWt2ydh+XvU3GsVibayio695WSvmPxrn3SDpGyj9feC/+Gu58kXX3gVorYhvxPFbaMEX9ZcJjKp0H2m5Ug9I+mbC7cVyropi2iGASNGJH7M7E66eNBLnELuKY2rcWEO5b+8YeA5eQ9TUFzoiw+C6G+0pHzE1cXCPzBiwnheF3MSwuYtuzutlToPtR/z401WAqqAAFUaADQDwAoD0S4bilm2wFwD4ApJI8zsF86e+F8BCkNiAWP7I+Eeff5bedZzk5MqqB2CwFy/t2bf7R5+XfTHh+EdWnZTTv5nxNF1xdmIKx6R91So9oiFuEeTfnSFYvta8K0a34+k0wnAA7MDUV7AkAkgEATv+dMQEV2HcfMVpicQVRmW2XYAkKpgsRyE7TWXcSGH6sAAg9qDPdoNNvGg68LufXxWJbyZE/wDaRfvpMBaxuP7bll6tmMsXEEnTZTr3fKh93iVtdcwnvO/8qfcTg0dct1VuAf4iqx9yJqtZwdi1qiWk8Qqz7jWpodinh8FeuqHVIB2LSJHkAfnWXeE4gcl9z+VN5xqxIMg7GQAfKTJFUr2OHIT/AJl/E0MYnXS6fGuneNR+dRsFPL2/Kmm1hEuhlY5dNJ2nca7fOobfB7KjZ7p/hXzn/mhBYmPw1C4OUROsCD8qs3OGID2TcAjbO350x4zhOQBxoswQTMCCdDAnWOQoWX7WXI/cDEjv3B09atTkvIqRQPBUYal/POfxqfC8ACaotp//ADF1/iH5UUt26KYPCM2wJ8vzozk9sKQHDN8Fyy6BtJQgr/EpBXzir64O2BC9iPVT9rmPPWjL8HcIzGFgHxPyqfhmBtuwUhy+WY5GNDEazzipAX7eEycgs/sjQ+INaXntjcgneN9fwNPVzosSDlAtg7hj2D5jceYoJc4Qlp8jKoPI/ED5GlQCtavMW7KFu7+hVnhdtOtJxEBSCBoSA0jePCaIYKyWxZQEEAEyPLx2qjewwF/JEw0GdfvoAccJ0bt3RmtsD4qfyopZ4AiL+suiRv31Ss8Mhj1aMokxlIUDyI1igvSvEvnFljAAD3Nd5kKCT5T7VQg3c+ihwEdbh5qWj2giavjiIt/Dbt2/TX30rmBZS7AFToNARNW8Pxa/a0S4cv7LaqPRpX5UrHQ93uMu312P2AfwquDdba2fNjH50I4f0wuD+9sW2E7r2SRprpK/IbUwYXpdhiO0HtnuKzPkVn5xQIE3Oi2YliiySSe0+53517VnEdN4Y5LMryLNBPmADHvXlFIBQ4lfxN4EPi74U/VWB7xvVLCcDsKNLZL87hMk+jTHpXUcf0cw62yy2zIj6zd+vOl+/h7IAIUQZ11I95p3L3K4FZuGqCHKyw2YiT799S2l3mZEcoGs/lTPatWjEqIPd+YoNi8Dld4zxMjWRHLeaVDsbOg3Fg+bDsqK6jMpVQoddjIH1gd++aa+pHhSDwjhZtqmLdrgCToFHaDArqdJHPamno5iGZFOVgIIOaOcmdCf6NUSwmcKO6on4ch5CrtZQIGNwteRI8jVPiVl0tOc7RER56fjTBQbpLc/VqnNm+Q/nFACtjFZLHZMNoAe6T/zQnD27rOozlpIEEnnRjjrwEXxn20/Gs6L2c2JT92WPoIHzIqXsZMvBo+MsPJJ/Gpv7Ow0avc8oA+8U3PZBoZjMCDypiFp+C2idLhjxg/PSq79HEP1z8qMXsAO6qVywVMgnSpGLnHeGHDot62SSlwFkK6MoIiTEbge4o7fudflbDWYDiVkyTOswNh61QxmD1fMSc9sTPiT494qrwHjrYW2yxDLIViBETI18NvKmBT4pZum4LNwwSRppCjmYXwmt14bZX4rhY+ij8al4e3WG7fuH9Y/w7SAdSY8dIHcK0sqx+Ig+gpN0MsLcsW9zaU/vMJ92NEcPiwwBUghvhIMg8tO/wBKSuLcJuG4WyghjoZHKmFOJtas20UQUVVJEztMSu41+dPwIa1xHVWy123bURqbsyfAW5JYk7ADWl7HcWBctbw98ONoCIunhmJHyPeKB8X4spTqb3YW+rDOFMrABDTMgyRBih97pmlpurt2CwAADs/xgc9QSfU1cE5aEw9jemN22US7buqXJCt2WJjcaNXtjpBZUk3GA7+vtsq/xMAvzoE/S+1mt3LuHM28xSGBy5hB00G1FcP00wl2A3ZJ/bUr89R86uUMdoS5DfBblpb3XNDWyCBkhgJIPxTqBQfFIFxRkgdudTyOo35QRXjcOst27eUE/XtN1bHzKmG8iTUOI6zMqOetyrPaCpdyztm0R9ZiQvntUOKeikdX4Zibb21ZGVxAEqwIkbiRzoJ0x4TauWrlwIgujKS8akLpHjy9qHdCsVY6jLh7ouAMS3JlJJ0ZdwdPXlRPjd39Rc+z+IqWISujmAz4q0WMZWzbfs9qI9Ke+IcHw92S1tQe9eyflv60t8Gw5S+kwZUnTlINMrXKQxexnRMDW1c9GEf6l/KguK4ddtHtqY2kaj3X8adi9am5QI5+b6jn99ZT91prKQy1i+OXLd0qbUrMBhI5ncwRVfFdL7Vuc9p/8oU+POKLcTb9U/l+IrmXTVsuHvkaGF/3IKuPLoQdxXSHrZNq3aVZMZ7Utp3yYn0oXirl1z8abEmAAukaQBoaFcG6E4i7h7N63jGTrEV8pkgZhMfH+FSYro5xKyBF5HB/dJn+FDW3Yd0mic0MuH6QYhLQsXLKvbjLnVgCo7yDo0dwimzoziLXUgKVEk6bHu2OtcnS3xBdOqtv4A5T7MR91S4Pi+MtRmw17QyMsNBGswFofQmvA84+522aya5NZ/Sgyki4HBGhzWxofHKQflRGx+k5Cy6K06ZAGUsSYEFhA8qzcJLaHaHTDY241107GUbaEHluZM791CsdeNy8e5NNDpPP+vCtrPFbaqbgdc9xdEBllJAPaA2gDc+HeKHvc6u2W5n5k7USrwKNgzid3NdPcvZHpv8AOmDoTh/7y4fBR95/D2pXRSdBqTTTguIJhcMzMZ7UKBu7bQPWoS8lMYcdjktKXuMFUczS7iOM3bs9UotpBh7u5+zb3949aXeIY+XFy/Ny5uLa/Db8u8xz+4UUz5gDyImld8BRUucSuhyM5bbcCPHSjOI0Qt3Lm+U0t4sNmOUjfWRv7GruP6RrYNu0FFxyimS4EyCYAg8gfagARwzjDYi8UYKOzynZZjn41X4lhBmEqJzDWK2t4u6LnW9TpOcww+HVYnuk1R4zxm69+3Yw+Ha7duJ1gQXAhAAk6nQ6AncaRRjk+Aui7ZuoouBwTIEb/vTz03FWrNoxoojzP50A+i8XQgtgNJ+tdtnvMaPrp4cq9/8A2p//AIrXrcT/AO1NdGVCziMNxFKmSoIBPwls20KNNOevhQ1VAZgwIVpO3Id3y9qCcWxnErFs3b2HsogIE9YCZOg0Umgh6aYn9m3T7UvYFJD70m6OpeOcsQqCFGYAmcqgagidBz51DgOg9kgdZ2lI2z9pT3qQAB86SbXTO+CC1qy41lWmD7D19KuL0/uAQMFhNPtHan25haDF3oHctv1ll0uQZCXN+/4wsN/CKoY3BO5c3MGy5SBmRDE8+0BqB36g019EuNfSLSXMqIXDFkRtEKsVEDlIExTRw27AbzqH1ZSaT8FJJI459J6vUEofb5UXwPGWcdUTJYFRAnfw5Hy510nqlZjmVW+0AfvrdbVu2CwRFgEkqoGgEnYVo+omtEpCRwvCrgkV7NtEyI2dmLs10HWbmVQISNBJMkwF1ma7isRiElsR2GAMKuUQdR3H3NEeI38+ARrYzlpyqRoxAcQR3E6VUwdp8qyhByjQCAIAkDlFZ2VXBRTBuhBF64CdJUGfU5tBV7CY2+h/vnZRqQyyDBAIzEQPea2xk20Z2Uwok93vSnxTpMVUgKgzTGpJIOm3LnyqqYjqVu+SxVkKECdSpkTG6k1lzEIN3UeZFJXQnEC/ZzOFbtNOcAgQPHuoxiL+DT4jhQe4IpPss1LTALHidj/Gt/xr+dZS43HMF3J6WB+NZSxkHB0HH3lNtoYHbYjvFc16ftGFxH/pj/XbFIn6N1X+0LMASBc/2NTt+kM/9Lf+1b/3pWkF6kHgucJ6bYWxYs2Li381uzaBZQhUyiNp2p+sNxVLp10gS/hbVzCtcUdcyNmXKfgnQjfcaimLo50W4fibNslVe8LNgXgt15Um2sBkDQug7qE9NuAYWzbs2bAOQXy15VfMw7KqT2piFjSu9OLlUbsw0ImBx2JLAW7l9n0ICux28J15VuOkuNtkg4i8CNw5JI8w4JFEcOVs3GCdT1txoFzMQ1jUgZVg66KSMvOIPK7+kt7TtZe26XP1WV7gI7bIxEgb6a7aagcq0p8IVqwDiLV55uvbuHMZLZDBnWdBHtWnCyOusLkIbrVOaTqJGmUjl3127gfEbP0VLYurNqzb6xu0ETMsjNcIyjTvNInSm4vWYJVuW7n65mJtuHH1frLz8K5nO00zSKtWMVrBojIyzmdFZ5PKBt3DStuKXczBeQ19TVHg+KDtcEklVjUydWOg7gIgelbWmztA1rjk29miVGmMwZe3EsoJXVd9CCR6xFUrFyTKktaslktTrncmXfxAmB6eNE72PCmSYXVV1EGBtr77Uv3saxPIgTHrqfnVXUaBLkKYPCC5cCu4WdXdiBpzgnmaZMqjRIyjRYbMIGnxc6WOFcRyqQbAuEt2WzxERvB5SNaMYO6HMC11aiZIutzmIXTnOo/GpUVGN+QbbZ7cwrsWKgaHmYoVxfh94taZVHZt2g8hSZVCrBWJ741jv76YVsqg3YDeS7feTVbGFYkPr9s/nUZplJNC9lvaApdgQGjURIMGD57UIsXbicYtNZtG5cGGYrbJIk5SI7xAmmxLmWYIgnXWfxpHx+Oa1xUXVZlKWCZX4ozageYketaQ+dEyXpGbpnj8bewhW7hWw56+0qZXYm5mW9mG8wIHvShwHo2cSwTrQj3CQg+IvGsuAZVdNGIgx5Uz/pI6Rm+ma2LyW1a0AHAClx1rZ0KsQdCny8KQ+HcUuLeV+tZJIVnDMIWRPw6xA2HdXbHWjBkF/CMrXLeXtqSpA11VoP3GoP7Pu/4Vz+E/lVvHXSxvXVBVHdoIJ0lg2We8AiqAxLjZ2/iNTJPwVGzdcDcMQja6jQ6gyJju0Na3cHcCkm24ENqVI2BNai+w2Zv4jy2rHvsQQWYiDoSe40lkN2dE/R1h1GFtsN2Vide646j5CnnhzDKZIGvM0o/o6WcJZH/hv/71ygn6TLhS/Y1eIaQrEZttNCK4oQynRq3wdKNwZtx7itrrBlZZHaBG45iK4CnE1gSt1j/59z5QaIdF7pfiGHCs+TrAcudj8Cl+ZM6it+xWpIizvmEwdsopygSJjkJ1Ajwqwy20U9hZAPIUKXFhQo7WgA+E90d1aXMTII7WoO4ga1VKiebFrphf/wCicjUkbga7E6H0FI+F4NbuqOsuNGw1gc6buk/Elew1u05NwZtADMrIgHzpRwfDGzjPbuMvaziLpadIy5REVnHRYycGu2cNltWiMpzSASYJEbn0pbv22Xq+sJ7VsOv2TmC/dPrTDgrBBTJZvKoLEzauDfb4l15VbwuHuqqqUd8ugJUDnP1jTi6ExNg/st7GvKcxavf4D93xWeWn+LWVeaJxPej17t4YfROqi3l6whNSqakFddfxqt+kNv8Apb320/3LRng/ExmNgK6yWdFZSuRdOyQd4YkA8gVHKg3Tyyz4e4qKzMXWAoJOjTsKzh8yNPBY6IdIrWCfFlluXCUw7EIB2ctpFjtMMxM6BZ2PdQrpL0hW6r3QHC3r1zssoDKMqaNr671pgOJnN1icJdnhQztiSAxRQs5TbAUx7TXvEVvYgIrcNUBIC58XcbQIlsf9wHRUXbxO5mu6PUUJZefsY42JD399KJ4vEG6mGs2pc27REQR2mZ7jAT3DKJ5kGjVrgV4GRg8Cv27mJb3BukH2qwnBb6wcmBtnkRaZiPW5NOXxMXtjUGHeguL63B37ZtvccISVQ3C17tXFtowT4VAAWfCtOlGDW2OHfqDauNccsCLmkIZXNcPa5bd1VOF4O1YVQz3+tcGTZvmyjjMxEIiTAk/WjfarOPVb7WCFdeqzOCzs7OApUyz6nv7yajq9boteh/6v3KUaM4Jeym637TMv8ILH27PvXuFutmtidRmuN/lGg96rcIxAKONdGafHMZ+6Klw7zcc+EfKT99ebG/JqzfHDObSn9qfbX8KvLhwEOUCTt+FVVHbX1+6ibSFUgSQQQAcs67ZuXnypz2gQcSxaCDPctBurCmXA1G8T486rouHQk9fYBkEQ6nunbb0pc4/ZzWbRuxnEz2tOUavbeWjfbWl1bQ5D2YH/AG4U10RjaM26OmcRximxC3Ef4RKNI0I5jSkSxj4t4glbvZFpYLSZZyOyaLXDkwyDUAyYMiIB71Vo56rz8qWVxk2rz3HSF6gAhXIE3HOxWSddNOVZlpDBw67+pUyYOY6mTqx3NIfSXiFy1jxctOyMLYAZTBgzOtOmHvKbKldF7WXTlnaPlSb0gw1m7dzm+LbBQCrI5+ERKsgMg+IkVnB1OxtekO8d6Q4kYHAN1zFrgvFywVsxVwFJzA7AketD8Bxe89uWuLOYj+7TUQp5KOdVODcPS6RbOMZkVWKqjXBl5mFuWioHgI9a2bD4Bl7PEGB5ZxIHsortXVijBwegouJnW4LVxFIbI1pYaORKgE/yp6w3A+Gm4x6jBm11alYuqWzbtK9ZosRHPeudYThJtupXHhGK5rZiSe7KpI0PfBojabHDKp4kiljFwdgwvOA1oEnwqn1YONJAotbOnnoTwx0LWsNZbQwUJInzVq4f06wYw+Lu2kQWwqp2Y2lFJ313JpgxOFxDKtg8Tt/R7cG2GS1oRI0RY0ALbn07hGN6KO7Bvplh80hmMKBEQAATmManQR471jF1fJXihp/RvfBw6ATKplbzLu2nuK36Q9HXx5t3Cery5gVYEk9qPDQgT60Iu4x8EmHs2rqMcqychIKy0lSNJLExJ2Q+Ap0v4zJaLTrGhO0wTrHlWEclL0mjqhIufo8YyA6DyB/E1UsdA7kk270Mh+ISpB71I+8U1HjHaH65QW7MdWRO8DMTpz3FT4Hi/wBWbTzqAZB8pB19q3/WV2v4/oi4mNgbjb3H9G/o1pxXAXxlFiTK9qX7uerePKrli4bl1lZTbCqGgM2uYkAyIMQDHmatG4VOpmJIbvX6wPiND4jyNcujQT73AcUzSUZJOpVlgeQM/fWuL6LmTONugDmYH405YzHhUcrLEISAAddNI76TsGCVZnDvlGikmWJ5KDz3rRKUldk2kVD0TXnjbo8WEL7tpVrDdBysk32aY3G0T3EV7xzB5V56DMWGo1iAfv8AWouhiveusXBS3aGZiHYg9wiB3Ex4VLvQ+Cpc6OwSJTc7mCRyMcpGtZQ7ivD8RevXLpsntMSNdhso35LA9KyngFjd9LK4lGED9UY0GuZkB/D3q+12WzHeh3E7HVMAynssxjWZEAHX6vhtqKnxWHuJYW+QMrEAD6xmYOXu0+YrN2NF63cqtxHElD2VzSCMoJ7p0jnQ+3i3/Yf2it7998qsLL3WkjKmWR4ksQBS5Gb2eLnUpa0bTV+7T9nw++vcXxS6wWbayBrJkfIA/Og+KwuOuR1dlrQgDtXEGwjvPy8KhwfRrGhszdT5PcZvuT7qtR92FoJJjCzqHAhYUQPXv8atXHAg5oU6Dwkhe6oTwLFsgRr2HVQMulp2JHiWcT37c604la+i9UTdABZczZYC7hiN8s+G1JKmTJZKi1wvDr1Vxo7SuVOvgpGkeNDMHxNRfe0ZFxmMAgjTLIid/TuNWU4lYti8zXP1Laq6ZiJBK7J/l9qrJhU60XlWWYCGAJkHl4VSAPWW7ds98/MUXIOTs7jadp5T60vh4KD6yge+8fhTNZ1GnMSKJryNAn6Qbtiy91LrM6KzCySpDMqk6BgYnlrVUWLZIjCYtvt3P/tdoni7fZA61rMEiVya7adtT8qG3Hsj48ddP/qKv+0A1UZUtiasscUbKlns9WB1hy6HLCk8tD30vpjOxebrAdbYDC0TzbTLz8636S9ILVpsMiy8K7GWYmGkLLNJJbX5VCOLN/ghAYOuVp5j61C5BhvhXCDiLCsLzJ8Q0RTPaYzB1G+1V8X0BDmTiDMR/diPk1QYDpY1u3lREJkzMb8+yraVE/Tm+CexabwII+YakoMLNrHQo4QteF8MFtuCvVkSCDsc+hmORrkVo6eldgxHTVLth0e0yuyEdkhknlqSD8q5t9DCfUkdxSfuaa2j05PZLkhi42hW5hAf8BJ93Bos+KUqQLuIEj4WhgdNic/PypYbHKcrFX0UKN4ABnQEaHcepq3/AGuj/wB1buMNu/7hXX8O4RVNmPUUnykeXmA7t4orisP1wwwgg9UzGTuViZLTy5Ch3DcA2JfIAQQGZxHaVUgHQxJJMAUzW8TcwqC2jBSqAy69peUPlmSBGk93MUvi+pF1Wg6UWghgcSmW0pUEZAPg0ET3jSj3EeDi7Zy5tN+yfAiJG++1KNrGq4Ba4QzCe1PeefnNXcIsoCpuCQWJDaDXKBAI31I+zXnKTi7R0Y2ibE9EcwEu4EhsvZiYjXTxNb8N6Km3cnOxA/dEaiO/Xcd1UDjriMV+kEEciDO06jOaIYXibQxOILZRmIWQRpI+rpPnW3/b1HaveyeylyX8PaIxFw55AREKwNxqNfAHb9491WMZGUE8mX5nKf8ASxoT0Xd2R2cklmkzvMQSflRTE65V5ll9lIY/dHqK5yyoXuIOqQqWTUST8M8wNv8Aih3Ebyuq9eqhkDHMXWBIgwM0iQY176ucW4EtwtcQlLkTO6sRoJG4OwlSD30p8V4RiXIMW74EQCzCdNOyxGon9o1aa9xNEnG8Ycj5Scj/AAgB2kCI+HyGvKarcG4rhr5t2MQWW5nhSrkEl+yJUqQCIAht5pf4rxq4bvZFuw9vsEWexquhzFT2jpzJijHDOlatH0izbzrlOdHhiRpMNpPrVVXKEHOG8EFy2HFzG2wSwCvdAYBWKgkEAiQA23OvKifpJgmMtcuSd9B/8dKyjuSCkMnS8dZhlxSXTbUKM+Vc2uw5jmYme6g3H8Yf7PtOhbUWiCdGIIG8bGrXQHiS3EfCXtVcEQeYOn9eQqtxPgd9ra4RioS0wCkSWdVEKTG0gzFRPgpCPc4hdbcsfMsfxp86CkmwpO/b/wB9DP8A8LRfjZv4T+NMHRvCJam0h0UE6/vEH76hNWUwsRXqpW9ZVEnkUudLcFbu5EutlTeZjYnSaZaUum1nO9tSMy5ZI5TJAmh8DQKt/RbK5bd0k75RDanQ8+fdW93GOn6u1AaDlCrlU+JP1Rvynwqh/YTuyFEAC8oNHsLwNiysUykCJnxnvpZjxM4ZZuZVa4CHiW2ifAjfz+Zpo4RiARl9R+IoaeH3AwWdIG5qM3OqJzaZTy+8eFOMr2KSC/SLg/0myyKxUnmPmDSnh+gVsGTdefP+VO/CMYt5QwOU8w4g+cNyO4PMVaxNi3OrgN4a+9JxYkxJ4pwdMPaa4BduvooCpmOukkRsB4cqU8StwZTnuEtHZNsys7Z5tiO7fka6syAzqPeqXEsIHVpGuUwR7j5gVcXjoT5OZjo3mfNmIUGHhSH5kHMTl8J08jVfFcNdD2Wdl0yZrbMXJ0KgouWQY3ImdJrpHR+9lDo8wwHrvM929Q4/BdWWKBgmUwQdNRqJ5a0smgpHLLOKOzCDzHMHuynX5VOMSp0nXxptv8Nt3hLpOu5EHXvPfQnF9EkYBkJzCR2tViTEaTMeJrWPxTXAn0wZ1M7Gp7Fy9bjKV01EgaVWxHB79skKsnZSraE8tG+6q30x0JVviXRlcQQeY0/GtF1vYnEO8K4k1vENfvWxdLAgzHMgzG3eOW9XMXxRXYlFyCSVDSSBy2n76XV4gPrKR4jUe4qVcUp2IqJpS5Y1xoJ9W/YFq5JOaADt2i0EHuzQO8LPhTh0WV+qIvCCCI8R2mnSeZIpEtN41dw2OvW9Udl8jp7HSs8CrHLH8GZ7hdSIMb+AA7/Ctl4Qy9dGXt5Y30AEa9+lLlrptct/3htv5iD/AKfyo/0d6ULi84S1cXJEtpkJkaBtNY1jupNUItcMR7SjMqktuNQeX1SdfeteK9cynqWVHYFWN1W0B5W8kxz7ztrpUfFLZuAB+yxJaN45Ae0VStYZlkdZIjSCRB0jQ1MZ4yv8l42gSj38I9vr8SGDBshl2HJO0rATEirjWpBZL5YzPJSJ3LBue+mndXl2zZuF7NwRdnMDude0Izdk/Lah2M4NdTMUOfUEsstliP8At7rI07M1vLqZu3x9jOqB3GMAXd2Z81xebW2WefYcHXz203MUs35lmUL3FgCdfcr7Cj2Nx5dxad4tqpfKADrOssVzCV5ctqIcLwdgqht3HCzmIyiG8DpoAfHnrRarkVMRuzzDz+7AHsdqyuh4nDPmOXCYV15O7AM3iQFABrKzyiHqBmCxBtOrruDXUsTf+kYdMRbksoAYA7j+W/kTXKgZpt6AcX6q4bT/AAPprt/X5mjao00ScMwri9fdyStwrlUtOWJGg2HpUvAOJI924/wgrGv7pjceRojxPCG1dK/VOq+IP5bUs4s9TlZLckvBAn67FiYAPMk+prBOnyX44G25xG2PrT5D86gPFx9VCfMx+dBA7sBCgac6wYa4d3I8tPup5MMUGL+PugSAi+f86qYXjGTNed86hCLtuBDIO0cuX6wOoP51B9CB31rS/gkkDKII2oyYUg5ZuggEaA6wYkT3+NeviVG7D3oPd1Ea6eNRkHkKkYcfFrmGtVuL4NLywxI7iInyIO48KFG4+Ya1Niyco1NNCCSJCIDcYuogXGiSO5h9ZanGMywLoydzDVD5Ny8jSldUN3+5r3DXb1r+7uGOaOMyH0O3pVpicR3SCJBBHeK0alZOMgTnwkN+3YeP9DFR8zWmJ6Q2ef0xfDKT/tf8adk0HsSAssSB51tgMUZgnSk3+2sMzSEvs3fc0/En7qK2+LLEwRNJsaQOxfEb44hdt3gy2rn92fqwuUctwYnwJompjSoeIOl1QTumqnWRtP8AxVO61zL2W07+ceBqWnId0WOIYu0gAuMoJIygkSSCNAPagHFOP4R3yPb6wbZlB7BOhAzEMR4g0C45YYvqsqogHnqQZM6zynwrez0dvTbVgLedoGoLQJJMDkAKqMUhN2HsT0ZssiXLD3EzAGGWVGm6mc3odaDYjgN8MQFFwftAjX5hp8KeeG2hZtrbDFgs6mJMknl51ZGQn4Vk67CjNoMTll1ntkqc6MOTcvTQj51qlu42hVyfEGNOYmusXLCPqyqxG0qDHlNK/FeEZncgkSWMcu0ZNPuCwAXDOjr3QGLpbU7aFj3bLtr3mugdE+HJhbZUXs2chiSAAIEaCkxMDeQDI5gbDf76rYOxetOGClxIlQ2WaeSCjpfWh7rGQYEb67/yNbtaFA+DgkZ2EMwUkdxjX5zRdHrKWy1oocU4It7UHLcAgNEgjuYcx8xQS/jcXhINy3nQfWEkej7jyam3NXhemp0JoXrfFsHi/iIS4dO12X15BtmHvVS/wRlDJYeQDqEOW4OcMhMMvkde6inEujuGvfFbyk800+Xwn1FVeEdG2s3g3Wi5ag9lgcwPIgyflFXmicWDVxAXssxBG4PZ1+ydqymY4lwT+sG5+pykwJ56VlPIVCRaMDXc8qu2XIII3FUEPM+lWrBPOmNHUOH4gYzCg/8Act+5/wCfvFCruElvY0H6KcUNi8vMMYI75pw43hclzMPhbUeBG4qOovqKi64BfVitgAK9JrQmsijYtVe4skVNFZTAgZK8KGK3fepOVAFQLrW9wTW5St7VqmgPLNkRtXrW/wChRBbWlaPbp0TYLe2aq3sOp3X2ok61C0UigLewg5a1omHNF2SoXiiwKbHKCxgRrr4VEt0bqSDpz/Hn61tirsNBGkTpr8qqPZUdpJHguoP+XkfKKjuU6HjZJfwqXjlZFJPZB1G/lv5Vpw3CrZZ4EsDkzEkmAToCZIHhW9u4whhuII/Co7LBszE9omZ2B5mKtSJoJC8DWwNUEaplNMC8pNVLiNUyPXjUhkSt/RrUIO6pSK2SgC1hVq0KqWmFWFakBJNe1rmr0UhHor0VrXs0AenCjmPH31rK2tjQbjwmaytDM5qp5mvFxMsK141gbmHv3LLTKnQ/tKfhPqK3wVjma1GN/QvCdbiUJ+G2DcPpov8AqI9q6Pew/W22TnuvgR/UUs/o/wAHlsvdO9xgo8l/Mn5U34YBZY8gT7UVxQm+RawXCLt0Sqad5IA+dWD0evzHYn7YpvwmqhtiQNBsO6BVO6R1v1dx/Ud9T20PNivc4JdBg5Ad/i79ByrX+xrnfb/i9O6nW20nv35dx0rZeW3/ABRggzYjrwO7prb1/e7/AEqVuAXgYOQf5qchy23j+vnXlxCQIyyN5HdRghZsUR0bv9yfxVvb6P3p+p/FTR1WonMD3r8P8q9VBMkA9xE/OhRQ8mAv7IubdmfOorvCLo+rPkRTK9stuSI/ZJqDid10TOgLZdxzI5keVTJUuATEjE2CpIIIPcRVK4lPV60mKtaaNup7j4+FJuJssrFWEEGDWd2Wii1QtVi4lQFaRRC9pWjN7/mOYqKxgMrZ1IJmd4nzBFWgtbC3UuKewIOK22uWlOXKQWGjDXNG5jWqAwpGk6aeJMAczsPKjTrpUJUURikFsHrYipVs1YK16orSxEBWtWFWmGlVri0ARh63FaTXooET22qwjVVSpAR5UAWs1bK1VsxrZbgpAWA1bTUANbZqKAujYeQrKq9YfD2rKrInEl6f8FF20L6gZ7Q7X7yH8jSHarysrUlHY8PwzLh7VqYyBSfE/EfnNELo/Vv4wvuQDWVlWSF7QgAeFVeqOecw37tfKsrKAJLe4jvatx+P4/zrKykBj8/Of6+dY5jNz0n30rKyplpjWyKwRk7OYa8zPzNb9ZBAjQ/1yrKyl036UOSpkya8tv5/lXoIM+G9ZWUKTzoVcC/dX6NeEf3b7DuPMeVb8f4aLqdYvxqP4h3VlZWMuJNGi0JrComSsrKks0yVsKysoA1Z6iNZWUAa1grKymIkiajZayspgRG3NRFOVZWUASotbgVlZTEYxrBWVlIDBW+evKymBIGrKysoA//Z"/>
          <p:cNvSpPr>
            <a:spLocks noChangeAspect="1" noChangeArrowheads="1"/>
          </p:cNvSpPr>
          <p:nvPr/>
        </p:nvSpPr>
        <p:spPr bwMode="auto">
          <a:xfrm>
            <a:off x="115888" y="7493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/>
          <a:p>
            <a:pPr>
              <a:defRPr/>
            </a:pPr>
            <a:endParaRPr lang="hu-HU">
              <a:solidFill>
                <a:prstClr val="black"/>
              </a:solidFill>
              <a:latin typeface="Arial" charset="0"/>
              <a:ea typeface="+mn-ea"/>
            </a:endParaRPr>
          </a:p>
        </p:txBody>
      </p:sp>
      <p:sp>
        <p:nvSpPr>
          <p:cNvPr id="17" name="AutoShape 10" descr="data:image/jpeg;base64,/9j/4AAQSkZJRgABAQAAAQABAAD/2wCEAAkGBxMTEhUUEhQWFBUXGB4bGRcYGBwcGRccHxgaGBgcHRgfHCggHxwlHhgaITEhJSkrLi8uHB8zODMsNygtLiwBCgoKDg0OGxAQGywkHyQsLCwsLSw0LCwsLCwsLCwsLCwsLCwsLCwsLCwsLCwsLCwsLCwsLCwsLC8sLCwsLCwsLP/AABEIAKwA7wMBIgACEQEDEQH/xAAcAAADAQEBAQEBAAAAAAAAAAAEBQYDBwIBAAj/xABMEAACAQIEAwUEBwQGCAQHAAABAhEAAwQSITEFQVEGEyJhcTKBkaEUI0JSscHRB3Lh8CUzgpKzwhUWNENiorLxJLTS4jVTVGNzg6P/xAAZAQADAQEBAAAAAAAAAAAAAAABAgMABAX/xAAqEQACAgICAQIGAQUAAAAAAAAAAQIRAyESMUETUQRhcZGx8CJigaHB0f/aAAwDAQACEQMRAD8AbYjtC1kxethDtBYj/LR2Dx4xttkRdCrZWDAgsozZdt9Ky4hiFvoLWPtd4o9m6ph1Pk3P0NBcH7HXFCfRMas27zOhKQSrqoKXBmlT4PaUHfYVdiWKe7PMR671nfePWt+N57V11ec4MEn8RS1TTpWKfQs1t3YUedbW0CCW3/CsM2Y09GMwsml99++bIvsKfEfvHp6CtMdfLt3Vr+23QdB51Sdm+EogBJURsDGp8xNHoB94Xhe6XXRj7oHSveJsg9P7gozilt3IVTpzOUjTyM1th1W1q7AAcyalJI1i3hdl1uqWzZdRzgSKfPZFCXeO2TvdT+8K+2+MYc/763P76/rS0Mjc2K8mxRNq6DqCD6Ga3SDQCLfo9fPo9NTbHSvPd1jCbF8MFxGRphlKmN4IIMeeteOz3ZO1h1yznURCkADnqwHtHzPwp8q+VGWxyAoBAMdgiwHgLadYArbg+FKBg4CqTI11n0HlTnD8LdtT4R57/CmeH4cicpPU1nPRqFtjCZvYXTq1F28OV9pSfT9KMvYlF3I9OfwoDEcW+6Pef0qd2MFrjEGhlfURXm9xO2vOfSkOKxrN7TH05UG12jRhziOMsfZGX5mld/EltyTQzXa8PPPT10+W9GjGXFrGdUceIoMuXqS7EE+Wopxw+7ibdsu4UIonKu8UNgsOOeskHaNtR59eVOLmJlShjLGoPOs/YJGYy6166THic6D5CnnAuzb27q3LjopWfCPETKkeg3pitxVELAH/AAiAfhXrBX5uKOs/gazZqOe2eM3Vv+IhrIJV0ySw31BnYaaQaMxPDmTI9gm4jH2hMKNIJIHn8qB4BwmMVje8bOtxlZBJlPbmOk5ht0p3hWu4M5km5b5iSPjGx/4hp1FVuuidGPbO1ZuLbdGzsBlY7EwNzIqCOIa205ZA59PUVUccuoz3bygjvWkA7gACfnNA9kuFm7cUXDInxEaaFgPzrXQAfia3GwV3EIjEWxJ0Mcp199THZHEXMQbyvcChQp0HiMk6LynzO1d14nwFkwN2xYAYMjLBO4bRj0kCovs5wC1aQREco5+c/nTQk5O0ZpIw4JwIAZsuVem8+/n604u5B4SyjyJA+Roy65JCW4zR00QdSPcYHOD0NfrS5JQAjmzE7nzPMwKpyoSrFv0VDsFPoBX4YXlr6Sfwmjma0d+7PrlNerdm0dktn0j8hR5/IFCfE8EsP7dm23qgo7DYBRbVVEKBAHKOWlaYq1ZSMyfAt5efnTCxatsoIVoqc6a0GOhKeEW5nu7cjnkWfjFNcDw9h4mkA7efuoxLC9D8R+lHXLbsoCqxA2MVJjgwsE7Cayu28vtaU0wrtbQjI0nnBj8KT8SdoJAk9KC7CwO5xFQ0AM1H4TidxCPAVB56Gk1pgGBIlj9nQa+VOMXxBirWjbhwI3mJEg7e+nkhUOF4w8Tp7xWF/ibtzgeVK8ArhPrDrNemcVKihv3teLt4DcgeRIFYYu9cyZLdsS2heNVHMiTAPTSl7cNYZQMqwdieUGikCwy5ik5tPkqyfnA+dAPxQTCWzv8AaPzjT86JTAEmM0+gJ/7UVZ4Z0Uk9SY/kU6j8hXNLti6zeuH2jBn7EjTlJgVstlo0XSRr76y47xi1g2VLk5mXMAiZtCSvtMVA1U0ns9rhcv27SWmhnC52uDYn7oT/ADVWPw+Rq68X9geou/7Fg97INSBO2tCvxK0p+83kNSa9XLuGR82Ku20XKoVXaJ1MmBqaYYXtRgEH1V7Deisq/GSDUOLq6KWJ8VxC6NrLKDsWDa+ggfjWfBsVf+l2luJcVWzQSoVTFtjz1NUp7UJE5ZHVWBH8++vmE43ZvXEWPFJInrlM/KedZ3XRrIlMEwOYZRpqrHfpsNPnXp7xA8bPb6bKv98T+VL+zfafDtaQ3nW1Jygt7IaPYLco3E7j0NXeGwgZQRDKeYIYH4b1m+IKs5Dxji15GAxWHNpAAM6HOgHInmAetdE7JW7S4UsXE3oKEa6A6ER56+6isJ2bsvevKwMJlKgEgBXUkiOkg6edNrmAw2Esi53SBbKQpyjMB0DROtZzXQUhVxi4QTYW6bgIlyNAFOy7mS0fAHrS1mKwAJJMKNpP5AfgK9cOUtmdvac5j5E8vcIHup1wHCmTfgHdbc8hzYeZI+AHnN79OJKubEeLW7aT6s5WJ1Z1gMee+nIacgAOVZ2Mdcg97DSIEAfGnPbSwbqJmLQCToBEx8aTcOsnLEmBU401bDLTA+7HTn1OnntXuywUhkWTB3289KMfFWVUs9xYAOulLrt65eGRwy2W9nCgxnG+a+RHhj/d8x7Wm776AesJ2huM2a3atXVUkF2kWgegckgnTUKGI6U7btNfbZEbUaIkDfbO8k/3FrHh/Cc8PcM6QoGgA6AbAenw5l5athYyiKnJx+oyTMLvH+7CMbCMWE6NAB00EKQd96Fx37QGQf1HOP6z/wBtFYPAd8qJIUgaEidhqP56ULxjszeC/Vqlz09rfXRqVcfJnyC8Px1rts3WUqgXMzE6KInX3A0mxna/CKR4y/7uw9aNXCsmDuW2lZsuCCI1yMAYrmnBsTfXCNctWFYFgFfKCxHLMBt8pNVwY4StyEzZHAsk7Y23I7u07CQMxaANQPunrR3+t1ly+Uu0hXYBNIaFUyWEaRNTXFb691Ye+oS9cKBkEmCLog67E6H3jTrz/D9pWZlPdgSqJ7RMQfa15wdtqvLHijVrv6kYzyzuv9HXu1XH2wuES+ltXLOFhjAEgnodajU/aRfYEse7PIWrQYHzLNcGXXopp727TPw0KFMq1ozGhzMy5Qeoy6joy9a5ZateQqUYU3S8ss9pbKvAdqsVduKt28QpDTEATkbLy+9FZXsbdYk94xXfLnYge4GN6WcGVxet5PazgDUjU6bggjfrTS5ZdpLXDbARYTf6uJnRgI09nfyrSTSuxVxUtrwdp4eUl8zAeLmQPsr1rW9x/C297q6AnTxaDc6TpXP+2mKu57dq1ZuObyj6wKSiS0eIxA6nyoXtR2dxDODhszqVVT4WBAUBTssMCFB6gk9aaOOLim2yc75MY/tHRDxHDd6ctvImYxMDvXnSpThlnLxC0M2cd+Ib7wkwapf2qsBirZnXuBHr3j61LdmSDi8OBGlwbdIJr0cUX6HL+lr8mT8N+b/f38nQuMcBF854ykAfWAgHSd53Gp0IpXi+FX0Ur9ViARGjFPSVIIjzB91P8RiEBhiJ6SJ+FYnFqQYDHl7LfjFeNGconbVkTjrAJUmw9hgIz2lIVl/ftgT7xR3YvHv9OsIMQtxSX8LDx/1Vw6MI6DQjrrVIcR0Rv7p/hQHBrH9IWXOcElxBOn9STMA+dO8rcaaFcfJyXhmMCGW1tXIDwJKwZW4BzKnX4jnXSP2f37llnRbbNoTmWGBAAjKgiVOYRUpieDi4DcDN3jRmtFVtgnmwfKVXTllMnpVnwNDh7YtWbkp95gS2k7/Z2Y9PwppbQiL7gKX3dr1xVthwBlIOYhc0cxlIzHka/dqrfeBLXmXPosR/zMvz6Vra7QYZPBMFQJRUYx5aDXcbdaye5nuXH9FHoon4y7fKoRi+SbQzkqaTEljBGRbXQucsjlO59QJql4lcNm2CiBgNMs5YEaax7qw4TYm8zckWB+82p+QX4mvXaTDG/Za2j5GIkN0MQCNdwTPLatklc9hiqQs4piu8w5bLGVmETv4J3jzpJwy4WRGiM6M23LL19dJ8qoBhD9HFu4wDQA0BRmOUhiPMx50hxGKlFRFCG74VDaqltNNRzUDUj7QzdTRXWgMRYXhqhg5Aclvql3BaZzRzA0Ou5IH2WzVHBrCqdfFcaZc8yNTHlvXzs9gzcY3YbKPCkyTHmebHcnqT1qjFggE5Tp5VSUvH3FQqVwrFa3Br7xHh49ppAka6/jXxkVHKS5gA8oHlPuqTXsMgfCNKAjYjkeW24rfGY+5YVSGkEQubUyIkH9ZpZZw7WVbxzaQEooWXgSY31bkOtbXL1q6qBi6zJBKAAED7QLAxrpRS+xmOLmON3DnMsFlOx/Cf1rnfBOzdyxbKLdxQOzd2tkQY6m4euxHuq7V1FmEYMV56euwJrK0fn5U+HK8d0LkxqZE4nshbZlu3TjbjKQ/1l3DqAQQ24XQactNKyucHwCjwYDDzpGbFKNfMqpgDTX8KI7a8auWrtq0L4tLc8MG2HzzctodyIhXJ50BxAG1iLdtbzujpcY/V2MxKFR4SLUZYLEmDtXVj55FdI5skseN02ypxWA+k4NLTN3QaHJtnvIgq0BjGYHrApPb/AGeYVgCbmI6wMifEZCeXWofi3bDEK+SziLxVCVfOtkZWDR4Sir4CANY35Ud2fxj4tbouX77ZLS5gbhUFjnz6KBpAGlLDDkcuNrZSeaMMfJ3RVYvsPgbKgvZxF2TEB2PInYRpWZXCW1KphTbDQJfIPKYdiJg6mpvtNwDD2MCb1lStwuAWDt96DI2261FOV0LydRvrp4SY+PypninB02rFx5IZY2ro/onCYwiO5ZXBABIIO0jMIkHfbyow41xuR7wBX8vvj35MY5an9a+fSEKnNaBbk0nT3c6isd+f8FnFd0f0NxXil8syjDi6kRnLLqI1G0iJPOhsBxW6XCXLaW11BhwSCoGUROuhHpIqY/ZQFGDxMBRLD/DNH2ri/SVzPkHeXTvExbsjqKVtpuPt9f8AoVBVY9xDEliHuAAbBDE/vRtt6Uvu3Sb0fXMuUGLY0ks2pNaYp0YQtyWNwEeKfDnBjfppS1Gt/SmNwqYtpAMfedp19flQURuWj72ldVw90lb9slYVmeDmmNgZ2nWj+Cf7fhx+/wD4EflS/HYXDNYVG7t2WJOYLqBvIBJ15Gi+BH+kbH9v/CcflQmqNB2M+Hdj+EFsqYew7ATE5jHXevHaHs5hrVyx3Nm3b8Lnw511VrZBhAST4uo6AyajOzfHcLg8TJuBIQBiSWGo2ECCRAJmN6vbPanDYj2cuIyz7KC5vExE7wP5FGDlCaltoXLH1IOK0zxbwzIyd2crG7bH+8OnfMW9qBtm+z122pzgnlA335f+8Sw+RArwzwlx+6toVVipAXMYUtJhQQZ5Sa1splVVGygAe4R+VM8nN2Tx4vTVAV3H4JJ+kXbatJMMxBAkgSB/O1OC4ClvsgT7gJqOwmEw4x3eXLds5rBzO5zgvCZfCQQDvt086qcSPqY6wPiQKhO+i8RDxrDYh8K1u3iWt3WGYOWKlNtAV1ic2nlSwtdZ7guGWQiysEkakswnmQo3/wDvEcqccXz5yUUnwbxoYJYD35jqKm8BismEF+CxFu7fI6s22v8A+sU8EtAky+4dxbD2LQU3JKiTAP6Ufe4paIUJcQ5jGhnQjlXPreHR3NtlVl+s9pf6tgYU76kiZo3E4tLYy5SWVQVggSRoNYnl5VuCs16Kril0lcrayRlBAEkHX4DX3Gl+JvYO5qb9vOwACqyOSconwgyefwqRwnGFvWriXTcDA5cyIiMAwMrmYvOhInnOwrLh+BwdtwyWGZhtnugjYjVRbg+hq8MePi220/FIm3O6op1wmGH3j6W4/Fq2S1h/sq5jySpPsfxgY2ybrWrdqHK5FCkDRWnRRr4tqp7LKB4QB6afhUG37lUkeruIyWmGUSZnl1jYVvg8SGGiz6Mp/OluPueE+lA4MCNSw1B8Vst16H51opeQS+RI/tWH/icGdousP+eyRVMOG58XZciVsi4oOurMEWByICpr5nyoHtZwY4k28rouSYLITvlIIGYRBWtsMcS3gD2Pqyr/ANW/iJZj/wDN01B+MV2YM0YRps4vi8GTI04/tnJePsqYvEpln65o19nxaaRr8RT3sFiAn0nTUooHlJIP41ScY7D3rqvcfEW5AuNlWwdcx7wqD3pjUQCB8akOzuKKG7lupZZLR8L25NyDOUiRDQdz0GlNiyxU1N9IfLicsXBd6LHtPi0PCHWZYup89Lp+UVzG8Tl1j+Y/KKcXOLYnFoylRlG4VVBmAQNx5UHew5RrSNALExPooGb1IgUM2bHKTkn2b4bFLHDixORTvsfwP6biO4lh4C3hidCOuka00X9nmLckJ3bkAmM8T5CRvXWOxPZVOHYfLo159blwczyVT90fMyedQ9RQd9nS1yRFYbsXisO9kAqQt4M0PH1eZWmAIJhY3GsxO9UGBwi3SzOmde8uQcqmJyDYg/dqg43b7606Z2tsYy3F9pSDIHmvUSJ6ileEwltEQXLklpcSwRjmidAdYIIqXO3bG460fn4VYDqyWEUgiItoMpBHikLM0ou8Pz4gs9sFAiwSgaTBkSQfL41RphAuqlj6uSPhNYnCkgHO6+EaDbajewVo5di+zLreslLBVe9UnKmgAdd+mldE4C08Ster/wDRdopcOwIPeMfIjf30v7NH+kbMdX/w7hpZ1WhkhY1q7mm1kBgHN3Vufjk5VS9nsXf7yL17OpUgIQNOYOnwqE4n39ux3n0q0SMoa0iksgaYkltNREEc6H7LYpnxFtXuOVZgCAcszp9mOtNqqF3Z13HYxTbuoCC3dtI6Aq0H5GndzAAKXz6RO38aRZPCbajw92w1JJmAF1OvM86e9w/cxnXb7p6bTm+cVO0gtWDcG4eoVbpQBzrmEzH/AGr3jjMR98fjWGE4gBaQTsqj5CaIuJmGhAIIOtTd3sYmuLcLxFwu9i5cnKPBPgMW4gdGnWdenOleEwwOGW2VJBsBSsGYLMCI35nSuicOAAK9OcROlIeN20drgIg6Sw3j+FPjnsWURZdtsreIEHcaHYr5+lIuKXZM+UfifzqgxOHM6DYfzrU1jrZBO1ViYB4c4BcMYBI2E8hykVZ8A4ClxO9cvlnRSoQmNzIZtPhUTwvGm3cZ1IgRJzgeR1mqHC8ftOwIdHIjZhmBGo561WONz6ZOU+PgouG8CwWERrdqyVzMWguT4oAmSegGnlWfEcEbbnKQylQQJ2n37VmOIpd9syejfzFfr/E7NvV2RPNiB+MUPQfkX1vYU47EaH0oHA5gNAOXssVPwMiabr2lwd2VW4t4jcIC5+CAmpvGcGQHPg7mLsEmcpTPb6+xdZWHoD7qHpPwMsi8jm+09ffvWXDH+uufuJ/1XKnsTa4i2UC9YQR4iQJJneATHprT7snwi6hc371u6WAAjyn060koSXaHU0+h7amTJ00gdDrP5Uo7XYTNYchQ7aAKROaTAE8tSDPlVEMH5Eelffox6+46UqZmjivYXCm4l1htnH/Qun4Vvxzs8XvBt4QRGpnNOw12/Guo2+zVpSxCkZmzEAjKSTvkjL5bVphMELZ1WbrSAZ1PmDEgkaE7CCeejwko9q/kCUW1pm3YbhyjBnE25v3GtnIjPAlR7OaDlLMIJI0B26k3Md3hIK5GWJWZgkbTGsExNLGwzWJCXEFu8x70EFZuQIFsqR0XQid9dRlT4rPbw7G2HbvIEZyXCkeIh958yeZ2pZRjy09fgMW62euIdo7a4uzhVAd7jwxnS2N9erabcqCx/Ab2LW2bN9bbot1TbJMurXSRpI09rfqKS8Bw2HGLtHLdR7e4JkAAEarB6wACNSKa8JwN67jybytbyEXMynTIphVBjxZhCzoR8qrUYSuLBbaFXZvA3MNjFw9w5CoZ+7KFZBU+JdwVkbgxIPOaG4/jb4xV0JdKKrCB3uQ+ws6HlrXQMdji9wA6wHI55fCdunSua9o7H/ib7R4jcgN0AUA61TE5ZZ+LoEkoxKLstfvuQ1y/oCAELSW8QJaRpsY35Uw7M/8AxKz6v/gvU5wGxYt4ywLDF2ZWa4xBmVXodp3n086f9mm/pOz6v/gvUfiE09qhse0bL2HRs+d28cZogTBkcz0pvwzslhrJBW2uYGQzEsQRsdYp9awB5n+fhRVvha89fdUHIegBbPiABmQRttI0+dC9wzqiqzh2aJzN751iPKn97BtHg35a1M4/Bd8vcMxXO5QnpLRtzoJ2BnjGYG5aXxgDX7V1BA89dB5014Rj+8nUGNo1BHIzznXXypfgP2e4bDnN3t4sQR4co0O+w/OmFjB27IJthhJkl2zMdI1NF7QOmF38SyEZY101np5Uot3i5JaJMgxMfOmGJOq+tK8GJZx50IozGStbyCcxMawB+tKsdhrT/YaeoeCPgNKwt8VW5cuogYG0YIYRm6sPIHT4HnX7vTV4wEchTd7IYViSbRM66u2vvmjcF2cwtvbDWdRBzAmfiaOt60TbtzoN6dpC2wO5h1vObdu2A6qDKwqxtsTB92tJ8DgGtXLzXkl2uSCySVXIoUBiNpBOmkmqjEcQSzc1ysfZbKRIkiNOdOQtu4IuAOp57/Olj8Q4VfRniUuuwDBdnzdRWe88MJCrAifP+FbDshZ5m437zfwozDWWURZeVSBkfaI0hhqPfNGWsbsGlWP2TudJMdR5ipy+IyN6YyxQraAbfZ+wu1se+f1ou3hFX2VC+gAo0MDX426k8kn2yiil0gM2R0rJrFH93Xw26FhFpw9DY7BFgIJEf9uu1O+7r9ko8jUcrx3AsaLqXXxZZLbghQuUd3mGa2QDBkfaImfI1NniPEEOaxbt31UEMACrKQzQCVInwwJ12ruOKwCXFZGGjCDGh+NDpwe2qhUGUCOQ1gASY56U3NUCmcs7L9pvpNxsNftNh77CbRc5ldgCcoJRTPONdqo7K3LGGW3dbvLupYiBJk5RvGg58zNUGP4LbcEXFUqev68qTdocBktZyWISJJM6bEk8/Wm5WqMDXbaos94jSIyqZYkjlrNBW8BaLMWBYsxPheDr1Xr5kVJcM4TjOJ4XvVviz9YVyKmjQFYSwad2iszhuMWxKsL6HYMA+kxzg8qKbBor/wDR1q2e8XPmAbRlG2U/ayz89aUdnbn9KYbze5/5e7ST/WrEIji/hxbcAwAWTNoeRkb6ada8/s+xWIvcVwzvbyoGuGRMSbF0bn1oTdhVI7xaWiUoG3fFbpeFRaHCxUbxWUu3CN1uBh8Q1VyvU92msQ6v9lxlbyI2+I/CjDsWR7fEs27Ez514zbg0HhWMZeY/DlWw3FdHgiwcYhu87tl9nUNO4HlG/voPh1361vWi8bfCpmPIVMX1uWnDaw28cj0pUhrHHH7QS4l23pcJiY8JOmVW82mI5+sULf41aVQcrEn7AjTyzbVRcD4hYup3V9E8QiSAUcEbHoflQGO4PZS44yZobTMxMCJHrvT8q0CrJu72hunRLaJ6kufhpX6z9NdsxLEfdYAIfVedU1u2qiFAX0EV6bahYaI7F8JvXGm5dy7eFNBp5LlH4107gXFrN0ZEAtsPsHp5dairrS1L+L2jGZCVYbEEg/EUJQUjJ0dN4nw97gPd3GssplXXUTly+JZAIEn+RW30uzdJt5kc/dkHXyPUeVc14H2xs48fRMRda1iE8Ks2iX/VZjN755idqquG9mnYfWOqqDAyGTp0Ow+fpU1CNfydDNu9IfhlVgoefKJafWdvKJ86Kt3hyPuNLr+BZTKsdFPiZpY6emtYcIUPb+sJZsxgkmQNBAPu2qYw9a6ACWgAakzpFfVYESCCDsRsaVvYcAgnvEOhEAGCIIIG/qI9KnVV7TM2GeFB1SSVHkQdQaKjZrLaK+EVIP2puaK47o9RsfQ1hf4qu7uD6t+Wpo8GaywuYlBuw+NB3+LIBoJPwrm3G+09wFVwyyrHVyhIAE5yNZMCOUUb2ZQ8RS4/fMtq2+QhQBmOVWJz/wBrp0qnotR5voHJXQ44x2gGz3AgO4U6x+NJcR2mjCXLf0Z7iENmYzlAI20XX10FNXs4HDg5AHfqBmM8tdhQS8bdEVUUJCgZjqTA38qXxoxn+zoJa4e9q2Q15bzKEzSQ1wgWixH2Y8U/dBqwtcLVEVF1CgAecCJ/OpjsVwovjLuIvMHu21yhgAM2cAhoAGykrJ1BJHreMtI3TCiax3BbbkF0ViNiVBI9K88J4eiX0IABE7futVDcSpfC4m9axqW3SUctleD9x20O3LY0yk2jUjWxfplh2pXhUprYoswfaNA8dAZFU7E/kaKDUBxokhB5n8KEF/IEnonwWt8iw6jf3ivX+lF2AYnpB/Si1wx6j3VouHAqzSJ2xLiHZmzXBAXUL59T6dKxu3wd9jTDGoCTU1xIMNjFWjFNUTbdjBLTIZVly7kMY+BGx84P500wt/PmMz4t/wCytQgwtxzLPp5VV9mLOVXWSYYHXzEf5aWePjGxoytjoCssW0LRAFLeJXOVSRQBt6mvPEF0rawtA8axyopk0wpK9p+xPeqt3Dauw8do/aaJlT59K+8C/aFjsLicjEXLaqM1u4QjABRPjP2vIzNUuH4+DYtMgDNaYBlOkg6aH0J16itu0vZbD45S3sXOVwAZvRhzG+n4VJ77H6OiYHFJdti7baVIzaHUaTqa+DEWroZGg9JB16EEnXrXLOFJjcG9oLet5EQKwysSxGkzIiRB571SYvtbIBXDr3h3Zm8HrlA1NCjWWHePaTMSHtjfxeJR5Mdx61oVt3xoTMbgw4/h8q5u/Ee/IbFvduTMIggBuQAmDrO/SnOBxFpLaF7w8TlPEZA3OUldmgc9N6DiFMe3OzKt7V13UGcvh/ELNBth+HWmL5FuP5ePX3nLXntHwlcZhXw63Dh84BDIJU6yNARKnyI99TuB7OX8PbSwzliquxuxOYKC+UEnfZddY15Uv1CN8b2ic3Ve2ot5VKiTOhI5RA2r5Y4XisRGhC8s3hQeYX+FU/AOHW7IyMqm8kZnjVpmGHSYI9VNO5rckujURdvsmlsl7q3LzgRltgAR0DFhPyoHH9mcNaFziOJsrbuIoFu3bcjQaIrsNGd2IkxA03ia6HNTdvEjGYmIBw9kBwTqLr5mVGH/AAAo8dSpO0TlJs1HjgOFe2cN3kd5ct3GuxzZmS58iSKoWoGc+KPSzbg/vXDMe5UB/tUc1KwoyeldrDYj6SG79RY1+qFnxTlI1u59p19nypNhu1V+5exFq3h1udy0EB8rFZIB1BB+VF8M7VW3vpZuW7tm60wrrvCljDbHQGm4tAs8WBR9o0DZNF2zTswahoHjJ9j+1/lohXoDjd3VPQ/itaC/kCXQNmIrO5dbpXwXazNyrpErBMYrnXalWJw2skzTjEPNA3FqsRGAd0BTTs97VwdQD8CR/moMrWLcVt4Zg1xgoYEAaksdDoBqTpWnuJo9lRfuACkmJuiZJ0FADE43Ff7PhzbQ/wC9vae8W9z7yKLsdhM5zYu8bx+7EIP7O3xBqCpdle+hHje0264ZDefqDCD1fb3ClWG4Bi8Q2a4xJP3V0HlJrqWF4LZtgBUGnXX+FE3BW5x8I3FnL3wATD3rRZpuhQr7lCG3geRJ06VX8DWLSDMWZRlzfejSfQ0H2iwOWWHskz+6Z/Cg+H4vuWhv6tjH7pOx9J3FB72Ho+YviQuZvCQcuaPQeKPdr7qTYrFsCsaCB666+71pbxHF3LV0vbU5lOk6QwPPmRptFH8SZFus5EgkZAskMdgvnkKkH0ExNTCPMNhvshnJcAsW+wsQcsaCSI66zX61w9c4UOqgzB5ACJBOwiRv8Kme0eOAvFWB8ICyZ1ga/MmgbvFUz5G+rgaGCRoTyA2rNox07FcSVLfcYa54h4gAcwYe06j3jbqRS+526IttbtZrt64ALSROYsIK6AEBdd567UHwfgq57dw3SGEKqhNJnU55iZkxE6U84DwzuLty4UGsqmUAkLmkzzE6VvqbY4wPHUti0LyPhyqZGDgkDRYi4BlbUb+tNE7T2m/qhcvtyFtCf+Ywo95FB2LrFs2qgDQHck7kjkI0jzNHrePM0rSGPIwl3E/7TCWv/p0bNm//ACvpI28AEdSa94THJbDkCXuOclpYzFVAtoAv2VhJ6CSaC4tf0gjNKkW1OzXCQqAjmJI92Y8qY8OsJZQJbVVAAEgAZoESY3NBowVwzDG2hzwXdi7kbFjyHkAAB5CiGNYi7X3PSjC3jPdWkuX2UKVWWZRDEcgSNTr1qd4D9JxF3D32uqLJBYWwCSQbbgFjoARPQ+tVONspcRrdxQ6MIZTsRQ3CeHW7RRbYIVZhZJA0Ogn1p4vQrQtsmi0NME4Kn3n+I/StRwtBzb4j9KLZgFKV8cbxoP8Ah/P+FUo4cvVvl+lCY7gqOwJZ9BGhHU+VGEkmLPolWavM1Sf6u2vvXPiv/prS12etTqzkdJH5CrerElxZKOK2tcLutssDqdKtLPC7aeyI9In4xNafQl6n5fpSvN7DrGvJKWez4+20+SiPn/Cj7HD7aRlQSOZ1I95p59BXqfl+lfPoK9T8v0qbySfbGUUhaRXhqafQF6t8v0r8eHr1b5fpS2MKCKzdacnhq9W+X6V5PDE6t8v0rWYnsRZBBB2IgjqDvUpxDg5gqrBJ08YLL6hgf+U/GulHhSdW+I/SsbnBLZ5t8R+lMpAo5bf4HbDWxdz3riwZXwghSIzLBECIkmY0kxoHhcB3zql1EtrbOa3DTKkjvLbaAAEgNMn7f3q6l/qxan2rnlqug6ezt+FAHsXZg/W3pPOU0/8A5xznXyo8kLRyLiTk32Lr4mYmPvKWkR5gaR0imGE4Vbe4uYAwRqfI6fOrMfsrwuYsb+KJJky1rfTX+q3pnd7A4cgDvb46kMgJjz7v8KFpGolsTwzD4cZbbkMdWA8QLMdyhMSQGJ25etNcBxZgSHUlVCyw3BZFYyOY1339abWOwWHVQouXo1J1SSTzPg6CKc2+ztoDd9fNfT7vlR5DCzDYlXEqQQN45Hoeh8jRD3wilmIVRzOgog9lrBIJzEjYnLI9GyyPjWtvs5ZBzDNmGzE5mHoWBI91LaCKlm6wc+AIZtA+0WiC7DksEqF3gsTuIYWMRI6EaEdD+nQ0YOC2+rfEfpXwcGQMDmfpuNunszFbRjIXa9d/RP8AoxerfL9K/f6NXq3y/SgEEN2veCf6xff+Brf/AEYvVviP0rTD8OVWBBbTzHSOlYx//9k="/>
          <p:cNvSpPr>
            <a:spLocks noChangeAspect="1" noChangeArrowheads="1"/>
          </p:cNvSpPr>
          <p:nvPr/>
        </p:nvSpPr>
        <p:spPr bwMode="auto">
          <a:xfrm>
            <a:off x="5168900" y="2525713"/>
            <a:ext cx="382588" cy="3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/>
          <a:p>
            <a:pPr>
              <a:defRPr/>
            </a:pPr>
            <a:endParaRPr lang="hu-HU">
              <a:solidFill>
                <a:prstClr val="black"/>
              </a:solidFill>
              <a:latin typeface="Arial" charset="0"/>
              <a:ea typeface="+mn-ea"/>
            </a:endParaRPr>
          </a:p>
        </p:txBody>
      </p:sp>
      <p:sp>
        <p:nvSpPr>
          <p:cNvPr id="18" name="AutoShape 16" descr="data:image/jpeg;base64,/9j/4AAQSkZJRgABAQAAAQABAAD/2wCEAAkGBxQQEBQUDxQWFhUVFBgUFBUSFRYXHBUVFBQWGBQVFBcYHCggGBolHBQVIjEhJSorLi8uFyA2ODMsNygtLisBCgoKDg0OGhAQGywmICQsLCwvLCwsLCwsLSwsLCwsLCwsLCwsLCwsLCwsLCwsLCwvLCwsLCwsLC0sLCwsLCwsLP/AABEIAKgBLAMBIgACEQEDEQH/xAAcAAACAgMBAQAAAAAAAAAAAAABAgAGAwQFBwj/xABCEAACAQIEAwQGBgcIAwEAAAABAgADEQQSITEFQVEGEyJhMlJxgZGhBxQjQmKxFXKCwdHT8DNDU5KTlNLhg6LxJP/EABkBAAIDAQAAAAAAAAAAAAAAAAABAgMEBf/EACkRAAICAQQBAgUFAAAAAAAAAAABAhEDBBIhMUEiUTKBkaHRExRCYfD/2gAMAwEAAhEDEQA/APLYphMWWmYhgMhggMkUyGAxDBBDFMAIYJDFMQyEwEyEwQAkEkF4hhvBeC8F4ANeC8ELIQASCA3okggNbex5wHRLyXmfD4NnGYlUS9s9Rsq3tsNyx8lB3mVeGM4vRZK1hciixLADc92wVyPMKRCwo07w3iAwwAa8MW8l4CHkvFvDGA94QYkIMBDgxogMYGADQiLDGIcQxBGEBDCGKIwjAYQxYYCAYDDFMBgMBhimIAGCd/sz2ZbGHM9QUaINjUYZix5rTQekfkJb6/0f4DJ4MViVYg5XempQkaHwhQbX85NY5NWkJziu2eYGKTOnx7gz4OpkchlOqVE1Vx1HQ+R2mmcVl/shl/EbM/x2X9kD2mQap0yV30KuEci5GUdXIUe7Na/uk7lR6VRf2FZvzAHzmB2JNyST1JufiYsOApmcpT9d/wDSX+ZJ3dP/ABG99L+Dn8prmKYrHRsfVr+i6N5Zsp+DgRuIcOq4cgV6bIWUMuYaEEXBBGhmoZs97WrlaearVN/CmZ31t91bnlC1Q6dmtM/D8FUxFVaVBC9RjYKv5noPMz0Hs99E9SpZsbUFNd+7pWLe9zovuBnpXCuF0cEgSgiqoBANrnX0rtvrYX9gmaeoiuuTVj00pd8FY7G/Rzh8NkqYwCvW3ykXp0z+FT6R8z8BLP24wWGr4CsuIUBKdNnDgAmmVFwyeemw32mV8brZRbrKD9KvHCMOuFp6vXN2A3FNTf5sPgDM2+U5pI2SxxhBnkvEMV3jaCyL4aa3vlUbC/M8yeZJmujlSCpIINwQbEEbEHlIykbxZvOcdc8VWtpi1u/KvTsH/wDKu1X5N+KDF8OZF7xStSlewq07lQTsHB1pt5MB5X3nNrU8trEG4vpy8pZvo4wneYtr3yrSYsASL3soDW3FzexuDbUGMTRX7wy/8c7DK12w5ynoBofag1U+aXH4FGspfEeFVsPlNZCqt6Dghlb9V1JBPle8ZGjVBhBiyCAh4YohgIcQiIIwjEOIYojCABEYRYRGIeERRCICGhgEMYgGAwmLAYDFY6RjFMQz2HhWFp4SjSz22GVW1z2sSCPV6+2WPiKKuERlRgrC6owBNJna61C2+WwKroM2YXnjOB7QvmRnbMyBFUvZhlpgBAQdCNNuet95aqXbg9zlY3ds4qVWN2ZXfMUB5AkC/sA2mtS3bSjbW40+3NIGjc8teW4/q089MsHabjv1jwrtzleMq1MlKfBPDFxjyAwQxTM5cQxZDLJ2S7G1+IMCoyUb+Kqw0NtxTH3z8h8opSUVbJRi5Okcng3CK2Mqilh1zNuTsFHrMeQntfZLsnS4cl18VZh46p3/AFV9VfLnznV4FwClgaIp0FsN2Y6s59ZzzP5Rsc9gT0mDLmc+F0dDDhUOX2bH1sKDczl4rHXOk5jO7lhfbUe7l7x+c1K/FFpgizMwGbLTRnY320UEymrNPC5OlWxq0kapUayqCzE8gP62njnEuLVMRiXxPrGyqdctMaKvwHLnfrN/tJxytj6nc00bIviKICxJX0mbLuF26DWLS4jh6tJKdekVdFyJWoFVzADwiqpBB29LfWbtPh2q2YNTn3Ol0aeeliNHGV+R5/Hn7DObjuFtT19JfWHL2jlOtxbgbUrMjLWpMcqVqF2Vm9VhuraHwnextext0+F9oaRoU8PjEsKdQBa9NfEtO7GoH3LG55Dnc+jY3tGZMpmGxDUnD0zlZdQRyl77H1ajo9ehTpq98jqtgtXKA3o6d2dbXU2udVM0+N9mkZTWwzBqJPhqpYrqdFqgeg19OW49ksHZTCNQwlNWGpLObbG7Gxv+qFiJFpWpMdfDLUDAgeP0wQGWpt/a0z4X2AzekOTLNZKszpVgI887W9l/q96tEWp7lASQo0GZC2pW5FwdVuPSGoqs9k4yVaiQ9ra3vsAKbmoT/wCMVJ4yu0ZFoyCERYRGIeERRCIxDiMIgjCAhoRAIRGIYRoojCAgiNFEMYAMEJgiAUzJhqWdrE2UAsxHJRuR58h5kTGZmJy0vOof/RDp8Wv/AJBGgZhrVMzE2C3OijYDkP8AuYyx6wmKZEYpimMYpgMBikwmWrsHwLv6orVB9nTPhB+/UG3tC7+23nITmoK2WQg5ypFg+j/6PhVC18ctwdUonpyar/x+PSetJSCABQAALAAWAA5CcnBYiwH5TdGMBnNlNzds6ccagqRmqMLTlY1d/wCr+U3Wqzh8e4guHpPVY6KNAebE2VR7TaIkkY+5A+G/QDc+6c7t92tTC4Du8MbPVHdpbcLYZ39tj8WnCXtKa5KroWFhroPPyA3v7ZRuK8SFbEZh4qdJctIHZiPvsD1a7W6WEuwYt0rZVqMmyNeTW4VjamFbvKDtTe1symxtobHy0B902eP4h3rFqqIj5EzrTGXUqGu49c5teYOnKbHCWp1Cz1KYDUlD5vRpkhrKKigaEsyjS97bbmav6NqVKt3JysxapX3XW7VHB5/e066aTpbeODlbueTVw2NemQUYixzW5XylblToTZiL+c2cdxBawuVs9xcjQBQtgqjppfX49NSqRWrEUEsHcLSpjU6kKi3O7HS56kzDUUqxU2uCQbG4uDY2I3EVuqHtTdnawlfE8PqI6XpmogqKrWK1abest9jsRoR5T0ijxqk9NQyFH0DBbd2d7kDcHb5zzfgnH6lILSe1WhmuaVQXAvu1M7o2+o/hayYarSqZjRJXxHLTc3OW4CgG2p5k30894lGyTlRaThgwvTPuv+RmEMQbHec7DYlqZIB1BsR7JlxePz6vfKq5ny75bgZVPJmZlQdM99lMg+Oya9XR2ODtTeoRXRaiuhGVhcCkxF2Itu7J7lpofvzndsvo0ovTatwwZHAzGhclXHMU76q3QbHymDg+IOYu9szG5sLAcgqjkoAAA5ACW/hWOubchqT5TnyzyUrR1f2sNiTPnoQibfGq61MVXen6D1qjLb1WdiLe4zUnRTOQ1yMI0QRoyIwjCKIwjEMI0UQwEMIwiiMIwCI0WNGIBimMYpiAUzNjtHy+oAnvUeL/ANsx98ODp56iL1YD5zDWfMzHqxPxN4/AeTGYpjGKZEkKYITMuCwj1qi06Qu7GwH7z0A3vExo2OB8JfGVlpU+ertyRebH9w5mey4Hhi0KapTWyqAANP46nqZg7K9nlwVIKtmc+Ko50zN5dFHIfvnYepbdWHna/wDGc/Nk/UfHR0cOPYueyYTDsfun5fuMz1KeU+L4GY6VdeRmdsSSJUki+2Bqmm0pH0k3ZEQbL9o3t1VR8z8RLujyudv8ncAucozEuw3VAt2I89AAObFRzjXxId0uTybE1DRofjrgqo9WiDZ28i5GUfhD9RMvD+DU61FBSq5cR42anWGRXUHwmjUta9r6HmDtbXmYvFGvUaowA2CqNkRRZEHkFAEehxBkGVgKlO9+7qXIB6od6beaked504RSRysk9zMWKSrQZqdQPTNwWpuCput8pKne1zb2zLguIClQqqNWqMoykeAItyzHXVjfL5C/lbtYfiCV6YpunfqCzLTqOUr02YG/c1hpVFzexF9NpUmBBIYWI0IOliNwRJcoW1MsXDKamm1aiO7qEmiudwEVnUXamSAQQufQk2uNdpoYLh+atlqZkRLmoxFiESxci/PUADqwmj9ZbKFzHKubKOQz2zW8zYfCdOhxILhRTc94Wqf2ZLAU6agbMNbsbWGoGTbWNNMg00YMKhqVbUlN2Y5EBzEXOi352HPym/g61rEHzBEz8OwgFI1MMWZqgakMwAamNe9tY+I5GQXGvjO14hwDIAY9pFyV0dehi8qlidBqSZ2BwLF1KKvTpAg/aFXbIWaxCBbg6KrMPM1H5Wmr2F4cuJxGaprSoWYjk9S90B6gWzEc7KDoTPZ8OwqKddZi1GXnajoabFS3s8AftW9F2RsPldTYq7m4I6jKJz+JdrMTXUoWCIdCtIZbjoTckj3yx/TPw4UsZTqD+9pa25lGtc+dmA90oAk8WODSlRDNlyW4tjCERRGEvMowjCII4gIIjCKIwjEMIwiiMIAERhFEYRiGhghjEQxTGMUxAbPCv7en+uJpLtM1CpkdW6MD8DBikyu46Mw+BMfgPJhMUxjFMiSFM9R7B8CGGTvKgHeuNeqLyT28z56cpUezfBybV6osg1pg/fbk1vVHXmbecuGG4jbnMeoyX6V8zbpsX8mWmpjLb/lMP1o30JnB+u3vrHSueszUazvriiT/ABE2Eby+E5OCckzqIdIDM1Np5b9KHG++rjDUz4aZ+0tzbfL7BufO3SXntJxgYPDPVNs3o0wfvVG9Eewak+QM8ewdDPd6rkM1zcjNcnW7a8zudfYZo08Le5mbU5KjSN3DcRpGjToYmiuRCctakMtRc51Z/wDEAvfLp79Jr4/gTBO9w+avRtrURG+zbW6VByIFvF6JvoYlbAOLFRnB2NPxb8iBqp8iAY+BSvQfPQYLUvbu1cZmHRqYPiXkVOuu02tHPUl5OEwlioYLvaAfEOtRShylPFVFQC60ri5Ol/S28hrML1qNaqe/pJQNlQ90rIAyls5KbIxuo2sMp56xamArYYGpRbNTNxmQqdLWOZQSPK4vtJRjxY3OnS+/k5lXBaZqTd4g3IFiv667r7dR5zAsyms2fPmOcm+YaG53Ok2BUSp/aDK3roND+ug/MfAyp8F6UZf0/t9fz9TawGPINMMdKa5UtplBYsTpzJN777dBOrxfirYk06VIZqjkKAALnlr5nmTK9Up5NyCLXBU3BG1x8J3uy3C6tRXqUULOwKBuVKns5v6zDw+wt1EcslRKo6fdk65R1OyPFBSSpTQ6h9bgg6AC9jqLkH42l+7PcZJOpnnfHuF1aS/WFGWqgHeW1FRNiWHMjT3eyYOF9tu61ajdraZWsCfO40+c508byeqB1o5o447J8HS+mbiIq4ylTH91TN/bUckD4KPjPPxM/EMY1eq9Wobs7Zj+4DyAsPdMIm+EdsUjmZJbpNhEYRRGEmVhEYRRHEBBEYRRGEYDCMIojCAgiMIojCMQ0IghgIhimMYIAIZHYk3OpPOZq+G+yLo18pAcqCQpOwY20900KJ15k9NSZFyLFA6HD+HVMQ+Sghdug5DqxOijzM9A4J2Bp0AKmNIqPuKa+gP1r6v8h5Ga3YXjIofZuoCub6gAhupO5HkZcuInMND/AF5THnyzul0a8GGPb7Kp2jxNyANhpbynEStOnxelOMB1lMVwaWdGg9zOxhBe04mD3lkwNPa0GNHRwdO06SGatETidu+KHDYNyhs7/ZqRyDaMR52PzEilbpDk6Vsof0hdofrWIyUzelSJVejt99/lYeQvznP4Ti6Tm1VghBBXODka26uy3K301tOE5izpRioqkc+Utztlw4zVIKnJ3bMpzlCQrgkWykGzLoL2577TjMv/ANnPpYkgAX0GwPK+9uk6vCqa1SLstw2tNmsXXT0CdDzuLg2Gl47og4pgbEBrd7TFSx9K7K7DTRmB1tawJBOvOwi4ihUTMiZzSaziwazU/SVtum/mD0icWxeWswykFfCbjKSRuSLC29hpsBfWZKFdlKspKkWI1Nj5EdOVul5JMqcWjQyxlWdDF4Ld6QJpX0NvQJF8j72trY8wL9QNKq2UX+EdAnZdPo57ErxBzUxJIoI2XKDY1XABIvyQXFyNSTYcyPbPqC06Qp0FWmiiyoq2AA9k8l7GcTbD0aSEFbC5B6sS1/fmv756hS4oGoK99T4T7R/1ac2eTfNpnXx4VCCa8lY4tSBFRagHosG9ljf5TwRZ6N9IHavV6FA3ZvDUYfdX1AfWPPoPl51L9PBxTfuZdVNSkkvAYRAIwmgyhEIgEaMQRGEURoCCIwgEYRiCIwgEMACIwgEYRiDDBGjEZcJhHrOEpKXY8lF/eeg8zL3wD6PdnxjX590hsP233/y29st3C+G0sOuWigQeW7ebNuTNmtXM52TVOXEeDoY9KlzLkwvw2iKPcimopEFTTVQFIO4t++eOcawTcPxD0x4kPipk80J016jY+y89k72+kqXbjhgq0wwXM1M51GviH3k0sdQPjaV4pc0/Jbljxa7R503EWa9zY6FSLe+/y/rb0vsZxr61h8rkGpT8LeY5GeV4ijkbKLlSA9M+sjag+3cabEHSdDszxQ4TFJU+63gqAc1Ox/rymqUYzjSMsJ07PR+IYS95WKlCxIPKXzE2IuNiL3/L90r2Pw4vmHvmNM3UczCUjcSz8PYW1nDWlY6bTr4Jxp/CEmSijs0qg/8AkrHbbCNWAzAillKG2pViVYPbnYounMX6yy0CzbCwmxisIGQgi9+sjGTTsbimqZ4DxHhdSgRnHhPouuqNb1W6+RsRzAmlaencRwrIzAWyn0kYBlcDbMp0by6crStY/s+j3ND7Nv8ADc+A/qVG1T2Obfim/HmUuzFPC49HJ4JwsV8zOTlWwsu7M2yjpt+Uw8Twwpt4QMpuAQwYEruL9RcaeY6zKlarhS9NlZGuDZhYqRsbHcEH3zUxWJNS1woCjRUFhcm5Nup/cOQEuKAGuWcNUJYiw8RJNgLAXPTSXfs1w2lVYO1RKiGm11y5jSqlDY1aJ1dF1NxoctzYb0GZKFdqbBqbMrKbqykgg9QRqDGuxNWix45kSqWwpIUAWILWJAGYpmJYITewYk25za7OcBrcTxLVadK9Kmc1Qtohci9j7TqVHLpK7iuJVK5JfV3OpVQMxP4VAFz5bme6diMYlLCU8LTAFk1/E5F3Y+ZN5TnyuKpeS3Bg3O/YqGG4HUpOxL5mLEve2rE3J02MXtlxnEYXDqtKyiocrPfVSAdFHIkX19st3E6K57g6+Up30m1lGGp0yRnNQMB5KpzH2age+ZIK8is25XWN0eawyQidA5hBDJCIxBEIkAvoPlGUX219kBEEaZaOEqOLpTdh1VGYfECI1Mg5SCGvbKQQb9Lb3gIAjCBRfb26dN5moYd39BGa2+RS1vbYaRiEEaZXwdRRdqbqOrIw/MeUxKL7QEERhAIwjEQRoBDGB7p06R6lMHnMVI2FpkuNpxTtGJaRvpMGPw+ZD1E31qgbTHV1hYHjvaDheV2QWBVu8S+l6dRgHXTfK9j1AboNK+w5HTce/n7xPS+2eByqKpFwl84HOk4y1R8Dm9qiebOhVmVtSpIJ6256/HXqJtxO/wDfX8/Mw5IbWekdkOJGvhFBPip+Br+Xo3+YnRqi+nWUjsPjMmJKH0aq2/aXUe+35y9VUsfLf2dZVmjUr9zThlca9jjUKpDEN902ncwVjacTiCFawPJh8xN/BVLWlMjREtGGbTSZzV0nJw9ebQraSsZzeK0M19JxW4feWSs15rVAqKWdgqjcsQB8TJoizkVOCJWQJWUMvK+6X3yNuvu0PMGU7j3YirRu2HvVpjW3319q/fHmuvkJYuKduaNK64dTVb1j4U+J1b4W85S+Lcer4o/aucvJEuqj3c/febMKyLvox5pY312cUi0WdU41agtiVznlVUgVB+sdqg0+9r+ITTein3Wc+1FX8mM0maxcLUZGDoSGB8JG4PUHqJbOzfbL6vYVkZ7bMpFz5MCdfbeVV2v7hYDoBFtIygpLklHJKLtF8xv0hC32FE361GGnuW9/iJSsfjXr1DUqtmZufQcgByHlMFoYRxxj0E8sp9gtDDJaTKzo9nuGDFYlKLP3YYVCXIzZRTpPUvbn6HznTHCsH9WGJ77Ed0KncMhpU+8NTIHDL48oTLmvc3BAGt7zW7H1FTGIXIUd3XF2IAucLWA1PUkD3xVqD9FZLjN9dzZbi+X6tbNbe19LxDRmp8O+r8To0lbOBXw7I1suZKpp1KZI+6crrccjeP2f4NWTEUWZLBWBJz0zpY8g15m4jWU8UosGUqDgbsCLDLQw4a520IIPSxnJ7OELiaJawAYXJsLaHcmMRu08JiHw+FNAVCvcsPAxAzfWcRfnvYiYeG5qdWpVe4egjNc6kVSRTp3PUO4P7Bk/Rz1qGGNMKwWiym9SmpDfWa7WIZgRoyn3zMlT6rRyMlJnqVLur2qBUpACn6LWBLPV/wAo8oIH2R1//S7AWWrh69ZfIVcHWYqP1WLL+zOYtVlBysy6fdJH5TuYaqK6obUkdExNAKtkBWrhqrUvSP8AiNUF/wAS+/l4vhtSmhZ1AG2lSm2p8lYmAmdw1HfiTLmY+OqACxtfuXtubDeYOC8JrJWVmSwC1LnOh/un5BryGqv6Qdswy5qviuLa0XA123mhwIha6E2As+psN6TgaxkTUXaNFTaMIyIRGgEMYHupACk85q0/ObQ0EwOBynFO0HNDeYZkSAzR43hu8pkEXBFiOoOhE8X4ind1LHdB3bfsaK3vXKee093rJcETyHt1gcmKHIVB8wbE/ArNOnfNGbOuDlYHEZGR9bqwYfH4z1pTdQRzF/cZ5hwPBK1Rc5z2YHKuxttmPTyHyno4xNKhhw9eoEtdQDu1uSqNTLM6tKiGB03YuKpBxb4e0bTRfFJSH2jqn6zAH4bys8Z7VPV8NC9NfW++ff8AdHs185XG1Nzv1MjDTNr1Dnqkn6T0Ru1OGT+8J/VVjf5TUrdvKYH2dJ2P4iqj4i/5SiEQS1aaCKnqsjLJju2+If8AswlMeQzH4tp8pXsZjKlY3rOzn8RJt7BsPdMcFpbGEY9IqlklLtiwWjWgtJERbSRpIALJDDABZLRpIAC0MNpLQAyYauabZlCk7faU6dQa/hqKV99pufpep6uH/wBnhP5U0LQwCze/StT1aH+0wn8qD9JP6tH/AGuF/lTThAhQrZtfX39Wj/tsN/Lh+ut0pf7fD/y5rARgIwtmf623Sn/oUf8AhJ9YPRP9Kl/wmGGAjL356J/p0/8AjD3p6L/kT+ExCMIxD5z5f5V/hJm9nwEURhGIN4YIYCPcL6QFZJJxTtGMrMq2A3kkgMOeec/SbSBNIjfMw9xX/oSSS/CvWinL8LKvwrH9xqg15k/u6TBiq5qOWY3J+Q6CSSdCKOfN+DCYJJIyIpEBEkkABBJJAZLQWkkiAloLQyQAFpLSSQAlobSSQAloZJIAGS0kkYhrQgSSQAIEaSSABhEkkYhhDJJAQRDDJGARDBJAR//Z"/>
          <p:cNvSpPr>
            <a:spLocks noChangeAspect="1" noChangeArrowheads="1"/>
          </p:cNvSpPr>
          <p:nvPr/>
        </p:nvSpPr>
        <p:spPr bwMode="auto">
          <a:xfrm>
            <a:off x="881063" y="1320800"/>
            <a:ext cx="260350" cy="2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/>
          <a:p>
            <a:pPr>
              <a:defRPr/>
            </a:pPr>
            <a:endParaRPr lang="hu-HU">
              <a:solidFill>
                <a:prstClr val="black"/>
              </a:solidFill>
              <a:latin typeface="Arial" charset="0"/>
              <a:ea typeface="+mn-ea"/>
            </a:endParaRPr>
          </a:p>
        </p:txBody>
      </p:sp>
      <p:pic>
        <p:nvPicPr>
          <p:cNvPr id="19" name="Picture 20" descr="https://encrypted-tbn1.gstatic.com/images?q=tbn:ANd9GcQlwe6SghBEjjmmUiMCR7DFB3qBjcbtvjI_PPPTD_HNQkNkLj8-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484" y="3789040"/>
            <a:ext cx="239077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2" descr="http://www.utoledo.edu/corelabs/amic/images/multi_photon_microscop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821" y="3789040"/>
            <a:ext cx="2371725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Képtalálat a következőre: „biobank”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/>
          <a:stretch>
            <a:fillRect/>
          </a:stretch>
        </p:blipFill>
        <p:spPr bwMode="auto">
          <a:xfrm>
            <a:off x="6134100" y="1124744"/>
            <a:ext cx="2454275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zövegdoboz 21"/>
          <p:cNvSpPr txBox="1"/>
          <p:nvPr/>
        </p:nvSpPr>
        <p:spPr>
          <a:xfrm>
            <a:off x="933450" y="3001987"/>
            <a:ext cx="3128963" cy="677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900" dirty="0" err="1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  <a:ea typeface="+mn-ea"/>
              </a:rPr>
              <a:t>High</a:t>
            </a:r>
            <a:r>
              <a:rPr lang="hu-HU" sz="19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  <a:ea typeface="+mn-ea"/>
              </a:rPr>
              <a:t> </a:t>
            </a:r>
            <a:r>
              <a:rPr lang="hu-HU" sz="1900" dirty="0" err="1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  <a:ea typeface="+mn-ea"/>
              </a:rPr>
              <a:t>Throughput</a:t>
            </a:r>
            <a:r>
              <a:rPr lang="hu-HU" sz="19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  <a:ea typeface="+mn-ea"/>
              </a:rPr>
              <a:t> NGS </a:t>
            </a:r>
          </a:p>
          <a:p>
            <a:pPr algn="ctr">
              <a:defRPr/>
            </a:pPr>
            <a:r>
              <a:rPr lang="hu-HU" sz="1900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</a:rPr>
              <a:t>Sequencer</a:t>
            </a:r>
            <a:r>
              <a:rPr lang="hu-HU" sz="1900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</a:rPr>
              <a:t> (</a:t>
            </a:r>
            <a:r>
              <a:rPr lang="hu-HU" sz="1900" dirty="0" err="1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</a:rPr>
              <a:t>Illumina</a:t>
            </a:r>
            <a:r>
              <a:rPr lang="hu-HU" sz="19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  <a:ea typeface="+mn-ea"/>
              </a:rPr>
              <a:t>)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3862388" y="2997994"/>
            <a:ext cx="2176462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900" dirty="0" err="1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  <a:ea typeface="+mn-ea"/>
              </a:rPr>
              <a:t>Hybrid</a:t>
            </a:r>
            <a:r>
              <a:rPr lang="hu-HU" dirty="0">
                <a:solidFill>
                  <a:prstClr val="black"/>
                </a:solidFill>
                <a:latin typeface="Arial" charset="0"/>
                <a:ea typeface="+mn-ea"/>
              </a:rPr>
              <a:t> </a:t>
            </a:r>
            <a:r>
              <a:rPr lang="hu-HU" sz="1900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  <a:ea typeface="+mn-ea"/>
              </a:rPr>
              <a:t>operation</a:t>
            </a:r>
            <a:r>
              <a:rPr lang="hu-HU" sz="1900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  <a:ea typeface="+mn-ea"/>
              </a:rPr>
              <a:t> </a:t>
            </a:r>
            <a:r>
              <a:rPr lang="hu-HU" sz="1900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  <a:ea typeface="+mn-ea"/>
              </a:rPr>
              <a:t>theatre</a:t>
            </a:r>
            <a:endParaRPr lang="hu-HU" sz="1900" dirty="0">
              <a:ln w="12700">
                <a:noFill/>
                <a:prstDash val="solid"/>
              </a:ln>
              <a:solidFill>
                <a:srgbClr val="1A3A86"/>
              </a:solidFill>
              <a:latin typeface="Franklin Gothic Book" pitchFamily="34" charset="0"/>
              <a:ea typeface="+mn-ea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6288088" y="2872582"/>
            <a:ext cx="2309812" cy="677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9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  <a:ea typeface="+mn-ea"/>
              </a:rPr>
              <a:t>Semmelweis </a:t>
            </a:r>
          </a:p>
          <a:p>
            <a:pPr algn="ctr">
              <a:defRPr/>
            </a:pPr>
            <a:r>
              <a:rPr lang="hu-HU" sz="1900" dirty="0" err="1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</a:rPr>
              <a:t>B</a:t>
            </a:r>
            <a:r>
              <a:rPr lang="hu-HU" sz="1900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  <a:ea typeface="+mn-ea"/>
              </a:rPr>
              <a:t>iobank</a:t>
            </a:r>
            <a:r>
              <a:rPr lang="hu-HU" sz="1900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  <a:ea typeface="+mn-ea"/>
              </a:rPr>
              <a:t> </a:t>
            </a:r>
            <a:r>
              <a:rPr lang="hu-HU" sz="1900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  <a:ea typeface="+mn-ea"/>
              </a:rPr>
              <a:t>database</a:t>
            </a:r>
            <a:endParaRPr lang="hu-HU" sz="1900" dirty="0">
              <a:ln w="12700">
                <a:noFill/>
                <a:prstDash val="solid"/>
              </a:ln>
              <a:solidFill>
                <a:srgbClr val="1A3A86"/>
              </a:solidFill>
              <a:latin typeface="Franklin Gothic Book" pitchFamily="34" charset="0"/>
              <a:ea typeface="+mn-ea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756493" y="5517232"/>
            <a:ext cx="3214687" cy="677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9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  <a:ea typeface="+mn-ea"/>
              </a:rPr>
              <a:t>Human </a:t>
            </a:r>
            <a:r>
              <a:rPr lang="hu-HU" sz="1900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  <a:ea typeface="+mn-ea"/>
              </a:rPr>
              <a:t>and </a:t>
            </a:r>
            <a:r>
              <a:rPr lang="hu-HU" sz="1900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  <a:ea typeface="+mn-ea"/>
              </a:rPr>
              <a:t>experimental</a:t>
            </a:r>
            <a:endParaRPr lang="hu-HU" sz="1900" dirty="0">
              <a:ln w="12700">
                <a:noFill/>
                <a:prstDash val="solid"/>
              </a:ln>
              <a:solidFill>
                <a:srgbClr val="1A3A86"/>
              </a:solidFill>
              <a:latin typeface="Franklin Gothic Book" pitchFamily="34" charset="0"/>
              <a:ea typeface="+mn-ea"/>
            </a:endParaRPr>
          </a:p>
          <a:p>
            <a:pPr algn="ctr">
              <a:defRPr/>
            </a:pPr>
            <a:r>
              <a:rPr lang="hu-HU" sz="19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  <a:ea typeface="+mn-ea"/>
              </a:rPr>
              <a:t> </a:t>
            </a:r>
            <a:r>
              <a:rPr lang="hu-HU" sz="1900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</a:rPr>
              <a:t>imaging</a:t>
            </a:r>
            <a:endParaRPr lang="hu-HU" sz="1900" dirty="0">
              <a:ln w="12700">
                <a:noFill/>
                <a:prstDash val="solid"/>
              </a:ln>
              <a:solidFill>
                <a:srgbClr val="1A3A86"/>
              </a:solidFill>
              <a:latin typeface="Franklin Gothic Book" pitchFamily="34" charset="0"/>
              <a:ea typeface="+mn-ea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3597746" y="5517232"/>
            <a:ext cx="2978150" cy="3857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900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  <a:ea typeface="+mn-ea"/>
              </a:rPr>
              <a:t>Multimodal</a:t>
            </a:r>
            <a:r>
              <a:rPr lang="hu-HU" sz="1900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  <a:ea typeface="+mn-ea"/>
              </a:rPr>
              <a:t> </a:t>
            </a:r>
            <a:r>
              <a:rPr lang="hu-HU" sz="1900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  <a:ea typeface="+mn-ea"/>
              </a:rPr>
              <a:t>microsopy</a:t>
            </a:r>
            <a:endParaRPr lang="hu-HU" sz="1900" dirty="0">
              <a:ln w="12700">
                <a:noFill/>
                <a:prstDash val="solid"/>
              </a:ln>
              <a:solidFill>
                <a:srgbClr val="1A3A86"/>
              </a:solidFill>
              <a:latin typeface="Franklin Gothic Book" pitchFamily="34" charset="0"/>
              <a:ea typeface="+mn-ea"/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6445721" y="5534695"/>
            <a:ext cx="1890713" cy="385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900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latin typeface="Franklin Gothic Book" pitchFamily="34" charset="0"/>
                <a:ea typeface="+mn-ea"/>
              </a:rPr>
              <a:t>Bioinformatics</a:t>
            </a:r>
            <a:endParaRPr lang="hu-HU" sz="1900" dirty="0">
              <a:ln w="12700">
                <a:noFill/>
                <a:prstDash val="solid"/>
              </a:ln>
              <a:solidFill>
                <a:srgbClr val="1A3A86"/>
              </a:solidFill>
              <a:latin typeface="Franklin Gothic Book" pitchFamily="34" charset="0"/>
              <a:ea typeface="+mn-ea"/>
            </a:endParaRPr>
          </a:p>
        </p:txBody>
      </p:sp>
      <p:pic>
        <p:nvPicPr>
          <p:cNvPr id="28" name="Kép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r="4732"/>
          <a:stretch>
            <a:fillRect/>
          </a:stretch>
        </p:blipFill>
        <p:spPr bwMode="auto">
          <a:xfrm>
            <a:off x="3627438" y="1126332"/>
            <a:ext cx="2463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57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b="1" dirty="0" err="1" smtClean="0">
                <a:solidFill>
                  <a:schemeClr val="accent6"/>
                </a:solidFill>
              </a:rPr>
              <a:t>Thank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hu-HU" b="1" dirty="0" err="1" smtClean="0">
                <a:solidFill>
                  <a:schemeClr val="accent6"/>
                </a:solidFill>
              </a:rPr>
              <a:t>you</a:t>
            </a:r>
            <a:r>
              <a:rPr lang="hu-HU" b="1" dirty="0" smtClean="0">
                <a:solidFill>
                  <a:schemeClr val="accent6"/>
                </a:solidFill>
              </a:rPr>
              <a:t> </a:t>
            </a:r>
            <a:r>
              <a:rPr lang="hu-HU" b="1" dirty="0" err="1" smtClean="0">
                <a:solidFill>
                  <a:schemeClr val="accent6"/>
                </a:solidFill>
              </a:rPr>
              <a:t>for</a:t>
            </a:r>
            <a:r>
              <a:rPr lang="hu-HU" b="1" dirty="0" smtClean="0">
                <a:solidFill>
                  <a:schemeClr val="accent6"/>
                </a:solidFill>
              </a:rPr>
              <a:t> the </a:t>
            </a:r>
            <a:r>
              <a:rPr lang="hu-HU" b="1" dirty="0" err="1" smtClean="0">
                <a:solidFill>
                  <a:schemeClr val="accent6"/>
                </a:solidFill>
              </a:rPr>
              <a:t>attention</a:t>
            </a:r>
            <a:r>
              <a:rPr lang="hu-HU" b="1" dirty="0" smtClean="0">
                <a:solidFill>
                  <a:schemeClr val="accent6"/>
                </a:solidFill>
              </a:rPr>
              <a:t>!</a:t>
            </a:r>
            <a:endParaRPr lang="hu-HU" b="1" dirty="0">
              <a:solidFill>
                <a:schemeClr val="accent6"/>
              </a:solidFill>
            </a:endParaRPr>
          </a:p>
        </p:txBody>
      </p:sp>
      <p:pic>
        <p:nvPicPr>
          <p:cNvPr id="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738" y="1600200"/>
            <a:ext cx="464852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93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>
            <a:spLocks noChangeArrowheads="1"/>
          </p:cNvSpPr>
          <p:nvPr/>
        </p:nvSpPr>
        <p:spPr bwMode="auto">
          <a:xfrm>
            <a:off x="395536" y="902524"/>
            <a:ext cx="6062622" cy="595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50 year-old man </a:t>
            </a:r>
            <a:endParaRPr lang="hu-HU" sz="24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Arial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heavy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smoker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 height: 175 cm, weight: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110</a:t>
            </a:r>
            <a:r>
              <a:rPr lang="hu-HU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kg</a:t>
            </a:r>
            <a:r>
              <a:rPr lang="hu-HU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hu-HU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(BMI: 35.9)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Arial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 has never been in hospital in his life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 does not take any medications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 his father got a heart attack at the age of 55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Complaints: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 headache with high blood pressure, </a:t>
            </a:r>
            <a:endParaRPr lang="hu-HU" sz="24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Arial" charset="0"/>
            </a:endParaRP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average BP</a:t>
            </a:r>
            <a:r>
              <a:rPr lang="hu-HU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&gt;</a:t>
            </a:r>
            <a:r>
              <a:rPr lang="hu-HU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140/90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mmHg </a:t>
            </a:r>
            <a:endParaRPr lang="hu-HU" sz="24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Arial" charset="0"/>
            </a:endParaRP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occasionally BP</a:t>
            </a:r>
            <a:r>
              <a:rPr lang="hu-HU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&gt;</a:t>
            </a:r>
            <a:r>
              <a:rPr lang="hu-HU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180/100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mmHg !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 rarely chest pain during exercise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endParaRPr lang="en-US" sz="22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Szövegdoboz 3"/>
          <p:cNvSpPr txBox="1">
            <a:spLocks noChangeArrowheads="1"/>
          </p:cNvSpPr>
          <p:nvPr/>
        </p:nvSpPr>
        <p:spPr bwMode="auto">
          <a:xfrm>
            <a:off x="683568" y="116632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Case report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7641628" y="2204864"/>
            <a:ext cx="981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Arial" charset="0"/>
              </a:rPr>
              <a:t>John</a:t>
            </a:r>
          </a:p>
        </p:txBody>
      </p:sp>
      <p:pic>
        <p:nvPicPr>
          <p:cNvPr id="2050" name="Picture 2" descr="Kapcsolódó ké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810" y="144016"/>
            <a:ext cx="2769780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at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75"/>
            <a:ext cx="2928938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1862820" y="332656"/>
            <a:ext cx="62133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6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Newly</a:t>
            </a:r>
            <a:r>
              <a:rPr lang="hu-HU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hu-HU" sz="36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diagnosed</a:t>
            </a:r>
            <a:r>
              <a:rPr lang="hu-HU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 </a:t>
            </a:r>
            <a:r>
              <a:rPr lang="hu-HU" sz="3600" b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hypertension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Szövegdoboz 6"/>
          <p:cNvSpPr txBox="1">
            <a:spLocks noChangeArrowheads="1"/>
          </p:cNvSpPr>
          <p:nvPr/>
        </p:nvSpPr>
        <p:spPr bwMode="auto">
          <a:xfrm>
            <a:off x="214313" y="1857375"/>
            <a:ext cx="601735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What  shall we do in the outpatient clinic?</a:t>
            </a:r>
            <a:endParaRPr lang="en-US" sz="26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4313" y="2714625"/>
            <a:ext cx="8143875" cy="308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A: I immediately admit John to the ward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B: I calm John down as stress could cause such  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    	symptoms and no further examinations are needed 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C:  I start treating his hypertension and book appointments for 	further examinations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D: I book an appointment for </a:t>
            </a:r>
            <a:r>
              <a:rPr lang="en-US" sz="22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coronarography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for the patient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107504" y="4293096"/>
            <a:ext cx="503237" cy="504825"/>
          </a:xfrm>
          <a:prstGeom prst="ellipse">
            <a:avLst/>
          </a:prstGeom>
          <a:noFill/>
          <a:ln w="38100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660033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340768"/>
            <a:ext cx="2036440" cy="203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>
            <a:spLocks noChangeArrowheads="1"/>
          </p:cNvSpPr>
          <p:nvPr/>
        </p:nvSpPr>
        <p:spPr bwMode="auto">
          <a:xfrm>
            <a:off x="564485" y="404664"/>
            <a:ext cx="41883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„Further examinations”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Szövegdoboz 3"/>
          <p:cNvSpPr txBox="1">
            <a:spLocks noChangeArrowheads="1"/>
          </p:cNvSpPr>
          <p:nvPr/>
        </p:nvSpPr>
        <p:spPr bwMode="auto">
          <a:xfrm>
            <a:off x="564485" y="1483667"/>
            <a:ext cx="8286750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Exclude all of the diseases, which can cause 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	</a:t>
            </a:r>
            <a:r>
              <a:rPr lang="en-US" sz="2200" dirty="0" smtClean="0">
                <a:solidFill>
                  <a:srgbClr val="C00000"/>
                </a:solidFill>
                <a:latin typeface="Calibri" pitchFamily="34" charset="0"/>
              </a:rPr>
              <a:t>secondary hypertension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Looking for </a:t>
            </a:r>
            <a:r>
              <a:rPr lang="en-US" sz="2200" dirty="0" smtClean="0">
                <a:solidFill>
                  <a:srgbClr val="C00000"/>
                </a:solidFill>
                <a:latin typeface="Calibri" pitchFamily="34" charset="0"/>
              </a:rPr>
              <a:t>other cardiovascular risk factors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: </a:t>
            </a:r>
            <a:endParaRPr lang="hu-HU" sz="220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lvl="1">
              <a:lnSpc>
                <a:spcPct val="150000"/>
              </a:lnSpc>
            </a:pPr>
            <a:r>
              <a:rPr lang="hu-HU" sz="2200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b</a:t>
            </a:r>
            <a:r>
              <a:rPr lang="hu-HU" sz="22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lood</a:t>
            </a:r>
            <a:r>
              <a:rPr lang="hu-HU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test:</a:t>
            </a:r>
            <a:endParaRPr lang="hu-HU" sz="22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	- high blood cholesterol level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	-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h</a:t>
            </a:r>
            <a:r>
              <a:rPr lang="hu-HU" sz="22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yperuricaemia</a:t>
            </a:r>
            <a:endParaRPr lang="hu-HU" sz="220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	- diabetes mellitus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Check the blood pressure with 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	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n-US" sz="2200" b="1" dirty="0" smtClean="0">
                <a:solidFill>
                  <a:srgbClr val="C00000"/>
                </a:solidFill>
                <a:latin typeface="Calibri" pitchFamily="34" charset="0"/>
              </a:rPr>
              <a:t>24-hour</a:t>
            </a:r>
            <a:r>
              <a:rPr lang="hu-HU" sz="22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2200" b="1" dirty="0" smtClean="0">
                <a:solidFill>
                  <a:srgbClr val="C00000"/>
                </a:solidFill>
                <a:latin typeface="Calibri" pitchFamily="34" charset="0"/>
              </a:rPr>
              <a:t>ambulatory blood pressure monitoring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(ABPM) 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5" name="Kép 4" descr="nagyító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13" y="285750"/>
            <a:ext cx="1857375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83717" y="0"/>
            <a:ext cx="8229600" cy="1143000"/>
          </a:xfrm>
        </p:spPr>
        <p:txBody>
          <a:bodyPr/>
          <a:lstStyle/>
          <a:p>
            <a:pPr eaLnBrk="1" hangingPunct="1"/>
            <a:r>
              <a:rPr lang="hu-HU" sz="36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ABPM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83717" y="836712"/>
            <a:ext cx="853529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4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		</a:t>
            </a:r>
            <a:r>
              <a:rPr kumimoji="0" lang="hu-HU" sz="2400" b="1" i="0" u="none" strike="noStrike" kern="1200" cap="none" spc="0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          </a:t>
            </a:r>
            <a:r>
              <a:rPr kumimoji="0" lang="en-US" sz="2400" b="1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(Ambulatory Blood Pressure Monitoring)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measures blood pressure at regular intervals throughout the day and night</a:t>
            </a:r>
            <a:endParaRPr kumimoji="0" lang="hu-HU" sz="220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hu-HU" sz="220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i="0" u="none" strike="noStrike" kern="1200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it </a:t>
            </a:r>
            <a:r>
              <a:rPr kumimoji="0" lang="hu-HU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is 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believed to be able to reduce the </a:t>
            </a:r>
            <a:r>
              <a:rPr kumimoji="0" lang="hu-H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„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white coat</a:t>
            </a:r>
            <a:r>
              <a:rPr kumimoji="0" lang="hu-H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”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en-US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hypertension effect</a:t>
            </a:r>
            <a:endParaRPr kumimoji="0" lang="hu-HU" sz="220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1363" y="3500438"/>
            <a:ext cx="423545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563123" y="4135735"/>
            <a:ext cx="3466783" cy="1133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Checks for </a:t>
            </a:r>
          </a:p>
          <a:p>
            <a:pPr marL="342900" lvl="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blood pressure variability, </a:t>
            </a:r>
          </a:p>
          <a:p>
            <a:pPr marL="342900" lvl="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nocturnal hypertension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3"/>
          <p:cNvSpPr>
            <a:spLocks noChangeArrowheads="1"/>
          </p:cNvSpPr>
          <p:nvPr/>
        </p:nvSpPr>
        <p:spPr bwMode="auto">
          <a:xfrm>
            <a:off x="184893" y="19120"/>
            <a:ext cx="7683257" cy="114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660033"/>
                </a:solidFill>
                <a:latin typeface="Calibri" pitchFamily="34" charset="0"/>
              </a:rPr>
              <a:t>John said: „I had some chest pain a few weeks ago, 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660033"/>
                </a:solidFill>
                <a:latin typeface="Calibri" pitchFamily="34" charset="0"/>
              </a:rPr>
              <a:t>  when I carried heavy bag</a:t>
            </a:r>
            <a:r>
              <a:rPr lang="hu-HU" sz="2400" b="1" dirty="0" smtClean="0">
                <a:solidFill>
                  <a:srgbClr val="660033"/>
                </a:solidFill>
                <a:latin typeface="Calibri" pitchFamily="34" charset="0"/>
              </a:rPr>
              <a:t>g</a:t>
            </a:r>
            <a:r>
              <a:rPr lang="en-US" sz="2400" b="1" dirty="0" smtClean="0">
                <a:solidFill>
                  <a:srgbClr val="660033"/>
                </a:solidFill>
                <a:latin typeface="Calibri" pitchFamily="34" charset="0"/>
              </a:rPr>
              <a:t>a</a:t>
            </a:r>
            <a:r>
              <a:rPr lang="hu-HU" sz="2400" b="1" dirty="0" smtClean="0">
                <a:solidFill>
                  <a:srgbClr val="660033"/>
                </a:solidFill>
                <a:latin typeface="Calibri" pitchFamily="34" charset="0"/>
              </a:rPr>
              <a:t>g</a:t>
            </a:r>
            <a:r>
              <a:rPr lang="en-US" sz="2400" b="1" dirty="0" smtClean="0">
                <a:solidFill>
                  <a:srgbClr val="660033"/>
                </a:solidFill>
                <a:latin typeface="Calibri" pitchFamily="34" charset="0"/>
              </a:rPr>
              <a:t>e. It lasted only 1-2 minutes.”</a:t>
            </a:r>
            <a:endParaRPr lang="en-US" sz="2400" b="1" dirty="0">
              <a:solidFill>
                <a:srgbClr val="660033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63189" y="1340768"/>
            <a:ext cx="87501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u="sng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ECG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: </a:t>
            </a:r>
            <a:endParaRPr lang="hu-HU" sz="200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Arial" charset="0"/>
            </a:endParaRPr>
          </a:p>
          <a:p>
            <a:pPr lvl="1">
              <a:lnSpc>
                <a:spcPct val="15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- baseline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	</a:t>
            </a:r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 - during symptoms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	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   (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ST-segment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 and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T wave abnormalities, arrhythmias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)</a:t>
            </a:r>
            <a:endParaRPr lang="en-US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u="sng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Stress Test : 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	- to evaluate coronary artery disease (CAD)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 	- to determine functional capacity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	- to estimate prognosis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	- </a:t>
            </a:r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to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provide information about the effectiveness of the current medical therapy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None/>
            </a:pPr>
            <a:endParaRPr lang="en-US" sz="2000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6" name="Picture 6" descr="ergometry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244852" y="1162190"/>
            <a:ext cx="2683761" cy="2204770"/>
          </a:xfrm>
          <a:prstGeom prst="rect">
            <a:avLst/>
          </a:prstGeom>
        </p:spPr>
      </p:pic>
      <p:pic>
        <p:nvPicPr>
          <p:cNvPr id="7" name="Picture 4" descr="EKG-Szalóky nyu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215610" y="3356992"/>
            <a:ext cx="2697754" cy="19236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5_kardiologia_ppt_sablon">
  <a:themeElements>
    <a:clrScheme name="15_kardiologia_ppt_sabl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5_kardiologia_ppt_sablon">
      <a:majorFont>
        <a:latin typeface="Arial"/>
        <a:ea typeface="MS PGothic"/>
        <a:cs typeface="Arial"/>
      </a:majorFont>
      <a:minorFont>
        <a:latin typeface="Arial"/>
        <a:ea typeface="MS PGothic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5_kardiologia_ppt_sabl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kardiologia_ppt_sabl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kardiologia_ppt_sabl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kardiologia_ppt_sabl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kardiologia_ppt_sabl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kardiologia_ppt_sabl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kardiologia_ppt_sabl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kardiologia_ppt_sabl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kardiologia_ppt_sabl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kardiologia_ppt_sabl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kardiologia_ppt_sabl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kardiologia_ppt_sabl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Semmelweis_eng</Template>
  <TotalTime>3387</TotalTime>
  <Words>1223</Words>
  <Application>Microsoft Office PowerPoint</Application>
  <PresentationFormat>Diavetítés a képernyőre (4:3 oldalarány)</PresentationFormat>
  <Paragraphs>324</Paragraphs>
  <Slides>43</Slides>
  <Notes>42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43</vt:i4>
      </vt:variant>
    </vt:vector>
  </HeadingPairs>
  <TitlesOfParts>
    <vt:vector size="51" baseType="lpstr">
      <vt:lpstr>MS PGothic</vt:lpstr>
      <vt:lpstr>MS PGothic</vt:lpstr>
      <vt:lpstr>Arial</vt:lpstr>
      <vt:lpstr>Calibri</vt:lpstr>
      <vt:lpstr>Calibri Light</vt:lpstr>
      <vt:lpstr>Franklin Gothic Book</vt:lpstr>
      <vt:lpstr>Wingdings</vt:lpstr>
      <vt:lpstr>15_kardiologia_ppt_sablon</vt:lpstr>
      <vt:lpstr>PowerPoint-bemutató</vt:lpstr>
      <vt:lpstr>Anatomy of the heart</vt:lpstr>
      <vt:lpstr>PowerPoint-bemutató</vt:lpstr>
      <vt:lpstr>PowerPoint-bemutató</vt:lpstr>
      <vt:lpstr>PowerPoint-bemutató</vt:lpstr>
      <vt:lpstr>PowerPoint-bemutató</vt:lpstr>
      <vt:lpstr>PowerPoint-bemutató</vt:lpstr>
      <vt:lpstr>ABPM</vt:lpstr>
      <vt:lpstr>PowerPoint-bemutató</vt:lpstr>
      <vt:lpstr>PowerPoint-bemutató</vt:lpstr>
      <vt:lpstr>PowerPoint-bemutató</vt:lpstr>
      <vt:lpstr>PowerPoint-bemutató</vt:lpstr>
      <vt:lpstr>Echocardiography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Delayed contrast enhancement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Mitraclip</vt:lpstr>
      <vt:lpstr>PowerPoint-bemutató</vt:lpstr>
      <vt:lpstr>Modern Technologies</vt:lpstr>
      <vt:lpstr>Thank you for the attention!</vt:lpstr>
    </vt:vector>
  </TitlesOfParts>
  <Company>Proaction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Ferenczi Gábor</dc:creator>
  <cp:lastModifiedBy>Németh Balázs Tamás</cp:lastModifiedBy>
  <cp:revision>95</cp:revision>
  <dcterms:created xsi:type="dcterms:W3CDTF">2013-02-13T14:35:40Z</dcterms:created>
  <dcterms:modified xsi:type="dcterms:W3CDTF">2022-03-01T14:03:16Z</dcterms:modified>
</cp:coreProperties>
</file>