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265" r:id="rId5"/>
    <p:sldId id="266" r:id="rId6"/>
    <p:sldId id="260" r:id="rId7"/>
    <p:sldId id="261" r:id="rId8"/>
    <p:sldId id="295" r:id="rId9"/>
    <p:sldId id="262" r:id="rId10"/>
    <p:sldId id="264" r:id="rId11"/>
    <p:sldId id="263" r:id="rId12"/>
    <p:sldId id="267" r:id="rId13"/>
    <p:sldId id="275" r:id="rId14"/>
    <p:sldId id="268" r:id="rId15"/>
    <p:sldId id="269" r:id="rId16"/>
    <p:sldId id="271" r:id="rId17"/>
    <p:sldId id="272" r:id="rId18"/>
    <p:sldId id="278" r:id="rId19"/>
    <p:sldId id="286" r:id="rId20"/>
    <p:sldId id="287" r:id="rId21"/>
    <p:sldId id="288" r:id="rId22"/>
    <p:sldId id="290" r:id="rId23"/>
    <p:sldId id="280" r:id="rId24"/>
    <p:sldId id="279" r:id="rId25"/>
    <p:sldId id="289" r:id="rId26"/>
    <p:sldId id="282" r:id="rId27"/>
    <p:sldId id="284" r:id="rId28"/>
    <p:sldId id="292" r:id="rId29"/>
    <p:sldId id="273" r:id="rId30"/>
    <p:sldId id="291" r:id="rId31"/>
    <p:sldId id="305" r:id="rId32"/>
    <p:sldId id="306" r:id="rId33"/>
    <p:sldId id="321" r:id="rId34"/>
    <p:sldId id="322" r:id="rId35"/>
    <p:sldId id="310" r:id="rId36"/>
    <p:sldId id="308" r:id="rId37"/>
    <p:sldId id="311" r:id="rId38"/>
    <p:sldId id="309" r:id="rId39"/>
    <p:sldId id="312" r:id="rId40"/>
    <p:sldId id="315" r:id="rId41"/>
    <p:sldId id="316" r:id="rId42"/>
    <p:sldId id="313" r:id="rId43"/>
    <p:sldId id="314" r:id="rId44"/>
    <p:sldId id="320" r:id="rId45"/>
    <p:sldId id="319" r:id="rId46"/>
    <p:sldId id="318" r:id="rId47"/>
    <p:sldId id="302" r:id="rId48"/>
    <p:sldId id="303" r:id="rId49"/>
    <p:sldId id="304" r:id="rId50"/>
    <p:sldId id="293" r:id="rId51"/>
    <p:sldId id="323" r:id="rId52"/>
    <p:sldId id="324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5FFFF"/>
    <a:srgbClr val="000058"/>
    <a:srgbClr val="D9FFFF"/>
    <a:srgbClr val="2B2B8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C351B-93CA-47F8-997D-E9C7CF71C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40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C6E52-907D-4E6A-833D-FA96596F2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5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D9DC0-C945-4BCE-845A-6E37AB7E3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17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4851D-9783-4FB9-994D-1711A1B5F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49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E7344-E89F-4406-9BAC-0FC470A1A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88E7B-279A-4A3F-8F19-B2A307F30E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2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F1126-E633-43A0-A04C-C18BB8F33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41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372B0-0F90-4835-BF39-6426A1DFB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348B9-D5F0-48EC-9BC8-C118F342F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23C59-30B8-4A1B-8F91-FA2888DDB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5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B0BE1-ADFE-4E12-A1FD-5BA48E361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8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5A6B6-9447-4CDF-BD03-6FBAA5B6B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75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E49FC-88E7-4857-A197-3BD17E7FC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30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Mintaszöveg szerkesztése</a:t>
            </a:r>
          </a:p>
          <a:p>
            <a:pPr lvl="1"/>
            <a:r>
              <a:rPr lang="en-US" altLang="en-US"/>
              <a:t>Második szint</a:t>
            </a:r>
          </a:p>
          <a:p>
            <a:pPr lvl="2"/>
            <a:r>
              <a:rPr lang="en-US" altLang="en-US"/>
              <a:t>Harmadik szint</a:t>
            </a:r>
          </a:p>
          <a:p>
            <a:pPr lvl="3"/>
            <a:r>
              <a:rPr lang="en-US" altLang="en-US"/>
              <a:t>Negyedik szint</a:t>
            </a:r>
          </a:p>
          <a:p>
            <a:pPr lvl="4"/>
            <a:r>
              <a:rPr lang="en-US" altLang="en-US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689CE0-277F-4141-905B-FCDB66CF2C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9144000" cy="2406129"/>
          </a:xfrm>
        </p:spPr>
        <p:txBody>
          <a:bodyPr/>
          <a:lstStyle/>
          <a:p>
            <a:pPr eaLnBrk="1" hangingPunct="1"/>
            <a:r>
              <a:rPr lang="hu-HU" altLang="en-US" sz="5400" dirty="0" err="1">
                <a:solidFill>
                  <a:srgbClr val="FFFF00"/>
                </a:solidFill>
              </a:rPr>
              <a:t>Introduction</a:t>
            </a:r>
            <a:r>
              <a:rPr lang="hu-HU" altLang="en-US" sz="5400" dirty="0">
                <a:solidFill>
                  <a:srgbClr val="FFFF00"/>
                </a:solidFill>
              </a:rPr>
              <a:t> </a:t>
            </a:r>
            <a:r>
              <a:rPr lang="hu-HU" altLang="en-US" sz="5400" dirty="0" err="1">
                <a:solidFill>
                  <a:srgbClr val="FFFF00"/>
                </a:solidFill>
              </a:rPr>
              <a:t>to</a:t>
            </a:r>
            <a:r>
              <a:rPr lang="hu-HU" altLang="en-US" sz="5400" dirty="0">
                <a:solidFill>
                  <a:srgbClr val="FFFF00"/>
                </a:solidFill>
              </a:rPr>
              <a:t> </a:t>
            </a:r>
            <a:r>
              <a:rPr lang="hu-HU" altLang="en-US" sz="5400" dirty="0" err="1">
                <a:solidFill>
                  <a:srgbClr val="FFFF00"/>
                </a:solidFill>
              </a:rPr>
              <a:t>Patient</a:t>
            </a:r>
            <a:r>
              <a:rPr lang="hu-HU" altLang="en-US" sz="5400" dirty="0">
                <a:solidFill>
                  <a:srgbClr val="FFFF00"/>
                </a:solidFill>
              </a:rPr>
              <a:t> </a:t>
            </a:r>
            <a:r>
              <a:rPr lang="hu-HU" altLang="en-US" sz="5400" dirty="0" err="1">
                <a:solidFill>
                  <a:srgbClr val="FFFF00"/>
                </a:solidFill>
              </a:rPr>
              <a:t>Care</a:t>
            </a:r>
            <a:r>
              <a:rPr lang="en-US" altLang="en-US" sz="5400" dirty="0">
                <a:solidFill>
                  <a:srgbClr val="FFFF00"/>
                </a:solidFill>
              </a:rPr>
              <a:t>:</a:t>
            </a:r>
            <a:r>
              <a:rPr lang="hu-HU" altLang="en-US" sz="5400" dirty="0">
                <a:solidFill>
                  <a:srgbClr val="FFFF00"/>
                </a:solidFill>
              </a:rPr>
              <a:t/>
            </a:r>
            <a:br>
              <a:rPr lang="hu-HU" altLang="en-US" sz="5400" dirty="0">
                <a:solidFill>
                  <a:srgbClr val="FFFF00"/>
                </a:solidFill>
              </a:rPr>
            </a:br>
            <a:r>
              <a:rPr lang="en-US" altLang="en-US" sz="5400" dirty="0">
                <a:solidFill>
                  <a:srgbClr val="FFFF00"/>
                </a:solidFill>
              </a:rPr>
              <a:t> Psychiatry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59" y="4221088"/>
            <a:ext cx="7989887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hu-HU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Attila J. Pulay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, M.D.</a:t>
            </a:r>
            <a:r>
              <a:rPr lang="hu-HU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hu-HU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Ph.D</a:t>
            </a:r>
            <a:r>
              <a:rPr lang="hu-HU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Ass</a:t>
            </a:r>
            <a:r>
              <a:rPr lang="hu-HU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istant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en-US" sz="2800" dirty="0" err="1">
                <a:solidFill>
                  <a:schemeClr val="bg1"/>
                </a:solidFill>
                <a:cs typeface="Arial" panose="020B0604020202020204" pitchFamily="34" charset="0"/>
              </a:rPr>
              <a:t>rofessor</a:t>
            </a:r>
            <a:endParaRPr lang="en-US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Semmelweis University</a:t>
            </a:r>
          </a:p>
          <a:p>
            <a:pPr algn="l"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Department of Psychiatry and Psychotherapy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80px-Thomas_Wi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24765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68313" y="4652963"/>
            <a:ext cx="8280400" cy="1308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en-US" i="1">
                <a:solidFill>
                  <a:srgbClr val="D9FFFF"/>
                </a:solidFill>
              </a:rPr>
              <a:t>“</a:t>
            </a:r>
            <a:r>
              <a:rPr lang="en-US" altLang="en-US" i="1">
                <a:solidFill>
                  <a:schemeClr val="bg1"/>
                </a:solidFill>
              </a:rPr>
              <a:t>Cerebri anatomi”</a:t>
            </a:r>
            <a:r>
              <a:rPr lang="en-US" altLang="en-US">
                <a:solidFill>
                  <a:schemeClr val="bg1"/>
                </a:solidFill>
              </a:rPr>
              <a:t>, 1664 (the term “neurology”)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bg1"/>
                </a:solidFill>
              </a:rPr>
              <a:t>- </a:t>
            </a:r>
            <a:r>
              <a:rPr lang="en-US" altLang="en-US" i="1">
                <a:solidFill>
                  <a:schemeClr val="bg1"/>
                </a:solidFill>
              </a:rPr>
              <a:t>“Pathologicae cerebri, et nervosi generis specimen”,</a:t>
            </a:r>
            <a:r>
              <a:rPr lang="en-US" altLang="en-US">
                <a:solidFill>
                  <a:schemeClr val="bg1"/>
                </a:solidFill>
              </a:rPr>
              <a:t> 1</a:t>
            </a:r>
            <a:r>
              <a:rPr lang="hu-HU" altLang="en-US">
                <a:solidFill>
                  <a:schemeClr val="bg1"/>
                </a:solidFill>
              </a:rPr>
              <a:t>6</a:t>
            </a:r>
            <a:r>
              <a:rPr lang="en-US" altLang="en-US">
                <a:solidFill>
                  <a:schemeClr val="bg1"/>
                </a:solidFill>
              </a:rPr>
              <a:t>67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 i="1">
                <a:solidFill>
                  <a:schemeClr val="bg1"/>
                </a:solidFill>
              </a:rPr>
              <a:t>“Two Discourses concerning The Soul of Brutes, Which is that of the Vital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i="1">
                <a:solidFill>
                  <a:schemeClr val="bg1"/>
                </a:solidFill>
              </a:rPr>
              <a:t>and Sensitive of Man”,</a:t>
            </a:r>
            <a:r>
              <a:rPr lang="en-US" altLang="en-US">
                <a:solidFill>
                  <a:schemeClr val="bg1"/>
                </a:solidFill>
              </a:rPr>
              <a:t> 1672 (the first English work on medical psychology)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968625" y="3690938"/>
            <a:ext cx="320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</a:rPr>
              <a:t>Thomas Willis</a:t>
            </a:r>
            <a:r>
              <a:rPr lang="en-US" altLang="en-US" b="1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(1621-1675)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70px-Pi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47211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16013" y="404813"/>
            <a:ext cx="685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Philippe Pinel </a:t>
            </a:r>
            <a:r>
              <a:rPr lang="en-US" altLang="en-US" sz="2400">
                <a:solidFill>
                  <a:schemeClr val="bg1"/>
                </a:solidFill>
              </a:rPr>
              <a:t>(1745-1826)</a:t>
            </a:r>
            <a:endParaRPr lang="hu-HU" altLang="en-US" sz="2400">
              <a:solidFill>
                <a:schemeClr val="bg1"/>
              </a:solidFill>
            </a:endParaRPr>
          </a:p>
          <a:p>
            <a:pPr algn="ctr" eaLnBrk="1" hangingPunct="1"/>
            <a:r>
              <a:rPr lang="en-US" altLang="en-US" sz="2400">
                <a:solidFill>
                  <a:schemeClr val="bg1"/>
                </a:solidFill>
              </a:rPr>
              <a:t>Humanization of the treatment of the mentally ill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66700" y="-25400"/>
            <a:ext cx="85471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</a:rPr>
              <a:t>Johann Christian Reil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(1759 -1813): the term Psychiatry in 1808 (psyche - soul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Iatros – doctor)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first psychiatric </a:t>
            </a:r>
            <a:r>
              <a:rPr lang="en-US" altLang="en-US" b="1">
                <a:solidFill>
                  <a:srgbClr val="FFFF00"/>
                </a:solidFill>
              </a:rPr>
              <a:t>university department</a:t>
            </a:r>
            <a:r>
              <a:rPr lang="en-US" altLang="en-US" b="1">
                <a:solidFill>
                  <a:schemeClr val="bg1"/>
                </a:solidFill>
              </a:rPr>
              <a:t>:</a:t>
            </a:r>
            <a:r>
              <a:rPr lang="en-US" altLang="en-US">
                <a:solidFill>
                  <a:schemeClr val="bg1"/>
                </a:solidFill>
              </a:rPr>
              <a:t>1865, Berlin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</a:rPr>
              <a:t>Károly Laufenauer</a:t>
            </a:r>
            <a:r>
              <a:rPr lang="en-US" altLang="en-US">
                <a:solidFill>
                  <a:schemeClr val="bg1"/>
                </a:solidFill>
              </a:rPr>
              <a:t>, 1882, Budapest </a:t>
            </a:r>
            <a:endParaRPr lang="en-US" altLang="en-US" b="1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America: </a:t>
            </a:r>
            <a:r>
              <a:rPr lang="en-US" altLang="en-US" sz="2000" b="1" u="sng">
                <a:solidFill>
                  <a:srgbClr val="FFFF00"/>
                </a:solidFill>
              </a:rPr>
              <a:t>Benjamin Rush</a:t>
            </a:r>
            <a:r>
              <a:rPr lang="en-US" altLang="en-US" u="sng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(1745-1813), American Psychiatric Association (1844)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</a:rPr>
              <a:t>Emil Kraepelin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(1856-1926): classification of mental disorders</a:t>
            </a:r>
            <a:endParaRPr lang="hu-HU" altLang="en-US">
              <a:solidFill>
                <a:schemeClr val="bg1"/>
              </a:solidFill>
            </a:endParaRPr>
          </a:p>
          <a:p>
            <a:pPr eaLnBrk="1" hangingPunct="1"/>
            <a:endParaRPr lang="hu-HU" altLang="en-US">
              <a:solidFill>
                <a:schemeClr val="bg1"/>
              </a:solidFill>
            </a:endParaRPr>
          </a:p>
          <a:p>
            <a:pPr eaLnBrk="1" hangingPunct="1"/>
            <a:r>
              <a:rPr lang="hu-HU" altLang="en-US" sz="2000">
                <a:solidFill>
                  <a:srgbClr val="FFFF00"/>
                </a:solidFill>
              </a:rPr>
              <a:t>Eugen Bleuler:</a:t>
            </a:r>
            <a:r>
              <a:rPr lang="hu-HU" altLang="en-US">
                <a:solidFill>
                  <a:schemeClr val="bg1"/>
                </a:solidFill>
              </a:rPr>
              <a:t> the term schizophrenia </a:t>
            </a:r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</a:rPr>
              <a:t>Sigmund Freud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(1856-1939): psychoanalysis</a:t>
            </a:r>
          </a:p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13315" name="Picture 5" descr="Emil_Kraepelin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149725"/>
            <a:ext cx="17891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200px-Benjamin_Rush_Painting_by_Peal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3375"/>
            <a:ext cx="223202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178px-Sigmund_Freud-loc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49725"/>
            <a:ext cx="17859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125538"/>
            <a:ext cx="4038600" cy="496775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b="1" dirty="0" err="1">
                <a:solidFill>
                  <a:srgbClr val="FFFF00"/>
                </a:solidFill>
              </a:rPr>
              <a:t>Kraepelin</a:t>
            </a:r>
            <a:r>
              <a:rPr lang="en-US" altLang="en-US" b="1" dirty="0" err="1">
                <a:solidFill>
                  <a:srgbClr val="FFFF00"/>
                </a:solidFill>
                <a:cs typeface="Arial" panose="020B0604020202020204" pitchFamily="34" charset="0"/>
              </a:rPr>
              <a:t>'</a:t>
            </a:r>
            <a:r>
              <a:rPr lang="en-US" altLang="en-US" b="1" dirty="0" err="1">
                <a:solidFill>
                  <a:srgbClr val="FFFF00"/>
                </a:solidFill>
              </a:rPr>
              <a:t>s</a:t>
            </a:r>
            <a:r>
              <a:rPr lang="en-US" altLang="en-US" b="1" dirty="0">
                <a:solidFill>
                  <a:srgbClr val="FFFF00"/>
                </a:solidFill>
              </a:rPr>
              <a:t> view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altLang="en-US" b="1" u="sng" dirty="0">
              <a:solidFill>
                <a:srgbClr val="FFFF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Treated patients with severe mental disorders in asylums</a:t>
            </a:r>
            <a:r>
              <a:rPr lang="hu-HU" altLang="en-US" dirty="0">
                <a:solidFill>
                  <a:schemeClr val="bg1"/>
                </a:solidFill>
              </a:rPr>
              <a:t/>
            </a:r>
            <a:br>
              <a:rPr lang="hu-HU" altLang="en-US" dirty="0">
                <a:solidFill>
                  <a:schemeClr val="bg1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Origin of illness: </a:t>
            </a:r>
            <a:endParaRPr lang="hu-HU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hu-HU" altLang="en-US" dirty="0">
                <a:solidFill>
                  <a:schemeClr val="bg1"/>
                </a:solidFill>
              </a:rPr>
              <a:t>	</a:t>
            </a:r>
            <a:r>
              <a:rPr lang="en-US" altLang="en-US" dirty="0">
                <a:solidFill>
                  <a:schemeClr val="bg1"/>
                </a:solidFill>
              </a:rPr>
              <a:t>brain pathology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1125538"/>
            <a:ext cx="4038600" cy="518378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</a:rPr>
              <a:t>Freud's view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altLang="en-US" b="1" u="sng" dirty="0">
              <a:solidFill>
                <a:srgbClr val="FFFF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Treated less severe outpatients</a:t>
            </a:r>
            <a:endParaRPr lang="hu-HU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hu-HU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hu-HU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Origin of illness: repressed unconscious (sexual) desires, abnormal psychosexual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eaLnBrk="1" hangingPunct="1"/>
            <a:r>
              <a:rPr lang="hu-HU" altLang="en-US" sz="3200" b="1" dirty="0" err="1">
                <a:solidFill>
                  <a:srgbClr val="FFFF00"/>
                </a:solidFill>
              </a:rPr>
              <a:t>Psychiatric</a:t>
            </a:r>
            <a:r>
              <a:rPr lang="hu-HU" altLang="en-US" sz="3200" b="1" dirty="0">
                <a:solidFill>
                  <a:srgbClr val="FFFF00"/>
                </a:solidFill>
              </a:rPr>
              <a:t> </a:t>
            </a:r>
            <a:r>
              <a:rPr lang="hu-HU" altLang="en-US" sz="3200" b="1" dirty="0" err="1">
                <a:solidFill>
                  <a:srgbClr val="FFFF00"/>
                </a:solidFill>
              </a:rPr>
              <a:t>disorders</a:t>
            </a:r>
            <a:r>
              <a:rPr lang="hu-HU" altLang="en-US" sz="3200" b="1" dirty="0">
                <a:solidFill>
                  <a:srgbClr val="FFFF00"/>
                </a:solidFill>
              </a:rPr>
              <a:t> </a:t>
            </a:r>
            <a:r>
              <a:rPr lang="hu-HU" altLang="en-US" sz="3200" b="1" dirty="0" err="1">
                <a:solidFill>
                  <a:srgbClr val="FFFF00"/>
                </a:solidFill>
              </a:rPr>
              <a:t>today</a:t>
            </a:r>
            <a:r>
              <a:rPr lang="hu-HU" altLang="en-US" sz="3200" b="1" dirty="0">
                <a:solidFill>
                  <a:srgbClr val="FFFF00"/>
                </a:solidFill>
              </a:rPr>
              <a:t>: The </a:t>
            </a:r>
            <a:r>
              <a:rPr lang="hu-HU" altLang="en-US" sz="3200" b="1" dirty="0" err="1">
                <a:solidFill>
                  <a:srgbClr val="FFFF00"/>
                </a:solidFill>
              </a:rPr>
              <a:t>heritage</a:t>
            </a:r>
            <a:endParaRPr lang="en-US" alt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17816170"/>
              </p:ext>
            </p:extLst>
          </p:nvPr>
        </p:nvGraphicFramePr>
        <p:xfrm>
          <a:off x="611188" y="692150"/>
          <a:ext cx="7715250" cy="5954910"/>
        </p:xfrm>
        <a:graphic>
          <a:graphicData uri="http://schemas.openxmlformats.org/drawingml/2006/table">
            <a:tbl>
              <a:tblPr/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Symptom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Ancient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XIX. century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Today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Acute disorder of consciousness,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disorientation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Phrenitis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Delirium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Infectious and toxic psychosis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Acute organic disorders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Disorders due to general medical condition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Lack, decline or loss of mental functions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Dementia, amentia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Dementia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paralytica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syphylis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Degenerative psychosis of old age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Dementia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Psychiatric symptoms caused by neurological disorders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Low mood, loss of pleasure and motivation or the opposite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Melancholia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Manic-depressive psychosis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Melancholia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Bipolar disorder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Unipolar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depression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2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Hallucinations (hearing voices), bizarre beliefs and behavior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Dementia praecox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Bleuler’s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schizophrenia)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Paranoia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Schizophrenia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Delusive disorder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Predatoriness, lack of compassion, empathy and foresight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Moral insanity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Antiscocial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personality disorder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Anxiety, phobias, body symptoms with no objective origin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Hysteria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Neuroses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Anxiety disorders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Somatoform disorders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Dissociative</a:t>
                      </a: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disorders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-17463"/>
            <a:ext cx="8229600" cy="114300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The dark side of psychiatry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0994" y="1630720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Torture of patients in medieval ages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Patients were closed in large institutions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Political psychiatry (Soviet Union and Nazis)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Lobotomy, insulin coma, </a:t>
            </a:r>
            <a:r>
              <a:rPr lang="en-US" altLang="en-US" sz="1800" dirty="0" err="1">
                <a:solidFill>
                  <a:schemeClr val="bg1"/>
                </a:solidFill>
              </a:rPr>
              <a:t>elec</a:t>
            </a:r>
            <a:r>
              <a:rPr lang="hu-HU" altLang="en-US" sz="1800" dirty="0">
                <a:solidFill>
                  <a:schemeClr val="bg1"/>
                </a:solidFill>
              </a:rPr>
              <a:t>t</a:t>
            </a:r>
            <a:r>
              <a:rPr lang="en-US" altLang="en-US" sz="1800" dirty="0" err="1">
                <a:solidFill>
                  <a:schemeClr val="bg1"/>
                </a:solidFill>
              </a:rPr>
              <a:t>roconvulsive</a:t>
            </a:r>
            <a:r>
              <a:rPr lang="en-US" altLang="en-US" sz="1800" dirty="0">
                <a:solidFill>
                  <a:schemeClr val="bg1"/>
                </a:solidFill>
              </a:rPr>
              <a:t> therapy </a:t>
            </a:r>
            <a:r>
              <a:rPr lang="hu-HU" altLang="en-US" sz="1800" dirty="0" err="1">
                <a:solidFill>
                  <a:schemeClr val="bg1"/>
                </a:solidFill>
              </a:rPr>
              <a:t>with</a:t>
            </a:r>
            <a:r>
              <a:rPr lang="hu-HU" altLang="en-US" sz="1800" dirty="0">
                <a:solidFill>
                  <a:schemeClr val="bg1"/>
                </a:solidFill>
              </a:rPr>
              <a:t> no </a:t>
            </a:r>
            <a:r>
              <a:rPr lang="hu-HU" altLang="en-US" sz="1800" dirty="0" err="1">
                <a:solidFill>
                  <a:schemeClr val="bg1"/>
                </a:solidFill>
              </a:rPr>
              <a:t>anaesthesia</a:t>
            </a: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No scientific bases of mental illness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Psychoanalysis is a myth and not science</a:t>
            </a:r>
          </a:p>
          <a:p>
            <a:pPr eaLnBrk="1" hangingPunct="1"/>
            <a:r>
              <a:rPr lang="en-US" altLang="en-US" sz="1800" dirty="0">
                <a:solidFill>
                  <a:schemeClr val="bg1"/>
                </a:solidFill>
              </a:rPr>
              <a:t>1960: </a:t>
            </a:r>
            <a:r>
              <a:rPr lang="en-US" altLang="en-US" sz="1800" dirty="0">
                <a:solidFill>
                  <a:srgbClr val="FFFF00"/>
                </a:solidFill>
              </a:rPr>
              <a:t>antipsychiatry </a:t>
            </a:r>
            <a:r>
              <a:rPr lang="hu-HU" altLang="en-US" sz="1800" dirty="0" err="1">
                <a:solidFill>
                  <a:srgbClr val="FFFF00"/>
                </a:solidFill>
              </a:rPr>
              <a:t>movement</a:t>
            </a:r>
            <a:r>
              <a:rPr lang="hu-HU" altLang="en-US" sz="1800" dirty="0">
                <a:solidFill>
                  <a:srgbClr val="FFFF00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(David Cooper, Thomas Szasz)</a:t>
            </a:r>
          </a:p>
          <a:p>
            <a:pPr eaLnBrk="1" hangingPunct="1"/>
            <a:endParaRPr lang="en-US" altLang="en-US" sz="1800" dirty="0">
              <a:solidFill>
                <a:srgbClr val="D9FFFF"/>
              </a:solidFill>
            </a:endParaRPr>
          </a:p>
        </p:txBody>
      </p:sp>
      <p:pic>
        <p:nvPicPr>
          <p:cNvPr id="16388" name="Picture 5" descr="260px-The_Rake%27s_Progress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0241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200px-Cuckoo_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16541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260px-Homosexuality_Spanish_Inqui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076700"/>
            <a:ext cx="28082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en-US" sz="3600" dirty="0" err="1">
                <a:solidFill>
                  <a:srgbClr val="FFFF00"/>
                </a:solidFill>
              </a:rPr>
              <a:t>What</a:t>
            </a:r>
            <a:r>
              <a:rPr lang="hu-HU" altLang="en-US" sz="3600" dirty="0">
                <a:solidFill>
                  <a:srgbClr val="FFFF00"/>
                </a:solidFill>
              </a:rPr>
              <a:t> </a:t>
            </a:r>
            <a:r>
              <a:rPr lang="hu-HU" altLang="en-US" sz="3600" dirty="0" err="1">
                <a:solidFill>
                  <a:srgbClr val="FFFF00"/>
                </a:solidFill>
              </a:rPr>
              <a:t>happens</a:t>
            </a:r>
            <a:r>
              <a:rPr lang="hu-HU" altLang="en-US" sz="3600" dirty="0">
                <a:solidFill>
                  <a:srgbClr val="FFFF00"/>
                </a:solidFill>
              </a:rPr>
              <a:t> </a:t>
            </a:r>
            <a:r>
              <a:rPr lang="hu-HU" altLang="en-US" sz="3600" dirty="0" err="1">
                <a:solidFill>
                  <a:srgbClr val="FFFF00"/>
                </a:solidFill>
              </a:rPr>
              <a:t>if</a:t>
            </a:r>
            <a:r>
              <a:rPr lang="hu-HU" altLang="en-US" sz="3600" dirty="0">
                <a:solidFill>
                  <a:srgbClr val="FFFF00"/>
                </a:solidFill>
              </a:rPr>
              <a:t> </a:t>
            </a:r>
            <a:r>
              <a:rPr lang="hu-HU" altLang="en-US" sz="3600" dirty="0" err="1">
                <a:solidFill>
                  <a:srgbClr val="FFFF00"/>
                </a:solidFill>
              </a:rPr>
              <a:t>we</a:t>
            </a:r>
            <a:r>
              <a:rPr lang="hu-HU" altLang="en-US" sz="3600" dirty="0">
                <a:solidFill>
                  <a:srgbClr val="FFFF00"/>
                </a:solidFill>
              </a:rPr>
              <a:t> </a:t>
            </a:r>
            <a:r>
              <a:rPr lang="hu-HU" altLang="en-US" sz="3600" dirty="0" err="1">
                <a:solidFill>
                  <a:srgbClr val="FFFF00"/>
                </a:solidFill>
              </a:rPr>
              <a:t>reject</a:t>
            </a:r>
            <a:r>
              <a:rPr lang="hu-HU" altLang="en-US" sz="3600" dirty="0">
                <a:solidFill>
                  <a:srgbClr val="FFFF00"/>
                </a:solidFill>
              </a:rPr>
              <a:t> and </a:t>
            </a:r>
            <a:r>
              <a:rPr lang="hu-HU" altLang="en-US" sz="3600" dirty="0" err="1">
                <a:solidFill>
                  <a:srgbClr val="FFFF00"/>
                </a:solidFill>
              </a:rPr>
              <a:t>forget</a:t>
            </a:r>
            <a:r>
              <a:rPr lang="hu-HU" altLang="en-US" sz="3600" dirty="0">
                <a:solidFill>
                  <a:srgbClr val="FFFF00"/>
                </a:solidFill>
              </a:rPr>
              <a:t> </a:t>
            </a:r>
            <a:r>
              <a:rPr lang="hu-HU" altLang="en-US" sz="3600" dirty="0" err="1">
                <a:solidFill>
                  <a:srgbClr val="FFFF00"/>
                </a:solidFill>
              </a:rPr>
              <a:t>psychiatry</a:t>
            </a:r>
            <a:r>
              <a:rPr lang="hu-HU" altLang="en-US" sz="3600" dirty="0">
                <a:solidFill>
                  <a:srgbClr val="FFFF00"/>
                </a:solidFill>
              </a:rPr>
              <a:t>?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Attempts in I</a:t>
            </a:r>
            <a:r>
              <a:rPr lang="hu-HU" altLang="en-US" sz="2800">
                <a:solidFill>
                  <a:schemeClr val="bg1"/>
                </a:solidFill>
              </a:rPr>
              <a:t>t</a:t>
            </a:r>
            <a:r>
              <a:rPr lang="en-US" altLang="en-US" sz="2800">
                <a:solidFill>
                  <a:schemeClr val="bg1"/>
                </a:solidFill>
              </a:rPr>
              <a:t>aly as an influence of antipsychiatry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Patients on the street and behind the bars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Patients as victims and criminal offenders</a:t>
            </a:r>
          </a:p>
          <a:p>
            <a:pPr eaLnBrk="1" hangingPunct="1"/>
            <a:endParaRPr lang="hu-HU" altLang="en-US" sz="280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Restriction of psychiatry services due to financial shortcuts (USA today)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US Dept. </a:t>
            </a:r>
            <a:r>
              <a:rPr lang="hu-HU" altLang="en-US" sz="2400">
                <a:solidFill>
                  <a:schemeClr val="bg1"/>
                </a:solidFill>
              </a:rPr>
              <a:t>o</a:t>
            </a:r>
            <a:r>
              <a:rPr lang="en-US" altLang="en-US" sz="2400">
                <a:solidFill>
                  <a:schemeClr val="bg1"/>
                </a:solidFill>
              </a:rPr>
              <a:t>f Justice (1999)</a:t>
            </a:r>
            <a:r>
              <a:rPr lang="hu-HU" altLang="en-US" sz="2400">
                <a:solidFill>
                  <a:schemeClr val="bg1"/>
                </a:solidFill>
              </a:rPr>
              <a:t>: </a:t>
            </a:r>
            <a:r>
              <a:rPr lang="en-US" altLang="en-US" sz="2400">
                <a:solidFill>
                  <a:schemeClr val="bg1"/>
                </a:solidFill>
              </a:rPr>
              <a:t>16% of i</a:t>
            </a:r>
            <a:r>
              <a:rPr lang="hu-HU" altLang="en-US" sz="2400">
                <a:solidFill>
                  <a:schemeClr val="bg1"/>
                </a:solidFill>
              </a:rPr>
              <a:t>n</a:t>
            </a:r>
            <a:r>
              <a:rPr lang="en-US" altLang="en-US" sz="2400">
                <a:solidFill>
                  <a:schemeClr val="bg1"/>
                </a:solidFill>
              </a:rPr>
              <a:t>mates in jails have severe mental illness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</a:rPr>
              <a:t>Human Right Watch Report (2003): on a given day 70000 psychotic patients are in prisons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Response and development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812800" indent="-812800" eaLnBrk="1" hangingPunct="1">
              <a:lnSpc>
                <a:spcPct val="95000"/>
              </a:lnSpc>
            </a:pPr>
            <a:r>
              <a:rPr lang="en-US" altLang="en-US">
                <a:solidFill>
                  <a:srgbClr val="FFFF00"/>
                </a:solidFill>
              </a:rPr>
              <a:t>Social psychiatry and assertive community treatment </a:t>
            </a:r>
            <a:endParaRPr lang="hu-HU" altLang="en-US">
              <a:solidFill>
                <a:srgbClr val="FFFF00"/>
              </a:solidFill>
            </a:endParaRPr>
          </a:p>
          <a:p>
            <a:pPr marL="812800" indent="-812800" eaLnBrk="1" hangingPunct="1">
              <a:lnSpc>
                <a:spcPct val="95000"/>
              </a:lnSpc>
              <a:buFontTx/>
              <a:buNone/>
            </a:pPr>
            <a:r>
              <a:rPr lang="hu-HU" altLang="en-US" sz="2800">
                <a:solidFill>
                  <a:srgbClr val="D9FFFF"/>
                </a:solidFill>
              </a:rPr>
              <a:t>	</a:t>
            </a:r>
            <a:r>
              <a:rPr lang="hu-HU" altLang="en-US" sz="2800">
                <a:solidFill>
                  <a:schemeClr val="bg1"/>
                </a:solidFill>
              </a:rPr>
              <a:t>C</a:t>
            </a:r>
            <a:r>
              <a:rPr lang="en-US" altLang="en-US" sz="2800">
                <a:solidFill>
                  <a:schemeClr val="bg1"/>
                </a:solidFill>
              </a:rPr>
              <a:t>losing asylums and helping patients find their way back to the community using modern psychotherapy</a:t>
            </a:r>
          </a:p>
          <a:p>
            <a:pPr marL="812800" indent="-812800" eaLnBrk="1" hangingPunct="1">
              <a:lnSpc>
                <a:spcPct val="95000"/>
              </a:lnSpc>
            </a:pPr>
            <a:endParaRPr lang="en-US" altLang="en-US" sz="2800">
              <a:solidFill>
                <a:srgbClr val="D9FFFF"/>
              </a:solidFill>
            </a:endParaRPr>
          </a:p>
          <a:p>
            <a:pPr marL="812800" indent="-812800" eaLnBrk="1" hangingPunct="1">
              <a:lnSpc>
                <a:spcPct val="95000"/>
              </a:lnSpc>
            </a:pPr>
            <a:r>
              <a:rPr lang="en-US" altLang="en-US">
                <a:solidFill>
                  <a:srgbClr val="FFFF00"/>
                </a:solidFill>
              </a:rPr>
              <a:t>Development of neuroscience</a:t>
            </a:r>
          </a:p>
          <a:p>
            <a:pPr marL="812800" indent="-812800" eaLnBrk="1" hangingPunct="1">
              <a:lnSpc>
                <a:spcPct val="95000"/>
              </a:lnSpc>
              <a:buFontTx/>
              <a:buNone/>
            </a:pPr>
            <a:r>
              <a:rPr lang="en-US" altLang="en-US" sz="2800">
                <a:solidFill>
                  <a:srgbClr val="D9FFFF"/>
                </a:solidFill>
              </a:rPr>
              <a:t>	</a:t>
            </a:r>
            <a:r>
              <a:rPr lang="hu-HU" altLang="en-US" sz="2800">
                <a:solidFill>
                  <a:schemeClr val="bg1"/>
                </a:solidFill>
              </a:rPr>
              <a:t>M</a:t>
            </a:r>
            <a:r>
              <a:rPr lang="en-US" altLang="en-US" sz="2800">
                <a:solidFill>
                  <a:schemeClr val="bg1"/>
                </a:solidFill>
              </a:rPr>
              <a:t>olecular genetics</a:t>
            </a:r>
            <a:r>
              <a:rPr lang="hu-HU" altLang="en-US" sz="2800">
                <a:solidFill>
                  <a:schemeClr val="bg1"/>
                </a:solidFill>
              </a:rPr>
              <a:t>, </a:t>
            </a:r>
            <a:r>
              <a:rPr lang="en-US" altLang="en-US" sz="2800">
                <a:solidFill>
                  <a:schemeClr val="bg1"/>
                </a:solidFill>
              </a:rPr>
              <a:t>brain imaging</a:t>
            </a:r>
            <a:r>
              <a:rPr lang="hu-HU" altLang="en-US" sz="2800">
                <a:solidFill>
                  <a:schemeClr val="bg1"/>
                </a:solidFill>
              </a:rPr>
              <a:t>, and pharmacology</a:t>
            </a:r>
            <a:endParaRPr lang="en-US" alt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Is it true that psychiatric disorders lack scientific bases?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800">
                <a:solidFill>
                  <a:schemeClr val="bg1"/>
                </a:solidFill>
              </a:rPr>
              <a:t>Modern neuroimaging methods allow the visualization of brain working during thinking, feeling, and deciding: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6287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- Positron emission tomography (PET)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- Functional magnetic resonance imaging (fMRI)</a:t>
            </a:r>
          </a:p>
        </p:txBody>
      </p:sp>
      <p:pic>
        <p:nvPicPr>
          <p:cNvPr id="20484" name="Picture 4" descr="180px-PET-MIPS-anim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781300"/>
            <a:ext cx="2286000" cy="3455988"/>
          </a:xfrm>
          <a:noFill/>
        </p:spPr>
      </p:pic>
      <p:pic>
        <p:nvPicPr>
          <p:cNvPr id="20485" name="Picture 6" descr="300px-ECAT-Exact-HR--PET-Scann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294063"/>
            <a:ext cx="3671887" cy="2754312"/>
          </a:xfrm>
          <a:noFill/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076825" y="6308725"/>
            <a:ext cx="340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Positron emitting radioligand in the body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2160587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</a:rPr>
              <a:t>Psychiatry:</a:t>
            </a:r>
            <a:r>
              <a:rPr lang="en-US" altLang="en-US" sz="4000">
                <a:solidFill>
                  <a:srgbClr val="D5FFFF"/>
                </a:solidFill>
              </a:rPr>
              <a:t> </a:t>
            </a:r>
            <a:r>
              <a:rPr lang="en-US" altLang="en-US" sz="4000">
                <a:solidFill>
                  <a:schemeClr val="bg1"/>
                </a:solidFill>
              </a:rPr>
              <a:t>the meeting point of clinical profession, biology, social sciences, and human care</a:t>
            </a:r>
          </a:p>
        </p:txBody>
      </p:sp>
      <p:pic>
        <p:nvPicPr>
          <p:cNvPr id="3075" name="Picture 4" descr="Brain_animated_color_nev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13100"/>
            <a:ext cx="3309937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25538"/>
            <a:ext cx="5332413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4427538" y="765175"/>
            <a:ext cx="2232025" cy="23034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732588" y="404813"/>
            <a:ext cx="163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9FFFF"/>
                </a:solidFill>
              </a:rPr>
              <a:t>basal ganglia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292725" y="3716338"/>
            <a:ext cx="2159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04113" y="350043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b="1">
                <a:solidFill>
                  <a:srgbClr val="D9FFFF"/>
                </a:solidFill>
              </a:rPr>
              <a:t>thalamus</a:t>
            </a:r>
            <a:endParaRPr lang="en-US" altLang="en-US" b="1">
              <a:solidFill>
                <a:srgbClr val="D9FFFF"/>
              </a:solidFill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716463" y="4076700"/>
            <a:ext cx="0" cy="20891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24300" y="6157913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b="1">
                <a:solidFill>
                  <a:srgbClr val="D9FFFF"/>
                </a:solidFill>
              </a:rPr>
              <a:t>hippocampus</a:t>
            </a:r>
            <a:endParaRPr lang="en-US" altLang="en-US" b="1">
              <a:solidFill>
                <a:srgbClr val="D9FFFF"/>
              </a:solidFill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2555875" y="3716338"/>
            <a:ext cx="1008063" cy="2520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93888" y="6256338"/>
            <a:ext cx="1238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b="1">
                <a:solidFill>
                  <a:srgbClr val="D9FFFF"/>
                </a:solidFill>
              </a:rPr>
              <a:t>amygdala</a:t>
            </a:r>
            <a:endParaRPr lang="en-US" altLang="en-US" b="1">
              <a:solidFill>
                <a:srgbClr val="D9FFFF"/>
              </a:solidFill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580063" y="4724400"/>
            <a:ext cx="1728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432675" y="45291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D9FFFF"/>
                </a:solidFill>
              </a:rPr>
              <a:t>brainstem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724525" y="638175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372225" y="6165850"/>
            <a:ext cx="177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b="1">
                <a:solidFill>
                  <a:srgbClr val="D9FFFF"/>
                </a:solidFill>
              </a:rPr>
              <a:t>Limbi</a:t>
            </a:r>
            <a:r>
              <a:rPr lang="en-US" altLang="en-US" b="1">
                <a:solidFill>
                  <a:srgbClr val="D9FFFF"/>
                </a:solidFill>
              </a:rPr>
              <a:t>c system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8450" y="1181100"/>
            <a:ext cx="86772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2200" b="1" dirty="0">
                <a:solidFill>
                  <a:srgbClr val="FFFF00"/>
                </a:solidFill>
              </a:rPr>
              <a:t>(Pre)</a:t>
            </a:r>
            <a:r>
              <a:rPr lang="en-US" altLang="en-US" sz="2200" b="1" dirty="0">
                <a:solidFill>
                  <a:srgbClr val="FFFF00"/>
                </a:solidFill>
              </a:rPr>
              <a:t>Frontal lobe</a:t>
            </a:r>
            <a:r>
              <a:rPr lang="hu-HU" altLang="en-US" sz="2200" b="1" dirty="0">
                <a:solidFill>
                  <a:srgbClr val="FFFF00"/>
                </a:solidFill>
              </a:rPr>
              <a:t>: </a:t>
            </a:r>
            <a:r>
              <a:rPr lang="hu-HU" altLang="en-US" sz="2200" b="1" dirty="0">
                <a:solidFill>
                  <a:srgbClr val="FF0000"/>
                </a:solidFill>
              </a:rPr>
              <a:t>	</a:t>
            </a:r>
            <a:r>
              <a:rPr lang="hu-HU" altLang="en-US" sz="2200" dirty="0">
                <a:solidFill>
                  <a:schemeClr val="bg1"/>
                </a:solidFill>
              </a:rPr>
              <a:t>- </a:t>
            </a:r>
            <a:r>
              <a:rPr lang="en-US" altLang="en-US" sz="2000" dirty="0">
                <a:solidFill>
                  <a:schemeClr val="bg1"/>
                </a:solidFill>
              </a:rPr>
              <a:t>Higher cognition </a:t>
            </a:r>
            <a:r>
              <a:rPr lang="hu-HU" altLang="en-US" sz="2000" dirty="0">
                <a:solidFill>
                  <a:schemeClr val="bg1"/>
                </a:solidFill>
              </a:rPr>
              <a:t>(</a:t>
            </a:r>
            <a:r>
              <a:rPr lang="en-US" altLang="en-US" sz="2000" dirty="0">
                <a:solidFill>
                  <a:schemeClr val="bg1"/>
                </a:solidFill>
              </a:rPr>
              <a:t>lateral part</a:t>
            </a:r>
            <a:r>
              <a:rPr lang="hu-HU" altLang="en-US" sz="2000" dirty="0">
                <a:solidFill>
                  <a:schemeClr val="bg1"/>
                </a:solidFill>
              </a:rPr>
              <a:t>)</a:t>
            </a:r>
          </a:p>
          <a:p>
            <a:pPr eaLnBrk="1" hangingPunct="1"/>
            <a:r>
              <a:rPr lang="hu-HU" altLang="en-US" sz="2000" dirty="0">
                <a:solidFill>
                  <a:schemeClr val="bg1"/>
                </a:solidFill>
              </a:rPr>
              <a:t>			- </a:t>
            </a:r>
            <a:r>
              <a:rPr lang="en-US" altLang="en-US" sz="2000" dirty="0">
                <a:solidFill>
                  <a:schemeClr val="bg1"/>
                </a:solidFill>
              </a:rPr>
              <a:t>Emotional and social functions</a:t>
            </a:r>
            <a:r>
              <a:rPr lang="hu-HU" altLang="en-US" sz="2000" dirty="0">
                <a:solidFill>
                  <a:schemeClr val="bg1"/>
                </a:solidFill>
              </a:rPr>
              <a:t> (</a:t>
            </a:r>
            <a:r>
              <a:rPr lang="en-US" altLang="en-US" sz="2000" dirty="0">
                <a:solidFill>
                  <a:schemeClr val="bg1"/>
                </a:solidFill>
              </a:rPr>
              <a:t>bottom part</a:t>
            </a:r>
            <a:r>
              <a:rPr lang="hu-HU" altLang="en-US" sz="2000" dirty="0">
                <a:solidFill>
                  <a:schemeClr val="bg1"/>
                </a:solidFill>
              </a:rPr>
              <a:t>)</a:t>
            </a: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rgbClr val="D9FFFF"/>
                </a:solidFill>
              </a:rPr>
              <a:t>			- </a:t>
            </a:r>
            <a:r>
              <a:rPr lang="en-US" altLang="en-US" sz="2000" b="1" dirty="0">
                <a:solidFill>
                  <a:srgbClr val="FFFF00"/>
                </a:solidFill>
              </a:rPr>
              <a:t>Schizophrenia</a:t>
            </a:r>
            <a:r>
              <a:rPr lang="hu-HU" altLang="en-US" sz="2000" b="1" dirty="0">
                <a:solidFill>
                  <a:srgbClr val="FFFF00"/>
                </a:solidFill>
              </a:rPr>
              <a:t>, ADHD, OCD</a:t>
            </a:r>
          </a:p>
          <a:p>
            <a:pPr eaLnBrk="1" hangingPunct="1"/>
            <a:endParaRPr lang="hu-HU" altLang="en-US" sz="2000" b="1" dirty="0">
              <a:solidFill>
                <a:srgbClr val="FFFF99"/>
              </a:solidFill>
            </a:endParaRPr>
          </a:p>
          <a:p>
            <a:pPr eaLnBrk="1" hangingPunct="1"/>
            <a:r>
              <a:rPr lang="en-US" altLang="en-US" sz="2200" b="1" dirty="0">
                <a:solidFill>
                  <a:srgbClr val="FFFF00"/>
                </a:solidFill>
              </a:rPr>
              <a:t>Basal ganglia</a:t>
            </a:r>
            <a:r>
              <a:rPr lang="hu-HU" altLang="en-US" sz="2200" b="1" dirty="0">
                <a:solidFill>
                  <a:srgbClr val="FFFF00"/>
                </a:solidFill>
              </a:rPr>
              <a:t>:</a:t>
            </a:r>
            <a:r>
              <a:rPr lang="hu-HU" altLang="en-US" sz="2000" dirty="0">
                <a:solidFill>
                  <a:srgbClr val="FFFF00"/>
                </a:solidFill>
              </a:rPr>
              <a:t> </a:t>
            </a:r>
            <a:r>
              <a:rPr lang="hu-HU" altLang="en-US" sz="2000" dirty="0"/>
              <a:t>	</a:t>
            </a:r>
            <a:r>
              <a:rPr lang="hu-HU" altLang="en-US" sz="2000" dirty="0">
                <a:solidFill>
                  <a:schemeClr val="bg1"/>
                </a:solidFill>
              </a:rPr>
              <a:t>- </a:t>
            </a:r>
            <a:r>
              <a:rPr lang="en-US" altLang="en-US" sz="2000" dirty="0">
                <a:solidFill>
                  <a:schemeClr val="bg1"/>
                </a:solidFill>
              </a:rPr>
              <a:t>Movement regulation</a:t>
            </a:r>
            <a:endParaRPr lang="hu-HU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en-US" sz="2000" dirty="0">
                <a:solidFill>
                  <a:schemeClr val="bg1"/>
                </a:solidFill>
              </a:rPr>
              <a:t>			- </a:t>
            </a:r>
            <a:r>
              <a:rPr lang="en-US" altLang="en-US" sz="2000" dirty="0">
                <a:solidFill>
                  <a:schemeClr val="bg1"/>
                </a:solidFill>
              </a:rPr>
              <a:t>Skill and habit learning </a:t>
            </a:r>
            <a:r>
              <a:rPr lang="hu-HU" altLang="en-US" sz="2000" dirty="0">
                <a:solidFill>
                  <a:schemeClr val="bg1"/>
                </a:solidFill>
              </a:rPr>
              <a:t>(</a:t>
            </a:r>
            <a:r>
              <a:rPr lang="en-US" altLang="en-US" sz="2000" dirty="0">
                <a:solidFill>
                  <a:schemeClr val="bg1"/>
                </a:solidFill>
              </a:rPr>
              <a:t>feedback and reward</a:t>
            </a:r>
            <a:r>
              <a:rPr lang="hu-HU" altLang="en-US" sz="2000" dirty="0">
                <a:solidFill>
                  <a:srgbClr val="D9FFFF"/>
                </a:solidFill>
              </a:rPr>
              <a:t>)</a:t>
            </a:r>
          </a:p>
          <a:p>
            <a:pPr eaLnBrk="1" hangingPunct="1"/>
            <a:r>
              <a:rPr lang="hu-HU" altLang="en-US" sz="2000" dirty="0">
                <a:solidFill>
                  <a:srgbClr val="D9FFFF"/>
                </a:solidFill>
              </a:rPr>
              <a:t>			</a:t>
            </a:r>
            <a:r>
              <a:rPr lang="hu-HU" altLang="en-US" sz="2000" dirty="0">
                <a:solidFill>
                  <a:srgbClr val="FFFF00"/>
                </a:solidFill>
              </a:rPr>
              <a:t>- </a:t>
            </a:r>
            <a:r>
              <a:rPr lang="hu-HU" altLang="en-US" sz="2000" b="1" dirty="0">
                <a:solidFill>
                  <a:srgbClr val="FFFF00"/>
                </a:solidFill>
              </a:rPr>
              <a:t>Parkinson</a:t>
            </a:r>
            <a:r>
              <a:rPr lang="en-US" altLang="en-US" sz="2000" b="1" dirty="0">
                <a:solidFill>
                  <a:srgbClr val="FFFF00"/>
                </a:solidFill>
              </a:rPr>
              <a:t>`s disease</a:t>
            </a:r>
            <a:r>
              <a:rPr lang="hu-HU" altLang="en-US" sz="2000" b="1" dirty="0">
                <a:solidFill>
                  <a:srgbClr val="FFFF00"/>
                </a:solidFill>
              </a:rPr>
              <a:t>, ADHD, OCD</a:t>
            </a:r>
          </a:p>
          <a:p>
            <a:pPr eaLnBrk="1" hangingPunct="1"/>
            <a:endParaRPr lang="hu-HU" altLang="en-US" sz="2000" b="1" dirty="0">
              <a:solidFill>
                <a:srgbClr val="D9FFFF"/>
              </a:solidFill>
            </a:endParaRPr>
          </a:p>
          <a:p>
            <a:pPr eaLnBrk="1" hangingPunct="1"/>
            <a:r>
              <a:rPr lang="hu-HU" altLang="en-US" sz="2200" b="1" dirty="0" err="1">
                <a:solidFill>
                  <a:srgbClr val="FFFF00"/>
                </a:solidFill>
              </a:rPr>
              <a:t>Amygdala</a:t>
            </a:r>
            <a:r>
              <a:rPr lang="hu-HU" altLang="en-US" sz="2200" b="1" dirty="0">
                <a:solidFill>
                  <a:srgbClr val="FFFF00"/>
                </a:solidFill>
              </a:rPr>
              <a:t>:</a:t>
            </a:r>
            <a:r>
              <a:rPr lang="hu-HU" altLang="en-US" sz="2200" dirty="0"/>
              <a:t>	</a:t>
            </a:r>
            <a:r>
              <a:rPr lang="hu-HU" altLang="en-US" sz="2000" dirty="0"/>
              <a:t>	</a:t>
            </a:r>
            <a:r>
              <a:rPr lang="hu-HU" altLang="en-US" sz="2000" dirty="0">
                <a:solidFill>
                  <a:schemeClr val="bg1"/>
                </a:solidFill>
              </a:rPr>
              <a:t>- </a:t>
            </a:r>
            <a:r>
              <a:rPr lang="en-US" altLang="en-US" sz="2000" dirty="0">
                <a:solidFill>
                  <a:schemeClr val="bg1"/>
                </a:solidFill>
              </a:rPr>
              <a:t>Emotion, fear, anxiety</a:t>
            </a:r>
            <a:endParaRPr lang="hu-HU" altLang="en-US" sz="2000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en-US" sz="2000" dirty="0">
                <a:solidFill>
                  <a:srgbClr val="D9FFFF"/>
                </a:solidFill>
              </a:rPr>
              <a:t>			</a:t>
            </a:r>
            <a:r>
              <a:rPr lang="hu-HU" altLang="en-US" sz="2000" dirty="0">
                <a:solidFill>
                  <a:srgbClr val="FFFF00"/>
                </a:solidFill>
              </a:rPr>
              <a:t>- </a:t>
            </a:r>
            <a:r>
              <a:rPr lang="hu-HU" altLang="en-US" sz="2000" b="1" dirty="0" err="1">
                <a:solidFill>
                  <a:srgbClr val="FFFF00"/>
                </a:solidFill>
              </a:rPr>
              <a:t>Depres</a:t>
            </a:r>
            <a:r>
              <a:rPr lang="en-US" altLang="en-US" sz="2000" b="1" dirty="0" err="1">
                <a:solidFill>
                  <a:srgbClr val="FFFF00"/>
                </a:solidFill>
              </a:rPr>
              <a:t>sion</a:t>
            </a:r>
            <a:r>
              <a:rPr lang="hu-HU" altLang="en-US" sz="2000" b="1" dirty="0">
                <a:solidFill>
                  <a:srgbClr val="FFFF00"/>
                </a:solidFill>
              </a:rPr>
              <a:t>, </a:t>
            </a:r>
            <a:r>
              <a:rPr lang="hu-HU" altLang="en-US" sz="2000" b="1" dirty="0" err="1">
                <a:solidFill>
                  <a:srgbClr val="FFFF00"/>
                </a:solidFill>
              </a:rPr>
              <a:t>anxiety</a:t>
            </a:r>
            <a:r>
              <a:rPr lang="hu-HU" altLang="en-US" sz="2000" b="1" dirty="0">
                <a:solidFill>
                  <a:srgbClr val="FFFF00"/>
                </a:solidFill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</a:rPr>
              <a:t>disorders</a:t>
            </a:r>
            <a:endParaRPr lang="hu-HU" altLang="en-US" sz="2000" b="1" dirty="0">
              <a:solidFill>
                <a:srgbClr val="FFFF00"/>
              </a:solidFill>
            </a:endParaRPr>
          </a:p>
          <a:p>
            <a:pPr eaLnBrk="1" hangingPunct="1"/>
            <a:endParaRPr lang="hu-HU" altLang="en-US" sz="2000" b="1" dirty="0">
              <a:solidFill>
                <a:srgbClr val="FFFF99"/>
              </a:solidFill>
            </a:endParaRPr>
          </a:p>
          <a:p>
            <a:pPr eaLnBrk="1" hangingPunct="1"/>
            <a:r>
              <a:rPr lang="hu-HU" altLang="en-US" sz="2200" b="1" dirty="0" err="1">
                <a:solidFill>
                  <a:srgbClr val="FFFF00"/>
                </a:solidFill>
              </a:rPr>
              <a:t>Hippocampus</a:t>
            </a:r>
            <a:r>
              <a:rPr lang="hu-HU" altLang="en-US" sz="2200" b="1" dirty="0">
                <a:solidFill>
                  <a:srgbClr val="FFFF00"/>
                </a:solidFill>
              </a:rPr>
              <a:t>:</a:t>
            </a:r>
            <a:r>
              <a:rPr lang="hu-HU" altLang="en-US" sz="2200" b="1" dirty="0">
                <a:solidFill>
                  <a:srgbClr val="FF0000"/>
                </a:solidFill>
              </a:rPr>
              <a:t>	</a:t>
            </a:r>
            <a:r>
              <a:rPr lang="hu-HU" altLang="en-US" sz="2000" dirty="0">
                <a:solidFill>
                  <a:schemeClr val="bg1"/>
                </a:solidFill>
              </a:rPr>
              <a:t>- </a:t>
            </a:r>
            <a:r>
              <a:rPr lang="en-US" altLang="en-US" sz="2000" dirty="0">
                <a:solidFill>
                  <a:schemeClr val="bg1"/>
                </a:solidFill>
              </a:rPr>
              <a:t>Remembering facts and events</a:t>
            </a:r>
            <a:r>
              <a:rPr lang="hu-HU" altLang="en-US" sz="2000" dirty="0">
                <a:solidFill>
                  <a:schemeClr val="bg1"/>
                </a:solidFill>
              </a:rPr>
              <a:t> (explicit </a:t>
            </a:r>
            <a:r>
              <a:rPr lang="hu-HU" altLang="en-US" sz="2000" dirty="0" err="1">
                <a:solidFill>
                  <a:schemeClr val="bg1"/>
                </a:solidFill>
              </a:rPr>
              <a:t>mem</a:t>
            </a:r>
            <a:r>
              <a:rPr lang="en-US" altLang="en-US" sz="2000" dirty="0" err="1">
                <a:solidFill>
                  <a:schemeClr val="bg1"/>
                </a:solidFill>
              </a:rPr>
              <a:t>ory</a:t>
            </a:r>
            <a:r>
              <a:rPr lang="hu-HU" altLang="en-US" sz="2000" dirty="0">
                <a:solidFill>
                  <a:srgbClr val="D9FFFF"/>
                </a:solidFill>
              </a:rPr>
              <a:t>)</a:t>
            </a:r>
          </a:p>
          <a:p>
            <a:pPr eaLnBrk="1" hangingPunct="1"/>
            <a:r>
              <a:rPr lang="hu-HU" altLang="en-US" sz="2000" dirty="0">
                <a:solidFill>
                  <a:srgbClr val="D9FFFF"/>
                </a:solidFill>
              </a:rPr>
              <a:t>			</a:t>
            </a:r>
            <a:r>
              <a:rPr lang="hu-HU" altLang="en-US" sz="2000" dirty="0">
                <a:solidFill>
                  <a:srgbClr val="FFFF00"/>
                </a:solidFill>
              </a:rPr>
              <a:t>- </a:t>
            </a:r>
            <a:r>
              <a:rPr lang="hu-HU" altLang="en-US" sz="2000" b="1" dirty="0">
                <a:solidFill>
                  <a:srgbClr val="FFFF00"/>
                </a:solidFill>
              </a:rPr>
              <a:t>Alzheimer</a:t>
            </a:r>
            <a:r>
              <a:rPr lang="en-US" altLang="en-US" sz="2000" b="1" dirty="0">
                <a:solidFill>
                  <a:srgbClr val="FFFF00"/>
                </a:solidFill>
              </a:rPr>
              <a:t>`s disease</a:t>
            </a:r>
            <a:endParaRPr lang="hu-HU" altLang="en-US" sz="2000" b="1" dirty="0">
              <a:solidFill>
                <a:srgbClr val="FFFF00"/>
              </a:solidFill>
            </a:endParaRPr>
          </a:p>
          <a:p>
            <a:pPr eaLnBrk="1" hangingPunct="1"/>
            <a:endParaRPr lang="hu-HU" altLang="en-US" sz="2000" b="1" dirty="0">
              <a:solidFill>
                <a:srgbClr val="D9FFFF"/>
              </a:solidFill>
            </a:endParaRPr>
          </a:p>
          <a:p>
            <a:pPr eaLnBrk="1" hangingPunct="1"/>
            <a:r>
              <a:rPr lang="hu-HU" altLang="en-US" sz="2000" dirty="0"/>
              <a:t>  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1ba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684713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03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89138"/>
            <a:ext cx="28686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476375" y="527050"/>
            <a:ext cx="143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Sending neuron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47813" y="981075"/>
            <a:ext cx="93662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35375" y="2133600"/>
            <a:ext cx="10080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Receiving neuron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403350" y="5157788"/>
            <a:ext cx="9366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Postsynaptic</a:t>
            </a:r>
          </a:p>
          <a:p>
            <a:pPr algn="ctr" eaLnBrk="1" hangingPunct="1"/>
            <a:r>
              <a:rPr lang="en-US" altLang="en-US" sz="1200" b="1"/>
              <a:t>membrane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484438" y="5084763"/>
            <a:ext cx="12954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Neurotransmitter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419475" y="4292600"/>
            <a:ext cx="6477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Synaptic cleft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916238" y="3357563"/>
            <a:ext cx="6477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Vesicles</a:t>
            </a: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827088" y="4652963"/>
            <a:ext cx="7207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Receptor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55650" y="2852738"/>
            <a:ext cx="11525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Action potential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042988" y="3500438"/>
            <a:ext cx="865187" cy="288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Presynaptic </a:t>
            </a:r>
          </a:p>
          <a:p>
            <a:pPr algn="ctr" eaLnBrk="1" hangingPunct="1"/>
            <a:r>
              <a:rPr lang="en-US" altLang="en-US" sz="1200" b="1"/>
              <a:t>terminal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istologyhipp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628775"/>
            <a:ext cx="33162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8438" y="333375"/>
            <a:ext cx="86947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Cells are abnormally localized and disorganized in the brain of schizophrenia patients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kamratagu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432276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temporalatro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2176463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65725" y="836613"/>
            <a:ext cx="37274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400" b="1">
                <a:solidFill>
                  <a:schemeClr val="bg1"/>
                </a:solidFill>
              </a:rPr>
              <a:t>Enlarged ventricles</a:t>
            </a:r>
            <a:r>
              <a:rPr lang="hu-HU" altLang="en-US" sz="2400" b="1">
                <a:solidFill>
                  <a:schemeClr val="bg1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and smaller hippocampus</a:t>
            </a:r>
            <a:r>
              <a:rPr lang="hu-HU" altLang="en-US" sz="2400" b="1">
                <a:solidFill>
                  <a:schemeClr val="bg1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in schizophrenia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H="1">
            <a:off x="4067175" y="620713"/>
            <a:ext cx="100965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>
            <a:off x="3132138" y="5949950"/>
            <a:ext cx="9350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3959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681537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827088" y="655638"/>
            <a:ext cx="774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Brain activation during auditory hallucinations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5005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04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PET shows increased release of the neurotransmitter </a:t>
            </a:r>
            <a:r>
              <a:rPr lang="en-US" altLang="en-US" sz="2000" b="1">
                <a:solidFill>
                  <a:srgbClr val="FFFF00"/>
                </a:solidFill>
              </a:rPr>
              <a:t>DOPAMINE</a:t>
            </a:r>
          </a:p>
          <a:p>
            <a:pPr eaLnBrk="1" hangingPunct="1"/>
            <a:r>
              <a:rPr lang="en-US" altLang="en-US" sz="2000" b="1">
                <a:solidFill>
                  <a:schemeClr val="bg1"/>
                </a:solidFill>
              </a:rPr>
              <a:t>in schizophrenia</a:t>
            </a: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2843213" y="4221163"/>
            <a:ext cx="433387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1095375" y="5681663"/>
            <a:ext cx="7831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99"/>
                </a:solidFill>
              </a:rPr>
              <a:t>Antipsychotic drugs</a:t>
            </a:r>
            <a:r>
              <a:rPr lang="en-US" altLang="en-US" b="1">
                <a:solidFill>
                  <a:srgbClr val="D9FFFF"/>
                </a:solidFill>
              </a:rPr>
              <a:t>, </a:t>
            </a:r>
            <a:r>
              <a:rPr lang="en-US" altLang="en-US" b="1">
                <a:solidFill>
                  <a:schemeClr val="bg1"/>
                </a:solidFill>
              </a:rPr>
              <a:t>such as haloperidol, block dopamine in the brain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and reduce hallucinations and delusions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7193"/>
            <a:ext cx="4824536" cy="43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14032" y="332656"/>
            <a:ext cx="62311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Depression = the level of </a:t>
            </a:r>
            <a:r>
              <a:rPr lang="en-US" altLang="en-US" dirty="0">
                <a:solidFill>
                  <a:srgbClr val="FFFF00"/>
                </a:solidFill>
              </a:rPr>
              <a:t>serotonin</a:t>
            </a:r>
            <a:r>
              <a:rPr lang="en-US" altLang="en-US" dirty="0">
                <a:solidFill>
                  <a:schemeClr val="bg1"/>
                </a:solidFill>
              </a:rPr>
              <a:t> is too low in your brain?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Antidepressants, such as </a:t>
            </a:r>
            <a:r>
              <a:rPr lang="en-US" altLang="en-US" dirty="0">
                <a:solidFill>
                  <a:srgbClr val="FFFF00"/>
                </a:solidFill>
              </a:rPr>
              <a:t>Prozac</a:t>
            </a:r>
            <a:r>
              <a:rPr lang="en-US" altLang="en-US" dirty="0">
                <a:solidFill>
                  <a:schemeClr val="bg1"/>
                </a:solidFill>
              </a:rPr>
              <a:t>, act on these molecules</a:t>
            </a:r>
          </a:p>
          <a:p>
            <a:pPr eaLnBrk="1" hangingPunct="1"/>
            <a:endParaRPr lang="en-US" altLang="en-US" dirty="0">
              <a:solidFill>
                <a:srgbClr val="D9FFFF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288213" y="6550025"/>
            <a:ext cx="1855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1400">
                <a:solidFill>
                  <a:schemeClr val="bg1"/>
                </a:solidFill>
              </a:rPr>
              <a:t>Oquendo et al., 2007</a:t>
            </a:r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95363"/>
            <a:ext cx="4105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206375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bg1"/>
                </a:solidFill>
                <a:cs typeface="Arial" panose="020B0604020202020204" pitchFamily="34" charset="0"/>
              </a:rPr>
              <a:t>The genetics of the serotonin transporter affects</a:t>
            </a:r>
            <a:r>
              <a:rPr lang="hu-HU" altLang="en-US" sz="2200" b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schemeClr val="bg1"/>
                </a:solidFill>
                <a:cs typeface="Arial" panose="020B0604020202020204" pitchFamily="34" charset="0"/>
              </a:rPr>
              <a:t>your vulnerability to stress</a:t>
            </a:r>
            <a:endParaRPr lang="hu-HU" altLang="en-US" sz="2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95888" y="2227263"/>
            <a:ext cx="350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Serotonin tran</a:t>
            </a: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sporter</a:t>
            </a:r>
            <a:r>
              <a:rPr lang="hu-HU" altLang="en-US" sz="2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short</a:t>
            </a:r>
            <a:r>
              <a:rPr lang="hu-HU" altLang="en-US" sz="20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altLang="en-US" sz="2000" i="1">
                <a:solidFill>
                  <a:schemeClr val="bg1"/>
                </a:solidFill>
                <a:cs typeface="Arial" panose="020B0604020202020204" pitchFamily="34" charset="0"/>
              </a:rPr>
              <a:t>(s) 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and long</a:t>
            </a:r>
            <a:r>
              <a:rPr lang="hu-HU" altLang="en-US" sz="20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altLang="en-US" sz="2000" i="1">
                <a:solidFill>
                  <a:schemeClr val="bg1"/>
                </a:solidFill>
                <a:cs typeface="Arial" panose="020B0604020202020204" pitchFamily="34" charset="0"/>
              </a:rPr>
              <a:t>(l)</a:t>
            </a:r>
            <a:r>
              <a:rPr lang="en-US" altLang="en-US" sz="2000" i="1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cs typeface="Arial" panose="020B0604020202020204" pitchFamily="34" charset="0"/>
              </a:rPr>
              <a:t>versions</a:t>
            </a:r>
            <a:endParaRPr lang="hu-HU" altLang="en-US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6103938" y="6550025"/>
            <a:ext cx="304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1400">
                <a:solidFill>
                  <a:srgbClr val="D9FFFF"/>
                </a:solidFill>
                <a:cs typeface="Arial" panose="020B0604020202020204" pitchFamily="34" charset="0"/>
              </a:rPr>
              <a:t>Hariri et al., 2002; Caspi et al., 2003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4535487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yoa9422f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36353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yoa9422f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6700"/>
            <a:ext cx="352901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8496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The effect of antidepressants (venlafaxine) and interpersonal psychotherapy on brain activation (fMRI)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 flipH="1">
            <a:off x="5794375" y="2349500"/>
            <a:ext cx="649288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9"/>
          <p:cNvSpPr>
            <a:spLocks noChangeShapeType="1"/>
          </p:cNvSpPr>
          <p:nvPr/>
        </p:nvSpPr>
        <p:spPr bwMode="auto">
          <a:xfrm flipH="1">
            <a:off x="5722938" y="4797425"/>
            <a:ext cx="649287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75279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1400">
                <a:solidFill>
                  <a:srgbClr val="D9FFFF"/>
                </a:solidFill>
              </a:rPr>
              <a:t>Martin et al., 2001</a:t>
            </a:r>
            <a:endParaRPr lang="en-US" altLang="en-US" sz="1400">
              <a:solidFill>
                <a:srgbClr val="D9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err="1">
                <a:solidFill>
                  <a:srgbClr val="FFFF00"/>
                </a:solidFill>
              </a:rPr>
              <a:t>Synopsis</a:t>
            </a:r>
            <a:endParaRPr lang="hu-HU" altLang="en-US" dirty="0">
              <a:solidFill>
                <a:srgbClr val="FFFF00"/>
              </a:solidFill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426863" y="1916832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u-HU" altLang="en-US" sz="3600" dirty="0" err="1">
                <a:solidFill>
                  <a:schemeClr val="bg1"/>
                </a:solidFill>
              </a:rPr>
              <a:t>Historical</a:t>
            </a:r>
            <a:r>
              <a:rPr lang="hu-HU" altLang="en-US" sz="3600" dirty="0">
                <a:solidFill>
                  <a:schemeClr val="bg1"/>
                </a:solidFill>
              </a:rPr>
              <a:t> </a:t>
            </a:r>
            <a:r>
              <a:rPr lang="hu-HU" altLang="en-US" sz="3600" dirty="0" err="1">
                <a:solidFill>
                  <a:schemeClr val="bg1"/>
                </a:solidFill>
              </a:rPr>
              <a:t>roots</a:t>
            </a:r>
            <a:endParaRPr lang="hu-HU" altLang="en-US" sz="3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hu-HU" altLang="en-US" sz="3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hu-HU" altLang="en-US" sz="3600" dirty="0" err="1">
                <a:solidFill>
                  <a:schemeClr val="bg1"/>
                </a:solidFill>
              </a:rPr>
              <a:t>Scientific</a:t>
            </a:r>
            <a:r>
              <a:rPr lang="hu-HU" altLang="en-US" sz="3600" dirty="0">
                <a:solidFill>
                  <a:schemeClr val="bg1"/>
                </a:solidFill>
              </a:rPr>
              <a:t> </a:t>
            </a:r>
            <a:r>
              <a:rPr lang="hu-HU" altLang="en-US" sz="3600" dirty="0" err="1">
                <a:solidFill>
                  <a:schemeClr val="bg1"/>
                </a:solidFill>
              </a:rPr>
              <a:t>background</a:t>
            </a:r>
            <a:endParaRPr lang="hu-HU" altLang="en-US" sz="3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hu-HU" altLang="en-US" sz="36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hu-HU" altLang="en-US" sz="3600" dirty="0" err="1">
                <a:solidFill>
                  <a:schemeClr val="bg1"/>
                </a:solidFill>
              </a:rPr>
              <a:t>Clinical</a:t>
            </a:r>
            <a:r>
              <a:rPr lang="hu-HU" altLang="en-US" sz="3600" dirty="0">
                <a:solidFill>
                  <a:schemeClr val="bg1"/>
                </a:solidFill>
              </a:rPr>
              <a:t> </a:t>
            </a:r>
            <a:r>
              <a:rPr lang="hu-HU" altLang="en-US" sz="3600" dirty="0" err="1">
                <a:solidFill>
                  <a:schemeClr val="bg1"/>
                </a:solidFill>
              </a:rPr>
              <a:t>practice</a:t>
            </a:r>
            <a:endParaRPr lang="hu-HU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47529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20938"/>
            <a:ext cx="360203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07950" y="577850"/>
            <a:ext cx="8856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chemeClr val="bg1"/>
                </a:solidFill>
              </a:rPr>
              <a:t>Genes and brain networks for schizophrenia and depression:</a:t>
            </a:r>
          </a:p>
          <a:p>
            <a:pPr algn="ctr" eaLnBrk="1" hangingPunct="1"/>
            <a:r>
              <a:rPr lang="en-US" altLang="en-US" sz="2200" b="1">
                <a:solidFill>
                  <a:schemeClr val="bg1"/>
                </a:solidFill>
              </a:rPr>
              <a:t> a new era in psychiatry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err="1">
                <a:solidFill>
                  <a:srgbClr val="FFFF00"/>
                </a:solidFill>
              </a:rPr>
              <a:t>Clinical</a:t>
            </a:r>
            <a:r>
              <a:rPr lang="hu-HU" altLang="en-US" dirty="0">
                <a:solidFill>
                  <a:srgbClr val="FFFF00"/>
                </a:solidFill>
              </a:rPr>
              <a:t> </a:t>
            </a:r>
            <a:r>
              <a:rPr lang="hu-HU" altLang="en-US" dirty="0" err="1">
                <a:solidFill>
                  <a:srgbClr val="FFFF00"/>
                </a:solidFill>
              </a:rPr>
              <a:t>practice</a:t>
            </a:r>
            <a:endParaRPr lang="hu-HU" altLang="en-US" dirty="0">
              <a:solidFill>
                <a:srgbClr val="FFFF00"/>
              </a:solidFill>
            </a:endParaRPr>
          </a:p>
        </p:txBody>
      </p:sp>
      <p:sp>
        <p:nvSpPr>
          <p:cNvPr id="327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What is the definition of a psychiatric disorder?</a:t>
            </a:r>
          </a:p>
          <a:p>
            <a:r>
              <a:rPr lang="hu-HU" altLang="en-US">
                <a:solidFill>
                  <a:schemeClr val="bg1"/>
                </a:solidFill>
              </a:rPr>
              <a:t>What kind of disorders do we treat?</a:t>
            </a:r>
          </a:p>
          <a:p>
            <a:r>
              <a:rPr lang="hu-HU" altLang="en-US">
                <a:solidFill>
                  <a:schemeClr val="bg1"/>
                </a:solidFill>
              </a:rPr>
              <a:t>What methods do we use?</a:t>
            </a:r>
          </a:p>
          <a:p>
            <a:r>
              <a:rPr lang="hu-HU" altLang="en-US">
                <a:solidFill>
                  <a:schemeClr val="bg1"/>
                </a:solidFill>
              </a:rPr>
              <a:t>How does the system work?</a:t>
            </a:r>
          </a:p>
          <a:p>
            <a:r>
              <a:rPr lang="hu-HU" altLang="en-US">
                <a:solidFill>
                  <a:schemeClr val="bg1"/>
                </a:solidFill>
              </a:rPr>
              <a:t>What is the perspective for a mentally ill?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Simple questions, difficult answers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>
                <a:solidFill>
                  <a:schemeClr val="bg1"/>
                </a:solidFill>
              </a:rPr>
              <a:t>Have you ever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felt depressed or anxious?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had problems with attention and memory?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felt that strange things happen to you?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believed that ghosts and aliens exist? 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been frightened?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had sleeping problems or nightmares?</a:t>
            </a:r>
          </a:p>
          <a:p>
            <a:pPr eaLnBrk="1" hangingPunct="1"/>
            <a:r>
              <a:rPr lang="en-US" altLang="en-US" sz="3000">
                <a:solidFill>
                  <a:schemeClr val="bg1"/>
                </a:solidFill>
              </a:rPr>
              <a:t>had problems with alcohol or drugs?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If so, do you have a psychiatric disorder?</a:t>
            </a:r>
            <a:endParaRPr lang="hu-HU" alt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051425" cy="35575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Psychiatric disorder:</a:t>
            </a:r>
          </a:p>
          <a:p>
            <a:pPr marL="182563" indent="-182563"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severe and prolonged impairment of affect, cognition, and behavior leading to social dysfunction</a:t>
            </a:r>
          </a:p>
          <a:p>
            <a:pPr marL="182563" indent="-182563" eaLnBrk="1" hangingPunct="1">
              <a:defRPr/>
            </a:pPr>
            <a:r>
              <a:rPr lang="en-US" sz="2800" dirty="0">
                <a:solidFill>
                  <a:schemeClr val="bg1"/>
                </a:solidFill>
              </a:rPr>
              <a:t>fulfill official diagnostic criteria </a:t>
            </a:r>
          </a:p>
          <a:p>
            <a:pPr>
              <a:defRPr/>
            </a:pPr>
            <a:endParaRPr lang="hu-HU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54368" y="5661248"/>
            <a:ext cx="78133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00"/>
                </a:solidFill>
              </a:rPr>
              <a:t>DSM-</a:t>
            </a:r>
            <a:r>
              <a:rPr lang="hu-HU" altLang="en-US" sz="2000" b="1" dirty="0">
                <a:solidFill>
                  <a:srgbClr val="FFFF00"/>
                </a:solidFill>
              </a:rPr>
              <a:t>5</a:t>
            </a:r>
            <a:r>
              <a:rPr lang="en-US" altLang="en-US" sz="2000" b="1" dirty="0">
                <a:solidFill>
                  <a:srgbClr val="FFFF00"/>
                </a:solidFill>
              </a:rPr>
              <a:t>: Diagnostic and Statistical Manual of Mental Disorders</a:t>
            </a:r>
            <a:r>
              <a:rPr lang="hu-HU" altLang="en-US" sz="2000" b="1" dirty="0">
                <a:solidFill>
                  <a:srgbClr val="FFFF00"/>
                </a:solidFill>
              </a:rPr>
              <a:t>, </a:t>
            </a:r>
          </a:p>
          <a:p>
            <a:pPr eaLnBrk="1" hangingPunct="1"/>
            <a:r>
              <a:rPr lang="hu-HU" altLang="en-US" sz="2000" b="1" dirty="0" err="1">
                <a:solidFill>
                  <a:srgbClr val="FFFF00"/>
                </a:solidFill>
              </a:rPr>
              <a:t>fifth</a:t>
            </a:r>
            <a:r>
              <a:rPr lang="hu-HU" altLang="en-US" sz="2000" b="1" dirty="0">
                <a:solidFill>
                  <a:srgbClr val="FFFF00"/>
                </a:solidFill>
              </a:rPr>
              <a:t> </a:t>
            </a:r>
            <a:r>
              <a:rPr lang="hu-HU" altLang="en-US" sz="2000" b="1" dirty="0" err="1">
                <a:solidFill>
                  <a:srgbClr val="FFFF00"/>
                </a:solidFill>
              </a:rPr>
              <a:t>revision</a:t>
            </a:r>
            <a:r>
              <a:rPr lang="hu-HU" altLang="en-US" sz="2000" b="1" dirty="0">
                <a:solidFill>
                  <a:srgbClr val="FFFF00"/>
                </a:solidFill>
              </a:rPr>
              <a:t> (2013)</a:t>
            </a:r>
            <a:endParaRPr lang="en-US" altLang="en-US" sz="2000" b="1" dirty="0">
              <a:solidFill>
                <a:srgbClr val="FFFF99"/>
              </a:solidFill>
            </a:endParaRPr>
          </a:p>
        </p:txBody>
      </p:sp>
      <p:pic>
        <p:nvPicPr>
          <p:cNvPr id="34821" name="Picture 2" descr="C:\Users\Bálint\Documents\Friz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0321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000" dirty="0" err="1">
                <a:solidFill>
                  <a:srgbClr val="FFFF00"/>
                </a:solidFill>
              </a:rPr>
              <a:t>How</a:t>
            </a:r>
            <a:r>
              <a:rPr lang="hu-HU" altLang="en-US" sz="4000" dirty="0">
                <a:solidFill>
                  <a:srgbClr val="FFFF00"/>
                </a:solidFill>
              </a:rPr>
              <a:t> </a:t>
            </a:r>
            <a:r>
              <a:rPr lang="hu-HU" altLang="en-US" sz="4000" dirty="0" err="1">
                <a:solidFill>
                  <a:srgbClr val="FFFF00"/>
                </a:solidFill>
              </a:rPr>
              <a:t>to</a:t>
            </a:r>
            <a:r>
              <a:rPr lang="hu-HU" altLang="en-US" sz="4000" dirty="0">
                <a:solidFill>
                  <a:srgbClr val="FFFF00"/>
                </a:solidFill>
              </a:rPr>
              <a:t> </a:t>
            </a:r>
            <a:r>
              <a:rPr lang="hu-HU" altLang="en-US" sz="4000" dirty="0" err="1">
                <a:solidFill>
                  <a:srgbClr val="FFFF00"/>
                </a:solidFill>
              </a:rPr>
              <a:t>make</a:t>
            </a:r>
            <a:r>
              <a:rPr lang="hu-HU" altLang="en-US" sz="4000" dirty="0">
                <a:solidFill>
                  <a:srgbClr val="FFFF00"/>
                </a:solidFill>
              </a:rPr>
              <a:t> a </a:t>
            </a:r>
            <a:r>
              <a:rPr lang="hu-HU" altLang="en-US" sz="4000" dirty="0" err="1">
                <a:solidFill>
                  <a:srgbClr val="FFFF00"/>
                </a:solidFill>
              </a:rPr>
              <a:t>diagnosis</a:t>
            </a:r>
            <a:r>
              <a:rPr lang="hu-HU" altLang="en-US" sz="4000" dirty="0">
                <a:solidFill>
                  <a:srgbClr val="FFFF00"/>
                </a:solidFill>
              </a:rPr>
              <a:t> </a:t>
            </a:r>
            <a:r>
              <a:rPr lang="hu-HU" altLang="en-US" sz="4000" dirty="0" err="1">
                <a:solidFill>
                  <a:srgbClr val="FFFF00"/>
                </a:solidFill>
              </a:rPr>
              <a:t>in</a:t>
            </a:r>
            <a:r>
              <a:rPr lang="hu-HU" altLang="en-US" sz="4000" dirty="0">
                <a:solidFill>
                  <a:srgbClr val="FFFF00"/>
                </a:solidFill>
              </a:rPr>
              <a:t> </a:t>
            </a:r>
            <a:r>
              <a:rPr lang="hu-HU" altLang="en-US" sz="4000" dirty="0" err="1">
                <a:solidFill>
                  <a:srgbClr val="FFFF00"/>
                </a:solidFill>
              </a:rPr>
              <a:t>psychiatry</a:t>
            </a:r>
            <a:r>
              <a:rPr lang="hu-HU" altLang="en-US" sz="4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>
                <a:solidFill>
                  <a:schemeClr val="bg1"/>
                </a:solidFill>
              </a:rPr>
              <a:t>Examination</a:t>
            </a:r>
            <a:r>
              <a:rPr lang="hu-HU" altLang="en-US" dirty="0">
                <a:solidFill>
                  <a:schemeClr val="bg1"/>
                </a:solidFill>
              </a:rPr>
              <a:t> (+ </a:t>
            </a:r>
            <a:r>
              <a:rPr lang="hu-HU" altLang="en-US" dirty="0" err="1">
                <a:solidFill>
                  <a:schemeClr val="bg1"/>
                </a:solidFill>
              </a:rPr>
              <a:t>internal</a:t>
            </a:r>
            <a:r>
              <a:rPr lang="hu-HU" altLang="en-US" dirty="0">
                <a:solidFill>
                  <a:schemeClr val="bg1"/>
                </a:solidFill>
              </a:rPr>
              <a:t>, </a:t>
            </a:r>
            <a:r>
              <a:rPr lang="hu-HU" altLang="en-US" dirty="0" err="1">
                <a:solidFill>
                  <a:schemeClr val="bg1"/>
                </a:solidFill>
              </a:rPr>
              <a:t>neurological</a:t>
            </a:r>
            <a:r>
              <a:rPr lang="hu-HU" altLang="en-US" dirty="0">
                <a:solidFill>
                  <a:schemeClr val="bg1"/>
                </a:solidFill>
              </a:rPr>
              <a:t>)</a:t>
            </a:r>
          </a:p>
          <a:p>
            <a:r>
              <a:rPr lang="hu-HU" altLang="en-US" dirty="0" err="1">
                <a:solidFill>
                  <a:schemeClr val="bg1"/>
                </a:solidFill>
              </a:rPr>
              <a:t>Observation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Heteranamnesis</a:t>
            </a:r>
            <a:r>
              <a:rPr lang="hu-HU" altLang="en-US" dirty="0">
                <a:solidFill>
                  <a:schemeClr val="bg1"/>
                </a:solidFill>
              </a:rPr>
              <a:t> (</a:t>
            </a:r>
            <a:r>
              <a:rPr lang="hu-HU" altLang="en-US" dirty="0" err="1">
                <a:solidFill>
                  <a:schemeClr val="bg1"/>
                </a:solidFill>
              </a:rPr>
              <a:t>informant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report</a:t>
            </a:r>
            <a:r>
              <a:rPr lang="hu-HU" altLang="en-US" dirty="0">
                <a:solidFill>
                  <a:schemeClr val="bg1"/>
                </a:solidFill>
              </a:rPr>
              <a:t>)</a:t>
            </a:r>
          </a:p>
          <a:p>
            <a:r>
              <a:rPr lang="hu-HU" altLang="en-US" dirty="0" err="1">
                <a:solidFill>
                  <a:schemeClr val="bg1"/>
                </a:solidFill>
              </a:rPr>
              <a:t>Diagnostic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questionnaires</a:t>
            </a:r>
            <a:r>
              <a:rPr lang="hu-HU" altLang="en-US" dirty="0">
                <a:solidFill>
                  <a:schemeClr val="bg1"/>
                </a:solidFill>
              </a:rPr>
              <a:t>/</a:t>
            </a:r>
            <a:r>
              <a:rPr lang="hu-HU" altLang="en-US" dirty="0" err="1">
                <a:solidFill>
                  <a:schemeClr val="bg1"/>
                </a:solidFill>
              </a:rPr>
              <a:t>interviews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Rating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scales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Laboratory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tests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Imaging</a:t>
            </a:r>
            <a:endParaRPr lang="hu-HU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449021" y="116632"/>
            <a:ext cx="8229600" cy="1143000"/>
          </a:xfrm>
        </p:spPr>
        <p:txBody>
          <a:bodyPr/>
          <a:lstStyle/>
          <a:p>
            <a:r>
              <a:rPr lang="hu-HU" altLang="en-US" dirty="0" err="1">
                <a:solidFill>
                  <a:srgbClr val="FFFF00"/>
                </a:solidFill>
              </a:rPr>
              <a:t>Psychotic</a:t>
            </a:r>
            <a:r>
              <a:rPr lang="hu-HU" altLang="en-US" dirty="0">
                <a:solidFill>
                  <a:srgbClr val="FFFF00"/>
                </a:solidFill>
              </a:rPr>
              <a:t> </a:t>
            </a:r>
            <a:r>
              <a:rPr lang="hu-HU" altLang="en-US" dirty="0" err="1">
                <a:solidFill>
                  <a:srgbClr val="FFFF00"/>
                </a:solidFill>
              </a:rPr>
              <a:t>disorders</a:t>
            </a:r>
            <a:endParaRPr lang="hu-HU" altLang="en-US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11256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dirty="0" err="1">
                <a:solidFill>
                  <a:srgbClr val="FFFF00"/>
                </a:solidFill>
              </a:rPr>
              <a:t>Psychosis</a:t>
            </a:r>
            <a:r>
              <a:rPr lang="hu-HU" dirty="0">
                <a:solidFill>
                  <a:srgbClr val="FFFF00"/>
                </a:solidFill>
              </a:rPr>
              <a:t>: </a:t>
            </a:r>
            <a:r>
              <a:rPr lang="hu-HU" dirty="0" err="1">
                <a:solidFill>
                  <a:srgbClr val="FFFF00"/>
                </a:solidFill>
              </a:rPr>
              <a:t>loss</a:t>
            </a:r>
            <a:r>
              <a:rPr lang="hu-HU" dirty="0">
                <a:solidFill>
                  <a:srgbClr val="FFFF00"/>
                </a:solidFill>
              </a:rPr>
              <a:t> of  </a:t>
            </a:r>
            <a:r>
              <a:rPr lang="hu-HU" dirty="0" err="1">
                <a:solidFill>
                  <a:srgbClr val="FFFF00"/>
                </a:solidFill>
              </a:rPr>
              <a:t>contact</a:t>
            </a:r>
            <a:r>
              <a:rPr lang="hu-HU" dirty="0">
                <a:solidFill>
                  <a:srgbClr val="FFFF00"/>
                </a:solidFill>
              </a:rPr>
              <a:t> with </a:t>
            </a:r>
            <a:r>
              <a:rPr lang="hu-HU" dirty="0" err="1">
                <a:solidFill>
                  <a:srgbClr val="FFFF00"/>
                </a:solidFill>
              </a:rPr>
              <a:t>reality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sz="2800" dirty="0" err="1">
                <a:solidFill>
                  <a:schemeClr val="bg1"/>
                </a:solidFill>
              </a:rPr>
              <a:t>Delusion</a:t>
            </a:r>
            <a:r>
              <a:rPr lang="hu-HU" sz="2800" dirty="0">
                <a:solidFill>
                  <a:schemeClr val="bg1"/>
                </a:solidFill>
              </a:rPr>
              <a:t>, </a:t>
            </a:r>
            <a:r>
              <a:rPr lang="hu-HU" sz="2800" dirty="0" err="1">
                <a:solidFill>
                  <a:schemeClr val="bg1"/>
                </a:solidFill>
              </a:rPr>
              <a:t>hallucination</a:t>
            </a:r>
            <a:r>
              <a:rPr lang="hu-HU" sz="2800" dirty="0">
                <a:solidFill>
                  <a:schemeClr val="bg1"/>
                </a:solidFill>
              </a:rPr>
              <a:t>, </a:t>
            </a:r>
            <a:r>
              <a:rPr lang="hu-HU" sz="2800" dirty="0" err="1">
                <a:solidFill>
                  <a:schemeClr val="bg1"/>
                </a:solidFill>
              </a:rPr>
              <a:t>strange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or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bizarre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behavior</a:t>
            </a:r>
            <a:r>
              <a:rPr lang="hu-HU" sz="2800" dirty="0">
                <a:solidFill>
                  <a:schemeClr val="bg1"/>
                </a:solidFill>
              </a:rPr>
              <a:t>, </a:t>
            </a:r>
            <a:r>
              <a:rPr lang="hu-HU" sz="2800" dirty="0" err="1">
                <a:solidFill>
                  <a:schemeClr val="bg1"/>
                </a:solidFill>
              </a:rPr>
              <a:t>emotional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disturbance</a:t>
            </a:r>
            <a:endParaRPr lang="hu-HU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Schizophrenia</a:t>
            </a: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Schizoaffective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disorder</a:t>
            </a: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>
                <a:solidFill>
                  <a:schemeClr val="bg1"/>
                </a:solidFill>
              </a:rPr>
              <a:t>Paranoia</a:t>
            </a: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Psychosis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due</a:t>
            </a:r>
            <a:r>
              <a:rPr lang="hu-HU" dirty="0">
                <a:solidFill>
                  <a:schemeClr val="bg1"/>
                </a:solidFill>
              </a:rPr>
              <a:t> to </a:t>
            </a:r>
            <a:r>
              <a:rPr lang="hu-HU" dirty="0" err="1">
                <a:solidFill>
                  <a:schemeClr val="bg1"/>
                </a:solidFill>
              </a:rPr>
              <a:t>other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mental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illness</a:t>
            </a: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Drug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induced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psychosis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864235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200">
                <a:solidFill>
                  <a:schemeClr val="bg1"/>
                </a:solidFill>
              </a:rPr>
              <a:t>A story of a famous mathematician, John Nash, who lives</a:t>
            </a:r>
            <a:r>
              <a:rPr lang="hu-HU" altLang="en-US" sz="2200">
                <a:solidFill>
                  <a:schemeClr val="bg1"/>
                </a:solidFill>
              </a:rPr>
              <a:t> </a:t>
            </a:r>
            <a:r>
              <a:rPr lang="en-US" altLang="en-US" sz="2200">
                <a:solidFill>
                  <a:schemeClr val="bg1"/>
                </a:solidFill>
              </a:rPr>
              <a:t>with </a:t>
            </a:r>
            <a:r>
              <a:rPr lang="en-US" altLang="en-US" sz="2200" b="1">
                <a:solidFill>
                  <a:srgbClr val="FFFF00"/>
                </a:solidFill>
              </a:rPr>
              <a:t>SCHIZOPHRENIA</a:t>
            </a:r>
            <a:r>
              <a:rPr lang="en-US" altLang="en-US" sz="2200" b="1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200">
                <a:solidFill>
                  <a:schemeClr val="bg1"/>
                </a:solidFill>
              </a:rPr>
              <a:t>- </a:t>
            </a:r>
            <a:r>
              <a:rPr lang="en-US" altLang="en-US" sz="2200" b="1">
                <a:solidFill>
                  <a:schemeClr val="bg1"/>
                </a:solidFill>
              </a:rPr>
              <a:t>Hallucinations</a:t>
            </a:r>
            <a:r>
              <a:rPr lang="en-US" altLang="en-US" sz="2200">
                <a:solidFill>
                  <a:schemeClr val="bg1"/>
                </a:solidFill>
              </a:rPr>
              <a:t> (e.g. voices in your head giving you messages)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 sz="2200">
                <a:solidFill>
                  <a:schemeClr val="bg1"/>
                </a:solidFill>
              </a:rPr>
              <a:t>- </a:t>
            </a:r>
            <a:r>
              <a:rPr lang="en-US" altLang="en-US" sz="2200" b="1">
                <a:solidFill>
                  <a:schemeClr val="bg1"/>
                </a:solidFill>
              </a:rPr>
              <a:t>Delusions</a:t>
            </a:r>
            <a:r>
              <a:rPr lang="en-US" altLang="en-US" sz="2200">
                <a:solidFill>
                  <a:schemeClr val="bg1"/>
                </a:solidFill>
              </a:rPr>
              <a:t> (e.g. false beliefs of persecution or special power)</a:t>
            </a:r>
            <a:endParaRPr lang="en-US" altLang="en-US" sz="2000">
              <a:solidFill>
                <a:srgbClr val="D9FFFF"/>
              </a:solidFill>
            </a:endParaRPr>
          </a:p>
        </p:txBody>
      </p:sp>
      <p:pic>
        <p:nvPicPr>
          <p:cNvPr id="37891" name="Picture 2" descr="C:\Users\Bálint\Documents\RusselC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48958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>
          <a:xfrm>
            <a:off x="493391" y="260648"/>
            <a:ext cx="8229600" cy="1143000"/>
          </a:xfrm>
        </p:spPr>
        <p:txBody>
          <a:bodyPr/>
          <a:lstStyle/>
          <a:p>
            <a:r>
              <a:rPr lang="hu-HU" altLang="en-US" dirty="0" err="1">
                <a:solidFill>
                  <a:srgbClr val="FFFF00"/>
                </a:solidFill>
              </a:rPr>
              <a:t>Mood</a:t>
            </a:r>
            <a:r>
              <a:rPr lang="hu-HU" altLang="en-US" dirty="0">
                <a:solidFill>
                  <a:srgbClr val="FFFF00"/>
                </a:solidFill>
              </a:rPr>
              <a:t> </a:t>
            </a:r>
            <a:r>
              <a:rPr lang="hu-HU" altLang="en-US" dirty="0" err="1">
                <a:solidFill>
                  <a:srgbClr val="FFFF00"/>
                </a:solidFill>
              </a:rPr>
              <a:t>disorders</a:t>
            </a:r>
            <a:endParaRPr lang="hu-HU" altLang="en-US" dirty="0">
              <a:solidFill>
                <a:srgbClr val="FFFF00"/>
              </a:solidFill>
            </a:endParaRP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475349" y="1700808"/>
            <a:ext cx="8229600" cy="4525963"/>
          </a:xfrm>
        </p:spPr>
        <p:txBody>
          <a:bodyPr/>
          <a:lstStyle/>
          <a:p>
            <a:r>
              <a:rPr lang="hu-HU" altLang="en-US" dirty="0">
                <a:solidFill>
                  <a:schemeClr val="bg1"/>
                </a:solidFill>
              </a:rPr>
              <a:t>Major </a:t>
            </a:r>
            <a:r>
              <a:rPr lang="hu-HU" altLang="en-US" dirty="0" err="1">
                <a:solidFill>
                  <a:schemeClr val="bg1"/>
                </a:solidFill>
              </a:rPr>
              <a:t>depression</a:t>
            </a:r>
            <a:r>
              <a:rPr lang="hu-HU" altLang="en-US" dirty="0">
                <a:solidFill>
                  <a:schemeClr val="bg1"/>
                </a:solidFill>
              </a:rPr>
              <a:t> (</a:t>
            </a:r>
            <a:r>
              <a:rPr lang="hu-HU" altLang="en-US" dirty="0" err="1">
                <a:solidFill>
                  <a:schemeClr val="bg1"/>
                </a:solidFill>
              </a:rPr>
              <a:t>unipolar</a:t>
            </a:r>
            <a:r>
              <a:rPr lang="hu-HU" altLang="en-US" dirty="0">
                <a:solidFill>
                  <a:schemeClr val="bg1"/>
                </a:solidFill>
              </a:rPr>
              <a:t>)</a:t>
            </a:r>
          </a:p>
          <a:p>
            <a:r>
              <a:rPr lang="hu-HU" altLang="en-US" dirty="0" err="1">
                <a:solidFill>
                  <a:schemeClr val="bg1"/>
                </a:solidFill>
              </a:rPr>
              <a:t>Bipolar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disorders</a:t>
            </a:r>
            <a:r>
              <a:rPr lang="hu-HU" alt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u-HU" altLang="en-US" dirty="0" err="1">
                <a:solidFill>
                  <a:schemeClr val="bg1"/>
                </a:solidFill>
              </a:rPr>
              <a:t>Depressive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episodes</a:t>
            </a:r>
            <a:endParaRPr lang="hu-HU" altLang="en-US" dirty="0">
              <a:solidFill>
                <a:schemeClr val="bg1"/>
              </a:solidFill>
            </a:endParaRPr>
          </a:p>
          <a:p>
            <a:pPr lvl="1"/>
            <a:r>
              <a:rPr lang="hu-HU" altLang="en-US" dirty="0" err="1">
                <a:solidFill>
                  <a:schemeClr val="bg1"/>
                </a:solidFill>
              </a:rPr>
              <a:t>Manic</a:t>
            </a:r>
            <a:r>
              <a:rPr lang="hu-HU" altLang="en-US" dirty="0">
                <a:solidFill>
                  <a:schemeClr val="bg1"/>
                </a:solidFill>
              </a:rPr>
              <a:t>/</a:t>
            </a:r>
            <a:r>
              <a:rPr lang="hu-HU" altLang="en-US" dirty="0" err="1">
                <a:solidFill>
                  <a:schemeClr val="bg1"/>
                </a:solidFill>
              </a:rPr>
              <a:t>hypomanic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episodes</a:t>
            </a:r>
            <a:endParaRPr lang="hu-HU" altLang="en-US" dirty="0">
              <a:solidFill>
                <a:schemeClr val="bg1"/>
              </a:solidFill>
            </a:endParaRPr>
          </a:p>
          <a:p>
            <a:pPr lvl="1"/>
            <a:r>
              <a:rPr lang="hu-HU" altLang="en-US" dirty="0">
                <a:solidFill>
                  <a:schemeClr val="bg1"/>
                </a:solidFill>
              </a:rPr>
              <a:t>Mixed </a:t>
            </a:r>
            <a:r>
              <a:rPr lang="hu-HU" altLang="en-US" dirty="0" err="1">
                <a:solidFill>
                  <a:schemeClr val="bg1"/>
                </a:solidFill>
              </a:rPr>
              <a:t>mood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episodes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Persisting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depressive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disorder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</a:p>
          <a:p>
            <a:r>
              <a:rPr lang="hu-HU" altLang="en-US" dirty="0" err="1">
                <a:solidFill>
                  <a:schemeClr val="bg1"/>
                </a:solidFill>
              </a:rPr>
              <a:t>Cyclothymic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disorder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Premenstrual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dysphoric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disorder</a:t>
            </a:r>
            <a:endParaRPr lang="hu-HU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ic0705-hemingway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254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250px-Vincent_Willem_van_Gogh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25574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1476375" y="5445125"/>
            <a:ext cx="657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      </a:t>
            </a:r>
            <a:r>
              <a:rPr lang="en-US" altLang="en-US">
                <a:solidFill>
                  <a:schemeClr val="bg1"/>
                </a:solidFill>
              </a:rPr>
              <a:t>Van Gogh			         Hemingway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68313" y="620713"/>
            <a:ext cx="8393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</a:rPr>
              <a:t>DEPRESSION:</a:t>
            </a:r>
            <a:r>
              <a:rPr lang="en-US" altLang="en-US" sz="2400" b="1">
                <a:solidFill>
                  <a:srgbClr val="D5FFFF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abnormal sadness, loss of joy and motivation, decreased</a:t>
            </a:r>
            <a:r>
              <a:rPr lang="hu-HU" altLang="en-US" sz="2400" b="1">
                <a:solidFill>
                  <a:schemeClr val="bg1"/>
                </a:solidFill>
              </a:rPr>
              <a:t> </a:t>
            </a:r>
            <a:r>
              <a:rPr lang="en-US" altLang="en-US" sz="2400" b="1">
                <a:solidFill>
                  <a:schemeClr val="bg1"/>
                </a:solidFill>
              </a:rPr>
              <a:t>energy, desperation, and suicide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Anxiety disorders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5616624" cy="4924425"/>
          </a:xfrm>
        </p:spPr>
        <p:txBody>
          <a:bodyPr/>
          <a:lstStyle/>
          <a:p>
            <a:r>
              <a:rPr lang="hu-HU" altLang="en-US" sz="2800" dirty="0" err="1">
                <a:solidFill>
                  <a:schemeClr val="bg1"/>
                </a:solidFill>
              </a:rPr>
              <a:t>Panic</a:t>
            </a:r>
            <a:r>
              <a:rPr lang="hu-HU" altLang="en-US" sz="2800" dirty="0">
                <a:solidFill>
                  <a:schemeClr val="bg1"/>
                </a:solidFill>
              </a:rPr>
              <a:t> </a:t>
            </a:r>
            <a:r>
              <a:rPr lang="hu-HU" altLang="en-US" sz="2800" dirty="0" err="1">
                <a:solidFill>
                  <a:schemeClr val="bg1"/>
                </a:solidFill>
              </a:rPr>
              <a:t>disorder</a:t>
            </a:r>
            <a:endParaRPr lang="hu-HU" altLang="en-US" sz="2800" dirty="0">
              <a:solidFill>
                <a:schemeClr val="bg1"/>
              </a:solidFill>
            </a:endParaRPr>
          </a:p>
          <a:p>
            <a:r>
              <a:rPr lang="hu-HU" altLang="en-US" sz="2800" dirty="0" err="1">
                <a:solidFill>
                  <a:schemeClr val="bg1"/>
                </a:solidFill>
              </a:rPr>
              <a:t>Generalized</a:t>
            </a:r>
            <a:r>
              <a:rPr lang="hu-HU" altLang="en-US" sz="2800" dirty="0">
                <a:solidFill>
                  <a:schemeClr val="bg1"/>
                </a:solidFill>
              </a:rPr>
              <a:t> </a:t>
            </a:r>
            <a:r>
              <a:rPr lang="hu-HU" altLang="en-US" sz="2800" dirty="0" err="1">
                <a:solidFill>
                  <a:schemeClr val="bg1"/>
                </a:solidFill>
              </a:rPr>
              <a:t>anxiety</a:t>
            </a:r>
            <a:r>
              <a:rPr lang="hu-HU" altLang="en-US" sz="2800" dirty="0">
                <a:solidFill>
                  <a:schemeClr val="bg1"/>
                </a:solidFill>
              </a:rPr>
              <a:t> </a:t>
            </a:r>
            <a:r>
              <a:rPr lang="hu-HU" altLang="en-US" sz="2800" dirty="0" err="1">
                <a:solidFill>
                  <a:schemeClr val="bg1"/>
                </a:solidFill>
              </a:rPr>
              <a:t>disorder</a:t>
            </a:r>
            <a:endParaRPr lang="hu-HU" altLang="en-US" sz="2800" dirty="0">
              <a:solidFill>
                <a:schemeClr val="bg1"/>
              </a:solidFill>
            </a:endParaRPr>
          </a:p>
          <a:p>
            <a:r>
              <a:rPr lang="hu-HU" altLang="en-US" sz="2800" dirty="0" err="1">
                <a:solidFill>
                  <a:schemeClr val="bg1"/>
                </a:solidFill>
              </a:rPr>
              <a:t>Phobias</a:t>
            </a:r>
            <a:endParaRPr lang="hu-HU" altLang="en-US" sz="2800" dirty="0">
              <a:solidFill>
                <a:schemeClr val="bg1"/>
              </a:solidFill>
            </a:endParaRPr>
          </a:p>
          <a:p>
            <a:pPr lvl="1"/>
            <a:r>
              <a:rPr lang="hu-HU" altLang="en-US" sz="2400" dirty="0" err="1">
                <a:solidFill>
                  <a:schemeClr val="bg1"/>
                </a:solidFill>
              </a:rPr>
              <a:t>agoraphobia</a:t>
            </a:r>
            <a:endParaRPr lang="hu-HU" altLang="en-US" sz="2400" dirty="0">
              <a:solidFill>
                <a:schemeClr val="bg1"/>
              </a:solidFill>
            </a:endParaRPr>
          </a:p>
          <a:p>
            <a:pPr lvl="1"/>
            <a:r>
              <a:rPr lang="hu-HU" altLang="en-US" sz="2400" dirty="0" err="1">
                <a:solidFill>
                  <a:schemeClr val="bg1"/>
                </a:solidFill>
              </a:rPr>
              <a:t>social</a:t>
            </a:r>
            <a:r>
              <a:rPr lang="hu-HU" altLang="en-US" sz="2400" dirty="0">
                <a:solidFill>
                  <a:schemeClr val="bg1"/>
                </a:solidFill>
              </a:rPr>
              <a:t> </a:t>
            </a:r>
            <a:r>
              <a:rPr lang="hu-HU" altLang="en-US" sz="2400" dirty="0" err="1">
                <a:solidFill>
                  <a:schemeClr val="bg1"/>
                </a:solidFill>
              </a:rPr>
              <a:t>phobia</a:t>
            </a:r>
            <a:endParaRPr lang="hu-HU" altLang="en-US" sz="2400" dirty="0">
              <a:solidFill>
                <a:schemeClr val="bg1"/>
              </a:solidFill>
            </a:endParaRPr>
          </a:p>
          <a:p>
            <a:pPr lvl="1"/>
            <a:r>
              <a:rPr lang="hu-HU" altLang="en-US" sz="2400" dirty="0" err="1">
                <a:solidFill>
                  <a:schemeClr val="bg1"/>
                </a:solidFill>
              </a:rPr>
              <a:t>Specific</a:t>
            </a:r>
            <a:r>
              <a:rPr lang="hu-HU" altLang="en-US" sz="2400" dirty="0">
                <a:solidFill>
                  <a:schemeClr val="bg1"/>
                </a:solidFill>
              </a:rPr>
              <a:t> </a:t>
            </a:r>
            <a:r>
              <a:rPr lang="hu-HU" altLang="en-US" sz="2400" dirty="0" err="1">
                <a:solidFill>
                  <a:schemeClr val="bg1"/>
                </a:solidFill>
              </a:rPr>
              <a:t>phobias</a:t>
            </a:r>
            <a:endParaRPr lang="hu-HU" altLang="en-US" sz="2400" dirty="0">
              <a:solidFill>
                <a:schemeClr val="bg1"/>
              </a:solidFill>
            </a:endParaRPr>
          </a:p>
          <a:p>
            <a:r>
              <a:rPr lang="hu-HU" altLang="en-US" sz="2800" dirty="0" err="1">
                <a:solidFill>
                  <a:schemeClr val="bg1"/>
                </a:solidFill>
              </a:rPr>
              <a:t>Obsessive-compulsive</a:t>
            </a:r>
            <a:r>
              <a:rPr lang="hu-HU" altLang="en-US" sz="2800" dirty="0">
                <a:solidFill>
                  <a:schemeClr val="bg1"/>
                </a:solidFill>
              </a:rPr>
              <a:t> </a:t>
            </a:r>
            <a:r>
              <a:rPr lang="hu-HU" altLang="en-US" sz="2800" dirty="0" err="1">
                <a:solidFill>
                  <a:schemeClr val="bg1"/>
                </a:solidFill>
              </a:rPr>
              <a:t>disorder</a:t>
            </a:r>
            <a:endParaRPr lang="hu-HU" altLang="en-US" sz="2800" dirty="0">
              <a:solidFill>
                <a:schemeClr val="bg1"/>
              </a:solidFill>
            </a:endParaRPr>
          </a:p>
          <a:p>
            <a:r>
              <a:rPr lang="hu-HU" altLang="en-US" sz="2800" dirty="0">
                <a:solidFill>
                  <a:schemeClr val="bg1"/>
                </a:solidFill>
              </a:rPr>
              <a:t>PTSD</a:t>
            </a:r>
          </a:p>
        </p:txBody>
      </p:sp>
      <p:pic>
        <p:nvPicPr>
          <p:cNvPr id="40964" name="Picture 2" descr="C:\Users\Bálint\Documents\pa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08125"/>
            <a:ext cx="204628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C:\Users\Bálint\Documents\o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77" y="4062412"/>
            <a:ext cx="215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Graeco-Roman period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Alcmaeon</a:t>
            </a:r>
            <a:r>
              <a:rPr lang="en-US" altLang="en-US" sz="2400">
                <a:solidFill>
                  <a:schemeClr val="bg1"/>
                </a:solidFill>
              </a:rPr>
              <a:t> (ca. 500 B.C.): mental processes are located in the brain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Plato</a:t>
            </a:r>
            <a:r>
              <a:rPr lang="en-US" altLang="en-US" sz="2400">
                <a:solidFill>
                  <a:schemeClr val="bg1"/>
                </a:solidFill>
              </a:rPr>
              <a:t> (427?-347 B.C.): tripartie soul of thought, desire, emotion; rational part in the brain</a:t>
            </a:r>
          </a:p>
          <a:p>
            <a:pPr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Aristotle</a:t>
            </a:r>
            <a:r>
              <a:rPr lang="en-US" altLang="en-US" sz="2400" b="1">
                <a:solidFill>
                  <a:schemeClr val="bg1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</a:rPr>
              <a:t>(384-322 B.C.): the task of the brain is to cool the blood </a:t>
            </a:r>
          </a:p>
        </p:txBody>
      </p:sp>
      <p:pic>
        <p:nvPicPr>
          <p:cNvPr id="5124" name="Picture 5" descr="180px-Plato-raph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038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795963" y="5229225"/>
            <a:ext cx="181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Raphael`s Plato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Substance use disorders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035300" cy="4525963"/>
          </a:xfrm>
        </p:spPr>
        <p:txBody>
          <a:bodyPr/>
          <a:lstStyle/>
          <a:p>
            <a:r>
              <a:rPr lang="hu-HU" altLang="en-US" sz="2800">
                <a:solidFill>
                  <a:schemeClr val="bg1"/>
                </a:solidFill>
              </a:rPr>
              <a:t>Nicotine</a:t>
            </a:r>
          </a:p>
          <a:p>
            <a:r>
              <a:rPr lang="hu-HU" altLang="en-US" sz="2800">
                <a:solidFill>
                  <a:schemeClr val="bg1"/>
                </a:solidFill>
              </a:rPr>
              <a:t>Alcohol</a:t>
            </a:r>
          </a:p>
          <a:p>
            <a:r>
              <a:rPr lang="hu-HU" altLang="en-US" sz="2800">
                <a:solidFill>
                  <a:schemeClr val="bg1"/>
                </a:solidFill>
              </a:rPr>
              <a:t>Cannabis</a:t>
            </a:r>
          </a:p>
          <a:p>
            <a:r>
              <a:rPr lang="hu-HU" altLang="en-US" sz="2800">
                <a:solidFill>
                  <a:schemeClr val="bg1"/>
                </a:solidFill>
              </a:rPr>
              <a:t>Amphetamine (speed, ecstasy)</a:t>
            </a:r>
          </a:p>
          <a:p>
            <a:r>
              <a:rPr lang="hu-HU" altLang="en-US" sz="2800">
                <a:solidFill>
                  <a:schemeClr val="bg1"/>
                </a:solidFill>
              </a:rPr>
              <a:t>Designer drugs</a:t>
            </a:r>
          </a:p>
          <a:p>
            <a:r>
              <a:rPr lang="hu-HU" altLang="en-US" sz="2800">
                <a:solidFill>
                  <a:schemeClr val="bg1"/>
                </a:solidFill>
              </a:rPr>
              <a:t>Cocaine</a:t>
            </a:r>
          </a:p>
          <a:p>
            <a:r>
              <a:rPr lang="hu-HU" altLang="en-US" sz="2800">
                <a:solidFill>
                  <a:schemeClr val="bg1"/>
                </a:solidFill>
              </a:rPr>
              <a:t>Heroine</a:t>
            </a:r>
          </a:p>
        </p:txBody>
      </p:sp>
      <p:pic>
        <p:nvPicPr>
          <p:cNvPr id="41988" name="Picture 2" descr="C:\Users\Bálint\Documents\dru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4992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>
                <a:solidFill>
                  <a:schemeClr val="bg1"/>
                </a:solidFill>
              </a:rPr>
              <a:t>Cannabis and </a:t>
            </a:r>
            <a:r>
              <a:rPr lang="hu-HU" altLang="en-US" dirty="0" err="1">
                <a:solidFill>
                  <a:schemeClr val="bg1"/>
                </a:solidFill>
              </a:rPr>
              <a:t>schizophrenia</a:t>
            </a:r>
            <a:endParaRPr lang="hu-HU" alt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3704" y="1433769"/>
            <a:ext cx="8229600" cy="17573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u-HU" dirty="0" err="1">
                <a:solidFill>
                  <a:srgbClr val="FFFF00"/>
                </a:solidFill>
              </a:rPr>
              <a:t>Gene-environment</a:t>
            </a:r>
            <a:r>
              <a:rPr lang="hu-HU" dirty="0">
                <a:solidFill>
                  <a:srgbClr val="FFFF00"/>
                </a:solidFill>
              </a:rPr>
              <a:t> </a:t>
            </a:r>
            <a:r>
              <a:rPr lang="hu-HU" dirty="0" err="1">
                <a:solidFill>
                  <a:srgbClr val="FFFF00"/>
                </a:solidFill>
              </a:rPr>
              <a:t>interaction</a:t>
            </a:r>
            <a:endParaRPr lang="hu-HU" dirty="0">
              <a:solidFill>
                <a:srgbClr val="FFFF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u-HU" sz="2800" dirty="0" err="1">
                <a:solidFill>
                  <a:schemeClr val="bg1"/>
                </a:solidFill>
              </a:rPr>
              <a:t>Psychosis</a:t>
            </a:r>
            <a:r>
              <a:rPr lang="hu-HU" sz="2800" dirty="0">
                <a:solidFill>
                  <a:schemeClr val="bg1"/>
                </a:solidFill>
              </a:rPr>
              <a:t> (SCH) </a:t>
            </a:r>
            <a:r>
              <a:rPr lang="hu-HU" sz="2800" dirty="0" err="1">
                <a:solidFill>
                  <a:schemeClr val="bg1"/>
                </a:solidFill>
              </a:rPr>
              <a:t>risk</a:t>
            </a:r>
            <a:r>
              <a:rPr lang="hu-HU" sz="2800" dirty="0">
                <a:solidFill>
                  <a:schemeClr val="bg1"/>
                </a:solidFill>
              </a:rPr>
              <a:t> for COMT Val158 </a:t>
            </a:r>
            <a:r>
              <a:rPr lang="hu-HU" sz="2800" dirty="0" err="1">
                <a:solidFill>
                  <a:schemeClr val="bg1"/>
                </a:solidFill>
              </a:rPr>
              <a:t>carrier</a:t>
            </a:r>
            <a:r>
              <a:rPr lang="hu-HU" sz="2800" dirty="0">
                <a:solidFill>
                  <a:schemeClr val="bg1"/>
                </a:solidFill>
              </a:rPr>
              <a:t> cannabis </a:t>
            </a:r>
            <a:r>
              <a:rPr lang="hu-HU" sz="2800" dirty="0" err="1">
                <a:solidFill>
                  <a:schemeClr val="bg1"/>
                </a:solidFill>
              </a:rPr>
              <a:t>users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54" y="3357563"/>
            <a:ext cx="7658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zövegdoboz 5"/>
          <p:cNvSpPr txBox="1">
            <a:spLocks noChangeArrowheads="1"/>
          </p:cNvSpPr>
          <p:nvPr/>
        </p:nvSpPr>
        <p:spPr bwMode="auto">
          <a:xfrm>
            <a:off x="7380288" y="6021388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en-US" sz="1400">
                <a:solidFill>
                  <a:schemeClr val="bg1"/>
                </a:solidFill>
              </a:rPr>
              <a:t>Caspi, 2005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Eating disorders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solidFill>
                  <a:schemeClr val="bg1"/>
                </a:solidFill>
              </a:rPr>
              <a:t>Anorexia</a:t>
            </a:r>
          </a:p>
          <a:p>
            <a:pPr indent="22225">
              <a:buFontTx/>
              <a:buNone/>
              <a:defRPr/>
            </a:pPr>
            <a:r>
              <a:rPr lang="hu-HU" sz="2000" dirty="0" err="1">
                <a:solidFill>
                  <a:schemeClr val="bg1"/>
                </a:solidFill>
              </a:rPr>
              <a:t>Weight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loss</a:t>
            </a:r>
            <a:r>
              <a:rPr lang="hu-HU" sz="2000" dirty="0">
                <a:solidFill>
                  <a:schemeClr val="bg1"/>
                </a:solidFill>
              </a:rPr>
              <a:t> &gt; 15%</a:t>
            </a:r>
          </a:p>
          <a:p>
            <a:pPr indent="22225">
              <a:buFontTx/>
              <a:buNone/>
              <a:defRPr/>
            </a:pPr>
            <a:r>
              <a:rPr lang="hu-HU" sz="2000" dirty="0" err="1">
                <a:solidFill>
                  <a:schemeClr val="bg1"/>
                </a:solidFill>
              </a:rPr>
              <a:t>Fear</a:t>
            </a:r>
            <a:r>
              <a:rPr lang="hu-HU" sz="2000" dirty="0">
                <a:solidFill>
                  <a:schemeClr val="bg1"/>
                </a:solidFill>
              </a:rPr>
              <a:t> of </a:t>
            </a:r>
            <a:r>
              <a:rPr lang="hu-HU" sz="2000" dirty="0" err="1">
                <a:solidFill>
                  <a:schemeClr val="bg1"/>
                </a:solidFill>
              </a:rPr>
              <a:t>becoming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fat</a:t>
            </a:r>
            <a:endParaRPr lang="hu-HU" sz="2000" dirty="0">
              <a:solidFill>
                <a:schemeClr val="bg1"/>
              </a:solidFill>
            </a:endParaRPr>
          </a:p>
          <a:p>
            <a:pPr indent="22225">
              <a:buFontTx/>
              <a:buNone/>
              <a:defRPr/>
            </a:pPr>
            <a:r>
              <a:rPr lang="hu-HU" sz="2000" dirty="0" err="1">
                <a:solidFill>
                  <a:schemeClr val="bg1"/>
                </a:solidFill>
              </a:rPr>
              <a:t>Disturbance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in</a:t>
            </a:r>
            <a:r>
              <a:rPr lang="hu-HU" sz="2000" dirty="0">
                <a:solidFill>
                  <a:schemeClr val="bg1"/>
                </a:solidFill>
              </a:rPr>
              <a:t> body </a:t>
            </a:r>
            <a:r>
              <a:rPr lang="hu-HU" sz="2000" dirty="0" err="1">
                <a:solidFill>
                  <a:schemeClr val="bg1"/>
                </a:solidFill>
              </a:rPr>
              <a:t>experience</a:t>
            </a:r>
            <a:endParaRPr lang="hu-H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>
                <a:solidFill>
                  <a:schemeClr val="bg1"/>
                </a:solidFill>
              </a:rPr>
              <a:t>Bulimia</a:t>
            </a: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Binge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eating</a:t>
            </a: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Night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eating</a:t>
            </a: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dirty="0" err="1">
                <a:solidFill>
                  <a:schemeClr val="bg1"/>
                </a:solidFill>
              </a:rPr>
              <a:t>Muscle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dysmorphia</a:t>
            </a:r>
            <a:endParaRPr lang="hu-HU" dirty="0">
              <a:solidFill>
                <a:schemeClr val="bg1"/>
              </a:solidFill>
            </a:endParaRPr>
          </a:p>
          <a:p>
            <a:pPr>
              <a:defRPr/>
            </a:pPr>
            <a:endParaRPr lang="hu-HU" dirty="0"/>
          </a:p>
        </p:txBody>
      </p:sp>
      <p:pic>
        <p:nvPicPr>
          <p:cNvPr id="44036" name="Picture 3" descr="C:\Users\Bálint\Documents\ano-bu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8036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Organic mental disorders</a:t>
            </a:r>
          </a:p>
        </p:txBody>
      </p:sp>
      <p:sp>
        <p:nvSpPr>
          <p:cNvPr id="4505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Dementias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en-US">
                <a:solidFill>
                  <a:schemeClr val="bg1"/>
                </a:solidFill>
              </a:rPr>
              <a:t>Alzheimer’s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en-US">
                <a:solidFill>
                  <a:schemeClr val="bg1"/>
                </a:solidFill>
              </a:rPr>
              <a:t>Vascular dementia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altLang="en-US">
                <a:solidFill>
                  <a:schemeClr val="bg1"/>
                </a:solidFill>
              </a:rPr>
              <a:t>More than 100 types…</a:t>
            </a:r>
          </a:p>
          <a:p>
            <a:r>
              <a:rPr lang="hu-HU" altLang="en-US">
                <a:solidFill>
                  <a:schemeClr val="bg1"/>
                </a:solidFill>
              </a:rPr>
              <a:t>Mental retardation</a:t>
            </a:r>
          </a:p>
          <a:p>
            <a:r>
              <a:rPr lang="hu-HU" altLang="en-US">
                <a:solidFill>
                  <a:schemeClr val="bg1"/>
                </a:solidFill>
              </a:rPr>
              <a:t>Psychiatric disorders due to internal or neurological conditions</a:t>
            </a:r>
          </a:p>
        </p:txBody>
      </p:sp>
      <p:pic>
        <p:nvPicPr>
          <p:cNvPr id="45060" name="Picture 2" descr="C:\Users\Bálint\Documents\alzheim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3238"/>
            <a:ext cx="22320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 descr="C:\Users\Bálint\Documents\alzhei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21590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Suicide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sz="2800" dirty="0" err="1">
                <a:solidFill>
                  <a:schemeClr val="bg1"/>
                </a:solidFill>
              </a:rPr>
              <a:t>Suicide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attempt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hu-HU" sz="2400" dirty="0" err="1">
                <a:solidFill>
                  <a:schemeClr val="bg1"/>
                </a:solidFill>
              </a:rPr>
              <a:t>Risk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factors</a:t>
            </a:r>
            <a:r>
              <a:rPr lang="hu-HU" sz="2400" dirty="0">
                <a:solidFill>
                  <a:schemeClr val="bg1"/>
                </a:solidFill>
              </a:rPr>
              <a:t>: </a:t>
            </a:r>
            <a:r>
              <a:rPr lang="hu-HU" sz="2400" dirty="0" err="1">
                <a:solidFill>
                  <a:schemeClr val="bg1"/>
                </a:solidFill>
              </a:rPr>
              <a:t>untreated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depression</a:t>
            </a:r>
            <a:r>
              <a:rPr lang="hu-HU" sz="2400" dirty="0">
                <a:solidFill>
                  <a:schemeClr val="bg1"/>
                </a:solidFill>
              </a:rPr>
              <a:t>, </a:t>
            </a:r>
            <a:r>
              <a:rPr lang="hu-HU" sz="2400" dirty="0" err="1">
                <a:solidFill>
                  <a:schemeClr val="bg1"/>
                </a:solidFill>
              </a:rPr>
              <a:t>psychosis</a:t>
            </a:r>
            <a:r>
              <a:rPr lang="hu-HU" sz="2400" dirty="0">
                <a:solidFill>
                  <a:schemeClr val="bg1"/>
                </a:solidFill>
              </a:rPr>
              <a:t>, SUD, </a:t>
            </a:r>
            <a:r>
              <a:rPr lang="hu-HU" sz="2400" dirty="0" err="1">
                <a:solidFill>
                  <a:schemeClr val="bg1"/>
                </a:solidFill>
              </a:rPr>
              <a:t>social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problems</a:t>
            </a:r>
            <a:endParaRPr lang="hu-HU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hu-HU" sz="2400" dirty="0">
                <a:solidFill>
                  <a:schemeClr val="bg1"/>
                </a:solidFill>
              </a:rPr>
              <a:t>50% of </a:t>
            </a:r>
            <a:r>
              <a:rPr lang="hu-HU" sz="2400" dirty="0" err="1">
                <a:solidFill>
                  <a:schemeClr val="bg1"/>
                </a:solidFill>
              </a:rPr>
              <a:t>schizophrenia</a:t>
            </a:r>
            <a:r>
              <a:rPr lang="hu-HU" sz="2400" dirty="0">
                <a:solidFill>
                  <a:schemeClr val="bg1"/>
                </a:solidFill>
              </a:rPr>
              <a:t> and </a:t>
            </a:r>
            <a:r>
              <a:rPr lang="hu-HU" sz="2400" dirty="0" err="1">
                <a:solidFill>
                  <a:schemeClr val="bg1"/>
                </a:solidFill>
              </a:rPr>
              <a:t>bipolar</a:t>
            </a:r>
            <a:r>
              <a:rPr lang="hu-HU" sz="2400" dirty="0">
                <a:solidFill>
                  <a:schemeClr val="bg1"/>
                </a:solidFill>
              </a:rPr>
              <a:t> patients</a:t>
            </a:r>
          </a:p>
          <a:p>
            <a:pPr>
              <a:defRPr/>
            </a:pPr>
            <a:r>
              <a:rPr lang="hu-HU" sz="2800" dirty="0" err="1">
                <a:solidFill>
                  <a:schemeClr val="bg1"/>
                </a:solidFill>
              </a:rPr>
              <a:t>Completed</a:t>
            </a:r>
            <a:r>
              <a:rPr lang="hu-HU" sz="2800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suicide</a:t>
            </a:r>
            <a:endParaRPr lang="hu-HU" sz="2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hu-HU" sz="2400" dirty="0">
                <a:solidFill>
                  <a:schemeClr val="bg1"/>
                </a:solidFill>
              </a:rPr>
              <a:t>2-40/100.000 </a:t>
            </a:r>
            <a:r>
              <a:rPr lang="hu-HU" sz="2400" dirty="0" err="1">
                <a:solidFill>
                  <a:schemeClr val="bg1"/>
                </a:solidFill>
              </a:rPr>
              <a:t>people</a:t>
            </a:r>
            <a:r>
              <a:rPr lang="hu-HU" sz="2400" dirty="0">
                <a:solidFill>
                  <a:schemeClr val="bg1"/>
                </a:solidFill>
              </a:rPr>
              <a:t>/</a:t>
            </a:r>
            <a:r>
              <a:rPr lang="hu-HU" sz="2400" dirty="0" err="1">
                <a:solidFill>
                  <a:schemeClr val="bg1"/>
                </a:solidFill>
              </a:rPr>
              <a:t>year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worldwide</a:t>
            </a:r>
            <a:endParaRPr lang="hu-HU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hu-HU" sz="2400" dirty="0">
                <a:solidFill>
                  <a:schemeClr val="bg1"/>
                </a:solidFill>
              </a:rPr>
              <a:t>10% of </a:t>
            </a:r>
            <a:r>
              <a:rPr lang="hu-HU" sz="2400" dirty="0" err="1">
                <a:solidFill>
                  <a:schemeClr val="bg1"/>
                </a:solidFill>
              </a:rPr>
              <a:t>schizophrenia</a:t>
            </a:r>
            <a:r>
              <a:rPr lang="hu-HU" sz="2400" dirty="0">
                <a:solidFill>
                  <a:schemeClr val="bg1"/>
                </a:solidFill>
              </a:rPr>
              <a:t> patients</a:t>
            </a:r>
          </a:p>
          <a:p>
            <a:pPr lvl="1">
              <a:defRPr/>
            </a:pPr>
            <a:r>
              <a:rPr lang="hu-HU" sz="2400" dirty="0">
                <a:solidFill>
                  <a:schemeClr val="bg1"/>
                </a:solidFill>
              </a:rPr>
              <a:t>20% of </a:t>
            </a:r>
            <a:r>
              <a:rPr lang="hu-HU" sz="2400" dirty="0" err="1">
                <a:solidFill>
                  <a:schemeClr val="bg1"/>
                </a:solidFill>
              </a:rPr>
              <a:t>bipolar</a:t>
            </a:r>
            <a:r>
              <a:rPr lang="hu-HU" sz="2400" dirty="0">
                <a:solidFill>
                  <a:schemeClr val="bg1"/>
                </a:solidFill>
              </a:rPr>
              <a:t> patients</a:t>
            </a:r>
          </a:p>
          <a:p>
            <a:pPr marL="0" indent="0">
              <a:buFontTx/>
              <a:buNone/>
              <a:defRPr/>
            </a:pPr>
            <a:r>
              <a:rPr lang="hu-HU" sz="2600" dirty="0">
                <a:solidFill>
                  <a:srgbClr val="FFFF00"/>
                </a:solidFill>
              </a:rPr>
              <a:t>PREVENTION WITH APPROPRIATE TREATMENT!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err="1">
                <a:solidFill>
                  <a:schemeClr val="bg1"/>
                </a:solidFill>
              </a:rPr>
              <a:t>Mental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health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care</a:t>
            </a:r>
            <a:endParaRPr lang="hu-HU" alt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Outpatient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care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facilities</a:t>
            </a:r>
            <a:endParaRPr lang="hu-HU" sz="2400" b="1" dirty="0">
              <a:solidFill>
                <a:schemeClr val="bg1"/>
              </a:solidFill>
            </a:endParaRPr>
          </a:p>
          <a:p>
            <a:pPr indent="22225">
              <a:buFontTx/>
              <a:buNone/>
              <a:defRPr/>
            </a:pPr>
            <a:r>
              <a:rPr lang="hu-HU" sz="2400" dirty="0" err="1">
                <a:solidFill>
                  <a:schemeClr val="bg1"/>
                </a:solidFill>
              </a:rPr>
              <a:t>Community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care</a:t>
            </a:r>
            <a:r>
              <a:rPr lang="hu-HU" sz="2400" dirty="0">
                <a:solidFill>
                  <a:schemeClr val="bg1"/>
                </a:solidFill>
              </a:rPr>
              <a:t>, </a:t>
            </a:r>
            <a:r>
              <a:rPr lang="hu-HU" sz="2400" dirty="0" err="1">
                <a:solidFill>
                  <a:schemeClr val="bg1"/>
                </a:solidFill>
              </a:rPr>
              <a:t>private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practice</a:t>
            </a:r>
            <a:endParaRPr lang="hu-HU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Hospitals</a:t>
            </a:r>
            <a:endParaRPr lang="hu-HU" sz="2400" b="1" dirty="0">
              <a:solidFill>
                <a:schemeClr val="bg1"/>
              </a:solidFill>
            </a:endParaRPr>
          </a:p>
          <a:p>
            <a:pPr indent="22225">
              <a:buFontTx/>
              <a:buNone/>
              <a:defRPr/>
            </a:pPr>
            <a:r>
              <a:rPr lang="hu-HU" sz="2400" dirty="0" err="1">
                <a:solidFill>
                  <a:schemeClr val="bg1"/>
                </a:solidFill>
              </a:rPr>
              <a:t>Types</a:t>
            </a:r>
            <a:r>
              <a:rPr lang="hu-HU" sz="2400" dirty="0">
                <a:solidFill>
                  <a:schemeClr val="bg1"/>
                </a:solidFill>
              </a:rPr>
              <a:t> of </a:t>
            </a:r>
            <a:r>
              <a:rPr lang="hu-HU" sz="2400" dirty="0" err="1">
                <a:solidFill>
                  <a:schemeClr val="bg1"/>
                </a:solidFill>
              </a:rPr>
              <a:t>admission</a:t>
            </a:r>
            <a:r>
              <a:rPr lang="hu-HU" sz="2400" dirty="0">
                <a:solidFill>
                  <a:schemeClr val="bg1"/>
                </a:solidFill>
              </a:rPr>
              <a:t>:</a:t>
            </a:r>
          </a:p>
          <a:p>
            <a:pPr lvl="1">
              <a:defRPr/>
            </a:pPr>
            <a:r>
              <a:rPr lang="hu-HU" sz="2400" dirty="0" err="1">
                <a:solidFill>
                  <a:schemeClr val="bg1"/>
                </a:solidFill>
              </a:rPr>
              <a:t>Voluntary</a:t>
            </a:r>
            <a:endParaRPr lang="hu-HU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hu-HU" sz="2400" dirty="0" err="1">
                <a:solidFill>
                  <a:schemeClr val="bg1"/>
                </a:solidFill>
              </a:rPr>
              <a:t>Involuntary</a:t>
            </a:r>
            <a:endParaRPr lang="hu-HU" sz="2400" dirty="0">
              <a:solidFill>
                <a:schemeClr val="bg1"/>
              </a:solidFill>
            </a:endParaRPr>
          </a:p>
          <a:p>
            <a:pPr lvl="1" indent="-28575">
              <a:buFontTx/>
              <a:buNone/>
              <a:defRPr/>
            </a:pPr>
            <a:r>
              <a:rPr lang="hu-HU" sz="2400" dirty="0">
                <a:solidFill>
                  <a:schemeClr val="bg1"/>
                </a:solidFill>
              </a:rPr>
              <a:t>	(</a:t>
            </a:r>
            <a:r>
              <a:rPr lang="hu-HU" sz="2400" dirty="0" err="1">
                <a:solidFill>
                  <a:schemeClr val="bg1"/>
                </a:solidFill>
              </a:rPr>
              <a:t>in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case</a:t>
            </a:r>
            <a:r>
              <a:rPr lang="hu-HU" sz="2400" dirty="0">
                <a:solidFill>
                  <a:schemeClr val="bg1"/>
                </a:solidFill>
              </a:rPr>
              <a:t> of </a:t>
            </a:r>
            <a:r>
              <a:rPr lang="hu-HU" sz="2400" dirty="0" err="1">
                <a:solidFill>
                  <a:schemeClr val="bg1"/>
                </a:solidFill>
              </a:rPr>
              <a:t>dangerous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</a:p>
          <a:p>
            <a:pPr lvl="1" indent="-28575">
              <a:buFontTx/>
              <a:buNone/>
              <a:defRPr/>
            </a:pPr>
            <a:r>
              <a:rPr lang="hu-HU" sz="2400" dirty="0" err="1">
                <a:solidFill>
                  <a:schemeClr val="bg1"/>
                </a:solidFill>
              </a:rPr>
              <a:t>behavior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to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others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or</a:t>
            </a:r>
            <a:r>
              <a:rPr lang="hu-HU" sz="2400" dirty="0">
                <a:solidFill>
                  <a:schemeClr val="bg1"/>
                </a:solidFill>
              </a:rPr>
              <a:t> </a:t>
            </a:r>
            <a:r>
              <a:rPr lang="hu-HU" sz="2400" dirty="0" err="1">
                <a:solidFill>
                  <a:schemeClr val="bg1"/>
                </a:solidFill>
              </a:rPr>
              <a:t>self</a:t>
            </a:r>
            <a:r>
              <a:rPr lang="hu-HU" sz="2400" dirty="0">
                <a:solidFill>
                  <a:schemeClr val="bg1"/>
                </a:solidFill>
              </a:rPr>
              <a:t>) </a:t>
            </a:r>
          </a:p>
          <a:p>
            <a:pPr marL="365125" lvl="1" indent="-365125">
              <a:buFont typeface="Arial" pitchFamily="34" charset="0"/>
              <a:buChar char="•"/>
              <a:defRPr/>
            </a:pPr>
            <a:r>
              <a:rPr lang="hu-HU" sz="2400" b="1" dirty="0" err="1">
                <a:solidFill>
                  <a:schemeClr val="bg1"/>
                </a:solidFill>
              </a:rPr>
              <a:t>Long-term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b="1" dirty="0" err="1">
                <a:solidFill>
                  <a:schemeClr val="bg1"/>
                </a:solidFill>
              </a:rPr>
              <a:t>programs</a:t>
            </a:r>
            <a:r>
              <a:rPr lang="hu-HU" sz="2400" b="1" dirty="0">
                <a:solidFill>
                  <a:schemeClr val="bg1"/>
                </a:solidFill>
              </a:rPr>
              <a:t> </a:t>
            </a:r>
            <a:r>
              <a:rPr lang="hu-HU" sz="2400" dirty="0">
                <a:solidFill>
                  <a:schemeClr val="bg1"/>
                </a:solidFill>
              </a:rPr>
              <a:t>for patients with SUD</a:t>
            </a:r>
          </a:p>
          <a:p>
            <a:pPr lvl="1" indent="-28575">
              <a:buFontTx/>
              <a:buNone/>
              <a:defRPr/>
            </a:pPr>
            <a:endParaRPr lang="hu-HU" sz="2400" dirty="0">
              <a:solidFill>
                <a:schemeClr val="bg1"/>
              </a:solidFill>
            </a:endParaRPr>
          </a:p>
        </p:txBody>
      </p:sp>
      <p:pic>
        <p:nvPicPr>
          <p:cNvPr id="47108" name="Picture 2" descr="C:\Users\Bálint\Documents\mento_1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5829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>
                <a:solidFill>
                  <a:schemeClr val="bg1"/>
                </a:solidFill>
              </a:rPr>
              <a:t>Therapeutical approaches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>
                <a:solidFill>
                  <a:schemeClr val="bg1"/>
                </a:solidFill>
              </a:rPr>
              <a:t>Pharmacotherapy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Biological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treatments</a:t>
            </a:r>
            <a:endParaRPr lang="hu-HU" altLang="en-US" dirty="0">
              <a:solidFill>
                <a:schemeClr val="bg1"/>
              </a:solidFill>
            </a:endParaRPr>
          </a:p>
          <a:p>
            <a:pPr lvl="1"/>
            <a:r>
              <a:rPr lang="hu-HU" altLang="en-US" dirty="0" err="1">
                <a:solidFill>
                  <a:schemeClr val="bg1"/>
                </a:solidFill>
              </a:rPr>
              <a:t>Light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therapy</a:t>
            </a:r>
            <a:endParaRPr lang="hu-HU" altLang="en-US" dirty="0">
              <a:solidFill>
                <a:schemeClr val="bg1"/>
              </a:solidFill>
            </a:endParaRPr>
          </a:p>
          <a:p>
            <a:pPr lvl="1"/>
            <a:r>
              <a:rPr lang="hu-HU" altLang="en-US" dirty="0">
                <a:solidFill>
                  <a:schemeClr val="bg1"/>
                </a:solidFill>
              </a:rPr>
              <a:t>TMS (</a:t>
            </a:r>
            <a:r>
              <a:rPr lang="hu-HU" altLang="en-US" dirty="0" err="1">
                <a:solidFill>
                  <a:schemeClr val="bg1"/>
                </a:solidFill>
              </a:rPr>
              <a:t>transcranial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magnetic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stimulation</a:t>
            </a:r>
            <a:r>
              <a:rPr lang="hu-HU" alt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hu-HU" altLang="en-US" dirty="0">
                <a:solidFill>
                  <a:schemeClr val="bg1"/>
                </a:solidFill>
              </a:rPr>
              <a:t>ECT (</a:t>
            </a:r>
            <a:r>
              <a:rPr lang="hu-HU" altLang="en-US" dirty="0" err="1">
                <a:solidFill>
                  <a:schemeClr val="bg1"/>
                </a:solidFill>
              </a:rPr>
              <a:t>electroconvulsive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therapy</a:t>
            </a:r>
            <a:r>
              <a:rPr lang="hu-HU" altLang="en-US" dirty="0">
                <a:solidFill>
                  <a:schemeClr val="bg1"/>
                </a:solidFill>
              </a:rPr>
              <a:t>)</a:t>
            </a:r>
          </a:p>
          <a:p>
            <a:r>
              <a:rPr lang="hu-HU" altLang="en-US" dirty="0" err="1">
                <a:solidFill>
                  <a:schemeClr val="bg1"/>
                </a:solidFill>
              </a:rPr>
              <a:t>Psychotherapy</a:t>
            </a:r>
            <a:endParaRPr lang="hu-HU" altLang="en-US" dirty="0">
              <a:solidFill>
                <a:schemeClr val="bg1"/>
              </a:solidFill>
            </a:endParaRPr>
          </a:p>
          <a:p>
            <a:r>
              <a:rPr lang="hu-HU" altLang="en-US" dirty="0" err="1">
                <a:solidFill>
                  <a:schemeClr val="bg1"/>
                </a:solidFill>
              </a:rPr>
              <a:t>Social</a:t>
            </a:r>
            <a:r>
              <a:rPr lang="hu-HU" altLang="en-US" dirty="0">
                <a:solidFill>
                  <a:schemeClr val="bg1"/>
                </a:solidFill>
              </a:rPr>
              <a:t> </a:t>
            </a:r>
            <a:r>
              <a:rPr lang="hu-HU" altLang="en-US" dirty="0" err="1">
                <a:solidFill>
                  <a:schemeClr val="bg1"/>
                </a:solidFill>
              </a:rPr>
              <a:t>therapy</a:t>
            </a:r>
            <a:endParaRPr lang="hu-HU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Psychotherapy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bg1"/>
                </a:solidFill>
              </a:rPr>
              <a:t>Interaction and communication between 2 or more persons</a:t>
            </a:r>
          </a:p>
          <a:p>
            <a:pPr eaLnBrk="1" hangingPunct="1"/>
            <a:r>
              <a:rPr lang="hu-HU" altLang="en-US" sz="2800" u="sng" dirty="0" err="1">
                <a:solidFill>
                  <a:srgbClr val="FFFF00"/>
                </a:solidFill>
              </a:rPr>
              <a:t>Goal</a:t>
            </a:r>
            <a:r>
              <a:rPr lang="en-US" altLang="en-US" sz="2800" u="sng" dirty="0">
                <a:solidFill>
                  <a:srgbClr val="FFFF00"/>
                </a:solidFill>
              </a:rPr>
              <a:t>:</a:t>
            </a:r>
            <a:r>
              <a:rPr lang="en-US" altLang="en-US" sz="2800" dirty="0">
                <a:solidFill>
                  <a:schemeClr val="bg1"/>
                </a:solidFill>
              </a:rPr>
              <a:t> reduction of symptoms, increasing coping skills, better insight and personality development</a:t>
            </a:r>
          </a:p>
          <a:p>
            <a:pPr eaLnBrk="1" hangingPunct="1"/>
            <a:r>
              <a:rPr lang="en-US" altLang="en-US" sz="2800" u="sng" dirty="0">
                <a:solidFill>
                  <a:srgbClr val="FFFF00"/>
                </a:solidFill>
              </a:rPr>
              <a:t>Non-specific factors: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understanding, acceptance, empathy</a:t>
            </a:r>
            <a:r>
              <a:rPr lang="hu-HU" altLang="en-US" sz="2800" dirty="0">
                <a:solidFill>
                  <a:schemeClr val="bg1"/>
                </a:solidFill>
              </a:rPr>
              <a:t>, </a:t>
            </a:r>
            <a:r>
              <a:rPr lang="hu-HU" altLang="en-US" sz="2800" dirty="0" err="1">
                <a:solidFill>
                  <a:schemeClr val="bg1"/>
                </a:solidFill>
              </a:rPr>
              <a:t>congruence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800" u="sng" dirty="0">
                <a:solidFill>
                  <a:srgbClr val="FFFF00"/>
                </a:solidFill>
              </a:rPr>
              <a:t>Specific factors: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gaining insight </a:t>
            </a:r>
            <a:r>
              <a:rPr lang="hu-HU" altLang="en-US" sz="2800" dirty="0">
                <a:solidFill>
                  <a:schemeClr val="bg1"/>
                </a:solidFill>
              </a:rPr>
              <a:t>of </a:t>
            </a:r>
            <a:r>
              <a:rPr lang="en-US" altLang="en-US" sz="2800" dirty="0">
                <a:solidFill>
                  <a:schemeClr val="bg1"/>
                </a:solidFill>
              </a:rPr>
              <a:t>the </a:t>
            </a:r>
            <a:r>
              <a:rPr lang="hu-HU" altLang="en-US" sz="2800" dirty="0" err="1">
                <a:solidFill>
                  <a:schemeClr val="bg1"/>
                </a:solidFill>
              </a:rPr>
              <a:t>sub</a:t>
            </a:r>
            <a:r>
              <a:rPr lang="en-US" altLang="en-US" sz="2800" dirty="0">
                <a:solidFill>
                  <a:schemeClr val="bg1"/>
                </a:solidFill>
              </a:rPr>
              <a:t>conscious, modifying abnormal thinking, correcting abnormal relationships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</a:rPr>
              <a:t>Modern psychotherapy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Instead of the interpretation of </a:t>
            </a:r>
            <a:r>
              <a:rPr lang="hu-HU" altLang="en-US" sz="2800" dirty="0" err="1">
                <a:solidFill>
                  <a:schemeClr val="bg1"/>
                </a:solidFill>
              </a:rPr>
              <a:t>sub</a:t>
            </a:r>
            <a:r>
              <a:rPr lang="en-US" altLang="en-US" sz="2800" dirty="0">
                <a:solidFill>
                  <a:schemeClr val="bg1"/>
                </a:solidFill>
              </a:rPr>
              <a:t>conscious sexual fantasies and dreams: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Focusing on abnormal thinking (e.g. extreme pessimism and hopelessness in depression) – </a:t>
            </a:r>
            <a:r>
              <a:rPr lang="en-US" altLang="en-US" sz="2800" dirty="0">
                <a:solidFill>
                  <a:srgbClr val="FFFF00"/>
                </a:solidFill>
              </a:rPr>
              <a:t>COGNITIVE-BEHAVIOR THERAPY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2800" dirty="0">
                <a:solidFill>
                  <a:schemeClr val="bg1"/>
                </a:solidFill>
              </a:rPr>
              <a:t>Focusing on human relationships (e.g. dispute, role changes, grief, communication skills) – </a:t>
            </a:r>
            <a:r>
              <a:rPr lang="en-US" altLang="en-US" sz="2800" dirty="0">
                <a:solidFill>
                  <a:srgbClr val="FFFF00"/>
                </a:solidFill>
              </a:rPr>
              <a:t>INTERPERSONAL PSYCHOTERAPY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Modern social therapy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Instead of large institutions to </a:t>
            </a:r>
            <a:r>
              <a:rPr lang="hu-HU" altLang="en-US" dirty="0" err="1">
                <a:solidFill>
                  <a:schemeClr val="bg1"/>
                </a:solidFill>
              </a:rPr>
              <a:t>isolate</a:t>
            </a:r>
            <a:r>
              <a:rPr lang="hu-HU" altLang="en-US" dirty="0">
                <a:solidFill>
                  <a:schemeClr val="bg1"/>
                </a:solidFill>
              </a:rPr>
              <a:t> (</a:t>
            </a:r>
            <a:r>
              <a:rPr lang="en-US" altLang="en-US" dirty="0">
                <a:solidFill>
                  <a:schemeClr val="bg1"/>
                </a:solidFill>
              </a:rPr>
              <a:t>“store”</a:t>
            </a:r>
            <a:r>
              <a:rPr lang="hu-HU" altLang="en-US" dirty="0">
                <a:solidFill>
                  <a:schemeClr val="bg1"/>
                </a:solidFill>
              </a:rPr>
              <a:t>)</a:t>
            </a:r>
            <a:r>
              <a:rPr lang="en-US" altLang="en-US" dirty="0">
                <a:solidFill>
                  <a:schemeClr val="bg1"/>
                </a:solidFill>
              </a:rPr>
              <a:t> the patients: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Case manager that helps the patient in everyday activity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Sheltered houses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Supported employment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Daytime “hospitals” and clubs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Social skill training</a:t>
            </a:r>
          </a:p>
          <a:p>
            <a:pPr marL="609600" indent="-609600" eaLnBrk="1" hangingPunct="1">
              <a:buFontTx/>
              <a:buNone/>
            </a:pPr>
            <a:endParaRPr lang="en-US" altLang="en-US" dirty="0">
              <a:solidFill>
                <a:srgbClr val="D9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333375"/>
            <a:ext cx="4679751" cy="60483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Hippocrates</a:t>
            </a:r>
            <a:r>
              <a:rPr lang="en-US" altLang="en-US" sz="2000" dirty="0">
                <a:solidFill>
                  <a:srgbClr val="FFFF99"/>
                </a:solidFill>
              </a:rPr>
              <a:t> </a:t>
            </a:r>
            <a:r>
              <a:rPr lang="en-US" altLang="en-US" sz="2000" dirty="0">
                <a:solidFill>
                  <a:srgbClr val="D9FFFF"/>
                </a:solidFill>
              </a:rPr>
              <a:t>(460-377 B.C.)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The body humor hypothesis: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Black bile – melancholia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Yellow bile – mania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Hysteria – disease of uterus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Paranoia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Sacred disease - epilepsy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en-US" sz="2000" dirty="0">
              <a:solidFill>
                <a:srgbClr val="D9FFFF"/>
              </a:solidFill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Galen</a:t>
            </a:r>
            <a:r>
              <a:rPr lang="en-US" altLang="en-US" sz="2000" dirty="0">
                <a:solidFill>
                  <a:srgbClr val="D9FFFF"/>
                </a:solidFill>
              </a:rPr>
              <a:t> (129-199 A.D.)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Imagination, reason and memory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 err="1">
                <a:solidFill>
                  <a:schemeClr val="bg1"/>
                </a:solidFill>
              </a:rPr>
              <a:t>Morositas</a:t>
            </a:r>
            <a:r>
              <a:rPr lang="en-US" altLang="en-US" sz="2000" dirty="0">
                <a:solidFill>
                  <a:schemeClr val="bg1"/>
                </a:solidFill>
              </a:rPr>
              <a:t> – deadening of the emotional life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 err="1">
                <a:solidFill>
                  <a:schemeClr val="bg1"/>
                </a:solidFill>
              </a:rPr>
              <a:t>Paraphrosune</a:t>
            </a:r>
            <a:r>
              <a:rPr lang="en-US" altLang="en-US" sz="2000" dirty="0">
                <a:solidFill>
                  <a:schemeClr val="bg1"/>
                </a:solidFill>
              </a:rPr>
              <a:t> – paranoia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Alienation – bizarre behavior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pic>
        <p:nvPicPr>
          <p:cNvPr id="6147" name="Picture 7" descr="240px-Hippocrates_rub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2092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180px-Galenoghippok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22113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675313" y="3573463"/>
            <a:ext cx="184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Rubens` Hippocrates</a:t>
            </a:r>
          </a:p>
        </p:txBody>
      </p:sp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435600" y="5876925"/>
            <a:ext cx="274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Mural painting depicting</a:t>
            </a:r>
          </a:p>
          <a:p>
            <a:pPr eaLnBrk="1" hangingPunct="1"/>
            <a:r>
              <a:rPr lang="en-US" altLang="en-US" sz="1400">
                <a:solidFill>
                  <a:schemeClr val="bg1"/>
                </a:solidFill>
              </a:rPr>
              <a:t>Galen and Hippocrates (Anagni)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91" y="18864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en-US" dirty="0" err="1">
                <a:solidFill>
                  <a:srgbClr val="FFFF00"/>
                </a:solidFill>
              </a:rPr>
              <a:t>Summary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406" y="1772816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The roots of psychiatry: religion, alchemy,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philosophy, psychology, and neuroscience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From black bile and demons to “mindreading” techniques of fMRI/PET and genes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From torture and misery to humanity and empathy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2088232"/>
          </a:xfrm>
        </p:spPr>
        <p:txBody>
          <a:bodyPr/>
          <a:lstStyle/>
          <a:p>
            <a:r>
              <a:rPr lang="hu-HU" sz="5400" dirty="0" err="1">
                <a:solidFill>
                  <a:srgbClr val="FFFF00"/>
                </a:solidFill>
              </a:rPr>
              <a:t>Thank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you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for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your</a:t>
            </a:r>
            <a:r>
              <a:rPr lang="hu-HU" sz="5400" dirty="0">
                <a:solidFill>
                  <a:srgbClr val="FFFF00"/>
                </a:solidFill>
              </a:rPr>
              <a:t> </a:t>
            </a:r>
            <a:r>
              <a:rPr lang="hu-HU" sz="5400" dirty="0" err="1">
                <a:solidFill>
                  <a:srgbClr val="FFFF00"/>
                </a:solidFill>
              </a:rPr>
              <a:t>attention</a:t>
            </a:r>
            <a:r>
              <a:rPr lang="hu-HU" sz="5400" dirty="0">
                <a:solidFill>
                  <a:srgbClr val="FFFF00"/>
                </a:solidFill>
              </a:rPr>
              <a:t>!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 anchor="ctr"/>
          <a:lstStyle/>
          <a:p>
            <a:r>
              <a:rPr lang="hu-HU" dirty="0" err="1">
                <a:solidFill>
                  <a:schemeClr val="bg1"/>
                </a:solidFill>
              </a:rPr>
              <a:t>Questions</a:t>
            </a:r>
            <a:r>
              <a:rPr lang="hu-HU" dirty="0">
                <a:solidFill>
                  <a:schemeClr val="bg1"/>
                </a:solidFill>
              </a:rPr>
              <a:t>/</a:t>
            </a:r>
            <a:r>
              <a:rPr lang="hu-HU" dirty="0" err="1">
                <a:solidFill>
                  <a:schemeClr val="bg1"/>
                </a:solidFill>
              </a:rPr>
              <a:t>Comments</a:t>
            </a:r>
            <a:r>
              <a:rPr lang="hu-HU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56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5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The first ward for the mentally ill: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Hospital of Baghdad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Al-Razi</a:t>
            </a:r>
            <a:r>
              <a:rPr lang="en-US" altLang="en-US" sz="2800" b="1">
                <a:solidFill>
                  <a:schemeClr val="bg1"/>
                </a:solidFill>
              </a:rPr>
              <a:t> </a:t>
            </a:r>
            <a:r>
              <a:rPr lang="en-US" altLang="en-US" sz="2800">
                <a:solidFill>
                  <a:schemeClr val="bg1"/>
                </a:solidFill>
              </a:rPr>
              <a:t>(865-925): scholar of Greek medicine, philosopher and alchemist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331913" y="6165850"/>
            <a:ext cx="6840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>
                <a:solidFill>
                  <a:srgbClr val="D9FFFF"/>
                </a:solidFill>
                <a:cs typeface="Arial" panose="020B0604020202020204" pitchFamily="34" charset="0"/>
              </a:rPr>
              <a:t>ابو بکر محمد بن زكريا الر</a:t>
            </a:r>
            <a:r>
              <a:rPr lang="ar-SA" altLang="en-US">
                <a:solidFill>
                  <a:schemeClr val="bg1"/>
                </a:solidFill>
                <a:cs typeface="Arial" panose="020B0604020202020204" pitchFamily="34" charset="0"/>
              </a:rPr>
              <a:t>ازی</a:t>
            </a:r>
            <a:r>
              <a:rPr lang="en-US" altLang="en-US">
                <a:solidFill>
                  <a:schemeClr val="bg1"/>
                </a:solidFill>
              </a:rPr>
              <a:t>  		 Textbook of Al-Razi</a:t>
            </a:r>
          </a:p>
        </p:txBody>
      </p:sp>
      <p:pic>
        <p:nvPicPr>
          <p:cNvPr id="7172" name="Picture 5" descr="Rha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08275"/>
            <a:ext cx="20383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180px-Colophon-Razi%27s_Book_of_medicine_for_Mans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708275"/>
            <a:ext cx="21605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FF00"/>
                </a:solidFill>
              </a:rPr>
              <a:t>Psychiatric Asylums in Europe</a:t>
            </a:r>
          </a:p>
        </p:txBody>
      </p:sp>
      <p:pic>
        <p:nvPicPr>
          <p:cNvPr id="8195" name="Picture 4" descr="225px-BethlemRoyal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33131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27088" y="3644900"/>
            <a:ext cx="3525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Bethlem Hospital, London (1330)</a:t>
            </a:r>
          </a:p>
        </p:txBody>
      </p:sp>
      <p:pic>
        <p:nvPicPr>
          <p:cNvPr id="8197" name="Picture 7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3027362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911725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en-US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3132138" y="6308725"/>
            <a:ext cx="2941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Asylum of Budapest (1886)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5148263" y="3644900"/>
            <a:ext cx="266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Salpêtrière, Paris (1675)</a:t>
            </a:r>
          </a:p>
        </p:txBody>
      </p:sp>
      <p:pic>
        <p:nvPicPr>
          <p:cNvPr id="8201" name="Picture 11" descr="l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268413"/>
            <a:ext cx="3530600" cy="23050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49250" y="3933825"/>
            <a:ext cx="87995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>
                <a:solidFill>
                  <a:srgbClr val="D9FFFF"/>
                </a:solidFill>
              </a:rPr>
              <a:t>- </a:t>
            </a:r>
            <a:r>
              <a:rPr lang="en-US" altLang="en-US">
                <a:solidFill>
                  <a:schemeClr val="bg1"/>
                </a:solidFill>
              </a:rPr>
              <a:t>experimentation in learning about the human body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>
                <a:solidFill>
                  <a:schemeClr val="bg1"/>
                </a:solidFill>
              </a:rPr>
              <a:t>- sickness and health in the body relied on the harmony of man, the microcosm,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>
                <a:solidFill>
                  <a:schemeClr val="bg1"/>
                </a:solidFill>
              </a:rPr>
              <a:t>and Nature, the macrocosm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>
                <a:solidFill>
                  <a:schemeClr val="bg1"/>
                </a:solidFill>
              </a:rPr>
              <a:t>- using this analogy not in the manner of soul-purification but that humans must have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>
                <a:solidFill>
                  <a:schemeClr val="bg1"/>
                </a:solidFill>
              </a:rPr>
              <a:t>certain balances of minerals in their bodies</a:t>
            </a:r>
          </a:p>
          <a:p>
            <a:pPr eaLnBrk="1" hangingPunct="1">
              <a:lnSpc>
                <a:spcPct val="115000"/>
              </a:lnSpc>
              <a:buFontTx/>
              <a:buChar char="-"/>
            </a:pPr>
            <a:r>
              <a:rPr lang="en-US" altLang="en-US">
                <a:solidFill>
                  <a:schemeClr val="bg1"/>
                </a:solidFill>
              </a:rPr>
              <a:t> illnesses of the body and soul had chemical remedies that could cure them –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en-US">
                <a:solidFill>
                  <a:schemeClr val="bg1"/>
                </a:solidFill>
              </a:rPr>
              <a:t>the </a:t>
            </a:r>
            <a:r>
              <a:rPr lang="en-US" altLang="en-US" b="1">
                <a:solidFill>
                  <a:srgbClr val="FFFF00"/>
                </a:solidFill>
              </a:rPr>
              <a:t>concept of medicine </a:t>
            </a:r>
          </a:p>
        </p:txBody>
      </p:sp>
      <p:pic>
        <p:nvPicPr>
          <p:cNvPr id="9219" name="Picture 5" descr="150px-Paracel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3375"/>
            <a:ext cx="25542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971550" y="1819275"/>
            <a:ext cx="15255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</a:rPr>
              <a:t>Paracelsus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(1493-1541)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611188" y="4652963"/>
            <a:ext cx="7854950" cy="18700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Psychiatric illness is not a consequence of transcendent factors</a:t>
            </a:r>
          </a:p>
          <a:p>
            <a:pPr eaLnBrk="1" hangingPunct="1">
              <a:lnSpc>
                <a:spcPct val="110000"/>
              </a:lnSpc>
            </a:pPr>
            <a:endParaRPr lang="en-US" altLang="en-US" b="1" u="sng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i="1">
                <a:solidFill>
                  <a:schemeClr val="bg1"/>
                </a:solidFill>
              </a:rPr>
              <a:t>- De Praestigiis Daemonum et Incantationibus ac Venificiis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>
                <a:solidFill>
                  <a:schemeClr val="bg1"/>
                </a:solidFill>
              </a:rPr>
              <a:t>(On the Illusions of the Demons and on Spells and Poisons), 1563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i="1">
                <a:solidFill>
                  <a:schemeClr val="bg1"/>
                </a:solidFill>
              </a:rPr>
              <a:t>- De Lamiis Liber</a:t>
            </a:r>
            <a:r>
              <a:rPr lang="en-US" altLang="en-US">
                <a:solidFill>
                  <a:schemeClr val="bg1"/>
                </a:solidFill>
              </a:rPr>
              <a:t> (Book on Witches), 1577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i="1">
                <a:solidFill>
                  <a:schemeClr val="bg1"/>
                </a:solidFill>
              </a:rPr>
              <a:t>- Pseudomonarchia Daemonum</a:t>
            </a:r>
            <a:r>
              <a:rPr lang="en-US" altLang="en-US">
                <a:solidFill>
                  <a:schemeClr val="bg1"/>
                </a:solidFill>
              </a:rPr>
              <a:t> (The False Kingdom of the Demons), 1577</a:t>
            </a:r>
            <a:endParaRPr lang="en-US" altLang="en-US">
              <a:solidFill>
                <a:srgbClr val="D9FFFF"/>
              </a:solidFill>
            </a:endParaRPr>
          </a:p>
        </p:txBody>
      </p:sp>
      <p:pic>
        <p:nvPicPr>
          <p:cNvPr id="10243" name="Picture 5" descr="180px-Johannes_We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913"/>
            <a:ext cx="24939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855913" y="3908425"/>
            <a:ext cx="3255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</a:rPr>
              <a:t>Johann We</a:t>
            </a:r>
            <a:r>
              <a:rPr lang="hu-HU" altLang="en-US" sz="2000" b="1">
                <a:solidFill>
                  <a:srgbClr val="FFFF00"/>
                </a:solidFill>
              </a:rPr>
              <a:t>y</a:t>
            </a:r>
            <a:r>
              <a:rPr lang="en-US" altLang="en-US" sz="2000" b="1">
                <a:solidFill>
                  <a:srgbClr val="FFFF00"/>
                </a:solidFill>
              </a:rPr>
              <a:t>er</a:t>
            </a:r>
            <a:r>
              <a:rPr lang="en-US" altLang="en-US" b="1">
                <a:solidFill>
                  <a:srgbClr val="FFFF00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(1515-1588)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1664</Words>
  <Application>Microsoft Office PowerPoint</Application>
  <PresentationFormat>Diavetítés a képernyőre (4:3 oldalarány)</PresentationFormat>
  <Paragraphs>347</Paragraphs>
  <Slides>52</Slides>
  <Notes>0</Notes>
  <HiddenSlides>3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54" baseType="lpstr">
      <vt:lpstr>Arial</vt:lpstr>
      <vt:lpstr>Alapértelmezett terv</vt:lpstr>
      <vt:lpstr>Introduction to Patient Care:  Psychiatry</vt:lpstr>
      <vt:lpstr>Psychiatry: the meeting point of clinical profession, biology, social sciences, and human care</vt:lpstr>
      <vt:lpstr>Synopsis</vt:lpstr>
      <vt:lpstr>The Graeco-Roman period</vt:lpstr>
      <vt:lpstr>PowerPoint-bemutató</vt:lpstr>
      <vt:lpstr>PowerPoint-bemutató</vt:lpstr>
      <vt:lpstr>Psychiatric Asylums in Europe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Psychiatric disorders today: The heritage</vt:lpstr>
      <vt:lpstr>The dark side of psychiatry</vt:lpstr>
      <vt:lpstr>What happens if we reject and forget psychiatry?</vt:lpstr>
      <vt:lpstr>Response and development</vt:lpstr>
      <vt:lpstr>Is it true that psychiatric disorders lack scientific bases?</vt:lpstr>
      <vt:lpstr>Modern neuroimaging methods allow the visualization of brain working during thinking, feeling, and deciding: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Clinical practice</vt:lpstr>
      <vt:lpstr>Simple questions, difficult answers</vt:lpstr>
      <vt:lpstr>If so, do you have a psychiatric disorder?</vt:lpstr>
      <vt:lpstr>How to make a diagnosis in psychiatry?</vt:lpstr>
      <vt:lpstr>Psychotic disorders</vt:lpstr>
      <vt:lpstr>PowerPoint-bemutató</vt:lpstr>
      <vt:lpstr>Mood disorders</vt:lpstr>
      <vt:lpstr>PowerPoint-bemutató</vt:lpstr>
      <vt:lpstr>Anxiety disorders</vt:lpstr>
      <vt:lpstr>Substance use disorders</vt:lpstr>
      <vt:lpstr>Cannabis and schizophrenia</vt:lpstr>
      <vt:lpstr>Eating disorders</vt:lpstr>
      <vt:lpstr>Organic mental disorders</vt:lpstr>
      <vt:lpstr>Suicide</vt:lpstr>
      <vt:lpstr>Mental health care</vt:lpstr>
      <vt:lpstr>Therapeutical approaches</vt:lpstr>
      <vt:lpstr>Psychotherapy</vt:lpstr>
      <vt:lpstr>Modern psychotherapy</vt:lpstr>
      <vt:lpstr>Modern social therapy</vt:lpstr>
      <vt:lpstr>Summary</vt:lpstr>
      <vt:lpstr>Thank you for your attention!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Bálint</dc:creator>
  <cp:lastModifiedBy>Medsol</cp:lastModifiedBy>
  <cp:revision>115</cp:revision>
  <dcterms:created xsi:type="dcterms:W3CDTF">2007-02-17T14:23:08Z</dcterms:created>
  <dcterms:modified xsi:type="dcterms:W3CDTF">2024-02-19T13:14:50Z</dcterms:modified>
</cp:coreProperties>
</file>