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3"/>
  </p:notesMasterIdLst>
  <p:handoutMasterIdLst>
    <p:handoutMasterId r:id="rId34"/>
  </p:handoutMasterIdLst>
  <p:sldIdLst>
    <p:sldId id="259" r:id="rId3"/>
    <p:sldId id="274" r:id="rId4"/>
    <p:sldId id="260" r:id="rId5"/>
    <p:sldId id="358" r:id="rId6"/>
    <p:sldId id="362" r:id="rId7"/>
    <p:sldId id="359" r:id="rId8"/>
    <p:sldId id="360" r:id="rId9"/>
    <p:sldId id="363" r:id="rId10"/>
    <p:sldId id="276" r:id="rId11"/>
    <p:sldId id="275" r:id="rId12"/>
    <p:sldId id="361" r:id="rId13"/>
    <p:sldId id="280" r:id="rId14"/>
    <p:sldId id="286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356" r:id="rId23"/>
    <p:sldId id="297" r:id="rId24"/>
    <p:sldId id="298" r:id="rId25"/>
    <p:sldId id="304" r:id="rId26"/>
    <p:sldId id="305" r:id="rId27"/>
    <p:sldId id="310" r:id="rId28"/>
    <p:sldId id="311" r:id="rId29"/>
    <p:sldId id="312" r:id="rId30"/>
    <p:sldId id="314" r:id="rId31"/>
    <p:sldId id="320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rka Éva" initials="SÉ" lastIdx="1" clrIdx="0">
    <p:extLst>
      <p:ext uri="{19B8F6BF-5375-455C-9EA6-DF929625EA0E}">
        <p15:presenceInfo xmlns:p15="http://schemas.microsoft.com/office/powerpoint/2012/main" userId="Szarka É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4660" autoAdjust="0"/>
  </p:normalViewPr>
  <p:slideViewPr>
    <p:cSldViewPr>
      <p:cViewPr varScale="1">
        <p:scale>
          <a:sx n="99" d="100"/>
          <a:sy n="99" d="100"/>
        </p:scale>
        <p:origin x="98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B0C0-F14B-41E5-B05E-DC8BCE4CCBDC}" type="datetimeFigureOut">
              <a:rPr lang="hu-HU" smtClean="0"/>
              <a:t>2020. 12. 08.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1906-0A1A-4590-88B1-3CFA52E757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51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9924C-4FE4-4863-AA0C-23DA408EA476}" type="datetimeFigureOut">
              <a:rPr lang="hu-HU" smtClean="0"/>
              <a:t>2020. 12. 08.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33C5-05DC-49E4-93CF-DA04A48939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86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533C5-05DC-49E4-93CF-DA04A489394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28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Előadó neve</a:t>
            </a:r>
          </a:p>
        </p:txBody>
      </p:sp>
      <p:sp>
        <p:nvSpPr>
          <p:cNvPr id="29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SZERVEZETI EGYSÉG</a:t>
            </a:r>
          </a:p>
        </p:txBody>
      </p:sp>
      <p:sp>
        <p:nvSpPr>
          <p:cNvPr id="20" name="Cím 19"/>
          <p:cNvSpPr>
            <a:spLocks noGrp="1"/>
          </p:cNvSpPr>
          <p:nvPr>
            <p:ph type="title" hasCustomPrompt="1"/>
          </p:nvPr>
        </p:nvSpPr>
        <p:spPr>
          <a:xfrm>
            <a:off x="2339752" y="908720"/>
            <a:ext cx="6408712" cy="1143000"/>
          </a:xfrm>
        </p:spPr>
        <p:txBody>
          <a:bodyPr/>
          <a:lstStyle>
            <a:lvl1pPr>
              <a:defRPr baseline="0">
                <a:solidFill>
                  <a:srgbClr val="264796"/>
                </a:solidFill>
              </a:defRPr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339752" y="2060848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i="1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Előadás Alcíme</a:t>
            </a:r>
          </a:p>
        </p:txBody>
      </p:sp>
      <p:sp>
        <p:nvSpPr>
          <p:cNvPr id="36" name="Szöveg helye 35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013325"/>
            <a:ext cx="4104705" cy="647923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rgbClr val="26479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Konferencia címe</a:t>
            </a:r>
            <a:endParaRPr lang="hu-HU" dirty="0"/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6" hasCustomPrompt="1"/>
          </p:nvPr>
        </p:nvSpPr>
        <p:spPr>
          <a:xfrm>
            <a:off x="6227763" y="5661025"/>
            <a:ext cx="2520950" cy="288925"/>
          </a:xfrm>
        </p:spPr>
        <p:txBody>
          <a:bodyPr>
            <a:noAutofit/>
          </a:bodyPr>
          <a:lstStyle>
            <a:lvl1pPr marL="0" indent="0" algn="r">
              <a:buNone/>
              <a:defRPr sz="1400" i="1">
                <a:solidFill>
                  <a:srgbClr val="26479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z="1400" dirty="0" smtClean="0"/>
              <a:t>Dátum</a:t>
            </a:r>
            <a:endParaRPr lang="hu-HU" dirty="0"/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5436096" y="6165304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5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Biztonságtechnikai Igazgatóság</a:t>
            </a:r>
          </a:p>
          <a:p>
            <a:pPr algn="l"/>
            <a:r>
              <a:rPr lang="hu-HU" sz="15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Biztonságszervezési</a:t>
            </a:r>
            <a:r>
              <a:rPr lang="hu-HU" sz="1500" kern="120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 Osztály</a:t>
            </a:r>
            <a:endParaRPr lang="hu-HU" sz="1500" kern="1200" dirty="0" smtClean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434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424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1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9"/>
          <p:cNvSpPr>
            <a:spLocks noGrp="1"/>
          </p:cNvSpPr>
          <p:nvPr>
            <p:ph type="title" hasCustomPrompt="1"/>
          </p:nvPr>
        </p:nvSpPr>
        <p:spPr>
          <a:xfrm>
            <a:off x="2339752" y="908720"/>
            <a:ext cx="6429400" cy="1143000"/>
          </a:xfrm>
        </p:spPr>
        <p:txBody>
          <a:bodyPr/>
          <a:lstStyle>
            <a:lvl1pPr>
              <a:defRPr baseline="0">
                <a:solidFill>
                  <a:srgbClr val="264796"/>
                </a:solidFill>
              </a:defRPr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ELŐADÓ NEVE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SZERVEZETI EGYSÉG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5436096" y="6165304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5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Szervezeti egység megnevezése – ha hosszabb a név, két sorba tördelve</a:t>
            </a:r>
          </a:p>
        </p:txBody>
      </p:sp>
    </p:spTree>
    <p:extLst>
      <p:ext uri="{BB962C8B-B14F-4D97-AF65-F5344CB8AC3E}">
        <p14:creationId xmlns:p14="http://schemas.microsoft.com/office/powerpoint/2010/main" val="10577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3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 marL="1701800" indent="-330200">
              <a:defRPr/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34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1836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2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427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7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78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67744" y="1628801"/>
            <a:ext cx="641905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sz="32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8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sz="24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7" name="Kép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201376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 userDrawn="1"/>
        </p:nvSpPr>
        <p:spPr>
          <a:xfrm>
            <a:off x="3563888" y="627654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Tűzvédelem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Megbízottak</a:t>
            </a:r>
            <a:r>
              <a:rPr lang="hu-HU" altLang="hu-HU" sz="1200" i="1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éves oktatása</a:t>
            </a:r>
            <a:endParaRPr lang="hu-HU" altLang="hu-HU" sz="12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 Harmadik szint</a:t>
            </a:r>
          </a:p>
          <a:p>
            <a:pPr lvl="3"/>
            <a:r>
              <a:rPr lang="hu-HU" dirty="0" smtClean="0"/>
              <a:t> 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49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149475" indent="-320675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369267" y="0"/>
            <a:ext cx="6408712" cy="144016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oktatás</a:t>
            </a:r>
            <a:b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gyakorlati rész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5"/>
          </p:nvPr>
        </p:nvSpPr>
        <p:spPr>
          <a:xfrm>
            <a:off x="1907704" y="1547080"/>
            <a:ext cx="7236296" cy="2745432"/>
          </a:xfrm>
        </p:spPr>
        <p:txBody>
          <a:bodyPr>
            <a:normAutofit fontScale="85000" lnSpcReduction="20000"/>
          </a:bodyPr>
          <a:lstStyle/>
          <a:p>
            <a:pPr marL="914400" lvl="1" indent="-45720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Hatályos jogszabályok</a:t>
            </a:r>
          </a:p>
          <a:p>
            <a:pPr marL="914400" lvl="1" indent="-45720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Tűzvédelmi Szabályzat </a:t>
            </a:r>
          </a:p>
          <a:p>
            <a:pPr marL="914400" lvl="1" indent="-45720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Tűzriadó terv</a:t>
            </a:r>
          </a:p>
          <a:p>
            <a:pPr marL="914400" lvl="1" indent="-45720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Kiürítés szerepe,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folyamata</a:t>
            </a:r>
          </a:p>
          <a:p>
            <a:pPr marL="914400" lvl="1" indent="-45720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Gyakorlati oktatás szerepe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Munkavállalók tűzvédelmi kötelezettségei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Tűzoltás folyamata, szabályossága</a:t>
            </a:r>
          </a:p>
          <a:p>
            <a:pPr algn="ctr"/>
            <a:endParaRPr lang="hu-HU" sz="3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6"/>
          </p:nvPr>
        </p:nvSpPr>
        <p:spPr>
          <a:xfrm>
            <a:off x="6335143" y="5106443"/>
            <a:ext cx="2592958" cy="936998"/>
          </a:xfrm>
        </p:spPr>
        <p:txBody>
          <a:bodyPr/>
          <a:lstStyle/>
          <a:p>
            <a:pPr algn="l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Péter András</a:t>
            </a:r>
          </a:p>
          <a:p>
            <a:pPr algn="l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tűzvédelmi vezető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83768" y="4376312"/>
            <a:ext cx="6294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Az oktatási anyag a 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9/2015. (III. 25.) BM rendelet 7. §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 pontban foglaltak figyelembe vételével készült! 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24736" cy="1301006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hu-HU" altLang="hu-HU" sz="4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Mikor kell részt venni </a:t>
            </a:r>
            <a:r>
              <a:rPr lang="hu-HU" altLang="hu-HU" sz="4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tűzvédelmi </a:t>
            </a:r>
            <a:r>
              <a:rPr lang="hu-HU" altLang="hu-HU" sz="4400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oktatáson?  </a:t>
            </a:r>
            <a:endParaRPr lang="hu-HU" sz="44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3120" y="1772816"/>
            <a:ext cx="7920880" cy="3744416"/>
          </a:xfrm>
        </p:spPr>
        <p:txBody>
          <a:bodyPr>
            <a:noAutofit/>
          </a:bodyPr>
          <a:lstStyle/>
          <a:p>
            <a:pPr marL="0" lvl="2" indent="0">
              <a:spcBef>
                <a:spcPct val="50000"/>
              </a:spcBef>
              <a:buNone/>
            </a:pP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51088" lvl="2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dolgozóknak munkába állás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51088" lvl="2" indent="-285750"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1792288" algn="l"/>
              </a:tabLst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időszakosan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(ismétlődő oktatás, minden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évben)</a:t>
            </a:r>
          </a:p>
          <a:p>
            <a:pPr marL="2351088" lvl="2" indent="-285750"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1792288" algn="l"/>
              </a:tabLst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rendkívüli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esemény után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(tűzeset után, tűzvédelmi szabályok megszegése esetén stb.)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51088" lvl="2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napot meghaladó tartós távollét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</a:t>
            </a:r>
          </a:p>
          <a:p>
            <a:pPr marL="2351088" lvl="2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pótoktatás (a távolmaradóknak)</a:t>
            </a:r>
          </a:p>
          <a:p>
            <a:pPr marL="2351088" lvl="2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külsős munkavállalók oktatása (az egyetem TVSZ-e alapján)</a:t>
            </a:r>
          </a:p>
          <a:p>
            <a:pPr marL="2065338" lvl="2" indent="0">
              <a:spcBef>
                <a:spcPct val="50000"/>
              </a:spcBef>
            </a:pP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feladatai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altLang="hu-H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 tűzvédelmi kötelességei:</a:t>
            </a:r>
          </a:p>
          <a:p>
            <a:pPr lvl="0" algn="just"/>
            <a:endParaRPr lang="hu-HU" altLang="hu-H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oktatások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részvétel kötelező.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Mindenkinek meg kell ismernie és tevékenysége során be kell tartania az adott tevékenységre vonatkozó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előírások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tűzvédelmi</a:t>
            </a: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szabályok</a:t>
            </a: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betartása minden munkavállalóra nézve kötelező.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Köteles munkahelyén rendet tartani és megszüntetni minden olyan körülményt, mely tüzet vagy robbanást okozhat.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tüzet észlel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köteles azt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haladéktalanul jelezni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munkavállaló, aki tüzet észlel – életkorának, egészségi, fizikai állapotának megfelelően – köteles a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 oltásában részt venni! </a:t>
            </a:r>
            <a:endParaRPr lang="hu-HU" altLang="hu-H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lehetőségeikhez képest részvétel a tűz oltásában, az emberi életek és az anyagi értékek mentésében.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574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697260"/>
            <a:ext cx="5639602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Tűzoltókészülék ellenőrzése szemrevételezéssel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276872"/>
            <a:ext cx="7848872" cy="2520280"/>
          </a:xfrm>
        </p:spPr>
        <p:txBody>
          <a:bodyPr>
            <a:noAutofit/>
          </a:bodyPr>
          <a:lstStyle/>
          <a:p>
            <a:pPr indent="-179388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tervezett telepítési helyen vannak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9388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 látható, működtetése nem ütközik akadályba</a:t>
            </a:r>
          </a:p>
          <a:p>
            <a:pPr indent="-179388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készülék ép, szerelvényekkel ellátott,</a:t>
            </a:r>
          </a:p>
          <a:p>
            <a:pPr indent="-179388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készüléken lévő nyomásjelző megvan-e, és helyes értéket (zöld) mutat,</a:t>
            </a:r>
          </a:p>
          <a:p>
            <a:pPr indent="-179388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készülékekről  nyilvántartást vezet, amely tartalmazza a készülék helyét, ellenőrzésének, javításának idejét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13084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3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95070" cy="642158"/>
          </a:xfrm>
        </p:spPr>
        <p:txBody>
          <a:bodyPr>
            <a:noAutofit/>
          </a:bodyPr>
          <a:lstStyle/>
          <a:p>
            <a:pPr algn="ctr"/>
            <a:r>
              <a:rPr lang="hu-HU" altLang="hu-H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 esetén követendő magatartás,</a:t>
            </a:r>
            <a:br>
              <a:rPr lang="hu-HU" altLang="hu-H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 tennivaló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978693" y="1993567"/>
            <a:ext cx="4451596" cy="32928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hu-HU" sz="3200" kern="1200">
                <a:solidFill>
                  <a:srgbClr val="26479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None/>
              <a:defRPr lang="hu-HU" sz="2800" kern="1200">
                <a:solidFill>
                  <a:srgbClr val="26479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None/>
              <a:defRPr lang="hu-HU" sz="2400" kern="1200">
                <a:solidFill>
                  <a:srgbClr val="26479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hu-HU" sz="2000" kern="1200">
                <a:solidFill>
                  <a:srgbClr val="26479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None/>
              <a:defRPr lang="hu-HU" sz="2000" kern="1200">
                <a:solidFill>
                  <a:srgbClr val="26479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munkavállalók tűz esetén szükséges tennivalóit (</a:t>
            </a:r>
            <a:r>
              <a:rPr lang="hu-H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 jelzés, </a:t>
            </a:r>
            <a:r>
              <a:rPr lang="hu-H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oltás, kiürítés, mentés, rendfenntartás,</a:t>
            </a: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tűzvédelmi és biztonsági berendezések kezelése stb.) az adott intézményre vonatkozó.</a:t>
            </a:r>
          </a:p>
          <a:p>
            <a:pPr algn="just"/>
            <a:r>
              <a:rPr lang="hu-H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Tűzriadó Terv tartalmazza.</a:t>
            </a:r>
          </a:p>
          <a:p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122537" cy="37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5154" y="260648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tűz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jelzése: 112</a:t>
            </a:r>
            <a:r>
              <a:rPr lang="hu-HU" dirty="0">
                <a:solidFill>
                  <a:srgbClr val="FF0000"/>
                </a:solidFill>
              </a:rPr>
              <a:t/>
            </a:r>
            <a:br>
              <a:rPr lang="hu-HU" dirty="0">
                <a:solidFill>
                  <a:srgbClr val="FF0000"/>
                </a:solidFill>
              </a:rPr>
            </a:b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982" y="908720"/>
            <a:ext cx="8079498" cy="3381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tűzjelzés során az alábbi adatokat szükséges közölni: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tűzeset pontos helyét, az épület címét (város, kerület, utca, házszám),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ég, mekkora területen (melyik épület melyik része) az épület rendeltetését és szintjeinek számát,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illetve a káreset során milyen rendellenes technológiai folyamat, műszaki meghibásodás ment végbe, veszélyes anyag szabadba jutása be következett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veszélyeztet a tűz,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emberi élet van-e veszélyben, tartózkodnak-e az épületben,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jelzést adó nevét és a jelzésre használt telefon számát.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tűzjelzést vevő további kérdéseire egyértelmű és pontos választ kell adni.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Továbbá az épület portaszolgálatát is értesíteni kell!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609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10164"/>
            <a:ext cx="8442614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épületben rendelkezésre álló tűzoltó eszközök</a:t>
            </a:r>
            <a:b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566" y="15043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Fali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tűzcsapok           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Kézi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készülékek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1584176" cy="15809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53" y="2159738"/>
            <a:ext cx="1469502" cy="160757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73" y="4019041"/>
            <a:ext cx="1522416" cy="19872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9656"/>
            <a:ext cx="1904659" cy="19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5305" y="330127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készülékek és használatuk</a:t>
            </a:r>
            <a:r>
              <a:rPr lang="hu-HU" dirty="0">
                <a:solidFill>
                  <a:srgbClr val="FF0000"/>
                </a:solidFill>
              </a:rPr>
              <a:t/>
            </a:r>
            <a:br>
              <a:rPr lang="hu-HU" dirty="0">
                <a:solidFill>
                  <a:srgbClr val="FF0000"/>
                </a:solidFill>
              </a:rPr>
            </a:b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390" y="1556792"/>
            <a:ext cx="4303390" cy="3978637"/>
          </a:xfrm>
        </p:spPr>
        <p:txBody>
          <a:bodyPr>
            <a:normAutofit fontScale="55000" lnSpcReduction="20000"/>
          </a:bodyPr>
          <a:lstStyle/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porral oltó készülékkel </a:t>
            </a:r>
            <a:r>
              <a:rPr lang="hu-HU" altLang="hu-H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szilárd anyagok (fa, papír, textil) éghető folyadék, éghető gáz és villamos feszültség alatt lévő berendezések tüzei olthatók.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hu-HU" altLang="hu-HU" sz="2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szén-dioxiddal oltó készülékkel </a:t>
            </a:r>
            <a:r>
              <a:rPr lang="hu-HU" altLang="hu-H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éghető folyadék, éghető gáz és villamos feszültség alatt lévő berendezések olthatók, </a:t>
            </a:r>
            <a:r>
              <a:rPr lang="hu-HU" altLang="hu-HU" sz="28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alkalmas fa, papír és textil anyagok tüzeinek oltására.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Működtetése: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tűzoltó készülékek </a:t>
            </a:r>
            <a:r>
              <a:rPr lang="hu-HU" altLang="hu-HU" sz="28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folyamatosan</a:t>
            </a:r>
            <a:r>
              <a:rPr lang="hu-HU" altLang="hu-HU" sz="28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altLang="hu-HU" sz="28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szakaszosan</a:t>
            </a:r>
            <a:r>
              <a:rPr lang="hu-HU" altLang="hu-HU" sz="28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üzemeltethetők.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tűzoltó készülékek csak rendeltetésüknek megfelelően használhatók, azokat </a:t>
            </a:r>
            <a:r>
              <a:rPr lang="hu-HU" altLang="hu-HU" sz="2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helyükről indokolatlanul elvinni tilos!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5533" r="-596" b="1"/>
          <a:stretch/>
        </p:blipFill>
        <p:spPr>
          <a:xfrm>
            <a:off x="5076056" y="1832827"/>
            <a:ext cx="2155860" cy="6957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789040"/>
            <a:ext cx="2155860" cy="682411"/>
          </a:xfrm>
          <a:prstGeom prst="rect">
            <a:avLst/>
          </a:prstGeom>
        </p:spPr>
      </p:pic>
      <p:pic>
        <p:nvPicPr>
          <p:cNvPr id="6" name="Picture 13" descr="C:\Users\Blaubacher Ágnes\Downloads\Tuzolto_keszulek_porral_olto_6_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96" y="1388794"/>
            <a:ext cx="1218441" cy="1919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Blaubacher Ágnes\Downloads\co2 má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96" y="3573016"/>
            <a:ext cx="1218442" cy="2120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készülék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használata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peterandras\Asztal\Biztosítószeg eltávolítá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8" y="1628800"/>
            <a:ext cx="1496291" cy="240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peterandras\Asztal\Sugárcső irányítá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36" y="1620008"/>
            <a:ext cx="1503180" cy="240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peterandras\Asztal\Nyomókar lenyomá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14" y="1620007"/>
            <a:ext cx="1497995" cy="240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668134" y="4614870"/>
            <a:ext cx="20532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anose="05040102010807070707" pitchFamily="18" charset="2"/>
              <a:buNone/>
              <a:defRPr/>
            </a:pPr>
            <a:r>
              <a:rPr lang="hu-HU" sz="1350" u="sng" dirty="0">
                <a:solidFill>
                  <a:schemeClr val="tx2"/>
                </a:solidFill>
                <a:latin typeface="Trebuchet MS" panose="020B0603020202020204" pitchFamily="34" charset="0"/>
              </a:rPr>
              <a:t>1 lépés</a:t>
            </a:r>
          </a:p>
          <a:p>
            <a:pPr algn="ctr">
              <a:buFont typeface="Wingdings 3" panose="05040102010807070707" pitchFamily="18" charset="2"/>
              <a:buNone/>
              <a:defRPr/>
            </a:pPr>
            <a:r>
              <a:rPr lang="hu-HU" sz="13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Elsütés elleni biztosító szeg eltávolítása</a:t>
            </a:r>
          </a:p>
        </p:txBody>
      </p:sp>
      <p:sp>
        <p:nvSpPr>
          <p:cNvPr id="8" name="Téglalap 7"/>
          <p:cNvSpPr/>
          <p:nvPr/>
        </p:nvSpPr>
        <p:spPr>
          <a:xfrm>
            <a:off x="3595254" y="4629950"/>
            <a:ext cx="200336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844" indent="-191691" algn="ctr" eaLnBrk="0" hangingPunct="0">
              <a:spcBef>
                <a:spcPts val="300"/>
              </a:spcBef>
              <a:buClr>
                <a:srgbClr val="F8C201"/>
              </a:buClr>
              <a:buSzPct val="68000"/>
              <a:defRPr/>
            </a:pPr>
            <a:r>
              <a:rPr lang="hu-HU" sz="1350" u="sng" dirty="0">
                <a:solidFill>
                  <a:schemeClr val="tx2"/>
                </a:solidFill>
                <a:latin typeface="Trebuchet MS" panose="020B0603020202020204" pitchFamily="34" charset="0"/>
              </a:rPr>
              <a:t>2 lépés</a:t>
            </a:r>
          </a:p>
          <a:p>
            <a:pPr marL="273844" indent="-191691" algn="ctr" eaLnBrk="0" hangingPunct="0">
              <a:spcBef>
                <a:spcPts val="300"/>
              </a:spcBef>
              <a:buClr>
                <a:srgbClr val="F8C201"/>
              </a:buClr>
              <a:buSzPct val="68000"/>
              <a:defRPr/>
            </a:pPr>
            <a:r>
              <a:rPr lang="hu-HU" sz="13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Tömlőt a tűz irányába tartjuk</a:t>
            </a:r>
          </a:p>
        </p:txBody>
      </p:sp>
      <p:sp>
        <p:nvSpPr>
          <p:cNvPr id="9" name="Téglalap 8"/>
          <p:cNvSpPr/>
          <p:nvPr/>
        </p:nvSpPr>
        <p:spPr>
          <a:xfrm>
            <a:off x="6345890" y="4619292"/>
            <a:ext cx="205324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844" indent="-191691" algn="ctr" eaLnBrk="0" hangingPunct="0">
              <a:spcBef>
                <a:spcPts val="300"/>
              </a:spcBef>
              <a:buClr>
                <a:srgbClr val="F8C201"/>
              </a:buClr>
              <a:buSzPct val="68000"/>
              <a:defRPr/>
            </a:pPr>
            <a:r>
              <a:rPr lang="hu-HU" sz="1350" u="sng" dirty="0">
                <a:solidFill>
                  <a:schemeClr val="tx2"/>
                </a:solidFill>
                <a:latin typeface="Trebuchet MS" panose="020B0603020202020204" pitchFamily="34" charset="0"/>
              </a:rPr>
              <a:t>3 lépés </a:t>
            </a:r>
          </a:p>
          <a:p>
            <a:pPr marL="273844" indent="-191691" algn="ctr" eaLnBrk="0" hangingPunct="0">
              <a:spcBef>
                <a:spcPts val="300"/>
              </a:spcBef>
              <a:buClr>
                <a:srgbClr val="F8C201"/>
              </a:buClr>
              <a:buSzPct val="68000"/>
              <a:defRPr/>
            </a:pPr>
            <a:r>
              <a:rPr lang="hu-HU" sz="13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kar lenyomásával megkezdjük az oltást</a:t>
            </a:r>
          </a:p>
        </p:txBody>
      </p:sp>
    </p:spTree>
    <p:extLst>
      <p:ext uri="{BB962C8B-B14F-4D97-AF65-F5344CB8AC3E}">
        <p14:creationId xmlns:p14="http://schemas.microsoft.com/office/powerpoint/2010/main" val="38910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4889" cy="857250"/>
          </a:xfrm>
        </p:spPr>
        <p:txBody>
          <a:bodyPr>
            <a:normAutofit/>
          </a:bodyPr>
          <a:lstStyle/>
          <a:p>
            <a:r>
              <a:rPr lang="hu-H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készülékek használata</a:t>
            </a:r>
            <a:endParaRPr lang="hu-HU" sz="3000" dirty="0">
              <a:solidFill>
                <a:srgbClr val="FF0000"/>
              </a:solidFill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47" y="2094752"/>
            <a:ext cx="1707610" cy="2895765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99" y="2100987"/>
            <a:ext cx="1702433" cy="2895765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H="1">
            <a:off x="1945179" y="1920479"/>
            <a:ext cx="1926072" cy="3263546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945179" y="1920479"/>
            <a:ext cx="1926072" cy="3263546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5511" y="80203"/>
            <a:ext cx="8229600" cy="1143000"/>
          </a:xfrm>
        </p:spPr>
        <p:txBody>
          <a:bodyPr>
            <a:normAutofit/>
          </a:bodyPr>
          <a:lstStyle/>
          <a:p>
            <a:r>
              <a:rPr lang="hu-H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készülékek használata</a:t>
            </a:r>
            <a:endParaRPr lang="hu-HU" sz="3000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4" y="2032579"/>
            <a:ext cx="1938662" cy="30393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0641" y="2576543"/>
            <a:ext cx="3039341" cy="1951412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1086274" y="1920477"/>
            <a:ext cx="2075822" cy="3263546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1075460" y="1920477"/>
            <a:ext cx="2063634" cy="3263546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23617" y="2154036"/>
            <a:ext cx="1508061" cy="2673280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H="1">
            <a:off x="8024026" y="2989726"/>
            <a:ext cx="1013356" cy="61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 flipV="1">
            <a:off x="7937897" y="2795944"/>
            <a:ext cx="86129" cy="45123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 flipV="1">
            <a:off x="8188386" y="2825682"/>
            <a:ext cx="85809" cy="3896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3" y="225237"/>
            <a:ext cx="1459242" cy="1459242"/>
          </a:xfrm>
          <a:prstGeom prst="rect">
            <a:avLst/>
          </a:prstGeom>
          <a:effectLst/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</a:t>
            </a:r>
          </a:p>
          <a:p>
            <a:pPr marL="0" indent="0" defTabSz="917575">
              <a:buNone/>
              <a:tabLst>
                <a:tab pos="4033838" algn="l"/>
              </a:tabLst>
            </a:pPr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JOGSZABÁLYI HÁTTÉR</a:t>
            </a:r>
            <a:endParaRPr lang="hu-HU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339752" y="620688"/>
            <a:ext cx="4896544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1996. évi XXXI. törvény </a:t>
            </a:r>
          </a:p>
          <a:p>
            <a:pPr algn="ctr"/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tűz elleni védekezésről, a műszaki mentésről és a tűzoltóságról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724128" y="2564904"/>
            <a:ext cx="273630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30/1996. (XII.06.) BM rendelet</a:t>
            </a:r>
          </a:p>
          <a:p>
            <a:pPr algn="ctr"/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tűzvédelmi szabályzat készítéséről</a:t>
            </a:r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187624" y="4293096"/>
            <a:ext cx="28803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Tűzvédelmi műszaki irányelvek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187624" y="2564904"/>
            <a:ext cx="280831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54/2014. (XII.05.) BM rendelet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OTSZ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3851920" y="1988840"/>
            <a:ext cx="648072" cy="5040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076056" y="1988840"/>
            <a:ext cx="711696" cy="495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2699792" y="3573016"/>
            <a:ext cx="0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készülékek használata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94" y="1700807"/>
            <a:ext cx="2977634" cy="32525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50" y="1700808"/>
            <a:ext cx="2581787" cy="3252539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 flipH="1">
            <a:off x="1393023" y="1665438"/>
            <a:ext cx="3078305" cy="33538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1403648" y="1665438"/>
            <a:ext cx="3168352" cy="3419746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Használt tűz oltó készülék szervízelés fontossága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394472" cy="4525963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437"/>
            <a:ext cx="3394720" cy="452629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1" y="1340437"/>
            <a:ext cx="7430347" cy="46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2765" y="11124"/>
            <a:ext cx="7406640" cy="407111"/>
          </a:xfrm>
        </p:spPr>
        <p:txBody>
          <a:bodyPr>
            <a:noAutofit/>
          </a:bodyPr>
          <a:lstStyle/>
          <a:p>
            <a:r>
              <a:rPr lang="hu-HU" alt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készülékek és használatuk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oltas_1_szelira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2949" y="1188579"/>
            <a:ext cx="6366272" cy="1214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6" descr="oltas_2_feluleti_t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/>
          <a:stretch>
            <a:fillRect/>
          </a:stretch>
        </p:blipFill>
        <p:spPr bwMode="auto">
          <a:xfrm>
            <a:off x="1492949" y="2811669"/>
            <a:ext cx="6366272" cy="1214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7" descr="oltas_3_csepego_any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/>
          <a:stretch>
            <a:fillRect/>
          </a:stretch>
        </p:blipFill>
        <p:spPr bwMode="auto">
          <a:xfrm>
            <a:off x="1403648" y="4526343"/>
            <a:ext cx="6360319" cy="1113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37746" y="2765050"/>
            <a:ext cx="1991915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61" tIns="36671" rIns="70961" bIns="3667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350" b="1" dirty="0">
                <a:solidFill>
                  <a:srgbClr val="FF3300"/>
                </a:solidFill>
              </a:rPr>
              <a:t>A tűz hozzánk közelebb eső szélétől kezdjük meg az oltást, és a tüzet tőlünk elhajtva oltjuk!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851450" y="4433485"/>
            <a:ext cx="1764506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61" tIns="36671" rIns="70961" bIns="3667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350" b="1" dirty="0">
                <a:solidFill>
                  <a:srgbClr val="FF3300"/>
                </a:solidFill>
              </a:rPr>
              <a:t>Csepegő, folyó anyag tüzét felülről lefelé kell oltani!</a:t>
            </a:r>
            <a:r>
              <a:rPr lang="hu-HU" altLang="hu-HU" sz="1350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9" name="Szövegdoboz 12"/>
          <p:cNvSpPr txBox="1">
            <a:spLocks noChangeArrowheads="1"/>
          </p:cNvSpPr>
          <p:nvPr/>
        </p:nvSpPr>
        <p:spPr bwMode="auto">
          <a:xfrm>
            <a:off x="4068144" y="1408446"/>
            <a:ext cx="145137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350" b="1" dirty="0">
                <a:solidFill>
                  <a:srgbClr val="FF3300"/>
                </a:solidFill>
              </a:rPr>
              <a:t>A tüzet szélirányból kell oltani!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652428" y="1408446"/>
            <a:ext cx="2085318" cy="403677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1547664" y="1408446"/>
            <a:ext cx="2190083" cy="403677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4430" y="47602"/>
            <a:ext cx="7406640" cy="505228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készülékek és használatuk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oltas_4_keszulekek_egysz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8"/>
          <a:stretch>
            <a:fillRect/>
          </a:stretch>
        </p:blipFill>
        <p:spPr bwMode="auto">
          <a:xfrm>
            <a:off x="1331640" y="1248446"/>
            <a:ext cx="6372225" cy="1152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12" descr="oltas_5_visszagyull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2" b="9792"/>
          <a:stretch>
            <a:fillRect/>
          </a:stretch>
        </p:blipFill>
        <p:spPr bwMode="auto">
          <a:xfrm>
            <a:off x="1331639" y="2716891"/>
            <a:ext cx="6372225" cy="1281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13" descr="oltas_6_ujratol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0"/>
          <a:stretch>
            <a:fillRect/>
          </a:stretch>
        </p:blipFill>
        <p:spPr bwMode="auto">
          <a:xfrm>
            <a:off x="1331638" y="4321158"/>
            <a:ext cx="6372225" cy="1227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13061" y="1243818"/>
            <a:ext cx="187285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61" tIns="36671" rIns="70961" bIns="3667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425" b="1" dirty="0">
                <a:solidFill>
                  <a:srgbClr val="FF3300"/>
                </a:solidFill>
              </a:rPr>
              <a:t>A rendelkezésre álló készülékeket </a:t>
            </a:r>
            <a:r>
              <a:rPr lang="hu-HU" altLang="hu-HU" sz="1350" b="1" dirty="0">
                <a:solidFill>
                  <a:srgbClr val="FF3300"/>
                </a:solidFill>
              </a:rPr>
              <a:t>egyszerre</a:t>
            </a:r>
            <a:r>
              <a:rPr lang="hu-HU" altLang="hu-HU" sz="1425" b="1" dirty="0">
                <a:solidFill>
                  <a:srgbClr val="FF3300"/>
                </a:solidFill>
              </a:rPr>
              <a:t> kell bevetni!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711820" y="2700087"/>
            <a:ext cx="1835944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61" tIns="36671" rIns="70961" bIns="3667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350" b="1" dirty="0">
                <a:solidFill>
                  <a:srgbClr val="FF3300"/>
                </a:solidFill>
              </a:rPr>
              <a:t>Ügyelni kell a visszagyulladás lehetőségére!</a:t>
            </a:r>
            <a:r>
              <a:rPr lang="hu-HU" altLang="hu-HU" sz="1350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763565" y="4325766"/>
            <a:ext cx="1649016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61" tIns="36671" rIns="70961" bIns="3667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hu-HU" sz="1350" b="1" dirty="0">
                <a:solidFill>
                  <a:srgbClr val="FF3300"/>
                </a:solidFill>
              </a:rPr>
              <a:t>A felhasznált készülékeket ne tegyük vissza a helyükre, azokat újra kell tölteni!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640526" y="1484784"/>
            <a:ext cx="1923362" cy="37649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1796959" y="1484784"/>
            <a:ext cx="1825339" cy="37649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8068" y="-386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Tűzoltó takaró</a:t>
            </a:r>
          </a:p>
        </p:txBody>
      </p:sp>
      <p:pic>
        <p:nvPicPr>
          <p:cNvPr id="4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82" y="2492896"/>
            <a:ext cx="2806986" cy="3456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Tartalom hely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20888"/>
            <a:ext cx="4604244" cy="357169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99592" y="990307"/>
            <a:ext cx="7785176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Fa, papír, textíliák, műanyagok, oldószerek, olaj, viasz, háztartási gázpalackok, elektronikus vagy elektromos berendezések kigyulladásakor alkalmazható.</a:t>
            </a:r>
          </a:p>
          <a:p>
            <a:pPr marL="214313" indent="-214313" algn="just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Meggyulladt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emberek eloltására is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alkalmas.</a:t>
            </a:r>
          </a:p>
        </p:txBody>
      </p:sp>
    </p:spTree>
    <p:extLst>
      <p:ext uri="{BB962C8B-B14F-4D97-AF65-F5344CB8AC3E}">
        <p14:creationId xmlns:p14="http://schemas.microsoft.com/office/powerpoint/2010/main" val="34045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3330" y="573874"/>
            <a:ext cx="8013469" cy="52970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Tűzoltás</a:t>
            </a:r>
            <a:b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13 hiba, amit az emberek nagy része elkövet tűz eseté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5" y="1196752"/>
            <a:ext cx="4012578" cy="20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3 hiba, amit az emberek nagy része elkövet tűz eseté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90" y="3645024"/>
            <a:ext cx="3797347" cy="20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3 hiba, amit az emberek nagy része elkövet tűz eseté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12" y="1196752"/>
            <a:ext cx="3797347" cy="20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1804672"/>
            <a:ext cx="8229600" cy="4000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600" dirty="0"/>
          </a:p>
          <a:p>
            <a:pPr marL="0" indent="0">
              <a:buNone/>
            </a:pPr>
            <a:endParaRPr lang="hu-HU" sz="600" dirty="0"/>
          </a:p>
          <a:p>
            <a:pPr marL="0" indent="0">
              <a:buNone/>
            </a:pPr>
            <a:endParaRPr lang="hu-HU" sz="600" dirty="0"/>
          </a:p>
          <a:p>
            <a:pPr marL="0" indent="0">
              <a:buNone/>
            </a:pPr>
            <a:endParaRPr lang="hu-HU" sz="600" dirty="0"/>
          </a:p>
          <a:p>
            <a:pPr marL="0" indent="0">
              <a:buNone/>
            </a:pPr>
            <a:endParaRPr lang="hu-HU" sz="600" dirty="0"/>
          </a:p>
          <a:p>
            <a:pPr marL="0" indent="0">
              <a:buNone/>
            </a:pPr>
            <a:r>
              <a:rPr lang="hu-HU" sz="600" dirty="0"/>
              <a:t>                                  Helyes-helytelen.</a:t>
            </a:r>
          </a:p>
          <a:p>
            <a:pPr marL="0" indent="0">
              <a:buNone/>
            </a:pPr>
            <a:endParaRPr lang="hu-HU" sz="600" dirty="0"/>
          </a:p>
        </p:txBody>
      </p:sp>
    </p:spTree>
    <p:extLst>
      <p:ext uri="{BB962C8B-B14F-4D97-AF65-F5344CB8AC3E}">
        <p14:creationId xmlns:p14="http://schemas.microsoft.com/office/powerpoint/2010/main" val="35882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2715" y="928597"/>
            <a:ext cx="3913429" cy="442007"/>
          </a:xfrm>
        </p:spPr>
        <p:txBody>
          <a:bodyPr>
            <a:no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füst jön ki a helyiségből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48272" y="5654213"/>
            <a:ext cx="789171" cy="273844"/>
          </a:xfrm>
        </p:spPr>
        <p:txBody>
          <a:bodyPr/>
          <a:lstStyle/>
          <a:p>
            <a:pPr defTabSz="685800">
              <a:defRPr/>
            </a:pPr>
            <a:r>
              <a:rPr lang="de-DE" sz="788" dirty="0">
                <a:solidFill>
                  <a:srgbClr val="FFFFFF">
                    <a:tint val="75000"/>
                  </a:srgbClr>
                </a:solidFill>
                <a:latin typeface="Trebuchet MS" panose="020B0603020202020204"/>
              </a:rPr>
              <a:t>© SE-MFI-BTI</a:t>
            </a:r>
            <a:endParaRPr lang="hu-HU" sz="788" dirty="0">
              <a:solidFill>
                <a:srgbClr val="FFFFFF">
                  <a:tint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558829" y="1179580"/>
            <a:ext cx="4112970" cy="5260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base">
              <a:spcAft>
                <a:spcPct val="0"/>
              </a:spcAft>
              <a:defRPr/>
            </a:pP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hogyan 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nyissuk  ki az ajtót</a:t>
            </a:r>
            <a:r>
              <a:rPr lang="hu-HU" sz="2400" dirty="0">
                <a:solidFill>
                  <a:srgbClr val="FF0000"/>
                </a:solidFill>
                <a:latin typeface="Trebuchet MS" panose="020B0603020202020204"/>
              </a:rPr>
              <a:t>?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555391" y="3586490"/>
            <a:ext cx="4808697" cy="1732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 ajtó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melegedett át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álljunk mögé, és a lábunkat az aljának támasztva nyissuk ki résnyire. Így meggátolhat­juk, hogy a mögötte felgyülemlett forró levegő vagy füst kivágja.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Óvatosan nyissuk ki az ajtókat!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Miután körültekintően kinyitottuk, állapítsuk meg, hogy nem állja-e füst vagy tűz az utunkat. Ha igen, menten vonuljunk fedezékbe.</a:t>
            </a:r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894363" y="0"/>
            <a:ext cx="7210425" cy="4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/>
              </a:rPr>
              <a:t/>
            </a:r>
            <a:br>
              <a:rPr lang="hu-HU" alt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/>
              </a:rPr>
            </a:br>
            <a:r>
              <a:rPr lang="hu-H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Menekülés alapelvei</a:t>
            </a:r>
          </a:p>
        </p:txBody>
      </p:sp>
      <p:sp>
        <p:nvSpPr>
          <p:cNvPr id="3" name="Téglalap 2"/>
          <p:cNvSpPr/>
          <p:nvPr/>
        </p:nvSpPr>
        <p:spPr>
          <a:xfrm>
            <a:off x="555391" y="170558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Ellenőrizzük az ajtókat! </a:t>
            </a:r>
            <a:r>
              <a:rPr lang="hu-HU" sz="20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Mielőtt kinyitnánk egy aj­tót, kézfejünkkel érintsük meg a felső részét és a kilincset.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meleg </a:t>
            </a:r>
            <a:r>
              <a:rPr lang="hu-HU" sz="20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forró, a túloldalán lángok tombolnak. Ebben az esetben semmiképpen ne nyissuk ki!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Ég a há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93" y="1556792"/>
            <a:ext cx="3541903" cy="35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9656" y="251817"/>
            <a:ext cx="7886700" cy="994172"/>
          </a:xfrm>
        </p:spPr>
        <p:txBody>
          <a:bodyPr>
            <a:normAutofit fontScale="90000"/>
          </a:bodyPr>
          <a:lstStyle/>
          <a:p>
            <a:pPr lvl="0" algn="ctr"/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Menekülés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alapelvei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766" y="863203"/>
            <a:ext cx="8424936" cy="263780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füst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káros hatásai ellen az orr-, illetve a száj elé szorított,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átnedvesített textillel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(kendő, törülköző) hatásosan lehet védekezni a kimenekülés időtartamára.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forró füstgázok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levegőnél könnyebbek, felülről lefelé telítik meg a helyiséget, így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lehajolva, </a:t>
            </a:r>
            <a:r>
              <a:rPr lang="hu-HU" altLang="hu-H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kúszva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biztonságosabban juthatunk ki.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esetén a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használata tilos, </a:t>
            </a:r>
            <a:r>
              <a:rPr lang="hu-HU" alt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kivételt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képez a biztonsági lift!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4279026" cy="23640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AutoShape 4" descr="Menekülési felvonó - biztonsági jel, jelzés, jelölé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8" name="AutoShape 6" descr="Menekülési felvonó - biztonsági jel, jelzés, jelölés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89595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510241" y="5407020"/>
            <a:ext cx="5152995" cy="273844"/>
          </a:xfrm>
        </p:spPr>
        <p:txBody>
          <a:bodyPr/>
          <a:lstStyle/>
          <a:p>
            <a:r>
              <a:rPr lang="de-DE" dirty="0" smtClean="0"/>
              <a:t>© SE-MFI-BTI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54226" y="1412776"/>
            <a:ext cx="4349822" cy="38164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hu-H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betegek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menekítésére, mentésére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mozgósítani kell az 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érintett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 személyzetét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mozgásképes betegeket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kísérve, 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mozgásukban korlátozott betegeket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szállítva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(hordágy, kerekesszék) kell eltávolítani a veszélyeztetett területről.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mozgásukban bizonytalan betegeket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mozgásukban korlátozottként kell kezelni.</a:t>
            </a: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54226" y="0"/>
            <a:ext cx="8229600" cy="648155"/>
          </a:xfrm>
        </p:spPr>
        <p:txBody>
          <a:bodyPr>
            <a:noAutofit/>
          </a:bodyPr>
          <a:lstStyle/>
          <a:p>
            <a:pPr algn="ctr"/>
            <a:r>
              <a:rPr lang="hu-HU" alt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 esetén követendő magatartás</a:t>
            </a:r>
            <a:endParaRPr lang="hu-H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95227"/>
            <a:ext cx="3738871" cy="32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4706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Feladatok a tűzoltóság megérkezését követően</a:t>
            </a:r>
            <a:b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6601" y="1340768"/>
            <a:ext cx="8280920" cy="437854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tűzoltóság  kiérkezése után 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tűzoltásvezető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veszi át az irányítást, így a továbbiakban az ő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utasításai alapján kell cselekedni.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Amíg a tűzoltásvezető  arra  engedélyt nem ad, addig a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gyülekezési helyet senki sem hagyhatja 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az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épületbe sem mehet vissza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 személy, aki a tűz keletkezéséről bármit tud, vagy tudomása van olyan körülményről, ami az emberi életre, anyagi javakra veszélyt jelent(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és/vagy a tűzoltás sikerességét befolyásolhatja, </a:t>
            </a: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köteles azt közölni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tűzoltás vezetőjével.</a:t>
            </a:r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1690283" cy="23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62828" cy="1662828"/>
          </a:xfrm>
          <a:prstGeom prst="rect">
            <a:avLst/>
          </a:prstGeom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376546"/>
            <a:ext cx="6347048" cy="114300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 </a:t>
            </a:r>
            <a:b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Szabályzata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95484"/>
            <a:ext cx="7956376" cy="3737772"/>
          </a:xfrm>
        </p:spPr>
        <p:txBody>
          <a:bodyPr>
            <a:no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feladatok, kötelezettségek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használati szabályok, előírások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Tevékenységre vonatkozó szabályok, előírások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Alkalomszerű tűzveszélyes tevékenység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Oktatással kapcsolatos feladatok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Tűzjelzéssel-oltással, mentéssel kapcsolatos feladatok</a:t>
            </a:r>
          </a:p>
        </p:txBody>
      </p:sp>
    </p:spTree>
    <p:extLst>
      <p:ext uri="{BB962C8B-B14F-4D97-AF65-F5344CB8AC3E}">
        <p14:creationId xmlns:p14="http://schemas.microsoft.com/office/powerpoint/2010/main" val="4883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8652" y="-28110"/>
            <a:ext cx="8229600" cy="648798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Kijáratok, vészkijáratok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8652" y="76470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Menekülésre szolgáló kijárat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Vészkijárat: </a:t>
            </a:r>
            <a:r>
              <a:rPr lang="hu-H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üzemszerűen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 használt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kiürítés során figyelembe vett kijárat.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Biztonsági felvonó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épület füstmentes lépcsőházához, tűzgátló előteréhez vagy a szabadtérhez kapcsolódó, az épülettűz alatt is működtethető felvonó,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 lehet tűzoltó felvonó vagy menekülési felvonó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tűzvédelmi eszközök helyét jelző biztonsági jeleket az eszköz, felszerelés felett padlósíktól mérve legalább 1,8 méter, legfeljebb 2,5 méter magasságban kell elhelyezni úgy, hogy azok könnyen felismerhetőek legyenek.</a:t>
            </a:r>
          </a:p>
        </p:txBody>
      </p:sp>
      <p:sp>
        <p:nvSpPr>
          <p:cNvPr id="4" name="AutoShape 2" descr="JELÖLŐSZALAG, VASTAG SZALAG, FÉNYVISSZAVERŐ SZALAG, VILÁGÍTÓ SZALAG, JELÖLŐ  FESTÉK, PIKTOGRAMOK"/>
          <p:cNvSpPr>
            <a:spLocks noChangeAspect="1" noChangeArrowheads="1"/>
          </p:cNvSpPr>
          <p:nvPr/>
        </p:nvSpPr>
        <p:spPr bwMode="auto">
          <a:xfrm>
            <a:off x="155575" y="-1249363"/>
            <a:ext cx="17621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08597"/>
            <a:ext cx="1762125" cy="26003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868" y="3307922"/>
            <a:ext cx="4601769" cy="2601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701" y="3307922"/>
            <a:ext cx="2143125" cy="26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Tűzriadó Terv elhelyezése, helye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916832"/>
            <a:ext cx="8226333" cy="331236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Valamennyi érintett szervezeti egység (több szervezeti egység egy objektumon belül történő elhelyezkedése esetén is!), az adott épület, objektum portaszolgálati helyiségében van elhelyezve, mindenki számára elérhető dokumentum!!!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9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048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Tűzriadó Terv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tartalmazza: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tűzjelzés módját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tűzoltóság, valamint az épületrészben, épületben, szabadtéren tartózkodó veszélyeztetett személyek riasztási rendjét, az épület, szabadtér elhagyásának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módját;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 esetén a munkavállalók szükséges tennivalóit (tűzvédelmi berendezés kezelése, tűzoltás és mentés, rendfenntartás, technológiai folyamat leállítása, áramtalanítás stb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főbb veszélyforrások megnevezését (utalással a védekezési szabályokra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létesítmény helyszínrajzát, az épület, épületrész szintenkénti alaprajzait a tűzvédelmi szempontból fontos berendezések (eszközök), központi elzárók (kapcsolók), a vízszerzési helyek és az egyéb oltóanyagtároló helyek,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kiürítési útvonalak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bizonyos esetekben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helyiségek megengedett maximális befogadóképességének megjelölésével.</a:t>
            </a:r>
          </a:p>
        </p:txBody>
      </p:sp>
    </p:spTree>
    <p:extLst>
      <p:ext uri="{BB962C8B-B14F-4D97-AF65-F5344CB8AC3E}">
        <p14:creationId xmlns:p14="http://schemas.microsoft.com/office/powerpoint/2010/main" val="206300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212" y="44624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Tűzriadó Terv gyakoroltatása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30/1996. (XII.6.) BM rendelet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§ (4) pontja alapján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Tűzriadó Tervben foglaltak végrehajtását szükség szerint, de legalább évente az érintettekkel gyakoroltatni, annak eredményét értékelni és azt írásban rögzíteni kell.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tűzvédelmi gyakorlat célja az, hogy egyes vészhelyzeteket feltételezve bemutatásra kerüljenek azok a teendők, amelyeket el kell végezni ahhoz, hogy a vészhelyzet megoldódjon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szerepe a tűzriadó gyakorlatnak, hogy az azon részt vevőkkel begyakoroltassa a tűzriadó tervben szereplő helyszíneket és teendőket, megmutassa a legközelebbi menekülési útvonalakat, a fő áramtalanító helyeket stb. 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4509120"/>
            <a:ext cx="1362805" cy="13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913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Menekítés, mentés, kiürítési útvonal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237" y="1628800"/>
            <a:ext cx="856895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Semmelweis Egyetem valamennyi épületében szintenként a tájékozódás, valamint egy esetlegesen bekövetkezett rendkívüli esemény alkalmával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érintett terület alaprajza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(Menekülési terve) ki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helyezve a kiürítés elősegítése érdekében!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Jelölve vannak a menekülési útvonalak, kihelyezett tűzoltótechnikai eszközök!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Esetlegesen a tűzszakaszok, védett terek.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5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Menekülési terv (minta!)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4" y="484167"/>
            <a:ext cx="8696795" cy="63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elméleti oktatás utáni, gyakorlati oktatás szerepe, célja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munkavállalók, hallgatók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egyetem területén munkát végző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szolgáltatók: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Megismerjék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közvetlen munkavégzés területre vonatkozó tűzjelzés pontos módját, rendelkezésre álló tűzoltókészülékek és tűzcsapok elhelyezkedését továbbá, a kiürítés hatékony végrehajtásának folyamatát.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Tűzriadó Tervben foglaltak megismertetése,  gyakoroltatása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Védett terek, tűzszakaszok megismerése,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Területen tartózkodók biztonságos menekítése, mentése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2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 ú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1389</Words>
  <Application>Microsoft Office PowerPoint</Application>
  <PresentationFormat>Diavetítés a képernyőre (4:3 oldalarány)</PresentationFormat>
  <Paragraphs>157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40" baseType="lpstr">
      <vt:lpstr>Arial</vt:lpstr>
      <vt:lpstr>Calibri</vt:lpstr>
      <vt:lpstr>Franklin Gothic Book</vt:lpstr>
      <vt:lpstr>Sylfaen</vt:lpstr>
      <vt:lpstr>Times New Roman</vt:lpstr>
      <vt:lpstr>Trebuchet MS</vt:lpstr>
      <vt:lpstr>Wingdings</vt:lpstr>
      <vt:lpstr>Wingdings 3</vt:lpstr>
      <vt:lpstr>Office-téma</vt:lpstr>
      <vt:lpstr>Beloldal új</vt:lpstr>
      <vt:lpstr>Tűzvédelmi oktatás gyakorlati rész</vt:lpstr>
      <vt:lpstr>PowerPoint-bemutató</vt:lpstr>
      <vt:lpstr>Semmelweis Egyetem  Tűzvédelmi Szabályzata</vt:lpstr>
      <vt:lpstr>Tűzriadó Terv elhelyezése, helye</vt:lpstr>
      <vt:lpstr>Tűzriadó Terv tartalmazza:</vt:lpstr>
      <vt:lpstr>Tűzriadó Terv gyakoroltatása</vt:lpstr>
      <vt:lpstr>Menekítés, mentés, kiürítési útvonal</vt:lpstr>
      <vt:lpstr>Menekülési terv (minta!)</vt:lpstr>
      <vt:lpstr>Az elméleti oktatás utáni, gyakorlati oktatás szerepe, célja</vt:lpstr>
      <vt:lpstr>Mikor kell részt venni tűzvédelmi oktatáson?  </vt:lpstr>
      <vt:lpstr>Munkavállaló tűzvédelmi feladatai </vt:lpstr>
      <vt:lpstr>Tűzoltókészülék ellenőrzése szemrevételezéssel</vt:lpstr>
      <vt:lpstr>Tűz esetén követendő magatartás, szükséges tennivaló</vt:lpstr>
      <vt:lpstr>A tűz jelzése: 112 </vt:lpstr>
      <vt:lpstr>Az épületben rendelkezésre álló tűzoltó eszközök  </vt:lpstr>
      <vt:lpstr>Tűzoltó készülékek és használatuk </vt:lpstr>
      <vt:lpstr>Tűzoltó készülék használata </vt:lpstr>
      <vt:lpstr>Tűzoltó készülékek használata</vt:lpstr>
      <vt:lpstr>Tűzoltó készülékek használata</vt:lpstr>
      <vt:lpstr>Tűzoltó készülékek használata</vt:lpstr>
      <vt:lpstr>Használt tűz oltó készülék szervízelés fontossága</vt:lpstr>
      <vt:lpstr> Tűzoltó készülékek és használatuk</vt:lpstr>
      <vt:lpstr> Tűzoltó készülékek és használatuk</vt:lpstr>
      <vt:lpstr>Tűzoltó takaró</vt:lpstr>
      <vt:lpstr>Tűzoltás </vt:lpstr>
      <vt:lpstr>Ha füst jön ki a helyiségből</vt:lpstr>
      <vt:lpstr>Menekülés alapelvei </vt:lpstr>
      <vt:lpstr> Tűz esetén követendő magatartás</vt:lpstr>
      <vt:lpstr>Feladatok a tűzoltóság megérkezését követően </vt:lpstr>
      <vt:lpstr>Kijáratok, vészkijáratok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Mézes Dorottya</dc:creator>
  <cp:lastModifiedBy>Péter András</cp:lastModifiedBy>
  <cp:revision>365</cp:revision>
  <dcterms:created xsi:type="dcterms:W3CDTF">2015-02-04T08:09:30Z</dcterms:created>
  <dcterms:modified xsi:type="dcterms:W3CDTF">2020-12-08T10:24:41Z</dcterms:modified>
</cp:coreProperties>
</file>