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347" r:id="rId2"/>
    <p:sldId id="431" r:id="rId3"/>
    <p:sldId id="280" r:id="rId4"/>
    <p:sldId id="283" r:id="rId5"/>
    <p:sldId id="281" r:id="rId6"/>
    <p:sldId id="422" r:id="rId7"/>
    <p:sldId id="396" r:id="rId8"/>
    <p:sldId id="352" r:id="rId9"/>
    <p:sldId id="285" r:id="rId10"/>
    <p:sldId id="406" r:id="rId11"/>
    <p:sldId id="404" r:id="rId12"/>
    <p:sldId id="407" r:id="rId13"/>
    <p:sldId id="286" r:id="rId14"/>
    <p:sldId id="353" r:id="rId15"/>
    <p:sldId id="292" r:id="rId16"/>
    <p:sldId id="291" r:id="rId17"/>
    <p:sldId id="289" r:id="rId18"/>
    <p:sldId id="273" r:id="rId19"/>
    <p:sldId id="294" r:id="rId20"/>
    <p:sldId id="423" r:id="rId21"/>
    <p:sldId id="302" r:id="rId22"/>
    <p:sldId id="300" r:id="rId23"/>
    <p:sldId id="299" r:id="rId24"/>
    <p:sldId id="261" r:id="rId25"/>
    <p:sldId id="346" r:id="rId26"/>
    <p:sldId id="310" r:id="rId27"/>
    <p:sldId id="380" r:id="rId28"/>
    <p:sldId id="301" r:id="rId29"/>
    <p:sldId id="306" r:id="rId30"/>
    <p:sldId id="314" r:id="rId31"/>
    <p:sldId id="275" r:id="rId32"/>
    <p:sldId id="316" r:id="rId33"/>
    <p:sldId id="305" r:id="rId34"/>
    <p:sldId id="319" r:id="rId35"/>
    <p:sldId id="318" r:id="rId36"/>
    <p:sldId id="379" r:id="rId37"/>
    <p:sldId id="378" r:id="rId38"/>
    <p:sldId id="317" r:id="rId39"/>
    <p:sldId id="276" r:id="rId40"/>
    <p:sldId id="304" r:id="rId41"/>
    <p:sldId id="308" r:id="rId42"/>
    <p:sldId id="307" r:id="rId43"/>
    <p:sldId id="343" r:id="rId44"/>
    <p:sldId id="312" r:id="rId45"/>
    <p:sldId id="313" r:id="rId46"/>
    <p:sldId id="311" r:id="rId47"/>
    <p:sldId id="429" r:id="rId48"/>
    <p:sldId id="427" r:id="rId49"/>
    <p:sldId id="428" r:id="rId50"/>
    <p:sldId id="355" r:id="rId51"/>
    <p:sldId id="361" r:id="rId52"/>
    <p:sldId id="295" r:id="rId53"/>
    <p:sldId id="296" r:id="rId54"/>
    <p:sldId id="345" r:id="rId55"/>
    <p:sldId id="297" r:id="rId56"/>
    <p:sldId id="309" r:id="rId57"/>
    <p:sldId id="277" r:id="rId58"/>
    <p:sldId id="344" r:id="rId59"/>
    <p:sldId id="298" r:id="rId60"/>
    <p:sldId id="385" r:id="rId61"/>
    <p:sldId id="359" r:id="rId62"/>
    <p:sldId id="386" r:id="rId63"/>
    <p:sldId id="356" r:id="rId64"/>
    <p:sldId id="430" r:id="rId65"/>
    <p:sldId id="405" r:id="rId66"/>
    <p:sldId id="424" r:id="rId67"/>
    <p:sldId id="363" r:id="rId68"/>
    <p:sldId id="399" r:id="rId69"/>
    <p:sldId id="383" r:id="rId70"/>
    <p:sldId id="391" r:id="rId71"/>
    <p:sldId id="390" r:id="rId72"/>
    <p:sldId id="392" r:id="rId73"/>
    <p:sldId id="401" r:id="rId74"/>
    <p:sldId id="382" r:id="rId75"/>
    <p:sldId id="394" r:id="rId76"/>
    <p:sldId id="384" r:id="rId77"/>
    <p:sldId id="403" r:id="rId78"/>
    <p:sldId id="400" r:id="rId79"/>
    <p:sldId id="416" r:id="rId80"/>
    <p:sldId id="413" r:id="rId81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99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7" autoAdjust="0"/>
    <p:restoredTop sz="94660"/>
  </p:normalViewPr>
  <p:slideViewPr>
    <p:cSldViewPr>
      <p:cViewPr varScale="1">
        <p:scale>
          <a:sx n="47" d="100"/>
          <a:sy n="47" d="100"/>
        </p:scale>
        <p:origin x="141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142"/>
    </p:cViewPr>
  </p:sorterViewPr>
  <p:notesViewPr>
    <p:cSldViewPr>
      <p:cViewPr varScale="1">
        <p:scale>
          <a:sx n="51" d="100"/>
          <a:sy n="51" d="100"/>
        </p:scale>
        <p:origin x="-183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3EE0986-B0BD-43EB-96DE-5EAE97568C0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4EA94-2EDA-49B4-A7FB-C064041E669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AC3D0-4ECA-46EC-A24C-0F3DCEA2A8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E42D8-054C-45D9-A3C3-4921E84FA5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EBE5F-4ED2-4261-8797-6A792AE0CA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4FFE8-AC2B-4CC8-807D-E1718557DE2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95B23-D72F-4330-8611-DC11B77DD15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8643F-BABD-40AC-B5A7-8F5EAD365A2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18FDB-D393-4EDA-A418-DFAFC7F87C1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E7267-9499-4506-8472-ACE8470C91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C54C0-5CCF-4B1B-936C-552C316904D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37BA7-E2AA-4199-9795-31743FD1B8A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EF23F-6E2A-4563-AEBE-11A80547F3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DC7DE-CE34-4A34-93A7-06352D992C0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71800"/>
            </a:gs>
            <a:gs pos="50000">
              <a:srgbClr val="993300"/>
            </a:gs>
            <a:gs pos="100000">
              <a:srgbClr val="471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A6D1EF8E-9C69-4077-AFDC-0B73ACBE4F0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0562" y="714356"/>
            <a:ext cx="4286248" cy="2786082"/>
          </a:xfrm>
        </p:spPr>
        <p:txBody>
          <a:bodyPr/>
          <a:lstStyle/>
          <a:p>
            <a:pPr eaLnBrk="1" hangingPunct="1"/>
            <a:br>
              <a:rPr lang="hu-HU" sz="4000" dirty="0"/>
            </a:br>
            <a:r>
              <a:rPr lang="hu-HU" sz="4000" dirty="0"/>
              <a:t>Báró </a:t>
            </a:r>
            <a:br>
              <a:rPr lang="hu-HU" sz="4000" dirty="0"/>
            </a:br>
            <a:r>
              <a:rPr lang="hu-HU" sz="4000" dirty="0" err="1"/>
              <a:t>Nopcsa</a:t>
            </a:r>
            <a:r>
              <a:rPr lang="hu-HU" sz="4000" dirty="0"/>
              <a:t> Ferenc </a:t>
            </a:r>
            <a:br>
              <a:rPr lang="hu-HU" sz="4000" dirty="0"/>
            </a:br>
            <a:r>
              <a:rPr lang="hu-HU" sz="4000" dirty="0"/>
              <a:t> és a </a:t>
            </a:r>
            <a:br>
              <a:rPr lang="hu-HU" sz="4000" dirty="0"/>
            </a:br>
            <a:r>
              <a:rPr lang="hu-HU" sz="4000" dirty="0"/>
              <a:t>Kárpát-medence dinoszauruszai </a:t>
            </a:r>
          </a:p>
        </p:txBody>
      </p:sp>
      <p:pic>
        <p:nvPicPr>
          <p:cNvPr id="2051" name="Picture 3" descr="\\Nikon\a nopcsa elő\nopcsadedikál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3714750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C:\vegyes képek\dinoszauruszos ismeretterjeszto\kinai tollas dinok\Muzeum logo JPG\Muzeum logo - M - 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62" y="4714884"/>
            <a:ext cx="857224" cy="1526764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4357686" y="4714884"/>
            <a:ext cx="37852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Főzy István</a:t>
            </a:r>
          </a:p>
          <a:p>
            <a:r>
              <a:rPr lang="hu-HU" dirty="0"/>
              <a:t>Magyar Természettudományi</a:t>
            </a:r>
          </a:p>
          <a:p>
            <a:r>
              <a:rPr lang="hu-HU" dirty="0"/>
              <a:t>Múzeum, Földtani és </a:t>
            </a:r>
          </a:p>
          <a:p>
            <a:r>
              <a:rPr lang="hu-HU" dirty="0"/>
              <a:t>Őslénytani Tár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E:\Képek\00_KÉPEK _2012\Hátszeg 1\x_7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3" y="0"/>
            <a:ext cx="9561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E:\Képek\00_KÉPEK _2012\Hátszeg 1\x_70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571500"/>
            <a:ext cx="4071937" cy="6124575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effectLst/>
        </p:spPr>
      </p:pic>
      <p:pic>
        <p:nvPicPr>
          <p:cNvPr id="12291" name="Picture 6" descr="E:\Képek\00_KÉPEK _2012\Hátszeg 1\x_707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4357687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Fozy\népszerű sl\Nopcsa\farkadinx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3550" y="357188"/>
            <a:ext cx="46370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 descr="E:\Képek\00_KÉPEK _2012\Hátszeg 2\DSC_728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3143250"/>
            <a:ext cx="64309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428625" y="1357313"/>
            <a:ext cx="3886200" cy="1066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sz="2000" b="1"/>
              <a:t>A farkadini kastély  Hátszeg </a:t>
            </a:r>
          </a:p>
          <a:p>
            <a:r>
              <a:rPr lang="hu-HU" sz="2000" b="1"/>
              <a:t>határában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/>
              <a:t>A gyermek báró</a:t>
            </a:r>
            <a:br>
              <a:rPr lang="hu-HU"/>
            </a:br>
            <a:endParaRPr lang="hu-HU"/>
          </a:p>
        </p:txBody>
      </p:sp>
      <p:pic>
        <p:nvPicPr>
          <p:cNvPr id="14339" name="Picture 3" descr="C:\a nopcsa előadás\Fiúk lov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613" y="3124200"/>
            <a:ext cx="3989387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C:\a nopcsa előadás\theresianu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8768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5334000"/>
            <a:ext cx="4724400" cy="685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000" b="1">
                <a:solidFill>
                  <a:srgbClr val="800000"/>
                </a:solidFill>
              </a:rPr>
              <a:t>A Thereziánum  udvarán - bécsi iskolaévek</a:t>
            </a:r>
            <a:r>
              <a:rPr lang="hu-HU" sz="2000"/>
              <a:t> 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5181600" y="1752600"/>
            <a:ext cx="39624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000" b="1">
                <a:solidFill>
                  <a:srgbClr val="800000"/>
                </a:solidFill>
              </a:rPr>
              <a:t>Gondtalan vakációk a szülői házban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\\Nikon\a nopcsa elő\Compsognatus copy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3975100" cy="431800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5363" name="Picture 4" descr="\\Nikon\a nopcsa elő\Compsognatus-kicsi.b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40386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Line 5"/>
          <p:cNvSpPr>
            <a:spLocks noChangeShapeType="1"/>
          </p:cNvSpPr>
          <p:nvPr/>
        </p:nvSpPr>
        <p:spPr bwMode="auto">
          <a:xfrm flipV="1">
            <a:off x="1143000" y="4038600"/>
            <a:ext cx="3657600" cy="228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hu-HU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1143000" y="4648200"/>
            <a:ext cx="3657600" cy="1295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hu-HU"/>
          </a:p>
        </p:txBody>
      </p:sp>
      <p:pic>
        <p:nvPicPr>
          <p:cNvPr id="15366" name="Picture 7" descr="\\Nikon\a nopcsa elő\Compsognatus-csontvaz.bm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31242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4953000" y="6248400"/>
            <a:ext cx="38100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800000"/>
                </a:solidFill>
              </a:rPr>
              <a:t>A fosszilis gyomortartalom</a:t>
            </a:r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0" y="762000"/>
            <a:ext cx="46482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800000"/>
                </a:solidFill>
              </a:rPr>
              <a:t>A Compsognathus utolsó vacsorája</a:t>
            </a:r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381000" y="2819400"/>
            <a:ext cx="25146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800000"/>
                </a:solidFill>
              </a:rPr>
              <a:t>A kövület</a:t>
            </a:r>
          </a:p>
        </p:txBody>
      </p:sp>
      <p:sp>
        <p:nvSpPr>
          <p:cNvPr id="116747" name="Rectangle 11"/>
          <p:cNvSpPr>
            <a:spLocks noChangeArrowheads="1"/>
          </p:cNvSpPr>
          <p:nvPr/>
        </p:nvSpPr>
        <p:spPr bwMode="auto">
          <a:xfrm>
            <a:off x="0" y="0"/>
            <a:ext cx="335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hu-HU" sz="4400">
                <a:solidFill>
                  <a:schemeClr val="tx2"/>
                </a:solidFill>
                <a:latin typeface="Times New Roman" charset="0"/>
                <a:cs typeface="+mn-cs"/>
              </a:rPr>
              <a:t>A </a:t>
            </a:r>
            <a:r>
              <a:rPr lang="hu-HU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fiatal</a:t>
            </a:r>
            <a:r>
              <a:rPr lang="hu-HU" sz="4400">
                <a:solidFill>
                  <a:schemeClr val="tx2"/>
                </a:solidFill>
                <a:latin typeface="Times New Roman" charset="0"/>
                <a:cs typeface="+mn-cs"/>
              </a:rPr>
              <a:t> tudós</a:t>
            </a:r>
          </a:p>
        </p:txBody>
      </p:sp>
      <p:sp>
        <p:nvSpPr>
          <p:cNvPr id="15371" name="Rectangle 13"/>
          <p:cNvSpPr>
            <a:spLocks noChangeArrowheads="1"/>
          </p:cNvSpPr>
          <p:nvPr/>
        </p:nvSpPr>
        <p:spPr bwMode="auto">
          <a:xfrm>
            <a:off x="0" y="1295400"/>
            <a:ext cx="3886200" cy="1066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sz="2000"/>
              <a:t>1902: Nopcsa Münchenben </a:t>
            </a:r>
          </a:p>
          <a:p>
            <a:r>
              <a:rPr lang="hu-HU" sz="2000"/>
              <a:t>újravizsgálja a kövületet</a:t>
            </a:r>
          </a:p>
        </p:txBody>
      </p:sp>
      <p:sp>
        <p:nvSpPr>
          <p:cNvPr id="15372" name="Rectangle 14"/>
          <p:cNvSpPr>
            <a:spLocks noChangeArrowheads="1"/>
          </p:cNvSpPr>
          <p:nvPr/>
        </p:nvSpPr>
        <p:spPr bwMode="auto">
          <a:xfrm>
            <a:off x="5715000" y="2819400"/>
            <a:ext cx="32004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800000"/>
                </a:solidFill>
              </a:rPr>
              <a:t>A rekonstruált csontváz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685800"/>
          </a:xfrm>
        </p:spPr>
        <p:txBody>
          <a:bodyPr/>
          <a:lstStyle/>
          <a:p>
            <a:pPr algn="l" eaLnBrk="1" hangingPunct="1"/>
            <a:r>
              <a:rPr lang="hu-HU"/>
              <a:t>Nopcsa Angliában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3810000" cy="3886200"/>
          </a:xfrm>
        </p:spPr>
        <p:txBody>
          <a:bodyPr/>
          <a:lstStyle/>
          <a:p>
            <a:pPr eaLnBrk="1" hangingPunct="1"/>
            <a:r>
              <a:rPr lang="hu-HU" sz="2400" b="1"/>
              <a:t>A </a:t>
            </a:r>
            <a:r>
              <a:rPr lang="hu-HU" sz="2400" b="1" i="1"/>
              <a:t>Hypsilophodon</a:t>
            </a:r>
            <a:r>
              <a:rPr lang="hu-HU" sz="2400" b="1"/>
              <a:t> újravizsgálata</a:t>
            </a:r>
          </a:p>
          <a:p>
            <a:pPr eaLnBrk="1" hangingPunct="1"/>
            <a:r>
              <a:rPr lang="hu-HU" sz="2400" b="1"/>
              <a:t>A </a:t>
            </a:r>
            <a:r>
              <a:rPr lang="hu-HU" sz="2400" b="1" i="1"/>
              <a:t>Polacanthus</a:t>
            </a:r>
            <a:r>
              <a:rPr lang="hu-HU" sz="2400" b="1"/>
              <a:t> újravizsgálata</a:t>
            </a:r>
          </a:p>
          <a:p>
            <a:pPr eaLnBrk="1" hangingPunct="1"/>
            <a:r>
              <a:rPr lang="hu-HU" sz="2400" b="1"/>
              <a:t>A </a:t>
            </a:r>
            <a:r>
              <a:rPr lang="hu-HU" sz="2400" b="1" i="1"/>
              <a:t>Streptospondylus</a:t>
            </a:r>
            <a:r>
              <a:rPr lang="hu-HU" sz="2400" b="1"/>
              <a:t> leírása</a:t>
            </a:r>
          </a:p>
          <a:p>
            <a:pPr eaLnBrk="1" hangingPunct="1"/>
            <a:r>
              <a:rPr lang="hu-HU" sz="2400" b="1"/>
              <a:t>Az </a:t>
            </a:r>
            <a:r>
              <a:rPr lang="hu-HU" sz="2400" b="1" i="1"/>
              <a:t>Acanthopholis</a:t>
            </a:r>
            <a:r>
              <a:rPr lang="hu-HU" sz="2400" b="1"/>
              <a:t> vizsgálata</a:t>
            </a:r>
          </a:p>
          <a:p>
            <a:pPr eaLnBrk="1" hangingPunct="1"/>
            <a:endParaRPr lang="hu-HU" sz="2400" b="1"/>
          </a:p>
        </p:txBody>
      </p:sp>
      <p:pic>
        <p:nvPicPr>
          <p:cNvPr id="18436" name="Picture 6" descr="C:\a\Angliai17.bmp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486400"/>
            <a:ext cx="3657600" cy="1371600"/>
          </a:xfrm>
        </p:spPr>
      </p:pic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3786182" y="6400800"/>
            <a:ext cx="51054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000" b="1" dirty="0">
                <a:solidFill>
                  <a:srgbClr val="800000"/>
                </a:solidFill>
              </a:rPr>
              <a:t>A </a:t>
            </a:r>
            <a:r>
              <a:rPr lang="hu-HU" sz="2000" b="1" i="1" dirty="0" err="1">
                <a:solidFill>
                  <a:srgbClr val="800000"/>
                </a:solidFill>
              </a:rPr>
              <a:t>Polacanthus</a:t>
            </a:r>
            <a:r>
              <a:rPr lang="hu-HU" sz="2000" b="1" dirty="0">
                <a:solidFill>
                  <a:srgbClr val="800000"/>
                </a:solidFill>
              </a:rPr>
              <a:t> rekonstrukciója </a:t>
            </a:r>
            <a:r>
              <a:rPr lang="hu-HU" sz="2000" b="1" dirty="0" err="1">
                <a:solidFill>
                  <a:srgbClr val="800000"/>
                </a:solidFill>
              </a:rPr>
              <a:t>Nopcsa</a:t>
            </a:r>
            <a:r>
              <a:rPr lang="hu-HU" sz="2000" b="1" dirty="0">
                <a:solidFill>
                  <a:srgbClr val="800000"/>
                </a:solidFill>
              </a:rPr>
              <a:t> szerint</a:t>
            </a:r>
          </a:p>
        </p:txBody>
      </p:sp>
      <p:pic>
        <p:nvPicPr>
          <p:cNvPr id="18438" name="Picture 8" descr="\\Nikon\a nopcsa elő\Angliai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1143000"/>
            <a:ext cx="5105400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3810000" y="5105400"/>
            <a:ext cx="51054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000" b="1">
                <a:solidFill>
                  <a:srgbClr val="800000"/>
                </a:solidFill>
              </a:rPr>
              <a:t>A londoni </a:t>
            </a:r>
            <a:r>
              <a:rPr lang="hu-HU" sz="2000" b="1" i="1">
                <a:solidFill>
                  <a:srgbClr val="800000"/>
                </a:solidFill>
              </a:rPr>
              <a:t>Diplodocus</a:t>
            </a:r>
            <a:r>
              <a:rPr lang="hu-HU" sz="2000" b="1">
                <a:solidFill>
                  <a:srgbClr val="800000"/>
                </a:solidFill>
              </a:rPr>
              <a:t> modell összeszerelése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hu-HU"/>
              <a:t>A fiatal tudós</a:t>
            </a:r>
          </a:p>
        </p:txBody>
      </p:sp>
      <p:sp>
        <p:nvSpPr>
          <p:cNvPr id="16387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1524000"/>
            <a:ext cx="3429000" cy="4038600"/>
          </a:xfrm>
        </p:spPr>
        <p:txBody>
          <a:bodyPr/>
          <a:lstStyle/>
          <a:p>
            <a:pPr eaLnBrk="1" hangingPunct="1"/>
            <a:r>
              <a:rPr lang="hu-HU" sz="2400"/>
              <a:t>A </a:t>
            </a:r>
            <a:r>
              <a:rPr lang="hu-HU" sz="2400" i="1"/>
              <a:t>Moeritherium</a:t>
            </a:r>
            <a:r>
              <a:rPr lang="hu-HU" sz="2400"/>
              <a:t> nevű ősorrmányos maradványainak begyűjtése</a:t>
            </a:r>
          </a:p>
          <a:p>
            <a:pPr eaLnBrk="1" hangingPunct="1"/>
            <a:endParaRPr lang="hu-HU" sz="2400"/>
          </a:p>
          <a:p>
            <a:pPr eaLnBrk="1" hangingPunct="1"/>
            <a:r>
              <a:rPr lang="hu-HU" sz="2400"/>
              <a:t>A </a:t>
            </a:r>
            <a:r>
              <a:rPr lang="hu-HU" sz="2400" i="1"/>
              <a:t>Kerunia</a:t>
            </a:r>
            <a:r>
              <a:rPr lang="hu-HU" sz="2400"/>
              <a:t> problémájának tisztázása</a:t>
            </a:r>
          </a:p>
          <a:p>
            <a:pPr lvl="2" eaLnBrk="1" hangingPunct="1">
              <a:buFontTx/>
              <a:buNone/>
            </a:pPr>
            <a:endParaRPr lang="hu-HU"/>
          </a:p>
        </p:txBody>
      </p:sp>
      <p:pic>
        <p:nvPicPr>
          <p:cNvPr id="16388" name="Picture 1029" descr="C:\a nopcsa előadás\egyiptom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09800"/>
            <a:ext cx="5562600" cy="3403600"/>
          </a:xfrm>
        </p:spPr>
      </p:pic>
      <p:sp>
        <p:nvSpPr>
          <p:cNvPr id="16389" name="Rectangle 1031"/>
          <p:cNvSpPr>
            <a:spLocks noChangeArrowheads="1"/>
          </p:cNvSpPr>
          <p:nvPr/>
        </p:nvSpPr>
        <p:spPr bwMode="auto">
          <a:xfrm>
            <a:off x="0" y="1219200"/>
            <a:ext cx="3276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Az egyiptomi Kerunia</a:t>
            </a:r>
          </a:p>
        </p:txBody>
      </p:sp>
      <p:sp>
        <p:nvSpPr>
          <p:cNvPr id="16390" name="Rectangle 1032"/>
          <p:cNvSpPr>
            <a:spLocks noChangeArrowheads="1"/>
          </p:cNvSpPr>
          <p:nvPr/>
        </p:nvSpPr>
        <p:spPr bwMode="auto">
          <a:xfrm>
            <a:off x="0" y="5791200"/>
            <a:ext cx="5029200" cy="1066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/>
              <a:t>1904: kirándulás a Fayum-sivatagba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7772400" cy="838200"/>
          </a:xfrm>
        </p:spPr>
        <p:txBody>
          <a:bodyPr/>
          <a:lstStyle/>
          <a:p>
            <a:pPr algn="l" eaLnBrk="1" hangingPunct="1"/>
            <a:r>
              <a:rPr lang="hu-HU"/>
              <a:t>A fiatal tudós</a:t>
            </a:r>
          </a:p>
        </p:txBody>
      </p:sp>
      <p:pic>
        <p:nvPicPr>
          <p:cNvPr id="17411" name="Picture 5" descr="C:\a nopcsa előadás\kerunia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1905000"/>
            <a:ext cx="3286125" cy="4724400"/>
          </a:xfrm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0" y="1066800"/>
            <a:ext cx="41148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Az egyiptomi </a:t>
            </a:r>
            <a:r>
              <a:rPr lang="hu-HU" b="1" i="1">
                <a:solidFill>
                  <a:srgbClr val="800000"/>
                </a:solidFill>
              </a:rPr>
              <a:t>Kerunia</a:t>
            </a: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4572000" y="2971800"/>
            <a:ext cx="45720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hu-HU"/>
              <a:t>A </a:t>
            </a:r>
            <a:r>
              <a:rPr lang="hu-HU" i="1"/>
              <a:t>Kerunia</a:t>
            </a:r>
            <a:r>
              <a:rPr lang="hu-HU"/>
              <a:t> – vékénycsiszolati metszetek alapján – Hydractinia, azaz nem lehet lábasfejű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hu-HU" b="1"/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4572000" y="5486400"/>
            <a:ext cx="4572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hu-HU"/>
              <a:t>A </a:t>
            </a:r>
            <a:r>
              <a:rPr lang="hu-HU" i="1"/>
              <a:t>Kerunia</a:t>
            </a:r>
            <a:r>
              <a:rPr lang="hu-HU"/>
              <a:t> mindkettő egyszerre, azaz egy csalánozó és egy lábasfejű fosszilis szimbiózisa!</a:t>
            </a: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4572000" y="1447800"/>
            <a:ext cx="4572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hu-HU"/>
              <a:t>A </a:t>
            </a:r>
            <a:r>
              <a:rPr lang="hu-HU" i="1"/>
              <a:t>Kerunia</a:t>
            </a:r>
            <a:r>
              <a:rPr lang="hu-HU"/>
              <a:t> - feltehetően egy Belosepia, azaz lábasfejű, s nem lehet Hydractinia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autoUpdateAnimBg="0"/>
      <p:bldP spid="49161" grpId="0" autoUpdateAnimBg="0"/>
      <p:bldP spid="4916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48600" cy="1066800"/>
          </a:xfrm>
        </p:spPr>
        <p:txBody>
          <a:bodyPr/>
          <a:lstStyle/>
          <a:p>
            <a:pPr algn="l" eaLnBrk="1" hangingPunct="1"/>
            <a:r>
              <a:rPr lang="hu-HU"/>
              <a:t>A kanadai „tetüszaurusz”</a:t>
            </a:r>
          </a:p>
        </p:txBody>
      </p:sp>
      <p:pic>
        <p:nvPicPr>
          <p:cNvPr id="19459" name="Picture 10" descr="C:\a nopcsa előadás\tetusaurus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39512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11"/>
          <p:cNvSpPr>
            <a:spLocks noChangeArrowheads="1"/>
          </p:cNvSpPr>
          <p:nvPr/>
        </p:nvSpPr>
        <p:spPr bwMode="auto">
          <a:xfrm>
            <a:off x="4953000" y="4800600"/>
            <a:ext cx="487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sz="2200" b="1"/>
              <a:t>A </a:t>
            </a:r>
            <a:r>
              <a:rPr lang="hu-HU" sz="2200" b="1" i="1"/>
              <a:t>Scolosaurus</a:t>
            </a:r>
            <a:r>
              <a:rPr lang="hu-HU" sz="2200" b="1"/>
              <a:t> cuttleri </a:t>
            </a:r>
          </a:p>
          <a:p>
            <a:r>
              <a:rPr lang="hu-HU" sz="2200" b="1"/>
              <a:t>rekonstrukciója</a:t>
            </a:r>
          </a:p>
        </p:txBody>
      </p:sp>
      <p:pic>
        <p:nvPicPr>
          <p:cNvPr id="19461" name="Picture 3" descr="\\Nikon\a nopcsa elő\2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214438"/>
            <a:ext cx="41783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1143000"/>
          </a:xfrm>
        </p:spPr>
        <p:txBody>
          <a:bodyPr/>
          <a:lstStyle/>
          <a:p>
            <a:pPr eaLnBrk="1" hangingPunct="1"/>
            <a:r>
              <a:rPr lang="hu-HU"/>
              <a:t>A kanadai „tetüszaurusz”</a:t>
            </a:r>
          </a:p>
        </p:txBody>
      </p:sp>
      <p:pic>
        <p:nvPicPr>
          <p:cNvPr id="20483" name="Picture 3" descr="\\Nikon\a nopcsa elő\london new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571868" y="5143512"/>
            <a:ext cx="5000625" cy="1285896"/>
          </a:xfrm>
        </p:spPr>
        <p:txBody>
          <a:bodyPr/>
          <a:lstStyle/>
          <a:p>
            <a:pPr algn="l"/>
            <a:r>
              <a:rPr lang="hu-HU" dirty="0"/>
              <a:t>Richard Owen (1804-1892) </a:t>
            </a:r>
          </a:p>
          <a:p>
            <a:pPr algn="l"/>
            <a:r>
              <a:rPr lang="hu-HU" dirty="0"/>
              <a:t>1883: Sir Richard Owen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14800" y="457200"/>
            <a:ext cx="5638800" cy="1143000"/>
          </a:xfrm>
        </p:spPr>
        <p:txBody>
          <a:bodyPr/>
          <a:lstStyle/>
          <a:p>
            <a:r>
              <a:rPr lang="hu-HU" sz="4000">
                <a:solidFill>
                  <a:schemeClr val="tx1"/>
                </a:solidFill>
              </a:rPr>
              <a:t>dinoszaurusz (1842)</a:t>
            </a:r>
          </a:p>
        </p:txBody>
      </p:sp>
      <p:pic>
        <p:nvPicPr>
          <p:cNvPr id="2052" name="Picture 5" descr="C:\Dokumentumok\Dinornis13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428750"/>
            <a:ext cx="28575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304800" y="669925"/>
            <a:ext cx="1582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/>
              <a:t>deinos</a:t>
            </a: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1905000" y="669925"/>
            <a:ext cx="1897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/>
              <a:t>+ sauros</a:t>
            </a:r>
          </a:p>
        </p:txBody>
      </p:sp>
      <p:sp>
        <p:nvSpPr>
          <p:cNvPr id="83978" name="AutoShape 10"/>
          <p:cNvSpPr>
            <a:spLocks noChangeArrowheads="1"/>
          </p:cNvSpPr>
          <p:nvPr/>
        </p:nvSpPr>
        <p:spPr bwMode="auto">
          <a:xfrm>
            <a:off x="3886200" y="838200"/>
            <a:ext cx="8382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hu-HU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build="p"/>
      <p:bldP spid="83971" grpId="0" autoUpdateAnimBg="0"/>
      <p:bldP spid="83976" grpId="0" autoUpdateAnimBg="0"/>
      <p:bldP spid="83977" grpId="0" autoUpdateAnimBg="0"/>
      <p:bldP spid="8397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ozy\Dropbox\Nopcsa_Ferenc_in_shqiptar_warrior_costume,_cca_19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0" y="0"/>
            <a:ext cx="3227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000125" y="428625"/>
            <a:ext cx="7772400" cy="914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hu-HU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Nopcsa</a:t>
            </a:r>
            <a:r>
              <a:rPr lang="hu-H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Albániában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642938" y="1500188"/>
            <a:ext cx="4648200" cy="4648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hu-HU" sz="2800" kern="0" dirty="0">
                <a:latin typeface="+mn-lt"/>
                <a:cs typeface="+mn-cs"/>
              </a:rPr>
              <a:t>Balkán utak: 1899, 1903, 1905, 1907 … 1912  ... 1916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hu-HU" sz="2800" kern="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hu-HU" sz="2800" kern="0" dirty="0">
                <a:latin typeface="+mn-lt"/>
                <a:cs typeface="+mn-cs"/>
              </a:rPr>
              <a:t>Kartográfiai munkák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hu-HU" sz="2800" kern="0" dirty="0">
                <a:latin typeface="+mn-lt"/>
                <a:cs typeface="+mn-cs"/>
              </a:rPr>
              <a:t>Földtani felvételek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hu-HU" sz="2800" kern="0" dirty="0">
                <a:latin typeface="+mn-lt"/>
                <a:cs typeface="+mn-cs"/>
              </a:rPr>
              <a:t>Néprajzi gyűjtés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hu-HU" sz="2800" kern="0" dirty="0">
                <a:latin typeface="+mn-lt"/>
                <a:cs typeface="+mn-cs"/>
              </a:rPr>
              <a:t>Fényképezés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hu-HU" sz="2800" kern="0" dirty="0">
                <a:latin typeface="+mn-lt"/>
                <a:cs typeface="+mn-cs"/>
              </a:rPr>
              <a:t>Kémfeladatok és önálló politizálás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066800"/>
          </a:xfrm>
        </p:spPr>
        <p:txBody>
          <a:bodyPr/>
          <a:lstStyle/>
          <a:p>
            <a:pPr algn="l" eaLnBrk="1" hangingPunct="1"/>
            <a:r>
              <a:rPr lang="hu-HU"/>
              <a:t>Nopcsa Albániában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1066800"/>
            <a:ext cx="56388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Európa nagy fegyveres gyermekei között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267200" y="5867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pic>
        <p:nvPicPr>
          <p:cNvPr id="22533" name="Picture 6" descr="\\Nikon\a nopcsa elő\cimlap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3389313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0" descr="\\Nikon\a nopcsa elő\Nd23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37433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066800"/>
          </a:xfrm>
        </p:spPr>
        <p:txBody>
          <a:bodyPr/>
          <a:lstStyle/>
          <a:p>
            <a:pPr algn="l" eaLnBrk="1" hangingPunct="1"/>
            <a:r>
              <a:rPr lang="hu-HU"/>
              <a:t>Nopcsa Albániában</a:t>
            </a:r>
          </a:p>
        </p:txBody>
      </p:sp>
      <p:sp>
        <p:nvSpPr>
          <p:cNvPr id="23555" name="Rectangle 1027"/>
          <p:cNvSpPr>
            <a:spLocks noChangeArrowheads="1"/>
          </p:cNvSpPr>
          <p:nvPr/>
        </p:nvSpPr>
        <p:spPr bwMode="auto">
          <a:xfrm>
            <a:off x="0" y="1066800"/>
            <a:ext cx="32004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Az albán monográfia</a:t>
            </a:r>
          </a:p>
        </p:txBody>
      </p:sp>
      <p:pic>
        <p:nvPicPr>
          <p:cNvPr id="25604" name="Picture 1028" descr="C:\a nopcsa előadás\albangeologiaiterke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214313"/>
            <a:ext cx="44291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030" descr="C:\a\katonaiterkep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3" y="1838325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1033"/>
          <p:cNvSpPr>
            <a:spLocks noChangeArrowheads="1"/>
          </p:cNvSpPr>
          <p:nvPr/>
        </p:nvSpPr>
        <p:spPr bwMode="auto">
          <a:xfrm>
            <a:off x="4071938" y="6100763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/>
              <a:t>Topográfiai és földtani térkép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838200"/>
          </a:xfrm>
        </p:spPr>
        <p:txBody>
          <a:bodyPr/>
          <a:lstStyle/>
          <a:p>
            <a:pPr algn="l" eaLnBrk="1" hangingPunct="1"/>
            <a:r>
              <a:rPr lang="hu-HU"/>
              <a:t>Nopcsa Albániában </a:t>
            </a:r>
          </a:p>
        </p:txBody>
      </p:sp>
      <p:pic>
        <p:nvPicPr>
          <p:cNvPr id="24579" name="Picture 3" descr="C:\a nopcsa előadás\albancsucso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38782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\\Nikon\a nopcsa elő\geolhungalba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37147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0" y="990600"/>
            <a:ext cx="3276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Az albán monográfia</a:t>
            </a:r>
          </a:p>
        </p:txBody>
      </p:sp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4267200" y="5715000"/>
            <a:ext cx="487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200" b="1"/>
              <a:t> …704 oldal, 4,5 kg...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4400">
                <a:solidFill>
                  <a:schemeClr val="tx2"/>
                </a:solidFill>
              </a:rPr>
              <a:t>Nopcsa Albániában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1066800"/>
            <a:ext cx="34290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Néprajzi megfigyelések</a:t>
            </a:r>
          </a:p>
        </p:txBody>
      </p:sp>
      <p:pic>
        <p:nvPicPr>
          <p:cNvPr id="25604" name="Picture 4" descr="\\Nikon\a nopcsa elő\diszeskandall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3376613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25606" name="Picture 7" descr="C:\a\kandall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2057400"/>
            <a:ext cx="4529138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4038600" y="5486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/>
              <a:t>Díszes és egyszerű kandalló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686800" cy="1143000"/>
          </a:xfrm>
        </p:spPr>
        <p:txBody>
          <a:bodyPr/>
          <a:lstStyle/>
          <a:p>
            <a:pPr algn="l" eaLnBrk="1" hangingPunct="1"/>
            <a:r>
              <a:rPr lang="hu-HU"/>
              <a:t>Nopcsa Albániában</a:t>
            </a:r>
          </a:p>
        </p:txBody>
      </p:sp>
      <p:sp>
        <p:nvSpPr>
          <p:cNvPr id="26627" name="Rectangle 1028"/>
          <p:cNvSpPr>
            <a:spLocks noChangeArrowheads="1"/>
          </p:cNvSpPr>
          <p:nvPr/>
        </p:nvSpPr>
        <p:spPr bwMode="auto">
          <a:xfrm>
            <a:off x="0" y="1066800"/>
            <a:ext cx="34290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Néprajzi megfigyelések</a:t>
            </a:r>
          </a:p>
        </p:txBody>
      </p:sp>
      <p:pic>
        <p:nvPicPr>
          <p:cNvPr id="26628" name="Picture 1029" descr="\\Titon\a\tuzikutya2.JPG"/>
          <p:cNvPicPr>
            <a:picLocks noChangeAspect="1" noChangeArrowheads="1"/>
          </p:cNvPicPr>
          <p:nvPr/>
        </p:nvPicPr>
        <p:blipFill>
          <a:blip r:embed="rId2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485775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030" descr="\\Titon\a\tuzikutyaterkep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375443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1031"/>
          <p:cNvSpPr>
            <a:spLocks noChangeArrowheads="1"/>
          </p:cNvSpPr>
          <p:nvPr/>
        </p:nvSpPr>
        <p:spPr bwMode="auto">
          <a:xfrm>
            <a:off x="228600" y="3505200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/>
              <a:t>Különböző tüzikutyák….</a:t>
            </a:r>
          </a:p>
        </p:txBody>
      </p:sp>
      <p:sp>
        <p:nvSpPr>
          <p:cNvPr id="26631" name="Rectangle 1032"/>
          <p:cNvSpPr>
            <a:spLocks noChangeArrowheads="1"/>
          </p:cNvSpPr>
          <p:nvPr/>
        </p:nvSpPr>
        <p:spPr bwMode="auto">
          <a:xfrm>
            <a:off x="5257800" y="4343400"/>
            <a:ext cx="3886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/>
              <a:t>…és térképi ábrázolásuk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ChangeArrowheads="1"/>
          </p:cNvSpPr>
          <p:nvPr/>
        </p:nvSpPr>
        <p:spPr bwMode="auto">
          <a:xfrm>
            <a:off x="0" y="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4400">
                <a:solidFill>
                  <a:schemeClr val="tx2"/>
                </a:solidFill>
              </a:rPr>
              <a:t>Nopcsa Albániában</a:t>
            </a:r>
          </a:p>
        </p:txBody>
      </p:sp>
      <p:sp>
        <p:nvSpPr>
          <p:cNvPr id="27651" name="Rectangle 1027"/>
          <p:cNvSpPr>
            <a:spLocks noChangeArrowheads="1"/>
          </p:cNvSpPr>
          <p:nvPr/>
        </p:nvSpPr>
        <p:spPr bwMode="auto">
          <a:xfrm>
            <a:off x="0" y="1066800"/>
            <a:ext cx="34290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Néprajzi megfigyelések</a:t>
            </a:r>
          </a:p>
        </p:txBody>
      </p:sp>
      <p:pic>
        <p:nvPicPr>
          <p:cNvPr id="27652" name="Picture 1030" descr="\\Nikon\a nopcsa elő\ek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267200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32" descr="C:\a nopcsa előadás\törzsfa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276600"/>
            <a:ext cx="4038600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1033"/>
          <p:cNvSpPr>
            <a:spLocks noChangeArrowheads="1"/>
          </p:cNvSpPr>
          <p:nvPr/>
        </p:nvSpPr>
        <p:spPr bwMode="auto">
          <a:xfrm>
            <a:off x="152400" y="2438400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/>
              <a:t>Egy albán törzs törzsfája…</a:t>
            </a:r>
          </a:p>
        </p:txBody>
      </p:sp>
      <p:sp>
        <p:nvSpPr>
          <p:cNvPr id="27655" name="Rectangle 1034"/>
          <p:cNvSpPr>
            <a:spLocks noChangeArrowheads="1"/>
          </p:cNvSpPr>
          <p:nvPr/>
        </p:nvSpPr>
        <p:spPr bwMode="auto">
          <a:xfrm>
            <a:off x="4876800" y="4419600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hu-HU" b="1"/>
              <a:t>…és az ekék leszármazási kapcsoltai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074"/>
          <p:cNvSpPr>
            <a:spLocks noChangeArrowheads="1"/>
          </p:cNvSpPr>
          <p:nvPr/>
        </p:nvSpPr>
        <p:spPr bwMode="auto">
          <a:xfrm>
            <a:off x="228600" y="304800"/>
            <a:ext cx="66294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 Balkánon - a ferizovicsi pélbánia</a:t>
            </a:r>
          </a:p>
        </p:txBody>
      </p:sp>
      <p:sp>
        <p:nvSpPr>
          <p:cNvPr id="28675" name="Rectangle 3075"/>
          <p:cNvSpPr>
            <a:spLocks noChangeArrowheads="1"/>
          </p:cNvSpPr>
          <p:nvPr/>
        </p:nvSpPr>
        <p:spPr bwMode="auto">
          <a:xfrm>
            <a:off x="4267200" y="5867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pic>
        <p:nvPicPr>
          <p:cNvPr id="28676" name="Picture 3077" descr="C:\ado\ND292Ferizovics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305800" cy="539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228600" y="381000"/>
            <a:ext cx="35814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</a:t>
            </a:r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4267200" y="5867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pic>
        <p:nvPicPr>
          <p:cNvPr id="29700" name="Picture 8" descr="\\Nikon\a nopcsa elő\Dscn0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863" y="1295400"/>
            <a:ext cx="39449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9" descr="\\Nikon\a nopcsa elő\ND306A ferizovicsi plébánián, Rigómez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5815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7" descr="\\Nikon\a nopcsa elő\havastáj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71550"/>
            <a:ext cx="75438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1029"/>
          <p:cNvSpPr>
            <a:spLocks noChangeArrowheads="1"/>
          </p:cNvSpPr>
          <p:nvPr/>
        </p:nvSpPr>
        <p:spPr bwMode="auto">
          <a:xfrm>
            <a:off x="228600" y="304800"/>
            <a:ext cx="51054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 - havas táj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hu-HU"/>
              <a:t>A Nopcsa család ősi címere</a:t>
            </a:r>
          </a:p>
        </p:txBody>
      </p:sp>
      <p:pic>
        <p:nvPicPr>
          <p:cNvPr id="4099" name="Picture 6" descr="C:\a nopcsa előadás\cimer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3775" y="1981200"/>
            <a:ext cx="3886200" cy="4572000"/>
          </a:xfrm>
        </p:spPr>
      </p:pic>
      <p:sp>
        <p:nvSpPr>
          <p:cNvPr id="4100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/>
              <a:t>“A család ősi nemesi czímere a pajzs ezüst mezejében hármas zöld halmon könyöklő pánczélos kar, mely kivont kardot tart és arra levágott török fej van szúrva: a kar könyök hajlásában csőrében gyűrűt tartó holló áll…”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457200" y="304800"/>
            <a:ext cx="5943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 - húsvét Ibaljában </a:t>
            </a: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4267200" y="5867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pic>
        <p:nvPicPr>
          <p:cNvPr id="31748" name="Picture 7" descr="\\Nikon\a nopcsa elő\Nd25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305800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609600" y="228600"/>
            <a:ext cx="61722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Albániában- ünnepség híd nélkül </a:t>
            </a:r>
          </a:p>
        </p:txBody>
      </p:sp>
      <p:pic>
        <p:nvPicPr>
          <p:cNvPr id="32771" name="Picture 8" descr="\\Nikon\a nopcsa elő\ND237Ünnepélywes fog...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6172200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381000" y="304800"/>
            <a:ext cx="67818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 - a bajrak és a bajraktár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4267200" y="5867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pic>
        <p:nvPicPr>
          <p:cNvPr id="33796" name="Picture 7" descr="\\Nikon\a nopcsa elő\Nd2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120063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6" descr="\\Nikon\a nopcsa elő\ND251töml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0" y="463550"/>
            <a:ext cx="5270500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1028"/>
          <p:cNvSpPr>
            <a:spLocks noChangeArrowheads="1"/>
          </p:cNvSpPr>
          <p:nvPr/>
        </p:nvSpPr>
        <p:spPr bwMode="auto">
          <a:xfrm>
            <a:off x="228600" y="152400"/>
            <a:ext cx="3505200" cy="914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Albániában-</a:t>
            </a:r>
          </a:p>
          <a:p>
            <a:r>
              <a:rPr lang="hu-HU" b="1">
                <a:solidFill>
                  <a:srgbClr val="800000"/>
                </a:solidFill>
              </a:rPr>
              <a:t> átkelés a Drina-folyón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381000" y="304800"/>
            <a:ext cx="7848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 - megszálló török katonák  </a:t>
            </a: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4267200" y="5867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pic>
        <p:nvPicPr>
          <p:cNvPr id="35844" name="Picture 6" descr="\\Nikon\a nopcsa elő\ND302Törökkatonaság Üszkübbe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63613"/>
            <a:ext cx="79248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0" y="533400"/>
            <a:ext cx="3581400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 -</a:t>
            </a:r>
          </a:p>
          <a:p>
            <a:r>
              <a:rPr lang="hu-HU" b="1">
                <a:solidFill>
                  <a:srgbClr val="800000"/>
                </a:solidFill>
              </a:rPr>
              <a:t>utasok a mecset tövében </a:t>
            </a: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4267200" y="5867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pic>
        <p:nvPicPr>
          <p:cNvPr id="36868" name="Picture 6" descr="\\Nikon\a nopcsa elő\ND298Üszküb részlet (minaré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533400"/>
            <a:ext cx="491331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4267200" y="5867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pic>
        <p:nvPicPr>
          <p:cNvPr id="37891" name="Picture 4" descr="C:\ado\Nd319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465888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219200" y="457200"/>
            <a:ext cx="6705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 - Az Észak Albán Alpok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267200" y="5867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pic>
        <p:nvPicPr>
          <p:cNvPr id="38915" name="Picture 3" descr="C:\ado\ND310Üszkübi török no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250" y="1143000"/>
            <a:ext cx="47307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C:\ado\ND303Üszküb cop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52525"/>
            <a:ext cx="40640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228600" y="381000"/>
            <a:ext cx="66294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 - üszkübi pillanatképek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81000" y="228600"/>
            <a:ext cx="60198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 - híd a Drina felett</a:t>
            </a: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4267200" y="5867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pic>
        <p:nvPicPr>
          <p:cNvPr id="39940" name="Picture 5" descr="\\Nikon\a nopcsa elő\ND261A Drin hídja Ura-Veziritné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71550"/>
            <a:ext cx="74676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\\Nikon\a nopcsa elő\ND260másik hí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791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8"/>
          <p:cNvSpPr>
            <a:spLocks noChangeArrowheads="1"/>
          </p:cNvSpPr>
          <p:nvPr/>
        </p:nvSpPr>
        <p:spPr bwMode="auto">
          <a:xfrm>
            <a:off x="0" y="304800"/>
            <a:ext cx="88392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Fotografálás Albániában kréta kőzetek a háttérben </a:t>
            </a:r>
          </a:p>
        </p:txBody>
      </p:sp>
      <p:pic>
        <p:nvPicPr>
          <p:cNvPr id="40964" name="Picture 11" descr="C:\a nopcsa előadás\hid3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305175"/>
            <a:ext cx="39624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0"/>
            <a:ext cx="7772400" cy="1447800"/>
          </a:xfrm>
        </p:spPr>
        <p:txBody>
          <a:bodyPr/>
          <a:lstStyle/>
          <a:p>
            <a:pPr eaLnBrk="1" hangingPunct="1"/>
            <a:r>
              <a:rPr lang="hu-HU" sz="4000"/>
              <a:t>A hátszegi-medence madártávlatból</a:t>
            </a:r>
          </a:p>
        </p:txBody>
      </p:sp>
      <p:pic>
        <p:nvPicPr>
          <p:cNvPr id="5123" name="Picture 3" descr="C:\a nopcsa előadás\hátszegimedencex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1289050"/>
            <a:ext cx="7929562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38200" y="6105525"/>
            <a:ext cx="7848600" cy="6096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000" b="1">
                <a:solidFill>
                  <a:srgbClr val="800000"/>
                </a:solidFill>
              </a:rPr>
              <a:t>Szilvás, Déva, Hátszeg, Szacsal, Farkadin – megannyi ősi Nopcsa-fészek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Nikon\a nopcsa elő\Dscn0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76475"/>
            <a:ext cx="35845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0"/>
            <a:ext cx="662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4400">
                <a:solidFill>
                  <a:schemeClr val="tx2"/>
                </a:solidFill>
              </a:rPr>
              <a:t>Szigorúan titkos küldetések</a:t>
            </a:r>
          </a:p>
        </p:txBody>
      </p:sp>
      <p:pic>
        <p:nvPicPr>
          <p:cNvPr id="41988" name="Picture 5" descr="\\Nikon\a nopcsa elő\nopcsarománruhában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114425"/>
            <a:ext cx="2928938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643438" y="5857875"/>
            <a:ext cx="426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hu-HU" sz="2000" b="1">
                <a:solidFill>
                  <a:srgbClr val="FF9900"/>
                </a:solidFill>
              </a:rPr>
              <a:t>Nopcsa román népviseletben</a:t>
            </a:r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3810000" y="6357938"/>
            <a:ext cx="426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hu-HU" sz="2000" b="1">
                <a:solidFill>
                  <a:srgbClr val="FF9900"/>
                </a:solidFill>
              </a:rPr>
              <a:t>Havas táj az Észak-Albán Alpokban</a:t>
            </a:r>
            <a:endParaRPr lang="hu-HU" sz="2000" b="1"/>
          </a:p>
        </p:txBody>
      </p:sp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0" y="1066800"/>
            <a:ext cx="5181600" cy="76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Kémkedés Albániában és Romániában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785813" y="28575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4400">
                <a:solidFill>
                  <a:schemeClr val="tx2"/>
                </a:solidFill>
              </a:rPr>
              <a:t>A Földtani Intézet Igazgatója</a:t>
            </a:r>
          </a:p>
        </p:txBody>
      </p:sp>
      <p:pic>
        <p:nvPicPr>
          <p:cNvPr id="43011" name="Picture 14" descr="C:\a nopcsa előadás\mafi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58674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15"/>
          <p:cNvSpPr>
            <a:spLocks noChangeArrowheads="1"/>
          </p:cNvSpPr>
          <p:nvPr/>
        </p:nvSpPr>
        <p:spPr bwMode="auto">
          <a:xfrm>
            <a:off x="6324600" y="1524000"/>
            <a:ext cx="2438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>
                <a:solidFill>
                  <a:srgbClr val="FF9900"/>
                </a:solidFill>
              </a:rPr>
              <a:t>új kutatási irányok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>
                <a:solidFill>
                  <a:srgbClr val="FF9900"/>
                </a:solidFill>
              </a:rPr>
              <a:t>könyvtár és kiadványok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>
                <a:solidFill>
                  <a:srgbClr val="FF9900"/>
                </a:solidFill>
              </a:rPr>
              <a:t>saját nyomda felállítása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>
                <a:solidFill>
                  <a:srgbClr val="FF9900"/>
                </a:solidFill>
              </a:rPr>
              <a:t>rendezvények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hu-HU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Nikon\a nopcsa elő\a fatia negra unokaj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179638"/>
            <a:ext cx="61722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571500" y="500063"/>
            <a:ext cx="54292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>
                <a:solidFill>
                  <a:schemeClr val="tx2"/>
                </a:solidFill>
              </a:rPr>
              <a:t>A Földtani Intézet </a:t>
            </a:r>
          </a:p>
          <a:p>
            <a:pPr algn="ctr"/>
            <a:r>
              <a:rPr lang="hu-HU" sz="4400">
                <a:solidFill>
                  <a:schemeClr val="tx2"/>
                </a:solidFill>
              </a:rPr>
              <a:t>igazgatója</a:t>
            </a:r>
          </a:p>
        </p:txBody>
      </p:sp>
      <p:pic>
        <p:nvPicPr>
          <p:cNvPr id="44036" name="Picture 4" descr="\\Nikon\a nopcsa elő\agrogeologi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371600"/>
            <a:ext cx="23256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C:\a nopcsa előadás\kopottruha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6" descr="C:\a nopcsa előadás\szentpeterva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4191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8"/>
          <p:cNvSpPr>
            <a:spLocks noChangeArrowheads="1"/>
          </p:cNvSpPr>
          <p:nvPr/>
        </p:nvSpPr>
        <p:spPr bwMode="auto">
          <a:xfrm>
            <a:off x="0" y="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4400">
                <a:solidFill>
                  <a:schemeClr val="tx2"/>
                </a:solidFill>
              </a:rPr>
              <a:t>A Földtani Intézet Igazgatója</a:t>
            </a:r>
          </a:p>
        </p:txBody>
      </p:sp>
      <p:sp>
        <p:nvSpPr>
          <p:cNvPr id="45061" name="Rectangle 9"/>
          <p:cNvSpPr>
            <a:spLocks noChangeArrowheads="1"/>
          </p:cNvSpPr>
          <p:nvPr/>
        </p:nvSpPr>
        <p:spPr bwMode="auto">
          <a:xfrm>
            <a:off x="381000" y="2133600"/>
            <a:ext cx="487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sz="2200" b="1">
                <a:solidFill>
                  <a:srgbClr val="FF9900"/>
                </a:solidFill>
              </a:rPr>
              <a:t>konferenciák idehaza….</a:t>
            </a:r>
            <a:endParaRPr lang="hu-HU" sz="2200" b="1"/>
          </a:p>
        </p:txBody>
      </p:sp>
      <p:sp>
        <p:nvSpPr>
          <p:cNvPr id="45062" name="Rectangle 10"/>
          <p:cNvSpPr>
            <a:spLocks noChangeArrowheads="1"/>
          </p:cNvSpPr>
          <p:nvPr/>
        </p:nvSpPr>
        <p:spPr bwMode="auto">
          <a:xfrm>
            <a:off x="5029200" y="5562600"/>
            <a:ext cx="487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sz="2200" b="1">
                <a:solidFill>
                  <a:srgbClr val="FF9900"/>
                </a:solidFill>
              </a:rPr>
              <a:t>…és külföldön</a:t>
            </a:r>
            <a:endParaRPr lang="hu-HU" sz="2200" b="1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0" y="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4400">
                <a:solidFill>
                  <a:schemeClr val="tx2"/>
                </a:solidFill>
              </a:rPr>
              <a:t>A Földtani Intézet Igazgatója</a:t>
            </a:r>
          </a:p>
        </p:txBody>
      </p:sp>
      <p:pic>
        <p:nvPicPr>
          <p:cNvPr id="46083" name="Picture 4" descr="\\Titon\a\udvozlola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 descr="C:\a nopcsa előadás\udvozlolap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963" y="1371600"/>
            <a:ext cx="33258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304800" y="60198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sz="2200" b="1">
                <a:solidFill>
                  <a:srgbClr val="FF9900"/>
                </a:solidFill>
              </a:rPr>
              <a:t>1928: Abel rajzai és a beteg bárónak szánt jókívánságok</a:t>
            </a:r>
            <a:endParaRPr lang="hu-HU" sz="2200" b="1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\\Nikon\a nopcsa elő\nopcsamotorjáv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3989388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 descr="\\Nikon\a nopcsa elő\nopcsakocsijába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2862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1071563" y="642938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4400">
                <a:solidFill>
                  <a:schemeClr val="tx2"/>
                </a:solidFill>
              </a:rPr>
              <a:t>Az idős Nopcsa</a:t>
            </a:r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152400" y="5943600"/>
            <a:ext cx="426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hu-HU" b="1">
                <a:solidFill>
                  <a:srgbClr val="FF9900"/>
                </a:solidFill>
              </a:rPr>
              <a:t>…és a „drótszamár” mellett</a:t>
            </a:r>
          </a:p>
        </p:txBody>
      </p:sp>
      <p:sp>
        <p:nvSpPr>
          <p:cNvPr id="47110" name="Rectangle 8"/>
          <p:cNvSpPr>
            <a:spLocks noChangeArrowheads="1"/>
          </p:cNvSpPr>
          <p:nvPr/>
        </p:nvSpPr>
        <p:spPr bwMode="auto">
          <a:xfrm>
            <a:off x="4648200" y="1981200"/>
            <a:ext cx="426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FF9900"/>
                </a:solidFill>
              </a:rPr>
              <a:t>A báró az automobil hátsó ülésén</a:t>
            </a:r>
            <a:endParaRPr lang="hu-HU" b="1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\\Nikon\a nopcsa elő\nopcsajóságosportréj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0" y="533400"/>
            <a:ext cx="3771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609600" y="60198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9900"/>
                </a:solidFill>
              </a:rPr>
              <a:t>Nopcsa két portréja</a:t>
            </a:r>
            <a:endParaRPr lang="hu-HU" b="1"/>
          </a:p>
        </p:txBody>
      </p:sp>
      <p:pic>
        <p:nvPicPr>
          <p:cNvPr id="48132" name="Picture 5" descr="C:\a nopcsa előadás\nopcsamasikarc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35147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9" descr="C:\a nopcsa előadás\halal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0"/>
            <a:ext cx="70104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28" descr="C:\a nopcsa előadás\halal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30" descr="C:\a nopcsa előadás\halal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73914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42938" y="214313"/>
            <a:ext cx="7772400" cy="1143000"/>
          </a:xfrm>
        </p:spPr>
        <p:txBody>
          <a:bodyPr/>
          <a:lstStyle/>
          <a:p>
            <a:pPr eaLnBrk="1" hangingPunct="1"/>
            <a:r>
              <a:rPr lang="hu-HU"/>
              <a:t>A Nopcsák</a:t>
            </a:r>
          </a:p>
        </p:txBody>
      </p:sp>
      <p:pic>
        <p:nvPicPr>
          <p:cNvPr id="6147" name="Picture 1027" descr="C:\a nopcsa előadás\Osfoudvarmester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828800"/>
            <a:ext cx="2228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028" descr="C:\a nopcsa előadás\OsNopcsaAlexiu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" y="1905000"/>
            <a:ext cx="21717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029" descr="C:\a nopcsa előadás\OsnopcsaElekmc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828800"/>
            <a:ext cx="2228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1030"/>
          <p:cNvSpPr>
            <a:spLocks noChangeArrowheads="1"/>
          </p:cNvSpPr>
          <p:nvPr/>
        </p:nvSpPr>
        <p:spPr bwMode="auto">
          <a:xfrm>
            <a:off x="609600" y="5562600"/>
            <a:ext cx="2057400" cy="76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000" b="1">
                <a:solidFill>
                  <a:srgbClr val="800000"/>
                </a:solidFill>
              </a:rPr>
              <a:t>Alexius Noptsa</a:t>
            </a:r>
          </a:p>
          <a:p>
            <a:pPr algn="ctr"/>
            <a:r>
              <a:rPr lang="hu-HU" sz="2000" b="1">
                <a:solidFill>
                  <a:srgbClr val="800000"/>
                </a:solidFill>
              </a:rPr>
              <a:t>1775-1862</a:t>
            </a:r>
          </a:p>
        </p:txBody>
      </p:sp>
      <p:sp>
        <p:nvSpPr>
          <p:cNvPr id="6151" name="Rectangle 1031"/>
          <p:cNvSpPr>
            <a:spLocks noChangeArrowheads="1"/>
          </p:cNvSpPr>
          <p:nvPr/>
        </p:nvSpPr>
        <p:spPr bwMode="auto">
          <a:xfrm>
            <a:off x="3429000" y="5562600"/>
            <a:ext cx="2133600" cy="76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000" b="1">
                <a:solidFill>
                  <a:srgbClr val="800000"/>
                </a:solidFill>
              </a:rPr>
              <a:t>Nopcsa Ferenc</a:t>
            </a:r>
          </a:p>
          <a:p>
            <a:pPr algn="ctr"/>
            <a:r>
              <a:rPr lang="hu-HU" sz="2000" b="1">
                <a:solidFill>
                  <a:srgbClr val="800000"/>
                </a:solidFill>
              </a:rPr>
              <a:t>1815-1904</a:t>
            </a:r>
          </a:p>
        </p:txBody>
      </p:sp>
      <p:sp>
        <p:nvSpPr>
          <p:cNvPr id="6152" name="Rectangle 1032"/>
          <p:cNvSpPr>
            <a:spLocks noChangeArrowheads="1"/>
          </p:cNvSpPr>
          <p:nvPr/>
        </p:nvSpPr>
        <p:spPr bwMode="auto">
          <a:xfrm>
            <a:off x="6248400" y="5562600"/>
            <a:ext cx="2209800" cy="76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sz="2000" b="1">
                <a:solidFill>
                  <a:srgbClr val="800000"/>
                </a:solidFill>
              </a:rPr>
              <a:t>Nopcsa Elek</a:t>
            </a:r>
          </a:p>
          <a:p>
            <a:pPr algn="ctr"/>
            <a:r>
              <a:rPr lang="hu-HU" sz="2000" b="1">
                <a:solidFill>
                  <a:srgbClr val="800000"/>
                </a:solidFill>
              </a:rPr>
              <a:t>1848-1918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34" descr="C:\a nopcsa előadás\halal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1563" y="-114300"/>
            <a:ext cx="7162801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1031" descr="C:\a nopcsa előadás\halal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313" y="0"/>
            <a:ext cx="71405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1032" descr="C:\a nopcsa előadás\halal4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38" y="2928938"/>
            <a:ext cx="6072188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1036" descr="C:\felhasználók\főzy\a nopcsa előadás\halal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838" y="2428875"/>
            <a:ext cx="384016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066800"/>
          </a:xfrm>
        </p:spPr>
        <p:txBody>
          <a:bodyPr/>
          <a:lstStyle/>
          <a:p>
            <a:pPr algn="l" eaLnBrk="1" hangingPunct="1"/>
            <a:r>
              <a:rPr lang="hu-HU"/>
              <a:t>Nopcsa tudományos munkássága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4267200" y="58674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pic>
        <p:nvPicPr>
          <p:cNvPr id="53252" name="Picture 5" descr="\\Titon\a\Földszelvény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4953000"/>
            <a:ext cx="65532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7"/>
          <p:cNvSpPr>
            <a:spLocks noChangeArrowheads="1"/>
          </p:cNvSpPr>
          <p:nvPr/>
        </p:nvSpPr>
        <p:spPr bwMode="auto">
          <a:xfrm>
            <a:off x="3886200" y="1066800"/>
            <a:ext cx="5257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 sz="2000" b="1"/>
          </a:p>
          <a:p>
            <a:r>
              <a:rPr lang="hu-HU" sz="2000" b="1">
                <a:solidFill>
                  <a:srgbClr val="FF9900"/>
                </a:solidFill>
              </a:rPr>
              <a:t>Összesen 154 publikáció</a:t>
            </a:r>
          </a:p>
          <a:p>
            <a:endParaRPr lang="hu-HU" sz="2000" b="1">
              <a:solidFill>
                <a:srgbClr val="FF9900"/>
              </a:solidFill>
            </a:endParaRPr>
          </a:p>
          <a:p>
            <a:r>
              <a:rPr lang="hu-HU" sz="2000" b="1">
                <a:solidFill>
                  <a:srgbClr val="FF9900"/>
                </a:solidFill>
              </a:rPr>
              <a:t>Őshüllők  - erdélyiek, angliaiak,</a:t>
            </a:r>
          </a:p>
          <a:p>
            <a:r>
              <a:rPr lang="hu-HU" sz="2000" b="1">
                <a:solidFill>
                  <a:srgbClr val="FF9900"/>
                </a:solidFill>
              </a:rPr>
              <a:t>rendszerük, a repülés eredete,</a:t>
            </a:r>
          </a:p>
          <a:p>
            <a:r>
              <a:rPr lang="hu-HU" sz="2000" b="1">
                <a:solidFill>
                  <a:srgbClr val="FF9900"/>
                </a:solidFill>
              </a:rPr>
              <a:t>paleofiziológia, sexuális dimorfizmus</a:t>
            </a:r>
          </a:p>
          <a:p>
            <a:endParaRPr lang="hu-HU" sz="2000" b="1">
              <a:solidFill>
                <a:srgbClr val="FF9900"/>
              </a:solidFill>
            </a:endParaRPr>
          </a:p>
          <a:p>
            <a:r>
              <a:rPr lang="hu-HU" sz="2000" b="1">
                <a:solidFill>
                  <a:srgbClr val="FF9900"/>
                </a:solidFill>
              </a:rPr>
              <a:t>Földtan  - erdély geológiája, albánia földtana,</a:t>
            </a:r>
          </a:p>
          <a:p>
            <a:r>
              <a:rPr lang="hu-HU" sz="2000" b="1">
                <a:solidFill>
                  <a:srgbClr val="FF9900"/>
                </a:solidFill>
              </a:rPr>
              <a:t>nagytektonika </a:t>
            </a:r>
          </a:p>
          <a:p>
            <a:endParaRPr lang="hu-HU" sz="2000" b="1">
              <a:solidFill>
                <a:srgbClr val="FF9900"/>
              </a:solidFill>
            </a:endParaRPr>
          </a:p>
          <a:p>
            <a:r>
              <a:rPr lang="hu-HU" sz="2000" b="1">
                <a:solidFill>
                  <a:srgbClr val="FF9900"/>
                </a:solidFill>
              </a:rPr>
              <a:t>Albanológia  -  néprajz, régészet, jog, nyelvészet</a:t>
            </a:r>
            <a:r>
              <a:rPr lang="hu-HU"/>
              <a:t> </a:t>
            </a:r>
          </a:p>
        </p:txBody>
      </p:sp>
      <p:pic>
        <p:nvPicPr>
          <p:cNvPr id="53254" name="Picture 8" descr="C:\a nopcsa előadás\nepviselet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29718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9" descr="\\Nikon\a nopcsa elő\nopcsarajz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8194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2" descr="C:\a nopcsa előadás\corytosauru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04800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13" descr="\\Titon\a\DSCN0001(2)-c.t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16732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\\Nikon\a nopcsa elő\nopcsatábla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627438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0" y="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>
                <a:solidFill>
                  <a:schemeClr val="tx2"/>
                </a:solidFill>
              </a:rPr>
              <a:t>Nopcsa erdélyi dinoszauruszai</a:t>
            </a: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4419600" y="2667000"/>
            <a:ext cx="4114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Char char="•"/>
            </a:pPr>
            <a:endParaRPr lang="hu-HU" b="1"/>
          </a:p>
          <a:p>
            <a:pPr>
              <a:buFontTx/>
              <a:buChar char="•"/>
            </a:pPr>
            <a:endParaRPr lang="hu-HU" b="1"/>
          </a:p>
          <a:p>
            <a:pPr>
              <a:buFontTx/>
              <a:buChar char="•"/>
            </a:pPr>
            <a:endParaRPr lang="hu-HU" b="1"/>
          </a:p>
          <a:p>
            <a:pPr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Egy kacsacsőrű dinoszaurusz</a:t>
            </a:r>
          </a:p>
          <a:p>
            <a:pPr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Egy Iguanodon-rokon</a:t>
            </a:r>
          </a:p>
          <a:p>
            <a:pPr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Egy páncélos dinoszaurusz</a:t>
            </a:r>
          </a:p>
          <a:p>
            <a:pPr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Egy Sauropoda</a:t>
            </a:r>
          </a:p>
          <a:p>
            <a:pPr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Bizonytalan ragadozó-leletek </a:t>
            </a:r>
          </a:p>
          <a:p>
            <a:pPr>
              <a:buFontTx/>
              <a:buChar char="•"/>
            </a:pPr>
            <a:endParaRPr lang="hu-HU" b="1">
              <a:solidFill>
                <a:srgbClr val="FF9900"/>
              </a:solidFill>
            </a:endParaRPr>
          </a:p>
          <a:p>
            <a:pPr>
              <a:buFontTx/>
              <a:buChar char="•"/>
            </a:pPr>
            <a:endParaRPr lang="hu-HU" b="1">
              <a:solidFill>
                <a:srgbClr val="FF9900"/>
              </a:solidFill>
            </a:endParaRPr>
          </a:p>
          <a:p>
            <a:pPr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Pterosauria</a:t>
            </a:r>
          </a:p>
          <a:p>
            <a:pPr>
              <a:buFontTx/>
              <a:buChar char="•"/>
            </a:pPr>
            <a:endParaRPr lang="hu-HU" b="1">
              <a:solidFill>
                <a:srgbClr val="FF9900"/>
              </a:solidFill>
            </a:endParaRPr>
          </a:p>
          <a:p>
            <a:pPr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Egy fosszilis krokodil</a:t>
            </a:r>
          </a:p>
          <a:p>
            <a:pPr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Egy fosszilis teknős</a:t>
            </a:r>
          </a:p>
          <a:p>
            <a:pPr>
              <a:buFontTx/>
              <a:buChar char="•"/>
            </a:pPr>
            <a:endParaRPr lang="hu-HU" b="1">
              <a:solidFill>
                <a:srgbClr val="FF9900"/>
              </a:solidFill>
            </a:endParaRPr>
          </a:p>
          <a:p>
            <a:pPr>
              <a:buFontTx/>
              <a:buChar char="•"/>
            </a:pPr>
            <a:endParaRPr lang="hu-HU" b="1">
              <a:solidFill>
                <a:srgbClr val="800000"/>
              </a:solidFill>
            </a:endParaRPr>
          </a:p>
          <a:p>
            <a:pPr>
              <a:buFontTx/>
              <a:buChar char="•"/>
            </a:pPr>
            <a:endParaRPr lang="hu-HU" b="1">
              <a:solidFill>
                <a:srgbClr val="800000"/>
              </a:solidFill>
            </a:endParaRPr>
          </a:p>
          <a:p>
            <a:pPr>
              <a:buFontTx/>
              <a:buChar char="•"/>
            </a:pPr>
            <a:endParaRPr lang="hu-HU"/>
          </a:p>
          <a:p>
            <a:pPr>
              <a:buFontTx/>
              <a:buChar char="•"/>
            </a:pPr>
            <a:endParaRPr lang="hu-HU"/>
          </a:p>
          <a:p>
            <a:pPr>
              <a:buFontTx/>
              <a:buChar char="•"/>
            </a:pPr>
            <a:endParaRPr lang="hu-HU"/>
          </a:p>
          <a:p>
            <a:pPr>
              <a:buFontTx/>
              <a:buChar char="•"/>
            </a:pPr>
            <a:endParaRPr lang="hu-HU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\\Nikon\a nopcsa elő\szunyoghytelma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6831013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-381000" y="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>
                <a:solidFill>
                  <a:schemeClr val="tx2"/>
                </a:solidFill>
              </a:rPr>
              <a:t>Nopcsa erdélyi dinoszauruszai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1143000"/>
            <a:ext cx="45720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A Telmatosaurus transsylvanicus</a:t>
            </a:r>
          </a:p>
        </p:txBody>
      </p:sp>
      <p:pic>
        <p:nvPicPr>
          <p:cNvPr id="55301" name="Kép 6" descr="Kép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286375"/>
            <a:ext cx="15113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>
                <a:solidFill>
                  <a:schemeClr val="tx2"/>
                </a:solidFill>
              </a:rPr>
              <a:t>Nopcsa erdélyi dinoszauruszai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57200" y="1143000"/>
            <a:ext cx="45720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A Telmatosaurus transsylvanicus</a:t>
            </a:r>
          </a:p>
        </p:txBody>
      </p:sp>
      <p:pic>
        <p:nvPicPr>
          <p:cNvPr id="56324" name="Picture 4" descr="\\Nikon\a nopcsa elő\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2000250"/>
            <a:ext cx="6096000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286000" y="600075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FF9900"/>
                </a:solidFill>
              </a:rPr>
              <a:t>Telmatosaurus dentale és a benne ülő fogak</a:t>
            </a:r>
            <a:endParaRPr lang="hu-HU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\\Nikon\a nopcsa elő\szunyoghyrhabdodontif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923088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>
                <a:solidFill>
                  <a:schemeClr val="tx2"/>
                </a:solidFill>
              </a:rPr>
              <a:t>Nopcsa erdélyi dinoszauruszai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609600" y="1143000"/>
            <a:ext cx="45720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A Rhabdodon priscus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-3810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>
                <a:solidFill>
                  <a:schemeClr val="tx2"/>
                </a:solidFill>
              </a:rPr>
              <a:t>Nopcsa erdélyi dinoszauruszai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1143000"/>
            <a:ext cx="32004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A Rhabdodon priscus</a:t>
            </a:r>
          </a:p>
        </p:txBody>
      </p:sp>
      <p:pic>
        <p:nvPicPr>
          <p:cNvPr id="58372" name="Picture 4" descr="C:\rhabdodontabl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39433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C:\a nopcsa előadás\cimlapfo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29670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Nikon\a nopcsa elő\szunyoghystruthiosauru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632460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>
                <a:solidFill>
                  <a:schemeClr val="tx2"/>
                </a:solidFill>
              </a:rPr>
              <a:t>Nopcsa erdélyi dinoszauruszai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533400" y="1143000"/>
            <a:ext cx="45720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A Struthiosaurus transsylvanicus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>
                <a:solidFill>
                  <a:schemeClr val="tx2"/>
                </a:solidFill>
              </a:rPr>
              <a:t>Nopcsa erdélyi dinoszauruszai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 flipV="1">
            <a:off x="457200" y="1447800"/>
            <a:ext cx="35052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r>
              <a:rPr lang="hu-HU" b="1">
                <a:solidFill>
                  <a:srgbClr val="800000"/>
                </a:solidFill>
              </a:rPr>
              <a:t>A Magyarosaurus dacus</a:t>
            </a:r>
          </a:p>
        </p:txBody>
      </p:sp>
      <p:pic>
        <p:nvPicPr>
          <p:cNvPr id="60420" name="Picture 4" descr="\\Titon\a\Magyaronopcsa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7083425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-1214438" y="5857875"/>
            <a:ext cx="78486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FF9900"/>
                </a:solidFill>
              </a:rPr>
              <a:t>Nopcsa rajza az erdélyi Sauropodáról</a:t>
            </a:r>
            <a:endParaRPr lang="hu-HU"/>
          </a:p>
        </p:txBody>
      </p:sp>
      <p:pic>
        <p:nvPicPr>
          <p:cNvPr id="60422" name="Kép 6" descr="Kép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13" y="4857750"/>
            <a:ext cx="2270125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\\Nikon\a nopcsa elő\szunyoghypterosauruso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6202363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>
                <a:solidFill>
                  <a:schemeClr val="tx2"/>
                </a:solidFill>
              </a:rPr>
              <a:t>Nopcsa erdélyi dinoszauruszai</a:t>
            </a:r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457200" y="1143000"/>
            <a:ext cx="3657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Az elveszett pterosaurus 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liquid-photo-buffer" descr="http://farm9.staticflickr.com/8518/8457531305_08e3688515_c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1071563"/>
            <a:ext cx="34988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Szövegdoboz 3"/>
          <p:cNvSpPr txBox="1">
            <a:spLocks noChangeArrowheads="1"/>
          </p:cNvSpPr>
          <p:nvPr/>
        </p:nvSpPr>
        <p:spPr bwMode="auto">
          <a:xfrm>
            <a:off x="4572000" y="1071563"/>
            <a:ext cx="3500438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Nopcsa Ferenc báró (1815–1904), a Radetzkyról elnevezett huszárezred kapitánya, akit később Hunyad vármegye főispánjává választottak, majd 1867 után Erzsébet királyné főudvarmesterévé emelkedett. A paleontológus Nopcsa Ferenc nagybátyja.</a:t>
            </a:r>
            <a:endParaRPr lang="hu-HU"/>
          </a:p>
          <a:p>
            <a:endParaRPr lang="hu-HU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lvl="1" eaLnBrk="1" hangingPunct="1">
              <a:buFontTx/>
              <a:buNone/>
            </a:pPr>
            <a:endParaRPr lang="hu-HU" sz="2400"/>
          </a:p>
          <a:p>
            <a:pPr lvl="1" eaLnBrk="1" hangingPunct="1">
              <a:buFontTx/>
              <a:buNone/>
            </a:pPr>
            <a:endParaRPr lang="hu-HU" sz="2400"/>
          </a:p>
        </p:txBody>
      </p:sp>
      <p:sp>
        <p:nvSpPr>
          <p:cNvPr id="62467" name="Text Box 1027"/>
          <p:cNvSpPr txBox="1">
            <a:spLocks noChangeArrowheads="1"/>
          </p:cNvSpPr>
          <p:nvPr/>
        </p:nvSpPr>
        <p:spPr bwMode="auto">
          <a:xfrm>
            <a:off x="4784725" y="1793875"/>
            <a:ext cx="2987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hu-HU"/>
          </a:p>
        </p:txBody>
      </p:sp>
      <p:sp>
        <p:nvSpPr>
          <p:cNvPr id="62468" name="Text Box 1028"/>
          <p:cNvSpPr txBox="1">
            <a:spLocks noChangeArrowheads="1"/>
          </p:cNvSpPr>
          <p:nvPr/>
        </p:nvSpPr>
        <p:spPr bwMode="auto">
          <a:xfrm>
            <a:off x="2667000" y="1828800"/>
            <a:ext cx="556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>
                <a:solidFill>
                  <a:schemeClr val="accent1"/>
                </a:solidFill>
              </a:rPr>
              <a:t>Elmas Doda Bajazid Nopcsa személyi titkára </a:t>
            </a:r>
            <a:endParaRPr lang="hu-HU" i="1">
              <a:solidFill>
                <a:schemeClr val="accent1"/>
              </a:solidFill>
            </a:endParaRPr>
          </a:p>
        </p:txBody>
      </p:sp>
      <p:sp>
        <p:nvSpPr>
          <p:cNvPr id="62469" name="Text Box 1029"/>
          <p:cNvSpPr txBox="1">
            <a:spLocks noChangeArrowheads="1"/>
          </p:cNvSpPr>
          <p:nvPr/>
        </p:nvSpPr>
        <p:spPr bwMode="auto">
          <a:xfrm>
            <a:off x="3352800" y="4419600"/>
            <a:ext cx="54864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i="1">
                <a:solidFill>
                  <a:schemeClr val="accent1"/>
                </a:solidFill>
              </a:rPr>
              <a:t>Kallokibotium bajazidi – </a:t>
            </a:r>
            <a:r>
              <a:rPr lang="hu-HU" b="1">
                <a:solidFill>
                  <a:schemeClr val="accent1"/>
                </a:solidFill>
              </a:rPr>
              <a:t>a Kallokibotidae család egyetlen képviselője  </a:t>
            </a:r>
          </a:p>
          <a:p>
            <a:pPr>
              <a:spcBef>
                <a:spcPct val="50000"/>
              </a:spcBef>
            </a:pPr>
            <a:r>
              <a:rPr lang="hu-HU" b="1">
                <a:solidFill>
                  <a:schemeClr val="accent1"/>
                </a:solidFill>
              </a:rPr>
              <a:t>koponya és karapax</a:t>
            </a:r>
          </a:p>
        </p:txBody>
      </p:sp>
      <p:pic>
        <p:nvPicPr>
          <p:cNvPr id="62470" name="Picture 1030" descr="C:\Basel\bajazi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11572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1031" descr="C:\Basel\kallokikoponyax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819400"/>
            <a:ext cx="19050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1032" descr="C:\Basel\kallokipancel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310356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3" name="Rectangle 1033"/>
          <p:cNvSpPr>
            <a:spLocks noChangeArrowheads="1"/>
          </p:cNvSpPr>
          <p:nvPr/>
        </p:nvSpPr>
        <p:spPr bwMode="auto">
          <a:xfrm>
            <a:off x="5334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>
                <a:solidFill>
                  <a:schemeClr val="tx2"/>
                </a:solidFill>
              </a:rPr>
              <a:t>Nopcsa erdélyi őshüllői</a:t>
            </a:r>
          </a:p>
        </p:txBody>
      </p:sp>
      <p:sp>
        <p:nvSpPr>
          <p:cNvPr id="62474" name="Rectangle 1034"/>
          <p:cNvSpPr>
            <a:spLocks noChangeArrowheads="1"/>
          </p:cNvSpPr>
          <p:nvPr/>
        </p:nvSpPr>
        <p:spPr bwMode="auto">
          <a:xfrm>
            <a:off x="3886200" y="1219200"/>
            <a:ext cx="36576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Kallokibotium bajazidi 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296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400">
                <a:solidFill>
                  <a:schemeClr val="tx2"/>
                </a:solidFill>
              </a:rPr>
              <a:t>Nopcsa nyomában – a legújabb leletek</a:t>
            </a:r>
          </a:p>
        </p:txBody>
      </p:sp>
      <p:sp>
        <p:nvSpPr>
          <p:cNvPr id="63491" name="Rectangle 10"/>
          <p:cNvSpPr>
            <a:spLocks noChangeArrowheads="1"/>
          </p:cNvSpPr>
          <p:nvPr/>
        </p:nvSpPr>
        <p:spPr bwMode="auto">
          <a:xfrm>
            <a:off x="0" y="1143000"/>
            <a:ext cx="3810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hu-HU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/>
              <a:t>Új lelőhelyek  Hátszeg környékén és távolabb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/>
              <a:t>Új ragadozó dinoszauruszok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/>
              <a:t>Repülőhüllők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/>
              <a:t>Dinoszaurusz- és madártojások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hu-HU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/>
              <a:t>Madarak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hu-HU"/>
              <a:t>Multituberculáták (ősi emlősök)</a:t>
            </a:r>
          </a:p>
        </p:txBody>
      </p:sp>
      <p:pic>
        <p:nvPicPr>
          <p:cNvPr id="63492" name="Picture 12" descr="C:\a\45x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1214438"/>
            <a:ext cx="20415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Rectangle 13"/>
          <p:cNvSpPr>
            <a:spLocks noChangeArrowheads="1"/>
          </p:cNvSpPr>
          <p:nvPr/>
        </p:nvSpPr>
        <p:spPr bwMode="auto">
          <a:xfrm>
            <a:off x="6024563" y="2071688"/>
            <a:ext cx="311943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>
                <a:solidFill>
                  <a:srgbClr val="FF9900"/>
                </a:solidFill>
              </a:rPr>
              <a:t>Bukarest:</a:t>
            </a:r>
          </a:p>
          <a:p>
            <a:r>
              <a:rPr lang="hu-HU">
                <a:solidFill>
                  <a:srgbClr val="FF9900"/>
                </a:solidFill>
              </a:rPr>
              <a:t>dinoszaurusz a fiókban</a:t>
            </a:r>
            <a:endParaRPr lang="hu-HU"/>
          </a:p>
        </p:txBody>
      </p:sp>
      <p:pic>
        <p:nvPicPr>
          <p:cNvPr id="63494" name="Picture 3" descr="C:\a\6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3000375"/>
            <a:ext cx="40005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Rectangle 4"/>
          <p:cNvSpPr>
            <a:spLocks noChangeArrowheads="1"/>
          </p:cNvSpPr>
          <p:nvPr/>
        </p:nvSpPr>
        <p:spPr bwMode="auto">
          <a:xfrm>
            <a:off x="3929063" y="5786438"/>
            <a:ext cx="45339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>
                <a:solidFill>
                  <a:srgbClr val="FF9900"/>
                </a:solidFill>
              </a:rPr>
              <a:t>Ősemlős-maradványok iszapolása</a:t>
            </a:r>
          </a:p>
          <a:p>
            <a:r>
              <a:rPr lang="hu-HU">
                <a:solidFill>
                  <a:srgbClr val="FF9900"/>
                </a:solidFill>
              </a:rPr>
              <a:t>a patak vizében</a:t>
            </a:r>
            <a:endParaRPr lang="hu-HU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52400" y="152400"/>
            <a:ext cx="9296400" cy="990600"/>
          </a:xfrm>
        </p:spPr>
        <p:txBody>
          <a:bodyPr/>
          <a:lstStyle/>
          <a:p>
            <a:pPr eaLnBrk="1" hangingPunct="1"/>
            <a:r>
              <a:rPr lang="hu-HU"/>
              <a:t>Nopcsa nyomában – a legújabb leletek</a:t>
            </a:r>
          </a:p>
        </p:txBody>
      </p:sp>
      <p:pic>
        <p:nvPicPr>
          <p:cNvPr id="65539" name="Picture 1027" descr="C:\a nopcsa előadás\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51435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1028" descr="\\Nikon\a nopcsa elő\tojas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751263"/>
            <a:ext cx="3379788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Rectangle 1029"/>
          <p:cNvSpPr>
            <a:spLocks noChangeArrowheads="1"/>
          </p:cNvSpPr>
          <p:nvPr/>
        </p:nvSpPr>
        <p:spPr bwMode="auto">
          <a:xfrm>
            <a:off x="-228600" y="5105400"/>
            <a:ext cx="3810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9900"/>
                </a:solidFill>
              </a:rPr>
              <a:t>A tustyai lelőhely</a:t>
            </a:r>
          </a:p>
        </p:txBody>
      </p:sp>
      <p:sp>
        <p:nvSpPr>
          <p:cNvPr id="65542" name="Rectangle 1030"/>
          <p:cNvSpPr>
            <a:spLocks noChangeArrowheads="1"/>
          </p:cNvSpPr>
          <p:nvPr/>
        </p:nvSpPr>
        <p:spPr bwMode="auto">
          <a:xfrm>
            <a:off x="685800" y="1143000"/>
            <a:ext cx="42672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Fosszilis dinoszaurusz-tojások </a:t>
            </a:r>
          </a:p>
        </p:txBody>
      </p:sp>
      <p:sp>
        <p:nvSpPr>
          <p:cNvPr id="65543" name="Rectangle 1031"/>
          <p:cNvSpPr>
            <a:spLocks noChangeArrowheads="1"/>
          </p:cNvSpPr>
          <p:nvPr/>
        </p:nvSpPr>
        <p:spPr bwMode="auto">
          <a:xfrm>
            <a:off x="2286000" y="579120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FF9900"/>
                </a:solidFill>
              </a:rPr>
              <a:t>tojáshéj felszíne</a:t>
            </a:r>
            <a:r>
              <a:rPr lang="hu-HU" b="1"/>
              <a:t> </a:t>
            </a:r>
          </a:p>
        </p:txBody>
      </p:sp>
      <p:pic>
        <p:nvPicPr>
          <p:cNvPr id="65544" name="Picture 1032" descr="C:\Basel\tustya1xx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296400" cy="990600"/>
          </a:xfrm>
        </p:spPr>
        <p:txBody>
          <a:bodyPr/>
          <a:lstStyle/>
          <a:p>
            <a:pPr eaLnBrk="1" hangingPunct="1"/>
            <a:r>
              <a:rPr lang="hu-HU"/>
              <a:t>Nopcsa nyomában – a legújabb leletek</a:t>
            </a:r>
          </a:p>
        </p:txBody>
      </p:sp>
      <p:pic>
        <p:nvPicPr>
          <p:cNvPr id="66563" name="Picture 6" descr="C:\a nopcsa előadás\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3" y="1214438"/>
            <a:ext cx="3286125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8"/>
          <p:cNvSpPr>
            <a:spLocks noChangeArrowheads="1"/>
          </p:cNvSpPr>
          <p:nvPr/>
        </p:nvSpPr>
        <p:spPr bwMode="auto">
          <a:xfrm>
            <a:off x="228600" y="990600"/>
            <a:ext cx="42672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hu-HU" b="1">
                <a:solidFill>
                  <a:srgbClr val="800000"/>
                </a:solidFill>
              </a:rPr>
              <a:t>Fosszilis dinoszaurusz-tojások </a:t>
            </a:r>
          </a:p>
        </p:txBody>
      </p:sp>
      <p:pic>
        <p:nvPicPr>
          <p:cNvPr id="66565" name="Picture 9" descr="C:\a nopcsa előadás\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813" y="1928813"/>
            <a:ext cx="307181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Rectangle 10"/>
          <p:cNvSpPr>
            <a:spLocks noChangeArrowheads="1"/>
          </p:cNvSpPr>
          <p:nvPr/>
        </p:nvSpPr>
        <p:spPr bwMode="auto">
          <a:xfrm>
            <a:off x="500063" y="2214563"/>
            <a:ext cx="18240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FF9900"/>
                </a:solidFill>
              </a:rPr>
              <a:t>Másolat</a:t>
            </a:r>
          </a:p>
          <a:p>
            <a:r>
              <a:rPr lang="hu-HU">
                <a:solidFill>
                  <a:srgbClr val="FF9900"/>
                </a:solidFill>
              </a:rPr>
              <a:t>készítése</a:t>
            </a:r>
            <a:endParaRPr lang="hu-HU"/>
          </a:p>
        </p:txBody>
      </p:sp>
      <p:pic>
        <p:nvPicPr>
          <p:cNvPr id="66567" name="Picture 2" descr="E:\Képek\00_KÉPEK _2012\Hátszeg 2\DSC_729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000500"/>
            <a:ext cx="38671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6553200" cy="1143000"/>
          </a:xfrm>
        </p:spPr>
        <p:txBody>
          <a:bodyPr/>
          <a:lstStyle/>
          <a:p>
            <a:r>
              <a:rPr lang="hu-HU" sz="3600"/>
              <a:t>A Bihar alsó kréta gerinces maradványai</a:t>
            </a:r>
          </a:p>
        </p:txBody>
      </p:sp>
      <p:pic>
        <p:nvPicPr>
          <p:cNvPr id="64515" name="Picture 3" descr="D:\Bihari.bmp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9313" y="1285875"/>
            <a:ext cx="2695575" cy="3902075"/>
          </a:xfrm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429000" y="5670550"/>
            <a:ext cx="5715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CC00"/>
                </a:solidFill>
              </a:rPr>
              <a:t>Dinoszaurusz csontok bauxitban (Jurcsák &amp; Kessler 1991 nyomán)</a:t>
            </a:r>
            <a:endParaRPr lang="hu-HU">
              <a:solidFill>
                <a:schemeClr val="accent1"/>
              </a:solidFill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04800" y="1981200"/>
            <a:ext cx="53340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CC00"/>
                </a:solidFill>
              </a:rPr>
              <a:t>B</a:t>
            </a:r>
            <a:r>
              <a:rPr lang="en-GB" b="1">
                <a:solidFill>
                  <a:srgbClr val="FFCC00"/>
                </a:solidFill>
              </a:rPr>
              <a:t>erria</a:t>
            </a:r>
            <a:r>
              <a:rPr lang="hu-HU" b="1">
                <a:solidFill>
                  <a:srgbClr val="FFCC00"/>
                </a:solidFill>
              </a:rPr>
              <a:t>si</a:t>
            </a:r>
            <a:r>
              <a:rPr lang="en-GB" b="1">
                <a:solidFill>
                  <a:srgbClr val="FFCC00"/>
                </a:solidFill>
              </a:rPr>
              <a:t>/Valangi bauxit</a:t>
            </a:r>
            <a:r>
              <a:rPr lang="hu-HU" b="1">
                <a:solidFill>
                  <a:srgbClr val="FFCC00"/>
                </a:solidFill>
              </a:rPr>
              <a:t>ban, </a:t>
            </a:r>
            <a:r>
              <a:rPr lang="en-GB" b="1">
                <a:solidFill>
                  <a:srgbClr val="FFCC00"/>
                </a:solidFill>
              </a:rPr>
              <a:t>Cornet </a:t>
            </a:r>
            <a:endParaRPr lang="hu-HU" b="1">
              <a:solidFill>
                <a:srgbClr val="FFCC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CC00"/>
                </a:solidFill>
              </a:rPr>
              <a:t>Több tízezer rossz megtartású, koptatott csont</a:t>
            </a:r>
            <a:endParaRPr lang="en-GB" b="1">
              <a:solidFill>
                <a:srgbClr val="FFCC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CC00"/>
                </a:solidFill>
              </a:rPr>
              <a:t>Gyakori ornithopodák</a:t>
            </a:r>
            <a:r>
              <a:rPr lang="en-GB" b="1">
                <a:solidFill>
                  <a:srgbClr val="FFCC00"/>
                </a:solidFill>
              </a:rPr>
              <a:t> (</a:t>
            </a:r>
            <a:r>
              <a:rPr lang="hu-HU" i="1">
                <a:solidFill>
                  <a:srgbClr val="FFCC00"/>
                </a:solidFill>
              </a:rPr>
              <a:t>Hypsilophodon, Iguanodon</a:t>
            </a:r>
            <a:r>
              <a:rPr lang="en-GB" i="1">
                <a:solidFill>
                  <a:srgbClr val="FFCC00"/>
                </a:solidFill>
              </a:rPr>
              <a:t>, Valdosaurus</a:t>
            </a:r>
            <a:r>
              <a:rPr lang="en-GB" b="1">
                <a:solidFill>
                  <a:srgbClr val="FFCC00"/>
                </a:solidFill>
              </a:rPr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CC00"/>
                </a:solidFill>
              </a:rPr>
              <a:t>Ritka</a:t>
            </a:r>
            <a:r>
              <a:rPr lang="en-GB" b="1">
                <a:solidFill>
                  <a:srgbClr val="FFCC00"/>
                </a:solidFill>
              </a:rPr>
              <a:t> ankylosaur</a:t>
            </a:r>
            <a:r>
              <a:rPr lang="hu-HU" b="1">
                <a:solidFill>
                  <a:srgbClr val="FFCC00"/>
                </a:solidFill>
              </a:rPr>
              <a:t>iák és th</a:t>
            </a:r>
            <a:r>
              <a:rPr lang="en-GB" b="1">
                <a:solidFill>
                  <a:srgbClr val="FFCC00"/>
                </a:solidFill>
              </a:rPr>
              <a:t>eropod</a:t>
            </a:r>
            <a:r>
              <a:rPr lang="hu-HU" b="1">
                <a:solidFill>
                  <a:srgbClr val="FFCC00"/>
                </a:solidFill>
              </a:rPr>
              <a:t>ák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CC00"/>
                </a:solidFill>
              </a:rPr>
              <a:t>repülőhüllők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endParaRPr lang="en-GB" b="1">
              <a:solidFill>
                <a:srgbClr val="FFCC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Kép 4" descr="fig04_8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598" y="285728"/>
            <a:ext cx="3929120" cy="294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Kép 5" descr="fig04_9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42" y="3357562"/>
            <a:ext cx="3140076" cy="328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1033"/>
          <p:cNvSpPr>
            <a:spLocks noChangeArrowheads="1"/>
          </p:cNvSpPr>
          <p:nvPr/>
        </p:nvSpPr>
        <p:spPr bwMode="auto">
          <a:xfrm>
            <a:off x="500064" y="214313"/>
            <a:ext cx="4357688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3600" dirty="0">
                <a:solidFill>
                  <a:schemeClr val="tx2"/>
                </a:solidFill>
              </a:rPr>
              <a:t>2009 szenzációja:</a:t>
            </a:r>
          </a:p>
          <a:p>
            <a:r>
              <a:rPr lang="hu-HU" sz="3600" dirty="0">
                <a:solidFill>
                  <a:schemeClr val="tx2"/>
                </a:solidFill>
              </a:rPr>
              <a:t>egy eddig ismeretlen  </a:t>
            </a:r>
            <a:r>
              <a:rPr lang="hu-HU" sz="3600" dirty="0" err="1">
                <a:solidFill>
                  <a:schemeClr val="tx2"/>
                </a:solidFill>
              </a:rPr>
              <a:t>dromeosaurus</a:t>
            </a:r>
            <a:r>
              <a:rPr lang="hu-HU" sz="3600" dirty="0">
                <a:solidFill>
                  <a:schemeClr val="tx2"/>
                </a:solidFill>
              </a:rPr>
              <a:t> </a:t>
            </a:r>
            <a:r>
              <a:rPr lang="hu-HU" sz="3600" dirty="0" err="1">
                <a:solidFill>
                  <a:schemeClr val="tx2"/>
                </a:solidFill>
              </a:rPr>
              <a:t>theropoda</a:t>
            </a:r>
            <a:r>
              <a:rPr lang="hu-HU" sz="3600" dirty="0">
                <a:solidFill>
                  <a:schemeClr val="tx2"/>
                </a:solidFill>
              </a:rPr>
              <a:t> dinoszaurusz</a:t>
            </a:r>
          </a:p>
        </p:txBody>
      </p:sp>
      <p:pic>
        <p:nvPicPr>
          <p:cNvPr id="67589" name="Kép 5" descr="Kép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84" y="3975170"/>
            <a:ext cx="3357586" cy="26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églalap 5"/>
          <p:cNvSpPr>
            <a:spLocks noChangeArrowheads="1"/>
          </p:cNvSpPr>
          <p:nvPr/>
        </p:nvSpPr>
        <p:spPr bwMode="auto">
          <a:xfrm>
            <a:off x="0" y="5572140"/>
            <a:ext cx="2346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i="1" dirty="0" err="1">
                <a:solidFill>
                  <a:srgbClr val="FF9900"/>
                </a:solidFill>
              </a:rPr>
              <a:t>Balaur</a:t>
            </a:r>
            <a:r>
              <a:rPr lang="hu-HU" b="1" i="1" dirty="0">
                <a:solidFill>
                  <a:srgbClr val="FF9900"/>
                </a:solidFill>
              </a:rPr>
              <a:t> </a:t>
            </a:r>
            <a:r>
              <a:rPr lang="hu-HU" b="1" i="1" dirty="0" err="1">
                <a:solidFill>
                  <a:srgbClr val="FF9900"/>
                </a:solidFill>
              </a:rPr>
              <a:t>bondoc</a:t>
            </a:r>
            <a:r>
              <a:rPr lang="hu-HU" b="1" i="1" dirty="0">
                <a:solidFill>
                  <a:srgbClr val="FF99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hu-HU" b="1" dirty="0">
                <a:solidFill>
                  <a:srgbClr val="FF9900"/>
                </a:solidFill>
              </a:rPr>
              <a:t>Csiki et </a:t>
            </a:r>
            <a:r>
              <a:rPr lang="hu-HU" b="1" dirty="0" err="1">
                <a:solidFill>
                  <a:srgbClr val="FF9900"/>
                </a:solidFill>
              </a:rPr>
              <a:t>al</a:t>
            </a:r>
            <a:r>
              <a:rPr lang="hu-HU" b="1" dirty="0">
                <a:solidFill>
                  <a:srgbClr val="FF9900"/>
                </a:solidFill>
              </a:rPr>
              <a:t>., 2010</a:t>
            </a:r>
            <a:endParaRPr lang="en-GB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Kép 10" descr="Kép1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785926"/>
            <a:ext cx="3429024" cy="42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026"/>
          <p:cNvSpPr txBox="1">
            <a:spLocks noChangeArrowheads="1"/>
          </p:cNvSpPr>
          <p:nvPr/>
        </p:nvSpPr>
        <p:spPr>
          <a:xfrm>
            <a:off x="142844" y="285728"/>
            <a:ext cx="8572530" cy="157161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Közepes és nagy termetű </a:t>
            </a:r>
            <a:r>
              <a:rPr lang="hu-HU" sz="36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azhdarchid</a:t>
            </a:r>
            <a:r>
              <a:rPr lang="hu-HU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repülőhüllők:</a:t>
            </a:r>
          </a:p>
          <a:p>
            <a:pPr>
              <a:defRPr/>
            </a:pPr>
            <a:endParaRPr lang="hu-HU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hu-HU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hu-HU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hu-HU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hu-HU" sz="3600" i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14282" y="3214686"/>
            <a:ext cx="49292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i="1" kern="0" dirty="0" err="1">
                <a:solidFill>
                  <a:schemeClr val="tx2"/>
                </a:solidFill>
              </a:rPr>
              <a:t>Hatzegopteryx</a:t>
            </a:r>
            <a:r>
              <a:rPr lang="hu-HU" i="1" kern="0" dirty="0">
                <a:solidFill>
                  <a:schemeClr val="tx2"/>
                </a:solidFill>
              </a:rPr>
              <a:t> </a:t>
            </a:r>
            <a:r>
              <a:rPr lang="hu-HU" i="1" kern="0" dirty="0" err="1">
                <a:solidFill>
                  <a:schemeClr val="tx2"/>
                </a:solidFill>
              </a:rPr>
              <a:t>thambema</a:t>
            </a:r>
            <a:r>
              <a:rPr lang="hu-HU" i="1" kern="0" dirty="0">
                <a:solidFill>
                  <a:schemeClr val="tx2"/>
                </a:solidFill>
              </a:rPr>
              <a:t> </a:t>
            </a:r>
            <a:r>
              <a:rPr lang="hu-HU" kern="0" dirty="0" err="1">
                <a:solidFill>
                  <a:schemeClr val="tx2"/>
                </a:solidFill>
              </a:rPr>
              <a:t>Buffetaut</a:t>
            </a:r>
            <a:r>
              <a:rPr lang="hu-HU" kern="0" dirty="0">
                <a:solidFill>
                  <a:schemeClr val="tx2"/>
                </a:solidFill>
              </a:rPr>
              <a:t> et </a:t>
            </a:r>
            <a:r>
              <a:rPr lang="hu-HU" kern="0" dirty="0" err="1">
                <a:solidFill>
                  <a:schemeClr val="tx2"/>
                </a:solidFill>
              </a:rPr>
              <a:t>al</a:t>
            </a:r>
            <a:r>
              <a:rPr lang="hu-HU" kern="0" dirty="0">
                <a:solidFill>
                  <a:schemeClr val="tx2"/>
                </a:solidFill>
              </a:rPr>
              <a:t>., 2002; </a:t>
            </a:r>
            <a:r>
              <a:rPr lang="hu-HU" kern="0" dirty="0" err="1">
                <a:solidFill>
                  <a:schemeClr val="tx2"/>
                </a:solidFill>
              </a:rPr>
              <a:t>Valioara</a:t>
            </a:r>
            <a:r>
              <a:rPr lang="hu-HU" kern="0" dirty="0">
                <a:solidFill>
                  <a:schemeClr val="tx2"/>
                </a:solidFill>
              </a:rPr>
              <a:t>, késő maastrichti, 10-11 m szárnyfesztávolság</a:t>
            </a:r>
          </a:p>
          <a:p>
            <a:pPr>
              <a:defRPr/>
            </a:pPr>
            <a:endParaRPr lang="hu-HU" kern="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hu-HU" i="1" kern="0" dirty="0" err="1">
                <a:solidFill>
                  <a:schemeClr val="tx2"/>
                </a:solidFill>
              </a:rPr>
              <a:t>Eurazdarcho</a:t>
            </a:r>
            <a:r>
              <a:rPr lang="hu-HU" i="1" kern="0" dirty="0">
                <a:solidFill>
                  <a:schemeClr val="tx2"/>
                </a:solidFill>
              </a:rPr>
              <a:t> </a:t>
            </a:r>
            <a:r>
              <a:rPr lang="hu-HU" i="1" kern="0" dirty="0" err="1">
                <a:solidFill>
                  <a:schemeClr val="tx2"/>
                </a:solidFill>
              </a:rPr>
              <a:t>langendorfensis</a:t>
            </a:r>
            <a:r>
              <a:rPr lang="hu-HU" i="1" kern="0" dirty="0">
                <a:solidFill>
                  <a:schemeClr val="tx2"/>
                </a:solidFill>
              </a:rPr>
              <a:t> </a:t>
            </a:r>
            <a:r>
              <a:rPr lang="hu-HU" kern="0" dirty="0" err="1">
                <a:solidFill>
                  <a:schemeClr val="tx2"/>
                </a:solidFill>
              </a:rPr>
              <a:t>Vremir</a:t>
            </a:r>
            <a:r>
              <a:rPr lang="hu-HU" kern="0" dirty="0">
                <a:solidFill>
                  <a:schemeClr val="tx2"/>
                </a:solidFill>
              </a:rPr>
              <a:t> et </a:t>
            </a:r>
            <a:r>
              <a:rPr lang="hu-HU" kern="0" dirty="0" err="1">
                <a:solidFill>
                  <a:schemeClr val="tx2"/>
                </a:solidFill>
              </a:rPr>
              <a:t>al</a:t>
            </a:r>
            <a:r>
              <a:rPr lang="hu-HU" kern="0" dirty="0">
                <a:solidFill>
                  <a:schemeClr val="tx2"/>
                </a:solidFill>
              </a:rPr>
              <a:t>., 2013, </a:t>
            </a:r>
            <a:r>
              <a:rPr lang="hu-HU" kern="0" dirty="0" err="1">
                <a:solidFill>
                  <a:schemeClr val="tx2"/>
                </a:solidFill>
              </a:rPr>
              <a:t>Lancram</a:t>
            </a:r>
            <a:r>
              <a:rPr lang="hu-HU" kern="0" dirty="0">
                <a:solidFill>
                  <a:schemeClr val="tx2"/>
                </a:solidFill>
              </a:rPr>
              <a:t> (</a:t>
            </a:r>
            <a:r>
              <a:rPr lang="hu-HU" kern="0" dirty="0" err="1">
                <a:solidFill>
                  <a:schemeClr val="tx2"/>
                </a:solidFill>
              </a:rPr>
              <a:t>Langendorf</a:t>
            </a:r>
            <a:r>
              <a:rPr lang="hu-HU" kern="0" dirty="0">
                <a:solidFill>
                  <a:schemeClr val="tx2"/>
                </a:solidFill>
              </a:rPr>
              <a:t>), ? 3 m szárnyfesztávolság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Kép 3" descr="jurcsak_tibor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4000500"/>
            <a:ext cx="288131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Kép 4" descr="fig02_4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5" y="857250"/>
            <a:ext cx="36766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26"/>
          <p:cNvSpPr txBox="1">
            <a:spLocks noChangeArrowheads="1"/>
          </p:cNvSpPr>
          <p:nvPr/>
        </p:nvSpPr>
        <p:spPr>
          <a:xfrm>
            <a:off x="500063" y="142875"/>
            <a:ext cx="4786312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hu-HU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Triász őshüllők a Biharból</a:t>
            </a:r>
          </a:p>
          <a:p>
            <a:pPr algn="ctr">
              <a:defRPr/>
            </a:pPr>
            <a:endParaRPr lang="hu-HU" sz="2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Anizuszi</a:t>
            </a:r>
            <a:r>
              <a:rPr lang="hu-H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kor</a:t>
            </a:r>
            <a:endParaRPr lang="en-GB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Halak és tengeri hüllők, köztük </a:t>
            </a:r>
            <a:r>
              <a:rPr lang="en-GB" i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Mixosaurus</a:t>
            </a:r>
            <a:r>
              <a:rPr lang="en-GB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GB" i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Placochelys</a:t>
            </a:r>
            <a:r>
              <a:rPr lang="en-GB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GB" i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Nothosaurus</a:t>
            </a:r>
            <a:r>
              <a:rPr lang="en-GB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i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transsylvanicus</a:t>
            </a:r>
            <a:r>
              <a:rPr lang="en-GB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GB" i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Tanystropheus</a:t>
            </a:r>
            <a:r>
              <a:rPr lang="en-GB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i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biharicus</a:t>
            </a:r>
            <a:r>
              <a:rPr lang="hu-HU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en-GB" i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hu-HU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fauna revízióra vár</a:t>
            </a:r>
            <a:endParaRPr lang="en-GB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hu-HU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9637" name="Rectangle 17"/>
          <p:cNvSpPr>
            <a:spLocks noChangeArrowheads="1"/>
          </p:cNvSpPr>
          <p:nvPr/>
        </p:nvSpPr>
        <p:spPr bwMode="auto">
          <a:xfrm>
            <a:off x="5286375" y="6215063"/>
            <a:ext cx="3206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>
                <a:solidFill>
                  <a:srgbClr val="FF9900"/>
                </a:solidFill>
              </a:rPr>
              <a:t>Tanystropheus biharicus</a:t>
            </a:r>
            <a:endParaRPr lang="hu-HU" i="1">
              <a:solidFill>
                <a:srgbClr val="FF9900"/>
              </a:solidFill>
            </a:endParaRPr>
          </a:p>
        </p:txBody>
      </p:sp>
      <p:sp>
        <p:nvSpPr>
          <p:cNvPr id="69638" name="Text Box 13"/>
          <p:cNvSpPr txBox="1">
            <a:spLocks noChangeArrowheads="1"/>
          </p:cNvSpPr>
          <p:nvPr/>
        </p:nvSpPr>
        <p:spPr bwMode="auto">
          <a:xfrm>
            <a:off x="357188" y="6072188"/>
            <a:ext cx="4000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FF9900"/>
                </a:solidFill>
              </a:rPr>
              <a:t>Jurcsák Tibor 1926-1992</a:t>
            </a:r>
          </a:p>
          <a:p>
            <a:pPr>
              <a:spcBef>
                <a:spcPct val="50000"/>
              </a:spcBef>
            </a:pPr>
            <a:endParaRPr lang="hu-HU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Kép 3" descr="fig02_4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6" y="4572008"/>
            <a:ext cx="3141662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26"/>
          <p:cNvSpPr txBox="1">
            <a:spLocks noChangeArrowheads="1"/>
          </p:cNvSpPr>
          <p:nvPr/>
        </p:nvSpPr>
        <p:spPr>
          <a:xfrm>
            <a:off x="4286248" y="2714620"/>
            <a:ext cx="4857752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veszprémi kavicsfogú álteknős, a </a:t>
            </a:r>
            <a:r>
              <a:rPr lang="hu-HU" sz="3600" i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Placochelys</a:t>
            </a:r>
            <a:r>
              <a:rPr lang="hu-HU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3600" i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placodonta</a:t>
            </a:r>
            <a:endParaRPr lang="hu-HU" sz="3600" i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0660" name="Kép 4" descr="Kép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500174"/>
            <a:ext cx="3571875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357158" y="714356"/>
            <a:ext cx="80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Őshüllők a mai Magyarország területéről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1027" descr="C:\A basel segédenyag\12tutix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2" y="2143116"/>
            <a:ext cx="50974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 Box 1029"/>
          <p:cNvSpPr txBox="1">
            <a:spLocks noChangeArrowheads="1"/>
          </p:cNvSpPr>
          <p:nvPr/>
        </p:nvSpPr>
        <p:spPr bwMode="auto">
          <a:xfrm>
            <a:off x="357188" y="1928813"/>
            <a:ext cx="3643312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Első leletek:</a:t>
            </a:r>
            <a:r>
              <a:rPr lang="en-GB" b="1">
                <a:solidFill>
                  <a:srgbClr val="FF9900"/>
                </a:solidFill>
              </a:rPr>
              <a:t> 1966</a:t>
            </a:r>
            <a:endParaRPr lang="hu-HU" b="1">
              <a:solidFill>
                <a:srgbClr val="FF99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Leírásuk: </a:t>
            </a:r>
            <a:r>
              <a:rPr lang="en-GB" b="1">
                <a:solidFill>
                  <a:srgbClr val="FF9900"/>
                </a:solidFill>
              </a:rPr>
              <a:t>Kordos, 1983 </a:t>
            </a:r>
            <a:endParaRPr lang="hu-HU" b="1">
              <a:solidFill>
                <a:srgbClr val="FF99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b="1">
                <a:solidFill>
                  <a:srgbClr val="FF9900"/>
                </a:solidFill>
              </a:rPr>
              <a:t>Hettangi</a:t>
            </a:r>
            <a:r>
              <a:rPr lang="hu-HU" b="1">
                <a:solidFill>
                  <a:srgbClr val="FF9900"/>
                </a:solidFill>
              </a:rPr>
              <a:t> kor</a:t>
            </a:r>
            <a:endParaRPr lang="en-GB" b="1">
              <a:solidFill>
                <a:srgbClr val="FF99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Ősállatföldrajzi jelentőség</a:t>
            </a:r>
            <a:endParaRPr lang="en-GB" b="1">
              <a:solidFill>
                <a:srgbClr val="FF9900"/>
              </a:solidFill>
            </a:endParaRPr>
          </a:p>
          <a:p>
            <a:pPr algn="ctr">
              <a:spcBef>
                <a:spcPct val="50000"/>
              </a:spcBef>
            </a:pPr>
            <a:endParaRPr lang="en-GB"/>
          </a:p>
        </p:txBody>
      </p:sp>
      <p:sp>
        <p:nvSpPr>
          <p:cNvPr id="6" name="Szövegdoboz 5"/>
          <p:cNvSpPr txBox="1"/>
          <p:nvPr/>
        </p:nvSpPr>
        <p:spPr>
          <a:xfrm>
            <a:off x="571472" y="785794"/>
            <a:ext cx="80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Őshüllők a mai Magyarország területéről</a:t>
            </a:r>
          </a:p>
        </p:txBody>
      </p:sp>
      <p:pic>
        <p:nvPicPr>
          <p:cNvPr id="71684" name="Picture 1028" descr="C:\A basel segédenyag\diákról\16tutix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4572000"/>
            <a:ext cx="307498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786182" y="5500702"/>
            <a:ext cx="4367161" cy="1143000"/>
          </a:xfrm>
        </p:spPr>
        <p:txBody>
          <a:bodyPr/>
          <a:lstStyle/>
          <a:p>
            <a:pPr algn="l" eaLnBrk="1" hangingPunct="1"/>
            <a:r>
              <a:rPr lang="hu-HU" sz="2800" i="1" dirty="0" err="1"/>
              <a:t>Komlosaurus</a:t>
            </a:r>
            <a:r>
              <a:rPr lang="hu-HU" sz="2800" i="1" dirty="0"/>
              <a:t> </a:t>
            </a:r>
            <a:r>
              <a:rPr lang="hu-HU" sz="2800" i="1" dirty="0" err="1"/>
              <a:t>carbonis</a:t>
            </a:r>
            <a:r>
              <a:rPr lang="hu-HU" sz="2800" i="1" dirty="0"/>
              <a:t> </a:t>
            </a:r>
            <a:r>
              <a:rPr lang="hu-HU" sz="2800" dirty="0"/>
              <a:t>dinoszaurusz lábnyomok a mecseki alsó jurában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Kép 1" descr="8457726776_dcc49b3b21_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25" y="1571625"/>
            <a:ext cx="5627688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C:\a nopcsa előadás\fatianegr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22748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Szövegdoboz 4"/>
          <p:cNvSpPr txBox="1">
            <a:spLocks noChangeArrowheads="1"/>
          </p:cNvSpPr>
          <p:nvPr/>
        </p:nvSpPr>
        <p:spPr bwMode="auto">
          <a:xfrm>
            <a:off x="142844" y="3143248"/>
            <a:ext cx="307181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/>
              <a:t>Báró </a:t>
            </a:r>
            <a:r>
              <a:rPr lang="hu-HU" b="1" dirty="0" err="1"/>
              <a:t>Nopcsa</a:t>
            </a:r>
            <a:r>
              <a:rPr lang="hu-HU" b="1" dirty="0"/>
              <a:t> László, (1794 - 1884 )</a:t>
            </a:r>
          </a:p>
          <a:p>
            <a:r>
              <a:rPr lang="hu-HU" b="1" dirty="0"/>
              <a:t>Hátszegi nemes, főhősünk nagyapja, Hunyad megyei főispán, a hírhedt </a:t>
            </a:r>
            <a:r>
              <a:rPr lang="hu-HU" b="1" dirty="0" err="1"/>
              <a:t>Faţia</a:t>
            </a:r>
            <a:r>
              <a:rPr lang="hu-HU" b="1" dirty="0"/>
              <a:t> </a:t>
            </a:r>
            <a:r>
              <a:rPr lang="hu-HU" b="1" dirty="0" err="1"/>
              <a:t>Negra</a:t>
            </a:r>
            <a:r>
              <a:rPr lang="hu-HU" b="1" dirty="0"/>
              <a:t>, Jókai Mór regényhőse</a:t>
            </a:r>
          </a:p>
          <a:p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Kép 2" descr="fig03_6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90500"/>
            <a:ext cx="500062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Kép 7" descr="fig03_6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0" y="2428875"/>
            <a:ext cx="14097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Kép 8" descr="fig03_6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0" y="500063"/>
            <a:ext cx="135731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Kép 10" descr="fig03_6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0" y="4572000"/>
            <a:ext cx="144621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Kép 6" descr="Kép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2857500"/>
            <a:ext cx="24923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Kép 1" descr="fig03_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445489"/>
            <a:ext cx="3643338" cy="237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4786314" y="2857496"/>
            <a:ext cx="5286412" cy="1071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gerecsei </a:t>
            </a:r>
            <a:r>
              <a:rPr lang="hu-HU" sz="3200" i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Steneosaurus</a:t>
            </a:r>
            <a:r>
              <a:rPr lang="hu-HU" sz="3200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73732" name="Kép 5" descr="Kép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4000504"/>
            <a:ext cx="2143125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Kép 5" descr="Kép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000504"/>
            <a:ext cx="55054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357158" y="714356"/>
            <a:ext cx="80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Őshüllők a mai Magyarország területéről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Kép 1" descr="fig03_5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4214818"/>
            <a:ext cx="2714612" cy="180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Kép 2" descr="fig03_5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571744"/>
            <a:ext cx="4837112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ctangle 1033"/>
          <p:cNvSpPr>
            <a:spLocks noChangeArrowheads="1"/>
          </p:cNvSpPr>
          <p:nvPr/>
        </p:nvSpPr>
        <p:spPr bwMode="auto">
          <a:xfrm>
            <a:off x="5143504" y="3000372"/>
            <a:ext cx="4143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3600" dirty="0">
                <a:solidFill>
                  <a:schemeClr val="tx2"/>
                </a:solidFill>
              </a:rPr>
              <a:t>A gerecsei </a:t>
            </a:r>
          </a:p>
          <a:p>
            <a:r>
              <a:rPr lang="hu-HU" sz="3600" i="1" dirty="0" err="1">
                <a:solidFill>
                  <a:schemeClr val="tx2"/>
                </a:solidFill>
              </a:rPr>
              <a:t>Temnodonstosaurus</a:t>
            </a:r>
            <a:endParaRPr lang="hu-HU" sz="3600" i="1" dirty="0">
              <a:solidFill>
                <a:schemeClr val="tx2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00034" y="1214422"/>
            <a:ext cx="80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Őshüllők a mai Magyarország területéről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Kép 1" descr="gigawallpapers.com_1024x768_dinosaurs-csg014-temnodontosauru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8288"/>
            <a:ext cx="9501188" cy="712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571536" y="785794"/>
            <a:ext cx="8715375" cy="1143000"/>
          </a:xfrm>
        </p:spPr>
        <p:txBody>
          <a:bodyPr/>
          <a:lstStyle/>
          <a:p>
            <a:pPr eaLnBrk="1" hangingPunct="1"/>
            <a:r>
              <a:rPr lang="hu-HU" sz="3600" dirty="0"/>
              <a:t>Késő kréta gerincesek a Bakonyból </a:t>
            </a:r>
          </a:p>
        </p:txBody>
      </p:sp>
      <p:pic>
        <p:nvPicPr>
          <p:cNvPr id="166916" name="Picture 1028" descr="C:\Nopcsa 2\egyké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071688"/>
            <a:ext cx="4214813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 Box 1029"/>
          <p:cNvSpPr txBox="1">
            <a:spLocks noChangeArrowheads="1"/>
          </p:cNvSpPr>
          <p:nvPr/>
        </p:nvSpPr>
        <p:spPr bwMode="auto">
          <a:xfrm>
            <a:off x="4929188" y="2786063"/>
            <a:ext cx="36242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solidFill>
                  <a:srgbClr val="FF9900"/>
                </a:solidFill>
              </a:rPr>
              <a:t>Felfedezés: 2000-ben (!)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solidFill>
                  <a:srgbClr val="FF9900"/>
                </a:solidFill>
              </a:rPr>
              <a:t>Az első dinoszaurusz csontok a mai Magyarország területéről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solidFill>
                  <a:srgbClr val="FF9900"/>
                </a:solidFill>
              </a:rPr>
              <a:t>Változatos  fauna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28596" y="357166"/>
            <a:ext cx="80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Őshüllők a mai Magyarország területéről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Kép 1" descr="fig04_0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88" y="214313"/>
            <a:ext cx="3967162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Kép 7" descr="fig04_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48228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1027" descr="C:\Nopcsa 2\iharkuti ásatá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88" y="3643313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028"/>
          <p:cNvSpPr txBox="1">
            <a:spLocks noChangeArrowheads="1"/>
          </p:cNvSpPr>
          <p:nvPr/>
        </p:nvSpPr>
        <p:spPr bwMode="auto">
          <a:xfrm>
            <a:off x="381000" y="771525"/>
            <a:ext cx="59436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Halak</a:t>
            </a:r>
            <a:endParaRPr lang="en-GB" b="1">
              <a:solidFill>
                <a:srgbClr val="FF99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Krokodilok</a:t>
            </a:r>
            <a:endParaRPr lang="en-GB" b="1">
              <a:solidFill>
                <a:srgbClr val="FF99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Teknősök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Varánusz félék</a:t>
            </a:r>
            <a:endParaRPr lang="en-GB" b="1">
              <a:solidFill>
                <a:srgbClr val="FF99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Változatos dinoszaurusz anyag</a:t>
            </a:r>
            <a:r>
              <a:rPr lang="en-GB" b="1">
                <a:solidFill>
                  <a:srgbClr val="FF9900"/>
                </a:solidFill>
              </a:rPr>
              <a:t>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GB" b="1">
                <a:solidFill>
                  <a:srgbClr val="FF9900"/>
                </a:solidFill>
              </a:rPr>
              <a:t>Ornithop</a:t>
            </a:r>
            <a:r>
              <a:rPr lang="hu-HU" b="1">
                <a:solidFill>
                  <a:srgbClr val="FF9900"/>
                </a:solidFill>
              </a:rPr>
              <a:t>odák</a:t>
            </a:r>
            <a:r>
              <a:rPr lang="en-GB" b="1">
                <a:solidFill>
                  <a:srgbClr val="FF9900"/>
                </a:solidFill>
              </a:rPr>
              <a:t>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N</a:t>
            </a:r>
            <a:r>
              <a:rPr lang="en-GB" b="1">
                <a:solidFill>
                  <a:srgbClr val="FF9900"/>
                </a:solidFill>
              </a:rPr>
              <a:t>odosaurid</a:t>
            </a:r>
            <a:r>
              <a:rPr lang="hu-HU" b="1">
                <a:solidFill>
                  <a:srgbClr val="FF9900"/>
                </a:solidFill>
              </a:rPr>
              <a:t>ák</a:t>
            </a:r>
            <a:r>
              <a:rPr lang="en-GB" b="1">
                <a:solidFill>
                  <a:srgbClr val="FF9900"/>
                </a:solidFill>
              </a:rPr>
              <a:t>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Kicsi </a:t>
            </a:r>
            <a:r>
              <a:rPr lang="en-GB" b="1">
                <a:solidFill>
                  <a:srgbClr val="FF9900"/>
                </a:solidFill>
              </a:rPr>
              <a:t>theropod</a:t>
            </a:r>
            <a:r>
              <a:rPr lang="hu-HU" b="1">
                <a:solidFill>
                  <a:srgbClr val="FF9900"/>
                </a:solidFill>
              </a:rPr>
              <a:t>ák</a:t>
            </a:r>
            <a:endParaRPr lang="en-GB" b="1">
              <a:solidFill>
                <a:srgbClr val="FF99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b="1">
                <a:solidFill>
                  <a:srgbClr val="FF9900"/>
                </a:solidFill>
              </a:rPr>
              <a:t>Pterosaur</a:t>
            </a:r>
            <a:r>
              <a:rPr lang="hu-HU" b="1">
                <a:solidFill>
                  <a:srgbClr val="FF9900"/>
                </a:solidFill>
              </a:rPr>
              <a:t>iák</a:t>
            </a:r>
            <a:r>
              <a:rPr lang="en-GB" b="1">
                <a:solidFill>
                  <a:srgbClr val="FF9900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Madarak</a:t>
            </a:r>
            <a:endParaRPr lang="en-GB" b="1">
              <a:solidFill>
                <a:srgbClr val="FF99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b="1">
                <a:solidFill>
                  <a:srgbClr val="FF9900"/>
                </a:solidFill>
              </a:rPr>
              <a:t>Sauropodák és emlősök hiánya</a:t>
            </a:r>
            <a:endParaRPr lang="en-GB" b="1">
              <a:solidFill>
                <a:srgbClr val="FF9900"/>
              </a:solidFill>
            </a:endParaRPr>
          </a:p>
        </p:txBody>
      </p:sp>
      <p:sp>
        <p:nvSpPr>
          <p:cNvPr id="78851" name="Rectangle 1033"/>
          <p:cNvSpPr>
            <a:spLocks noChangeArrowheads="1"/>
          </p:cNvSpPr>
          <p:nvPr/>
        </p:nvSpPr>
        <p:spPr bwMode="auto">
          <a:xfrm>
            <a:off x="1785918" y="0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3600" dirty="0">
                <a:solidFill>
                  <a:schemeClr val="tx2"/>
                </a:solidFill>
              </a:rPr>
              <a:t>Késő kréta gerincesek a Bakonyból </a:t>
            </a:r>
          </a:p>
        </p:txBody>
      </p:sp>
      <p:pic>
        <p:nvPicPr>
          <p:cNvPr id="78852" name="Kép 4" descr="Kép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857250"/>
            <a:ext cx="3902075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Kép 1" descr="fig04_5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5" y="500063"/>
            <a:ext cx="34210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Kép 2" descr="fig04_5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428625"/>
            <a:ext cx="2932113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Kép 4" descr="Kép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4143375"/>
            <a:ext cx="209391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Téglalap 4"/>
          <p:cNvSpPr>
            <a:spLocks noChangeArrowheads="1"/>
          </p:cNvSpPr>
          <p:nvPr/>
        </p:nvSpPr>
        <p:spPr bwMode="auto">
          <a:xfrm>
            <a:off x="0" y="3286125"/>
            <a:ext cx="49799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i="1">
                <a:solidFill>
                  <a:srgbClr val="FF9900"/>
                </a:solidFill>
              </a:rPr>
              <a:t>Ajkaceratops kozmai</a:t>
            </a:r>
            <a:r>
              <a:rPr lang="hu-HU" b="1">
                <a:solidFill>
                  <a:srgbClr val="FF9900"/>
                </a:solidFill>
              </a:rPr>
              <a:t> Ősi et al., 2010</a:t>
            </a:r>
            <a:endParaRPr lang="en-GB" b="1">
              <a:solidFill>
                <a:srgbClr val="FF99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GB" b="1">
              <a:solidFill>
                <a:srgbClr val="FF9900"/>
              </a:solidFill>
            </a:endParaRPr>
          </a:p>
        </p:txBody>
      </p:sp>
      <p:sp>
        <p:nvSpPr>
          <p:cNvPr id="79878" name="Téglalap 5"/>
          <p:cNvSpPr>
            <a:spLocks noChangeArrowheads="1"/>
          </p:cNvSpPr>
          <p:nvPr/>
        </p:nvSpPr>
        <p:spPr bwMode="auto">
          <a:xfrm>
            <a:off x="2428875" y="4143375"/>
            <a:ext cx="2333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i="1">
                <a:solidFill>
                  <a:srgbClr val="FF9900"/>
                </a:solidFill>
              </a:rPr>
              <a:t>Iharkutosuchus </a:t>
            </a:r>
          </a:p>
          <a:p>
            <a:pPr>
              <a:spcBef>
                <a:spcPct val="50000"/>
              </a:spcBef>
            </a:pPr>
            <a:r>
              <a:rPr lang="hu-HU" b="1" i="1">
                <a:solidFill>
                  <a:srgbClr val="FF9900"/>
                </a:solidFill>
              </a:rPr>
              <a:t>makadii</a:t>
            </a:r>
          </a:p>
          <a:p>
            <a:pPr>
              <a:spcBef>
                <a:spcPct val="50000"/>
              </a:spcBef>
            </a:pPr>
            <a:r>
              <a:rPr lang="hu-HU" b="1">
                <a:solidFill>
                  <a:srgbClr val="FF9900"/>
                </a:solidFill>
              </a:rPr>
              <a:t>Ősi et al., 2007</a:t>
            </a:r>
            <a:endParaRPr lang="en-GB" b="1">
              <a:solidFill>
                <a:srgbClr val="FF9900"/>
              </a:solidFill>
            </a:endParaRPr>
          </a:p>
        </p:txBody>
      </p:sp>
      <p:sp>
        <p:nvSpPr>
          <p:cNvPr id="79879" name="Szövegdoboz 6"/>
          <p:cNvSpPr txBox="1">
            <a:spLocks noChangeArrowheads="1"/>
          </p:cNvSpPr>
          <p:nvPr/>
        </p:nvSpPr>
        <p:spPr bwMode="auto">
          <a:xfrm>
            <a:off x="2606675" y="6000750"/>
            <a:ext cx="6537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i="1">
                <a:solidFill>
                  <a:srgbClr val="FF9900"/>
                </a:solidFill>
              </a:rPr>
              <a:t>Pannoniasaurus inexpectatus </a:t>
            </a:r>
            <a:r>
              <a:rPr lang="hu-HU" b="1">
                <a:solidFill>
                  <a:srgbClr val="FF9900"/>
                </a:solidFill>
              </a:rPr>
              <a:t>Makádi</a:t>
            </a:r>
            <a:r>
              <a:rPr lang="hu-HU" b="1" i="1">
                <a:solidFill>
                  <a:srgbClr val="FF9900"/>
                </a:solidFill>
              </a:rPr>
              <a:t> </a:t>
            </a:r>
            <a:r>
              <a:rPr lang="hu-HU" b="1">
                <a:solidFill>
                  <a:srgbClr val="FF9900"/>
                </a:solidFill>
              </a:rPr>
              <a:t>et al., 2012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Kép 1" descr="fig04_5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4313" y="0"/>
            <a:ext cx="10455276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églalap 2"/>
          <p:cNvSpPr>
            <a:spLocks noChangeArrowheads="1"/>
          </p:cNvSpPr>
          <p:nvPr/>
        </p:nvSpPr>
        <p:spPr bwMode="auto">
          <a:xfrm>
            <a:off x="4357688" y="285750"/>
            <a:ext cx="4410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i="1">
                <a:solidFill>
                  <a:srgbClr val="FF9900"/>
                </a:solidFill>
              </a:rPr>
              <a:t>Hungarosaurus tormai </a:t>
            </a:r>
            <a:r>
              <a:rPr lang="hu-HU" b="1">
                <a:solidFill>
                  <a:srgbClr val="FF9900"/>
                </a:solidFill>
              </a:rPr>
              <a:t>Ősi, 2005</a:t>
            </a:r>
            <a:endParaRPr lang="en-GB" b="1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Kép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857250"/>
            <a:ext cx="7793038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6553200" cy="1143000"/>
          </a:xfrm>
        </p:spPr>
        <p:txBody>
          <a:bodyPr/>
          <a:lstStyle/>
          <a:p>
            <a:pPr eaLnBrk="1" hangingPunct="1"/>
            <a:r>
              <a:rPr lang="hu-HU" sz="3600"/>
              <a:t>Báró Nopcsa Ferenc (1877-1933)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357188" y="1571625"/>
            <a:ext cx="4724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1877, május 3-án született Déván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1897, 20 évesen megjelenik első cikke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1899 előadása a Bécsi Akadémián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1903, doktorál Suess-nél és Uhlig-nál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1903, első útja Albániába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1904, első találkozása Dollo-val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1905, első útja a British Museumba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1912, a londoni Geol. Soc. tagja lesz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1917, az MTA levelező tagja lesz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1925-1929, a Földtani Intézet Igazgatója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1927, a Földtani Társulat Szabó József emlékérmét kapja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1928, a Magyar és a Berlini Földrajzi Társaságok tagja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hu-HU" sz="2000"/>
              <a:t>1933, 56-éves korában meghal Bécsben </a:t>
            </a:r>
          </a:p>
        </p:txBody>
      </p:sp>
      <p:pic>
        <p:nvPicPr>
          <p:cNvPr id="9220" name="Kép 4" descr="7881033048_7370c50025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3" y="1643063"/>
            <a:ext cx="32512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28" descr="C:\a nopcsa előadás\portre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5" y="1143000"/>
            <a:ext cx="3286125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 descr="C:\a nopcsa előadás\albánruhában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4938" y="1143000"/>
            <a:ext cx="3421062" cy="5484813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C:\Users\fozy\Desktop\Dino_meghivo_emai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143116"/>
            <a:ext cx="468903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 descr="C:\Users\fozy\Desktop\aregntin dino 2013\DSC_4616x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1357298"/>
            <a:ext cx="3880930" cy="420053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914400"/>
          </a:xfrm>
        </p:spPr>
        <p:txBody>
          <a:bodyPr/>
          <a:lstStyle/>
          <a:p>
            <a:pPr algn="l" eaLnBrk="1" hangingPunct="1"/>
            <a:r>
              <a:rPr lang="hu-HU"/>
              <a:t>A gyermek báró</a:t>
            </a:r>
          </a:p>
        </p:txBody>
      </p:sp>
      <p:pic>
        <p:nvPicPr>
          <p:cNvPr id="10243" name="Picture 3" descr="C:\a nopcsa előadás\szacsalkivülro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57200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C:\a nopcsa előadás\szacsalbelülrol cop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4572000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572000" y="1524000"/>
            <a:ext cx="39624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800000"/>
                </a:solidFill>
              </a:rPr>
              <a:t>A  </a:t>
            </a:r>
            <a:r>
              <a:rPr lang="hu-HU" sz="2000" b="1">
                <a:solidFill>
                  <a:srgbClr val="800000"/>
                </a:solidFill>
              </a:rPr>
              <a:t>szacsali kastély kívülről…</a:t>
            </a:r>
            <a:r>
              <a:rPr lang="hu-HU" b="1"/>
              <a:t> 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914400" y="5486400"/>
            <a:ext cx="36576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 b="1">
                <a:solidFill>
                  <a:srgbClr val="800000"/>
                </a:solidFill>
              </a:rPr>
              <a:t>…</a:t>
            </a:r>
            <a:r>
              <a:rPr lang="hu-HU" sz="2000" b="1">
                <a:solidFill>
                  <a:srgbClr val="800000"/>
                </a:solidFill>
              </a:rPr>
              <a:t>és belülről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Alapértelmezett terv">
  <a:themeElements>
    <a:clrScheme name="Alapértelmezett terv 7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2820</TotalTime>
  <Words>1131</Words>
  <Application>Microsoft Office PowerPoint</Application>
  <PresentationFormat>Diavetítés a képernyőre (4:3 oldalarány)</PresentationFormat>
  <Paragraphs>273</Paragraphs>
  <Slides>80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80</vt:i4>
      </vt:variant>
    </vt:vector>
  </HeadingPairs>
  <TitlesOfParts>
    <vt:vector size="83" baseType="lpstr">
      <vt:lpstr>Times New Roman</vt:lpstr>
      <vt:lpstr>Wingdings</vt:lpstr>
      <vt:lpstr>Alapértelmezett terv</vt:lpstr>
      <vt:lpstr> Báró  Nopcsa Ferenc   és a  Kárpát-medence dinoszauruszai </vt:lpstr>
      <vt:lpstr>dinoszaurusz (1842)</vt:lpstr>
      <vt:lpstr>A Nopcsa család ősi címere</vt:lpstr>
      <vt:lpstr>A hátszegi-medence madártávlatból</vt:lpstr>
      <vt:lpstr>A Nopcsák</vt:lpstr>
      <vt:lpstr>PowerPoint-bemutató</vt:lpstr>
      <vt:lpstr>PowerPoint-bemutató</vt:lpstr>
      <vt:lpstr>Báró Nopcsa Ferenc (1877-1933)</vt:lpstr>
      <vt:lpstr>A gyermek báró</vt:lpstr>
      <vt:lpstr>PowerPoint-bemutató</vt:lpstr>
      <vt:lpstr>PowerPoint-bemutató</vt:lpstr>
      <vt:lpstr>PowerPoint-bemutató</vt:lpstr>
      <vt:lpstr>A gyermek báró </vt:lpstr>
      <vt:lpstr>PowerPoint-bemutató</vt:lpstr>
      <vt:lpstr>Nopcsa Angliában</vt:lpstr>
      <vt:lpstr>A fiatal tudós</vt:lpstr>
      <vt:lpstr>A fiatal tudós</vt:lpstr>
      <vt:lpstr>A kanadai „tetüszaurusz”</vt:lpstr>
      <vt:lpstr>A kanadai „tetüszaurusz”</vt:lpstr>
      <vt:lpstr>PowerPoint-bemutató</vt:lpstr>
      <vt:lpstr>Nopcsa Albániában</vt:lpstr>
      <vt:lpstr>Nopcsa Albániában</vt:lpstr>
      <vt:lpstr>Nopcsa Albániában </vt:lpstr>
      <vt:lpstr>PowerPoint-bemutató</vt:lpstr>
      <vt:lpstr>Nopcsa Albániában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Nopcsa tudományos munkássága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Nopcsa nyomában – a legújabb leletek</vt:lpstr>
      <vt:lpstr>Nopcsa nyomában – a legújabb leletek</vt:lpstr>
      <vt:lpstr>A Bihar alsó kréta gerinces maradványai</vt:lpstr>
      <vt:lpstr>PowerPoint-bemutató</vt:lpstr>
      <vt:lpstr>PowerPoint-bemutató</vt:lpstr>
      <vt:lpstr>PowerPoint-bemutató</vt:lpstr>
      <vt:lpstr>PowerPoint-bemutató</vt:lpstr>
      <vt:lpstr>Komlosaurus carbonis dinoszaurusz lábnyomok a mecseki alsó jurában</vt:lpstr>
      <vt:lpstr>PowerPoint-bemutató</vt:lpstr>
      <vt:lpstr>PowerPoint-bemutató</vt:lpstr>
      <vt:lpstr>PowerPoint-bemutató</vt:lpstr>
      <vt:lpstr>PowerPoint-bemutató</vt:lpstr>
      <vt:lpstr>Késő kréta gerincesek a Bakonyból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Magyar Természettudományi Múzeum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Báró Nopcsa Ferenc – tudós és kalandor</dc:title>
  <dc:creator>főzy</dc:creator>
  <cp:lastModifiedBy>Csokonai Dániel (EOK Informatika)</cp:lastModifiedBy>
  <cp:revision>125</cp:revision>
  <dcterms:created xsi:type="dcterms:W3CDTF">2002-03-01T11:02:51Z</dcterms:created>
  <dcterms:modified xsi:type="dcterms:W3CDTF">2023-04-12T10:43:48Z</dcterms:modified>
</cp:coreProperties>
</file>