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291" r:id="rId2"/>
    <p:sldId id="292" r:id="rId3"/>
    <p:sldId id="293" r:id="rId4"/>
    <p:sldId id="294" r:id="rId5"/>
    <p:sldId id="295" r:id="rId6"/>
    <p:sldId id="296" r:id="rId7"/>
    <p:sldId id="347" r:id="rId8"/>
    <p:sldId id="308" r:id="rId9"/>
    <p:sldId id="305" r:id="rId10"/>
    <p:sldId id="306" r:id="rId11"/>
    <p:sldId id="307" r:id="rId12"/>
    <p:sldId id="309" r:id="rId13"/>
    <p:sldId id="301" r:id="rId14"/>
    <p:sldId id="303" r:id="rId15"/>
    <p:sldId id="304" r:id="rId16"/>
    <p:sldId id="314" r:id="rId17"/>
    <p:sldId id="320" r:id="rId18"/>
    <p:sldId id="321" r:id="rId19"/>
    <p:sldId id="350" r:id="rId20"/>
    <p:sldId id="322" r:id="rId21"/>
    <p:sldId id="323" r:id="rId22"/>
    <p:sldId id="325" r:id="rId23"/>
    <p:sldId id="324" r:id="rId24"/>
    <p:sldId id="329" r:id="rId25"/>
    <p:sldId id="330" r:id="rId26"/>
    <p:sldId id="333" r:id="rId27"/>
    <p:sldId id="334" r:id="rId28"/>
    <p:sldId id="335" r:id="rId29"/>
    <p:sldId id="318" r:id="rId30"/>
    <p:sldId id="319" r:id="rId31"/>
    <p:sldId id="343" r:id="rId32"/>
    <p:sldId id="344" r:id="rId33"/>
    <p:sldId id="345" r:id="rId34"/>
    <p:sldId id="346" r:id="rId35"/>
    <p:sldId id="349" r:id="rId36"/>
    <p:sldId id="310" r:id="rId37"/>
    <p:sldId id="336" r:id="rId38"/>
    <p:sldId id="312" r:id="rId39"/>
    <p:sldId id="313" r:id="rId40"/>
    <p:sldId id="352" r:id="rId41"/>
    <p:sldId id="311" r:id="rId42"/>
    <p:sldId id="337" r:id="rId43"/>
    <p:sldId id="338" r:id="rId44"/>
    <p:sldId id="339" r:id="rId45"/>
    <p:sldId id="340" r:id="rId46"/>
    <p:sldId id="351" r:id="rId47"/>
    <p:sldId id="342" r:id="rId48"/>
    <p:sldId id="348" r:id="rId49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 CE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 CE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 CE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 CE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 CE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 CE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 CE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 CE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 CE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003399"/>
    <a:srgbClr val="336699"/>
    <a:srgbClr val="008080"/>
    <a:srgbClr val="009999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76" autoAdjust="0"/>
    <p:restoredTop sz="91680" autoAdjust="0"/>
  </p:normalViewPr>
  <p:slideViewPr>
    <p:cSldViewPr>
      <p:cViewPr varScale="1">
        <p:scale>
          <a:sx n="72" d="100"/>
          <a:sy n="72" d="100"/>
        </p:scale>
        <p:origin x="1512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62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26.xml"/><Relationship Id="rId2" Type="http://schemas.openxmlformats.org/officeDocument/2006/relationships/slide" Target="slides/slide25.xml"/><Relationship Id="rId1" Type="http://schemas.openxmlformats.org/officeDocument/2006/relationships/slide" Target="slides/slide2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17C331B7-209E-0193-AEA6-86ABF44267F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en-GB" altLang="hu-HU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03708394-3655-5517-F13C-454C0D11FD25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endParaRPr lang="en-GB" altLang="hu-HU"/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9B8E2873-91C6-C828-1753-03F2CBD3CEBD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en-GB" altLang="hu-HU"/>
          </a:p>
        </p:txBody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F5BFE191-276F-A957-7B69-288CC62E42F6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anose="02020603050405020304" pitchFamily="18" charset="0"/>
              </a:defRPr>
            </a:lvl1pPr>
          </a:lstStyle>
          <a:p>
            <a:fld id="{147518A0-35D0-422F-8541-4216DC6AEE29}" type="slidenum">
              <a:rPr lang="en-GB" altLang="hu-HU"/>
              <a:pPr/>
              <a:t>‹#›</a:t>
            </a:fld>
            <a:endParaRPr lang="en-GB" altLang="hu-HU">
              <a:latin typeface="Times New Roman CE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7E5985AD-4D48-A553-07CB-A06D3E3426B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en-GB" altLang="hu-HU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9A81C67E-F961-381C-52F6-5C08D800DC31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endParaRPr lang="en-GB" altLang="hu-HU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60FB10DC-F2ED-BD38-666A-A942C44C6A22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67B5A0F7-8157-F40C-2C96-2ED30F538180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hu-HU"/>
              <a:t>Mintaszöveg szerkesztése</a:t>
            </a:r>
          </a:p>
          <a:p>
            <a:pPr lvl="1"/>
            <a:r>
              <a:rPr lang="en-GB" altLang="hu-HU"/>
              <a:t>Második szint</a:t>
            </a:r>
          </a:p>
          <a:p>
            <a:pPr lvl="2"/>
            <a:r>
              <a:rPr lang="en-GB" altLang="hu-HU"/>
              <a:t>Harmadik szint</a:t>
            </a:r>
          </a:p>
          <a:p>
            <a:pPr lvl="3"/>
            <a:r>
              <a:rPr lang="en-GB" altLang="hu-HU"/>
              <a:t>Negyedik szint</a:t>
            </a:r>
          </a:p>
          <a:p>
            <a:pPr lvl="4"/>
            <a:r>
              <a:rPr lang="en-GB" altLang="hu-HU"/>
              <a:t>Ötödik szint</a:t>
            </a:r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AC5DD227-CF71-6AC4-5426-143936FD5E7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en-GB" altLang="hu-HU"/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BDC238B7-F692-A169-5DF6-635EB95ABA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anose="02020603050405020304" pitchFamily="18" charset="0"/>
              </a:defRPr>
            </a:lvl1pPr>
          </a:lstStyle>
          <a:p>
            <a:fld id="{B5CEDEA1-0DFA-404C-845A-8A87C1DD9CB1}" type="slidenum">
              <a:rPr lang="en-GB" altLang="hu-HU"/>
              <a:pPr/>
              <a:t>‹#›</a:t>
            </a:fld>
            <a:endParaRPr lang="en-GB" altLang="hu-HU">
              <a:latin typeface="Times New Roman CE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342900" indent="-3429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571500" indent="3429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028700" indent="3429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485900" indent="3429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0F35424A-ECCC-60AA-7681-C5692F2D5F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23E181-7F29-4191-B0C1-E8D9B470A49E}" type="slidenum">
              <a:rPr lang="en-GB" altLang="hu-HU"/>
              <a:pPr/>
              <a:t>1</a:t>
            </a:fld>
            <a:endParaRPr lang="en-GB" altLang="hu-HU">
              <a:latin typeface="Times New Roman CE" panose="02020603050405020304" pitchFamily="18" charset="0"/>
            </a:endParaRPr>
          </a:p>
        </p:txBody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BCC8456C-B280-FB92-0410-55890DBFB4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3DC95F82-54DE-D3FC-9F51-F32A1CFD8E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endParaRPr lang="en-US" altLang="hu-H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72DA397F-69A3-E9FB-BC4E-13F5C25932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295DA9-4B73-43DA-8271-F05C364D2E27}" type="slidenum">
              <a:rPr lang="en-GB" altLang="hu-HU"/>
              <a:pPr/>
              <a:t>28</a:t>
            </a:fld>
            <a:endParaRPr lang="en-GB" altLang="hu-HU">
              <a:latin typeface="Times New Roman CE" panose="02020603050405020304" pitchFamily="18" charset="0"/>
            </a:endParaRPr>
          </a:p>
        </p:txBody>
      </p:sp>
      <p:sp>
        <p:nvSpPr>
          <p:cNvPr id="353282" name="Rectangle 2">
            <a:extLst>
              <a:ext uri="{FF2B5EF4-FFF2-40B4-BE49-F238E27FC236}">
                <a16:creationId xmlns:a16="http://schemas.microsoft.com/office/drawing/2014/main" id="{0D40C9D0-AF85-C820-44F3-4A2BC6285AE9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ln/>
        </p:spPr>
      </p:sp>
      <p:sp>
        <p:nvSpPr>
          <p:cNvPr id="353283" name="Rectangle 3">
            <a:extLst>
              <a:ext uri="{FF2B5EF4-FFF2-40B4-BE49-F238E27FC236}">
                <a16:creationId xmlns:a16="http://schemas.microsoft.com/office/drawing/2014/main" id="{2E4BD581-CC1C-6F27-5A1D-F06C03785D1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hu-HU" altLang="hu-H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B93B609E-7F3C-94C0-1373-FBF9A8D1D0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BDA810-64BE-40A5-BED0-D636890506F2}" type="slidenum">
              <a:rPr lang="en-GB" altLang="hu-HU"/>
              <a:pPr/>
              <a:t>31</a:t>
            </a:fld>
            <a:endParaRPr lang="en-GB" altLang="hu-HU">
              <a:latin typeface="Times New Roman CE" panose="02020603050405020304" pitchFamily="18" charset="0"/>
            </a:endParaRPr>
          </a:p>
        </p:txBody>
      </p:sp>
      <p:sp>
        <p:nvSpPr>
          <p:cNvPr id="364546" name="Rectangle 10">
            <a:extLst>
              <a:ext uri="{FF2B5EF4-FFF2-40B4-BE49-F238E27FC236}">
                <a16:creationId xmlns:a16="http://schemas.microsoft.com/office/drawing/2014/main" id="{C117D5A0-399E-EA9C-7D9D-28FAFF10E34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6545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572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37931725" indent="-37474525" defTabSz="4572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buSzPct val="100000"/>
            </a:pPr>
            <a:fld id="{BE2A2903-142F-4876-A4A6-4BC861587194}" type="slidenum">
              <a:rPr lang="hu-HU" altLang="hu-HU" sz="12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pPr algn="r">
                <a:buSzPct val="100000"/>
              </a:pPr>
              <a:t>31</a:t>
            </a:fld>
            <a:endParaRPr lang="hu-HU" altLang="hu-HU" sz="120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</p:txBody>
      </p:sp>
      <p:sp>
        <p:nvSpPr>
          <p:cNvPr id="364547" name="Text Box 1">
            <a:extLst>
              <a:ext uri="{FF2B5EF4-FFF2-40B4-BE49-F238E27FC236}">
                <a16:creationId xmlns:a16="http://schemas.microsoft.com/office/drawing/2014/main" id="{0855EA07-9D28-7A22-0DC8-3207BB8C42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1438" y="8685213"/>
            <a:ext cx="2968625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37931725" indent="-37474525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93000"/>
              </a:lnSpc>
              <a:buSzPct val="100000"/>
            </a:pPr>
            <a:fld id="{BAA91A7F-D969-448C-98CB-2A956746BAD8}" type="slidenum">
              <a:rPr lang="en-US" altLang="hu-HU" sz="1200">
                <a:solidFill>
                  <a:srgbClr val="000000"/>
                </a:solidFill>
                <a:ea typeface="Arial Unicode MS" pitchFamily="34" charset="-128"/>
              </a:rPr>
              <a:pPr algn="r">
                <a:lnSpc>
                  <a:spcPct val="93000"/>
                </a:lnSpc>
                <a:buSzPct val="100000"/>
              </a:pPr>
              <a:t>31</a:t>
            </a:fld>
            <a:endParaRPr lang="en-US" altLang="hu-HU" sz="1200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364548" name="Text Box 2">
            <a:extLst>
              <a:ext uri="{FF2B5EF4-FFF2-40B4-BE49-F238E27FC236}">
                <a16:creationId xmlns:a16="http://schemas.microsoft.com/office/drawing/2014/main" id="{7CFE61D2-EB78-40BC-2F5D-6D1F4107B31A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65650" cy="3424238"/>
          </a:xfrm>
          <a:solidFill>
            <a:srgbClr val="FFFFFF"/>
          </a:solidFill>
          <a:ln/>
        </p:spPr>
      </p:sp>
      <p:sp>
        <p:nvSpPr>
          <p:cNvPr id="364549" name="Text Box 3">
            <a:extLst>
              <a:ext uri="{FF2B5EF4-FFF2-40B4-BE49-F238E27FC236}">
                <a16:creationId xmlns:a16="http://schemas.microsoft.com/office/drawing/2014/main" id="{5D02330F-D4DD-EDFD-4174-C1C45345FDB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1638" cy="4111625"/>
          </a:xfrm>
          <a:noFill/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 anchor="ctr"/>
          <a:lstStyle/>
          <a:p>
            <a:endParaRPr lang="hu-HU" altLang="hu-H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B2222B3D-B6AF-1767-E064-62A6C6D7EF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E7681-D11B-4988-B073-B4521B3E64FD}" type="slidenum">
              <a:rPr lang="en-GB" altLang="hu-HU"/>
              <a:pPr/>
              <a:t>32</a:t>
            </a:fld>
            <a:endParaRPr lang="en-GB" altLang="hu-HU">
              <a:latin typeface="Times New Roman CE" panose="02020603050405020304" pitchFamily="18" charset="0"/>
            </a:endParaRPr>
          </a:p>
        </p:txBody>
      </p:sp>
      <p:sp>
        <p:nvSpPr>
          <p:cNvPr id="366594" name="Rectangle 10">
            <a:extLst>
              <a:ext uri="{FF2B5EF4-FFF2-40B4-BE49-F238E27FC236}">
                <a16:creationId xmlns:a16="http://schemas.microsoft.com/office/drawing/2014/main" id="{71FF1881-3B3B-F350-A4BB-13B1764E69A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6545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572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37931725" indent="-37474525" defTabSz="4572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buSzPct val="100000"/>
            </a:pPr>
            <a:fld id="{8FE89F78-9185-4C4D-80CC-8F8E760EAE29}" type="slidenum">
              <a:rPr lang="hu-HU" altLang="hu-HU" sz="12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pPr algn="r">
                <a:buSzPct val="100000"/>
              </a:pPr>
              <a:t>32</a:t>
            </a:fld>
            <a:endParaRPr lang="hu-HU" altLang="hu-HU" sz="120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</p:txBody>
      </p:sp>
      <p:sp>
        <p:nvSpPr>
          <p:cNvPr id="366595" name="Text Box 1">
            <a:extLst>
              <a:ext uri="{FF2B5EF4-FFF2-40B4-BE49-F238E27FC236}">
                <a16:creationId xmlns:a16="http://schemas.microsoft.com/office/drawing/2014/main" id="{FCD3EEA0-5E50-D477-7E09-AFF917896AA0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366596" name="Text Box 2">
            <a:extLst>
              <a:ext uri="{FF2B5EF4-FFF2-40B4-BE49-F238E27FC236}">
                <a16:creationId xmlns:a16="http://schemas.microsoft.com/office/drawing/2014/main" id="{A16413C4-C8D0-38C8-7E2E-B8B686CFC0E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 anchor="ctr"/>
          <a:lstStyle/>
          <a:p>
            <a:endParaRPr lang="hu-HU" altLang="hu-H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5FC9FAB2-4220-868F-CEB9-72B791CBE4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5D7236-892C-4428-838B-BDC76CD57EC8}" type="slidenum">
              <a:rPr lang="en-GB" altLang="hu-HU"/>
              <a:pPr/>
              <a:t>33</a:t>
            </a:fld>
            <a:endParaRPr lang="en-GB" altLang="hu-HU">
              <a:latin typeface="Times New Roman CE" panose="02020603050405020304" pitchFamily="18" charset="0"/>
            </a:endParaRPr>
          </a:p>
        </p:txBody>
      </p:sp>
      <p:sp>
        <p:nvSpPr>
          <p:cNvPr id="368642" name="Rectangle 10">
            <a:extLst>
              <a:ext uri="{FF2B5EF4-FFF2-40B4-BE49-F238E27FC236}">
                <a16:creationId xmlns:a16="http://schemas.microsoft.com/office/drawing/2014/main" id="{F98CF513-DEF9-368C-ED90-B216D4BEA1C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6545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572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37931725" indent="-37474525" defTabSz="4572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buSzPct val="100000"/>
            </a:pPr>
            <a:fld id="{91662897-2F8D-4889-9064-56FD0BC6AAAD}" type="slidenum">
              <a:rPr lang="hu-HU" altLang="hu-HU" sz="12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rPr>
              <a:pPr algn="r">
                <a:buSzPct val="100000"/>
              </a:pPr>
              <a:t>33</a:t>
            </a:fld>
            <a:endParaRPr lang="hu-HU" altLang="hu-HU" sz="120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</p:txBody>
      </p:sp>
      <p:sp>
        <p:nvSpPr>
          <p:cNvPr id="368643" name="Text Box 1">
            <a:extLst>
              <a:ext uri="{FF2B5EF4-FFF2-40B4-BE49-F238E27FC236}">
                <a16:creationId xmlns:a16="http://schemas.microsoft.com/office/drawing/2014/main" id="{F73B0702-5DF7-1075-34DB-106189CAAC21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368644" name="Text Box 2">
            <a:extLst>
              <a:ext uri="{FF2B5EF4-FFF2-40B4-BE49-F238E27FC236}">
                <a16:creationId xmlns:a16="http://schemas.microsoft.com/office/drawing/2014/main" id="{53E2B078-2A8B-CCD2-1B16-BF4CF34DAA3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 anchor="ctr"/>
          <a:lstStyle/>
          <a:p>
            <a:endParaRPr lang="hu-HU" altLang="hu-H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B338E827-5845-172E-5115-9484D84810C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39712A-D90C-4093-801C-3DEBBCBA70D9}" type="slidenum">
              <a:rPr lang="en-GB" altLang="hu-HU"/>
              <a:pPr/>
              <a:t>2</a:t>
            </a:fld>
            <a:endParaRPr lang="en-GB" altLang="hu-HU">
              <a:latin typeface="Times New Roman CE" panose="02020603050405020304" pitchFamily="18" charset="0"/>
            </a:endParaRPr>
          </a:p>
        </p:txBody>
      </p:sp>
      <p:sp>
        <p:nvSpPr>
          <p:cNvPr id="289794" name="Rectangle 2">
            <a:extLst>
              <a:ext uri="{FF2B5EF4-FFF2-40B4-BE49-F238E27FC236}">
                <a16:creationId xmlns:a16="http://schemas.microsoft.com/office/drawing/2014/main" id="{98F269F7-B0B8-2F02-0ACA-B02AB23589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9795" name="Rectangle 3">
            <a:extLst>
              <a:ext uri="{FF2B5EF4-FFF2-40B4-BE49-F238E27FC236}">
                <a16:creationId xmlns:a16="http://schemas.microsoft.com/office/drawing/2014/main" id="{27BFCD70-17C3-2FE1-B361-14A837C5EA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hu-HU">
                <a:sym typeface="Wingdings" panose="05000000000000000000" pitchFamily="2" charset="2"/>
              </a:rPr>
              <a:t>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EE420493-E251-C560-12C7-A5D2E542D0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628172-B3C0-46B6-A723-7A38B3E2D1B5}" type="slidenum">
              <a:rPr lang="en-GB" altLang="hu-HU"/>
              <a:pPr/>
              <a:t>3</a:t>
            </a:fld>
            <a:endParaRPr lang="en-GB" altLang="hu-HU">
              <a:latin typeface="Times New Roman CE" panose="02020603050405020304" pitchFamily="18" charset="0"/>
            </a:endParaRPr>
          </a:p>
        </p:txBody>
      </p:sp>
      <p:sp>
        <p:nvSpPr>
          <p:cNvPr id="291842" name="Rectangle 2">
            <a:extLst>
              <a:ext uri="{FF2B5EF4-FFF2-40B4-BE49-F238E27FC236}">
                <a16:creationId xmlns:a16="http://schemas.microsoft.com/office/drawing/2014/main" id="{A17FDE26-E315-EB1B-5D7F-011C852F0F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1843" name="Rectangle 3">
            <a:extLst>
              <a:ext uri="{FF2B5EF4-FFF2-40B4-BE49-F238E27FC236}">
                <a16:creationId xmlns:a16="http://schemas.microsoft.com/office/drawing/2014/main" id="{59132374-74B5-93C2-FDB7-5048DD75B7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hu-HU">
                <a:sym typeface="Wingdings" panose="05000000000000000000" pitchFamily="2" charset="2"/>
              </a:rPr>
              <a:t>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71DED63E-95C8-EAE0-1EF5-DAC312E421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B50DDD-4043-4108-A54B-5E57813BBAC8}" type="slidenum">
              <a:rPr lang="en-GB" altLang="hu-HU"/>
              <a:pPr/>
              <a:t>22</a:t>
            </a:fld>
            <a:endParaRPr lang="en-GB" altLang="hu-HU">
              <a:latin typeface="Times New Roman CE" panose="02020603050405020304" pitchFamily="18" charset="0"/>
            </a:endParaRPr>
          </a:p>
        </p:txBody>
      </p:sp>
      <p:sp>
        <p:nvSpPr>
          <p:cNvPr id="331778" name="Rectangle 2">
            <a:extLst>
              <a:ext uri="{FF2B5EF4-FFF2-40B4-BE49-F238E27FC236}">
                <a16:creationId xmlns:a16="http://schemas.microsoft.com/office/drawing/2014/main" id="{C76D9BA7-716E-83CD-AA3E-0BA534C4FD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hu-HU" altLang="hu-HU"/>
          </a:p>
        </p:txBody>
      </p:sp>
      <p:sp>
        <p:nvSpPr>
          <p:cNvPr id="331779" name="Rectangle 3">
            <a:extLst>
              <a:ext uri="{FF2B5EF4-FFF2-40B4-BE49-F238E27FC236}">
                <a16:creationId xmlns:a16="http://schemas.microsoft.com/office/drawing/2014/main" id="{9C8612C6-9314-A471-4D53-8DE20138B1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8975"/>
            <a:ext cx="4565650" cy="3424238"/>
          </a:xfrm>
          <a:ln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40B70322-77B3-1171-44AB-995B3745BF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7CC165-6A77-482C-AA62-9EE16B3EC1DF}" type="slidenum">
              <a:rPr lang="en-GB" altLang="hu-HU"/>
              <a:pPr/>
              <a:t>23</a:t>
            </a:fld>
            <a:endParaRPr lang="en-GB" altLang="hu-HU">
              <a:latin typeface="Times New Roman CE" panose="02020603050405020304" pitchFamily="18" charset="0"/>
            </a:endParaRPr>
          </a:p>
        </p:txBody>
      </p:sp>
      <p:sp>
        <p:nvSpPr>
          <p:cNvPr id="329730" name="Rectangle 2">
            <a:extLst>
              <a:ext uri="{FF2B5EF4-FFF2-40B4-BE49-F238E27FC236}">
                <a16:creationId xmlns:a16="http://schemas.microsoft.com/office/drawing/2014/main" id="{0CFB60E8-BA2E-95C9-DDD9-328EC71B3D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hu-HU" altLang="hu-HU"/>
          </a:p>
        </p:txBody>
      </p:sp>
      <p:sp>
        <p:nvSpPr>
          <p:cNvPr id="329731" name="Rectangle 3">
            <a:extLst>
              <a:ext uri="{FF2B5EF4-FFF2-40B4-BE49-F238E27FC236}">
                <a16:creationId xmlns:a16="http://schemas.microsoft.com/office/drawing/2014/main" id="{82B405F9-3488-C1E4-652C-4503068F13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8975"/>
            <a:ext cx="4565650" cy="3424238"/>
          </a:xfrm>
          <a:ln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309EEDD1-15EC-5A08-59C3-EEA8D1AB70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935559-B0F7-4071-BD7B-F70852420932}" type="slidenum">
              <a:rPr lang="en-GB" altLang="hu-HU"/>
              <a:pPr/>
              <a:t>24</a:t>
            </a:fld>
            <a:endParaRPr lang="en-GB" altLang="hu-HU">
              <a:latin typeface="Times New Roman CE" panose="02020603050405020304" pitchFamily="18" charset="0"/>
            </a:endParaRPr>
          </a:p>
        </p:txBody>
      </p:sp>
      <p:sp>
        <p:nvSpPr>
          <p:cNvPr id="339970" name="Rectangle 2">
            <a:extLst>
              <a:ext uri="{FF2B5EF4-FFF2-40B4-BE49-F238E27FC236}">
                <a16:creationId xmlns:a16="http://schemas.microsoft.com/office/drawing/2014/main" id="{67A3DB46-22AA-A536-DE1D-CEFA2EEEFB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hu-HU" altLang="hu-HU"/>
          </a:p>
        </p:txBody>
      </p:sp>
      <p:sp>
        <p:nvSpPr>
          <p:cNvPr id="339971" name="Rectangle 3">
            <a:extLst>
              <a:ext uri="{FF2B5EF4-FFF2-40B4-BE49-F238E27FC236}">
                <a16:creationId xmlns:a16="http://schemas.microsoft.com/office/drawing/2014/main" id="{32C328EF-6EBC-9107-2714-7E740A5BAC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8975"/>
            <a:ext cx="4565650" cy="3424238"/>
          </a:xfrm>
          <a:ln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E7B5DDCE-1325-A9BC-33A7-49310D383C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E16E56-977F-434E-B400-0012FA1A0BCB}" type="slidenum">
              <a:rPr lang="en-GB" altLang="hu-HU"/>
              <a:pPr/>
              <a:t>25</a:t>
            </a:fld>
            <a:endParaRPr lang="en-GB" altLang="hu-HU">
              <a:latin typeface="Times New Roman CE" panose="02020603050405020304" pitchFamily="18" charset="0"/>
            </a:endParaRPr>
          </a:p>
        </p:txBody>
      </p:sp>
      <p:sp>
        <p:nvSpPr>
          <p:cNvPr id="342018" name="Rectangle 2">
            <a:extLst>
              <a:ext uri="{FF2B5EF4-FFF2-40B4-BE49-F238E27FC236}">
                <a16:creationId xmlns:a16="http://schemas.microsoft.com/office/drawing/2014/main" id="{5930E8D5-9D8F-4D6F-7723-2716B9F6ED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hu-HU" altLang="hu-HU"/>
          </a:p>
        </p:txBody>
      </p:sp>
      <p:sp>
        <p:nvSpPr>
          <p:cNvPr id="342019" name="Rectangle 3">
            <a:extLst>
              <a:ext uri="{FF2B5EF4-FFF2-40B4-BE49-F238E27FC236}">
                <a16:creationId xmlns:a16="http://schemas.microsoft.com/office/drawing/2014/main" id="{3B888D7D-1B04-7A35-AF87-9B5D858243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8975"/>
            <a:ext cx="4565650" cy="3424238"/>
          </a:xfrm>
          <a:ln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157C201B-51F4-7270-B797-230483ACC0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0A15A-63C5-4C32-8A54-D77F9148990A}" type="slidenum">
              <a:rPr lang="en-GB" altLang="hu-HU"/>
              <a:pPr/>
              <a:t>26</a:t>
            </a:fld>
            <a:endParaRPr lang="en-GB" altLang="hu-HU">
              <a:latin typeface="Times New Roman CE" panose="02020603050405020304" pitchFamily="18" charset="0"/>
            </a:endParaRPr>
          </a:p>
        </p:txBody>
      </p:sp>
      <p:sp>
        <p:nvSpPr>
          <p:cNvPr id="348162" name="Rectangle 2">
            <a:extLst>
              <a:ext uri="{FF2B5EF4-FFF2-40B4-BE49-F238E27FC236}">
                <a16:creationId xmlns:a16="http://schemas.microsoft.com/office/drawing/2014/main" id="{16BCAE69-5532-1570-EDEE-2F29CBE863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hu-HU" altLang="hu-HU"/>
          </a:p>
        </p:txBody>
      </p:sp>
      <p:sp>
        <p:nvSpPr>
          <p:cNvPr id="348163" name="Rectangle 3">
            <a:extLst>
              <a:ext uri="{FF2B5EF4-FFF2-40B4-BE49-F238E27FC236}">
                <a16:creationId xmlns:a16="http://schemas.microsoft.com/office/drawing/2014/main" id="{9B3D088F-3728-092D-C705-37777D30D6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8975"/>
            <a:ext cx="4565650" cy="3424238"/>
          </a:xfrm>
          <a:ln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AC81E2B6-80F0-622E-7C31-1847B2E941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7C52CB-0EC0-4C98-8E42-0A7596D9DFC0}" type="slidenum">
              <a:rPr lang="en-GB" altLang="hu-HU"/>
              <a:pPr/>
              <a:t>27</a:t>
            </a:fld>
            <a:endParaRPr lang="en-GB" altLang="hu-HU">
              <a:latin typeface="Times New Roman CE" panose="02020603050405020304" pitchFamily="18" charset="0"/>
            </a:endParaRPr>
          </a:p>
        </p:txBody>
      </p:sp>
      <p:sp>
        <p:nvSpPr>
          <p:cNvPr id="351234" name="Rectangle 2">
            <a:extLst>
              <a:ext uri="{FF2B5EF4-FFF2-40B4-BE49-F238E27FC236}">
                <a16:creationId xmlns:a16="http://schemas.microsoft.com/office/drawing/2014/main" id="{B89C28F7-B49B-0A06-250F-A0E9BF4DCC69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ln/>
        </p:spPr>
      </p:sp>
      <p:sp>
        <p:nvSpPr>
          <p:cNvPr id="351235" name="Rectangle 3">
            <a:extLst>
              <a:ext uri="{FF2B5EF4-FFF2-40B4-BE49-F238E27FC236}">
                <a16:creationId xmlns:a16="http://schemas.microsoft.com/office/drawing/2014/main" id="{E438CA78-B903-CE48-80B1-8C892CCE652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hu-HU" altLang="hu-H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Line 2">
            <a:extLst>
              <a:ext uri="{FF2B5EF4-FFF2-40B4-BE49-F238E27FC236}">
                <a16:creationId xmlns:a16="http://schemas.microsoft.com/office/drawing/2014/main" id="{EA6A388C-4B3E-B488-F8CC-4128FCC02C65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708150"/>
            <a:ext cx="9147175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grpSp>
        <p:nvGrpSpPr>
          <p:cNvPr id="3077" name="Group 5">
            <a:extLst>
              <a:ext uri="{FF2B5EF4-FFF2-40B4-BE49-F238E27FC236}">
                <a16:creationId xmlns:a16="http://schemas.microsoft.com/office/drawing/2014/main" id="{DEFD83ED-617F-0738-8525-0A85D4320D01}"/>
              </a:ext>
            </a:extLst>
          </p:cNvPr>
          <p:cNvGrpSpPr>
            <a:grpSpLocks/>
          </p:cNvGrpSpPr>
          <p:nvPr/>
        </p:nvGrpSpPr>
        <p:grpSpPr bwMode="auto">
          <a:xfrm>
            <a:off x="0" y="844550"/>
            <a:ext cx="2897188" cy="6015038"/>
            <a:chOff x="0" y="532"/>
            <a:chExt cx="1825" cy="3789"/>
          </a:xfrm>
        </p:grpSpPr>
        <p:sp>
          <p:nvSpPr>
            <p:cNvPr id="3075" name="Arc 3">
              <a:extLst>
                <a:ext uri="{FF2B5EF4-FFF2-40B4-BE49-F238E27FC236}">
                  <a16:creationId xmlns:a16="http://schemas.microsoft.com/office/drawing/2014/main" id="{E956D155-C328-3762-3C39-3198540BA0DF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532"/>
              <a:ext cx="1825" cy="378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12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11" y="0"/>
                  </a:moveTo>
                  <a:cubicBezTo>
                    <a:pt x="11936" y="6"/>
                    <a:pt x="21600" y="9675"/>
                    <a:pt x="21600" y="21600"/>
                  </a:cubicBezTo>
                </a:path>
                <a:path w="21600" h="21600" stroke="0" extrusionOk="0">
                  <a:moveTo>
                    <a:pt x="11" y="0"/>
                  </a:moveTo>
                  <a:cubicBezTo>
                    <a:pt x="11936" y="6"/>
                    <a:pt x="21600" y="9675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3076" name="Rectangle 4">
              <a:extLst>
                <a:ext uri="{FF2B5EF4-FFF2-40B4-BE49-F238E27FC236}">
                  <a16:creationId xmlns:a16="http://schemas.microsoft.com/office/drawing/2014/main" id="{6526497F-1DA0-1C53-CC33-E089C139FC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" y="560"/>
              <a:ext cx="1709" cy="3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altLang="hu-HU">
                <a:latin typeface="Arial" panose="020B0604020202020204" pitchFamily="34" charset="0"/>
              </a:endParaRPr>
            </a:p>
          </p:txBody>
        </p:sp>
      </p:grpSp>
      <p:sp>
        <p:nvSpPr>
          <p:cNvPr id="3078" name="Rectangle 6">
            <a:extLst>
              <a:ext uri="{FF2B5EF4-FFF2-40B4-BE49-F238E27FC236}">
                <a16:creationId xmlns:a16="http://schemas.microsoft.com/office/drawing/2014/main" id="{14A001B7-3F96-4943-B7F9-F39950B00AEE}"/>
              </a:ext>
            </a:extLst>
          </p:cNvPr>
          <p:cNvSpPr>
            <a:spLocks noGrp="1" noChangeArrowheads="1"/>
          </p:cNvSpPr>
          <p:nvPr>
            <p:ph type="ctrTitle" sz="quarter"/>
          </p:nvPr>
        </p:nvSpPr>
        <p:spPr>
          <a:xfrm>
            <a:off x="2743200" y="427038"/>
            <a:ext cx="6399213" cy="1524000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en-GB" altLang="hu-HU" noProof="0"/>
              <a:t>Mintacím szerkesztése</a:t>
            </a:r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BCC077FD-B799-61FA-7066-848706D596A2}"/>
              </a:ext>
            </a:extLst>
          </p:cNvPr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191000" y="1828800"/>
            <a:ext cx="45720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GB" altLang="hu-HU" noProof="0"/>
              <a:t>Minta alcímének szerkesztése</a:t>
            </a:r>
          </a:p>
        </p:txBody>
      </p:sp>
      <p:sp>
        <p:nvSpPr>
          <p:cNvPr id="3080" name="Rectangle 8">
            <a:extLst>
              <a:ext uri="{FF2B5EF4-FFF2-40B4-BE49-F238E27FC236}">
                <a16:creationId xmlns:a16="http://schemas.microsoft.com/office/drawing/2014/main" id="{2FFE7E7E-5F09-A89C-EA80-229056B9AC6A}"/>
              </a:ext>
            </a:extLst>
          </p:cNvPr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hu-HU"/>
          </a:p>
        </p:txBody>
      </p:sp>
      <p:sp>
        <p:nvSpPr>
          <p:cNvPr id="3081" name="Rectangle 9">
            <a:extLst>
              <a:ext uri="{FF2B5EF4-FFF2-40B4-BE49-F238E27FC236}">
                <a16:creationId xmlns:a16="http://schemas.microsoft.com/office/drawing/2014/main" id="{00494A0C-6830-018E-7CCE-C812F5BC229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hu-HU"/>
          </a:p>
        </p:txBody>
      </p:sp>
      <p:sp>
        <p:nvSpPr>
          <p:cNvPr id="3082" name="Rectangle 10">
            <a:extLst>
              <a:ext uri="{FF2B5EF4-FFF2-40B4-BE49-F238E27FC236}">
                <a16:creationId xmlns:a16="http://schemas.microsoft.com/office/drawing/2014/main" id="{4CC754F0-1C50-2FA5-0BC3-FD79486BC40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2692ECB5-4E40-4D2F-BD5A-8223C64449D1}" type="slidenum">
              <a:rPr lang="en-GB" altLang="hu-HU"/>
              <a:pPr/>
              <a:t>‹#›</a:t>
            </a:fld>
            <a:endParaRPr lang="en-GB" altLang="hu-HU">
              <a:latin typeface="Arial CE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8B34E41-0871-980B-F8CC-2771E8ADE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EB0AB3E7-BFF4-0339-3703-A50287FCE2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B92E4F5-5A2D-E0B7-1A9F-2F7DD2109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AD86845-0EBE-343C-5C10-8D4295BEA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850FC28-76AF-3264-4A72-46F2A87E7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A104A6-F3FE-4867-BA31-83B484C198D6}" type="slidenum">
              <a:rPr lang="en-GB" altLang="hu-HU"/>
              <a:pPr/>
              <a:t>‹#›</a:t>
            </a:fld>
            <a:endParaRPr lang="en-GB" altLang="hu-HU">
              <a:latin typeface="Arial CE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349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421DAD61-B21B-2CB1-84C1-FF171E46E8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91400" y="609600"/>
            <a:ext cx="1524000" cy="5486400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3DC67610-0FAE-8C4D-1A89-2281036423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819400" y="609600"/>
            <a:ext cx="4419600" cy="548640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FCCFBD2-FCC9-7161-A7F7-09DB30EE1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8189D90-FCD3-99B2-F265-B00F6D1DC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1CCBF12-B9F4-40B2-627E-E17E32920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8ABC0E-80A3-4806-864C-564BACD65183}" type="slidenum">
              <a:rPr lang="en-GB" altLang="hu-HU"/>
              <a:pPr/>
              <a:t>‹#›</a:t>
            </a:fld>
            <a:endParaRPr lang="en-GB" altLang="hu-HU">
              <a:latin typeface="Arial CE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6379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Cím és 4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041B110-32D6-1609-F304-6D9495CC01F9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2819400" y="609600"/>
            <a:ext cx="6096000" cy="11430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97E88B4-2DF2-61AA-D847-26023F239D2C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819400" y="1981200"/>
            <a:ext cx="2971800" cy="19812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E3189A83-0A61-5610-C58A-9F054783490D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5943600" y="1981200"/>
            <a:ext cx="2971800" cy="19812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Tartalom helye 4">
            <a:extLst>
              <a:ext uri="{FF2B5EF4-FFF2-40B4-BE49-F238E27FC236}">
                <a16:creationId xmlns:a16="http://schemas.microsoft.com/office/drawing/2014/main" id="{B787BA6C-1E6D-0A45-FCA4-8A7171F1575E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2819400" y="4114800"/>
            <a:ext cx="2971800" cy="19812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4E908D4B-8FC6-377C-3B0F-290A8A5A7A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43600" y="4114800"/>
            <a:ext cx="2971800" cy="19812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6C8D951B-0254-4AE3-EBC6-A04B860F71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04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GB" alt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A517D43A-E51E-A3D3-5260-0D25319DF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 alt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55FB0C96-FE70-7223-34AE-DB8638C49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5F6757D-74E3-4569-A7DD-AE64D7ABDD45}" type="slidenum">
              <a:rPr lang="en-GB" altLang="hu-HU"/>
              <a:pPr/>
              <a:t>‹#›</a:t>
            </a:fld>
            <a:endParaRPr lang="en-GB" altLang="hu-HU">
              <a:latin typeface="Arial CE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3496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Cím, szöveg és 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E863DE7-5268-7261-8963-17D61DA85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9400" y="609600"/>
            <a:ext cx="6096000" cy="11430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AF0BEAB0-30CF-04A1-00C5-345E8308844E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819400" y="1981200"/>
            <a:ext cx="2971800" cy="41148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3E6D5D9B-EC3F-C651-20BB-FF979A1B2250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5943600" y="1981200"/>
            <a:ext cx="2971800" cy="19812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Tartalom helye 4">
            <a:extLst>
              <a:ext uri="{FF2B5EF4-FFF2-40B4-BE49-F238E27FC236}">
                <a16:creationId xmlns:a16="http://schemas.microsoft.com/office/drawing/2014/main" id="{40C6D314-6069-10D7-BF7F-43B1451EEA80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5943600" y="4114800"/>
            <a:ext cx="2971800" cy="19812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Dátum helye 5">
            <a:extLst>
              <a:ext uri="{FF2B5EF4-FFF2-40B4-BE49-F238E27FC236}">
                <a16:creationId xmlns:a16="http://schemas.microsoft.com/office/drawing/2014/main" id="{59BB2510-312C-8ED1-CA2A-967758240B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04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GB" altLang="hu-HU"/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id="{16F144F3-B2E3-5339-F6E8-E817F8C1D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 altLang="hu-HU"/>
          </a:p>
        </p:txBody>
      </p:sp>
      <p:sp>
        <p:nvSpPr>
          <p:cNvPr id="8" name="Dia számának helye 7">
            <a:extLst>
              <a:ext uri="{FF2B5EF4-FFF2-40B4-BE49-F238E27FC236}">
                <a16:creationId xmlns:a16="http://schemas.microsoft.com/office/drawing/2014/main" id="{D870451A-7AD7-8887-B380-5FD2A40CC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EEB3B96-3540-45EB-82D8-AEBD8F688A09}" type="slidenum">
              <a:rPr lang="en-GB" altLang="hu-HU"/>
              <a:pPr/>
              <a:t>‹#›</a:t>
            </a:fld>
            <a:endParaRPr lang="en-GB" altLang="hu-HU">
              <a:latin typeface="Arial CE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2498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Cím, tartalo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CC04313-D816-F14B-F148-BD1B463F2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9400" y="609600"/>
            <a:ext cx="6096000" cy="11430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436C2B6-A4D8-E43A-F0E9-7A58324A8B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19400" y="1981200"/>
            <a:ext cx="2971800" cy="41148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BD903469-8F6D-3135-44CC-E4E9634EFC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43600" y="1981200"/>
            <a:ext cx="2971800" cy="41148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49C9FA3C-7E32-4D1B-C7CF-2F28183B2D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04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GB" alt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7849E06C-34D5-5166-68CF-AE7F06919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 alt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6E875D71-10DB-273C-02C1-38FB47ED0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99593DF-41B9-4D17-9B42-8BD904BB5D2E}" type="slidenum">
              <a:rPr lang="en-GB" altLang="hu-HU"/>
              <a:pPr/>
              <a:t>‹#›</a:t>
            </a:fld>
            <a:endParaRPr lang="en-GB" altLang="hu-HU">
              <a:latin typeface="Arial CE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056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F13021F-EDA5-7555-75F0-6F7919E56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4363C27-590B-5A08-07D0-B5A322DC72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27270C9-D683-9C8A-8B14-AB66F4E35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6B36115-996C-DC82-E284-137E5FA57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7362F7C-6091-A588-E40E-4E456ABF6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106486-2BB7-44EB-A58A-2D29AFA65598}" type="slidenum">
              <a:rPr lang="en-GB" altLang="hu-HU"/>
              <a:pPr/>
              <a:t>‹#›</a:t>
            </a:fld>
            <a:endParaRPr lang="en-GB" altLang="hu-HU">
              <a:latin typeface="Arial CE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613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1CA2FF3-B595-4896-A6FC-3BE137816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CFDA2A21-D60C-33CF-88D7-E751252EDF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B09DA4A-478B-296E-8EDB-9D07E5017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A8009E2-5D6A-A980-A93E-9D2656D14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4764B5A-4C3C-1126-B8FB-55E74BEA4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5F6A4E-A9EB-4E04-B144-74EF59B021D4}" type="slidenum">
              <a:rPr lang="en-GB" altLang="hu-HU"/>
              <a:pPr/>
              <a:t>‹#›</a:t>
            </a:fld>
            <a:endParaRPr lang="en-GB" altLang="hu-HU">
              <a:latin typeface="Arial CE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845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65E5502-85CB-4572-791F-F12755A1F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6FB02D4-0D60-95EC-3E6C-9DA0610174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19400" y="1981200"/>
            <a:ext cx="2971800" cy="41148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7DE1CC90-659D-F1AE-01B1-57F9E87D14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43600" y="1981200"/>
            <a:ext cx="2971800" cy="41148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0A70F616-79AC-FF47-1FCD-905748C7E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86C5E30C-B8E6-6021-95B1-8F6493910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D7BF1791-C0FF-D5A3-85A6-047CD75F3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2D4199-051C-44A4-AF1A-5EA2DE122531}" type="slidenum">
              <a:rPr lang="en-GB" altLang="hu-HU"/>
              <a:pPr/>
              <a:t>‹#›</a:t>
            </a:fld>
            <a:endParaRPr lang="en-GB" altLang="hu-HU">
              <a:latin typeface="Arial CE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503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DDB1036-6607-9156-36A8-FAF8D12C8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504F0D9A-C4D0-9153-CC7E-953F3951CA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6BD6CAA6-2672-92B8-7CD1-405023A0ED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80D96378-163F-3BE1-074B-F272662276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0DE61FAE-DC42-0677-5CCB-CE8E4ED0D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DA838CE8-43A2-78D6-815C-2182600D1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09083BF5-C575-0C9A-56E2-957DA239D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790BD930-3CC7-1D89-A448-66E276B16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8A09C4-91A2-48BB-961C-BCB6E5854B91}" type="slidenum">
              <a:rPr lang="en-GB" altLang="hu-HU"/>
              <a:pPr/>
              <a:t>‹#›</a:t>
            </a:fld>
            <a:endParaRPr lang="en-GB" altLang="hu-HU">
              <a:latin typeface="Arial CE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459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212D38B-CBDD-1A2C-54C9-0EE826C89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70B85A51-EB21-3C83-B75A-86F870D7F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2F5903A9-2081-21DD-A7A3-C0D0C1088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7BA6A2DB-6B52-9E0A-EB95-24E071EF1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01C8B9-BD88-4155-A65D-5B8368759AD9}" type="slidenum">
              <a:rPr lang="en-GB" altLang="hu-HU"/>
              <a:pPr/>
              <a:t>‹#›</a:t>
            </a:fld>
            <a:endParaRPr lang="en-GB" altLang="hu-HU">
              <a:latin typeface="Arial CE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529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6FDEAFE3-DE7A-57AE-00BD-FE5408942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93E2A8C0-44CE-2643-0682-EC8548276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DCE6FA79-C5DA-4277-0736-F7B6604C1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8A4CD8-D09D-4CEB-BA50-5641120DFFE4}" type="slidenum">
              <a:rPr lang="en-GB" altLang="hu-HU"/>
              <a:pPr/>
              <a:t>‹#›</a:t>
            </a:fld>
            <a:endParaRPr lang="en-GB" altLang="hu-HU">
              <a:latin typeface="Arial CE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361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275CFE7-2783-D42A-9710-875CCB192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0883C8F-BB87-846E-8666-2D98CB1DB0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3A94B9C2-C317-9CD2-725D-125F3C6572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367E29EB-611A-A05F-88F4-F8E85BDEC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522DC6DA-917E-FC09-B0F3-14E75BBEE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B057FCCE-1427-58D0-B07B-A2C5F3889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DDDB11-A7A0-48AC-AFAF-F8BA5FB7E08D}" type="slidenum">
              <a:rPr lang="en-GB" altLang="hu-HU"/>
              <a:pPr/>
              <a:t>‹#›</a:t>
            </a:fld>
            <a:endParaRPr lang="en-GB" altLang="hu-HU">
              <a:latin typeface="Arial CE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765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9468C1E-5341-FA7F-D4C0-48A01C833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DAEE9EF8-C129-F777-0F47-78BA14536E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2B8B94A7-68BD-EDEF-1559-B6C5F571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0920ADE4-B45E-A505-E008-7B84F2D74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C32DC466-D5D6-5BB0-E212-EE96EB6A4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D3F17BC3-1449-8E74-3A1E-F7EA5782C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03DE93-3564-4BC1-8471-BC2980B1B6C3}" type="slidenum">
              <a:rPr lang="en-GB" altLang="hu-HU"/>
              <a:pPr/>
              <a:t>‹#›</a:t>
            </a:fld>
            <a:endParaRPr lang="en-GB" altLang="hu-HU">
              <a:latin typeface="Arial CE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103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roup 4">
            <a:extLst>
              <a:ext uri="{FF2B5EF4-FFF2-40B4-BE49-F238E27FC236}">
                <a16:creationId xmlns:a16="http://schemas.microsoft.com/office/drawing/2014/main" id="{39B68D2B-FD2B-4E62-C21D-DAD8EA3F8D7C}"/>
              </a:ext>
            </a:extLst>
          </p:cNvPr>
          <p:cNvGrpSpPr>
            <a:grpSpLocks/>
          </p:cNvGrpSpPr>
          <p:nvPr/>
        </p:nvGrpSpPr>
        <p:grpSpPr bwMode="auto">
          <a:xfrm>
            <a:off x="0" y="844550"/>
            <a:ext cx="2897188" cy="6015038"/>
            <a:chOff x="0" y="532"/>
            <a:chExt cx="1825" cy="3789"/>
          </a:xfrm>
        </p:grpSpPr>
        <p:sp>
          <p:nvSpPr>
            <p:cNvPr id="1026" name="Arc 2">
              <a:extLst>
                <a:ext uri="{FF2B5EF4-FFF2-40B4-BE49-F238E27FC236}">
                  <a16:creationId xmlns:a16="http://schemas.microsoft.com/office/drawing/2014/main" id="{54FBC070-859F-2246-B447-A1EF9F00E8C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532"/>
              <a:ext cx="1825" cy="378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12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11" y="0"/>
                  </a:moveTo>
                  <a:cubicBezTo>
                    <a:pt x="11936" y="6"/>
                    <a:pt x="21600" y="9675"/>
                    <a:pt x="21600" y="21600"/>
                  </a:cubicBezTo>
                </a:path>
                <a:path w="21600" h="21600" stroke="0" extrusionOk="0">
                  <a:moveTo>
                    <a:pt x="11" y="0"/>
                  </a:moveTo>
                  <a:cubicBezTo>
                    <a:pt x="11936" y="6"/>
                    <a:pt x="21600" y="9675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027" name="Rectangle 3">
              <a:extLst>
                <a:ext uri="{FF2B5EF4-FFF2-40B4-BE49-F238E27FC236}">
                  <a16:creationId xmlns:a16="http://schemas.microsoft.com/office/drawing/2014/main" id="{8150673E-5F63-B1DC-0048-858175137F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" y="560"/>
              <a:ext cx="1709" cy="3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altLang="hu-HU">
                <a:latin typeface="Arial" panose="020B0604020202020204" pitchFamily="34" charset="0"/>
              </a:endParaRPr>
            </a:p>
          </p:txBody>
        </p:sp>
      </p:grpSp>
      <p:sp>
        <p:nvSpPr>
          <p:cNvPr id="1029" name="Rectangle 5">
            <a:extLst>
              <a:ext uri="{FF2B5EF4-FFF2-40B4-BE49-F238E27FC236}">
                <a16:creationId xmlns:a16="http://schemas.microsoft.com/office/drawing/2014/main" id="{BDAEF0FE-744C-5B8C-60C9-F41DA4405D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819400" y="609600"/>
            <a:ext cx="6096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hu-HU"/>
              <a:t>Mintacím szerkesztése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0C5010E-A8D3-7049-999B-EF0CF19A12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819400" y="1981200"/>
            <a:ext cx="6096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hu-HU"/>
              <a:t>Mintaszöveg szerkesztése</a:t>
            </a:r>
          </a:p>
          <a:p>
            <a:pPr lvl="1"/>
            <a:r>
              <a:rPr lang="en-GB" altLang="hu-HU"/>
              <a:t>Második szint</a:t>
            </a:r>
          </a:p>
          <a:p>
            <a:pPr lvl="2"/>
            <a:r>
              <a:rPr lang="en-GB" altLang="hu-HU"/>
              <a:t>Harmadik szint</a:t>
            </a:r>
          </a:p>
          <a:p>
            <a:pPr lvl="3"/>
            <a:r>
              <a:rPr lang="en-GB" altLang="hu-HU"/>
              <a:t>Negyedik szint</a:t>
            </a:r>
          </a:p>
          <a:p>
            <a:pPr lvl="4"/>
            <a:r>
              <a:rPr lang="en-GB" altLang="hu-HU"/>
              <a:t>Ötödik szint</a:t>
            </a:r>
          </a:p>
        </p:txBody>
      </p:sp>
      <p:sp>
        <p:nvSpPr>
          <p:cNvPr id="1031" name="Rectangle 7">
            <a:extLst>
              <a:ext uri="{FF2B5EF4-FFF2-40B4-BE49-F238E27FC236}">
                <a16:creationId xmlns:a16="http://schemas.microsoft.com/office/drawing/2014/main" id="{ECBF31BB-04BF-3717-9A96-E4B6EB041EE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latin typeface="Arial CE" panose="020B0604020202020204" pitchFamily="34" charset="0"/>
              </a:defRPr>
            </a:lvl1pPr>
          </a:lstStyle>
          <a:p>
            <a:endParaRPr lang="en-GB" altLang="hu-HU"/>
          </a:p>
        </p:txBody>
      </p:sp>
      <p:sp>
        <p:nvSpPr>
          <p:cNvPr id="1032" name="Rectangle 8">
            <a:extLst>
              <a:ext uri="{FF2B5EF4-FFF2-40B4-BE49-F238E27FC236}">
                <a16:creationId xmlns:a16="http://schemas.microsoft.com/office/drawing/2014/main" id="{E012A984-B220-A3E8-4A28-DC4B9380EB3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 CE" panose="020B0604020202020204" pitchFamily="34" charset="0"/>
              </a:defRPr>
            </a:lvl1pPr>
          </a:lstStyle>
          <a:p>
            <a:endParaRPr lang="en-GB" altLang="hu-HU"/>
          </a:p>
        </p:txBody>
      </p:sp>
      <p:sp>
        <p:nvSpPr>
          <p:cNvPr id="1033" name="Rectangle 9">
            <a:extLst>
              <a:ext uri="{FF2B5EF4-FFF2-40B4-BE49-F238E27FC236}">
                <a16:creationId xmlns:a16="http://schemas.microsoft.com/office/drawing/2014/main" id="{1D6AD07A-EB0E-2036-8B50-29DC9596623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21D96D35-62B7-4D36-B2A9-17271D4EC2CD}" type="slidenum">
              <a:rPr lang="en-GB" altLang="hu-HU"/>
              <a:pPr/>
              <a:t>‹#›</a:t>
            </a:fld>
            <a:endParaRPr lang="en-GB" altLang="hu-HU">
              <a:latin typeface="Arial CE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rtl="0" fontAlgn="base">
        <a:lnSpc>
          <a:spcPct val="70000"/>
        </a:lnSpc>
        <a:spcBef>
          <a:spcPct val="0"/>
        </a:spcBef>
        <a:spcAft>
          <a:spcPct val="0"/>
        </a:spcAft>
        <a:defRPr sz="4200" b="1" kern="1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fontAlgn="base">
        <a:lnSpc>
          <a:spcPct val="70000"/>
        </a:lnSpc>
        <a:spcBef>
          <a:spcPct val="0"/>
        </a:spcBef>
        <a:spcAft>
          <a:spcPct val="0"/>
        </a:spcAft>
        <a:defRPr sz="42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anose="020B0606020202030204" pitchFamily="34" charset="0"/>
        </a:defRPr>
      </a:lvl2pPr>
      <a:lvl3pPr algn="l" rtl="0" fontAlgn="base">
        <a:lnSpc>
          <a:spcPct val="70000"/>
        </a:lnSpc>
        <a:spcBef>
          <a:spcPct val="0"/>
        </a:spcBef>
        <a:spcAft>
          <a:spcPct val="0"/>
        </a:spcAft>
        <a:defRPr sz="42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anose="020B0606020202030204" pitchFamily="34" charset="0"/>
        </a:defRPr>
      </a:lvl3pPr>
      <a:lvl4pPr algn="l" rtl="0" fontAlgn="base">
        <a:lnSpc>
          <a:spcPct val="70000"/>
        </a:lnSpc>
        <a:spcBef>
          <a:spcPct val="0"/>
        </a:spcBef>
        <a:spcAft>
          <a:spcPct val="0"/>
        </a:spcAft>
        <a:defRPr sz="42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anose="020B0606020202030204" pitchFamily="34" charset="0"/>
        </a:defRPr>
      </a:lvl4pPr>
      <a:lvl5pPr algn="l" rtl="0" fontAlgn="base">
        <a:lnSpc>
          <a:spcPct val="70000"/>
        </a:lnSpc>
        <a:spcBef>
          <a:spcPct val="0"/>
        </a:spcBef>
        <a:spcAft>
          <a:spcPct val="0"/>
        </a:spcAft>
        <a:defRPr sz="42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anose="020B0606020202030204" pitchFamily="34" charset="0"/>
        </a:defRPr>
      </a:lvl5pPr>
      <a:lvl6pPr marL="457200" algn="l" rtl="0" fontAlgn="base">
        <a:lnSpc>
          <a:spcPct val="70000"/>
        </a:lnSpc>
        <a:spcBef>
          <a:spcPct val="0"/>
        </a:spcBef>
        <a:spcAft>
          <a:spcPct val="0"/>
        </a:spcAft>
        <a:defRPr sz="42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anose="020B0606020202030204" pitchFamily="34" charset="0"/>
        </a:defRPr>
      </a:lvl6pPr>
      <a:lvl7pPr marL="914400" algn="l" rtl="0" fontAlgn="base">
        <a:lnSpc>
          <a:spcPct val="70000"/>
        </a:lnSpc>
        <a:spcBef>
          <a:spcPct val="0"/>
        </a:spcBef>
        <a:spcAft>
          <a:spcPct val="0"/>
        </a:spcAft>
        <a:defRPr sz="42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anose="020B0606020202030204" pitchFamily="34" charset="0"/>
        </a:defRPr>
      </a:lvl7pPr>
      <a:lvl8pPr marL="1371600" algn="l" rtl="0" fontAlgn="base">
        <a:lnSpc>
          <a:spcPct val="70000"/>
        </a:lnSpc>
        <a:spcBef>
          <a:spcPct val="0"/>
        </a:spcBef>
        <a:spcAft>
          <a:spcPct val="0"/>
        </a:spcAft>
        <a:defRPr sz="42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anose="020B0606020202030204" pitchFamily="34" charset="0"/>
        </a:defRPr>
      </a:lvl8pPr>
      <a:lvl9pPr marL="1828800" algn="l" rtl="0" fontAlgn="base">
        <a:lnSpc>
          <a:spcPct val="70000"/>
        </a:lnSpc>
        <a:spcBef>
          <a:spcPct val="0"/>
        </a:spcBef>
        <a:spcAft>
          <a:spcPct val="0"/>
        </a:spcAft>
        <a:defRPr sz="42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Narrow" panose="020B0606020202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fontAlgn="base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anose="05000000000000000000" pitchFamily="2" charset="2"/>
        <a:buChar char="u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«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wmf"/><Relationship Id="rId7" Type="http://schemas.openxmlformats.org/officeDocument/2006/relationships/image" Target="../media/image53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wmf"/><Relationship Id="rId11" Type="http://schemas.openxmlformats.org/officeDocument/2006/relationships/image" Target="../media/image57.jpeg"/><Relationship Id="rId5" Type="http://schemas.openxmlformats.org/officeDocument/2006/relationships/image" Target="../media/image51.wmf"/><Relationship Id="rId10" Type="http://schemas.openxmlformats.org/officeDocument/2006/relationships/image" Target="../media/image56.jpeg"/><Relationship Id="rId4" Type="http://schemas.openxmlformats.org/officeDocument/2006/relationships/image" Target="../media/image50.wmf"/><Relationship Id="rId9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10" Type="http://schemas.openxmlformats.org/officeDocument/2006/relationships/image" Target="../media/image65.jpeg"/><Relationship Id="rId4" Type="http://schemas.openxmlformats.org/officeDocument/2006/relationships/image" Target="../media/image59.jpeg"/><Relationship Id="rId9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Relationship Id="rId9" Type="http://schemas.openxmlformats.org/officeDocument/2006/relationships/image" Target="../media/image7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10" Type="http://schemas.openxmlformats.org/officeDocument/2006/relationships/image" Target="../media/image86.jpeg"/><Relationship Id="rId4" Type="http://schemas.openxmlformats.org/officeDocument/2006/relationships/image" Target="../media/image80.jpeg"/><Relationship Id="rId9" Type="http://schemas.openxmlformats.org/officeDocument/2006/relationships/image" Target="../media/image8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13" Type="http://schemas.openxmlformats.org/officeDocument/2006/relationships/image" Target="../media/image105.jpeg"/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12" Type="http://schemas.openxmlformats.org/officeDocument/2006/relationships/image" Target="../media/image104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11" Type="http://schemas.openxmlformats.org/officeDocument/2006/relationships/image" Target="../media/image103.jpeg"/><Relationship Id="rId5" Type="http://schemas.openxmlformats.org/officeDocument/2006/relationships/image" Target="../media/image97.jpeg"/><Relationship Id="rId10" Type="http://schemas.openxmlformats.org/officeDocument/2006/relationships/image" Target="../media/image102.jpeg"/><Relationship Id="rId4" Type="http://schemas.openxmlformats.org/officeDocument/2006/relationships/image" Target="../media/image96.jpeg"/><Relationship Id="rId9" Type="http://schemas.openxmlformats.org/officeDocument/2006/relationships/image" Target="../media/image101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12" Type="http://schemas.openxmlformats.org/officeDocument/2006/relationships/image" Target="../media/image116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11" Type="http://schemas.openxmlformats.org/officeDocument/2006/relationships/image" Target="../media/image115.jpeg"/><Relationship Id="rId5" Type="http://schemas.openxmlformats.org/officeDocument/2006/relationships/image" Target="../media/image109.jpeg"/><Relationship Id="rId10" Type="http://schemas.openxmlformats.org/officeDocument/2006/relationships/image" Target="../media/image114.jpeg"/><Relationship Id="rId4" Type="http://schemas.openxmlformats.org/officeDocument/2006/relationships/image" Target="../media/image108.jpeg"/><Relationship Id="rId9" Type="http://schemas.openxmlformats.org/officeDocument/2006/relationships/image" Target="../media/image11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image" Target="../media/image118.jpeg"/><Relationship Id="rId7" Type="http://schemas.openxmlformats.org/officeDocument/2006/relationships/image" Target="../media/image122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10" Type="http://schemas.openxmlformats.org/officeDocument/2006/relationships/image" Target="../media/image125.jpeg"/><Relationship Id="rId4" Type="http://schemas.openxmlformats.org/officeDocument/2006/relationships/image" Target="../media/image119.jpeg"/><Relationship Id="rId9" Type="http://schemas.openxmlformats.org/officeDocument/2006/relationships/image" Target="../media/image124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eg"/><Relationship Id="rId13" Type="http://schemas.openxmlformats.org/officeDocument/2006/relationships/image" Target="../media/image137.jpeg"/><Relationship Id="rId3" Type="http://schemas.openxmlformats.org/officeDocument/2006/relationships/image" Target="../media/image127.jpeg"/><Relationship Id="rId7" Type="http://schemas.openxmlformats.org/officeDocument/2006/relationships/image" Target="../media/image131.jpeg"/><Relationship Id="rId12" Type="http://schemas.openxmlformats.org/officeDocument/2006/relationships/image" Target="../media/image136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jpeg"/><Relationship Id="rId11" Type="http://schemas.openxmlformats.org/officeDocument/2006/relationships/image" Target="../media/image135.jpeg"/><Relationship Id="rId5" Type="http://schemas.openxmlformats.org/officeDocument/2006/relationships/image" Target="../media/image129.jpeg"/><Relationship Id="rId15" Type="http://schemas.openxmlformats.org/officeDocument/2006/relationships/image" Target="../media/image139.jpeg"/><Relationship Id="rId10" Type="http://schemas.openxmlformats.org/officeDocument/2006/relationships/image" Target="../media/image134.jpeg"/><Relationship Id="rId4" Type="http://schemas.openxmlformats.org/officeDocument/2006/relationships/image" Target="../media/image128.jpeg"/><Relationship Id="rId9" Type="http://schemas.openxmlformats.org/officeDocument/2006/relationships/image" Target="../media/image133.jpeg"/><Relationship Id="rId14" Type="http://schemas.openxmlformats.org/officeDocument/2006/relationships/image" Target="../media/image13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7" Type="http://schemas.openxmlformats.org/officeDocument/2006/relationships/image" Target="../media/image145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jpeg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jpeg"/><Relationship Id="rId3" Type="http://schemas.openxmlformats.org/officeDocument/2006/relationships/image" Target="../media/image147.jpeg"/><Relationship Id="rId7" Type="http://schemas.openxmlformats.org/officeDocument/2006/relationships/image" Target="../media/image151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jpeg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Relationship Id="rId9" Type="http://schemas.openxmlformats.org/officeDocument/2006/relationships/image" Target="../media/image153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jpeg"/><Relationship Id="rId13" Type="http://schemas.openxmlformats.org/officeDocument/2006/relationships/image" Target="../media/image165.jpeg"/><Relationship Id="rId3" Type="http://schemas.openxmlformats.org/officeDocument/2006/relationships/image" Target="../media/image155.jpeg"/><Relationship Id="rId7" Type="http://schemas.openxmlformats.org/officeDocument/2006/relationships/image" Target="../media/image159.jpeg"/><Relationship Id="rId12" Type="http://schemas.openxmlformats.org/officeDocument/2006/relationships/image" Target="../media/image164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jpeg"/><Relationship Id="rId11" Type="http://schemas.openxmlformats.org/officeDocument/2006/relationships/image" Target="../media/image163.jpeg"/><Relationship Id="rId5" Type="http://schemas.openxmlformats.org/officeDocument/2006/relationships/image" Target="../media/image157.jpeg"/><Relationship Id="rId10" Type="http://schemas.openxmlformats.org/officeDocument/2006/relationships/image" Target="../media/image162.jpeg"/><Relationship Id="rId4" Type="http://schemas.openxmlformats.org/officeDocument/2006/relationships/image" Target="../media/image156.jpeg"/><Relationship Id="rId9" Type="http://schemas.openxmlformats.org/officeDocument/2006/relationships/image" Target="../media/image161.jpeg"/><Relationship Id="rId14" Type="http://schemas.openxmlformats.org/officeDocument/2006/relationships/image" Target="../media/image166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jpeg"/><Relationship Id="rId13" Type="http://schemas.openxmlformats.org/officeDocument/2006/relationships/image" Target="../media/image178.jpeg"/><Relationship Id="rId3" Type="http://schemas.openxmlformats.org/officeDocument/2006/relationships/image" Target="../media/image168.jpeg"/><Relationship Id="rId7" Type="http://schemas.openxmlformats.org/officeDocument/2006/relationships/image" Target="../media/image172.jpeg"/><Relationship Id="rId12" Type="http://schemas.openxmlformats.org/officeDocument/2006/relationships/image" Target="../media/image177.jpeg"/><Relationship Id="rId2" Type="http://schemas.openxmlformats.org/officeDocument/2006/relationships/image" Target="../media/image167.jpeg"/><Relationship Id="rId16" Type="http://schemas.openxmlformats.org/officeDocument/2006/relationships/image" Target="../media/image1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.jpeg"/><Relationship Id="rId11" Type="http://schemas.openxmlformats.org/officeDocument/2006/relationships/image" Target="../media/image176.jpeg"/><Relationship Id="rId5" Type="http://schemas.openxmlformats.org/officeDocument/2006/relationships/image" Target="../media/image170.jpeg"/><Relationship Id="rId15" Type="http://schemas.openxmlformats.org/officeDocument/2006/relationships/image" Target="../media/image180.jpeg"/><Relationship Id="rId10" Type="http://schemas.openxmlformats.org/officeDocument/2006/relationships/image" Target="../media/image175.jpeg"/><Relationship Id="rId4" Type="http://schemas.openxmlformats.org/officeDocument/2006/relationships/image" Target="../media/image169.jpeg"/><Relationship Id="rId9" Type="http://schemas.openxmlformats.org/officeDocument/2006/relationships/image" Target="../media/image174.jpeg"/><Relationship Id="rId14" Type="http://schemas.openxmlformats.org/officeDocument/2006/relationships/image" Target="../media/image179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jpeg"/><Relationship Id="rId13" Type="http://schemas.openxmlformats.org/officeDocument/2006/relationships/image" Target="../media/image193.jpeg"/><Relationship Id="rId3" Type="http://schemas.openxmlformats.org/officeDocument/2006/relationships/image" Target="../media/image183.jpeg"/><Relationship Id="rId7" Type="http://schemas.openxmlformats.org/officeDocument/2006/relationships/image" Target="../media/image187.jpeg"/><Relationship Id="rId12" Type="http://schemas.openxmlformats.org/officeDocument/2006/relationships/image" Target="../media/image192.jpe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6.jpeg"/><Relationship Id="rId11" Type="http://schemas.openxmlformats.org/officeDocument/2006/relationships/image" Target="../media/image191.jpeg"/><Relationship Id="rId5" Type="http://schemas.openxmlformats.org/officeDocument/2006/relationships/image" Target="../media/image185.jpeg"/><Relationship Id="rId10" Type="http://schemas.openxmlformats.org/officeDocument/2006/relationships/image" Target="../media/image190.jpeg"/><Relationship Id="rId4" Type="http://schemas.openxmlformats.org/officeDocument/2006/relationships/image" Target="../media/image184.jpeg"/><Relationship Id="rId9" Type="http://schemas.openxmlformats.org/officeDocument/2006/relationships/image" Target="../media/image189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F8D0F0AC-EF5F-3546-CC34-3B79A725948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547813" y="-171450"/>
            <a:ext cx="6767512" cy="2376488"/>
          </a:xfrm>
          <a:noFill/>
          <a:ln/>
        </p:spPr>
        <p:txBody>
          <a:bodyPr/>
          <a:lstStyle/>
          <a:p>
            <a:pPr>
              <a:lnSpc>
                <a:spcPct val="80000"/>
              </a:lnSpc>
            </a:pPr>
            <a:r>
              <a:rPr lang="hu-HU" altLang="hu-HU"/>
              <a:t>Az én hivatásom</a:t>
            </a:r>
            <a:br>
              <a:rPr lang="hu-HU" altLang="hu-HU"/>
            </a:br>
            <a:endParaRPr lang="en-GB" altLang="hu-HU" b="0" i="1"/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EBE6AEFE-5604-2FD7-27AD-377F486EF94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827088" y="2205038"/>
            <a:ext cx="7769225" cy="2616200"/>
          </a:xfrm>
          <a:noFill/>
          <a:ln/>
        </p:spPr>
        <p:txBody>
          <a:bodyPr/>
          <a:lstStyle/>
          <a:p>
            <a:pPr algn="l"/>
            <a:r>
              <a:rPr lang="hu-HU" altLang="hu-HU"/>
              <a:t>Dr. Kiss Jenő</a:t>
            </a:r>
          </a:p>
          <a:p>
            <a:pPr algn="l"/>
            <a:r>
              <a:rPr lang="hu-HU" altLang="hu-HU"/>
              <a:t>osztályvezető főorvos</a:t>
            </a:r>
          </a:p>
          <a:p>
            <a:pPr algn="l"/>
            <a:r>
              <a:rPr lang="hu-HU" altLang="hu-HU"/>
              <a:t>Szent János Kórház</a:t>
            </a:r>
          </a:p>
          <a:p>
            <a:pPr algn="l"/>
            <a:r>
              <a:rPr lang="hu-HU" altLang="hu-HU"/>
              <a:t>Ortopéd-Traumatológiai Osztály</a:t>
            </a:r>
            <a:endParaRPr lang="en-GB" altLang="hu-HU"/>
          </a:p>
        </p:txBody>
      </p:sp>
      <p:pic>
        <p:nvPicPr>
          <p:cNvPr id="29700" name="Picture 4">
            <a:extLst>
              <a:ext uri="{FF2B5EF4-FFF2-40B4-BE49-F238E27FC236}">
                <a16:creationId xmlns:a16="http://schemas.microsoft.com/office/drawing/2014/main" id="{C88F0014-0A0A-7059-B40C-550503D49302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2800" y="4953000"/>
            <a:ext cx="1022350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2">
            <a:extLst>
              <a:ext uri="{FF2B5EF4-FFF2-40B4-BE49-F238E27FC236}">
                <a16:creationId xmlns:a16="http://schemas.microsoft.com/office/drawing/2014/main" id="{1353AB0B-DA1F-BDAF-4211-9694FE8CDD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pPr algn="ctr"/>
            <a:r>
              <a:rPr lang="hu-HU" altLang="hu-HU" sz="2800"/>
              <a:t>Papp Szidónia és Túry Ferenc LAM-ban megjelent tanulmánya</a:t>
            </a:r>
            <a:endParaRPr lang="en-US" altLang="hu-HU" sz="2800"/>
          </a:p>
        </p:txBody>
      </p:sp>
      <p:sp>
        <p:nvSpPr>
          <p:cNvPr id="307203" name="Rectangle 3">
            <a:extLst>
              <a:ext uri="{FF2B5EF4-FFF2-40B4-BE49-F238E27FC236}">
                <a16:creationId xmlns:a16="http://schemas.microsoft.com/office/drawing/2014/main" id="{F11C190F-F932-75D9-A9CD-7C1C0AE6E0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1981200"/>
            <a:ext cx="8964612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hu-HU" altLang="hu-HU"/>
          </a:p>
          <a:p>
            <a:pPr lvl="1">
              <a:lnSpc>
                <a:spcPct val="90000"/>
              </a:lnSpc>
            </a:pPr>
            <a:r>
              <a:rPr lang="hu-HU" altLang="hu-HU"/>
              <a:t>30% közepesnek, 2% rossznak értékelte az egészségi állapotát</a:t>
            </a:r>
          </a:p>
          <a:p>
            <a:pPr lvl="1">
              <a:lnSpc>
                <a:spcPct val="90000"/>
              </a:lnSpc>
            </a:pPr>
            <a:r>
              <a:rPr lang="hu-HU" altLang="hu-HU"/>
              <a:t>14% dohányzott</a:t>
            </a:r>
          </a:p>
          <a:p>
            <a:pPr lvl="1">
              <a:lnSpc>
                <a:spcPct val="90000"/>
              </a:lnSpc>
            </a:pPr>
            <a:r>
              <a:rPr lang="hu-HU" altLang="hu-HU"/>
              <a:t>5% krónikus alvászavarral küszködött</a:t>
            </a:r>
          </a:p>
          <a:p>
            <a:pPr lvl="1">
              <a:lnSpc>
                <a:spcPct val="90000"/>
              </a:lnSpc>
            </a:pPr>
            <a:r>
              <a:rPr lang="hu-HU" altLang="hu-HU"/>
              <a:t>26%-nak volt visszatérő fejfájása</a:t>
            </a:r>
          </a:p>
          <a:p>
            <a:pPr lvl="1">
              <a:lnSpc>
                <a:spcPct val="90000"/>
              </a:lnSpc>
            </a:pPr>
            <a:r>
              <a:rPr lang="hu-HU" altLang="hu-HU"/>
              <a:t>17%-nak volt gyomorpanasza</a:t>
            </a:r>
          </a:p>
          <a:p>
            <a:pPr lvl="1">
              <a:lnSpc>
                <a:spcPct val="90000"/>
              </a:lnSpc>
            </a:pPr>
            <a:r>
              <a:rPr lang="hu-HU" altLang="hu-HU"/>
              <a:t>26% panaszkodott derék vagy hátfájásról</a:t>
            </a:r>
          </a:p>
          <a:p>
            <a:pPr lvl="1">
              <a:lnSpc>
                <a:spcPct val="90000"/>
              </a:lnSpc>
            </a:pPr>
            <a:r>
              <a:rPr lang="hu-HU" altLang="hu-HU"/>
              <a:t>31% gyakori fáradságról számolt be</a:t>
            </a:r>
            <a:endParaRPr lang="en-US" altLang="hu-HU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2">
            <a:extLst>
              <a:ext uri="{FF2B5EF4-FFF2-40B4-BE49-F238E27FC236}">
                <a16:creationId xmlns:a16="http://schemas.microsoft.com/office/drawing/2014/main" id="{FED1BFF6-818C-71AC-0CB0-904DA0B364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pPr algn="ctr"/>
            <a:r>
              <a:rPr lang="hu-HU" altLang="hu-HU" sz="2800"/>
              <a:t>Más hazai és nemzetközi tanulmányok szerint</a:t>
            </a:r>
            <a:endParaRPr lang="en-US" altLang="hu-HU" sz="2800"/>
          </a:p>
        </p:txBody>
      </p:sp>
      <p:sp>
        <p:nvSpPr>
          <p:cNvPr id="308227" name="Rectangle 3">
            <a:extLst>
              <a:ext uri="{FF2B5EF4-FFF2-40B4-BE49-F238E27FC236}">
                <a16:creationId xmlns:a16="http://schemas.microsoft.com/office/drawing/2014/main" id="{4A0CCB27-E4E0-C966-8D4A-C65B8307A3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1981200"/>
            <a:ext cx="8964612" cy="4114800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endParaRPr lang="hu-HU" altLang="hu-HU"/>
          </a:p>
          <a:p>
            <a:pPr lvl="1"/>
            <a:r>
              <a:rPr lang="hu-HU" altLang="hu-HU"/>
              <a:t>A medikusok 40% gondolt arra, hogy elhagyja a pályát</a:t>
            </a:r>
          </a:p>
          <a:p>
            <a:pPr lvl="1"/>
            <a:r>
              <a:rPr lang="hu-HU" altLang="hu-HU"/>
              <a:t>13-15% depressziós</a:t>
            </a:r>
          </a:p>
          <a:p>
            <a:pPr lvl="1"/>
            <a:r>
              <a:rPr lang="hu-HU" altLang="hu-HU"/>
              <a:t>14-20% fejében fordult már meg az öngyilkosság gondolata</a:t>
            </a:r>
            <a:endParaRPr lang="en-US" altLang="hu-HU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>
            <a:extLst>
              <a:ext uri="{FF2B5EF4-FFF2-40B4-BE49-F238E27FC236}">
                <a16:creationId xmlns:a16="http://schemas.microsoft.com/office/drawing/2014/main" id="{823CDE8A-40DA-55E0-DD11-3631073B17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692150"/>
            <a:ext cx="8424862" cy="1143000"/>
          </a:xfrm>
        </p:spPr>
        <p:txBody>
          <a:bodyPr/>
          <a:lstStyle/>
          <a:p>
            <a:pPr algn="ctr"/>
            <a:r>
              <a:rPr lang="hu-HU" altLang="hu-HU"/>
              <a:t>Hogyan kerültem én el mindezeket?</a:t>
            </a:r>
            <a:endParaRPr lang="en-US" altLang="hu-HU"/>
          </a:p>
        </p:txBody>
      </p:sp>
      <p:sp>
        <p:nvSpPr>
          <p:cNvPr id="310275" name="Rectangle 3">
            <a:extLst>
              <a:ext uri="{FF2B5EF4-FFF2-40B4-BE49-F238E27FC236}">
                <a16:creationId xmlns:a16="http://schemas.microsoft.com/office/drawing/2014/main" id="{BE3AB5C7-EF57-0F20-2C63-964661912E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2852738"/>
            <a:ext cx="4608513" cy="25209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hu-HU" altLang="hu-HU" sz="2400"/>
              <a:t>Naphegy téri kollégium</a:t>
            </a:r>
          </a:p>
          <a:p>
            <a:pPr>
              <a:lnSpc>
                <a:spcPct val="90000"/>
              </a:lnSpc>
            </a:pPr>
            <a:r>
              <a:rPr lang="hu-HU" altLang="hu-HU" sz="2400"/>
              <a:t>Nagyon jó csoport</a:t>
            </a:r>
          </a:p>
          <a:p>
            <a:pPr>
              <a:lnSpc>
                <a:spcPct val="90000"/>
              </a:lnSpc>
            </a:pPr>
            <a:r>
              <a:rPr lang="hu-HU" altLang="hu-HU" sz="2400"/>
              <a:t>Sportolás</a:t>
            </a:r>
          </a:p>
          <a:p>
            <a:pPr>
              <a:lnSpc>
                <a:spcPct val="90000"/>
              </a:lnSpc>
            </a:pPr>
            <a:r>
              <a:rPr lang="hu-HU" altLang="hu-HU" sz="2400"/>
              <a:t>Családalapítás</a:t>
            </a:r>
          </a:p>
          <a:p>
            <a:pPr>
              <a:lnSpc>
                <a:spcPct val="90000"/>
              </a:lnSpc>
            </a:pPr>
            <a:r>
              <a:rPr lang="hu-HU" altLang="hu-HU" sz="2400"/>
              <a:t>Szakterület kiválasztása</a:t>
            </a:r>
          </a:p>
          <a:p>
            <a:pPr lvl="2">
              <a:lnSpc>
                <a:spcPct val="90000"/>
              </a:lnSpc>
            </a:pPr>
            <a:r>
              <a:rPr lang="hu-HU" altLang="hu-HU" sz="2000"/>
              <a:t>Nagyszülők és apám hatása</a:t>
            </a:r>
          </a:p>
          <a:p>
            <a:pPr>
              <a:lnSpc>
                <a:spcPct val="90000"/>
              </a:lnSpc>
            </a:pPr>
            <a:endParaRPr lang="hu-HU" altLang="hu-HU" sz="240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hu-HU" sz="2400"/>
          </a:p>
        </p:txBody>
      </p:sp>
      <p:pic>
        <p:nvPicPr>
          <p:cNvPr id="310276" name="Picture 4">
            <a:extLst>
              <a:ext uri="{FF2B5EF4-FFF2-40B4-BE49-F238E27FC236}">
                <a16:creationId xmlns:a16="http://schemas.microsoft.com/office/drawing/2014/main" id="{F502DFD6-F8A5-7D32-DDBA-81F58625E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2492375"/>
            <a:ext cx="4283075" cy="324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2">
            <a:extLst>
              <a:ext uri="{FF2B5EF4-FFF2-40B4-BE49-F238E27FC236}">
                <a16:creationId xmlns:a16="http://schemas.microsoft.com/office/drawing/2014/main" id="{73469D6F-721A-4BB8-D9EB-28E9783648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520112" cy="836613"/>
          </a:xfrm>
        </p:spPr>
        <p:txBody>
          <a:bodyPr/>
          <a:lstStyle/>
          <a:p>
            <a:pPr algn="ctr"/>
            <a:r>
              <a:rPr lang="hu-HU" altLang="hu-HU" sz="3200"/>
              <a:t>Munkahelyeim: 1982-2001</a:t>
            </a:r>
            <a:endParaRPr lang="en-US" altLang="hu-HU" sz="3200"/>
          </a:p>
        </p:txBody>
      </p:sp>
      <p:sp>
        <p:nvSpPr>
          <p:cNvPr id="302083" name="Rectangle 3">
            <a:extLst>
              <a:ext uri="{FF2B5EF4-FFF2-40B4-BE49-F238E27FC236}">
                <a16:creationId xmlns:a16="http://schemas.microsoft.com/office/drawing/2014/main" id="{1DEF9298-0DF8-8A64-E841-F60B13C051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9750" y="620713"/>
            <a:ext cx="8424863" cy="1225550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hu-HU" altLang="hu-HU" sz="2000" b="1"/>
              <a:t>Semmelweis Orvostudományi Egyetem Ortopédiai Klinika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hu-HU" altLang="hu-HU" sz="2000" b="1"/>
              <a:t> Az első ortopédiai klinika Magyarországon ( alapítva 1951-ben)</a:t>
            </a:r>
          </a:p>
          <a:p>
            <a:pPr algn="ctr">
              <a:buFont typeface="Wingdings" panose="05000000000000000000" pitchFamily="2" charset="2"/>
              <a:buNone/>
            </a:pPr>
            <a:endParaRPr lang="hu-HU" altLang="hu-HU" sz="2000" b="1"/>
          </a:p>
          <a:p>
            <a:pPr algn="ctr">
              <a:buFont typeface="Wingdings" panose="05000000000000000000" pitchFamily="2" charset="2"/>
              <a:buNone/>
            </a:pPr>
            <a:endParaRPr lang="hu-HU" altLang="hu-HU" sz="2000"/>
          </a:p>
          <a:p>
            <a:endParaRPr lang="en-US" altLang="hu-HU" sz="2000"/>
          </a:p>
        </p:txBody>
      </p:sp>
      <p:pic>
        <p:nvPicPr>
          <p:cNvPr id="302087" name="Picture 7">
            <a:extLst>
              <a:ext uri="{FF2B5EF4-FFF2-40B4-BE49-F238E27FC236}">
                <a16:creationId xmlns:a16="http://schemas.microsoft.com/office/drawing/2014/main" id="{BA82A585-E019-619D-A578-5319824E7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84313"/>
            <a:ext cx="2843213" cy="237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2089" name="Picture 9">
            <a:extLst>
              <a:ext uri="{FF2B5EF4-FFF2-40B4-BE49-F238E27FC236}">
                <a16:creationId xmlns:a16="http://schemas.microsoft.com/office/drawing/2014/main" id="{9F102CE6-13AC-C272-18E0-FC470909B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1775" y="1484313"/>
            <a:ext cx="3708400" cy="236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2090" name="Picture 10">
            <a:extLst>
              <a:ext uri="{FF2B5EF4-FFF2-40B4-BE49-F238E27FC236}">
                <a16:creationId xmlns:a16="http://schemas.microsoft.com/office/drawing/2014/main" id="{70F30943-5E02-E850-6EC7-06A61D705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3663" y="1484313"/>
            <a:ext cx="2700337" cy="233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2091" name="Picture 11">
            <a:extLst>
              <a:ext uri="{FF2B5EF4-FFF2-40B4-BE49-F238E27FC236}">
                <a16:creationId xmlns:a16="http://schemas.microsoft.com/office/drawing/2014/main" id="{749AF6C4-E2E7-76EF-094F-C9A6E282B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4581525"/>
            <a:ext cx="1863725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2092" name="Picture 12">
            <a:extLst>
              <a:ext uri="{FF2B5EF4-FFF2-40B4-BE49-F238E27FC236}">
                <a16:creationId xmlns:a16="http://schemas.microsoft.com/office/drawing/2014/main" id="{3C210D9F-FABC-BA02-D210-BE65E67C2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213" y="4581525"/>
            <a:ext cx="1743075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2093" name="Picture 13">
            <a:extLst>
              <a:ext uri="{FF2B5EF4-FFF2-40B4-BE49-F238E27FC236}">
                <a16:creationId xmlns:a16="http://schemas.microsoft.com/office/drawing/2014/main" id="{F164D7D7-4440-8ECE-DDAF-187F9E3DE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263" y="4581525"/>
            <a:ext cx="1716087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2094" name="Picture 14">
            <a:extLst>
              <a:ext uri="{FF2B5EF4-FFF2-40B4-BE49-F238E27FC236}">
                <a16:creationId xmlns:a16="http://schemas.microsoft.com/office/drawing/2014/main" id="{9F6DA55E-8D9C-BB0E-E5A7-C58669406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7763" y="4581525"/>
            <a:ext cx="1646237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2095" name="Text Box 15">
            <a:extLst>
              <a:ext uri="{FF2B5EF4-FFF2-40B4-BE49-F238E27FC236}">
                <a16:creationId xmlns:a16="http://schemas.microsoft.com/office/drawing/2014/main" id="{6883844C-07B6-42DE-05BF-06681FCB3F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024313"/>
            <a:ext cx="89646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sz="1800"/>
              <a:t>Prof. Vízkelety Tibor        Prof. Cser Imre        Prof. Bender Görgy     Dr. Lénárt György</a:t>
            </a:r>
            <a:endParaRPr lang="en-US" altLang="hu-HU" sz="1800"/>
          </a:p>
        </p:txBody>
      </p:sp>
      <p:sp>
        <p:nvSpPr>
          <p:cNvPr id="302096" name="Text Box 16">
            <a:extLst>
              <a:ext uri="{FF2B5EF4-FFF2-40B4-BE49-F238E27FC236}">
                <a16:creationId xmlns:a16="http://schemas.microsoft.com/office/drawing/2014/main" id="{6F9D2DD7-FB4B-A6C2-F502-89E6AEA167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100" y="3573463"/>
            <a:ext cx="692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sz="1800">
                <a:solidFill>
                  <a:schemeClr val="bg1"/>
                </a:solidFill>
              </a:rPr>
              <a:t>2000</a:t>
            </a:r>
            <a:endParaRPr lang="en-US" altLang="hu-HU" sz="18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1" name="Rectangle 3">
            <a:extLst>
              <a:ext uri="{FF2B5EF4-FFF2-40B4-BE49-F238E27FC236}">
                <a16:creationId xmlns:a16="http://schemas.microsoft.com/office/drawing/2014/main" id="{34B27333-0768-951F-05E4-9ACBFEA5B2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765175"/>
            <a:ext cx="9144000" cy="1150938"/>
          </a:xfrm>
        </p:spPr>
        <p:txBody>
          <a:bodyPr/>
          <a:lstStyle/>
          <a:p>
            <a:r>
              <a:rPr lang="en-US" altLang="hu-HU" sz="2000" b="1"/>
              <a:t>Nuffield Orthopaedic Centre</a:t>
            </a:r>
            <a:r>
              <a:rPr lang="hu-HU" altLang="hu-HU" sz="2000" b="1"/>
              <a:t> (elődje alapítva 1872-ben)</a:t>
            </a:r>
          </a:p>
          <a:p>
            <a:r>
              <a:rPr lang="hu-HU" altLang="hu-HU" sz="2000" b="1"/>
              <a:t>Nuffield Department of Orthopaedic Surgery, University of Oxford</a:t>
            </a:r>
            <a:endParaRPr lang="en-US" altLang="hu-HU" sz="2000" b="1"/>
          </a:p>
          <a:p>
            <a:pPr lvl="1"/>
            <a:r>
              <a:rPr lang="hu-HU" altLang="hu-HU" sz="2000"/>
              <a:t>Az első </a:t>
            </a:r>
            <a:r>
              <a:rPr lang="en-US" altLang="hu-HU" sz="2000"/>
              <a:t> </a:t>
            </a:r>
            <a:r>
              <a:rPr lang="hu-HU" altLang="hu-HU" sz="2000"/>
              <a:t>ortopéd tanszék az Egyesült Királyságban (alapítva 1937-ben)</a:t>
            </a:r>
          </a:p>
          <a:p>
            <a:pPr>
              <a:buFont typeface="Wingdings" panose="05000000000000000000" pitchFamily="2" charset="2"/>
              <a:buNone/>
            </a:pPr>
            <a:endParaRPr lang="hu-HU" altLang="hu-HU" sz="2000"/>
          </a:p>
        </p:txBody>
      </p:sp>
      <p:pic>
        <p:nvPicPr>
          <p:cNvPr id="304132" name="Picture 4">
            <a:extLst>
              <a:ext uri="{FF2B5EF4-FFF2-40B4-BE49-F238E27FC236}">
                <a16:creationId xmlns:a16="http://schemas.microsoft.com/office/drawing/2014/main" id="{EA14F045-95D6-D4C7-67A8-BA95FF1E1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3141663"/>
            <a:ext cx="1905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4133" name="Picture 5">
            <a:extLst>
              <a:ext uri="{FF2B5EF4-FFF2-40B4-BE49-F238E27FC236}">
                <a16:creationId xmlns:a16="http://schemas.microsoft.com/office/drawing/2014/main" id="{F6C1426C-33CF-2F81-9F1D-31C298A62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1989138"/>
            <a:ext cx="1905000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4135" name="Picture 7">
            <a:extLst>
              <a:ext uri="{FF2B5EF4-FFF2-40B4-BE49-F238E27FC236}">
                <a16:creationId xmlns:a16="http://schemas.microsoft.com/office/drawing/2014/main" id="{661618C5-1B2A-FBB9-D056-BBD686DC0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5513" y="1989138"/>
            <a:ext cx="3313112" cy="221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4138" name="Picture 10">
            <a:extLst>
              <a:ext uri="{FF2B5EF4-FFF2-40B4-BE49-F238E27FC236}">
                <a16:creationId xmlns:a16="http://schemas.microsoft.com/office/drawing/2014/main" id="{5592EEEB-5AB2-49FA-7773-8B9E74892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0338" y="5013325"/>
            <a:ext cx="1800225" cy="139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4139" name="Picture 11">
            <a:extLst>
              <a:ext uri="{FF2B5EF4-FFF2-40B4-BE49-F238E27FC236}">
                <a16:creationId xmlns:a16="http://schemas.microsoft.com/office/drawing/2014/main" id="{6739888A-87EC-B795-E38E-2DC36D6CA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4841875"/>
            <a:ext cx="1300162" cy="175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4140" name="Picture 12">
            <a:extLst>
              <a:ext uri="{FF2B5EF4-FFF2-40B4-BE49-F238E27FC236}">
                <a16:creationId xmlns:a16="http://schemas.microsoft.com/office/drawing/2014/main" id="{AAABB352-C6B6-015C-AE25-78DF4E8CC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163" y="4868863"/>
            <a:ext cx="1330325" cy="177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4141" name="Picture 13">
            <a:extLst>
              <a:ext uri="{FF2B5EF4-FFF2-40B4-BE49-F238E27FC236}">
                <a16:creationId xmlns:a16="http://schemas.microsoft.com/office/drawing/2014/main" id="{63437705-5FB3-00BF-DA0F-3F325F978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0288" y="4868863"/>
            <a:ext cx="1247775" cy="172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4143" name="Rectangle 15">
            <a:extLst>
              <a:ext uri="{FF2B5EF4-FFF2-40B4-BE49-F238E27FC236}">
                <a16:creationId xmlns:a16="http://schemas.microsoft.com/office/drawing/2014/main" id="{6BD1C3C3-DFAC-967E-B30A-A8C9266E7C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520112" cy="981075"/>
          </a:xfrm>
          <a:noFill/>
          <a:ln/>
        </p:spPr>
        <p:txBody>
          <a:bodyPr/>
          <a:lstStyle/>
          <a:p>
            <a:pPr algn="ctr"/>
            <a:r>
              <a:rPr lang="hu-HU" altLang="hu-HU" sz="3200"/>
              <a:t>Munkahelyeim: 1992-1993</a:t>
            </a:r>
            <a:endParaRPr lang="en-US" altLang="hu-HU" sz="3200"/>
          </a:p>
        </p:txBody>
      </p:sp>
      <p:sp>
        <p:nvSpPr>
          <p:cNvPr id="304144" name="Text Box 16">
            <a:extLst>
              <a:ext uri="{FF2B5EF4-FFF2-40B4-BE49-F238E27FC236}">
                <a16:creationId xmlns:a16="http://schemas.microsoft.com/office/drawing/2014/main" id="{21594715-A115-EFC5-4FAE-8DC34FB2B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437063"/>
            <a:ext cx="9144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sz="1800"/>
              <a:t>Prof. Robert B. Duthie    Prof. John Kenwright     Prof. Andrew Carr    Stephen Copeland</a:t>
            </a:r>
            <a:endParaRPr lang="en-US" altLang="hu-HU" sz="1800"/>
          </a:p>
        </p:txBody>
      </p:sp>
      <p:pic>
        <p:nvPicPr>
          <p:cNvPr id="304145" name="Picture 17">
            <a:extLst>
              <a:ext uri="{FF2B5EF4-FFF2-40B4-BE49-F238E27FC236}">
                <a16:creationId xmlns:a16="http://schemas.microsoft.com/office/drawing/2014/main" id="{04774D35-CC19-11B0-588D-E0749A3DA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625" y="1989138"/>
            <a:ext cx="3313113" cy="230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>
            <a:extLst>
              <a:ext uri="{FF2B5EF4-FFF2-40B4-BE49-F238E27FC236}">
                <a16:creationId xmlns:a16="http://schemas.microsoft.com/office/drawing/2014/main" id="{77540C2A-0C22-9688-5955-E3FB33AECF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520112" cy="981075"/>
          </a:xfrm>
        </p:spPr>
        <p:txBody>
          <a:bodyPr/>
          <a:lstStyle/>
          <a:p>
            <a:pPr algn="ctr"/>
            <a:r>
              <a:rPr lang="hu-HU" altLang="hu-HU" sz="3200"/>
              <a:t>Munkahelyeim: 1996</a:t>
            </a:r>
            <a:endParaRPr lang="en-US" altLang="hu-HU" sz="3200"/>
          </a:p>
        </p:txBody>
      </p:sp>
      <p:sp>
        <p:nvSpPr>
          <p:cNvPr id="305155" name="Rectangle 3">
            <a:extLst>
              <a:ext uri="{FF2B5EF4-FFF2-40B4-BE49-F238E27FC236}">
                <a16:creationId xmlns:a16="http://schemas.microsoft.com/office/drawing/2014/main" id="{BCA24A49-B3AD-9183-02AA-3458B7A7D3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87450" y="765175"/>
            <a:ext cx="7248525" cy="1079500"/>
          </a:xfrm>
        </p:spPr>
        <p:txBody>
          <a:bodyPr/>
          <a:lstStyle/>
          <a:p>
            <a:r>
              <a:rPr lang="hu-HU" altLang="hu-HU" sz="2000" b="1"/>
              <a:t>Queen’s Medical Centre, University of Nottingham</a:t>
            </a:r>
          </a:p>
          <a:p>
            <a:r>
              <a:rPr lang="hu-HU" altLang="hu-HU" sz="2000" b="1"/>
              <a:t>City Hospital Nottingham</a:t>
            </a:r>
          </a:p>
          <a:p>
            <a:pPr algn="ctr">
              <a:buFont typeface="Wingdings" panose="05000000000000000000" pitchFamily="2" charset="2"/>
              <a:buNone/>
            </a:pPr>
            <a:endParaRPr lang="en-US" altLang="hu-HU" sz="2000"/>
          </a:p>
        </p:txBody>
      </p:sp>
      <p:pic>
        <p:nvPicPr>
          <p:cNvPr id="305159" name="Picture 7">
            <a:extLst>
              <a:ext uri="{FF2B5EF4-FFF2-40B4-BE49-F238E27FC236}">
                <a16:creationId xmlns:a16="http://schemas.microsoft.com/office/drawing/2014/main" id="{0BA7F0EF-CBDC-B9DF-E50C-AFF7D0CEE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6013" y="1773238"/>
            <a:ext cx="3168650" cy="190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5160" name="Picture 8">
            <a:extLst>
              <a:ext uri="{FF2B5EF4-FFF2-40B4-BE49-F238E27FC236}">
                <a16:creationId xmlns:a16="http://schemas.microsoft.com/office/drawing/2014/main" id="{DFFBE88E-EF8F-B467-EAA5-A84C9C884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9700" y="1774825"/>
            <a:ext cx="3168650" cy="192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5161" name="Picture 9">
            <a:extLst>
              <a:ext uri="{FF2B5EF4-FFF2-40B4-BE49-F238E27FC236}">
                <a16:creationId xmlns:a16="http://schemas.microsoft.com/office/drawing/2014/main" id="{13F1D682-43F3-BE7D-0187-F45BEFA44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50" y="4437063"/>
            <a:ext cx="1571625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5163" name="Picture 11">
            <a:extLst>
              <a:ext uri="{FF2B5EF4-FFF2-40B4-BE49-F238E27FC236}">
                <a16:creationId xmlns:a16="http://schemas.microsoft.com/office/drawing/2014/main" id="{FD95A756-DCD0-F986-80B1-A8A9F54C5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2950" y="4437063"/>
            <a:ext cx="1662113" cy="221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5164" name="Text Box 12">
            <a:extLst>
              <a:ext uri="{FF2B5EF4-FFF2-40B4-BE49-F238E27FC236}">
                <a16:creationId xmlns:a16="http://schemas.microsoft.com/office/drawing/2014/main" id="{842B1147-8F2B-EDF8-1ECA-117FFB12F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07670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sz="1800"/>
              <a:t>Prof. Angus W. Wallace       	     			           Lars Neumann</a:t>
            </a:r>
            <a:endParaRPr lang="en-US" altLang="hu-HU" sz="1800"/>
          </a:p>
        </p:txBody>
      </p:sp>
      <p:pic>
        <p:nvPicPr>
          <p:cNvPr id="305165" name="Picture 13">
            <a:extLst>
              <a:ext uri="{FF2B5EF4-FFF2-40B4-BE49-F238E27FC236}">
                <a16:creationId xmlns:a16="http://schemas.microsoft.com/office/drawing/2014/main" id="{C2E6C058-8A41-97DE-A1F2-5A663FF94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7313" y="3905250"/>
            <a:ext cx="4249737" cy="295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394" name="Picture 2">
            <a:extLst>
              <a:ext uri="{FF2B5EF4-FFF2-40B4-BE49-F238E27FC236}">
                <a16:creationId xmlns:a16="http://schemas.microsoft.com/office/drawing/2014/main" id="{6BEEF023-0F85-9C37-9BCB-FD6086F40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4300" y="1628775"/>
            <a:ext cx="1884363" cy="251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5395" name="Picture 3">
            <a:extLst>
              <a:ext uri="{FF2B5EF4-FFF2-40B4-BE49-F238E27FC236}">
                <a16:creationId xmlns:a16="http://schemas.microsoft.com/office/drawing/2014/main" id="{F71DB334-DDE7-BA01-E858-46E5CD6AA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1700213"/>
            <a:ext cx="3589337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5396" name="Picture 4">
            <a:extLst>
              <a:ext uri="{FF2B5EF4-FFF2-40B4-BE49-F238E27FC236}">
                <a16:creationId xmlns:a16="http://schemas.microsoft.com/office/drawing/2014/main" id="{7A23D4E4-B428-CDF1-A479-2DB441928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0425" y="1700213"/>
            <a:ext cx="2932113" cy="219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5397" name="Picture 5">
            <a:extLst>
              <a:ext uri="{FF2B5EF4-FFF2-40B4-BE49-F238E27FC236}">
                <a16:creationId xmlns:a16="http://schemas.microsoft.com/office/drawing/2014/main" id="{23C0E5D2-6E9C-73C7-E07A-73E0B8635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3933825"/>
            <a:ext cx="2090738" cy="278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5398" name="Picture 6">
            <a:extLst>
              <a:ext uri="{FF2B5EF4-FFF2-40B4-BE49-F238E27FC236}">
                <a16:creationId xmlns:a16="http://schemas.microsoft.com/office/drawing/2014/main" id="{BA6E24EA-E27B-AE69-7F46-617920758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1775" y="4292600"/>
            <a:ext cx="2735263" cy="205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5399" name="Rectangle 7">
            <a:extLst>
              <a:ext uri="{FF2B5EF4-FFF2-40B4-BE49-F238E27FC236}">
                <a16:creationId xmlns:a16="http://schemas.microsoft.com/office/drawing/2014/main" id="{F2BAB96F-0167-5DA8-E101-9D85FFC025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8736013" cy="836613"/>
          </a:xfrm>
          <a:noFill/>
          <a:ln/>
        </p:spPr>
        <p:txBody>
          <a:bodyPr/>
          <a:lstStyle/>
          <a:p>
            <a:pPr algn="ctr"/>
            <a:r>
              <a:rPr lang="hu-HU" altLang="hu-HU" sz="3200"/>
              <a:t>Munkahelyeim: 2001-től</a:t>
            </a:r>
            <a:endParaRPr lang="en-US" altLang="hu-HU" sz="3200"/>
          </a:p>
        </p:txBody>
      </p:sp>
      <p:sp>
        <p:nvSpPr>
          <p:cNvPr id="315400" name="Rectangle 8">
            <a:extLst>
              <a:ext uri="{FF2B5EF4-FFF2-40B4-BE49-F238E27FC236}">
                <a16:creationId xmlns:a16="http://schemas.microsoft.com/office/drawing/2014/main" id="{E204CDBB-210E-FFAD-DDC9-4D35FBC3DA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620713"/>
            <a:ext cx="9144000" cy="936625"/>
          </a:xfrm>
          <a:noFill/>
          <a:ln/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hu-HU" altLang="hu-HU" sz="2000" b="1"/>
              <a:t>Szent János Kórház Ortopéd-Traumatológiai Osztály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hu-HU" altLang="hu-HU" sz="2000" b="1"/>
              <a:t>Az első kórházi ortopédiai osztály Magyarországon (alapítva 1918-ban)</a:t>
            </a:r>
            <a:endParaRPr lang="en-US" altLang="hu-HU" sz="2000"/>
          </a:p>
        </p:txBody>
      </p:sp>
      <p:sp>
        <p:nvSpPr>
          <p:cNvPr id="315401" name="Rectangle 9">
            <a:extLst>
              <a:ext uri="{FF2B5EF4-FFF2-40B4-BE49-F238E27FC236}">
                <a16:creationId xmlns:a16="http://schemas.microsoft.com/office/drawing/2014/main" id="{5C8BD74F-E85E-877E-3DCC-4E5DB8311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2325" y="4194175"/>
            <a:ext cx="3241675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</a:pPr>
            <a:r>
              <a:rPr lang="hu-HU" altLang="hu-HU" sz="2000" b="1"/>
              <a:t>Elődeim:</a:t>
            </a:r>
          </a:p>
          <a:p>
            <a:r>
              <a:rPr lang="hu-HU" altLang="hu-HU" sz="2000" b="1"/>
              <a:t>Prof. Horváth Mihály</a:t>
            </a:r>
          </a:p>
          <a:p>
            <a:r>
              <a:rPr lang="hu-HU" altLang="hu-HU" sz="2000" b="1"/>
              <a:t>Dr. Horváth Boldizsár</a:t>
            </a:r>
          </a:p>
          <a:p>
            <a:r>
              <a:rPr lang="hu-HU" altLang="hu-HU" sz="2000" b="1"/>
              <a:t>Dr. Peer Gyula</a:t>
            </a:r>
          </a:p>
          <a:p>
            <a:r>
              <a:rPr lang="hu-HU" altLang="hu-HU" sz="2000" b="1"/>
              <a:t>Prof. Krakovits Gábor</a:t>
            </a:r>
          </a:p>
          <a:p>
            <a:pPr algn="ctr">
              <a:buFont typeface="Wingdings" panose="05000000000000000000" pitchFamily="2" charset="2"/>
              <a:buNone/>
            </a:pPr>
            <a:endParaRPr lang="en-US" altLang="hu-HU" sz="20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2">
            <a:extLst>
              <a:ext uri="{FF2B5EF4-FFF2-40B4-BE49-F238E27FC236}">
                <a16:creationId xmlns:a16="http://schemas.microsoft.com/office/drawing/2014/main" id="{B79F6772-D65A-7E4A-8AB2-0F4A60CA12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520112" cy="1143000"/>
          </a:xfrm>
        </p:spPr>
        <p:txBody>
          <a:bodyPr/>
          <a:lstStyle/>
          <a:p>
            <a:pPr algn="ctr"/>
            <a:r>
              <a:rPr lang="hu-HU" altLang="hu-HU"/>
              <a:t>Szakmai tevékenységem</a:t>
            </a:r>
            <a:endParaRPr lang="en-US" altLang="hu-HU"/>
          </a:p>
        </p:txBody>
      </p:sp>
      <p:sp>
        <p:nvSpPr>
          <p:cNvPr id="324611" name="Rectangle 3">
            <a:extLst>
              <a:ext uri="{FF2B5EF4-FFF2-40B4-BE49-F238E27FC236}">
                <a16:creationId xmlns:a16="http://schemas.microsoft.com/office/drawing/2014/main" id="{ADA80A4A-5177-FA87-78E5-8723098D99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1341438"/>
            <a:ext cx="6480175" cy="4897437"/>
          </a:xfrm>
        </p:spPr>
        <p:txBody>
          <a:bodyPr/>
          <a:lstStyle/>
          <a:p>
            <a:r>
              <a:rPr lang="hu-HU" altLang="hu-HU" sz="2400"/>
              <a:t>Ortopédiai és traumatológiai betegellátás</a:t>
            </a:r>
          </a:p>
          <a:p>
            <a:r>
              <a:rPr lang="hu-HU" altLang="hu-HU" sz="2400"/>
              <a:t>Graduális oktatás</a:t>
            </a:r>
          </a:p>
          <a:p>
            <a:r>
              <a:rPr lang="hu-HU" altLang="hu-HU" sz="2400"/>
              <a:t>Postgraduális oktatás</a:t>
            </a:r>
          </a:p>
          <a:p>
            <a:pPr lvl="1"/>
            <a:r>
              <a:rPr lang="hu-HU" altLang="hu-HU" sz="2200"/>
              <a:t>77 előadás hazai és nemzetközi fórumokon</a:t>
            </a:r>
          </a:p>
          <a:p>
            <a:r>
              <a:rPr lang="hu-HU" altLang="hu-HU" sz="2400"/>
              <a:t>Publikációk</a:t>
            </a:r>
          </a:p>
          <a:p>
            <a:pPr lvl="1"/>
            <a:r>
              <a:rPr lang="hu-HU" altLang="hu-HU" sz="2200"/>
              <a:t>69 közlemény</a:t>
            </a:r>
          </a:p>
          <a:p>
            <a:pPr lvl="1"/>
            <a:r>
              <a:rPr lang="hu-HU" altLang="hu-HU" sz="2200"/>
              <a:t>144 kongresszusi előadás</a:t>
            </a:r>
          </a:p>
          <a:p>
            <a:pPr lvl="1"/>
            <a:r>
              <a:rPr lang="hu-HU" altLang="hu-HU" sz="2200"/>
              <a:t>9 könyvfejezet</a:t>
            </a:r>
          </a:p>
          <a:p>
            <a:r>
              <a:rPr lang="hu-HU" altLang="hu-HU" sz="2400"/>
              <a:t>Társasági tagságok</a:t>
            </a:r>
          </a:p>
          <a:p>
            <a:pPr lvl="1"/>
            <a:r>
              <a:rPr lang="hu-HU" altLang="hu-HU" sz="2200"/>
              <a:t>6 hazai</a:t>
            </a:r>
          </a:p>
          <a:p>
            <a:pPr lvl="1"/>
            <a:r>
              <a:rPr lang="hu-HU" altLang="hu-HU" sz="2200"/>
              <a:t>5 nemzetközi</a:t>
            </a:r>
          </a:p>
          <a:p>
            <a:pPr lvl="1"/>
            <a:endParaRPr lang="en-US" altLang="hu-HU" sz="2200"/>
          </a:p>
        </p:txBody>
      </p:sp>
      <p:pic>
        <p:nvPicPr>
          <p:cNvPr id="324615" name="Picture 7">
            <a:extLst>
              <a:ext uri="{FF2B5EF4-FFF2-40B4-BE49-F238E27FC236}">
                <a16:creationId xmlns:a16="http://schemas.microsoft.com/office/drawing/2014/main" id="{07C4F643-F9DC-50AB-FAE1-18C6088F7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3068638"/>
            <a:ext cx="3600450" cy="270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4614" name="Picture 6">
            <a:extLst>
              <a:ext uri="{FF2B5EF4-FFF2-40B4-BE49-F238E27FC236}">
                <a16:creationId xmlns:a16="http://schemas.microsoft.com/office/drawing/2014/main" id="{B4DF3F8F-2115-2719-CB4D-BEA2ADB21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0175" y="4859338"/>
            <a:ext cx="2663825" cy="199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2">
            <a:extLst>
              <a:ext uri="{FF2B5EF4-FFF2-40B4-BE49-F238E27FC236}">
                <a16:creationId xmlns:a16="http://schemas.microsoft.com/office/drawing/2014/main" id="{814F9322-F56D-0A8F-9EB5-95D7BF16D9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609600"/>
            <a:ext cx="8520112" cy="1143000"/>
          </a:xfrm>
        </p:spPr>
        <p:txBody>
          <a:bodyPr/>
          <a:lstStyle/>
          <a:p>
            <a:pPr algn="ctr"/>
            <a:r>
              <a:rPr lang="hu-HU" altLang="hu-HU"/>
              <a:t>Szakmai sikereim</a:t>
            </a:r>
            <a:endParaRPr lang="en-US" altLang="hu-HU"/>
          </a:p>
        </p:txBody>
      </p:sp>
      <p:sp>
        <p:nvSpPr>
          <p:cNvPr id="325635" name="Rectangle 3">
            <a:extLst>
              <a:ext uri="{FF2B5EF4-FFF2-40B4-BE49-F238E27FC236}">
                <a16:creationId xmlns:a16="http://schemas.microsoft.com/office/drawing/2014/main" id="{8EE7B486-A2DF-5118-A1E5-D23E5F8259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52450" y="1700213"/>
            <a:ext cx="8591550" cy="489743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hu-HU" altLang="hu-HU"/>
              <a:t>Orvostudományok Kandidátusa 1995</a:t>
            </a:r>
          </a:p>
          <a:p>
            <a:pPr>
              <a:lnSpc>
                <a:spcPct val="90000"/>
              </a:lnSpc>
            </a:pPr>
            <a:r>
              <a:rPr lang="hu-HU" altLang="hu-HU"/>
              <a:t>Európai Váll és Könyöksebészeti Társaság Amerikai Utazó Ösztöndíjasa 1998-ban</a:t>
            </a:r>
          </a:p>
          <a:p>
            <a:pPr>
              <a:lnSpc>
                <a:spcPct val="90000"/>
              </a:lnSpc>
            </a:pPr>
            <a:r>
              <a:rPr lang="hu-HU" altLang="hu-HU"/>
              <a:t>Magyar Ortopéd Társaság elnöke 2010-2013</a:t>
            </a:r>
          </a:p>
          <a:p>
            <a:pPr>
              <a:lnSpc>
                <a:spcPct val="90000"/>
              </a:lnSpc>
            </a:pPr>
            <a:r>
              <a:rPr lang="hu-HU" altLang="hu-HU"/>
              <a:t>Magyar Váll és Könyöksebészek Egyesületének elnöke</a:t>
            </a:r>
          </a:p>
          <a:p>
            <a:pPr>
              <a:lnSpc>
                <a:spcPct val="90000"/>
              </a:lnSpc>
            </a:pPr>
            <a:r>
              <a:rPr lang="hu-HU" altLang="hu-HU"/>
              <a:t>Európai Váll és Könyöksebészeti Társaság elnökségi tagja 2004-2010</a:t>
            </a:r>
          </a:p>
          <a:p>
            <a:pPr lvl="2">
              <a:lnSpc>
                <a:spcPct val="90000"/>
              </a:lnSpc>
            </a:pPr>
            <a:r>
              <a:rPr lang="hu-HU" altLang="hu-HU"/>
              <a:t>Kelet Európai országokat támogató bizottság vezetője</a:t>
            </a:r>
          </a:p>
          <a:p>
            <a:pPr>
              <a:lnSpc>
                <a:spcPct val="90000"/>
              </a:lnSpc>
            </a:pPr>
            <a:r>
              <a:rPr lang="hu-HU" altLang="hu-HU"/>
              <a:t>Amerikai Váll és Könyöksebészek levelező tagja</a:t>
            </a:r>
          </a:p>
          <a:p>
            <a:pPr>
              <a:lnSpc>
                <a:spcPct val="90000"/>
              </a:lnSpc>
            </a:pPr>
            <a:endParaRPr lang="hu-HU" altLang="hu-HU"/>
          </a:p>
          <a:p>
            <a:pPr lvl="1">
              <a:lnSpc>
                <a:spcPct val="90000"/>
              </a:lnSpc>
            </a:pPr>
            <a:endParaRPr lang="en-US" altLang="hu-HU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Rectangle 2">
            <a:extLst>
              <a:ext uri="{FF2B5EF4-FFF2-40B4-BE49-F238E27FC236}">
                <a16:creationId xmlns:a16="http://schemas.microsoft.com/office/drawing/2014/main" id="{3E96A441-2986-56D2-EA68-9EF95BDDB9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609600"/>
            <a:ext cx="8520112" cy="1143000"/>
          </a:xfrm>
        </p:spPr>
        <p:txBody>
          <a:bodyPr/>
          <a:lstStyle/>
          <a:p>
            <a:pPr algn="ctr"/>
            <a:r>
              <a:rPr lang="hu-HU" altLang="hu-HU"/>
              <a:t>Minek köszönhettem mindezt?</a:t>
            </a:r>
            <a:endParaRPr lang="en-US" altLang="hu-HU"/>
          </a:p>
        </p:txBody>
      </p:sp>
      <p:sp>
        <p:nvSpPr>
          <p:cNvPr id="375811" name="Rectangle 3">
            <a:extLst>
              <a:ext uri="{FF2B5EF4-FFF2-40B4-BE49-F238E27FC236}">
                <a16:creationId xmlns:a16="http://schemas.microsoft.com/office/drawing/2014/main" id="{E0D2000B-6530-2BAD-7F5B-1F1C3ADF19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916113"/>
            <a:ext cx="8135937" cy="4114800"/>
          </a:xfrm>
        </p:spPr>
        <p:txBody>
          <a:bodyPr/>
          <a:lstStyle/>
          <a:p>
            <a:r>
              <a:rPr lang="hu-HU" altLang="hu-HU"/>
              <a:t>Mindig nyitott voltam az újra</a:t>
            </a:r>
          </a:p>
          <a:p>
            <a:r>
              <a:rPr lang="hu-HU" altLang="hu-HU"/>
              <a:t>A jóból és rosszból egyaránt tanultam</a:t>
            </a:r>
          </a:p>
          <a:p>
            <a:r>
              <a:rPr lang="hu-HU" altLang="hu-HU"/>
              <a:t>Nem sajnáltam az időt és energiát a tanulásra</a:t>
            </a:r>
          </a:p>
          <a:p>
            <a:r>
              <a:rPr lang="hu-HU" altLang="hu-HU"/>
              <a:t>Soha nem mondtam nemet ha hívtak valahová</a:t>
            </a:r>
          </a:p>
          <a:p>
            <a:r>
              <a:rPr lang="hu-HU" altLang="hu-HU"/>
              <a:t>Megtiszteltetésnek vettem ha felkértek valamire</a:t>
            </a:r>
            <a:endParaRPr lang="en-US" altLang="hu-H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>
            <a:extLst>
              <a:ext uri="{FF2B5EF4-FFF2-40B4-BE49-F238E27FC236}">
                <a16:creationId xmlns:a16="http://schemas.microsoft.com/office/drawing/2014/main" id="{01393B7A-5D35-99A1-FD6D-683D095FEB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750" y="260350"/>
            <a:ext cx="8375650" cy="1143000"/>
          </a:xfrm>
        </p:spPr>
        <p:txBody>
          <a:bodyPr/>
          <a:lstStyle/>
          <a:p>
            <a:pPr algn="ctr"/>
            <a:r>
              <a:rPr lang="hu-HU" altLang="hu-HU"/>
              <a:t>Szép de hogy fogjak hozzá?</a:t>
            </a:r>
            <a:endParaRPr lang="en-US" altLang="hu-HU"/>
          </a:p>
        </p:txBody>
      </p:sp>
      <p:sp>
        <p:nvSpPr>
          <p:cNvPr id="288771" name="Rectangle 3">
            <a:extLst>
              <a:ext uri="{FF2B5EF4-FFF2-40B4-BE49-F238E27FC236}">
                <a16:creationId xmlns:a16="http://schemas.microsoft.com/office/drawing/2014/main" id="{849418EA-E303-EA92-870D-73942E4F71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0113" y="1412875"/>
            <a:ext cx="7367587" cy="1016000"/>
          </a:xfrm>
        </p:spPr>
        <p:txBody>
          <a:bodyPr/>
          <a:lstStyle/>
          <a:p>
            <a:r>
              <a:rPr lang="hu-HU" altLang="hu-HU"/>
              <a:t>Irány a könyvtár aztán majd csak találok sok okos  mondást!</a:t>
            </a:r>
            <a:endParaRPr lang="en-US" altLang="hu-HU"/>
          </a:p>
        </p:txBody>
      </p:sp>
      <p:pic>
        <p:nvPicPr>
          <p:cNvPr id="288772" name="Picture 4">
            <a:extLst>
              <a:ext uri="{FF2B5EF4-FFF2-40B4-BE49-F238E27FC236}">
                <a16:creationId xmlns:a16="http://schemas.microsoft.com/office/drawing/2014/main" id="{BCBD06CE-3F2B-98B8-9751-30B77E1F3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6338" y="2420938"/>
            <a:ext cx="6697662" cy="3313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8773" name="Picture 5">
            <a:extLst>
              <a:ext uri="{FF2B5EF4-FFF2-40B4-BE49-F238E27FC236}">
                <a16:creationId xmlns:a16="http://schemas.microsoft.com/office/drawing/2014/main" id="{3A898ECE-127F-9AEB-1325-29C02EB1E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420938"/>
            <a:ext cx="4448175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8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88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88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771" grpI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2">
            <a:extLst>
              <a:ext uri="{FF2B5EF4-FFF2-40B4-BE49-F238E27FC236}">
                <a16:creationId xmlns:a16="http://schemas.microsoft.com/office/drawing/2014/main" id="{C8592D59-C199-E442-079C-2B9AA2E62E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520112" cy="1143000"/>
          </a:xfrm>
        </p:spPr>
        <p:txBody>
          <a:bodyPr/>
          <a:lstStyle/>
          <a:p>
            <a:pPr algn="ctr"/>
            <a:r>
              <a:rPr lang="hu-HU" altLang="hu-HU"/>
              <a:t>Gyakorló orvosi tevékenységem</a:t>
            </a:r>
            <a:endParaRPr lang="en-US" altLang="hu-HU"/>
          </a:p>
        </p:txBody>
      </p:sp>
      <p:sp>
        <p:nvSpPr>
          <p:cNvPr id="326659" name="Rectangle 3">
            <a:extLst>
              <a:ext uri="{FF2B5EF4-FFF2-40B4-BE49-F238E27FC236}">
                <a16:creationId xmlns:a16="http://schemas.microsoft.com/office/drawing/2014/main" id="{BAFC53B2-45C5-71EE-36D0-3F444A659C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850" y="1484313"/>
            <a:ext cx="8569325" cy="4897437"/>
          </a:xfrm>
        </p:spPr>
        <p:txBody>
          <a:bodyPr/>
          <a:lstStyle/>
          <a:p>
            <a:r>
              <a:rPr lang="hu-HU" altLang="hu-HU"/>
              <a:t>Váll és könyökízület betegségeinek kezelése</a:t>
            </a:r>
          </a:p>
          <a:p>
            <a:pPr lvl="1"/>
            <a:r>
              <a:rPr lang="hu-HU" altLang="hu-HU"/>
              <a:t>Számos eljárás hazai bevezetése </a:t>
            </a:r>
          </a:p>
          <a:p>
            <a:pPr lvl="2"/>
            <a:r>
              <a:rPr lang="hu-HU" altLang="hu-HU"/>
              <a:t>Könyökprotetika</a:t>
            </a:r>
          </a:p>
          <a:p>
            <a:pPr lvl="2"/>
            <a:r>
              <a:rPr lang="hu-HU" altLang="hu-HU"/>
              <a:t>Endoscopos műtétek</a:t>
            </a:r>
          </a:p>
          <a:p>
            <a:pPr lvl="2"/>
            <a:r>
              <a:rPr lang="hu-HU" altLang="hu-HU"/>
              <a:t>Scapulo-thoracalis fúzió</a:t>
            </a:r>
          </a:p>
          <a:p>
            <a:pPr lvl="2"/>
            <a:r>
              <a:rPr lang="hu-HU" altLang="hu-HU"/>
              <a:t>Sebészi nyak álízületek műtéti kezelése</a:t>
            </a:r>
          </a:p>
          <a:p>
            <a:pPr lvl="1"/>
            <a:endParaRPr lang="hu-HU" altLang="hu-HU"/>
          </a:p>
          <a:p>
            <a:r>
              <a:rPr lang="hu-HU" altLang="hu-HU"/>
              <a:t>Nagyízületi endoprotetika </a:t>
            </a:r>
          </a:p>
          <a:p>
            <a:pPr lvl="1"/>
            <a:r>
              <a:rPr lang="hu-HU" altLang="hu-HU"/>
              <a:t>Több speciális revíziós technika hazai bevezetése</a:t>
            </a:r>
          </a:p>
          <a:p>
            <a:pPr lvl="1"/>
            <a:endParaRPr lang="hu-HU" altLang="hu-HU"/>
          </a:p>
          <a:p>
            <a:pPr lvl="1"/>
            <a:endParaRPr lang="en-US" altLang="hu-HU"/>
          </a:p>
        </p:txBody>
      </p:sp>
      <p:sp>
        <p:nvSpPr>
          <p:cNvPr id="326660" name="Rectangle 4">
            <a:extLst>
              <a:ext uri="{FF2B5EF4-FFF2-40B4-BE49-F238E27FC236}">
                <a16:creationId xmlns:a16="http://schemas.microsoft.com/office/drawing/2014/main" id="{CBDEB4B8-380E-8775-DC4B-CC00B99181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5589588"/>
            <a:ext cx="852011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lnSpc>
                <a:spcPct val="70000"/>
              </a:lnSpc>
              <a:defRPr sz="42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defRPr>
            </a:lvl1pPr>
            <a:lvl2pPr>
              <a:lnSpc>
                <a:spcPct val="70000"/>
              </a:lnSpc>
              <a:defRPr sz="42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defRPr>
            </a:lvl2pPr>
            <a:lvl3pPr>
              <a:lnSpc>
                <a:spcPct val="70000"/>
              </a:lnSpc>
              <a:defRPr sz="42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defRPr>
            </a:lvl3pPr>
            <a:lvl4pPr>
              <a:lnSpc>
                <a:spcPct val="70000"/>
              </a:lnSpc>
              <a:defRPr sz="42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defRPr>
            </a:lvl4pPr>
            <a:lvl5pPr>
              <a:lnSpc>
                <a:spcPct val="70000"/>
              </a:lnSpc>
              <a:defRPr sz="42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defRPr>
            </a:lvl5pPr>
            <a:lvl6pPr marL="45720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defRPr>
            </a:lvl6pPr>
            <a:lvl7pPr marL="91440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defRPr>
            </a:lvl7pPr>
            <a:lvl8pPr marL="137160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defRPr>
            </a:lvl8pPr>
            <a:lvl9pPr marL="182880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defRPr>
            </a:lvl9pPr>
          </a:lstStyle>
          <a:p>
            <a:pPr algn="ctr"/>
            <a:r>
              <a:rPr lang="hu-HU" altLang="hu-HU"/>
              <a:t>Szeretem a kihívásokat</a:t>
            </a:r>
            <a:endParaRPr lang="en-US" altLang="hu-HU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Text Box 2">
            <a:extLst>
              <a:ext uri="{FF2B5EF4-FFF2-40B4-BE49-F238E27FC236}">
                <a16:creationId xmlns:a16="http://schemas.microsoft.com/office/drawing/2014/main" id="{7D332A87-00B0-105F-649E-1106542A65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7050" y="3716338"/>
            <a:ext cx="1965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>
                <a:latin typeface="Arial" panose="020B0604020202020204" pitchFamily="34" charset="0"/>
              </a:rPr>
              <a:t>6 hónap után</a:t>
            </a:r>
            <a:endParaRPr lang="en-US" altLang="hu-HU">
              <a:latin typeface="Arial" panose="020B0604020202020204" pitchFamily="34" charset="0"/>
            </a:endParaRPr>
          </a:p>
        </p:txBody>
      </p:sp>
      <p:pic>
        <p:nvPicPr>
          <p:cNvPr id="327683" name="Picture 3">
            <a:extLst>
              <a:ext uri="{FF2B5EF4-FFF2-40B4-BE49-F238E27FC236}">
                <a16:creationId xmlns:a16="http://schemas.microsoft.com/office/drawing/2014/main" id="{29B471A6-4CF7-014E-847A-3515A75AC62B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9750" y="1341438"/>
            <a:ext cx="2641600" cy="1981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7684" name="Picture 4">
            <a:extLst>
              <a:ext uri="{FF2B5EF4-FFF2-40B4-BE49-F238E27FC236}">
                <a16:creationId xmlns:a16="http://schemas.microsoft.com/office/drawing/2014/main" id="{5941EA6A-E839-812B-D66F-B98B6E62232F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03575" y="1341438"/>
            <a:ext cx="2641600" cy="1981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7685" name="Picture 5">
            <a:extLst>
              <a:ext uri="{FF2B5EF4-FFF2-40B4-BE49-F238E27FC236}">
                <a16:creationId xmlns:a16="http://schemas.microsoft.com/office/drawing/2014/main" id="{D5D12C1A-E216-2C28-471F-73D29334A7FD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4213" y="3284538"/>
            <a:ext cx="1995487" cy="3384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7686" name="Picture 6">
            <a:extLst>
              <a:ext uri="{FF2B5EF4-FFF2-40B4-BE49-F238E27FC236}">
                <a16:creationId xmlns:a16="http://schemas.microsoft.com/office/drawing/2014/main" id="{1F1F10CD-7994-7FA5-379D-B73960E20A0E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27313" y="3429000"/>
            <a:ext cx="1562100" cy="32400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7687" name="Picture 7">
            <a:extLst>
              <a:ext uri="{FF2B5EF4-FFF2-40B4-BE49-F238E27FC236}">
                <a16:creationId xmlns:a16="http://schemas.microsoft.com/office/drawing/2014/main" id="{1FD3D556-EEEF-601F-BAB2-891B9D006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2950" y="188913"/>
            <a:ext cx="1782763" cy="331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688" name="Picture 8">
            <a:extLst>
              <a:ext uri="{FF2B5EF4-FFF2-40B4-BE49-F238E27FC236}">
                <a16:creationId xmlns:a16="http://schemas.microsoft.com/office/drawing/2014/main" id="{D9290FD5-2D00-2027-0D63-30413C760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6075" y="4365625"/>
            <a:ext cx="2447925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689" name="Picture 9">
            <a:extLst>
              <a:ext uri="{FF2B5EF4-FFF2-40B4-BE49-F238E27FC236}">
                <a16:creationId xmlns:a16="http://schemas.microsoft.com/office/drawing/2014/main" id="{179BC577-F1B3-58F7-3A59-189AAE0FB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7900" y="4076700"/>
            <a:ext cx="1655763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690" name="Text Box 10">
            <a:extLst>
              <a:ext uri="{FF2B5EF4-FFF2-40B4-BE49-F238E27FC236}">
                <a16:creationId xmlns:a16="http://schemas.microsoft.com/office/drawing/2014/main" id="{2B3A2144-E79B-C819-75CF-26F71028DF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8175" y="765175"/>
            <a:ext cx="3097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kumimoji="1" lang="en-US" altLang="hu-HU">
                <a:latin typeface="Arial" panose="020B0604020202020204" pitchFamily="34" charset="0"/>
              </a:rPr>
              <a:t>Post-traum</a:t>
            </a:r>
            <a:r>
              <a:rPr kumimoji="1" lang="hu-HU" altLang="hu-HU">
                <a:latin typeface="Arial" panose="020B0604020202020204" pitchFamily="34" charset="0"/>
              </a:rPr>
              <a:t>ás eset</a:t>
            </a:r>
            <a:endParaRPr kumimoji="1" lang="en-US" altLang="hu-HU">
              <a:latin typeface="Arial" panose="020B0604020202020204" pitchFamily="34" charset="0"/>
            </a:endParaRPr>
          </a:p>
        </p:txBody>
      </p:sp>
      <p:sp>
        <p:nvSpPr>
          <p:cNvPr id="327691" name="Rectangle 11">
            <a:extLst>
              <a:ext uri="{FF2B5EF4-FFF2-40B4-BE49-F238E27FC236}">
                <a16:creationId xmlns:a16="http://schemas.microsoft.com/office/drawing/2014/main" id="{6D6D6D4B-6674-C454-A475-96509193EA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888"/>
            <a:ext cx="7092950" cy="1052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</a:pPr>
            <a:r>
              <a:rPr lang="hu-HU" altLang="hu-HU"/>
              <a:t>43 éves férfi</a:t>
            </a:r>
            <a:endParaRPr lang="en-US" altLang="hu-HU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2">
            <a:extLst>
              <a:ext uri="{FF2B5EF4-FFF2-40B4-BE49-F238E27FC236}">
                <a16:creationId xmlns:a16="http://schemas.microsoft.com/office/drawing/2014/main" id="{2731F05C-D385-B42C-64CD-1EC12CAE1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330755" name="Rectangle 3">
            <a:extLst>
              <a:ext uri="{FF2B5EF4-FFF2-40B4-BE49-F238E27FC236}">
                <a16:creationId xmlns:a16="http://schemas.microsoft.com/office/drawing/2014/main" id="{E9B05A3C-AB38-09F9-1C13-489318B7D1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516688" cy="1143000"/>
          </a:xfrm>
          <a:noFill/>
          <a:ln/>
        </p:spPr>
        <p:txBody>
          <a:bodyPr/>
          <a:lstStyle/>
          <a:p>
            <a:pPr algn="ctr" eaLnBrk="0" hangingPunct="0"/>
            <a:r>
              <a:rPr lang="hu-HU" altLang="hu-HU">
                <a:effectLst/>
                <a:latin typeface="Arial" panose="020B0604020202020204" pitchFamily="34" charset="0"/>
              </a:rPr>
              <a:t>23 éves FSHD beteg lány</a:t>
            </a:r>
          </a:p>
        </p:txBody>
      </p:sp>
      <p:sp>
        <p:nvSpPr>
          <p:cNvPr id="330756" name="Rectangle 4">
            <a:extLst>
              <a:ext uri="{FF2B5EF4-FFF2-40B4-BE49-F238E27FC236}">
                <a16:creationId xmlns:a16="http://schemas.microsoft.com/office/drawing/2014/main" id="{F3931C3C-FFB2-2E2D-6AD0-43DA42C93F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914400"/>
            <a:ext cx="6588125" cy="839788"/>
          </a:xfrm>
          <a:noFill/>
          <a:ln/>
        </p:spPr>
        <p:txBody>
          <a:bodyPr/>
          <a:lstStyle/>
          <a:p>
            <a:pPr algn="ctr" eaLnBrk="0" hangingPunct="0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hu-HU" altLang="hu-HU" sz="1900"/>
              <a:t>előbb jobb, majd 1 év után baloldali scapulo-thoracalis fúzió</a:t>
            </a:r>
          </a:p>
          <a:p>
            <a:pPr algn="ctr" eaLnBrk="0" hangingPunct="0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hu-HU" altLang="hu-HU" sz="1900"/>
              <a:t>2 illetve 3 évvel a műtétei után</a:t>
            </a:r>
          </a:p>
          <a:p>
            <a:pPr eaLnBrk="0" hangingPunct="0">
              <a:lnSpc>
                <a:spcPct val="80000"/>
              </a:lnSpc>
              <a:buFont typeface="Wingdings" panose="05000000000000000000" pitchFamily="2" charset="2"/>
              <a:buNone/>
            </a:pPr>
            <a:endParaRPr lang="hu-HU" altLang="hu-HU" sz="1900">
              <a:latin typeface="Bookman Old Style" panose="02050604050505020204" pitchFamily="18" charset="0"/>
            </a:endParaRPr>
          </a:p>
          <a:p>
            <a:pPr eaLnBrk="0" hangingPunct="0">
              <a:lnSpc>
                <a:spcPct val="80000"/>
              </a:lnSpc>
              <a:buFont typeface="Wingdings" panose="05000000000000000000" pitchFamily="2" charset="2"/>
              <a:buNone/>
            </a:pPr>
            <a:endParaRPr lang="hu-HU" altLang="hu-HU" sz="1900">
              <a:latin typeface="Bookman Old Style" panose="02050604050505020204" pitchFamily="18" charset="0"/>
            </a:endParaRPr>
          </a:p>
        </p:txBody>
      </p:sp>
      <p:pic>
        <p:nvPicPr>
          <p:cNvPr id="330757" name="Picture 5">
            <a:extLst>
              <a:ext uri="{FF2B5EF4-FFF2-40B4-BE49-F238E27FC236}">
                <a16:creationId xmlns:a16="http://schemas.microsoft.com/office/drawing/2014/main" id="{4FAE08FE-463E-E9CE-B136-D11C11E22BE8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81200"/>
            <a:ext cx="2314575" cy="213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0758" name="Picture 6">
            <a:extLst>
              <a:ext uri="{FF2B5EF4-FFF2-40B4-BE49-F238E27FC236}">
                <a16:creationId xmlns:a16="http://schemas.microsoft.com/office/drawing/2014/main" id="{E2138008-8482-431F-EF61-300FF88E818B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6938" y="1981200"/>
            <a:ext cx="2382837" cy="2084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0759" name="Picture 7">
            <a:extLst>
              <a:ext uri="{FF2B5EF4-FFF2-40B4-BE49-F238E27FC236}">
                <a16:creationId xmlns:a16="http://schemas.microsoft.com/office/drawing/2014/main" id="{724667F9-9C4E-7202-6F34-B08C79C332F6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1288" y="3141663"/>
            <a:ext cx="2652712" cy="2125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0760" name="Picture 8">
            <a:extLst>
              <a:ext uri="{FF2B5EF4-FFF2-40B4-BE49-F238E27FC236}">
                <a16:creationId xmlns:a16="http://schemas.microsoft.com/office/drawing/2014/main" id="{CB4F68AC-B0DC-7590-8780-671F67790993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1288" y="4678363"/>
            <a:ext cx="2652712" cy="2179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0761" name="Picture 9">
            <a:extLst>
              <a:ext uri="{FF2B5EF4-FFF2-40B4-BE49-F238E27FC236}">
                <a16:creationId xmlns:a16="http://schemas.microsoft.com/office/drawing/2014/main" id="{B51DB54F-61A2-706D-19B9-66251E6CD691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2138" y="1981200"/>
            <a:ext cx="2314575" cy="207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0762" name="Picture 10">
            <a:extLst>
              <a:ext uri="{FF2B5EF4-FFF2-40B4-BE49-F238E27FC236}">
                <a16:creationId xmlns:a16="http://schemas.microsoft.com/office/drawing/2014/main" id="{488FF41D-EF0D-F89A-1BEB-F913B9FF6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38600"/>
            <a:ext cx="2370138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0763" name="Picture 11">
            <a:extLst>
              <a:ext uri="{FF2B5EF4-FFF2-40B4-BE49-F238E27FC236}">
                <a16:creationId xmlns:a16="http://schemas.microsoft.com/office/drawing/2014/main" id="{7EB2C778-12AF-9312-2518-F03F3E618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2138" y="4038600"/>
            <a:ext cx="22352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0764" name="Picture 12">
            <a:extLst>
              <a:ext uri="{FF2B5EF4-FFF2-40B4-BE49-F238E27FC236}">
                <a16:creationId xmlns:a16="http://schemas.microsoft.com/office/drawing/2014/main" id="{B46B92AA-E15D-6B7B-F02C-C0E71B8E9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0138" y="4038600"/>
            <a:ext cx="2032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0765" name="Picture 13">
            <a:extLst>
              <a:ext uri="{FF2B5EF4-FFF2-40B4-BE49-F238E27FC236}">
                <a16:creationId xmlns:a16="http://schemas.microsoft.com/office/drawing/2014/main" id="{61595A90-2ABA-A320-DB79-6E68B2AFA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3538" y="0"/>
            <a:ext cx="2430462" cy="321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2">
            <a:extLst>
              <a:ext uri="{FF2B5EF4-FFF2-40B4-BE49-F238E27FC236}">
                <a16:creationId xmlns:a16="http://schemas.microsoft.com/office/drawing/2014/main" id="{5311C741-C5B1-D6EA-B2D3-F0155E6680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328707" name="Rectangle 3">
            <a:extLst>
              <a:ext uri="{FF2B5EF4-FFF2-40B4-BE49-F238E27FC236}">
                <a16:creationId xmlns:a16="http://schemas.microsoft.com/office/drawing/2014/main" id="{7772B4D4-95EE-0E1E-F1C5-CCD758304E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328708" name="Rectangle 4">
            <a:extLst>
              <a:ext uri="{FF2B5EF4-FFF2-40B4-BE49-F238E27FC236}">
                <a16:creationId xmlns:a16="http://schemas.microsoft.com/office/drawing/2014/main" id="{D24D7803-FEDB-8612-A691-AB9F0B3272D1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250825" y="0"/>
            <a:ext cx="8736013" cy="981075"/>
          </a:xfrm>
          <a:noFill/>
          <a:ln/>
        </p:spPr>
        <p:txBody>
          <a:bodyPr/>
          <a:lstStyle/>
          <a:p>
            <a:pPr algn="ctr" eaLnBrk="0" hangingPunct="0"/>
            <a:r>
              <a:rPr lang="hu-HU" altLang="hu-HU">
                <a:effectLst/>
                <a:latin typeface="Arial" panose="020B0604020202020204" pitchFamily="34" charset="0"/>
              </a:rPr>
              <a:t>Sprengel deformitás korrekciója</a:t>
            </a:r>
          </a:p>
        </p:txBody>
      </p:sp>
      <p:pic>
        <p:nvPicPr>
          <p:cNvPr id="328709" name="Picture 5">
            <a:extLst>
              <a:ext uri="{FF2B5EF4-FFF2-40B4-BE49-F238E27FC236}">
                <a16:creationId xmlns:a16="http://schemas.microsoft.com/office/drawing/2014/main" id="{34400711-FFF9-C49C-3547-4B041C343888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9388" y="1268413"/>
            <a:ext cx="2881312" cy="2082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710" name="Picture 6">
            <a:extLst>
              <a:ext uri="{FF2B5EF4-FFF2-40B4-BE49-F238E27FC236}">
                <a16:creationId xmlns:a16="http://schemas.microsoft.com/office/drawing/2014/main" id="{4A65EBE2-B4B4-7F6E-0287-EA1F848F8DB5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9388" y="3429000"/>
            <a:ext cx="2879725" cy="2160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711" name="Picture 7">
            <a:extLst>
              <a:ext uri="{FF2B5EF4-FFF2-40B4-BE49-F238E27FC236}">
                <a16:creationId xmlns:a16="http://schemas.microsoft.com/office/drawing/2014/main" id="{D0514843-9F8C-418B-FA1A-F0652B8D7017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72225" y="765175"/>
            <a:ext cx="2771775" cy="2079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712" name="Picture 8">
            <a:extLst>
              <a:ext uri="{FF2B5EF4-FFF2-40B4-BE49-F238E27FC236}">
                <a16:creationId xmlns:a16="http://schemas.microsoft.com/office/drawing/2014/main" id="{30E48223-DCA4-ADD5-05C1-46A7C39220D1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27763" y="2708275"/>
            <a:ext cx="2916237" cy="2187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713" name="Picture 9">
            <a:extLst>
              <a:ext uri="{FF2B5EF4-FFF2-40B4-BE49-F238E27FC236}">
                <a16:creationId xmlns:a16="http://schemas.microsoft.com/office/drawing/2014/main" id="{ADEF85B7-0E03-4C8E-0EC3-BC6C9BD41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0" y="765175"/>
            <a:ext cx="2808288" cy="210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8714" name="Picture 10">
            <a:extLst>
              <a:ext uri="{FF2B5EF4-FFF2-40B4-BE49-F238E27FC236}">
                <a16:creationId xmlns:a16="http://schemas.microsoft.com/office/drawing/2014/main" id="{BE04BAAB-5B2C-9CBD-D7E8-5DFE4DFB6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0" y="2708275"/>
            <a:ext cx="2808288" cy="210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8715" name="Picture 11">
            <a:extLst>
              <a:ext uri="{FF2B5EF4-FFF2-40B4-BE49-F238E27FC236}">
                <a16:creationId xmlns:a16="http://schemas.microsoft.com/office/drawing/2014/main" id="{B1F4E97D-BAF6-9AAB-8FC1-3B871BF78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0" y="4343400"/>
            <a:ext cx="2816225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8716" name="Picture 12">
            <a:extLst>
              <a:ext uri="{FF2B5EF4-FFF2-40B4-BE49-F238E27FC236}">
                <a16:creationId xmlns:a16="http://schemas.microsoft.com/office/drawing/2014/main" id="{D1CDAD7E-2466-7CE1-FF91-FE430A65A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4925" y="4552950"/>
            <a:ext cx="2759075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>
            <a:extLst>
              <a:ext uri="{FF2B5EF4-FFF2-40B4-BE49-F238E27FC236}">
                <a16:creationId xmlns:a16="http://schemas.microsoft.com/office/drawing/2014/main" id="{179FFA13-3A07-3570-E23C-D68EE650D1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338947" name="Rectangle 3">
            <a:extLst>
              <a:ext uri="{FF2B5EF4-FFF2-40B4-BE49-F238E27FC236}">
                <a16:creationId xmlns:a16="http://schemas.microsoft.com/office/drawing/2014/main" id="{53451D84-C2AD-C76D-7526-A6863E1562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338948" name="Rectangle 4">
            <a:extLst>
              <a:ext uri="{FF2B5EF4-FFF2-40B4-BE49-F238E27FC236}">
                <a16:creationId xmlns:a16="http://schemas.microsoft.com/office/drawing/2014/main" id="{03896548-FF2C-2CEB-BAF4-C5706BF2EB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1600" y="1598613"/>
            <a:ext cx="9009063" cy="4954587"/>
          </a:xfrm>
          <a:noFill/>
          <a:ln/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endParaRPr lang="en-GB" altLang="hu-HU" sz="2600">
              <a:latin typeface="Bookman Old Style" panose="02050604050505020204" pitchFamily="18" charset="0"/>
            </a:endParaRPr>
          </a:p>
          <a:p>
            <a:pPr>
              <a:buFont typeface="Wingdings" panose="05000000000000000000" pitchFamily="2" charset="2"/>
              <a:buNone/>
            </a:pPr>
            <a:endParaRPr lang="en-GB" altLang="hu-HU" sz="2600">
              <a:latin typeface="Bookman Old Style" panose="02050604050505020204" pitchFamily="18" charset="0"/>
            </a:endParaRPr>
          </a:p>
          <a:p>
            <a:pPr>
              <a:buFont typeface="Wingdings" panose="05000000000000000000" pitchFamily="2" charset="2"/>
              <a:buNone/>
            </a:pPr>
            <a:endParaRPr lang="en-GB" altLang="hu-HU" sz="2600">
              <a:latin typeface="Bookman Old Style" panose="02050604050505020204" pitchFamily="18" charset="0"/>
            </a:endParaRPr>
          </a:p>
          <a:p>
            <a:pPr>
              <a:buFont typeface="Wingdings" panose="05000000000000000000" pitchFamily="2" charset="2"/>
              <a:buNone/>
            </a:pPr>
            <a:endParaRPr lang="en-GB" altLang="hu-HU" sz="2600">
              <a:latin typeface="Bookman Old Style" panose="02050604050505020204" pitchFamily="18" charset="0"/>
            </a:endParaRPr>
          </a:p>
          <a:p>
            <a:pPr>
              <a:buFont typeface="Wingdings" panose="05000000000000000000" pitchFamily="2" charset="2"/>
              <a:buNone/>
            </a:pPr>
            <a:endParaRPr lang="en-GB" altLang="hu-HU" sz="2600">
              <a:latin typeface="Bookman Old Style" panose="02050604050505020204" pitchFamily="18" charset="0"/>
            </a:endParaRPr>
          </a:p>
        </p:txBody>
      </p:sp>
      <p:pic>
        <p:nvPicPr>
          <p:cNvPr id="338949" name="Picture 5">
            <a:extLst>
              <a:ext uri="{FF2B5EF4-FFF2-40B4-BE49-F238E27FC236}">
                <a16:creationId xmlns:a16="http://schemas.microsoft.com/office/drawing/2014/main" id="{D5440CD6-3904-A6DA-9F4F-BC7DAD267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765175"/>
            <a:ext cx="177165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950" name="Picture 6">
            <a:extLst>
              <a:ext uri="{FF2B5EF4-FFF2-40B4-BE49-F238E27FC236}">
                <a16:creationId xmlns:a16="http://schemas.microsoft.com/office/drawing/2014/main" id="{D1AF6428-D8B4-58BD-60AE-1FFD78FFD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3429000"/>
            <a:ext cx="177165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951" name="Picture 7">
            <a:extLst>
              <a:ext uri="{FF2B5EF4-FFF2-40B4-BE49-F238E27FC236}">
                <a16:creationId xmlns:a16="http://schemas.microsoft.com/office/drawing/2014/main" id="{F8CEA6D8-59C3-8891-2E53-EB0584BA3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4075" y="765175"/>
            <a:ext cx="3624263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952" name="Picture 8">
            <a:extLst>
              <a:ext uri="{FF2B5EF4-FFF2-40B4-BE49-F238E27FC236}">
                <a16:creationId xmlns:a16="http://schemas.microsoft.com/office/drawing/2014/main" id="{D735C952-98E8-A41D-6A0A-E6D96D073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7200" y="3505200"/>
            <a:ext cx="2584450" cy="316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953" name="Picture 9">
            <a:extLst>
              <a:ext uri="{FF2B5EF4-FFF2-40B4-BE49-F238E27FC236}">
                <a16:creationId xmlns:a16="http://schemas.microsoft.com/office/drawing/2014/main" id="{A09D7536-E01D-A7DF-CBCC-1760CCC68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2600" y="765175"/>
            <a:ext cx="3581400" cy="202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954" name="Picture 10">
            <a:extLst>
              <a:ext uri="{FF2B5EF4-FFF2-40B4-BE49-F238E27FC236}">
                <a16:creationId xmlns:a16="http://schemas.microsoft.com/office/drawing/2014/main" id="{51052F02-763B-7A3D-82A2-EA8ACE72B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5963" y="3141663"/>
            <a:ext cx="3101975" cy="3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955" name="Text Box 11">
            <a:extLst>
              <a:ext uri="{FF2B5EF4-FFF2-40B4-BE49-F238E27FC236}">
                <a16:creationId xmlns:a16="http://schemas.microsoft.com/office/drawing/2014/main" id="{FE85B380-E53F-368B-038B-ED0DF0C9FF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838" y="3068638"/>
            <a:ext cx="134302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sz="2600">
                <a:latin typeface="Arial" panose="020B0604020202020204" pitchFamily="34" charset="0"/>
              </a:rPr>
              <a:t>1. lépés</a:t>
            </a:r>
            <a:endParaRPr lang="en-GB" altLang="hu-HU" sz="2600">
              <a:latin typeface="Arial" panose="020B0604020202020204" pitchFamily="34" charset="0"/>
            </a:endParaRPr>
          </a:p>
        </p:txBody>
      </p:sp>
      <p:sp>
        <p:nvSpPr>
          <p:cNvPr id="338956" name="Rectangle 12">
            <a:extLst>
              <a:ext uri="{FF2B5EF4-FFF2-40B4-BE49-F238E27FC236}">
                <a16:creationId xmlns:a16="http://schemas.microsoft.com/office/drawing/2014/main" id="{5856C354-62D4-CA84-3EE6-C437F0AE52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  <a:noFill/>
          <a:ln/>
        </p:spPr>
        <p:txBody>
          <a:bodyPr/>
          <a:lstStyle/>
          <a:p>
            <a:pPr algn="ctr"/>
            <a:r>
              <a:rPr lang="hu-HU" altLang="hu-HU" sz="3200">
                <a:latin typeface="Arial" panose="020B0604020202020204" pitchFamily="34" charset="0"/>
              </a:rPr>
              <a:t>58 éves férfi nyílt darabos töréssel</a:t>
            </a: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2">
            <a:extLst>
              <a:ext uri="{FF2B5EF4-FFF2-40B4-BE49-F238E27FC236}">
                <a16:creationId xmlns:a16="http://schemas.microsoft.com/office/drawing/2014/main" id="{B6D243A3-C113-A13F-B820-135E1E8E5F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340995" name="Rectangle 3">
            <a:extLst>
              <a:ext uri="{FF2B5EF4-FFF2-40B4-BE49-F238E27FC236}">
                <a16:creationId xmlns:a16="http://schemas.microsoft.com/office/drawing/2014/main" id="{C6142163-C2F6-F0DE-E33B-0FD16B7180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340996" name="Rectangle 4">
            <a:extLst>
              <a:ext uri="{FF2B5EF4-FFF2-40B4-BE49-F238E27FC236}">
                <a16:creationId xmlns:a16="http://schemas.microsoft.com/office/drawing/2014/main" id="{61E04172-6D6B-2D83-C6ED-8ABD126A81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1600" y="1598613"/>
            <a:ext cx="9009063" cy="4954587"/>
          </a:xfrm>
          <a:noFill/>
          <a:ln/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endParaRPr lang="en-GB" altLang="hu-HU" sz="2600">
              <a:latin typeface="Bookman Old Style" panose="02050604050505020204" pitchFamily="18" charset="0"/>
            </a:endParaRPr>
          </a:p>
          <a:p>
            <a:pPr>
              <a:buFont typeface="Wingdings" panose="05000000000000000000" pitchFamily="2" charset="2"/>
              <a:buNone/>
            </a:pPr>
            <a:endParaRPr lang="en-GB" altLang="hu-HU" sz="2600">
              <a:latin typeface="Bookman Old Style" panose="02050604050505020204" pitchFamily="18" charset="0"/>
            </a:endParaRPr>
          </a:p>
          <a:p>
            <a:pPr>
              <a:buFont typeface="Wingdings" panose="05000000000000000000" pitchFamily="2" charset="2"/>
              <a:buNone/>
            </a:pPr>
            <a:endParaRPr lang="en-GB" altLang="hu-HU" sz="2600">
              <a:latin typeface="Bookman Old Style" panose="02050604050505020204" pitchFamily="18" charset="0"/>
            </a:endParaRPr>
          </a:p>
          <a:p>
            <a:pPr>
              <a:buFont typeface="Wingdings" panose="05000000000000000000" pitchFamily="2" charset="2"/>
              <a:buNone/>
            </a:pPr>
            <a:endParaRPr lang="en-GB" altLang="hu-HU" sz="2600">
              <a:latin typeface="Bookman Old Style" panose="02050604050505020204" pitchFamily="18" charset="0"/>
            </a:endParaRPr>
          </a:p>
          <a:p>
            <a:pPr>
              <a:buFont typeface="Wingdings" panose="05000000000000000000" pitchFamily="2" charset="2"/>
              <a:buNone/>
            </a:pPr>
            <a:endParaRPr lang="en-GB" altLang="hu-HU" sz="2600">
              <a:latin typeface="Bookman Old Style" panose="02050604050505020204" pitchFamily="18" charset="0"/>
            </a:endParaRPr>
          </a:p>
        </p:txBody>
      </p:sp>
      <p:pic>
        <p:nvPicPr>
          <p:cNvPr id="340997" name="Picture 5">
            <a:extLst>
              <a:ext uri="{FF2B5EF4-FFF2-40B4-BE49-F238E27FC236}">
                <a16:creationId xmlns:a16="http://schemas.microsoft.com/office/drawing/2014/main" id="{EE8AC4E0-9512-EF07-FB8D-F31D3520C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400" y="1066800"/>
            <a:ext cx="3200400" cy="1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0998" name="Picture 6">
            <a:extLst>
              <a:ext uri="{FF2B5EF4-FFF2-40B4-BE49-F238E27FC236}">
                <a16:creationId xmlns:a16="http://schemas.microsoft.com/office/drawing/2014/main" id="{69A9976C-5045-CD9B-F1B5-F0ADBFF28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7800" y="914400"/>
            <a:ext cx="2395538" cy="311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0999" name="Picture 7">
            <a:extLst>
              <a:ext uri="{FF2B5EF4-FFF2-40B4-BE49-F238E27FC236}">
                <a16:creationId xmlns:a16="http://schemas.microsoft.com/office/drawing/2014/main" id="{28213F6F-5B84-0A18-94BC-DA5E2FA96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400" y="838200"/>
            <a:ext cx="1241425" cy="301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1000" name="Picture 8">
            <a:extLst>
              <a:ext uri="{FF2B5EF4-FFF2-40B4-BE49-F238E27FC236}">
                <a16:creationId xmlns:a16="http://schemas.microsoft.com/office/drawing/2014/main" id="{FF313642-C299-FAD1-B6F5-D60B91FC8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2971800"/>
            <a:ext cx="259080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1001" name="Picture 9">
            <a:extLst>
              <a:ext uri="{FF2B5EF4-FFF2-40B4-BE49-F238E27FC236}">
                <a16:creationId xmlns:a16="http://schemas.microsoft.com/office/drawing/2014/main" id="{AF06FD1B-A548-049C-3CD8-8D920BFC0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1400" y="4038600"/>
            <a:ext cx="2200275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1002" name="Picture 10">
            <a:extLst>
              <a:ext uri="{FF2B5EF4-FFF2-40B4-BE49-F238E27FC236}">
                <a16:creationId xmlns:a16="http://schemas.microsoft.com/office/drawing/2014/main" id="{0F0CE313-2E41-2BC2-3969-F2E980F36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600" y="4038600"/>
            <a:ext cx="2971800" cy="264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1003" name="Picture 11">
            <a:extLst>
              <a:ext uri="{FF2B5EF4-FFF2-40B4-BE49-F238E27FC236}">
                <a16:creationId xmlns:a16="http://schemas.microsoft.com/office/drawing/2014/main" id="{F468DC90-2084-AF8F-8726-89A6214CA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4938713"/>
            <a:ext cx="2514600" cy="191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1004" name="Text Box 12">
            <a:extLst>
              <a:ext uri="{FF2B5EF4-FFF2-40B4-BE49-F238E27FC236}">
                <a16:creationId xmlns:a16="http://schemas.microsoft.com/office/drawing/2014/main" id="{5AFA722E-05EC-0606-C44E-CE1F9FFA69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575" y="2997200"/>
            <a:ext cx="2133600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sz="2600">
                <a:latin typeface="Arial" panose="020B0604020202020204" pitchFamily="34" charset="0"/>
              </a:rPr>
              <a:t>4. Lépés</a:t>
            </a:r>
          </a:p>
          <a:p>
            <a:r>
              <a:rPr lang="hu-HU" altLang="hu-HU" sz="2600">
                <a:latin typeface="Arial" panose="020B0604020202020204" pitchFamily="34" charset="0"/>
              </a:rPr>
              <a:t>5 hónap után</a:t>
            </a:r>
            <a:endParaRPr lang="en-GB" altLang="hu-HU" sz="2600">
              <a:latin typeface="Arial" panose="020B0604020202020204" pitchFamily="34" charset="0"/>
            </a:endParaRPr>
          </a:p>
        </p:txBody>
      </p:sp>
      <p:sp>
        <p:nvSpPr>
          <p:cNvPr id="341005" name="Rectangle 13">
            <a:extLst>
              <a:ext uri="{FF2B5EF4-FFF2-40B4-BE49-F238E27FC236}">
                <a16:creationId xmlns:a16="http://schemas.microsoft.com/office/drawing/2014/main" id="{2CD87FE4-33DA-5B69-4D54-0371985679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  <a:noFill/>
          <a:ln/>
        </p:spPr>
        <p:txBody>
          <a:bodyPr/>
          <a:lstStyle/>
          <a:p>
            <a:pPr algn="ctr"/>
            <a:r>
              <a:rPr lang="hu-HU" altLang="hu-HU" sz="3200">
                <a:latin typeface="Arial" panose="020B0604020202020204" pitchFamily="34" charset="0"/>
              </a:rPr>
              <a:t>58 éves férfi nyílt darabos töréssel</a:t>
            </a: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Rectangle 2">
            <a:extLst>
              <a:ext uri="{FF2B5EF4-FFF2-40B4-BE49-F238E27FC236}">
                <a16:creationId xmlns:a16="http://schemas.microsoft.com/office/drawing/2014/main" id="{1BFD5F29-71AD-323B-4758-0612DF214B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347139" name="Rectangle 3">
            <a:extLst>
              <a:ext uri="{FF2B5EF4-FFF2-40B4-BE49-F238E27FC236}">
                <a16:creationId xmlns:a16="http://schemas.microsoft.com/office/drawing/2014/main" id="{EC5A5833-A353-FD84-D5C9-2F9849FB72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347140" name="Rectangle 4">
            <a:extLst>
              <a:ext uri="{FF2B5EF4-FFF2-40B4-BE49-F238E27FC236}">
                <a16:creationId xmlns:a16="http://schemas.microsoft.com/office/drawing/2014/main" id="{AC80078A-52C3-5EF2-3F7B-E6003FF4F1C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noFill/>
          <a:ln/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endParaRPr lang="en-GB" altLang="hu-HU" sz="2200">
              <a:latin typeface="Bookman Old Style" panose="02050604050505020204" pitchFamily="18" charset="0"/>
            </a:endParaRPr>
          </a:p>
          <a:p>
            <a:pPr>
              <a:buFont typeface="Wingdings" panose="05000000000000000000" pitchFamily="2" charset="2"/>
              <a:buNone/>
            </a:pPr>
            <a:endParaRPr lang="en-GB" altLang="hu-HU" sz="2200">
              <a:latin typeface="Bookman Old Style" panose="02050604050505020204" pitchFamily="18" charset="0"/>
            </a:endParaRPr>
          </a:p>
          <a:p>
            <a:pPr>
              <a:buFont typeface="Wingdings" panose="05000000000000000000" pitchFamily="2" charset="2"/>
              <a:buNone/>
            </a:pPr>
            <a:endParaRPr lang="en-GB" altLang="hu-HU" sz="2200">
              <a:latin typeface="Bookman Old Style" panose="02050604050505020204" pitchFamily="18" charset="0"/>
            </a:endParaRPr>
          </a:p>
          <a:p>
            <a:pPr>
              <a:buFont typeface="Wingdings" panose="05000000000000000000" pitchFamily="2" charset="2"/>
              <a:buNone/>
            </a:pPr>
            <a:endParaRPr lang="en-GB" altLang="hu-HU" sz="2200">
              <a:latin typeface="Bookman Old Style" panose="02050604050505020204" pitchFamily="18" charset="0"/>
            </a:endParaRPr>
          </a:p>
          <a:p>
            <a:pPr>
              <a:buFont typeface="Wingdings" panose="05000000000000000000" pitchFamily="2" charset="2"/>
              <a:buNone/>
            </a:pPr>
            <a:endParaRPr lang="en-GB" altLang="hu-HU" sz="2200">
              <a:latin typeface="Bookman Old Style" panose="02050604050505020204" pitchFamily="18" charset="0"/>
            </a:endParaRPr>
          </a:p>
        </p:txBody>
      </p:sp>
      <p:pic>
        <p:nvPicPr>
          <p:cNvPr id="347141" name="Picture 5">
            <a:extLst>
              <a:ext uri="{FF2B5EF4-FFF2-40B4-BE49-F238E27FC236}">
                <a16:creationId xmlns:a16="http://schemas.microsoft.com/office/drawing/2014/main" id="{236342B1-77B3-87EA-0BDB-924920A0BC3A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24525" y="836613"/>
            <a:ext cx="2179638" cy="3384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7143" name="Text Box 7">
            <a:extLst>
              <a:ext uri="{FF2B5EF4-FFF2-40B4-BE49-F238E27FC236}">
                <a16:creationId xmlns:a16="http://schemas.microsoft.com/office/drawing/2014/main" id="{4B60CA0D-4C60-0870-FFFE-0877E35BD3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7313" y="1052513"/>
            <a:ext cx="3168650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sz="2600">
                <a:latin typeface="Arial" panose="020B0604020202020204" pitchFamily="34" charset="0"/>
              </a:rPr>
              <a:t>Funkció és röntgen 4 év után</a:t>
            </a:r>
            <a:endParaRPr lang="en-GB" altLang="hu-HU" sz="2600">
              <a:latin typeface="Arial" panose="020B0604020202020204" pitchFamily="34" charset="0"/>
            </a:endParaRPr>
          </a:p>
        </p:txBody>
      </p:sp>
      <p:pic>
        <p:nvPicPr>
          <p:cNvPr id="347144" name="Picture 8">
            <a:extLst>
              <a:ext uri="{FF2B5EF4-FFF2-40B4-BE49-F238E27FC236}">
                <a16:creationId xmlns:a16="http://schemas.microsoft.com/office/drawing/2014/main" id="{DE6D9A76-D57A-04DE-4CE9-1818236CA5EB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12113" y="836613"/>
            <a:ext cx="1131887" cy="3816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7145" name="Picture 9">
            <a:extLst>
              <a:ext uri="{FF2B5EF4-FFF2-40B4-BE49-F238E27FC236}">
                <a16:creationId xmlns:a16="http://schemas.microsoft.com/office/drawing/2014/main" id="{9014D5C9-0AC3-AE18-0286-24A416959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4868863"/>
            <a:ext cx="3671888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7146" name="Picture 10">
            <a:extLst>
              <a:ext uri="{FF2B5EF4-FFF2-40B4-BE49-F238E27FC236}">
                <a16:creationId xmlns:a16="http://schemas.microsoft.com/office/drawing/2014/main" id="{8A985A77-AF04-5346-35CC-3A72F75D4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989138"/>
            <a:ext cx="2185988" cy="287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7147" name="Picture 11">
            <a:extLst>
              <a:ext uri="{FF2B5EF4-FFF2-40B4-BE49-F238E27FC236}">
                <a16:creationId xmlns:a16="http://schemas.microsoft.com/office/drawing/2014/main" id="{C1F06F32-D4A7-5450-7E24-E022D8235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7313" y="3644900"/>
            <a:ext cx="3095625" cy="102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7148" name="Picture 12">
            <a:extLst>
              <a:ext uri="{FF2B5EF4-FFF2-40B4-BE49-F238E27FC236}">
                <a16:creationId xmlns:a16="http://schemas.microsoft.com/office/drawing/2014/main" id="{7D9150EB-BBCB-DEEB-CF96-77BAEEDF7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213" y="2420938"/>
            <a:ext cx="2519362" cy="122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7149" name="Picture 13">
            <a:extLst>
              <a:ext uri="{FF2B5EF4-FFF2-40B4-BE49-F238E27FC236}">
                <a16:creationId xmlns:a16="http://schemas.microsoft.com/office/drawing/2014/main" id="{2AE804C4-DCDF-C75D-C99C-3AE2A239B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4025" y="4868863"/>
            <a:ext cx="1763713" cy="122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7150" name="Picture 14">
            <a:extLst>
              <a:ext uri="{FF2B5EF4-FFF2-40B4-BE49-F238E27FC236}">
                <a16:creationId xmlns:a16="http://schemas.microsoft.com/office/drawing/2014/main" id="{1FD0097D-AFF1-8866-D0F7-53F107FE5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825" y="4868863"/>
            <a:ext cx="1763713" cy="122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7151" name="Rectangle 15">
            <a:extLst>
              <a:ext uri="{FF2B5EF4-FFF2-40B4-BE49-F238E27FC236}">
                <a16:creationId xmlns:a16="http://schemas.microsoft.com/office/drawing/2014/main" id="{13FEA648-9A52-C96A-142B-77662DCB43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  <a:noFill/>
          <a:ln/>
        </p:spPr>
        <p:txBody>
          <a:bodyPr/>
          <a:lstStyle/>
          <a:p>
            <a:pPr algn="ctr"/>
            <a:r>
              <a:rPr lang="hu-HU" altLang="hu-HU"/>
              <a:t>58 éves férfi nyílt darabos töréssel</a:t>
            </a: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0" name="Rectangle 2">
            <a:extLst>
              <a:ext uri="{FF2B5EF4-FFF2-40B4-BE49-F238E27FC236}">
                <a16:creationId xmlns:a16="http://schemas.microsoft.com/office/drawing/2014/main" id="{401CA8FF-08C4-1B55-E99A-04FA24FF3D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404813"/>
            <a:ext cx="8448675" cy="110490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hu-HU" sz="3800"/>
              <a:t>Csontvesztéssel járó csípőprotézis lazulás miatt teljes femurpótlás</a:t>
            </a:r>
          </a:p>
        </p:txBody>
      </p:sp>
      <p:sp>
        <p:nvSpPr>
          <p:cNvPr id="350211" name="Rectangle 3">
            <a:extLst>
              <a:ext uri="{FF2B5EF4-FFF2-40B4-BE49-F238E27FC236}">
                <a16:creationId xmlns:a16="http://schemas.microsoft.com/office/drawing/2014/main" id="{0C8486FE-7B57-30F5-C7C1-C5F6327586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724525" y="1484313"/>
            <a:ext cx="3419475" cy="4249737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hu-HU" sz="2000"/>
              <a:t>78 éves nőbeteg</a:t>
            </a:r>
          </a:p>
          <a:p>
            <a:pPr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hu-HU" sz="2000"/>
              <a:t>1980 csípőprotézis beültetés </a:t>
            </a:r>
          </a:p>
          <a:p>
            <a:pPr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hu-HU" sz="2000"/>
              <a:t>1995 protézis csere</a:t>
            </a:r>
          </a:p>
          <a:p>
            <a:pPr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hu-HU" sz="2000"/>
              <a:t>2006 periprotetikus törés,  szögletlemezes os </a:t>
            </a:r>
          </a:p>
          <a:p>
            <a:pPr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hu-HU" sz="2000"/>
              <a:t>2007 instabilitás miatt revisio</a:t>
            </a:r>
          </a:p>
          <a:p>
            <a:pPr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hu-HU" sz="2000"/>
              <a:t>2009 teljes dezorganizáció, csonthiány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altLang="hu-HU" sz="2000"/>
          </a:p>
        </p:txBody>
      </p:sp>
      <p:pic>
        <p:nvPicPr>
          <p:cNvPr id="350212" name="Picture 4">
            <a:extLst>
              <a:ext uri="{FF2B5EF4-FFF2-40B4-BE49-F238E27FC236}">
                <a16:creationId xmlns:a16="http://schemas.microsoft.com/office/drawing/2014/main" id="{A96CD3FF-09C2-CFA3-41D4-B00B6AADC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57338"/>
            <a:ext cx="2790825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98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0214" name="Picture 6">
            <a:extLst>
              <a:ext uri="{FF2B5EF4-FFF2-40B4-BE49-F238E27FC236}">
                <a16:creationId xmlns:a16="http://schemas.microsoft.com/office/drawing/2014/main" id="{8C401F49-4CB4-87C2-348A-9B8E7DF8A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213" y="1844675"/>
            <a:ext cx="2754312" cy="367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262" name="Picture 6">
            <a:extLst>
              <a:ext uri="{FF2B5EF4-FFF2-40B4-BE49-F238E27FC236}">
                <a16:creationId xmlns:a16="http://schemas.microsoft.com/office/drawing/2014/main" id="{044364FC-678E-6882-29E5-BCC94AAB4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638" y="1052513"/>
            <a:ext cx="4208462" cy="315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2263" name="Picture 7">
            <a:extLst>
              <a:ext uri="{FF2B5EF4-FFF2-40B4-BE49-F238E27FC236}">
                <a16:creationId xmlns:a16="http://schemas.microsoft.com/office/drawing/2014/main" id="{FBD2A124-45BD-583C-97DF-D285D2F5B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8400" y="4221163"/>
            <a:ext cx="5175250" cy="241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2264" name="Picture 8">
            <a:extLst>
              <a:ext uri="{FF2B5EF4-FFF2-40B4-BE49-F238E27FC236}">
                <a16:creationId xmlns:a16="http://schemas.microsoft.com/office/drawing/2014/main" id="{B3B9070F-711F-0464-8ED7-26977B840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2275" y="1052513"/>
            <a:ext cx="1584325" cy="533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2265" name="Picture 9">
            <a:extLst>
              <a:ext uri="{FF2B5EF4-FFF2-40B4-BE49-F238E27FC236}">
                <a16:creationId xmlns:a16="http://schemas.microsoft.com/office/drawing/2014/main" id="{182BC9C1-CB37-8D23-3B5B-4FD708667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1052513"/>
            <a:ext cx="1385888" cy="533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2267" name="Rectangle 11">
            <a:extLst>
              <a:ext uri="{FF2B5EF4-FFF2-40B4-BE49-F238E27FC236}">
                <a16:creationId xmlns:a16="http://schemas.microsoft.com/office/drawing/2014/main" id="{DB9F767B-D2A4-22D6-1E2A-751C778EDF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750" y="0"/>
            <a:ext cx="8447088" cy="1143000"/>
          </a:xfrm>
          <a:noFill/>
          <a:ln/>
        </p:spPr>
        <p:txBody>
          <a:bodyPr/>
          <a:lstStyle/>
          <a:p>
            <a:pPr algn="ctr"/>
            <a:r>
              <a:rPr lang="hu-HU" altLang="hu-HU"/>
              <a:t>Teljes femurpótlás</a:t>
            </a:r>
            <a:endParaRPr lang="en-US" altLang="hu-H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2">
            <a:extLst>
              <a:ext uri="{FF2B5EF4-FFF2-40B4-BE49-F238E27FC236}">
                <a16:creationId xmlns:a16="http://schemas.microsoft.com/office/drawing/2014/main" id="{8580EDFB-1644-EF34-9586-933FEFFE64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Utánpótlás </a:t>
            </a:r>
            <a:endParaRPr lang="en-US" altLang="hu-HU"/>
          </a:p>
        </p:txBody>
      </p:sp>
      <p:sp>
        <p:nvSpPr>
          <p:cNvPr id="322563" name="Rectangle 3">
            <a:extLst>
              <a:ext uri="{FF2B5EF4-FFF2-40B4-BE49-F238E27FC236}">
                <a16:creationId xmlns:a16="http://schemas.microsoft.com/office/drawing/2014/main" id="{BED375DA-6A03-31D5-8BD4-AFE52060A5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27088" y="1981200"/>
            <a:ext cx="8088312" cy="4114800"/>
          </a:xfrm>
        </p:spPr>
        <p:txBody>
          <a:bodyPr/>
          <a:lstStyle/>
          <a:p>
            <a:r>
              <a:rPr lang="hu-HU" altLang="hu-HU"/>
              <a:t>Egyre nehezebb fiatal orvosokkal betölteni a távozók helyét</a:t>
            </a:r>
          </a:p>
          <a:p>
            <a:r>
              <a:rPr lang="hu-HU" altLang="hu-HU"/>
              <a:t>800 meghirdetett rezidensi helyre 377 gyakornok jelentkezett idén</a:t>
            </a:r>
          </a:p>
          <a:p>
            <a:endParaRPr lang="hu-HU" altLang="hu-HU"/>
          </a:p>
          <a:p>
            <a:r>
              <a:rPr lang="hu-HU" altLang="hu-HU"/>
              <a:t>Az 9 évben az általam vezetett osztályról 6 fiatal szakorvos távozott külföldre – 5 végleg</a:t>
            </a:r>
          </a:p>
          <a:p>
            <a:endParaRPr lang="en-US" altLang="hu-H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>
            <a:extLst>
              <a:ext uri="{FF2B5EF4-FFF2-40B4-BE49-F238E27FC236}">
                <a16:creationId xmlns:a16="http://schemas.microsoft.com/office/drawing/2014/main" id="{E10307B6-0277-697D-91BD-8AA9C16B11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750" y="260350"/>
            <a:ext cx="8375650" cy="1143000"/>
          </a:xfrm>
        </p:spPr>
        <p:txBody>
          <a:bodyPr/>
          <a:lstStyle/>
          <a:p>
            <a:pPr algn="ctr"/>
            <a:r>
              <a:rPr lang="hu-HU" altLang="hu-HU"/>
              <a:t>Szép de hogy fogjak hozzá?</a:t>
            </a:r>
            <a:endParaRPr lang="en-US" altLang="hu-HU"/>
          </a:p>
        </p:txBody>
      </p:sp>
      <p:sp>
        <p:nvSpPr>
          <p:cNvPr id="290819" name="Rectangle 3">
            <a:extLst>
              <a:ext uri="{FF2B5EF4-FFF2-40B4-BE49-F238E27FC236}">
                <a16:creationId xmlns:a16="http://schemas.microsoft.com/office/drawing/2014/main" id="{8216EDF8-2580-26AC-D0F0-37A7A3F331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0113" y="1412875"/>
            <a:ext cx="7367587" cy="1016000"/>
          </a:xfrm>
        </p:spPr>
        <p:txBody>
          <a:bodyPr/>
          <a:lstStyle/>
          <a:p>
            <a:r>
              <a:rPr lang="hu-HU" altLang="hu-HU"/>
              <a:t>Irány a könyvtár aztán majd csak találok sok okos  mondást!</a:t>
            </a:r>
            <a:endParaRPr lang="en-US" altLang="hu-HU"/>
          </a:p>
        </p:txBody>
      </p:sp>
      <p:pic>
        <p:nvPicPr>
          <p:cNvPr id="290820" name="Picture 4">
            <a:extLst>
              <a:ext uri="{FF2B5EF4-FFF2-40B4-BE49-F238E27FC236}">
                <a16:creationId xmlns:a16="http://schemas.microsoft.com/office/drawing/2014/main" id="{FFED1867-ABD8-A387-B0FD-D752D77B5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6338" y="2420938"/>
            <a:ext cx="6697662" cy="3313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0821" name="Picture 5">
            <a:extLst>
              <a:ext uri="{FF2B5EF4-FFF2-40B4-BE49-F238E27FC236}">
                <a16:creationId xmlns:a16="http://schemas.microsoft.com/office/drawing/2014/main" id="{6C0520A1-18E6-BA72-0054-5DB027A22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420938"/>
            <a:ext cx="4448175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0822" name="Line 6">
            <a:extLst>
              <a:ext uri="{FF2B5EF4-FFF2-40B4-BE49-F238E27FC236}">
                <a16:creationId xmlns:a16="http://schemas.microsoft.com/office/drawing/2014/main" id="{46219EC0-556A-92F8-2A00-8DF57AF90A90}"/>
              </a:ext>
            </a:extLst>
          </p:cNvPr>
          <p:cNvSpPr>
            <a:spLocks noChangeShapeType="1"/>
          </p:cNvSpPr>
          <p:nvPr/>
        </p:nvSpPr>
        <p:spPr bwMode="auto">
          <a:xfrm>
            <a:off x="468313" y="260350"/>
            <a:ext cx="8280400" cy="6264275"/>
          </a:xfrm>
          <a:prstGeom prst="line">
            <a:avLst/>
          </a:prstGeom>
          <a:noFill/>
          <a:ln w="1905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90823" name="Line 7">
            <a:extLst>
              <a:ext uri="{FF2B5EF4-FFF2-40B4-BE49-F238E27FC236}">
                <a16:creationId xmlns:a16="http://schemas.microsoft.com/office/drawing/2014/main" id="{AD6BB68E-EAAA-B21B-EB27-FD2F5040E04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3850" y="333375"/>
            <a:ext cx="8424863" cy="6191250"/>
          </a:xfrm>
          <a:prstGeom prst="line">
            <a:avLst/>
          </a:prstGeom>
          <a:noFill/>
          <a:ln w="1905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90824" name="Rectangle 8">
            <a:extLst>
              <a:ext uri="{FF2B5EF4-FFF2-40B4-BE49-F238E27FC236}">
                <a16:creationId xmlns:a16="http://schemas.microsoft.com/office/drawing/2014/main" id="{D4559807-46E7-EA26-E02E-33806C4805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6092825"/>
            <a:ext cx="7367587" cy="61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/>
              <a:t>Nem az én stílusom, na meg időm sincs rá</a:t>
            </a:r>
          </a:p>
          <a:p>
            <a:endParaRPr lang="en-US" altLang="hu-HU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2">
            <a:extLst>
              <a:ext uri="{FF2B5EF4-FFF2-40B4-BE49-F238E27FC236}">
                <a16:creationId xmlns:a16="http://schemas.microsoft.com/office/drawing/2014/main" id="{D64C9020-8686-30AA-B0C2-05AC2C2924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92275" y="620713"/>
            <a:ext cx="6096000" cy="1143000"/>
          </a:xfrm>
        </p:spPr>
        <p:txBody>
          <a:bodyPr/>
          <a:lstStyle/>
          <a:p>
            <a:r>
              <a:rPr lang="hu-HU" altLang="hu-HU"/>
              <a:t>Külföldre vándorlás kérdése</a:t>
            </a:r>
            <a:endParaRPr lang="en-US" altLang="hu-HU"/>
          </a:p>
        </p:txBody>
      </p:sp>
      <p:sp>
        <p:nvSpPr>
          <p:cNvPr id="323587" name="Rectangle 3">
            <a:extLst>
              <a:ext uri="{FF2B5EF4-FFF2-40B4-BE49-F238E27FC236}">
                <a16:creationId xmlns:a16="http://schemas.microsoft.com/office/drawing/2014/main" id="{A534FA0C-74D0-CB9D-3CA0-F50553A261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16013" y="1981200"/>
            <a:ext cx="7799387" cy="4114800"/>
          </a:xfrm>
        </p:spPr>
        <p:txBody>
          <a:bodyPr/>
          <a:lstStyle/>
          <a:p>
            <a:r>
              <a:rPr lang="hu-HU" altLang="hu-HU"/>
              <a:t>Magyar Ortopéd Társaság 51. Kongresszusa, Székesfehérvár </a:t>
            </a:r>
          </a:p>
          <a:p>
            <a:pPr lvl="1"/>
            <a:r>
              <a:rPr lang="hu-HU" altLang="hu-HU"/>
              <a:t>Külföldön dolgozó magyar orvosok szekciója</a:t>
            </a:r>
          </a:p>
          <a:p>
            <a:pPr lvl="2"/>
            <a:r>
              <a:rPr lang="hu-HU" altLang="hu-HU"/>
              <a:t>Fiatal, néhány éve külföldön dolgozó orvosok</a:t>
            </a:r>
          </a:p>
          <a:p>
            <a:pPr lvl="2"/>
            <a:r>
              <a:rPr lang="hu-HU" altLang="hu-HU"/>
              <a:t>Idősebb, hosszú évek óta külföldön dolgozók</a:t>
            </a:r>
          </a:p>
          <a:p>
            <a:pPr lvl="2"/>
            <a:endParaRPr lang="en-US" altLang="hu-HU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3522" name="Object 2">
            <a:extLst>
              <a:ext uri="{FF2B5EF4-FFF2-40B4-BE49-F238E27FC236}">
                <a16:creationId xmlns:a16="http://schemas.microsoft.com/office/drawing/2014/main" id="{C2333DAC-7BD3-8892-7FDC-13A4E2885EB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513" y="2108200"/>
          <a:ext cx="9021762" cy="421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9022320" imgH="4219920" progId="">
                  <p:embed/>
                </p:oleObj>
              </mc:Choice>
              <mc:Fallback>
                <p:oleObj r:id="rId3" imgW="9022320" imgH="421992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13" y="2108200"/>
                        <a:ext cx="9021762" cy="4219575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3523" name="Text Box 2">
            <a:extLst>
              <a:ext uri="{FF2B5EF4-FFF2-40B4-BE49-F238E27FC236}">
                <a16:creationId xmlns:a16="http://schemas.microsoft.com/office/drawing/2014/main" id="{C20F998A-6CF7-9A4A-7C14-83B29BA790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20713"/>
            <a:ext cx="8756650" cy="38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720" tIns="40680" rIns="81720" bIns="40680"/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37931725" indent="-37474525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3000"/>
              </a:lnSpc>
              <a:buSzPct val="100000"/>
            </a:pPr>
            <a:r>
              <a:rPr lang="en-US" altLang="hu-HU" sz="2600" b="1">
                <a:latin typeface="Arial" panose="020B0604020202020204" pitchFamily="34" charset="0"/>
                <a:ea typeface="Arial Unicode MS" pitchFamily="34" charset="-128"/>
              </a:rPr>
              <a:t>Percentage of GDP spent on health care</a:t>
            </a:r>
          </a:p>
          <a:p>
            <a:pPr>
              <a:lnSpc>
                <a:spcPct val="93000"/>
              </a:lnSpc>
              <a:buSzPct val="100000"/>
            </a:pPr>
            <a:r>
              <a:rPr lang="en-US" altLang="hu-HU" sz="2600" b="1">
                <a:latin typeface="Arial" panose="020B0604020202020204" pitchFamily="34" charset="0"/>
                <a:ea typeface="Arial Unicode MS" pitchFamily="34" charset="-128"/>
              </a:rPr>
              <a:t> expenditures</a:t>
            </a:r>
            <a:r>
              <a:rPr lang="hu-HU" altLang="hu-HU" sz="2600" b="1">
                <a:latin typeface="Arial" panose="020B0604020202020204" pitchFamily="34" charset="0"/>
                <a:ea typeface="Arial Unicode MS" pitchFamily="34" charset="-128"/>
              </a:rPr>
              <a:t> in different European countries</a:t>
            </a:r>
          </a:p>
        </p:txBody>
      </p:sp>
      <p:sp>
        <p:nvSpPr>
          <p:cNvPr id="363524" name="Text Box 3">
            <a:extLst>
              <a:ext uri="{FF2B5EF4-FFF2-40B4-BE49-F238E27FC236}">
                <a16:creationId xmlns:a16="http://schemas.microsoft.com/office/drawing/2014/main" id="{20D4013F-E916-BA49-AEB5-A7B4203CB8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0663" y="6413500"/>
            <a:ext cx="957262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37931725" indent="-37474525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hu-HU" sz="1600">
                <a:latin typeface="Garamond" panose="02020404030301010803" pitchFamily="18" charset="0"/>
                <a:ea typeface="MS PGothic" panose="020B0600070205080204" pitchFamily="34" charset="-128"/>
              </a:rPr>
              <a:t>(eurostat</a:t>
            </a:r>
            <a:r>
              <a:rPr lang="hu-HU" altLang="hu-HU" sz="1600">
                <a:latin typeface="Garamond" panose="02020404030301010803" pitchFamily="18" charset="0"/>
              </a:rPr>
              <a:t>)</a:t>
            </a:r>
            <a:endParaRPr lang="en-US" altLang="hu-HU" sz="1600">
              <a:solidFill>
                <a:srgbClr val="FFFF00"/>
              </a:solidFill>
              <a:latin typeface="Garamond" panose="02020404030301010803" pitchFamily="18" charset="0"/>
            </a:endParaRPr>
          </a:p>
        </p:txBody>
      </p:sp>
      <p:sp>
        <p:nvSpPr>
          <p:cNvPr id="363525" name="Line 5">
            <a:extLst>
              <a:ext uri="{FF2B5EF4-FFF2-40B4-BE49-F238E27FC236}">
                <a16:creationId xmlns:a16="http://schemas.microsoft.com/office/drawing/2014/main" id="{529C01F6-39BF-703B-5DFB-B51FC67A55ED}"/>
              </a:ext>
            </a:extLst>
          </p:cNvPr>
          <p:cNvSpPr>
            <a:spLocks noChangeShapeType="1"/>
          </p:cNvSpPr>
          <p:nvPr/>
        </p:nvSpPr>
        <p:spPr bwMode="auto">
          <a:xfrm>
            <a:off x="6948488" y="4581525"/>
            <a:ext cx="503237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363526" name="Text Box 6">
            <a:extLst>
              <a:ext uri="{FF2B5EF4-FFF2-40B4-BE49-F238E27FC236}">
                <a16:creationId xmlns:a16="http://schemas.microsoft.com/office/drawing/2014/main" id="{9ADE74CD-66D6-81CB-D53C-47B4D4EEB5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7050" y="4652963"/>
            <a:ext cx="595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37931725" indent="-37474525"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hu-HU" altLang="hu-HU" sz="1600">
                <a:solidFill>
                  <a:schemeClr val="bg1"/>
                </a:solidFill>
                <a:latin typeface="Garamond" panose="02020404030301010803" pitchFamily="18" charset="0"/>
                <a:ea typeface="MS PGothic" panose="020B0600070205080204" pitchFamily="34" charset="-128"/>
              </a:rPr>
              <a:t>4,8%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Text Box 1">
            <a:extLst>
              <a:ext uri="{FF2B5EF4-FFF2-40B4-BE49-F238E27FC236}">
                <a16:creationId xmlns:a16="http://schemas.microsoft.com/office/drawing/2014/main" id="{D89A2386-27DE-23F7-1D1E-6E2BA9EE3E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4638"/>
            <a:ext cx="82296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37931725" indent="-37474525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SzPct val="100000"/>
            </a:pPr>
            <a:r>
              <a:rPr lang="hu-HU" altLang="hu-HU" sz="3200" b="1">
                <a:latin typeface="Arial" panose="020B0604020202020204" pitchFamily="34" charset="0"/>
                <a:ea typeface="MS PGothic" panose="020B0600070205080204" pitchFamily="34" charset="-128"/>
              </a:rPr>
              <a:t>Doctors payment</a:t>
            </a:r>
          </a:p>
        </p:txBody>
      </p:sp>
      <p:sp>
        <p:nvSpPr>
          <p:cNvPr id="365571" name="Text Box 2">
            <a:extLst>
              <a:ext uri="{FF2B5EF4-FFF2-40B4-BE49-F238E27FC236}">
                <a16:creationId xmlns:a16="http://schemas.microsoft.com/office/drawing/2014/main" id="{B847B4AD-1B25-44CB-ECC0-F3210E806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5573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341313" indent="-341313" defTabSz="45720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37931725" indent="-37474525" defTabSz="45720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800"/>
              </a:spcBef>
              <a:buClr>
                <a:srgbClr val="FFCC00"/>
              </a:buClr>
              <a:buSzPct val="70000"/>
              <a:buFont typeface="Wingdings" panose="05000000000000000000" pitchFamily="2" charset="2"/>
              <a:buNone/>
            </a:pPr>
            <a:endParaRPr lang="en-US" altLang="hu-HU" sz="3200">
              <a:solidFill>
                <a:srgbClr val="FFFFFF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365572" name="Text Box 4">
            <a:extLst>
              <a:ext uri="{FF2B5EF4-FFF2-40B4-BE49-F238E27FC236}">
                <a16:creationId xmlns:a16="http://schemas.microsoft.com/office/drawing/2014/main" id="{7CEBF2E3-844A-AEB2-864B-93C2F0132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276475"/>
            <a:ext cx="808355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37931725" indent="-37474525"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hu-HU" altLang="hu-HU" sz="3200">
                <a:latin typeface="Garamond" panose="02020404030301010803" pitchFamily="18" charset="0"/>
                <a:ea typeface="MS PGothic" panose="020B0600070205080204" pitchFamily="34" charset="-128"/>
              </a:rPr>
              <a:t>Resident doctor in postgrad. training: 	</a:t>
            </a:r>
            <a:r>
              <a:rPr lang="hu-HU" altLang="hu-HU" sz="3200" b="1">
                <a:latin typeface="Garamond" panose="02020404030301010803" pitchFamily="18" charset="0"/>
                <a:ea typeface="MS PGothic" panose="020B0600070205080204" pitchFamily="34" charset="-128"/>
              </a:rPr>
              <a:t>532</a:t>
            </a:r>
            <a:r>
              <a:rPr lang="hu-HU" altLang="hu-HU" sz="3200">
                <a:latin typeface="Garamond" panose="02020404030301010803" pitchFamily="18" charset="0"/>
                <a:ea typeface="MS PGothic" panose="020B0600070205080204" pitchFamily="34" charset="-128"/>
              </a:rPr>
              <a:t> €</a:t>
            </a:r>
          </a:p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hu-HU" altLang="hu-HU" sz="3200">
                <a:latin typeface="Garamond" panose="02020404030301010803" pitchFamily="18" charset="0"/>
                <a:ea typeface="MS PGothic" panose="020B0600070205080204" pitchFamily="34" charset="-128"/>
              </a:rPr>
              <a:t>Young specialist: 								</a:t>
            </a:r>
            <a:r>
              <a:rPr lang="hu-HU" altLang="hu-HU" sz="3200" b="1">
                <a:latin typeface="Garamond" panose="02020404030301010803" pitchFamily="18" charset="0"/>
                <a:ea typeface="MS PGothic" panose="020B0600070205080204" pitchFamily="34" charset="-128"/>
              </a:rPr>
              <a:t>711</a:t>
            </a:r>
            <a:r>
              <a:rPr lang="hu-HU" altLang="hu-HU" sz="3200">
                <a:latin typeface="Garamond" panose="02020404030301010803" pitchFamily="18" charset="0"/>
                <a:ea typeface="MS PGothic" panose="020B0600070205080204" pitchFamily="34" charset="-128"/>
              </a:rPr>
              <a:t> €</a:t>
            </a:r>
          </a:p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hu-HU" altLang="hu-HU" sz="3200">
                <a:latin typeface="Garamond" panose="02020404030301010803" pitchFamily="18" charset="0"/>
                <a:ea typeface="MS PGothic" panose="020B0600070205080204" pitchFamily="34" charset="-128"/>
              </a:rPr>
              <a:t>Assisstant professor:							</a:t>
            </a:r>
            <a:r>
              <a:rPr lang="hu-HU" altLang="hu-HU" sz="3200" b="1">
                <a:latin typeface="Garamond" panose="02020404030301010803" pitchFamily="18" charset="0"/>
                <a:ea typeface="MS PGothic" panose="020B0600070205080204" pitchFamily="34" charset="-128"/>
              </a:rPr>
              <a:t>779</a:t>
            </a:r>
            <a:r>
              <a:rPr lang="hu-HU" altLang="hu-HU" sz="3200">
                <a:latin typeface="Garamond" panose="02020404030301010803" pitchFamily="18" charset="0"/>
                <a:ea typeface="MS PGothic" panose="020B0600070205080204" pitchFamily="34" charset="-128"/>
              </a:rPr>
              <a:t> €</a:t>
            </a:r>
          </a:p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u-HU" altLang="hu-HU" sz="3200">
              <a:latin typeface="Garamond" panose="02020404030301010803" pitchFamily="18" charset="0"/>
              <a:ea typeface="MS PGothic" panose="020B0600070205080204" pitchFamily="34" charset="-128"/>
            </a:endParaRPr>
          </a:p>
        </p:txBody>
      </p:sp>
      <p:sp>
        <p:nvSpPr>
          <p:cNvPr id="365573" name="Text Box 5">
            <a:extLst>
              <a:ext uri="{FF2B5EF4-FFF2-40B4-BE49-F238E27FC236}">
                <a16:creationId xmlns:a16="http://schemas.microsoft.com/office/drawing/2014/main" id="{E4964D72-E244-1BE8-4B54-CBDC1C85D1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484313"/>
            <a:ext cx="283686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37931725" indent="-37474525"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hu-HU" altLang="hu-HU" sz="3200">
                <a:latin typeface="Garamond" panose="02020404030301010803" pitchFamily="18" charset="0"/>
                <a:ea typeface="MS PGothic" panose="020B0600070205080204" pitchFamily="34" charset="-128"/>
              </a:rPr>
              <a:t>Monthly salaries:</a:t>
            </a:r>
          </a:p>
        </p:txBody>
      </p:sp>
      <p:sp>
        <p:nvSpPr>
          <p:cNvPr id="365574" name="Text Box 6">
            <a:extLst>
              <a:ext uri="{FF2B5EF4-FFF2-40B4-BE49-F238E27FC236}">
                <a16:creationId xmlns:a16="http://schemas.microsoft.com/office/drawing/2014/main" id="{CAFC662E-DF53-7666-CD16-80BDA708A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238" y="4371975"/>
            <a:ext cx="8588375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37931725" indent="-37474525"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hu-HU" altLang="hu-HU" sz="3200">
                <a:latin typeface="Garamond" panose="02020404030301010803" pitchFamily="18" charset="0"/>
                <a:ea typeface="MS PGothic" panose="020B0600070205080204" pitchFamily="34" charset="-128"/>
              </a:rPr>
              <a:t>As a result of these numbers, and the „health care reform”</a:t>
            </a:r>
          </a:p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hu-HU" altLang="hu-HU" sz="3200">
                <a:latin typeface="Garamond" panose="02020404030301010803" pitchFamily="18" charset="0"/>
                <a:ea typeface="MS PGothic" panose="020B0600070205080204" pitchFamily="34" charset="-128"/>
              </a:rPr>
              <a:t>15% of orthopaedic surgeons are permanently working abroad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Rectangle 1">
            <a:extLst>
              <a:ext uri="{FF2B5EF4-FFF2-40B4-BE49-F238E27FC236}">
                <a16:creationId xmlns:a16="http://schemas.microsoft.com/office/drawing/2014/main" id="{F3B05E92-1AD2-9635-41D9-D5BEB05DDB1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819400" y="725488"/>
            <a:ext cx="6097588" cy="911225"/>
          </a:xfrm>
        </p:spPr>
        <p:txBody>
          <a:bodyPr lIns="90000" tIns="46800" rIns="90000" bIns="46800"/>
          <a:lstStyle/>
          <a:p>
            <a: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hu-HU" altLang="hu-HU">
                <a:solidFill>
                  <a:schemeClr val="tx1"/>
                </a:solidFill>
              </a:rPr>
              <a:t>Status presence</a:t>
            </a:r>
          </a:p>
        </p:txBody>
      </p:sp>
      <p:sp>
        <p:nvSpPr>
          <p:cNvPr id="367619" name="Rectangle 2">
            <a:extLst>
              <a:ext uri="{FF2B5EF4-FFF2-40B4-BE49-F238E27FC236}">
                <a16:creationId xmlns:a16="http://schemas.microsoft.com/office/drawing/2014/main" id="{4143A567-F9F3-5753-D5E5-BE9FA15C1A2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258888" y="1981200"/>
            <a:ext cx="7658100" cy="4116388"/>
          </a:xfrm>
        </p:spPr>
        <p:txBody>
          <a:bodyPr lIns="90000" tIns="46800" rIns="90000" bIns="46800"/>
          <a:lstStyle/>
          <a:p>
            <a:pPr marL="341313" indent="-341313" defTabSz="457200">
              <a:buClr>
                <a:srgbClr val="FFCC00"/>
              </a:buClr>
              <a:buSzPct val="70000"/>
              <a:buFont typeface="Wingdings" panose="05000000000000000000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hu-HU" altLang="hu-HU"/>
              <a:t>Unacceptable long waiting time</a:t>
            </a:r>
          </a:p>
          <a:p>
            <a:pPr marL="341313" indent="-341313" defTabSz="457200">
              <a:buClr>
                <a:srgbClr val="FFCC00"/>
              </a:buClr>
              <a:buSzPct val="70000"/>
              <a:buFont typeface="Wingdings" panose="05000000000000000000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hu-HU" altLang="hu-HU"/>
              <a:t>Unused capacities in the hospitals</a:t>
            </a:r>
          </a:p>
          <a:p>
            <a:pPr marL="341313" indent="-341313" defTabSz="457200">
              <a:buClr>
                <a:srgbClr val="FFCC00"/>
              </a:buClr>
              <a:buSzPct val="70000"/>
              <a:buFont typeface="Wingdings" panose="05000000000000000000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hu-HU" altLang="hu-HU"/>
              <a:t>15% of the orthop. surgeons left the country and are working abroad</a:t>
            </a:r>
          </a:p>
          <a:p>
            <a:pPr marL="341313" indent="-341313" defTabSz="457200">
              <a:buClr>
                <a:srgbClr val="FFCC00"/>
              </a:buClr>
              <a:buSzPct val="70000"/>
              <a:buFont typeface="Wingdings" panose="05000000000000000000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hu-HU" altLang="hu-HU"/>
              <a:t>Shortage of qualified colleagues at home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0" name="Rectangle 2">
            <a:extLst>
              <a:ext uri="{FF2B5EF4-FFF2-40B4-BE49-F238E27FC236}">
                <a16:creationId xmlns:a16="http://schemas.microsoft.com/office/drawing/2014/main" id="{0D9177FE-D734-9531-349D-F20740FA24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188913"/>
            <a:ext cx="8736013" cy="1143000"/>
          </a:xfrm>
        </p:spPr>
        <p:txBody>
          <a:bodyPr/>
          <a:lstStyle/>
          <a:p>
            <a:pPr algn="ctr"/>
            <a:r>
              <a:rPr lang="hu-HU" altLang="hu-HU"/>
              <a:t>Várólisták kérdése</a:t>
            </a:r>
            <a:endParaRPr lang="en-US" altLang="hu-HU"/>
          </a:p>
        </p:txBody>
      </p:sp>
      <p:sp>
        <p:nvSpPr>
          <p:cNvPr id="370691" name="Rectangle 3">
            <a:extLst>
              <a:ext uri="{FF2B5EF4-FFF2-40B4-BE49-F238E27FC236}">
                <a16:creationId xmlns:a16="http://schemas.microsoft.com/office/drawing/2014/main" id="{2EBFF3E0-485B-D68B-2BEC-126FF15975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9750" y="1268413"/>
            <a:ext cx="8304213" cy="525621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hu-HU" altLang="hu-HU" sz="2000"/>
              <a:t>A múlt évben országosan az egyes osztályokon 20-80%-al csökkent a protézisműtétek száma ezen belül is legnagyobb mértékben a viszonylag drágább cementnélküli csípő, totál térd, váll és könyökprotézis műtétek száma. </a:t>
            </a:r>
          </a:p>
          <a:p>
            <a:pPr>
              <a:lnSpc>
                <a:spcPct val="90000"/>
              </a:lnSpc>
            </a:pPr>
            <a:r>
              <a:rPr lang="hu-HU" altLang="hu-HU" sz="2000"/>
              <a:t>Nem ritka az olyan osztály, ahol 700-1400 beteg vár csak egy megyén vagy területi egységen belül protézisbeültetésre.</a:t>
            </a:r>
          </a:p>
          <a:p>
            <a:pPr>
              <a:lnSpc>
                <a:spcPct val="90000"/>
              </a:lnSpc>
            </a:pPr>
            <a:r>
              <a:rPr lang="hu-HU" altLang="hu-HU" sz="2000"/>
              <a:t> A legtöbb osztályon korlátozás előtt  a várakozási idő a beavatkozástól függetlenül 3-12 hónap között volt. </a:t>
            </a:r>
          </a:p>
          <a:p>
            <a:pPr>
              <a:lnSpc>
                <a:spcPct val="90000"/>
              </a:lnSpc>
            </a:pPr>
            <a:r>
              <a:rPr lang="hu-HU" altLang="hu-HU" sz="2000"/>
              <a:t>A korlátozás bevezetése után kismértékben nőtt, de a legtöbb osztályon még mindig tűréshatáron belül van a cementes csípőprotézisre való várakozás, bár előfordul olyan osztály, ahol erre a beavatkozásra is közel 4 évet kell várni.  </a:t>
            </a:r>
          </a:p>
          <a:p>
            <a:pPr>
              <a:lnSpc>
                <a:spcPct val="90000"/>
              </a:lnSpc>
            </a:pPr>
            <a:r>
              <a:rPr lang="hu-HU" altLang="hu-HU" sz="2000"/>
              <a:t>Sokkal kedvezőtlenebb a helyzet a cementnélküli csípő, a totál térd, a váll- valamint könyökprotézisre való várakozás, melyekre 4-7 év is lehet. 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Rectangle 2">
            <a:extLst>
              <a:ext uri="{FF2B5EF4-FFF2-40B4-BE49-F238E27FC236}">
                <a16:creationId xmlns:a16="http://schemas.microsoft.com/office/drawing/2014/main" id="{603BCBEA-41D6-0D52-3154-B0F2B07CCB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609600"/>
            <a:ext cx="8591550" cy="1143000"/>
          </a:xfrm>
        </p:spPr>
        <p:txBody>
          <a:bodyPr/>
          <a:lstStyle/>
          <a:p>
            <a:pPr algn="ctr"/>
            <a:r>
              <a:rPr lang="hu-HU" altLang="hu-HU"/>
              <a:t>Mit jelent mindez?</a:t>
            </a:r>
            <a:endParaRPr lang="en-US" altLang="hu-HU"/>
          </a:p>
        </p:txBody>
      </p:sp>
      <p:sp>
        <p:nvSpPr>
          <p:cNvPr id="373763" name="Rectangle 3">
            <a:extLst>
              <a:ext uri="{FF2B5EF4-FFF2-40B4-BE49-F238E27FC236}">
                <a16:creationId xmlns:a16="http://schemas.microsoft.com/office/drawing/2014/main" id="{48748FB9-F9E3-6B75-EFB7-31BF37DC91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27088" y="1981200"/>
            <a:ext cx="8088312" cy="4114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hu-HU" altLang="hu-HU" sz="2000"/>
              <a:t>A munkaképes protézis beültetésre váró beteg fél év alatt többe kerül a társadalomnak mintha megoperálnánk.</a:t>
            </a:r>
          </a:p>
          <a:p>
            <a:pPr>
              <a:lnSpc>
                <a:spcPct val="80000"/>
              </a:lnSpc>
            </a:pPr>
            <a:r>
              <a:rPr lang="hu-HU" altLang="hu-HU" sz="2000"/>
              <a:t>A nem munkaképes beteg esetében ez egy év.</a:t>
            </a:r>
          </a:p>
          <a:p>
            <a:pPr>
              <a:lnSpc>
                <a:spcPct val="80000"/>
              </a:lnSpc>
            </a:pPr>
            <a:r>
              <a:rPr lang="hu-HU" altLang="hu-HU" sz="2000"/>
              <a:t>A várakozás alatt a fájdalmak és mozgáskorlátozottság rontják a beteg életminőségét.</a:t>
            </a:r>
          </a:p>
          <a:p>
            <a:pPr>
              <a:lnSpc>
                <a:spcPct val="80000"/>
              </a:lnSpc>
            </a:pPr>
            <a:r>
              <a:rPr lang="hu-HU" altLang="hu-HU" sz="2000"/>
              <a:t>A beteg képtelen önmaga vagy gyermekei ellátására.</a:t>
            </a:r>
          </a:p>
          <a:p>
            <a:pPr>
              <a:lnSpc>
                <a:spcPct val="80000"/>
              </a:lnSpc>
            </a:pPr>
            <a:r>
              <a:rPr lang="hu-HU" altLang="hu-HU" sz="2000"/>
              <a:t>A szedett gyógyszerek mellékhatásait külön kezelni kell.</a:t>
            </a:r>
          </a:p>
          <a:p>
            <a:pPr>
              <a:lnSpc>
                <a:spcPct val="80000"/>
              </a:lnSpc>
            </a:pPr>
            <a:r>
              <a:rPr lang="hu-HU" altLang="hu-HU" sz="2000"/>
              <a:t>A fájdalom okozta stressz, a gyógyszer mellékhatások valamint a rosszul mozgó ízületek fokozott munkát jelentenek szervezetünk számára, a légzési és keringési rendszerünket jobban terhelik és rontják az életkilátásokat.</a:t>
            </a:r>
          </a:p>
          <a:p>
            <a:pPr>
              <a:lnSpc>
                <a:spcPct val="80000"/>
              </a:lnSpc>
            </a:pPr>
            <a:endParaRPr lang="hu-HU" altLang="hu-HU" sz="2000"/>
          </a:p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hu-HU" altLang="hu-HU" b="1" u="sng"/>
              <a:t>Akkor végül  is mi a drága?</a:t>
            </a:r>
            <a:endParaRPr lang="en-US" altLang="hu-HU" b="1" u="sng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>
            <a:extLst>
              <a:ext uri="{FF2B5EF4-FFF2-40B4-BE49-F238E27FC236}">
                <a16:creationId xmlns:a16="http://schemas.microsoft.com/office/drawing/2014/main" id="{DB5D919B-FFAD-E1E5-A9DD-74A5070016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pPr algn="ctr"/>
            <a:r>
              <a:rPr lang="hu-HU" altLang="hu-HU" sz="2800"/>
              <a:t>Hazai és nemzetközi tanulmányok szerint</a:t>
            </a:r>
            <a:endParaRPr lang="en-US" altLang="hu-HU" sz="2800"/>
          </a:p>
        </p:txBody>
      </p:sp>
      <p:sp>
        <p:nvSpPr>
          <p:cNvPr id="311299" name="Rectangle 3">
            <a:extLst>
              <a:ext uri="{FF2B5EF4-FFF2-40B4-BE49-F238E27FC236}">
                <a16:creationId xmlns:a16="http://schemas.microsoft.com/office/drawing/2014/main" id="{15E8D14C-C209-38C6-E17D-340E69876F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1981200"/>
            <a:ext cx="8964612" cy="4114800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endParaRPr lang="hu-HU" altLang="hu-HU"/>
          </a:p>
          <a:p>
            <a:pPr lvl="1"/>
            <a:r>
              <a:rPr lang="hu-HU" altLang="hu-HU"/>
              <a:t>Az orvosok 20%-ban jelentkezik kiégési szindróma</a:t>
            </a:r>
          </a:p>
          <a:p>
            <a:pPr lvl="1"/>
            <a:r>
              <a:rPr lang="hu-HU" altLang="hu-HU"/>
              <a:t>Az orvosok körében magas az alkohol és drogfogyasztás, a depresszió, öngyilkosság, szív és érrendszeri betegségek, párkapcsolati zavarok </a:t>
            </a:r>
          </a:p>
          <a:p>
            <a:pPr lvl="1"/>
            <a:r>
              <a:rPr lang="hu-HU" altLang="hu-HU"/>
              <a:t>A férfi orvosok 34%-a míg a női orvosok 51%-a hal meg nyugdíjba vonulása előtt</a:t>
            </a:r>
          </a:p>
          <a:p>
            <a:pPr lvl="1"/>
            <a:endParaRPr lang="en-US" altLang="hu-HU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2">
            <a:extLst>
              <a:ext uri="{FF2B5EF4-FFF2-40B4-BE49-F238E27FC236}">
                <a16:creationId xmlns:a16="http://schemas.microsoft.com/office/drawing/2014/main" id="{C079A638-71A4-80A2-CB47-B4A541EA77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4213" y="2133600"/>
            <a:ext cx="8231187" cy="1143000"/>
          </a:xfrm>
        </p:spPr>
        <p:txBody>
          <a:bodyPr/>
          <a:lstStyle/>
          <a:p>
            <a:r>
              <a:rPr lang="hu-HU" altLang="hu-HU"/>
              <a:t>Hogyan védekezem én ezek ellen?</a:t>
            </a:r>
            <a:endParaRPr lang="en-US" altLang="hu-HU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>
            <a:extLst>
              <a:ext uri="{FF2B5EF4-FFF2-40B4-BE49-F238E27FC236}">
                <a16:creationId xmlns:a16="http://schemas.microsoft.com/office/drawing/2014/main" id="{2C35E951-6A77-1D3D-3EA9-CE9A1B4F1A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84438" y="0"/>
            <a:ext cx="2592387" cy="1143000"/>
          </a:xfrm>
        </p:spPr>
        <p:txBody>
          <a:bodyPr/>
          <a:lstStyle/>
          <a:p>
            <a:pPr algn="ctr"/>
            <a:r>
              <a:rPr lang="hu-HU" altLang="hu-HU"/>
              <a:t>CSALÁD</a:t>
            </a:r>
            <a:endParaRPr lang="en-US" altLang="hu-HU"/>
          </a:p>
        </p:txBody>
      </p:sp>
      <p:pic>
        <p:nvPicPr>
          <p:cNvPr id="313348" name="Picture 4">
            <a:extLst>
              <a:ext uri="{FF2B5EF4-FFF2-40B4-BE49-F238E27FC236}">
                <a16:creationId xmlns:a16="http://schemas.microsoft.com/office/drawing/2014/main" id="{C49AC833-3419-2513-D1E9-922673172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13000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349" name="Picture 5">
            <a:extLst>
              <a:ext uri="{FF2B5EF4-FFF2-40B4-BE49-F238E27FC236}">
                <a16:creationId xmlns:a16="http://schemas.microsoft.com/office/drawing/2014/main" id="{CF7008FC-F994-9A8A-C288-55F1B83A9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2275" y="1268413"/>
            <a:ext cx="2143125" cy="262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350" name="Picture 6">
            <a:extLst>
              <a:ext uri="{FF2B5EF4-FFF2-40B4-BE49-F238E27FC236}">
                <a16:creationId xmlns:a16="http://schemas.microsoft.com/office/drawing/2014/main" id="{652ADE65-97FB-B6D6-0CDB-2471A1B76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492375"/>
            <a:ext cx="1747838" cy="237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351" name="Picture 7">
            <a:extLst>
              <a:ext uri="{FF2B5EF4-FFF2-40B4-BE49-F238E27FC236}">
                <a16:creationId xmlns:a16="http://schemas.microsoft.com/office/drawing/2014/main" id="{DBA2932C-30F2-6AAC-8DF8-888EA53B6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725" y="3141663"/>
            <a:ext cx="3851275" cy="201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352" name="Picture 8">
            <a:extLst>
              <a:ext uri="{FF2B5EF4-FFF2-40B4-BE49-F238E27FC236}">
                <a16:creationId xmlns:a16="http://schemas.microsoft.com/office/drawing/2014/main" id="{143BFCE6-07C5-CDC8-9013-765347C1B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4075" y="5338763"/>
            <a:ext cx="2025650" cy="151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353" name="Picture 9">
            <a:extLst>
              <a:ext uri="{FF2B5EF4-FFF2-40B4-BE49-F238E27FC236}">
                <a16:creationId xmlns:a16="http://schemas.microsoft.com/office/drawing/2014/main" id="{F75AFED0-1CFD-733B-5B05-2AFA3BE8E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4300" y="4778375"/>
            <a:ext cx="2773363" cy="207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354" name="Picture 10">
            <a:extLst>
              <a:ext uri="{FF2B5EF4-FFF2-40B4-BE49-F238E27FC236}">
                <a16:creationId xmlns:a16="http://schemas.microsoft.com/office/drawing/2014/main" id="{BD724164-2182-9B3B-201D-9342F6942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838" y="908050"/>
            <a:ext cx="2030412" cy="387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355" name="Picture 11">
            <a:extLst>
              <a:ext uri="{FF2B5EF4-FFF2-40B4-BE49-F238E27FC236}">
                <a16:creationId xmlns:a16="http://schemas.microsoft.com/office/drawing/2014/main" id="{6B3EFE4F-38E2-CD04-5DFA-11F61DF06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211763"/>
            <a:ext cx="2195513" cy="164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356" name="Picture 12">
            <a:extLst>
              <a:ext uri="{FF2B5EF4-FFF2-40B4-BE49-F238E27FC236}">
                <a16:creationId xmlns:a16="http://schemas.microsoft.com/office/drawing/2014/main" id="{C996A5D0-FA3F-EB73-BE1C-4102506E3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2275" y="3716338"/>
            <a:ext cx="2314575" cy="173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357" name="Picture 13">
            <a:extLst>
              <a:ext uri="{FF2B5EF4-FFF2-40B4-BE49-F238E27FC236}">
                <a16:creationId xmlns:a16="http://schemas.microsoft.com/office/drawing/2014/main" id="{5E4C374A-0E17-F71D-E12F-30AECADAC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9563" y="4994275"/>
            <a:ext cx="2484437" cy="186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347" name="Picture 3">
            <a:extLst>
              <a:ext uri="{FF2B5EF4-FFF2-40B4-BE49-F238E27FC236}">
                <a16:creationId xmlns:a16="http://schemas.microsoft.com/office/drawing/2014/main" id="{0A59F943-C1EB-3FCF-8665-5BB1CD23E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30888" y="1052513"/>
            <a:ext cx="3313112" cy="231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358" name="Picture 14">
            <a:extLst>
              <a:ext uri="{FF2B5EF4-FFF2-40B4-BE49-F238E27FC236}">
                <a16:creationId xmlns:a16="http://schemas.microsoft.com/office/drawing/2014/main" id="{85EBF750-D630-3F0B-272F-E5E6ED935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263" y="0"/>
            <a:ext cx="222250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>
            <a:extLst>
              <a:ext uri="{FF2B5EF4-FFF2-40B4-BE49-F238E27FC236}">
                <a16:creationId xmlns:a16="http://schemas.microsoft.com/office/drawing/2014/main" id="{2FC304F2-7F59-2E15-48DE-C1A8E4476C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2305050" cy="692150"/>
          </a:xfrm>
        </p:spPr>
        <p:txBody>
          <a:bodyPr/>
          <a:lstStyle/>
          <a:p>
            <a:pPr algn="ctr"/>
            <a:r>
              <a:rPr lang="hu-HU" altLang="hu-HU"/>
              <a:t>Szülők</a:t>
            </a:r>
            <a:endParaRPr lang="en-US" altLang="hu-HU"/>
          </a:p>
        </p:txBody>
      </p:sp>
      <p:pic>
        <p:nvPicPr>
          <p:cNvPr id="314371" name="Picture 3">
            <a:extLst>
              <a:ext uri="{FF2B5EF4-FFF2-40B4-BE49-F238E27FC236}">
                <a16:creationId xmlns:a16="http://schemas.microsoft.com/office/drawing/2014/main" id="{8D44361D-5629-B51D-60C1-B36A6F630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8038" y="4102100"/>
            <a:ext cx="3673475" cy="275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4372" name="Picture 4">
            <a:extLst>
              <a:ext uri="{FF2B5EF4-FFF2-40B4-BE49-F238E27FC236}">
                <a16:creationId xmlns:a16="http://schemas.microsoft.com/office/drawing/2014/main" id="{777AA8C0-6251-A8ED-C06F-BF1D4C5DA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300663"/>
            <a:ext cx="1763713" cy="132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4373" name="Picture 5">
            <a:extLst>
              <a:ext uri="{FF2B5EF4-FFF2-40B4-BE49-F238E27FC236}">
                <a16:creationId xmlns:a16="http://schemas.microsoft.com/office/drawing/2014/main" id="{182DDBD5-754F-AF99-DE7B-FC118D4F9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1975" y="0"/>
            <a:ext cx="2232025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4374" name="Picture 6">
            <a:extLst>
              <a:ext uri="{FF2B5EF4-FFF2-40B4-BE49-F238E27FC236}">
                <a16:creationId xmlns:a16="http://schemas.microsoft.com/office/drawing/2014/main" id="{CCEC67C0-55A1-02A7-AB15-8E7F9C019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9925" y="5264150"/>
            <a:ext cx="2124075" cy="159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4375" name="Picture 7">
            <a:extLst>
              <a:ext uri="{FF2B5EF4-FFF2-40B4-BE49-F238E27FC236}">
                <a16:creationId xmlns:a16="http://schemas.microsoft.com/office/drawing/2014/main" id="{ABC3C740-4A55-E4E0-40D3-F35D16FF0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20713"/>
            <a:ext cx="2897188" cy="193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4376" name="Picture 8">
            <a:extLst>
              <a:ext uri="{FF2B5EF4-FFF2-40B4-BE49-F238E27FC236}">
                <a16:creationId xmlns:a16="http://schemas.microsoft.com/office/drawing/2014/main" id="{6447CA58-262C-2AB9-4B8D-498FB74E7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375" y="1773238"/>
            <a:ext cx="3097213" cy="276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4377" name="Picture 9">
            <a:extLst>
              <a:ext uri="{FF2B5EF4-FFF2-40B4-BE49-F238E27FC236}">
                <a16:creationId xmlns:a16="http://schemas.microsoft.com/office/drawing/2014/main" id="{68F84241-FC38-F157-4FF4-57AF142AB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363" y="0"/>
            <a:ext cx="2852737" cy="213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4378" name="Picture 10">
            <a:extLst>
              <a:ext uri="{FF2B5EF4-FFF2-40B4-BE49-F238E27FC236}">
                <a16:creationId xmlns:a16="http://schemas.microsoft.com/office/drawing/2014/main" id="{ECAF4A5A-82BB-9DB7-50B7-AED4F9AB1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975" y="0"/>
            <a:ext cx="2736850" cy="205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4379" name="Picture 11">
            <a:extLst>
              <a:ext uri="{FF2B5EF4-FFF2-40B4-BE49-F238E27FC236}">
                <a16:creationId xmlns:a16="http://schemas.microsoft.com/office/drawing/2014/main" id="{CE1BD602-6465-AF02-A78A-69FE8650F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3513" y="3573463"/>
            <a:ext cx="2630487" cy="197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4380" name="Picture 12">
            <a:extLst>
              <a:ext uri="{FF2B5EF4-FFF2-40B4-BE49-F238E27FC236}">
                <a16:creationId xmlns:a16="http://schemas.microsoft.com/office/drawing/2014/main" id="{7D103960-62C0-9658-8AA5-44B02451D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0538" y="2133600"/>
            <a:ext cx="2303462" cy="172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4381" name="Picture 13">
            <a:extLst>
              <a:ext uri="{FF2B5EF4-FFF2-40B4-BE49-F238E27FC236}">
                <a16:creationId xmlns:a16="http://schemas.microsoft.com/office/drawing/2014/main" id="{E1746C7D-8050-2793-8E6E-ACB4DD442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420938"/>
            <a:ext cx="3673475" cy="275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4382" name="Text Box 14">
            <a:extLst>
              <a:ext uri="{FF2B5EF4-FFF2-40B4-BE49-F238E27FC236}">
                <a16:creationId xmlns:a16="http://schemas.microsoft.com/office/drawing/2014/main" id="{BBF47581-525A-9AD9-467D-586E087837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150" y="5516563"/>
            <a:ext cx="165735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sz="2000"/>
              <a:t>3 gyermek</a:t>
            </a:r>
          </a:p>
          <a:p>
            <a:r>
              <a:rPr lang="hu-HU" altLang="hu-HU" sz="2000"/>
              <a:t>7 unoka</a:t>
            </a:r>
          </a:p>
          <a:p>
            <a:r>
              <a:rPr lang="hu-HU" altLang="hu-HU" sz="2000"/>
              <a:t>5 dédunoka</a:t>
            </a:r>
            <a:endParaRPr lang="en-US" altLang="hu-HU" sz="20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2">
            <a:extLst>
              <a:ext uri="{FF2B5EF4-FFF2-40B4-BE49-F238E27FC236}">
                <a16:creationId xmlns:a16="http://schemas.microsoft.com/office/drawing/2014/main" id="{67E40AF8-0128-5013-BA58-39D183007F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pPr algn="ctr"/>
            <a:r>
              <a:rPr lang="hu-HU" altLang="hu-HU"/>
              <a:t>Hát akkor mégis miről beszéljek?</a:t>
            </a:r>
            <a:endParaRPr lang="en-US" altLang="hu-HU"/>
          </a:p>
        </p:txBody>
      </p:sp>
      <p:sp>
        <p:nvSpPr>
          <p:cNvPr id="294915" name="Rectangle 3">
            <a:extLst>
              <a:ext uri="{FF2B5EF4-FFF2-40B4-BE49-F238E27FC236}">
                <a16:creationId xmlns:a16="http://schemas.microsoft.com/office/drawing/2014/main" id="{B9D37F4C-069C-5FF5-670C-8717E7127C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47813" y="2708275"/>
            <a:ext cx="6119812" cy="2520950"/>
          </a:xfrm>
        </p:spPr>
        <p:txBody>
          <a:bodyPr/>
          <a:lstStyle/>
          <a:p>
            <a:r>
              <a:rPr lang="hu-HU" altLang="hu-HU" sz="3600"/>
              <a:t>Miért azt csinálom amit?</a:t>
            </a:r>
          </a:p>
          <a:p>
            <a:r>
              <a:rPr lang="hu-HU" altLang="hu-HU" sz="3600"/>
              <a:t>Miért ott csinálom ahol?</a:t>
            </a:r>
            <a:endParaRPr lang="en-US" altLang="hu-HU" sz="3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4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94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915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2">
            <a:extLst>
              <a:ext uri="{FF2B5EF4-FFF2-40B4-BE49-F238E27FC236}">
                <a16:creationId xmlns:a16="http://schemas.microsoft.com/office/drawing/2014/main" id="{8A34D050-C674-DA3C-33C2-C587CDEBE6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986838" cy="836613"/>
          </a:xfrm>
        </p:spPr>
        <p:txBody>
          <a:bodyPr/>
          <a:lstStyle/>
          <a:p>
            <a:r>
              <a:rPr lang="hu-HU" altLang="hu-HU" sz="3800"/>
              <a:t>Az sem baj ha van néhány állatod a családban</a:t>
            </a:r>
            <a:endParaRPr lang="en-US" altLang="hu-HU" sz="3800"/>
          </a:p>
        </p:txBody>
      </p:sp>
      <p:pic>
        <p:nvPicPr>
          <p:cNvPr id="377859" name="Picture 3">
            <a:extLst>
              <a:ext uri="{FF2B5EF4-FFF2-40B4-BE49-F238E27FC236}">
                <a16:creationId xmlns:a16="http://schemas.microsoft.com/office/drawing/2014/main" id="{FCC13DA0-D048-C420-5B7D-F72E54D92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2225" y="2924175"/>
            <a:ext cx="2771775" cy="207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7860" name="Picture 4">
            <a:extLst>
              <a:ext uri="{FF2B5EF4-FFF2-40B4-BE49-F238E27FC236}">
                <a16:creationId xmlns:a16="http://schemas.microsoft.com/office/drawing/2014/main" id="{3B1751D6-D815-6308-1897-0B75CFB68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675" y="2565400"/>
            <a:ext cx="3348038" cy="251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7861" name="Picture 5">
            <a:extLst>
              <a:ext uri="{FF2B5EF4-FFF2-40B4-BE49-F238E27FC236}">
                <a16:creationId xmlns:a16="http://schemas.microsoft.com/office/drawing/2014/main" id="{18E3E313-9194-B377-2D57-A05BCD923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0425" y="692150"/>
            <a:ext cx="2987675" cy="224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7862" name="Picture 6">
            <a:extLst>
              <a:ext uri="{FF2B5EF4-FFF2-40B4-BE49-F238E27FC236}">
                <a16:creationId xmlns:a16="http://schemas.microsoft.com/office/drawing/2014/main" id="{545CC3ED-AAB8-BCA5-D102-9A0161D29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20713"/>
            <a:ext cx="2843213" cy="213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7863" name="Picture 7">
            <a:extLst>
              <a:ext uri="{FF2B5EF4-FFF2-40B4-BE49-F238E27FC236}">
                <a16:creationId xmlns:a16="http://schemas.microsoft.com/office/drawing/2014/main" id="{630BB03C-C1DF-6C25-7991-4BC08DAEA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675" y="620713"/>
            <a:ext cx="2808288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7864" name="Picture 8">
            <a:extLst>
              <a:ext uri="{FF2B5EF4-FFF2-40B4-BE49-F238E27FC236}">
                <a16:creationId xmlns:a16="http://schemas.microsoft.com/office/drawing/2014/main" id="{E6298192-61B1-9E38-D778-1FC11F694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349500"/>
            <a:ext cx="3276600" cy="245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7865" name="Picture 9">
            <a:extLst>
              <a:ext uri="{FF2B5EF4-FFF2-40B4-BE49-F238E27FC236}">
                <a16:creationId xmlns:a16="http://schemas.microsoft.com/office/drawing/2014/main" id="{7AE079C7-1A65-34BF-5AEC-CBE63A9C5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4438" y="4860925"/>
            <a:ext cx="2663825" cy="199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7866" name="Picture 10">
            <a:extLst>
              <a:ext uri="{FF2B5EF4-FFF2-40B4-BE49-F238E27FC236}">
                <a16:creationId xmlns:a16="http://schemas.microsoft.com/office/drawing/2014/main" id="{82996154-5615-293F-36A6-51DD68E71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410075"/>
            <a:ext cx="2414588" cy="24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7867" name="Picture 11">
            <a:extLst>
              <a:ext uri="{FF2B5EF4-FFF2-40B4-BE49-F238E27FC236}">
                <a16:creationId xmlns:a16="http://schemas.microsoft.com/office/drawing/2014/main" id="{6BA04618-31D0-6D9F-3A5C-B9E3048FA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688" y="4886325"/>
            <a:ext cx="2627312" cy="197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2">
            <a:extLst>
              <a:ext uri="{FF2B5EF4-FFF2-40B4-BE49-F238E27FC236}">
                <a16:creationId xmlns:a16="http://schemas.microsoft.com/office/drawing/2014/main" id="{AAD0252B-5008-6044-8095-A064C81442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0"/>
            <a:ext cx="8664575" cy="1143000"/>
          </a:xfrm>
        </p:spPr>
        <p:txBody>
          <a:bodyPr/>
          <a:lstStyle/>
          <a:p>
            <a:pPr algn="ctr"/>
            <a:r>
              <a:rPr lang="hu-HU" altLang="hu-HU"/>
              <a:t>BARÁTSÁG</a:t>
            </a:r>
            <a:endParaRPr lang="en-US" altLang="hu-HU"/>
          </a:p>
        </p:txBody>
      </p:sp>
      <p:pic>
        <p:nvPicPr>
          <p:cNvPr id="312323" name="Picture 3">
            <a:extLst>
              <a:ext uri="{FF2B5EF4-FFF2-40B4-BE49-F238E27FC236}">
                <a16:creationId xmlns:a16="http://schemas.microsoft.com/office/drawing/2014/main" id="{106C12BA-CFBF-0DDC-E6EB-926411882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988" y="981075"/>
            <a:ext cx="7489825" cy="561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2324" name="Group 4">
            <a:extLst>
              <a:ext uri="{FF2B5EF4-FFF2-40B4-BE49-F238E27FC236}">
                <a16:creationId xmlns:a16="http://schemas.microsoft.com/office/drawing/2014/main" id="{58DA2FE8-A05E-6A6C-5BC6-7CE3A0F8BC09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312325" name="Picture 5">
              <a:extLst>
                <a:ext uri="{FF2B5EF4-FFF2-40B4-BE49-F238E27FC236}">
                  <a16:creationId xmlns:a16="http://schemas.microsoft.com/office/drawing/2014/main" id="{0C2F1B9C-9794-145F-D1F6-F8E472D1CF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5" y="2127"/>
              <a:ext cx="2925" cy="21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2326" name="Picture 6">
              <a:extLst>
                <a:ext uri="{FF2B5EF4-FFF2-40B4-BE49-F238E27FC236}">
                  <a16:creationId xmlns:a16="http://schemas.microsoft.com/office/drawing/2014/main" id="{46336995-A8DA-90CC-249B-5BCDA1D7E0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880" cy="2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2327" name="Picture 7">
              <a:extLst>
                <a:ext uri="{FF2B5EF4-FFF2-40B4-BE49-F238E27FC236}">
                  <a16:creationId xmlns:a16="http://schemas.microsoft.com/office/drawing/2014/main" id="{8CBC7AF4-9DBB-F976-9A1E-69C0BA0EAF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127"/>
              <a:ext cx="2925" cy="21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2328" name="Picture 8">
              <a:extLst>
                <a:ext uri="{FF2B5EF4-FFF2-40B4-BE49-F238E27FC236}">
                  <a16:creationId xmlns:a16="http://schemas.microsoft.com/office/drawing/2014/main" id="{A80655A5-9C2B-976D-9E31-1BC9E38BA9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0"/>
              <a:ext cx="2880" cy="2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2329" name="Group 9">
            <a:extLst>
              <a:ext uri="{FF2B5EF4-FFF2-40B4-BE49-F238E27FC236}">
                <a16:creationId xmlns:a16="http://schemas.microsoft.com/office/drawing/2014/main" id="{1846D154-E121-ABBF-A693-AF42AC9D6243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312330" name="Picture 10">
              <a:extLst>
                <a:ext uri="{FF2B5EF4-FFF2-40B4-BE49-F238E27FC236}">
                  <a16:creationId xmlns:a16="http://schemas.microsoft.com/office/drawing/2014/main" id="{1E1663F8-A7D0-051A-09F8-E85BA8A467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9" y="0"/>
              <a:ext cx="2042" cy="15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2331" name="Picture 11">
              <a:extLst>
                <a:ext uri="{FF2B5EF4-FFF2-40B4-BE49-F238E27FC236}">
                  <a16:creationId xmlns:a16="http://schemas.microsoft.com/office/drawing/2014/main" id="{24CEB9DA-54B1-732C-64A3-BEC3EAE689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9" y="2925"/>
              <a:ext cx="1860" cy="13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2332" name="Picture 12">
              <a:extLst>
                <a:ext uri="{FF2B5EF4-FFF2-40B4-BE49-F238E27FC236}">
                  <a16:creationId xmlns:a16="http://schemas.microsoft.com/office/drawing/2014/main" id="{73D362BA-2E21-2989-9B12-4685CC4AD0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389"/>
              <a:ext cx="2279" cy="15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2333" name="Picture 13">
              <a:extLst>
                <a:ext uri="{FF2B5EF4-FFF2-40B4-BE49-F238E27FC236}">
                  <a16:creationId xmlns:a16="http://schemas.microsoft.com/office/drawing/2014/main" id="{ED6648EE-B552-89A3-2128-B52DC021CF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738"/>
              <a:ext cx="2109" cy="15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2334" name="Picture 14">
              <a:extLst>
                <a:ext uri="{FF2B5EF4-FFF2-40B4-BE49-F238E27FC236}">
                  <a16:creationId xmlns:a16="http://schemas.microsoft.com/office/drawing/2014/main" id="{20BE11C9-4CB6-120A-9B57-88FD170D99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154" cy="1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2335" name="Picture 15">
              <a:extLst>
                <a:ext uri="{FF2B5EF4-FFF2-40B4-BE49-F238E27FC236}">
                  <a16:creationId xmlns:a16="http://schemas.microsoft.com/office/drawing/2014/main" id="{D4CFDC24-1026-3E6C-15D5-6BA1D0A7B1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6" y="0"/>
              <a:ext cx="1724" cy="12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2336" name="Picture 16">
              <a:extLst>
                <a:ext uri="{FF2B5EF4-FFF2-40B4-BE49-F238E27FC236}">
                  <a16:creationId xmlns:a16="http://schemas.microsoft.com/office/drawing/2014/main" id="{E00DDBF4-281B-3E73-5BC3-62CD760886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8" y="1570"/>
              <a:ext cx="1905" cy="1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2337" name="Picture 17">
              <a:extLst>
                <a:ext uri="{FF2B5EF4-FFF2-40B4-BE49-F238E27FC236}">
                  <a16:creationId xmlns:a16="http://schemas.microsoft.com/office/drawing/2014/main" id="{D69886A9-BB31-468D-3FB3-9DE378073E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3" y="2946"/>
              <a:ext cx="1837" cy="13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2338" name="Picture 18">
              <a:extLst>
                <a:ext uri="{FF2B5EF4-FFF2-40B4-BE49-F238E27FC236}">
                  <a16:creationId xmlns:a16="http://schemas.microsoft.com/office/drawing/2014/main" id="{13F57A51-A189-D79D-7BAE-E871ADC892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1344"/>
              <a:ext cx="2064" cy="1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2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12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4" name="Rectangle 2">
            <a:extLst>
              <a:ext uri="{FF2B5EF4-FFF2-40B4-BE49-F238E27FC236}">
                <a16:creationId xmlns:a16="http://schemas.microsoft.com/office/drawing/2014/main" id="{5475D71A-D86A-6915-6AA9-D015684BBD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0"/>
            <a:ext cx="4643437" cy="1143000"/>
          </a:xfrm>
        </p:spPr>
        <p:txBody>
          <a:bodyPr/>
          <a:lstStyle/>
          <a:p>
            <a:pPr algn="ctr"/>
            <a:r>
              <a:rPr lang="hu-HU" altLang="hu-HU"/>
              <a:t>Sport</a:t>
            </a:r>
            <a:endParaRPr lang="en-US" altLang="hu-HU"/>
          </a:p>
        </p:txBody>
      </p:sp>
      <p:pic>
        <p:nvPicPr>
          <p:cNvPr id="356357" name="Picture 5">
            <a:extLst>
              <a:ext uri="{FF2B5EF4-FFF2-40B4-BE49-F238E27FC236}">
                <a16:creationId xmlns:a16="http://schemas.microsoft.com/office/drawing/2014/main" id="{FCB14049-9F79-CA21-103E-302C086A6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25538"/>
            <a:ext cx="3457575" cy="259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6358" name="Picture 6">
            <a:extLst>
              <a:ext uri="{FF2B5EF4-FFF2-40B4-BE49-F238E27FC236}">
                <a16:creationId xmlns:a16="http://schemas.microsoft.com/office/drawing/2014/main" id="{ACBEBEF1-CCBC-D9B9-AB4D-19720CAE5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725" y="3429000"/>
            <a:ext cx="3851275" cy="288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6360" name="Picture 8">
            <a:extLst>
              <a:ext uri="{FF2B5EF4-FFF2-40B4-BE49-F238E27FC236}">
                <a16:creationId xmlns:a16="http://schemas.microsoft.com/office/drawing/2014/main" id="{F134B42C-1DEA-7262-25EF-F8D619DCF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0025" y="549275"/>
            <a:ext cx="3863975" cy="289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6361" name="Picture 9">
            <a:extLst>
              <a:ext uri="{FF2B5EF4-FFF2-40B4-BE49-F238E27FC236}">
                <a16:creationId xmlns:a16="http://schemas.microsoft.com/office/drawing/2014/main" id="{6FC220FD-F51A-7B60-B239-46CC88D7F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9475" y="1557338"/>
            <a:ext cx="1885950" cy="252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6362" name="Picture 10">
            <a:extLst>
              <a:ext uri="{FF2B5EF4-FFF2-40B4-BE49-F238E27FC236}">
                <a16:creationId xmlns:a16="http://schemas.microsoft.com/office/drawing/2014/main" id="{F3497941-9DAD-77BE-484D-2C800E506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8538" y="4292600"/>
            <a:ext cx="2951162" cy="221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6363" name="Picture 11">
            <a:extLst>
              <a:ext uri="{FF2B5EF4-FFF2-40B4-BE49-F238E27FC236}">
                <a16:creationId xmlns:a16="http://schemas.microsoft.com/office/drawing/2014/main" id="{641C9F22-785E-13B3-8360-A3207732D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292600"/>
            <a:ext cx="2987675" cy="224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>
            <a:extLst>
              <a:ext uri="{FF2B5EF4-FFF2-40B4-BE49-F238E27FC236}">
                <a16:creationId xmlns:a16="http://schemas.microsoft.com/office/drawing/2014/main" id="{A75F2A90-7356-04C7-F5A5-02FBA30193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03575" y="333375"/>
            <a:ext cx="4643438" cy="1143000"/>
          </a:xfrm>
        </p:spPr>
        <p:txBody>
          <a:bodyPr/>
          <a:lstStyle/>
          <a:p>
            <a:pPr algn="ctr"/>
            <a:r>
              <a:rPr lang="hu-HU" altLang="hu-HU"/>
              <a:t>Horgászat</a:t>
            </a:r>
            <a:endParaRPr lang="en-US" altLang="hu-HU"/>
          </a:p>
        </p:txBody>
      </p:sp>
      <p:pic>
        <p:nvPicPr>
          <p:cNvPr id="358406" name="Picture 6">
            <a:extLst>
              <a:ext uri="{FF2B5EF4-FFF2-40B4-BE49-F238E27FC236}">
                <a16:creationId xmlns:a16="http://schemas.microsoft.com/office/drawing/2014/main" id="{011EF4EE-5637-369B-8B49-F9BA361CD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43325" cy="280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07" name="Picture 7">
            <a:extLst>
              <a:ext uri="{FF2B5EF4-FFF2-40B4-BE49-F238E27FC236}">
                <a16:creationId xmlns:a16="http://schemas.microsoft.com/office/drawing/2014/main" id="{B636782A-5B10-2488-726D-94C72CED1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1500" y="4238625"/>
            <a:ext cx="3492500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08" name="Picture 8">
            <a:extLst>
              <a:ext uri="{FF2B5EF4-FFF2-40B4-BE49-F238E27FC236}">
                <a16:creationId xmlns:a16="http://schemas.microsoft.com/office/drawing/2014/main" id="{8F018052-BF40-4559-128C-00EF762EA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2000" y="0"/>
            <a:ext cx="2032000" cy="270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09" name="Picture 9">
            <a:extLst>
              <a:ext uri="{FF2B5EF4-FFF2-40B4-BE49-F238E27FC236}">
                <a16:creationId xmlns:a16="http://schemas.microsoft.com/office/drawing/2014/main" id="{1C5185F0-B59D-4A76-BDAF-86CD6056A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7313" y="3500438"/>
            <a:ext cx="2519362" cy="335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10" name="Picture 10">
            <a:extLst>
              <a:ext uri="{FF2B5EF4-FFF2-40B4-BE49-F238E27FC236}">
                <a16:creationId xmlns:a16="http://schemas.microsoft.com/office/drawing/2014/main" id="{1FEFCEBC-6538-8A00-1A1F-C19646C7E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049838"/>
            <a:ext cx="2411413" cy="180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11" name="Picture 11">
            <a:extLst>
              <a:ext uri="{FF2B5EF4-FFF2-40B4-BE49-F238E27FC236}">
                <a16:creationId xmlns:a16="http://schemas.microsoft.com/office/drawing/2014/main" id="{49FFAFAB-DD74-54A7-A565-918939098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2500" y="1844675"/>
            <a:ext cx="3311525" cy="248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13" name="Picture 13">
            <a:extLst>
              <a:ext uri="{FF2B5EF4-FFF2-40B4-BE49-F238E27FC236}">
                <a16:creationId xmlns:a16="http://schemas.microsoft.com/office/drawing/2014/main" id="{DC5F92ED-5299-DAD1-F736-83FF11028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781300"/>
            <a:ext cx="2843213" cy="2132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25" name="Picture 25">
            <a:extLst>
              <a:ext uri="{FF2B5EF4-FFF2-40B4-BE49-F238E27FC236}">
                <a16:creationId xmlns:a16="http://schemas.microsoft.com/office/drawing/2014/main" id="{ABCFF3A2-8F5A-BA48-DDC7-811F3475B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6075" y="2492375"/>
            <a:ext cx="2447925" cy="183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2">
            <a:extLst>
              <a:ext uri="{FF2B5EF4-FFF2-40B4-BE49-F238E27FC236}">
                <a16:creationId xmlns:a16="http://schemas.microsoft.com/office/drawing/2014/main" id="{54FC03B8-B88A-7B0E-A6F7-F2BA07CBDC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79613" y="0"/>
            <a:ext cx="2387600" cy="1143000"/>
          </a:xfrm>
        </p:spPr>
        <p:txBody>
          <a:bodyPr/>
          <a:lstStyle/>
          <a:p>
            <a:r>
              <a:rPr lang="hu-HU" altLang="hu-HU"/>
              <a:t>Motorozás</a:t>
            </a:r>
            <a:endParaRPr lang="en-US" altLang="hu-HU"/>
          </a:p>
        </p:txBody>
      </p:sp>
      <p:pic>
        <p:nvPicPr>
          <p:cNvPr id="359428" name="Picture 4">
            <a:extLst>
              <a:ext uri="{FF2B5EF4-FFF2-40B4-BE49-F238E27FC236}">
                <a16:creationId xmlns:a16="http://schemas.microsoft.com/office/drawing/2014/main" id="{0F5B3347-2416-C2F3-9E3D-ACA39EFBC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8125" y="3176588"/>
            <a:ext cx="2555875" cy="191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9429" name="Picture 5">
            <a:extLst>
              <a:ext uri="{FF2B5EF4-FFF2-40B4-BE49-F238E27FC236}">
                <a16:creationId xmlns:a16="http://schemas.microsoft.com/office/drawing/2014/main" id="{DA9B9B21-4389-5AD6-D2CE-61E7B5C02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24050" cy="256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9430" name="Picture 6">
            <a:extLst>
              <a:ext uri="{FF2B5EF4-FFF2-40B4-BE49-F238E27FC236}">
                <a16:creationId xmlns:a16="http://schemas.microsoft.com/office/drawing/2014/main" id="{77018D7C-A686-E40D-BED7-BE7ACC90B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3663" y="0"/>
            <a:ext cx="2700337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9431" name="Picture 7">
            <a:extLst>
              <a:ext uri="{FF2B5EF4-FFF2-40B4-BE49-F238E27FC236}">
                <a16:creationId xmlns:a16="http://schemas.microsoft.com/office/drawing/2014/main" id="{38AF2387-3FEC-9851-92F6-B7E743091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588" y="1557338"/>
            <a:ext cx="2411412" cy="180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9432" name="Picture 8">
            <a:extLst>
              <a:ext uri="{FF2B5EF4-FFF2-40B4-BE49-F238E27FC236}">
                <a16:creationId xmlns:a16="http://schemas.microsoft.com/office/drawing/2014/main" id="{3D46DE9B-E8E8-9729-964C-91EB84403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050" y="4068763"/>
            <a:ext cx="2092325" cy="278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9433" name="Picture 9">
            <a:extLst>
              <a:ext uri="{FF2B5EF4-FFF2-40B4-BE49-F238E27FC236}">
                <a16:creationId xmlns:a16="http://schemas.microsoft.com/office/drawing/2014/main" id="{F1026925-D2B1-59A6-2EF1-22F6D1548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8175" y="836613"/>
            <a:ext cx="2790825" cy="209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9434" name="Picture 10">
            <a:extLst>
              <a:ext uri="{FF2B5EF4-FFF2-40B4-BE49-F238E27FC236}">
                <a16:creationId xmlns:a16="http://schemas.microsoft.com/office/drawing/2014/main" id="{3A1BE5F1-9246-9BCF-E4C7-F040D3CD6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05038"/>
            <a:ext cx="2790825" cy="209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9435" name="Picture 11">
            <a:extLst>
              <a:ext uri="{FF2B5EF4-FFF2-40B4-BE49-F238E27FC236}">
                <a16:creationId xmlns:a16="http://schemas.microsoft.com/office/drawing/2014/main" id="{16CFC0A0-5870-4401-74B5-D7734C959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6100" y="1557338"/>
            <a:ext cx="2592388" cy="345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9436" name="Picture 12">
            <a:extLst>
              <a:ext uri="{FF2B5EF4-FFF2-40B4-BE49-F238E27FC236}">
                <a16:creationId xmlns:a16="http://schemas.microsoft.com/office/drawing/2014/main" id="{B0E9D5D6-43CE-561B-46D7-E4DCECFF0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738" y="4764088"/>
            <a:ext cx="2790825" cy="209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9437" name="Picture 13">
            <a:extLst>
              <a:ext uri="{FF2B5EF4-FFF2-40B4-BE49-F238E27FC236}">
                <a16:creationId xmlns:a16="http://schemas.microsoft.com/office/drawing/2014/main" id="{BB54305A-362C-686B-01F2-9879FA22B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68763"/>
            <a:ext cx="2092325" cy="278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9439" name="Picture 15">
            <a:extLst>
              <a:ext uri="{FF2B5EF4-FFF2-40B4-BE49-F238E27FC236}">
                <a16:creationId xmlns:a16="http://schemas.microsoft.com/office/drawing/2014/main" id="{5F975A10-FAB7-9423-7C51-9F43A8658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8125" y="4940300"/>
            <a:ext cx="2555875" cy="191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9440" name="Picture 16">
            <a:extLst>
              <a:ext uri="{FF2B5EF4-FFF2-40B4-BE49-F238E27FC236}">
                <a16:creationId xmlns:a16="http://schemas.microsoft.com/office/drawing/2014/main" id="{5B67A27F-FAE2-AAFA-B0C5-1EF629968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0563" y="0"/>
            <a:ext cx="1924050" cy="256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9444" name="Picture 20">
            <a:extLst>
              <a:ext uri="{FF2B5EF4-FFF2-40B4-BE49-F238E27FC236}">
                <a16:creationId xmlns:a16="http://schemas.microsoft.com/office/drawing/2014/main" id="{04E31B63-7E53-00EF-C709-05669768B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975" y="2852738"/>
            <a:ext cx="2519363" cy="1890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Rectangle 2">
            <a:extLst>
              <a:ext uri="{FF2B5EF4-FFF2-40B4-BE49-F238E27FC236}">
                <a16:creationId xmlns:a16="http://schemas.microsoft.com/office/drawing/2014/main" id="{3743264C-B750-B759-B018-F680F73874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39975" y="0"/>
            <a:ext cx="3241675" cy="1196975"/>
          </a:xfrm>
        </p:spPr>
        <p:txBody>
          <a:bodyPr/>
          <a:lstStyle/>
          <a:p>
            <a:r>
              <a:rPr lang="hu-HU" altLang="hu-HU" sz="3200"/>
              <a:t>És nem kell midig  komolynak lenni</a:t>
            </a:r>
            <a:endParaRPr lang="en-US" altLang="hu-HU" sz="3200"/>
          </a:p>
        </p:txBody>
      </p:sp>
      <p:pic>
        <p:nvPicPr>
          <p:cNvPr id="360453" name="Picture 5">
            <a:extLst>
              <a:ext uri="{FF2B5EF4-FFF2-40B4-BE49-F238E27FC236}">
                <a16:creationId xmlns:a16="http://schemas.microsoft.com/office/drawing/2014/main" id="{B61C0214-1E06-E248-6F50-48DDF8803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325" y="2997200"/>
            <a:ext cx="2987675" cy="224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0454" name="Picture 6">
            <a:extLst>
              <a:ext uri="{FF2B5EF4-FFF2-40B4-BE49-F238E27FC236}">
                <a16:creationId xmlns:a16="http://schemas.microsoft.com/office/drawing/2014/main" id="{4F250360-8268-9326-601B-67CF978F2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050" y="981075"/>
            <a:ext cx="2087563" cy="156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0455" name="Picture 7">
            <a:extLst>
              <a:ext uri="{FF2B5EF4-FFF2-40B4-BE49-F238E27FC236}">
                <a16:creationId xmlns:a16="http://schemas.microsoft.com/office/drawing/2014/main" id="{306B16A2-0D24-4151-2C23-1C3FDFD60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778375"/>
            <a:ext cx="2519363" cy="207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0456" name="Picture 8">
            <a:extLst>
              <a:ext uri="{FF2B5EF4-FFF2-40B4-BE49-F238E27FC236}">
                <a16:creationId xmlns:a16="http://schemas.microsoft.com/office/drawing/2014/main" id="{556E685B-0E8F-5C88-ECC9-8E68E5618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68538" cy="170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0457" name="Picture 9">
            <a:extLst>
              <a:ext uri="{FF2B5EF4-FFF2-40B4-BE49-F238E27FC236}">
                <a16:creationId xmlns:a16="http://schemas.microsoft.com/office/drawing/2014/main" id="{190C533E-B1FA-BA40-FFAC-DEB3348AC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838" y="981075"/>
            <a:ext cx="2305050" cy="172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0458" name="Picture 10">
            <a:extLst>
              <a:ext uri="{FF2B5EF4-FFF2-40B4-BE49-F238E27FC236}">
                <a16:creationId xmlns:a16="http://schemas.microsoft.com/office/drawing/2014/main" id="{55AEA75E-05A0-092E-96CD-ED19B9380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5600" y="1341438"/>
            <a:ext cx="2376488" cy="17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0459" name="Picture 11">
            <a:extLst>
              <a:ext uri="{FF2B5EF4-FFF2-40B4-BE49-F238E27FC236}">
                <a16:creationId xmlns:a16="http://schemas.microsoft.com/office/drawing/2014/main" id="{81489817-8D2C-79E0-CC4A-794891D5B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3429000"/>
            <a:ext cx="1908175" cy="143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0462" name="Picture 14">
            <a:extLst>
              <a:ext uri="{FF2B5EF4-FFF2-40B4-BE49-F238E27FC236}">
                <a16:creationId xmlns:a16="http://schemas.microsoft.com/office/drawing/2014/main" id="{919D7CE0-0870-8F4F-2240-7CD5C8C07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5600" y="0"/>
            <a:ext cx="2016125" cy="151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0463" name="Picture 15">
            <a:extLst>
              <a:ext uri="{FF2B5EF4-FFF2-40B4-BE49-F238E27FC236}">
                <a16:creationId xmlns:a16="http://schemas.microsoft.com/office/drawing/2014/main" id="{9DCBF986-55BC-8745-775D-69176A6DA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00213"/>
            <a:ext cx="252095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0464" name="Picture 16">
            <a:extLst>
              <a:ext uri="{FF2B5EF4-FFF2-40B4-BE49-F238E27FC236}">
                <a16:creationId xmlns:a16="http://schemas.microsoft.com/office/drawing/2014/main" id="{CD97B4EE-3FF1-A231-73BF-F3628CF7D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4438" y="4719638"/>
            <a:ext cx="2808287" cy="213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0465" name="Picture 17">
            <a:extLst>
              <a:ext uri="{FF2B5EF4-FFF2-40B4-BE49-F238E27FC236}">
                <a16:creationId xmlns:a16="http://schemas.microsoft.com/office/drawing/2014/main" id="{81330612-E4E3-1772-D3B1-C6B635969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8538" y="2492375"/>
            <a:ext cx="2592387" cy="220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0466" name="Picture 18">
            <a:extLst>
              <a:ext uri="{FF2B5EF4-FFF2-40B4-BE49-F238E27FC236}">
                <a16:creationId xmlns:a16="http://schemas.microsoft.com/office/drawing/2014/main" id="{FE871219-8388-65A5-E3F5-EF1460ABB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3800" y="4678363"/>
            <a:ext cx="1635125" cy="217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0467" name="Picture 19">
            <a:extLst>
              <a:ext uri="{FF2B5EF4-FFF2-40B4-BE49-F238E27FC236}">
                <a16:creationId xmlns:a16="http://schemas.microsoft.com/office/drawing/2014/main" id="{215BD7B7-0B12-F3FD-C54E-93C191F51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75513" y="0"/>
            <a:ext cx="1868487" cy="249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0468" name="Picture 20">
            <a:extLst>
              <a:ext uri="{FF2B5EF4-FFF2-40B4-BE49-F238E27FC236}">
                <a16:creationId xmlns:a16="http://schemas.microsoft.com/office/drawing/2014/main" id="{5FF9039A-1C6B-3F75-3CD8-013B72483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9338" y="2708275"/>
            <a:ext cx="1357312" cy="203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0469" name="Picture 21">
            <a:extLst>
              <a:ext uri="{FF2B5EF4-FFF2-40B4-BE49-F238E27FC236}">
                <a16:creationId xmlns:a16="http://schemas.microsoft.com/office/drawing/2014/main" id="{16415E02-3D78-CDC0-580D-6FC904721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688" y="5097463"/>
            <a:ext cx="2627312" cy="176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4" name="Rectangle 2">
            <a:extLst>
              <a:ext uri="{FF2B5EF4-FFF2-40B4-BE49-F238E27FC236}">
                <a16:creationId xmlns:a16="http://schemas.microsoft.com/office/drawing/2014/main" id="{30929B9E-04F8-10B4-432D-40213B42B3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3888" y="188913"/>
            <a:ext cx="8520112" cy="836612"/>
          </a:xfrm>
        </p:spPr>
        <p:txBody>
          <a:bodyPr/>
          <a:lstStyle/>
          <a:p>
            <a:pPr algn="ctr"/>
            <a:r>
              <a:rPr lang="hu-HU" altLang="hu-HU"/>
              <a:t>Ez vonatkozik a munkahelyre is</a:t>
            </a:r>
            <a:endParaRPr lang="en-US" altLang="hu-HU"/>
          </a:p>
        </p:txBody>
      </p:sp>
      <p:pic>
        <p:nvPicPr>
          <p:cNvPr id="376836" name="Picture 4">
            <a:extLst>
              <a:ext uri="{FF2B5EF4-FFF2-40B4-BE49-F238E27FC236}">
                <a16:creationId xmlns:a16="http://schemas.microsoft.com/office/drawing/2014/main" id="{1B2D0CB6-6E0E-54F5-C8C9-F08294D89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538" y="4967288"/>
            <a:ext cx="2520950" cy="1890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6838" name="Picture 6">
            <a:extLst>
              <a:ext uri="{FF2B5EF4-FFF2-40B4-BE49-F238E27FC236}">
                <a16:creationId xmlns:a16="http://schemas.microsoft.com/office/drawing/2014/main" id="{0794F828-56B2-836D-423B-37180BCA7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538" y="3230563"/>
            <a:ext cx="2520950" cy="188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6840" name="Picture 8">
            <a:extLst>
              <a:ext uri="{FF2B5EF4-FFF2-40B4-BE49-F238E27FC236}">
                <a16:creationId xmlns:a16="http://schemas.microsoft.com/office/drawing/2014/main" id="{135BDA45-D405-56F5-9EDE-7AA0DC203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0538" y="1557338"/>
            <a:ext cx="2303462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6841" name="Picture 9">
            <a:extLst>
              <a:ext uri="{FF2B5EF4-FFF2-40B4-BE49-F238E27FC236}">
                <a16:creationId xmlns:a16="http://schemas.microsoft.com/office/drawing/2014/main" id="{E58ABD5F-9B06-FB14-3054-4E665E13B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3413" y="4941888"/>
            <a:ext cx="2160587" cy="162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6842" name="Picture 10">
            <a:extLst>
              <a:ext uri="{FF2B5EF4-FFF2-40B4-BE49-F238E27FC236}">
                <a16:creationId xmlns:a16="http://schemas.microsoft.com/office/drawing/2014/main" id="{A04A9DA8-DF80-E65F-F584-C01B2C1BF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8488" y="3284538"/>
            <a:ext cx="2195512" cy="164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6843" name="Picture 11">
            <a:extLst>
              <a:ext uri="{FF2B5EF4-FFF2-40B4-BE49-F238E27FC236}">
                <a16:creationId xmlns:a16="http://schemas.microsoft.com/office/drawing/2014/main" id="{16C87EC0-8DA3-D241-2827-3BBDB75C6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392488"/>
            <a:ext cx="2051050" cy="153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6844" name="Picture 12">
            <a:extLst>
              <a:ext uri="{FF2B5EF4-FFF2-40B4-BE49-F238E27FC236}">
                <a16:creationId xmlns:a16="http://schemas.microsoft.com/office/drawing/2014/main" id="{70A81EB1-003E-5233-F2C8-499E5081D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36738"/>
            <a:ext cx="2051050" cy="1541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6846" name="Picture 14">
            <a:extLst>
              <a:ext uri="{FF2B5EF4-FFF2-40B4-BE49-F238E27FC236}">
                <a16:creationId xmlns:a16="http://schemas.microsoft.com/office/drawing/2014/main" id="{A3996ABE-893C-5A22-236C-FA135023F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0563" y="1484313"/>
            <a:ext cx="2374900" cy="1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6847" name="Picture 15">
            <a:extLst>
              <a:ext uri="{FF2B5EF4-FFF2-40B4-BE49-F238E27FC236}">
                <a16:creationId xmlns:a16="http://schemas.microsoft.com/office/drawing/2014/main" id="{677F221F-FF9E-9B78-EB99-313B5EA7B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4075" y="1484313"/>
            <a:ext cx="2376488" cy="1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6848" name="Picture 16">
            <a:extLst>
              <a:ext uri="{FF2B5EF4-FFF2-40B4-BE49-F238E27FC236}">
                <a16:creationId xmlns:a16="http://schemas.microsoft.com/office/drawing/2014/main" id="{482319C6-2B09-275E-334D-F4DEBEEC2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4075" y="3213100"/>
            <a:ext cx="2519363" cy="189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6849" name="Picture 17">
            <a:extLst>
              <a:ext uri="{FF2B5EF4-FFF2-40B4-BE49-F238E27FC236}">
                <a16:creationId xmlns:a16="http://schemas.microsoft.com/office/drawing/2014/main" id="{6380C9A2-7AAD-3844-13AC-714E0A28A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4075" y="4967288"/>
            <a:ext cx="2519363" cy="1890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6850" name="Picture 18">
            <a:extLst>
              <a:ext uri="{FF2B5EF4-FFF2-40B4-BE49-F238E27FC236}">
                <a16:creationId xmlns:a16="http://schemas.microsoft.com/office/drawing/2014/main" id="{64465D33-F6B2-8D89-5477-5C28A45EE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941888"/>
            <a:ext cx="2036763" cy="152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8" name="Rectangle 2">
            <a:extLst>
              <a:ext uri="{FF2B5EF4-FFF2-40B4-BE49-F238E27FC236}">
                <a16:creationId xmlns:a16="http://schemas.microsoft.com/office/drawing/2014/main" id="{538F06D3-293E-ACA7-9245-A074D8860A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260350"/>
            <a:ext cx="8736012" cy="1143000"/>
          </a:xfrm>
        </p:spPr>
        <p:txBody>
          <a:bodyPr/>
          <a:lstStyle/>
          <a:p>
            <a:pPr algn="ctr"/>
            <a:r>
              <a:rPr lang="hu-HU" altLang="hu-HU"/>
              <a:t>Végül is akkor mi az én hivatásom?</a:t>
            </a:r>
            <a:endParaRPr lang="en-US" altLang="hu-HU"/>
          </a:p>
        </p:txBody>
      </p:sp>
      <p:sp>
        <p:nvSpPr>
          <p:cNvPr id="362499" name="Rectangle 3">
            <a:extLst>
              <a:ext uri="{FF2B5EF4-FFF2-40B4-BE49-F238E27FC236}">
                <a16:creationId xmlns:a16="http://schemas.microsoft.com/office/drawing/2014/main" id="{50A5B240-F5E7-4746-A99D-A78A3D877F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27088" y="1557338"/>
            <a:ext cx="8088312" cy="45386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hu-HU" altLang="hu-HU"/>
              <a:t>Hogy Magyarországon kamatoztassam az itthon és külföldön sok-sok energiával megszerzett tudást.</a:t>
            </a:r>
          </a:p>
          <a:p>
            <a:pPr>
              <a:lnSpc>
                <a:spcPct val="90000"/>
              </a:lnSpc>
            </a:pPr>
            <a:r>
              <a:rPr lang="hu-HU" altLang="hu-HU"/>
              <a:t>Hogy Magyarországon gyógyítsak.</a:t>
            </a:r>
          </a:p>
          <a:p>
            <a:pPr>
              <a:lnSpc>
                <a:spcPct val="90000"/>
              </a:lnSpc>
            </a:pPr>
            <a:r>
              <a:rPr lang="hu-HU" altLang="hu-HU"/>
              <a:t>Hogy Magyarországon neveljem fel és indítsam el  gyermekeimet remélve azt, hogy ők is majd valami hasonló utat járnak be.</a:t>
            </a:r>
          </a:p>
          <a:p>
            <a:pPr>
              <a:lnSpc>
                <a:spcPct val="90000"/>
              </a:lnSpc>
            </a:pPr>
            <a:endParaRPr lang="hu-HU" altLang="hu-HU"/>
          </a:p>
          <a:p>
            <a:pPr algn="ctr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hu-HU" altLang="hu-HU" b="1" u="sng"/>
              <a:t>Ez az út „kicsit sárga, kicsit  savanyú, de legalább a miénk” (Bacsó Péter: Tanú)</a:t>
            </a:r>
            <a:endParaRPr lang="en-US" altLang="hu-HU" b="1" u="sng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62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62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62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4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624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2">
            <a:extLst>
              <a:ext uri="{FF2B5EF4-FFF2-40B4-BE49-F238E27FC236}">
                <a16:creationId xmlns:a16="http://schemas.microsoft.com/office/drawing/2014/main" id="{572007B3-AF76-2430-BDAF-36D0D08B1B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609600"/>
            <a:ext cx="8664575" cy="4548188"/>
          </a:xfrm>
        </p:spPr>
        <p:txBody>
          <a:bodyPr/>
          <a:lstStyle/>
          <a:p>
            <a:pPr algn="ctr"/>
            <a:r>
              <a:rPr lang="hu-HU" altLang="hu-HU"/>
              <a:t>Köszönöm megtisztelő figyelmüket!</a:t>
            </a:r>
            <a:endParaRPr lang="en-US" altLang="hu-HU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>
            <a:extLst>
              <a:ext uri="{FF2B5EF4-FFF2-40B4-BE49-F238E27FC236}">
                <a16:creationId xmlns:a16="http://schemas.microsoft.com/office/drawing/2014/main" id="{391BF213-6AAC-9D91-9AB6-721469E36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609600"/>
            <a:ext cx="8591550" cy="1143000"/>
          </a:xfrm>
        </p:spPr>
        <p:txBody>
          <a:bodyPr/>
          <a:lstStyle/>
          <a:p>
            <a:pPr algn="ctr"/>
            <a:r>
              <a:rPr lang="hu-HU" altLang="hu-HU"/>
              <a:t>Pályaválasztás</a:t>
            </a:r>
            <a:endParaRPr lang="en-US" altLang="hu-HU"/>
          </a:p>
        </p:txBody>
      </p:sp>
      <p:pic>
        <p:nvPicPr>
          <p:cNvPr id="295940" name="Picture 4">
            <a:extLst>
              <a:ext uri="{FF2B5EF4-FFF2-40B4-BE49-F238E27FC236}">
                <a16:creationId xmlns:a16="http://schemas.microsoft.com/office/drawing/2014/main" id="{BB9CD6B2-AF6F-8C63-DC61-9FF5CAB11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50" y="1628775"/>
            <a:ext cx="7777163" cy="471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295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2">
            <a:extLst>
              <a:ext uri="{FF2B5EF4-FFF2-40B4-BE49-F238E27FC236}">
                <a16:creationId xmlns:a16="http://schemas.microsoft.com/office/drawing/2014/main" id="{B8BBFAD5-46AF-6FAE-CC2E-3AAB77B35F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260350"/>
            <a:ext cx="8591550" cy="1143000"/>
          </a:xfrm>
        </p:spPr>
        <p:txBody>
          <a:bodyPr/>
          <a:lstStyle/>
          <a:p>
            <a:pPr algn="ctr"/>
            <a:r>
              <a:rPr lang="hu-HU" altLang="hu-HU"/>
              <a:t>Hát ez nem így volt</a:t>
            </a:r>
            <a:endParaRPr lang="en-US" altLang="hu-HU"/>
          </a:p>
        </p:txBody>
      </p:sp>
      <p:pic>
        <p:nvPicPr>
          <p:cNvPr id="296964" name="Picture 4">
            <a:extLst>
              <a:ext uri="{FF2B5EF4-FFF2-40B4-BE49-F238E27FC236}">
                <a16:creationId xmlns:a16="http://schemas.microsoft.com/office/drawing/2014/main" id="{16EE7F10-FDFB-971B-8611-703866707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050" y="260350"/>
            <a:ext cx="5108575" cy="612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65" name="Picture 5">
            <a:extLst>
              <a:ext uri="{FF2B5EF4-FFF2-40B4-BE49-F238E27FC236}">
                <a16:creationId xmlns:a16="http://schemas.microsoft.com/office/drawing/2014/main" id="{22BF9F6F-6FAA-A26E-909F-A7F1A0CE1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250" y="0"/>
            <a:ext cx="60896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66" name="Picture 6">
            <a:extLst>
              <a:ext uri="{FF2B5EF4-FFF2-40B4-BE49-F238E27FC236}">
                <a16:creationId xmlns:a16="http://schemas.microsoft.com/office/drawing/2014/main" id="{C8FE229A-E545-99AF-6BB1-F8CA368E9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8175" y="0"/>
            <a:ext cx="55721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67" name="Picture 7">
            <a:extLst>
              <a:ext uri="{FF2B5EF4-FFF2-40B4-BE49-F238E27FC236}">
                <a16:creationId xmlns:a16="http://schemas.microsoft.com/office/drawing/2014/main" id="{832E754B-3450-41DD-3713-391136DF3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088" y="476250"/>
            <a:ext cx="7956550" cy="570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70" name="Oval 10">
            <a:extLst>
              <a:ext uri="{FF2B5EF4-FFF2-40B4-BE49-F238E27FC236}">
                <a16:creationId xmlns:a16="http://schemas.microsoft.com/office/drawing/2014/main" id="{E5E4BE5F-48FD-9110-BAB2-D17AABB428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7538" y="908050"/>
            <a:ext cx="1295400" cy="10795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pic>
        <p:nvPicPr>
          <p:cNvPr id="296971" name="Picture 11">
            <a:extLst>
              <a:ext uri="{FF2B5EF4-FFF2-40B4-BE49-F238E27FC236}">
                <a16:creationId xmlns:a16="http://schemas.microsoft.com/office/drawing/2014/main" id="{D28541D4-4CD1-DFEB-B67F-D328B5F21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4416425" cy="6335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72" name="Picture 12">
            <a:extLst>
              <a:ext uri="{FF2B5EF4-FFF2-40B4-BE49-F238E27FC236}">
                <a16:creationId xmlns:a16="http://schemas.microsoft.com/office/drawing/2014/main" id="{D1563128-47B9-C691-F10D-D085D57C3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7650" y="260350"/>
            <a:ext cx="5086350" cy="61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73" name="Picture 13">
            <a:extLst>
              <a:ext uri="{FF2B5EF4-FFF2-40B4-BE49-F238E27FC236}">
                <a16:creationId xmlns:a16="http://schemas.microsoft.com/office/drawing/2014/main" id="{295B3A8E-9764-6D8D-52C4-BC7CEDE7D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8604250" cy="647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74" name="Picture 14">
            <a:extLst>
              <a:ext uri="{FF2B5EF4-FFF2-40B4-BE49-F238E27FC236}">
                <a16:creationId xmlns:a16="http://schemas.microsoft.com/office/drawing/2014/main" id="{6CB98FC9-5D18-839D-26A6-EC375AB10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613" y="0"/>
            <a:ext cx="5405437" cy="666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75" name="Text Box 15">
            <a:extLst>
              <a:ext uri="{FF2B5EF4-FFF2-40B4-BE49-F238E27FC236}">
                <a16:creationId xmlns:a16="http://schemas.microsoft.com/office/drawing/2014/main" id="{21ACE28F-2DE0-FA8E-8510-7F9EA069DF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3573463"/>
            <a:ext cx="7777163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sz="9600">
                <a:solidFill>
                  <a:schemeClr val="bg1"/>
                </a:solidFill>
              </a:rPr>
              <a:t>NA VÉGRE!!!</a:t>
            </a:r>
            <a:endParaRPr lang="en-US" altLang="hu-HU" sz="9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6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96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96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96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96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96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96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96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96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69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69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96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7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Rectangle 2">
            <a:extLst>
              <a:ext uri="{FF2B5EF4-FFF2-40B4-BE49-F238E27FC236}">
                <a16:creationId xmlns:a16="http://schemas.microsoft.com/office/drawing/2014/main" id="{0D49476D-D522-0FAB-C8BA-67A7D84E7E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609600"/>
            <a:ext cx="8520112" cy="1811338"/>
          </a:xfrm>
        </p:spPr>
        <p:txBody>
          <a:bodyPr/>
          <a:lstStyle/>
          <a:p>
            <a:pPr algn="ctr"/>
            <a:r>
              <a:rPr lang="hu-HU" altLang="hu-HU" sz="3200" b="0"/>
              <a:t>Molnár Regina a SZRÁOK Népegészségtani </a:t>
            </a:r>
            <a:br>
              <a:rPr lang="hu-HU" altLang="hu-HU" sz="3200" b="0"/>
            </a:br>
            <a:br>
              <a:rPr lang="hu-HU" altLang="hu-HU" sz="3200" b="0"/>
            </a:br>
            <a:r>
              <a:rPr lang="hu-HU" altLang="hu-HU" sz="3200" b="0"/>
              <a:t>Intézetének PhD hallagatója tanulmánya szerint</a:t>
            </a:r>
            <a:endParaRPr lang="en-US" altLang="hu-HU" sz="3200" b="0"/>
          </a:p>
        </p:txBody>
      </p:sp>
      <p:sp>
        <p:nvSpPr>
          <p:cNvPr id="371715" name="Rectangle 3">
            <a:extLst>
              <a:ext uri="{FF2B5EF4-FFF2-40B4-BE49-F238E27FC236}">
                <a16:creationId xmlns:a16="http://schemas.microsoft.com/office/drawing/2014/main" id="{204620CA-B666-2FC6-D0E7-5C9B79FA1E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63713" y="2349500"/>
            <a:ext cx="6096000" cy="4114800"/>
          </a:xfrm>
        </p:spPr>
        <p:txBody>
          <a:bodyPr/>
          <a:lstStyle/>
          <a:p>
            <a:r>
              <a:rPr lang="hu-HU" altLang="hu-HU"/>
              <a:t>A lányok többsége elhivatottságból választja az orvosi pályát</a:t>
            </a:r>
          </a:p>
          <a:p>
            <a:r>
              <a:rPr lang="hu-HU" altLang="hu-HU"/>
              <a:t>A fiúk többsége családi tradíciót követve teszi ezt.</a:t>
            </a:r>
          </a:p>
          <a:p>
            <a:endParaRPr lang="hu-HU" altLang="hu-HU"/>
          </a:p>
          <a:p>
            <a:pPr algn="ctr">
              <a:buFont typeface="Wingdings" panose="05000000000000000000" pitchFamily="2" charset="2"/>
              <a:buNone/>
            </a:pPr>
            <a:r>
              <a:rPr lang="hu-HU" altLang="hu-HU"/>
              <a:t>Hát amint láthatjuk rám egyik sem volt igaz.</a:t>
            </a:r>
            <a:endParaRPr lang="en-US" altLang="hu-HU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">
            <a:extLst>
              <a:ext uri="{FF2B5EF4-FFF2-40B4-BE49-F238E27FC236}">
                <a16:creationId xmlns:a16="http://schemas.microsoft.com/office/drawing/2014/main" id="{07E3035A-A410-12EE-7A45-D5C80B7261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16013" y="476250"/>
            <a:ext cx="6769100" cy="1439863"/>
          </a:xfrm>
        </p:spPr>
        <p:txBody>
          <a:bodyPr/>
          <a:lstStyle/>
          <a:p>
            <a:pPr algn="ctr"/>
            <a:r>
              <a:rPr lang="hu-HU" altLang="hu-HU"/>
              <a:t>Egyetemi évek 1976-1982</a:t>
            </a:r>
            <a:endParaRPr lang="en-US" altLang="hu-HU"/>
          </a:p>
        </p:txBody>
      </p:sp>
      <p:pic>
        <p:nvPicPr>
          <p:cNvPr id="309253" name="Picture 5">
            <a:extLst>
              <a:ext uri="{FF2B5EF4-FFF2-40B4-BE49-F238E27FC236}">
                <a16:creationId xmlns:a16="http://schemas.microsoft.com/office/drawing/2014/main" id="{340D5230-10C6-8EF2-6A1C-7A78DC7FB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8538" y="2349500"/>
            <a:ext cx="4751387" cy="347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2">
            <a:extLst>
              <a:ext uri="{FF2B5EF4-FFF2-40B4-BE49-F238E27FC236}">
                <a16:creationId xmlns:a16="http://schemas.microsoft.com/office/drawing/2014/main" id="{8C5A45A7-25CF-9073-623B-3B56F10DEA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pPr algn="ctr"/>
            <a:r>
              <a:rPr lang="hu-HU" altLang="hu-HU" sz="2800"/>
              <a:t>Papp Szidónia és Túry Ferenc LAM-ban megjelent tanulmánya</a:t>
            </a:r>
            <a:endParaRPr lang="en-US" altLang="hu-HU" sz="2800"/>
          </a:p>
        </p:txBody>
      </p:sp>
      <p:sp>
        <p:nvSpPr>
          <p:cNvPr id="306179" name="Rectangle 3">
            <a:extLst>
              <a:ext uri="{FF2B5EF4-FFF2-40B4-BE49-F238E27FC236}">
                <a16:creationId xmlns:a16="http://schemas.microsoft.com/office/drawing/2014/main" id="{8C259503-DA63-C64A-A3E1-45FC2A8795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1981200"/>
            <a:ext cx="8964612" cy="4114800"/>
          </a:xfrm>
        </p:spPr>
        <p:txBody>
          <a:bodyPr/>
          <a:lstStyle/>
          <a:p>
            <a:r>
              <a:rPr lang="hu-HU" altLang="hu-HU"/>
              <a:t>2008-ban végzett hallgatók és még aktív hallgatók között felmérése alapján:</a:t>
            </a:r>
          </a:p>
          <a:p>
            <a:pPr lvl="1"/>
            <a:r>
              <a:rPr lang="hu-HU" altLang="hu-HU"/>
              <a:t>A hallgatók magas szintűnek találták az oktatást de 61% kevésnek találta a gyakorlati oktatás</a:t>
            </a:r>
          </a:p>
          <a:p>
            <a:pPr lvl="1"/>
            <a:r>
              <a:rPr lang="hu-HU" altLang="hu-HU"/>
              <a:t>A válaszadók harmada már kiégettnek érezte magát mire végzett</a:t>
            </a:r>
          </a:p>
          <a:p>
            <a:pPr lvl="1"/>
            <a:r>
              <a:rPr lang="hu-HU" altLang="hu-HU"/>
              <a:t>59 % külföldön kívánt dolgozni</a:t>
            </a:r>
          </a:p>
          <a:p>
            <a:pPr lvl="1"/>
            <a:r>
              <a:rPr lang="hu-HU" altLang="hu-HU"/>
              <a:t>26% pályaelhagyóként képzelte a jövőjét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Általános">
  <a:themeElements>
    <a:clrScheme name="Általános 2">
      <a:dk1>
        <a:srgbClr val="009999"/>
      </a:dk1>
      <a:lt1>
        <a:srgbClr val="FFFFFF"/>
      </a:lt1>
      <a:dk2>
        <a:srgbClr val="336699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008282"/>
      </a:accent4>
      <a:accent5>
        <a:srgbClr val="E2F4FF"/>
      </a:accent5>
      <a:accent6>
        <a:srgbClr val="E7E7B9"/>
      </a:accent6>
      <a:hlink>
        <a:srgbClr val="FF9966"/>
      </a:hlink>
      <a:folHlink>
        <a:srgbClr val="FFCC66"/>
      </a:folHlink>
    </a:clrScheme>
    <a:fontScheme name="Általános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 CE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 CE" panose="02020603050405020304" pitchFamily="18" charset="0"/>
          </a:defRPr>
        </a:defPPr>
      </a:lstStyle>
    </a:lnDef>
  </a:objectDefaults>
  <a:extraClrSchemeLst>
    <a:extraClrScheme>
      <a:clrScheme name="Általános 1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777777"/>
        </a:accent1>
        <a:accent2>
          <a:srgbClr val="0033CC"/>
        </a:accent2>
        <a:accent3>
          <a:srgbClr val="AAAAAA"/>
        </a:accent3>
        <a:accent4>
          <a:srgbClr val="DADADA"/>
        </a:accent4>
        <a:accent5>
          <a:srgbClr val="BDBDBD"/>
        </a:accent5>
        <a:accent6>
          <a:srgbClr val="002DB9"/>
        </a:accent6>
        <a:hlink>
          <a:srgbClr val="800000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Általános 2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Általános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Office\Templates\1038\Általános.pot</Template>
  <TotalTime>3220</TotalTime>
  <Words>1249</Words>
  <Application>Microsoft Office PowerPoint</Application>
  <PresentationFormat>Diavetítés a képernyőre (4:3 oldalarány)</PresentationFormat>
  <Paragraphs>225</Paragraphs>
  <Slides>48</Slides>
  <Notes>13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8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0</vt:i4>
      </vt:variant>
      <vt:variant>
        <vt:lpstr>Diacímek</vt:lpstr>
      </vt:variant>
      <vt:variant>
        <vt:i4>48</vt:i4>
      </vt:variant>
    </vt:vector>
  </HeadingPairs>
  <TitlesOfParts>
    <vt:vector size="57" baseType="lpstr">
      <vt:lpstr>Arial</vt:lpstr>
      <vt:lpstr>Arial CE</vt:lpstr>
      <vt:lpstr>Arial Narrow</vt:lpstr>
      <vt:lpstr>Bookman Old Style</vt:lpstr>
      <vt:lpstr>Garamond</vt:lpstr>
      <vt:lpstr>Times New Roman</vt:lpstr>
      <vt:lpstr>Times New Roman CE</vt:lpstr>
      <vt:lpstr>Wingdings</vt:lpstr>
      <vt:lpstr>Általános</vt:lpstr>
      <vt:lpstr>Az én hivatásom </vt:lpstr>
      <vt:lpstr>Szép de hogy fogjak hozzá?</vt:lpstr>
      <vt:lpstr>Szép de hogy fogjak hozzá?</vt:lpstr>
      <vt:lpstr>Hát akkor mégis miről beszéljek?</vt:lpstr>
      <vt:lpstr>Pályaválasztás</vt:lpstr>
      <vt:lpstr>Hát ez nem így volt</vt:lpstr>
      <vt:lpstr>Molnár Regina a SZRÁOK Népegészségtani   Intézetének PhD hallagatója tanulmánya szerint</vt:lpstr>
      <vt:lpstr>Egyetemi évek 1976-1982</vt:lpstr>
      <vt:lpstr>Papp Szidónia és Túry Ferenc LAM-ban megjelent tanulmánya</vt:lpstr>
      <vt:lpstr>Papp Szidónia és Túry Ferenc LAM-ban megjelent tanulmánya</vt:lpstr>
      <vt:lpstr>Más hazai és nemzetközi tanulmányok szerint</vt:lpstr>
      <vt:lpstr>Hogyan kerültem én el mindezeket?</vt:lpstr>
      <vt:lpstr>Munkahelyeim: 1982-2001</vt:lpstr>
      <vt:lpstr>Munkahelyeim: 1992-1993</vt:lpstr>
      <vt:lpstr>Munkahelyeim: 1996</vt:lpstr>
      <vt:lpstr>Munkahelyeim: 2001-től</vt:lpstr>
      <vt:lpstr>Szakmai tevékenységem</vt:lpstr>
      <vt:lpstr>Szakmai sikereim</vt:lpstr>
      <vt:lpstr>Minek köszönhettem mindezt?</vt:lpstr>
      <vt:lpstr>Gyakorló orvosi tevékenységem</vt:lpstr>
      <vt:lpstr>PowerPoint-bemutató</vt:lpstr>
      <vt:lpstr>23 éves FSHD beteg lány</vt:lpstr>
      <vt:lpstr>Sprengel deformitás korrekciója</vt:lpstr>
      <vt:lpstr>58 éves férfi nyílt darabos töréssel</vt:lpstr>
      <vt:lpstr>58 éves férfi nyílt darabos töréssel</vt:lpstr>
      <vt:lpstr>58 éves férfi nyílt darabos töréssel</vt:lpstr>
      <vt:lpstr>Csontvesztéssel járó csípőprotézis lazulás miatt teljes femurpótlás</vt:lpstr>
      <vt:lpstr>Teljes femurpótlás</vt:lpstr>
      <vt:lpstr>Utánpótlás </vt:lpstr>
      <vt:lpstr>Külföldre vándorlás kérdése</vt:lpstr>
      <vt:lpstr>PowerPoint-bemutató</vt:lpstr>
      <vt:lpstr>PowerPoint-bemutató</vt:lpstr>
      <vt:lpstr>Status presence</vt:lpstr>
      <vt:lpstr>Várólisták kérdése</vt:lpstr>
      <vt:lpstr>Mit jelent mindez?</vt:lpstr>
      <vt:lpstr>Hazai és nemzetközi tanulmányok szerint</vt:lpstr>
      <vt:lpstr>Hogyan védekezem én ezek ellen?</vt:lpstr>
      <vt:lpstr>CSALÁD</vt:lpstr>
      <vt:lpstr>Szülők</vt:lpstr>
      <vt:lpstr>Az sem baj ha van néhány állatod a családban</vt:lpstr>
      <vt:lpstr>BARÁTSÁG</vt:lpstr>
      <vt:lpstr>Sport</vt:lpstr>
      <vt:lpstr>Horgászat</vt:lpstr>
      <vt:lpstr>Motorozás</vt:lpstr>
      <vt:lpstr>És nem kell midig  komolynak lenni</vt:lpstr>
      <vt:lpstr>Ez vonatkozik a munkahelyre is</vt:lpstr>
      <vt:lpstr>Végül is akkor mi az én hivatásom?</vt:lpstr>
      <vt:lpstr>Köszönöm megtisztelő figyelmüket!</vt:lpstr>
    </vt:vector>
  </TitlesOfParts>
  <Company>x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Általános</dc:title>
  <dc:creator>Bill Gates</dc:creator>
  <cp:lastModifiedBy>Csokonai Dániel (EOK Informatika)</cp:lastModifiedBy>
  <cp:revision>263</cp:revision>
  <cp:lastPrinted>1601-01-01T00:00:00Z</cp:lastPrinted>
  <dcterms:created xsi:type="dcterms:W3CDTF">2002-11-04T19:10:02Z</dcterms:created>
  <dcterms:modified xsi:type="dcterms:W3CDTF">2023-07-11T07:01:26Z</dcterms:modified>
</cp:coreProperties>
</file>