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57" r:id="rId3"/>
    <p:sldId id="262" r:id="rId4"/>
    <p:sldId id="295" r:id="rId5"/>
    <p:sldId id="292" r:id="rId6"/>
    <p:sldId id="296" r:id="rId7"/>
    <p:sldId id="297" r:id="rId8"/>
    <p:sldId id="274" r:id="rId9"/>
    <p:sldId id="276" r:id="rId10"/>
    <p:sldId id="279" r:id="rId11"/>
    <p:sldId id="282" r:id="rId12"/>
    <p:sldId id="287" r:id="rId13"/>
    <p:sldId id="290" r:id="rId14"/>
    <p:sldId id="298" r:id="rId15"/>
    <p:sldId id="264" r:id="rId16"/>
    <p:sldId id="258" r:id="rId17"/>
    <p:sldId id="265" r:id="rId18"/>
    <p:sldId id="267" r:id="rId19"/>
    <p:sldId id="268" r:id="rId20"/>
    <p:sldId id="269" r:id="rId21"/>
    <p:sldId id="270" r:id="rId22"/>
    <p:sldId id="271" r:id="rId23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99"/>
    <a:srgbClr val="FF00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1" autoAdjust="0"/>
    <p:restoredTop sz="94660"/>
  </p:normalViewPr>
  <p:slideViewPr>
    <p:cSldViewPr>
      <p:cViewPr varScale="1">
        <p:scale>
          <a:sx n="47" d="100"/>
          <a:sy n="47" d="100"/>
        </p:scale>
        <p:origin x="1478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D0FECCB-3286-CCFF-0F8B-CD4EE08FFB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F2E1D9EA-DC0F-549B-C459-2309EC0A1C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D5B1F74-2DD7-1CB4-19CF-DBF9EB2BE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ED0F7EC-3E39-6224-7ADD-9E2EABF7E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59F2BFF-BEFE-62FC-68E5-F57C8253A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4008BB-5399-415E-962F-6A51D5DBC3EE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462768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5492EA9-77B7-8E62-5B34-24384B403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CCBD426A-2D4A-D0B8-9EA7-C388E8875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6733DE4-283C-E6A5-4AC4-5AB283B69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70E5DF8-172A-2D31-AEFB-66D837B73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F9C5E9E-E117-E5AC-9FAB-730CF34A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F3E701-E1E0-4E64-9649-0F1A8802CDF6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95561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D53E3FD1-80A3-5CBF-6170-8974B86BC2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42BA1417-FD3E-D38D-C790-B11DA1382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BC9D0E6-612D-D329-F410-E29FE7B40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11CD551-EA90-F1C9-77B2-CAB1741D1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C7AE533-AF7C-3FBE-8213-F007AC072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CD6E4C-E32F-4DD9-8189-B890DBE83209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67183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7DF56B2-B66A-9B7D-A25A-3A50E49D1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4C1D2F3-D640-78B5-3D19-7EEEEAFFD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F2709A4-E266-247E-CDF6-DE5C7A200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D3677A5-4256-2B25-E4D2-E17D97B05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AC7BAE1-1B6B-F7DC-5161-1AD103F73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53CA64-A009-40F3-9A14-08FC5125EB04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868545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761DC6E-9CFE-540E-7FA1-79685461E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23609FE-6612-3526-C33E-769534D7D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C6C893D-6D86-85D4-07B1-98B556474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8EEAE83-F685-C47F-67C4-B0AC0365F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6C7310E-1B0C-4DA4-2EC8-7DD8B6471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0FF409-2491-4A92-B874-F63DA568A57C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333797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C060134-DE7B-D403-3176-4542EE2EE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15A30EA-8860-4B4F-5CA0-F67EE891D6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6DBBD962-09EF-40D2-8C60-3660F58F33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B5D8835-B868-977B-4BA9-9C60726AD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EA6B5DFE-5604-EE72-2116-907A56CD7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92B24B3-ABC1-51DD-0D37-22C0B5AF2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355C6D-5EC7-410B-BB07-360E8EB9731B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63156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01B067A-7F1E-4DBE-2952-B692D1706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D0C3A09-6855-D736-D02C-D54C19C29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968182AD-F672-3EA0-820D-94DFE51526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D28746F9-EC15-CCAC-70E5-23CFD76BC9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4A9DE32D-A4FC-CC6D-09AE-A30E0D72EB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F436FA45-197C-9C9B-0296-3FEA360BB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2BAEAEDB-A811-B6EC-1346-2ED181D93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C351AA93-4EF8-A172-0EE3-93E89BF6A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17E4DA-85E4-4661-BE47-5809CEBA92DD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46417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E2F62FF-6B2C-AC83-2ACB-CEBD97DE2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03F86867-24AD-0CE3-D374-F5E8A903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28B773FF-036B-B9B3-C5C7-1C66082D0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3BF3AE64-46F3-7D09-BE7E-CB8463162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D93275-54DF-4288-874B-A102A0A7DF2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783045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3CD51959-8A0A-FB40-A8DC-892326658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114CB759-CE7F-052F-1B9B-E769981F7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D001C70-AFA9-6012-18E6-564551E1F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00D438-0FDE-4A88-9FF0-45107AE1B706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687162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9D26EC4-E75D-CE56-026F-A02900ED8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AE0CC2B-9D15-1C99-EE67-0DE633BD2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69ADC93-18C8-B1C2-2BA7-5DEF3C4D19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E5CFCA0-34DB-2B1A-68CD-4854F6E2E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91A50485-6EA8-9379-3598-26C9AF24E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B64841E-A585-1EDB-B780-C80C45197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3BB8AF-998F-471A-B219-98AF6C0FDFE6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727265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657140C-50FF-9712-2642-2FA722D4D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D3676F25-9F20-6A73-B746-0AE401DCE5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B72F2B89-36F0-9ECC-B2EE-E822F80C20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A957D53-C074-DCC1-F5A7-91835C342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A8F90DAD-8167-DAA3-D2BA-2B5D871B9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674E89D6-B5E0-5716-63C3-95B0A55A8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164D7E-9E1C-46C7-9B35-E5473FE68695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496494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C9C845D-A880-CE62-CC8B-F9BC4141B2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40785BB-8D0B-C00F-310F-6E7FF44F94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CAD9446-3B6D-9990-A138-9A4245E7A38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hu-HU" altLang="hu-H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3A81603-EEB2-E63A-B006-AE3A885D769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hu-HU" altLang="hu-H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C0A07FC-B7E4-78D6-1021-B252D1FE958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68F8C92-34A3-48C8-A1F2-17B6ECAC1137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DC2FB225-689B-D0FC-2018-0E067D1194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flipV="1">
            <a:off x="457200" y="188913"/>
            <a:ext cx="8229600" cy="85725"/>
          </a:xfrm>
        </p:spPr>
        <p:txBody>
          <a:bodyPr/>
          <a:lstStyle/>
          <a:p>
            <a:endParaRPr lang="en-US" altLang="hu-HU" sz="4000"/>
          </a:p>
        </p:txBody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CA37A913-EE52-794B-8883-DB9AD243E9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60350"/>
            <a:ext cx="8229600" cy="5865813"/>
          </a:xfrm>
          <a:solidFill>
            <a:schemeClr val="accent2"/>
          </a:solidFill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hu-HU" altLang="ja-JP" sz="1400" b="1">
                <a:solidFill>
                  <a:srgbClr val="00FF00"/>
                </a:solidFill>
              </a:rPr>
              <a:t>	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hu-HU" altLang="ja-JP" sz="1400" b="1">
              <a:solidFill>
                <a:srgbClr val="00FF00"/>
              </a:solidFill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hu-HU" altLang="ja-JP" b="1" u="sng">
                <a:solidFill>
                  <a:srgbClr val="00FF00"/>
                </a:solidFill>
              </a:rPr>
              <a:t>AZ 1891-BEN LÉTESÜLT ELSŐ MAGYAR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hu-HU" altLang="ja-JP" b="1" u="sng">
                <a:solidFill>
                  <a:srgbClr val="00FF00"/>
                </a:solidFill>
              </a:rPr>
              <a:t> ÉLETTANI TÁRSULÁS ALAPÍTÓI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hu-HU" altLang="ja-JP" sz="1400" b="1">
                <a:solidFill>
                  <a:srgbClr val="00FF00"/>
                </a:solidFill>
              </a:rPr>
              <a:t>	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hu-HU" altLang="ja-JP" sz="2000" b="1" i="1">
                <a:solidFill>
                  <a:srgbClr val="00FF00"/>
                </a:solidFill>
              </a:rPr>
              <a:t>Üléselnök: Kapronczay Károly és Monos Emil</a:t>
            </a:r>
            <a:endParaRPr lang="hu-HU" altLang="hu-HU" sz="2000" b="1" i="1">
              <a:solidFill>
                <a:srgbClr val="00FF00"/>
              </a:solidFill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hu-HU" altLang="ja-JP" sz="2000" b="1">
              <a:solidFill>
                <a:srgbClr val="00FF00"/>
              </a:solidFill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hu-HU" altLang="ja-JP" sz="1400" b="1">
              <a:solidFill>
                <a:srgbClr val="00FF00"/>
              </a:solidFill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hu-HU" altLang="ja-JP" sz="1400" b="1">
                <a:solidFill>
                  <a:srgbClr val="00FF00"/>
                </a:solidFill>
              </a:rPr>
              <a:t>	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hu-HU" altLang="ja-JP" sz="1800" b="1">
                <a:solidFill>
                  <a:srgbClr val="00FF00"/>
                </a:solidFill>
                <a:latin typeface="Algerian" panose="04020705040A02060702" pitchFamily="82" charset="0"/>
              </a:rPr>
              <a:t>A Semmelweis Egyetem </a:t>
            </a:r>
            <a:r>
              <a:rPr lang="hu-HU" altLang="ja-JP" sz="1800" b="1" i="1" u="sng">
                <a:solidFill>
                  <a:srgbClr val="FF0000"/>
                </a:solidFill>
                <a:latin typeface="Algerian" panose="04020705040A02060702" pitchFamily="82" charset="0"/>
              </a:rPr>
              <a:t>20-éves</a:t>
            </a:r>
            <a:r>
              <a:rPr lang="hu-HU" altLang="ja-JP" sz="1800" b="1">
                <a:solidFill>
                  <a:srgbClr val="FF0000"/>
                </a:solidFill>
                <a:latin typeface="Algerian" panose="04020705040A02060702" pitchFamily="82" charset="0"/>
              </a:rPr>
              <a:t> </a:t>
            </a:r>
            <a:r>
              <a:rPr lang="hu-HU" altLang="ja-JP" sz="1800" b="1">
                <a:solidFill>
                  <a:srgbClr val="00FF00"/>
                </a:solidFill>
                <a:latin typeface="Algerian" panose="04020705040A02060702" pitchFamily="82" charset="0"/>
              </a:rPr>
              <a:t>Baráti Köre,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hu-HU" altLang="ja-JP" sz="1800" b="1">
                <a:solidFill>
                  <a:srgbClr val="00FF00"/>
                </a:solidFill>
                <a:latin typeface="Algerian" panose="04020705040A02060702" pitchFamily="82" charset="0"/>
              </a:rPr>
              <a:t>	a Magyar Orvostörténelmi Társaság és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hu-HU" altLang="ja-JP" sz="1800" b="1">
                <a:solidFill>
                  <a:srgbClr val="00FF00"/>
                </a:solidFill>
                <a:latin typeface="Algerian" panose="04020705040A02060702" pitchFamily="82" charset="0"/>
              </a:rPr>
              <a:t>	a Magyar Élettani Társaság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hu-HU" altLang="ja-JP" sz="1800" b="1">
                <a:solidFill>
                  <a:srgbClr val="00FF00"/>
                </a:solidFill>
                <a:latin typeface="Algerian" panose="04020705040A02060702" pitchFamily="82" charset="0"/>
              </a:rPr>
              <a:t>közös jubileumi szimpóziuma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hu-HU" altLang="ja-JP" sz="1200" b="1" i="1">
                <a:solidFill>
                  <a:srgbClr val="00FF00"/>
                </a:solidFill>
                <a:latin typeface="Algerian" panose="04020705040A02060702" pitchFamily="82" charset="0"/>
              </a:rPr>
              <a:t>	</a:t>
            </a:r>
          </a:p>
          <a:p>
            <a:pPr>
              <a:lnSpc>
                <a:spcPct val="80000"/>
              </a:lnSpc>
              <a:buFontTx/>
              <a:buNone/>
            </a:pPr>
            <a:endParaRPr lang="hu-HU" altLang="ja-JP" sz="1200" b="1" i="1">
              <a:solidFill>
                <a:srgbClr val="00FF00"/>
              </a:solidFill>
              <a:latin typeface="Algerian" panose="04020705040A02060702" pitchFamily="82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hu-HU" altLang="ja-JP" sz="1200" i="1">
              <a:solidFill>
                <a:srgbClr val="00FF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endParaRPr lang="hu-HU" altLang="ja-JP" sz="1200" i="1">
              <a:solidFill>
                <a:srgbClr val="00FF00"/>
              </a:solidFill>
            </a:endParaRPr>
          </a:p>
          <a:p>
            <a:pPr algn="r">
              <a:lnSpc>
                <a:spcPct val="80000"/>
              </a:lnSpc>
              <a:buFontTx/>
              <a:buNone/>
            </a:pPr>
            <a:endParaRPr lang="hu-HU" altLang="hu-HU" sz="1200" b="1" i="1">
              <a:solidFill>
                <a:srgbClr val="00FF00"/>
              </a:solidFill>
            </a:endParaRPr>
          </a:p>
          <a:p>
            <a:pPr algn="r">
              <a:lnSpc>
                <a:spcPct val="80000"/>
              </a:lnSpc>
              <a:buFontTx/>
              <a:buNone/>
            </a:pPr>
            <a:endParaRPr lang="hu-HU" altLang="hu-HU" sz="1600" b="1" i="1">
              <a:solidFill>
                <a:srgbClr val="00FF00"/>
              </a:solidFill>
            </a:endParaRPr>
          </a:p>
          <a:p>
            <a:pPr algn="r">
              <a:lnSpc>
                <a:spcPct val="80000"/>
              </a:lnSpc>
              <a:buFontTx/>
              <a:buNone/>
            </a:pPr>
            <a:r>
              <a:rPr lang="hu-HU" altLang="hu-HU" sz="1600" b="1" i="1">
                <a:solidFill>
                  <a:srgbClr val="00FF00"/>
                </a:solidFill>
              </a:rPr>
              <a:t>MÉT LXXIII-2009, Budapest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5">
            <a:extLst>
              <a:ext uri="{FF2B5EF4-FFF2-40B4-BE49-F238E27FC236}">
                <a16:creationId xmlns:a16="http://schemas.microsoft.com/office/drawing/2014/main" id="{73AF410D-990C-4014-6D27-551779BD65F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0" y="6021388"/>
            <a:ext cx="9144000" cy="836612"/>
          </a:xfrm>
          <a:solidFill>
            <a:schemeClr val="accent2"/>
          </a:solidFill>
        </p:spPr>
        <p:txBody>
          <a:bodyPr/>
          <a:lstStyle/>
          <a:p>
            <a:r>
              <a:rPr lang="hu-HU" altLang="hu-HU" sz="2800">
                <a:solidFill>
                  <a:srgbClr val="00FF00"/>
                </a:solidFill>
              </a:rPr>
              <a:t>Kapronczay Károly: Bókay Árpád és Laufenauer Károly</a:t>
            </a:r>
          </a:p>
        </p:txBody>
      </p:sp>
      <p:pic>
        <p:nvPicPr>
          <p:cNvPr id="25606" name="Picture 6">
            <a:extLst>
              <a:ext uri="{FF2B5EF4-FFF2-40B4-BE49-F238E27FC236}">
                <a16:creationId xmlns:a16="http://schemas.microsoft.com/office/drawing/2014/main" id="{04D40CDC-43C7-B9A5-7BEA-C41DFE60D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3836987" cy="576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7" name="Text Box 7">
            <a:extLst>
              <a:ext uri="{FF2B5EF4-FFF2-40B4-BE49-F238E27FC236}">
                <a16:creationId xmlns:a16="http://schemas.microsoft.com/office/drawing/2014/main" id="{08C3BAFC-7A92-83B4-F694-ADF1981BE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8488" y="2079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hu-HU" altLang="hu-HU"/>
          </a:p>
        </p:txBody>
      </p:sp>
      <p:pic>
        <p:nvPicPr>
          <p:cNvPr id="25608" name="Picture 8">
            <a:extLst>
              <a:ext uri="{FF2B5EF4-FFF2-40B4-BE49-F238E27FC236}">
                <a16:creationId xmlns:a16="http://schemas.microsoft.com/office/drawing/2014/main" id="{A6E121A8-9F1A-4092-5029-2607B68DC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60350"/>
            <a:ext cx="19621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Text Box 9">
            <a:extLst>
              <a:ext uri="{FF2B5EF4-FFF2-40B4-BE49-F238E27FC236}">
                <a16:creationId xmlns:a16="http://schemas.microsoft.com/office/drawing/2014/main" id="{76CFAAA8-76F5-1D50-299C-8F12482AF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2088" y="35925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hu-HU" altLang="hu-HU"/>
          </a:p>
        </p:txBody>
      </p:sp>
      <p:pic>
        <p:nvPicPr>
          <p:cNvPr id="25610" name="Picture 10">
            <a:extLst>
              <a:ext uri="{FF2B5EF4-FFF2-40B4-BE49-F238E27FC236}">
                <a16:creationId xmlns:a16="http://schemas.microsoft.com/office/drawing/2014/main" id="{37E5CF0E-1E14-BD16-C0C2-EE1F72AC3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284538"/>
            <a:ext cx="1933575" cy="2665412"/>
          </a:xfrm>
          <a:prstGeom prst="rect">
            <a:avLst/>
          </a:prstGeom>
          <a:noFill/>
          <a:ln w="9525">
            <a:solidFill>
              <a:srgbClr val="00CC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Rectangle 5">
            <a:extLst>
              <a:ext uri="{FF2B5EF4-FFF2-40B4-BE49-F238E27FC236}">
                <a16:creationId xmlns:a16="http://schemas.microsoft.com/office/drawing/2014/main" id="{FAE0E127-C2FD-B5D4-0690-C58A3785C7A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042988" y="6021388"/>
            <a:ext cx="6985000" cy="836612"/>
          </a:xfrm>
          <a:solidFill>
            <a:schemeClr val="accent2"/>
          </a:solidFill>
        </p:spPr>
        <p:txBody>
          <a:bodyPr/>
          <a:lstStyle/>
          <a:p>
            <a:r>
              <a:rPr lang="hu-HU" altLang="hu-HU" sz="2800">
                <a:solidFill>
                  <a:srgbClr val="00FF00"/>
                </a:solidFill>
              </a:rPr>
              <a:t>Kapronczay Katalin: Id. Csapodi István</a:t>
            </a:r>
          </a:p>
        </p:txBody>
      </p:sp>
      <p:pic>
        <p:nvPicPr>
          <p:cNvPr id="28678" name="Picture 6">
            <a:extLst>
              <a:ext uri="{FF2B5EF4-FFF2-40B4-BE49-F238E27FC236}">
                <a16:creationId xmlns:a16="http://schemas.microsoft.com/office/drawing/2014/main" id="{C989E403-B3FD-4A9C-78DE-A4670BE41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913"/>
            <a:ext cx="3836988" cy="576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9" name="Text Box 7">
            <a:extLst>
              <a:ext uri="{FF2B5EF4-FFF2-40B4-BE49-F238E27FC236}">
                <a16:creationId xmlns:a16="http://schemas.microsoft.com/office/drawing/2014/main" id="{6574C606-83E5-C5C4-3F57-3C76A6955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7263" y="17922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hu-HU" altLang="hu-HU"/>
          </a:p>
        </p:txBody>
      </p:sp>
      <p:pic>
        <p:nvPicPr>
          <p:cNvPr id="28680" name="Picture 8">
            <a:extLst>
              <a:ext uri="{FF2B5EF4-FFF2-40B4-BE49-F238E27FC236}">
                <a16:creationId xmlns:a16="http://schemas.microsoft.com/office/drawing/2014/main" id="{3C2C10C0-8BE2-E9EC-D755-4B3806E59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908050"/>
            <a:ext cx="3019425" cy="4032250"/>
          </a:xfrm>
          <a:prstGeom prst="rect">
            <a:avLst/>
          </a:prstGeom>
          <a:noFill/>
          <a:ln w="9525">
            <a:solidFill>
              <a:srgbClr val="00CC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9" name="Rectangle 5">
            <a:extLst>
              <a:ext uri="{FF2B5EF4-FFF2-40B4-BE49-F238E27FC236}">
                <a16:creationId xmlns:a16="http://schemas.microsoft.com/office/drawing/2014/main" id="{4E945EA6-256E-9F5C-29CF-E22263048DD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908175" y="6021388"/>
            <a:ext cx="5608638" cy="836612"/>
          </a:xfrm>
          <a:solidFill>
            <a:schemeClr val="accent2"/>
          </a:solidFill>
        </p:spPr>
        <p:txBody>
          <a:bodyPr/>
          <a:lstStyle/>
          <a:p>
            <a:r>
              <a:rPr lang="hu-HU" altLang="hu-HU" sz="2800">
                <a:solidFill>
                  <a:srgbClr val="00FF00"/>
                </a:solidFill>
              </a:rPr>
              <a:t>Molnár László: Plósz Pál</a:t>
            </a:r>
          </a:p>
        </p:txBody>
      </p:sp>
      <p:pic>
        <p:nvPicPr>
          <p:cNvPr id="36870" name="Picture 6">
            <a:extLst>
              <a:ext uri="{FF2B5EF4-FFF2-40B4-BE49-F238E27FC236}">
                <a16:creationId xmlns:a16="http://schemas.microsoft.com/office/drawing/2014/main" id="{23B06DB9-D34F-E641-C901-865414F13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3836987" cy="576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1" name="Text Box 7">
            <a:extLst>
              <a:ext uri="{FF2B5EF4-FFF2-40B4-BE49-F238E27FC236}">
                <a16:creationId xmlns:a16="http://schemas.microsoft.com/office/drawing/2014/main" id="{CFA4E4FA-2BE6-3BE0-293E-D1A25A0DB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6188" y="6397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hu-HU" altLang="hu-HU"/>
          </a:p>
        </p:txBody>
      </p:sp>
      <p:pic>
        <p:nvPicPr>
          <p:cNvPr id="36872" name="Picture 8">
            <a:extLst>
              <a:ext uri="{FF2B5EF4-FFF2-40B4-BE49-F238E27FC236}">
                <a16:creationId xmlns:a16="http://schemas.microsoft.com/office/drawing/2014/main" id="{9A32D1B5-EC15-6EDB-50EC-2CD699566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125538"/>
            <a:ext cx="3000375" cy="3600450"/>
          </a:xfrm>
          <a:prstGeom prst="rect">
            <a:avLst/>
          </a:prstGeom>
          <a:noFill/>
          <a:ln w="9525">
            <a:solidFill>
              <a:srgbClr val="00CC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7" name="Rectangle 5">
            <a:extLst>
              <a:ext uri="{FF2B5EF4-FFF2-40B4-BE49-F238E27FC236}">
                <a16:creationId xmlns:a16="http://schemas.microsoft.com/office/drawing/2014/main" id="{80FCA744-F1F8-F34C-9614-0F84566FCCB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23850" y="6021388"/>
            <a:ext cx="8496300" cy="836612"/>
          </a:xfrm>
          <a:solidFill>
            <a:schemeClr val="accent2"/>
          </a:solidFill>
        </p:spPr>
        <p:txBody>
          <a:bodyPr/>
          <a:lstStyle/>
          <a:p>
            <a:r>
              <a:rPr lang="hu-HU" altLang="hu-HU" sz="2800">
                <a:solidFill>
                  <a:srgbClr val="00FF00"/>
                </a:solidFill>
              </a:rPr>
              <a:t>Wenger Tibor: Mihálkovics Géza és Ónodi Adolf</a:t>
            </a:r>
          </a:p>
        </p:txBody>
      </p:sp>
      <p:pic>
        <p:nvPicPr>
          <p:cNvPr id="84998" name="Picture 6">
            <a:extLst>
              <a:ext uri="{FF2B5EF4-FFF2-40B4-BE49-F238E27FC236}">
                <a16:creationId xmlns:a16="http://schemas.microsoft.com/office/drawing/2014/main" id="{3C8464E1-9CAD-C6E7-8AFE-F9E71495A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3836987" cy="576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9" name="Text Box 7">
            <a:extLst>
              <a:ext uri="{FF2B5EF4-FFF2-40B4-BE49-F238E27FC236}">
                <a16:creationId xmlns:a16="http://schemas.microsoft.com/office/drawing/2014/main" id="{7B65DBCB-DA4C-F4C7-02ED-FA0BD8BF0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1363" y="2079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hu-HU" altLang="hu-HU"/>
          </a:p>
        </p:txBody>
      </p:sp>
      <p:pic>
        <p:nvPicPr>
          <p:cNvPr id="85000" name="Picture 8">
            <a:extLst>
              <a:ext uri="{FF2B5EF4-FFF2-40B4-BE49-F238E27FC236}">
                <a16:creationId xmlns:a16="http://schemas.microsoft.com/office/drawing/2014/main" id="{0C5E2B8A-3C08-28CD-9C2F-173372EB3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75" y="188913"/>
            <a:ext cx="2071688" cy="2663825"/>
          </a:xfrm>
          <a:prstGeom prst="rect">
            <a:avLst/>
          </a:prstGeom>
          <a:noFill/>
          <a:ln w="9525">
            <a:solidFill>
              <a:srgbClr val="00CC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001" name="Text Box 9">
            <a:extLst>
              <a:ext uri="{FF2B5EF4-FFF2-40B4-BE49-F238E27FC236}">
                <a16:creationId xmlns:a16="http://schemas.microsoft.com/office/drawing/2014/main" id="{2CAC1371-F856-F469-1521-3B332CB02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1725" y="35210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hu-HU" altLang="hu-HU"/>
          </a:p>
        </p:txBody>
      </p:sp>
      <p:pic>
        <p:nvPicPr>
          <p:cNvPr id="85002" name="Picture 10">
            <a:extLst>
              <a:ext uri="{FF2B5EF4-FFF2-40B4-BE49-F238E27FC236}">
                <a16:creationId xmlns:a16="http://schemas.microsoft.com/office/drawing/2014/main" id="{45A98D2F-39EC-F56C-C58C-64B6121FA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20986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E8B6DBE9-4674-218B-56F8-2808E089EC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flipV="1">
            <a:off x="457200" y="188913"/>
            <a:ext cx="8229600" cy="85725"/>
          </a:xfrm>
        </p:spPr>
        <p:txBody>
          <a:bodyPr/>
          <a:lstStyle/>
          <a:p>
            <a:endParaRPr lang="hu-HU" altLang="hu-HU" sz="4000"/>
          </a:p>
        </p:txBody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FD56193F-63F7-E237-5332-B7DE60CF9A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 flipV="1">
            <a:off x="457200" y="0"/>
            <a:ext cx="8229600" cy="188913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hu-HU" altLang="hu-HU" sz="800"/>
          </a:p>
        </p:txBody>
      </p:sp>
      <p:sp>
        <p:nvSpPr>
          <p:cNvPr id="94212" name="Text Box 4">
            <a:extLst>
              <a:ext uri="{FF2B5EF4-FFF2-40B4-BE49-F238E27FC236}">
                <a16:creationId xmlns:a16="http://schemas.microsoft.com/office/drawing/2014/main" id="{4A73A20E-3711-740D-97B0-63A5D9FA9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6550" y="8572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hu-HU" altLang="hu-HU"/>
          </a:p>
        </p:txBody>
      </p:sp>
      <p:pic>
        <p:nvPicPr>
          <p:cNvPr id="94213" name="Picture 5">
            <a:extLst>
              <a:ext uri="{FF2B5EF4-FFF2-40B4-BE49-F238E27FC236}">
                <a16:creationId xmlns:a16="http://schemas.microsoft.com/office/drawing/2014/main" id="{73D743D0-927F-B6E0-3DAC-A70CCDA40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04813"/>
            <a:ext cx="2122488" cy="2665412"/>
          </a:xfrm>
          <a:prstGeom prst="rect">
            <a:avLst/>
          </a:prstGeom>
          <a:noFill/>
          <a:ln w="9525">
            <a:solidFill>
              <a:srgbClr val="00CC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4" name="Text Box 6">
            <a:extLst>
              <a:ext uri="{FF2B5EF4-FFF2-40B4-BE49-F238E27FC236}">
                <a16:creationId xmlns:a16="http://schemas.microsoft.com/office/drawing/2014/main" id="{B3E1AC71-93BE-36BD-AB3D-D9588CBCF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4613" y="38814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hu-HU" altLang="hu-HU"/>
          </a:p>
        </p:txBody>
      </p:sp>
      <p:pic>
        <p:nvPicPr>
          <p:cNvPr id="94215" name="Picture 7">
            <a:extLst>
              <a:ext uri="{FF2B5EF4-FFF2-40B4-BE49-F238E27FC236}">
                <a16:creationId xmlns:a16="http://schemas.microsoft.com/office/drawing/2014/main" id="{60ED2339-EBFE-CB44-4588-29B1D8AD0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288" y="3284538"/>
            <a:ext cx="2187575" cy="2449512"/>
          </a:xfrm>
          <a:prstGeom prst="rect">
            <a:avLst/>
          </a:prstGeom>
          <a:noFill/>
          <a:ln w="9525">
            <a:solidFill>
              <a:srgbClr val="00CC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6" name="Text Box 8">
            <a:extLst>
              <a:ext uri="{FF2B5EF4-FFF2-40B4-BE49-F238E27FC236}">
                <a16:creationId xmlns:a16="http://schemas.microsoft.com/office/drawing/2014/main" id="{59B191A3-1972-916C-3539-F4F02D4EC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6034088"/>
            <a:ext cx="7820025" cy="82391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2800">
                <a:solidFill>
                  <a:srgbClr val="00FF00"/>
                </a:solidFill>
              </a:rPr>
              <a:t>Szállásy Árpád: Pertik Ottó és Udránszky László</a:t>
            </a:r>
          </a:p>
          <a:p>
            <a:endParaRPr lang="hu-HU" altLang="hu-HU" sz="2000">
              <a:solidFill>
                <a:srgbClr val="00FF00"/>
              </a:solidFill>
            </a:endParaRPr>
          </a:p>
        </p:txBody>
      </p:sp>
      <p:sp>
        <p:nvSpPr>
          <p:cNvPr id="94217" name="Text Box 9">
            <a:extLst>
              <a:ext uri="{FF2B5EF4-FFF2-40B4-BE49-F238E27FC236}">
                <a16:creationId xmlns:a16="http://schemas.microsoft.com/office/drawing/2014/main" id="{3336651E-235B-BC8D-3718-0EEDADBD9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65400"/>
            <a:ext cx="4319587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/>
              <a:t>(Szállásy Árpád professzor előadása, </a:t>
            </a:r>
          </a:p>
          <a:p>
            <a:r>
              <a:rPr lang="hu-HU" altLang="hu-HU"/>
              <a:t>külföldi kötelezettsége miatt,</a:t>
            </a:r>
          </a:p>
          <a:p>
            <a:r>
              <a:rPr lang="hu-HU" altLang="hu-HU"/>
              <a:t>absztrakt formájában került bemutatásra)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>
            <a:extLst>
              <a:ext uri="{FF2B5EF4-FFF2-40B4-BE49-F238E27FC236}">
                <a16:creationId xmlns:a16="http://schemas.microsoft.com/office/drawing/2014/main" id="{7A777907-0BE8-9BC8-B166-A40153FAD32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5734050"/>
            <a:ext cx="9144000" cy="765175"/>
          </a:xfrm>
          <a:solidFill>
            <a:schemeClr val="accent2"/>
          </a:solidFill>
        </p:spPr>
        <p:txBody>
          <a:bodyPr anchor="ctr"/>
          <a:lstStyle/>
          <a:p>
            <a:r>
              <a:rPr lang="hu-HU" altLang="hu-HU" sz="2400">
                <a:solidFill>
                  <a:srgbClr val="00FF00"/>
                </a:solidFill>
              </a:rPr>
              <a:t>Gyülekezik a hallgatóság az EOK Szent-Györgyi Albert termében</a:t>
            </a:r>
          </a:p>
        </p:txBody>
      </p:sp>
      <p:sp>
        <p:nvSpPr>
          <p:cNvPr id="10245" name="Rectangle 5">
            <a:extLst>
              <a:ext uri="{FF2B5EF4-FFF2-40B4-BE49-F238E27FC236}">
                <a16:creationId xmlns:a16="http://schemas.microsoft.com/office/drawing/2014/main" id="{DB5D465C-DC73-F7BD-91AF-C3C45D530F1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hu-HU" altLang="hu-HU" sz="3200"/>
          </a:p>
        </p:txBody>
      </p:sp>
      <p:pic>
        <p:nvPicPr>
          <p:cNvPr id="10246" name="Picture 6">
            <a:extLst>
              <a:ext uri="{FF2B5EF4-FFF2-40B4-BE49-F238E27FC236}">
                <a16:creationId xmlns:a16="http://schemas.microsoft.com/office/drawing/2014/main" id="{2D1BA843-28AB-69EC-4B12-3EA3DA49E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49275"/>
            <a:ext cx="762000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>
            <a:extLst>
              <a:ext uri="{FF2B5EF4-FFF2-40B4-BE49-F238E27FC236}">
                <a16:creationId xmlns:a16="http://schemas.microsoft.com/office/drawing/2014/main" id="{9BF57ACC-F12F-B3FF-8793-D046360ADEE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55650" y="6092825"/>
            <a:ext cx="7632700" cy="765175"/>
          </a:xfrm>
          <a:solidFill>
            <a:schemeClr val="accent2"/>
          </a:solidFill>
        </p:spPr>
        <p:txBody>
          <a:bodyPr anchor="ctr"/>
          <a:lstStyle/>
          <a:p>
            <a:r>
              <a:rPr lang="hu-HU" altLang="hu-HU" sz="2400">
                <a:solidFill>
                  <a:srgbClr val="00FF00"/>
                </a:solidFill>
              </a:rPr>
              <a:t>Hallgatóság: előtérben Sótonyi Péter és Szollár Lajos</a:t>
            </a:r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94DE7A36-6AC7-B42B-AF6B-DC95D9A47FC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hu-HU" altLang="hu-HU" sz="3200"/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9D8DC3D1-3224-6BDE-17D5-869B36D9B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90588"/>
            <a:ext cx="762000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>
            <a:extLst>
              <a:ext uri="{FF2B5EF4-FFF2-40B4-BE49-F238E27FC236}">
                <a16:creationId xmlns:a16="http://schemas.microsoft.com/office/drawing/2014/main" id="{1C8D80D1-73FA-F456-61B2-A0D2F1ABF73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55650" y="6092825"/>
            <a:ext cx="7632700" cy="765175"/>
          </a:xfrm>
          <a:solidFill>
            <a:schemeClr val="accent2"/>
          </a:solidFill>
          <a:ln>
            <a:solidFill>
              <a:schemeClr val="folHlink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hu-HU" altLang="hu-HU" sz="2400">
                <a:solidFill>
                  <a:srgbClr val="00FF00"/>
                </a:solidFill>
              </a:rPr>
              <a:t>Hallgatóság: előtérben Vincze János és hitvese</a:t>
            </a:r>
          </a:p>
        </p:txBody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id="{3D77DAF6-FFC0-D254-EB27-CB0256015F7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hu-HU" altLang="hu-HU" sz="3200"/>
          </a:p>
        </p:txBody>
      </p:sp>
      <p:pic>
        <p:nvPicPr>
          <p:cNvPr id="11270" name="Picture 6">
            <a:extLst>
              <a:ext uri="{FF2B5EF4-FFF2-40B4-BE49-F238E27FC236}">
                <a16:creationId xmlns:a16="http://schemas.microsoft.com/office/drawing/2014/main" id="{F9BD9471-393C-042B-9AE8-EEA47C06A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90588"/>
            <a:ext cx="762000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>
            <a:extLst>
              <a:ext uri="{FF2B5EF4-FFF2-40B4-BE49-F238E27FC236}">
                <a16:creationId xmlns:a16="http://schemas.microsoft.com/office/drawing/2014/main" id="{01D7E090-8695-0211-DA82-00CD61D923B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55650" y="6092825"/>
            <a:ext cx="7632700" cy="765175"/>
          </a:xfrm>
          <a:solidFill>
            <a:schemeClr val="accent2"/>
          </a:solidFill>
        </p:spPr>
        <p:txBody>
          <a:bodyPr anchor="ctr"/>
          <a:lstStyle/>
          <a:p>
            <a:r>
              <a:rPr lang="hu-HU" altLang="hu-HU" sz="2400">
                <a:solidFill>
                  <a:srgbClr val="00FF00"/>
                </a:solidFill>
              </a:rPr>
              <a:t>Hallgatóság: előtérben Koller Ákos és Schuler Dezső</a:t>
            </a:r>
          </a:p>
        </p:txBody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A9ECC062-F7E6-DAE0-036D-CBB6D92DA51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hu-HU" altLang="hu-HU" sz="3200"/>
          </a:p>
        </p:txBody>
      </p:sp>
      <p:pic>
        <p:nvPicPr>
          <p:cNvPr id="13318" name="Picture 6">
            <a:extLst>
              <a:ext uri="{FF2B5EF4-FFF2-40B4-BE49-F238E27FC236}">
                <a16:creationId xmlns:a16="http://schemas.microsoft.com/office/drawing/2014/main" id="{0C819B08-E35F-DF5F-7B1D-79766DB3E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90588"/>
            <a:ext cx="762000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>
            <a:extLst>
              <a:ext uri="{FF2B5EF4-FFF2-40B4-BE49-F238E27FC236}">
                <a16:creationId xmlns:a16="http://schemas.microsoft.com/office/drawing/2014/main" id="{76FAA951-DFC6-4DF7-26F3-551CA28BD1F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55650" y="5949950"/>
            <a:ext cx="7632700" cy="765175"/>
          </a:xfrm>
          <a:solidFill>
            <a:schemeClr val="accent2"/>
          </a:solidFill>
        </p:spPr>
        <p:txBody>
          <a:bodyPr anchor="ctr"/>
          <a:lstStyle/>
          <a:p>
            <a:r>
              <a:rPr lang="hu-HU" altLang="hu-HU" sz="2400">
                <a:solidFill>
                  <a:srgbClr val="00FF00"/>
                </a:solidFill>
              </a:rPr>
              <a:t>Hallgatóság: előtérben Mátyus Péter és Bari Ferenc</a:t>
            </a:r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3EAD2590-BD1B-BF60-4A30-CB02E0DE69F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hu-HU" altLang="hu-HU" sz="3200"/>
          </a:p>
        </p:txBody>
      </p:sp>
      <p:pic>
        <p:nvPicPr>
          <p:cNvPr id="14342" name="Picture 6">
            <a:extLst>
              <a:ext uri="{FF2B5EF4-FFF2-40B4-BE49-F238E27FC236}">
                <a16:creationId xmlns:a16="http://schemas.microsoft.com/office/drawing/2014/main" id="{525E17D8-9139-56DF-EC6B-5C6C85067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92150"/>
            <a:ext cx="762000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>
            <a:extLst>
              <a:ext uri="{FF2B5EF4-FFF2-40B4-BE49-F238E27FC236}">
                <a16:creationId xmlns:a16="http://schemas.microsoft.com/office/drawing/2014/main" id="{702F2941-B66E-00E7-837F-E1BE46558AA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55650" y="5949950"/>
            <a:ext cx="7627938" cy="765175"/>
          </a:xfrm>
          <a:solidFill>
            <a:schemeClr val="accent2"/>
          </a:solidFill>
        </p:spPr>
        <p:txBody>
          <a:bodyPr anchor="ctr"/>
          <a:lstStyle/>
          <a:p>
            <a:r>
              <a:rPr lang="hu-HU" altLang="hu-HU" sz="2800">
                <a:solidFill>
                  <a:srgbClr val="00FF00"/>
                </a:solidFill>
              </a:rPr>
              <a:t>Kapronczay Károly megnyitja a szimpóziumot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A7C31CB0-58FF-08EA-A762-F93E3E41BF0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hu-HU" altLang="hu-HU" sz="3200"/>
          </a:p>
        </p:txBody>
      </p:sp>
      <p:pic>
        <p:nvPicPr>
          <p:cNvPr id="3079" name="Picture 7">
            <a:extLst>
              <a:ext uri="{FF2B5EF4-FFF2-40B4-BE49-F238E27FC236}">
                <a16:creationId xmlns:a16="http://schemas.microsoft.com/office/drawing/2014/main" id="{E19FEAA2-D08B-3562-EE70-B46BE19AC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765175"/>
            <a:ext cx="762000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>
            <a:extLst>
              <a:ext uri="{FF2B5EF4-FFF2-40B4-BE49-F238E27FC236}">
                <a16:creationId xmlns:a16="http://schemas.microsoft.com/office/drawing/2014/main" id="{BF54D33F-9F04-F620-0CB1-40D0B4808C0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55650" y="6092825"/>
            <a:ext cx="7632700" cy="765175"/>
          </a:xfrm>
          <a:solidFill>
            <a:schemeClr val="accent2"/>
          </a:solidFill>
        </p:spPr>
        <p:txBody>
          <a:bodyPr anchor="ctr"/>
          <a:lstStyle/>
          <a:p>
            <a:r>
              <a:rPr lang="hu-HU" altLang="hu-HU" sz="2400">
                <a:solidFill>
                  <a:srgbClr val="00FF00"/>
                </a:solidFill>
              </a:rPr>
              <a:t>Hallgatóság: előtérben Pavlik Gábor és Hamar János</a:t>
            </a:r>
          </a:p>
        </p:txBody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787CB70E-A74F-CAFE-D0CE-3C08E946339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hu-HU" altLang="hu-HU" sz="3200"/>
          </a:p>
        </p:txBody>
      </p:sp>
      <p:pic>
        <p:nvPicPr>
          <p:cNvPr id="15366" name="Picture 6">
            <a:extLst>
              <a:ext uri="{FF2B5EF4-FFF2-40B4-BE49-F238E27FC236}">
                <a16:creationId xmlns:a16="http://schemas.microsoft.com/office/drawing/2014/main" id="{A834393D-2918-D6DA-0157-7229ADF2B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90588"/>
            <a:ext cx="762000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>
            <a:extLst>
              <a:ext uri="{FF2B5EF4-FFF2-40B4-BE49-F238E27FC236}">
                <a16:creationId xmlns:a16="http://schemas.microsoft.com/office/drawing/2014/main" id="{D0FC369E-38B8-E13B-0BF3-651DED35A21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55650" y="6092825"/>
            <a:ext cx="7632700" cy="765175"/>
          </a:xfrm>
          <a:solidFill>
            <a:schemeClr val="accent2"/>
          </a:solidFill>
        </p:spPr>
        <p:txBody>
          <a:bodyPr anchor="ctr"/>
          <a:lstStyle/>
          <a:p>
            <a:r>
              <a:rPr lang="hu-HU" altLang="hu-HU" sz="2400">
                <a:solidFill>
                  <a:srgbClr val="00FF00"/>
                </a:solidFill>
              </a:rPr>
              <a:t>Hallgatóság: előtérben Lantos Tibor és hitvese</a:t>
            </a:r>
          </a:p>
        </p:txBody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2D5B52B9-E667-3B48-D2D2-99A442C022D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hu-HU" altLang="hu-HU" sz="3200"/>
          </a:p>
        </p:txBody>
      </p:sp>
      <p:pic>
        <p:nvPicPr>
          <p:cNvPr id="16390" name="Picture 6">
            <a:extLst>
              <a:ext uri="{FF2B5EF4-FFF2-40B4-BE49-F238E27FC236}">
                <a16:creationId xmlns:a16="http://schemas.microsoft.com/office/drawing/2014/main" id="{3928F54B-3E64-2218-2DFA-26EE211FB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90588"/>
            <a:ext cx="762000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>
            <a:extLst>
              <a:ext uri="{FF2B5EF4-FFF2-40B4-BE49-F238E27FC236}">
                <a16:creationId xmlns:a16="http://schemas.microsoft.com/office/drawing/2014/main" id="{DB1DF5C5-150F-91D8-9560-5C6F4F25761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68313" y="6092825"/>
            <a:ext cx="8280400" cy="765175"/>
          </a:xfrm>
          <a:solidFill>
            <a:schemeClr val="accent2"/>
          </a:solidFill>
        </p:spPr>
        <p:txBody>
          <a:bodyPr anchor="ctr"/>
          <a:lstStyle/>
          <a:p>
            <a:r>
              <a:rPr lang="hu-HU" altLang="hu-HU" sz="2400">
                <a:solidFill>
                  <a:srgbClr val="00FF00"/>
                </a:solidFill>
              </a:rPr>
              <a:t>Hallgatóság: előtérben Dömötör Endre és Nemes György</a:t>
            </a:r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14D22973-8EF6-1CBA-EBE6-B2DBD189029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hu-HU" altLang="hu-HU" sz="3200"/>
          </a:p>
        </p:txBody>
      </p:sp>
      <p:pic>
        <p:nvPicPr>
          <p:cNvPr id="17414" name="Picture 6">
            <a:extLst>
              <a:ext uri="{FF2B5EF4-FFF2-40B4-BE49-F238E27FC236}">
                <a16:creationId xmlns:a16="http://schemas.microsoft.com/office/drawing/2014/main" id="{D233F9C9-BEC2-57D3-DBDF-94BCE7BF0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90588"/>
            <a:ext cx="762000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>
            <a:extLst>
              <a:ext uri="{FF2B5EF4-FFF2-40B4-BE49-F238E27FC236}">
                <a16:creationId xmlns:a16="http://schemas.microsoft.com/office/drawing/2014/main" id="{35050E52-AA39-B8EB-195F-F2C92DDA3E6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403350" y="6092825"/>
            <a:ext cx="6400800" cy="765175"/>
          </a:xfrm>
          <a:solidFill>
            <a:schemeClr val="accent2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hu-HU" altLang="hu-HU">
                <a:solidFill>
                  <a:srgbClr val="00FF00"/>
                </a:solidFill>
              </a:rPr>
              <a:t>Monos Emil a bevezető előadást tartja </a:t>
            </a:r>
          </a:p>
          <a:p>
            <a:pPr>
              <a:lnSpc>
                <a:spcPct val="80000"/>
              </a:lnSpc>
            </a:pPr>
            <a:r>
              <a:rPr lang="hu-HU" altLang="hu-HU">
                <a:solidFill>
                  <a:srgbClr val="00FF00"/>
                </a:solidFill>
              </a:rPr>
              <a:t>(Lásd a következő 4 diát!)</a:t>
            </a:r>
          </a:p>
        </p:txBody>
      </p:sp>
      <p:pic>
        <p:nvPicPr>
          <p:cNvPr id="8198" name="Picture 6">
            <a:extLst>
              <a:ext uri="{FF2B5EF4-FFF2-40B4-BE49-F238E27FC236}">
                <a16:creationId xmlns:a16="http://schemas.microsoft.com/office/drawing/2014/main" id="{433E755E-FFB7-0719-2727-10C878442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63" y="333375"/>
            <a:ext cx="3662362" cy="549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89760DA7-0C52-5327-BD9D-502738A2AD0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04800" y="381000"/>
            <a:ext cx="8839200" cy="2471738"/>
          </a:xfrm>
          <a:solidFill>
            <a:schemeClr val="accent2"/>
          </a:solidFill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hu-HU" altLang="hu-HU" sz="3600" b="1">
                <a:solidFill>
                  <a:srgbClr val="00FF00"/>
                </a:solidFill>
              </a:rPr>
              <a:t>Az első magyar élettani társulás alapítása 1891-ben, s „felfedezése” </a:t>
            </a:r>
            <a:br>
              <a:rPr lang="hu-HU" altLang="hu-HU" sz="3600" b="1">
                <a:solidFill>
                  <a:srgbClr val="00FF00"/>
                </a:solidFill>
              </a:rPr>
            </a:br>
            <a:r>
              <a:rPr lang="hu-HU" altLang="hu-HU" sz="3600" b="1">
                <a:solidFill>
                  <a:srgbClr val="00FF00"/>
                </a:solidFill>
              </a:rPr>
              <a:t>100 évvel később</a:t>
            </a:r>
            <a:br>
              <a:rPr lang="en-US" altLang="hu-HU" sz="3600" b="1" u="sng">
                <a:solidFill>
                  <a:srgbClr val="00FF00"/>
                </a:solidFill>
              </a:rPr>
            </a:br>
            <a:endParaRPr lang="hu-HU" altLang="hu-HU" sz="3600" b="1">
              <a:solidFill>
                <a:srgbClr val="00FF00"/>
              </a:solidFill>
            </a:endParaRPr>
          </a:p>
        </p:txBody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C13AB867-9AC4-78CC-8D8A-CDB968DF447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771775" y="3141663"/>
            <a:ext cx="6240463" cy="3384550"/>
          </a:xfrm>
          <a:solidFill>
            <a:schemeClr val="accent2"/>
          </a:solidFill>
        </p:spPr>
        <p:txBody>
          <a:bodyPr/>
          <a:lstStyle/>
          <a:p>
            <a:pPr algn="l">
              <a:spcBef>
                <a:spcPct val="0"/>
              </a:spcBef>
            </a:pPr>
            <a:r>
              <a:rPr lang="hu-HU" altLang="hu-HU" sz="2800" b="1" i="1">
                <a:solidFill>
                  <a:srgbClr val="00FF00"/>
                </a:solidFill>
              </a:rPr>
              <a:t>Prof. emer. Dr. Monos Emil</a:t>
            </a:r>
          </a:p>
          <a:p>
            <a:pPr algn="l">
              <a:spcBef>
                <a:spcPct val="0"/>
              </a:spcBef>
            </a:pPr>
            <a:endParaRPr lang="hu-HU" altLang="hu-HU" sz="1200" b="1">
              <a:solidFill>
                <a:srgbClr val="00FF00"/>
              </a:solidFill>
            </a:endParaRPr>
          </a:p>
          <a:p>
            <a:pPr algn="l">
              <a:spcBef>
                <a:spcPct val="0"/>
              </a:spcBef>
            </a:pPr>
            <a:r>
              <a:rPr lang="en-US" altLang="hu-HU" b="1">
                <a:solidFill>
                  <a:srgbClr val="00FF00"/>
                </a:solidFill>
              </a:rPr>
              <a:t>Semmelweis </a:t>
            </a:r>
            <a:r>
              <a:rPr lang="hu-HU" altLang="hu-HU" b="1">
                <a:solidFill>
                  <a:srgbClr val="00FF00"/>
                </a:solidFill>
              </a:rPr>
              <a:t>Egyetem Humán Élettani Intézet, Budapest</a:t>
            </a:r>
            <a:r>
              <a:rPr lang="en-US" altLang="hu-HU" b="1">
                <a:solidFill>
                  <a:srgbClr val="00FF00"/>
                </a:solidFill>
              </a:rPr>
              <a:t> </a:t>
            </a:r>
            <a:endParaRPr lang="hu-HU" altLang="hu-HU" b="1">
              <a:solidFill>
                <a:srgbClr val="00FF00"/>
              </a:solidFill>
            </a:endParaRPr>
          </a:p>
          <a:p>
            <a:pPr algn="r">
              <a:spcBef>
                <a:spcPct val="0"/>
              </a:spcBef>
            </a:pPr>
            <a:endParaRPr lang="hu-HU" altLang="hu-HU" b="1" i="1">
              <a:solidFill>
                <a:srgbClr val="00FF00"/>
              </a:solidFill>
            </a:endParaRPr>
          </a:p>
          <a:p>
            <a:pPr algn="r">
              <a:spcBef>
                <a:spcPct val="0"/>
              </a:spcBef>
            </a:pPr>
            <a:endParaRPr lang="hu-HU" altLang="hu-HU" b="1" i="1">
              <a:solidFill>
                <a:srgbClr val="00FF00"/>
              </a:solidFill>
            </a:endParaRPr>
          </a:p>
          <a:p>
            <a:pPr algn="r">
              <a:spcBef>
                <a:spcPct val="0"/>
              </a:spcBef>
            </a:pPr>
            <a:endParaRPr lang="hu-HU" altLang="hu-HU" b="1" i="1">
              <a:solidFill>
                <a:srgbClr val="00FF00"/>
              </a:solidFill>
            </a:endParaRPr>
          </a:p>
          <a:p>
            <a:pPr algn="r">
              <a:spcBef>
                <a:spcPct val="0"/>
              </a:spcBef>
            </a:pPr>
            <a:endParaRPr lang="hu-HU" altLang="hu-HU" b="1" i="1">
              <a:solidFill>
                <a:srgbClr val="00FF00"/>
              </a:solidFill>
            </a:endParaRPr>
          </a:p>
          <a:p>
            <a:pPr algn="r">
              <a:spcBef>
                <a:spcPct val="0"/>
              </a:spcBef>
            </a:pPr>
            <a:r>
              <a:rPr lang="hu-HU" altLang="hu-HU" sz="1800" b="1" i="1">
                <a:solidFill>
                  <a:srgbClr val="00FF00"/>
                </a:solidFill>
              </a:rPr>
              <a:t>MÉT-2009, Budapest</a:t>
            </a:r>
          </a:p>
        </p:txBody>
      </p:sp>
      <p:pic>
        <p:nvPicPr>
          <p:cNvPr id="91140" name="Picture 4">
            <a:extLst>
              <a:ext uri="{FF2B5EF4-FFF2-40B4-BE49-F238E27FC236}">
                <a16:creationId xmlns:a16="http://schemas.microsoft.com/office/drawing/2014/main" id="{089CC6C4-4487-CFCA-5C48-64511346C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141663"/>
            <a:ext cx="1973263" cy="198913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066" name="Object 2">
            <a:extLst>
              <a:ext uri="{FF2B5EF4-FFF2-40B4-BE49-F238E27FC236}">
                <a16:creationId xmlns:a16="http://schemas.microsoft.com/office/drawing/2014/main" id="{C033B6FC-41DF-28A7-AA37-CF8FEB044F3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5288" y="476250"/>
          <a:ext cx="3903662" cy="597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10" r:id="rId2" imgW="7626111" imgH="12477013" progId="CorelPhotoPaint.Image.10">
                  <p:embed/>
                </p:oleObj>
              </mc:Choice>
              <mc:Fallback>
                <p:oleObj name="CorelPhotoPaint.Image.10" r:id="rId2" imgW="7626111" imgH="12477013" progId="CorelPhotoPaint.Image.10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476250"/>
                        <a:ext cx="3903662" cy="5976938"/>
                      </a:xfrm>
                      <a:prstGeom prst="rect">
                        <a:avLst/>
                      </a:prstGeom>
                      <a:noFill/>
                      <a:ln w="6350">
                        <a:solidFill>
                          <a:srgbClr val="00FFCC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067" name="Text Box 3">
            <a:extLst>
              <a:ext uri="{FF2B5EF4-FFF2-40B4-BE49-F238E27FC236}">
                <a16:creationId xmlns:a16="http://schemas.microsoft.com/office/drawing/2014/main" id="{B8687303-1442-0492-7633-95A217FA4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476250"/>
            <a:ext cx="4325937" cy="51117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hu-HU" sz="2800" b="1" u="sng">
                <a:solidFill>
                  <a:srgbClr val="FFFF66"/>
                </a:solidFill>
              </a:rPr>
              <a:t>189</a:t>
            </a:r>
            <a:r>
              <a:rPr lang="hu-HU" altLang="hu-HU" sz="2800" b="1" u="sng">
                <a:solidFill>
                  <a:srgbClr val="FFFF66"/>
                </a:solidFill>
              </a:rPr>
              <a:t>1. nov. 27:</a:t>
            </a:r>
            <a:endParaRPr lang="hu-HU" altLang="hu-HU" sz="2800" b="1" u="sng">
              <a:solidFill>
                <a:srgbClr val="FFFF66"/>
              </a:solidFill>
              <a:latin typeface="Times New Roman" panose="02020603050405020304" pitchFamily="18" charset="0"/>
            </a:endParaRPr>
          </a:p>
          <a:p>
            <a:pPr algn="ctr">
              <a:lnSpc>
                <a:spcPct val="80000"/>
              </a:lnSpc>
            </a:pPr>
            <a:endParaRPr lang="hu-HU" altLang="hu-HU" sz="2400" b="1" i="1">
              <a:solidFill>
                <a:srgbClr val="FFFF66"/>
              </a:solidFill>
              <a:latin typeface="Times New Roman" panose="02020603050405020304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hu-HU" altLang="hu-HU" sz="2800" b="1" i="1">
                <a:solidFill>
                  <a:srgbClr val="00FF00"/>
                </a:solidFill>
              </a:rPr>
              <a:t>Hőgyes Endre</a:t>
            </a:r>
            <a:r>
              <a:rPr lang="hu-HU" altLang="hu-HU" sz="2400" b="1">
                <a:solidFill>
                  <a:srgbClr val="00FF00"/>
                </a:solidFill>
                <a:latin typeface="Times New Roman" panose="02020603050405020304" pitchFamily="18" charset="0"/>
              </a:rPr>
              <a:t> kezdeményezésére megalakult az első magyar élettani társulás </a:t>
            </a:r>
          </a:p>
          <a:p>
            <a:pPr algn="ctr">
              <a:lnSpc>
                <a:spcPct val="80000"/>
              </a:lnSpc>
            </a:pPr>
            <a:r>
              <a:rPr lang="hu-HU" altLang="hu-HU" sz="2400" b="1" i="1">
                <a:solidFill>
                  <a:srgbClr val="00FF00"/>
                </a:solidFill>
                <a:latin typeface="Times New Roman" panose="02020603050405020304" pitchFamily="18" charset="0"/>
              </a:rPr>
              <a:t>„Élettani Szakértekezletek”</a:t>
            </a:r>
            <a:r>
              <a:rPr lang="hu-HU" altLang="hu-HU" sz="2400" b="1">
                <a:solidFill>
                  <a:srgbClr val="00FF00"/>
                </a:solidFill>
                <a:latin typeface="Times New Roman" panose="02020603050405020304" pitchFamily="18" charset="0"/>
              </a:rPr>
              <a:t> néven Budapesten, a kir. magy. Természettudományi Társulat (TT) kebelében </a:t>
            </a:r>
          </a:p>
          <a:p>
            <a:endParaRPr lang="hu-HU" altLang="hu-HU" b="1">
              <a:solidFill>
                <a:srgbClr val="00FF00"/>
              </a:solidFill>
            </a:endParaRPr>
          </a:p>
          <a:p>
            <a:endParaRPr lang="hu-HU" altLang="hu-HU" b="1">
              <a:solidFill>
                <a:srgbClr val="00FF00"/>
              </a:solidFill>
            </a:endParaRPr>
          </a:p>
          <a:p>
            <a:r>
              <a:rPr lang="hu-HU" altLang="hu-HU" b="1">
                <a:solidFill>
                  <a:srgbClr val="00FF00"/>
                </a:solidFill>
              </a:rPr>
              <a:t>Az alig két évtizede „véletlenül” napvilágot látott, hányatott sorsú, vaskos kötet (22x35x5 cm, bőrrel szegett keménykötés) e szakosztály tevékenységének négy évtizedes dokumentum-gyűjteménye</a:t>
            </a:r>
            <a:endParaRPr lang="hu-HU" altLang="hu-HU" sz="2400" b="1">
              <a:solidFill>
                <a:srgbClr val="00FF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62" name="Object 2">
            <a:extLst>
              <a:ext uri="{FF2B5EF4-FFF2-40B4-BE49-F238E27FC236}">
                <a16:creationId xmlns:a16="http://schemas.microsoft.com/office/drawing/2014/main" id="{ABBAB7C5-486A-28FE-F82D-2E150FE0468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5313" y="166688"/>
          <a:ext cx="3975100" cy="650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10" r:id="rId2" imgW="7415799" imgH="12134112" progId="CorelPhotoPaint.Image.10">
                  <p:embed/>
                </p:oleObj>
              </mc:Choice>
              <mc:Fallback>
                <p:oleObj name="CorelPhotoPaint.Image.10" r:id="rId2" imgW="7415799" imgH="12134112" progId="CorelPhotoPaint.Image.10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3" y="166688"/>
                        <a:ext cx="3975100" cy="6505575"/>
                      </a:xfrm>
                      <a:prstGeom prst="rect">
                        <a:avLst/>
                      </a:prstGeom>
                      <a:noFill/>
                      <a:ln w="6350">
                        <a:solidFill>
                          <a:srgbClr val="00FFCC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3" name="Object 3">
            <a:extLst>
              <a:ext uri="{FF2B5EF4-FFF2-40B4-BE49-F238E27FC236}">
                <a16:creationId xmlns:a16="http://schemas.microsoft.com/office/drawing/2014/main" id="{4C08B142-8BE5-036B-5309-96670D0CDC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78363" y="174625"/>
          <a:ext cx="391318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10" r:id="rId4" imgW="6899162" imgH="7164338" progId="CorelPhotoPaint.Image.10">
                  <p:embed/>
                </p:oleObj>
              </mc:Choice>
              <mc:Fallback>
                <p:oleObj name="CorelPhotoPaint.Image.10" r:id="rId4" imgW="6899162" imgH="7164338" progId="CorelPhotoPaint.Image.10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8363" y="174625"/>
                        <a:ext cx="3913187" cy="4064000"/>
                      </a:xfrm>
                      <a:prstGeom prst="rect">
                        <a:avLst/>
                      </a:prstGeom>
                      <a:noFill/>
                      <a:ln w="6350">
                        <a:solidFill>
                          <a:srgbClr val="00FFCC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64" name="Text Box 4">
            <a:extLst>
              <a:ext uri="{FF2B5EF4-FFF2-40B4-BE49-F238E27FC236}">
                <a16:creationId xmlns:a16="http://schemas.microsoft.com/office/drawing/2014/main" id="{1F5ACF6C-69C8-4154-C916-02EE3E40B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5825" y="4221163"/>
            <a:ext cx="4448175" cy="25939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2000" b="1" i="1">
                <a:solidFill>
                  <a:srgbClr val="00FF00"/>
                </a:solidFill>
              </a:rPr>
              <a:t>Lengyel Béla,</a:t>
            </a:r>
            <a:r>
              <a:rPr lang="hu-HU" altLang="hu-HU">
                <a:solidFill>
                  <a:srgbClr val="00FF00"/>
                </a:solidFill>
              </a:rPr>
              <a:t> a TT titkára </a:t>
            </a:r>
            <a:r>
              <a:rPr lang="hu-HU" altLang="hu-HU" i="1">
                <a:solidFill>
                  <a:srgbClr val="00FF00"/>
                </a:solidFill>
              </a:rPr>
              <a:t>„megnyitván az ülést kifejti ezen szakértekezlet célját, amely abban áll, hogy alkalmat nyújtson tisztán szakbúvároknak tudományos összejövetelekre, ahol minden formalitás nélkül a szaktudomány (élettan, rokon szakok) újabb haladásai, részint önálló dolgozatok, részint fontosabb irodalmi</a:t>
            </a:r>
            <a:r>
              <a:rPr lang="hu-HU" altLang="hu-HU">
                <a:solidFill>
                  <a:srgbClr val="00FF00"/>
                </a:solidFill>
              </a:rPr>
              <a:t> </a:t>
            </a:r>
            <a:r>
              <a:rPr lang="hu-HU" altLang="hu-HU" i="1">
                <a:solidFill>
                  <a:srgbClr val="00FF00"/>
                </a:solidFill>
              </a:rPr>
              <a:t>események alapján megbeszéltessenek”. 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6298173E-2842-E97C-61AB-CACB1DA156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flipV="1">
            <a:off x="0" y="0"/>
            <a:ext cx="8686800" cy="188913"/>
          </a:xfrm>
        </p:spPr>
        <p:txBody>
          <a:bodyPr/>
          <a:lstStyle/>
          <a:p>
            <a:endParaRPr lang="en-US" altLang="hu-HU" sz="4000"/>
          </a:p>
        </p:txBody>
      </p:sp>
      <p:pic>
        <p:nvPicPr>
          <p:cNvPr id="93187" name="Picture 3">
            <a:extLst>
              <a:ext uri="{FF2B5EF4-FFF2-40B4-BE49-F238E27FC236}">
                <a16:creationId xmlns:a16="http://schemas.microsoft.com/office/drawing/2014/main" id="{F0CB615D-49E5-5829-5C25-997A0E5E1E8F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260350"/>
            <a:ext cx="7407275" cy="555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3188" name="Text Box 4">
            <a:extLst>
              <a:ext uri="{FF2B5EF4-FFF2-40B4-BE49-F238E27FC236}">
                <a16:creationId xmlns:a16="http://schemas.microsoft.com/office/drawing/2014/main" id="{22C52C34-A423-061B-EC58-733A9C0E5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" y="5876925"/>
            <a:ext cx="8985250" cy="10064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hu-HU" altLang="hu-HU" sz="2000" b="1">
                <a:solidFill>
                  <a:srgbClr val="00FF00"/>
                </a:solidFill>
              </a:rPr>
              <a:t>MEGHÍVÓ</a:t>
            </a:r>
          </a:p>
          <a:p>
            <a:pPr algn="ctr"/>
            <a:r>
              <a:rPr lang="hu-HU" altLang="hu-HU" sz="2000" b="1">
                <a:solidFill>
                  <a:srgbClr val="00FF00"/>
                </a:solidFill>
              </a:rPr>
              <a:t>a társulás első tudományos értekezletére, amelyet 1892. február 4-én tartottak;  mellette a Jendrássik Ernő vezette „Jegyzőkönyv”.</a:t>
            </a:r>
            <a:endParaRPr lang="en-US" altLang="hu-HU" sz="2000">
              <a:solidFill>
                <a:srgbClr val="00FF00"/>
              </a:solidFill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5">
            <a:extLst>
              <a:ext uri="{FF2B5EF4-FFF2-40B4-BE49-F238E27FC236}">
                <a16:creationId xmlns:a16="http://schemas.microsoft.com/office/drawing/2014/main" id="{F449072C-D95C-5ABE-6B88-2AE5467005C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95288" y="5949950"/>
            <a:ext cx="8353425" cy="908050"/>
          </a:xfrm>
          <a:solidFill>
            <a:schemeClr val="accent2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altLang="hu-HU" sz="2800">
                <a:solidFill>
                  <a:srgbClr val="00FF00"/>
                </a:solidFill>
              </a:rPr>
              <a:t>Szollár Lajos „párhuzamos életrajzok” stílusban mutatja be Hőgyes Endrét és Lengyel Bélát</a:t>
            </a:r>
          </a:p>
        </p:txBody>
      </p:sp>
      <p:pic>
        <p:nvPicPr>
          <p:cNvPr id="20486" name="Picture 6">
            <a:extLst>
              <a:ext uri="{FF2B5EF4-FFF2-40B4-BE49-F238E27FC236}">
                <a16:creationId xmlns:a16="http://schemas.microsoft.com/office/drawing/2014/main" id="{594EAF33-C482-1A7C-4A47-F9760EBBB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3789363" cy="56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7" name="Text Box 7">
            <a:extLst>
              <a:ext uri="{FF2B5EF4-FFF2-40B4-BE49-F238E27FC236}">
                <a16:creationId xmlns:a16="http://schemas.microsoft.com/office/drawing/2014/main" id="{ED223051-C203-6947-F7B0-1CEAA2790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4613" y="56832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hu-HU" altLang="hu-HU"/>
          </a:p>
        </p:txBody>
      </p:sp>
      <p:graphicFrame>
        <p:nvGraphicFramePr>
          <p:cNvPr id="20488" name="Object 8">
            <a:extLst>
              <a:ext uri="{FF2B5EF4-FFF2-40B4-BE49-F238E27FC236}">
                <a16:creationId xmlns:a16="http://schemas.microsoft.com/office/drawing/2014/main" id="{7885411C-0191-3FD3-A57B-55FEA2D2CC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08638" y="188913"/>
          <a:ext cx="2130425" cy="266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10" r:id="rId3" imgW="3746032" imgH="4698413" progId="CorelPhotoPaint.Image.10">
                  <p:embed/>
                </p:oleObj>
              </mc:Choice>
              <mc:Fallback>
                <p:oleObj name="CorelPhotoPaint.Image.10" r:id="rId3" imgW="3746032" imgH="4698413" progId="CorelPhotoPaint.Image.10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8638" y="188913"/>
                        <a:ext cx="2130425" cy="2663825"/>
                      </a:xfrm>
                      <a:prstGeom prst="rect">
                        <a:avLst/>
                      </a:prstGeom>
                      <a:noFill/>
                      <a:ln w="6350">
                        <a:solidFill>
                          <a:srgbClr val="00FFCC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9" name="Text Box 9">
            <a:extLst>
              <a:ext uri="{FF2B5EF4-FFF2-40B4-BE49-F238E27FC236}">
                <a16:creationId xmlns:a16="http://schemas.microsoft.com/office/drawing/2014/main" id="{3E6F2075-BA39-DA36-848D-920D0A081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9425" y="33766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hu-HU" altLang="hu-HU"/>
          </a:p>
        </p:txBody>
      </p:sp>
      <p:pic>
        <p:nvPicPr>
          <p:cNvPr id="20490" name="Picture 10">
            <a:extLst>
              <a:ext uri="{FF2B5EF4-FFF2-40B4-BE49-F238E27FC236}">
                <a16:creationId xmlns:a16="http://schemas.microsoft.com/office/drawing/2014/main" id="{843390BB-C8C7-9BD5-B427-180EE2363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141663"/>
            <a:ext cx="1819275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5">
            <a:extLst>
              <a:ext uri="{FF2B5EF4-FFF2-40B4-BE49-F238E27FC236}">
                <a16:creationId xmlns:a16="http://schemas.microsoft.com/office/drawing/2014/main" id="{A7E3924B-0E7E-0895-9B6D-E5B70249AB5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23850" y="6021388"/>
            <a:ext cx="8496300" cy="836612"/>
          </a:xfrm>
          <a:solidFill>
            <a:schemeClr val="accent2"/>
          </a:solidFill>
        </p:spPr>
        <p:txBody>
          <a:bodyPr/>
          <a:lstStyle/>
          <a:p>
            <a:r>
              <a:rPr lang="hu-HU" altLang="hu-HU" sz="2800">
                <a:solidFill>
                  <a:srgbClr val="00FF00"/>
                </a:solidFill>
              </a:rPr>
              <a:t>Hunyady László: Klug Nándor és Jendrássik Ernő </a:t>
            </a:r>
          </a:p>
        </p:txBody>
      </p:sp>
      <p:pic>
        <p:nvPicPr>
          <p:cNvPr id="22534" name="Picture 6">
            <a:extLst>
              <a:ext uri="{FF2B5EF4-FFF2-40B4-BE49-F238E27FC236}">
                <a16:creationId xmlns:a16="http://schemas.microsoft.com/office/drawing/2014/main" id="{0CAF7716-4E16-6F6F-AAA4-1B0667778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913"/>
            <a:ext cx="3836988" cy="576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5" name="Text Box 7">
            <a:extLst>
              <a:ext uri="{FF2B5EF4-FFF2-40B4-BE49-F238E27FC236}">
                <a16:creationId xmlns:a16="http://schemas.microsoft.com/office/drawing/2014/main" id="{C4CEBCAD-AC89-D274-01FB-2271288EC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4388" y="2079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hu-HU" altLang="hu-HU"/>
          </a:p>
        </p:txBody>
      </p:sp>
      <p:graphicFrame>
        <p:nvGraphicFramePr>
          <p:cNvPr id="22536" name="Object 8">
            <a:extLst>
              <a:ext uri="{FF2B5EF4-FFF2-40B4-BE49-F238E27FC236}">
                <a16:creationId xmlns:a16="http://schemas.microsoft.com/office/drawing/2014/main" id="{FC4FA54C-30F2-D67E-B030-E8DC3E024E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64163" y="3284538"/>
          <a:ext cx="2265362" cy="2665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10" r:id="rId3" imgW="3746032" imgH="4406349" progId="CorelPhotoPaint.Image.10">
                  <p:embed/>
                </p:oleObj>
              </mc:Choice>
              <mc:Fallback>
                <p:oleObj name="CorelPhotoPaint.Image.10" r:id="rId3" imgW="3746032" imgH="4406349" progId="CorelPhotoPaint.Image.10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3" y="3284538"/>
                        <a:ext cx="2265362" cy="2665412"/>
                      </a:xfrm>
                      <a:prstGeom prst="rect">
                        <a:avLst/>
                      </a:prstGeom>
                      <a:noFill/>
                      <a:ln w="6350">
                        <a:solidFill>
                          <a:srgbClr val="00FFCC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7" name="Text Box 9">
            <a:extLst>
              <a:ext uri="{FF2B5EF4-FFF2-40B4-BE49-F238E27FC236}">
                <a16:creationId xmlns:a16="http://schemas.microsoft.com/office/drawing/2014/main" id="{6693ECD2-8F84-9181-DBB7-A9A4A2017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0288" y="2079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hu-HU" altLang="hu-HU"/>
          </a:p>
        </p:txBody>
      </p:sp>
      <p:pic>
        <p:nvPicPr>
          <p:cNvPr id="22538" name="Picture 10">
            <a:extLst>
              <a:ext uri="{FF2B5EF4-FFF2-40B4-BE49-F238E27FC236}">
                <a16:creationId xmlns:a16="http://schemas.microsoft.com/office/drawing/2014/main" id="{8DA50051-0533-88A5-A848-9DA1E8808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88913"/>
            <a:ext cx="2257425" cy="2879725"/>
          </a:xfrm>
          <a:prstGeom prst="rect">
            <a:avLst/>
          </a:prstGeom>
          <a:noFill/>
          <a:ln w="9525">
            <a:solidFill>
              <a:srgbClr val="00CC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371</Words>
  <Application>Microsoft Office PowerPoint</Application>
  <PresentationFormat>Diavetítés a képernyőre (4:3 oldalarány)</PresentationFormat>
  <Paragraphs>60</Paragraphs>
  <Slides>22</Slides>
  <Notes>0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22</vt:i4>
      </vt:variant>
    </vt:vector>
  </HeadingPairs>
  <TitlesOfParts>
    <vt:vector size="27" baseType="lpstr">
      <vt:lpstr>Algerian</vt:lpstr>
      <vt:lpstr>Arial</vt:lpstr>
      <vt:lpstr>Times New Roman</vt:lpstr>
      <vt:lpstr>Alapértelmezett terv</vt:lpstr>
      <vt:lpstr>CorelPhotoPaint.Image.10</vt:lpstr>
      <vt:lpstr>PowerPoint-bemutató</vt:lpstr>
      <vt:lpstr>Kapronczay Károly megnyitja a szimpóziumot</vt:lpstr>
      <vt:lpstr>PowerPoint-bemutató</vt:lpstr>
      <vt:lpstr>Az első magyar élettani társulás alapítása 1891-ben, s „felfedezése”  100 évvel később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Gyülekezik a hallgatóság az EOK Szent-Györgyi Albert termében</vt:lpstr>
      <vt:lpstr>Hallgatóság: előtérben Sótonyi Péter és Szollár Lajos</vt:lpstr>
      <vt:lpstr>Hallgatóság: előtérben Vincze János és hitvese</vt:lpstr>
      <vt:lpstr>Hallgatóság: előtérben Koller Ákos és Schuler Dezső</vt:lpstr>
      <vt:lpstr>Hallgatóság: előtérben Mátyus Péter és Bari Ferenc</vt:lpstr>
      <vt:lpstr>Hallgatóság: előtérben Pavlik Gábor és Hamar János</vt:lpstr>
      <vt:lpstr>Hallgatóság: előtérben Lantos Tibor és hitvese</vt:lpstr>
      <vt:lpstr>Hallgatóság: előtérben Dömötör Endre és Nemes György</vt:lpstr>
    </vt:vector>
  </TitlesOfParts>
  <Company>Semmelweis Egyetem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Halász Andrea</dc:creator>
  <cp:lastModifiedBy>Csokonai Dániel (EOK Informatika)</cp:lastModifiedBy>
  <cp:revision>23</cp:revision>
  <dcterms:created xsi:type="dcterms:W3CDTF">2009-09-14T10:58:32Z</dcterms:created>
  <dcterms:modified xsi:type="dcterms:W3CDTF">2023-04-13T07:34:52Z</dcterms:modified>
</cp:coreProperties>
</file>