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9" r:id="rId3"/>
    <p:sldId id="273" r:id="rId4"/>
    <p:sldId id="280" r:id="rId5"/>
    <p:sldId id="260" r:id="rId6"/>
    <p:sldId id="286" r:id="rId7"/>
    <p:sldId id="258" r:id="rId8"/>
    <p:sldId id="263" r:id="rId9"/>
    <p:sldId id="281" r:id="rId10"/>
    <p:sldId id="267" r:id="rId11"/>
    <p:sldId id="261" r:id="rId12"/>
    <p:sldId id="262" r:id="rId13"/>
    <p:sldId id="265" r:id="rId14"/>
    <p:sldId id="266" r:id="rId15"/>
    <p:sldId id="282" r:id="rId16"/>
    <p:sldId id="264" r:id="rId17"/>
    <p:sldId id="285" r:id="rId18"/>
    <p:sldId id="268" r:id="rId19"/>
    <p:sldId id="269" r:id="rId20"/>
    <p:sldId id="272" r:id="rId21"/>
    <p:sldId id="270" r:id="rId22"/>
    <p:sldId id="271" r:id="rId23"/>
    <p:sldId id="278" r:id="rId24"/>
    <p:sldId id="276" r:id="rId25"/>
    <p:sldId id="283" r:id="rId26"/>
    <p:sldId id="259" r:id="rId27"/>
    <p:sldId id="284" r:id="rId28"/>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8EB767B-46F7-388B-1A6C-03DBCD2061ED}"/>
              </a:ext>
            </a:extLst>
          </p:cNvPr>
          <p:cNvSpPr>
            <a:spLocks noGrp="1"/>
          </p:cNvSpPr>
          <p:nvPr>
            <p:ph type="ctrTitle"/>
          </p:nvPr>
        </p:nvSpPr>
        <p:spPr>
          <a:xfrm>
            <a:off x="1143000" y="1122363"/>
            <a:ext cx="6858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3ED26A4E-9DDF-A93F-3698-73544B9E9CD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710C906E-5814-50FE-AF98-18540BA018C3}"/>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9B715A94-849D-FBC5-769B-51D3BE8D638E}"/>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2B084A00-C3AC-9C5E-3AA5-9C99D402438C}"/>
              </a:ext>
            </a:extLst>
          </p:cNvPr>
          <p:cNvSpPr>
            <a:spLocks noGrp="1"/>
          </p:cNvSpPr>
          <p:nvPr>
            <p:ph type="sldNum" sz="quarter" idx="12"/>
          </p:nvPr>
        </p:nvSpPr>
        <p:spPr/>
        <p:txBody>
          <a:bodyPr/>
          <a:lstStyle>
            <a:lvl1pPr>
              <a:defRPr/>
            </a:lvl1pPr>
          </a:lstStyle>
          <a:p>
            <a:fld id="{04C73326-EFDE-48DB-9B76-B0AEA723BFC7}" type="slidenum">
              <a:rPr lang="hu-HU" altLang="hu-HU"/>
              <a:pPr/>
              <a:t>‹#›</a:t>
            </a:fld>
            <a:endParaRPr lang="hu-HU" altLang="hu-HU"/>
          </a:p>
        </p:txBody>
      </p:sp>
    </p:spTree>
    <p:extLst>
      <p:ext uri="{BB962C8B-B14F-4D97-AF65-F5344CB8AC3E}">
        <p14:creationId xmlns:p14="http://schemas.microsoft.com/office/powerpoint/2010/main" val="260117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C71BDEF-ACA7-DDA3-593D-0F4DFF85CF3E}"/>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A1284397-8A11-70AB-FE89-AA414346A353}"/>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52BFE9B-C78C-45D6-E3DB-84A4E84AB3BB}"/>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4BFDEE47-6300-E35F-E205-10EE9E6CAE5B}"/>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C620F528-9783-433B-982E-AFF96643998B}"/>
              </a:ext>
            </a:extLst>
          </p:cNvPr>
          <p:cNvSpPr>
            <a:spLocks noGrp="1"/>
          </p:cNvSpPr>
          <p:nvPr>
            <p:ph type="sldNum" sz="quarter" idx="12"/>
          </p:nvPr>
        </p:nvSpPr>
        <p:spPr/>
        <p:txBody>
          <a:bodyPr/>
          <a:lstStyle>
            <a:lvl1pPr>
              <a:defRPr/>
            </a:lvl1pPr>
          </a:lstStyle>
          <a:p>
            <a:fld id="{DF37D15B-A204-4995-990F-8CA70A0DB9FC}" type="slidenum">
              <a:rPr lang="hu-HU" altLang="hu-HU"/>
              <a:pPr/>
              <a:t>‹#›</a:t>
            </a:fld>
            <a:endParaRPr lang="hu-HU" altLang="hu-HU"/>
          </a:p>
        </p:txBody>
      </p:sp>
    </p:spTree>
    <p:extLst>
      <p:ext uri="{BB962C8B-B14F-4D97-AF65-F5344CB8AC3E}">
        <p14:creationId xmlns:p14="http://schemas.microsoft.com/office/powerpoint/2010/main" val="17791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5FE8F2B1-8DFD-6AF1-7D33-007E88D6A18F}"/>
              </a:ext>
            </a:extLst>
          </p:cNvPr>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D8BF8BC5-AC2F-EA59-2A27-0D1E3C73F53C}"/>
              </a:ext>
            </a:extLst>
          </p:cNvPr>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61757D6-E3CF-65CE-E8F7-6CE975EA6A18}"/>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B08670DB-C0D5-E280-4F5D-DD941DEBC36C}"/>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61D80180-E33E-058C-0788-1589B646F6AB}"/>
              </a:ext>
            </a:extLst>
          </p:cNvPr>
          <p:cNvSpPr>
            <a:spLocks noGrp="1"/>
          </p:cNvSpPr>
          <p:nvPr>
            <p:ph type="sldNum" sz="quarter" idx="12"/>
          </p:nvPr>
        </p:nvSpPr>
        <p:spPr/>
        <p:txBody>
          <a:bodyPr/>
          <a:lstStyle>
            <a:lvl1pPr>
              <a:defRPr/>
            </a:lvl1pPr>
          </a:lstStyle>
          <a:p>
            <a:fld id="{57714EEC-C2FD-492E-B3EB-31C0FC0BC62D}" type="slidenum">
              <a:rPr lang="hu-HU" altLang="hu-HU"/>
              <a:pPr/>
              <a:t>‹#›</a:t>
            </a:fld>
            <a:endParaRPr lang="hu-HU" altLang="hu-HU"/>
          </a:p>
        </p:txBody>
      </p:sp>
    </p:spTree>
    <p:extLst>
      <p:ext uri="{BB962C8B-B14F-4D97-AF65-F5344CB8AC3E}">
        <p14:creationId xmlns:p14="http://schemas.microsoft.com/office/powerpoint/2010/main" val="21896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34AECA3-6603-C43C-D4F6-7F1E99C3351B}"/>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7F18AC3-FB45-AAAA-0FF6-143B20B6502B}"/>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F746310-1F4E-A437-F4E0-20EE01B575E2}"/>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3DEB61C5-0A9C-C568-B1EB-6198BEB54ADC}"/>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0F15057E-97A8-327A-F7A0-D023A752EBAE}"/>
              </a:ext>
            </a:extLst>
          </p:cNvPr>
          <p:cNvSpPr>
            <a:spLocks noGrp="1"/>
          </p:cNvSpPr>
          <p:nvPr>
            <p:ph type="sldNum" sz="quarter" idx="12"/>
          </p:nvPr>
        </p:nvSpPr>
        <p:spPr/>
        <p:txBody>
          <a:bodyPr/>
          <a:lstStyle>
            <a:lvl1pPr>
              <a:defRPr/>
            </a:lvl1pPr>
          </a:lstStyle>
          <a:p>
            <a:fld id="{F1FFCD46-269B-4130-99BD-D7FF1D056D79}" type="slidenum">
              <a:rPr lang="hu-HU" altLang="hu-HU"/>
              <a:pPr/>
              <a:t>‹#›</a:t>
            </a:fld>
            <a:endParaRPr lang="hu-HU" altLang="hu-HU"/>
          </a:p>
        </p:txBody>
      </p:sp>
    </p:spTree>
    <p:extLst>
      <p:ext uri="{BB962C8B-B14F-4D97-AF65-F5344CB8AC3E}">
        <p14:creationId xmlns:p14="http://schemas.microsoft.com/office/powerpoint/2010/main" val="201884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733674-6146-489D-271C-29C9313474D3}"/>
              </a:ext>
            </a:extLst>
          </p:cNvPr>
          <p:cNvSpPr>
            <a:spLocks noGrp="1"/>
          </p:cNvSpPr>
          <p:nvPr>
            <p:ph type="title"/>
          </p:nvPr>
        </p:nvSpPr>
        <p:spPr>
          <a:xfrm>
            <a:off x="623888" y="1709738"/>
            <a:ext cx="78867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784E53C1-70F4-B213-BF59-0C8D999F075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Dátum helye 3">
            <a:extLst>
              <a:ext uri="{FF2B5EF4-FFF2-40B4-BE49-F238E27FC236}">
                <a16:creationId xmlns:a16="http://schemas.microsoft.com/office/drawing/2014/main" id="{A8005E1A-B7DF-76CC-12DF-B63C5C803A0B}"/>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D777F70E-D211-B20E-1025-02E1BF4727A0}"/>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C1F6610A-F543-CB39-5025-2C6F94A3528E}"/>
              </a:ext>
            </a:extLst>
          </p:cNvPr>
          <p:cNvSpPr>
            <a:spLocks noGrp="1"/>
          </p:cNvSpPr>
          <p:nvPr>
            <p:ph type="sldNum" sz="quarter" idx="12"/>
          </p:nvPr>
        </p:nvSpPr>
        <p:spPr/>
        <p:txBody>
          <a:bodyPr/>
          <a:lstStyle>
            <a:lvl1pPr>
              <a:defRPr/>
            </a:lvl1pPr>
          </a:lstStyle>
          <a:p>
            <a:fld id="{0F2A8EC3-6242-49BE-9440-B06F9B5A90DF}" type="slidenum">
              <a:rPr lang="hu-HU" altLang="hu-HU"/>
              <a:pPr/>
              <a:t>‹#›</a:t>
            </a:fld>
            <a:endParaRPr lang="hu-HU" altLang="hu-HU"/>
          </a:p>
        </p:txBody>
      </p:sp>
    </p:spTree>
    <p:extLst>
      <p:ext uri="{BB962C8B-B14F-4D97-AF65-F5344CB8AC3E}">
        <p14:creationId xmlns:p14="http://schemas.microsoft.com/office/powerpoint/2010/main" val="137235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1F6722F-0AAE-8687-D32B-D43C9A0D4AD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5E0044A3-FEC2-888D-A639-4927078BA243}"/>
              </a:ext>
            </a:extLst>
          </p:cNvPr>
          <p:cNvSpPr>
            <a:spLocks noGrp="1"/>
          </p:cNvSpPr>
          <p:nvPr>
            <p:ph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2D9E2679-5E4D-7F1A-4DA6-F128A4A9CD73}"/>
              </a:ext>
            </a:extLst>
          </p:cNvPr>
          <p:cNvSpPr>
            <a:spLocks noGrp="1"/>
          </p:cNvSpPr>
          <p:nvPr>
            <p:ph sz="half" idx="2"/>
          </p:nvPr>
        </p:nvSpPr>
        <p:spPr>
          <a:xfrm>
            <a:off x="4648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2F316FFC-5807-AC84-D7DD-2BE7B5FB24BD}"/>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C91A1F6D-F564-D7CE-ED3F-C3B869CE080A}"/>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1FF94D02-A54A-5BA2-38EC-386B0877431A}"/>
              </a:ext>
            </a:extLst>
          </p:cNvPr>
          <p:cNvSpPr>
            <a:spLocks noGrp="1"/>
          </p:cNvSpPr>
          <p:nvPr>
            <p:ph type="sldNum" sz="quarter" idx="12"/>
          </p:nvPr>
        </p:nvSpPr>
        <p:spPr/>
        <p:txBody>
          <a:bodyPr/>
          <a:lstStyle>
            <a:lvl1pPr>
              <a:defRPr/>
            </a:lvl1pPr>
          </a:lstStyle>
          <a:p>
            <a:fld id="{B5A9D625-4D6F-4AF6-8527-D18E7B853CB4}" type="slidenum">
              <a:rPr lang="hu-HU" altLang="hu-HU"/>
              <a:pPr/>
              <a:t>‹#›</a:t>
            </a:fld>
            <a:endParaRPr lang="hu-HU" altLang="hu-HU"/>
          </a:p>
        </p:txBody>
      </p:sp>
    </p:spTree>
    <p:extLst>
      <p:ext uri="{BB962C8B-B14F-4D97-AF65-F5344CB8AC3E}">
        <p14:creationId xmlns:p14="http://schemas.microsoft.com/office/powerpoint/2010/main" val="117270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614024E-4C10-4013-0D6A-7ADD6F9951B7}"/>
              </a:ext>
            </a:extLst>
          </p:cNvPr>
          <p:cNvSpPr>
            <a:spLocks noGrp="1"/>
          </p:cNvSpPr>
          <p:nvPr>
            <p:ph type="title"/>
          </p:nvPr>
        </p:nvSpPr>
        <p:spPr>
          <a:xfrm>
            <a:off x="630238" y="365125"/>
            <a:ext cx="7886700" cy="1325563"/>
          </a:xfrm>
        </p:spPr>
        <p:txBody>
          <a:bodyPr/>
          <a:lstStyle/>
          <a:p>
            <a:r>
              <a:rPr lang="hu-HU"/>
              <a:t>Mintacím szerkesztése</a:t>
            </a:r>
          </a:p>
        </p:txBody>
      </p:sp>
      <p:sp>
        <p:nvSpPr>
          <p:cNvPr id="3" name="Szöveg helye 2">
            <a:extLst>
              <a:ext uri="{FF2B5EF4-FFF2-40B4-BE49-F238E27FC236}">
                <a16:creationId xmlns:a16="http://schemas.microsoft.com/office/drawing/2014/main" id="{5F991203-03A8-46F4-D099-E27F1B21408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D8A8C906-3571-415C-F86B-47EE86CE47B3}"/>
              </a:ext>
            </a:extLst>
          </p:cNvPr>
          <p:cNvSpPr>
            <a:spLocks noGrp="1"/>
          </p:cNvSpPr>
          <p:nvPr>
            <p:ph sz="half" idx="2"/>
          </p:nvPr>
        </p:nvSpPr>
        <p:spPr>
          <a:xfrm>
            <a:off x="630238" y="2505075"/>
            <a:ext cx="386873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299AA1C8-17D4-9FAC-988F-86D01B62756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987ABD44-AA7A-FC57-C285-EEF206D776F1}"/>
              </a:ext>
            </a:extLst>
          </p:cNvPr>
          <p:cNvSpPr>
            <a:spLocks noGrp="1"/>
          </p:cNvSpPr>
          <p:nvPr>
            <p:ph sz="quarter" idx="4"/>
          </p:nvPr>
        </p:nvSpPr>
        <p:spPr>
          <a:xfrm>
            <a:off x="4629150" y="2505075"/>
            <a:ext cx="38877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DF8D9C80-9D43-66B0-B7A3-9AAAEA8AB449}"/>
              </a:ext>
            </a:extLst>
          </p:cNvPr>
          <p:cNvSpPr>
            <a:spLocks noGrp="1"/>
          </p:cNvSpPr>
          <p:nvPr>
            <p:ph type="dt" sz="half" idx="10"/>
          </p:nvPr>
        </p:nvSpPr>
        <p:spPr/>
        <p:txBody>
          <a:bodyPr/>
          <a:lstStyle>
            <a:lvl1pPr>
              <a:defRPr/>
            </a:lvl1pPr>
          </a:lstStyle>
          <a:p>
            <a:endParaRPr lang="hu-HU" altLang="hu-HU"/>
          </a:p>
        </p:txBody>
      </p:sp>
      <p:sp>
        <p:nvSpPr>
          <p:cNvPr id="8" name="Élőláb helye 7">
            <a:extLst>
              <a:ext uri="{FF2B5EF4-FFF2-40B4-BE49-F238E27FC236}">
                <a16:creationId xmlns:a16="http://schemas.microsoft.com/office/drawing/2014/main" id="{91AF6236-CE7F-5750-BD0E-17FF0DFC5B8D}"/>
              </a:ext>
            </a:extLst>
          </p:cNvPr>
          <p:cNvSpPr>
            <a:spLocks noGrp="1"/>
          </p:cNvSpPr>
          <p:nvPr>
            <p:ph type="ftr" sz="quarter" idx="11"/>
          </p:nvPr>
        </p:nvSpPr>
        <p:spPr/>
        <p:txBody>
          <a:bodyPr/>
          <a:lstStyle>
            <a:lvl1pPr>
              <a:defRPr/>
            </a:lvl1pPr>
          </a:lstStyle>
          <a:p>
            <a:endParaRPr lang="hu-HU" altLang="hu-HU"/>
          </a:p>
        </p:txBody>
      </p:sp>
      <p:sp>
        <p:nvSpPr>
          <p:cNvPr id="9" name="Dia számának helye 8">
            <a:extLst>
              <a:ext uri="{FF2B5EF4-FFF2-40B4-BE49-F238E27FC236}">
                <a16:creationId xmlns:a16="http://schemas.microsoft.com/office/drawing/2014/main" id="{D467FAC4-3A0F-B70A-BB2D-EE078A2D2AAD}"/>
              </a:ext>
            </a:extLst>
          </p:cNvPr>
          <p:cNvSpPr>
            <a:spLocks noGrp="1"/>
          </p:cNvSpPr>
          <p:nvPr>
            <p:ph type="sldNum" sz="quarter" idx="12"/>
          </p:nvPr>
        </p:nvSpPr>
        <p:spPr/>
        <p:txBody>
          <a:bodyPr/>
          <a:lstStyle>
            <a:lvl1pPr>
              <a:defRPr/>
            </a:lvl1pPr>
          </a:lstStyle>
          <a:p>
            <a:fld id="{46A36931-378D-4986-BD85-E3989D74763A}" type="slidenum">
              <a:rPr lang="hu-HU" altLang="hu-HU"/>
              <a:pPr/>
              <a:t>‹#›</a:t>
            </a:fld>
            <a:endParaRPr lang="hu-HU" altLang="hu-HU"/>
          </a:p>
        </p:txBody>
      </p:sp>
    </p:spTree>
    <p:extLst>
      <p:ext uri="{BB962C8B-B14F-4D97-AF65-F5344CB8AC3E}">
        <p14:creationId xmlns:p14="http://schemas.microsoft.com/office/powerpoint/2010/main" val="34750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0407007-06AD-588A-0208-3685C2B03CB2}"/>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B017F70D-D732-9C08-C0E2-8EFDC72D806B}"/>
              </a:ext>
            </a:extLst>
          </p:cNvPr>
          <p:cNvSpPr>
            <a:spLocks noGrp="1"/>
          </p:cNvSpPr>
          <p:nvPr>
            <p:ph type="dt" sz="half" idx="10"/>
          </p:nvPr>
        </p:nvSpPr>
        <p:spPr/>
        <p:txBody>
          <a:bodyPr/>
          <a:lstStyle>
            <a:lvl1pPr>
              <a:defRPr/>
            </a:lvl1pPr>
          </a:lstStyle>
          <a:p>
            <a:endParaRPr lang="hu-HU" altLang="hu-HU"/>
          </a:p>
        </p:txBody>
      </p:sp>
      <p:sp>
        <p:nvSpPr>
          <p:cNvPr id="4" name="Élőláb helye 3">
            <a:extLst>
              <a:ext uri="{FF2B5EF4-FFF2-40B4-BE49-F238E27FC236}">
                <a16:creationId xmlns:a16="http://schemas.microsoft.com/office/drawing/2014/main" id="{D9237E2C-B1F0-21A7-1FF1-AAA973FCDC19}"/>
              </a:ext>
            </a:extLst>
          </p:cNvPr>
          <p:cNvSpPr>
            <a:spLocks noGrp="1"/>
          </p:cNvSpPr>
          <p:nvPr>
            <p:ph type="ftr" sz="quarter" idx="11"/>
          </p:nvPr>
        </p:nvSpPr>
        <p:spPr/>
        <p:txBody>
          <a:bodyPr/>
          <a:lstStyle>
            <a:lvl1pPr>
              <a:defRPr/>
            </a:lvl1pPr>
          </a:lstStyle>
          <a:p>
            <a:endParaRPr lang="hu-HU" altLang="hu-HU"/>
          </a:p>
        </p:txBody>
      </p:sp>
      <p:sp>
        <p:nvSpPr>
          <p:cNvPr id="5" name="Dia számának helye 4">
            <a:extLst>
              <a:ext uri="{FF2B5EF4-FFF2-40B4-BE49-F238E27FC236}">
                <a16:creationId xmlns:a16="http://schemas.microsoft.com/office/drawing/2014/main" id="{794577D4-260D-B7D3-5E1A-97D272440D56}"/>
              </a:ext>
            </a:extLst>
          </p:cNvPr>
          <p:cNvSpPr>
            <a:spLocks noGrp="1"/>
          </p:cNvSpPr>
          <p:nvPr>
            <p:ph type="sldNum" sz="quarter" idx="12"/>
          </p:nvPr>
        </p:nvSpPr>
        <p:spPr/>
        <p:txBody>
          <a:bodyPr/>
          <a:lstStyle>
            <a:lvl1pPr>
              <a:defRPr/>
            </a:lvl1pPr>
          </a:lstStyle>
          <a:p>
            <a:fld id="{28996D06-77C1-42D7-940E-95643551AD36}" type="slidenum">
              <a:rPr lang="hu-HU" altLang="hu-HU"/>
              <a:pPr/>
              <a:t>‹#›</a:t>
            </a:fld>
            <a:endParaRPr lang="hu-HU" altLang="hu-HU"/>
          </a:p>
        </p:txBody>
      </p:sp>
    </p:spTree>
    <p:extLst>
      <p:ext uri="{BB962C8B-B14F-4D97-AF65-F5344CB8AC3E}">
        <p14:creationId xmlns:p14="http://schemas.microsoft.com/office/powerpoint/2010/main" val="196368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2C528C7D-901B-5614-CC64-4D601F2BB266}"/>
              </a:ext>
            </a:extLst>
          </p:cNvPr>
          <p:cNvSpPr>
            <a:spLocks noGrp="1"/>
          </p:cNvSpPr>
          <p:nvPr>
            <p:ph type="dt" sz="half" idx="10"/>
          </p:nvPr>
        </p:nvSpPr>
        <p:spPr/>
        <p:txBody>
          <a:bodyPr/>
          <a:lstStyle>
            <a:lvl1pPr>
              <a:defRPr/>
            </a:lvl1pPr>
          </a:lstStyle>
          <a:p>
            <a:endParaRPr lang="hu-HU" altLang="hu-HU"/>
          </a:p>
        </p:txBody>
      </p:sp>
      <p:sp>
        <p:nvSpPr>
          <p:cNvPr id="3" name="Élőláb helye 2">
            <a:extLst>
              <a:ext uri="{FF2B5EF4-FFF2-40B4-BE49-F238E27FC236}">
                <a16:creationId xmlns:a16="http://schemas.microsoft.com/office/drawing/2014/main" id="{56A608E2-278D-55DB-541C-E015D2B0FC7F}"/>
              </a:ext>
            </a:extLst>
          </p:cNvPr>
          <p:cNvSpPr>
            <a:spLocks noGrp="1"/>
          </p:cNvSpPr>
          <p:nvPr>
            <p:ph type="ftr" sz="quarter" idx="11"/>
          </p:nvPr>
        </p:nvSpPr>
        <p:spPr/>
        <p:txBody>
          <a:bodyPr/>
          <a:lstStyle>
            <a:lvl1pPr>
              <a:defRPr/>
            </a:lvl1pPr>
          </a:lstStyle>
          <a:p>
            <a:endParaRPr lang="hu-HU" altLang="hu-HU"/>
          </a:p>
        </p:txBody>
      </p:sp>
      <p:sp>
        <p:nvSpPr>
          <p:cNvPr id="4" name="Dia számának helye 3">
            <a:extLst>
              <a:ext uri="{FF2B5EF4-FFF2-40B4-BE49-F238E27FC236}">
                <a16:creationId xmlns:a16="http://schemas.microsoft.com/office/drawing/2014/main" id="{866C0C2C-CC92-768D-E03A-7738F5ADC0E0}"/>
              </a:ext>
            </a:extLst>
          </p:cNvPr>
          <p:cNvSpPr>
            <a:spLocks noGrp="1"/>
          </p:cNvSpPr>
          <p:nvPr>
            <p:ph type="sldNum" sz="quarter" idx="12"/>
          </p:nvPr>
        </p:nvSpPr>
        <p:spPr/>
        <p:txBody>
          <a:bodyPr/>
          <a:lstStyle>
            <a:lvl1pPr>
              <a:defRPr/>
            </a:lvl1pPr>
          </a:lstStyle>
          <a:p>
            <a:fld id="{BA2911D8-2116-4EBA-8A6F-4025002B525E}" type="slidenum">
              <a:rPr lang="hu-HU" altLang="hu-HU"/>
              <a:pPr/>
              <a:t>‹#›</a:t>
            </a:fld>
            <a:endParaRPr lang="hu-HU" altLang="hu-HU"/>
          </a:p>
        </p:txBody>
      </p:sp>
    </p:spTree>
    <p:extLst>
      <p:ext uri="{BB962C8B-B14F-4D97-AF65-F5344CB8AC3E}">
        <p14:creationId xmlns:p14="http://schemas.microsoft.com/office/powerpoint/2010/main" val="238142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CFA66D1-E346-811A-B5C4-75F0362658C9}"/>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E633B2F3-7A5A-920D-37C3-E2567BDE4D8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DA1B076B-3CEF-AB54-7318-2AD6173D8DC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9CD3589A-1438-56D4-62F2-B5FB27A498F7}"/>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EAF3AF93-DCD6-735D-881C-CB5A5500E2B8}"/>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A86B115B-78DA-30EA-E876-D12E2E6A8971}"/>
              </a:ext>
            </a:extLst>
          </p:cNvPr>
          <p:cNvSpPr>
            <a:spLocks noGrp="1"/>
          </p:cNvSpPr>
          <p:nvPr>
            <p:ph type="sldNum" sz="quarter" idx="12"/>
          </p:nvPr>
        </p:nvSpPr>
        <p:spPr/>
        <p:txBody>
          <a:bodyPr/>
          <a:lstStyle>
            <a:lvl1pPr>
              <a:defRPr/>
            </a:lvl1pPr>
          </a:lstStyle>
          <a:p>
            <a:fld id="{BB27BA6F-2635-46C1-A4BF-120E5322815B}" type="slidenum">
              <a:rPr lang="hu-HU" altLang="hu-HU"/>
              <a:pPr/>
              <a:t>‹#›</a:t>
            </a:fld>
            <a:endParaRPr lang="hu-HU" altLang="hu-HU"/>
          </a:p>
        </p:txBody>
      </p:sp>
    </p:spTree>
    <p:extLst>
      <p:ext uri="{BB962C8B-B14F-4D97-AF65-F5344CB8AC3E}">
        <p14:creationId xmlns:p14="http://schemas.microsoft.com/office/powerpoint/2010/main" val="219463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ECE649B-1EE6-4253-6136-9662FE3755A9}"/>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DCFABA1E-0077-E61C-2D8E-4BBD05F9674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19BED91C-542F-5625-78AD-B45E4D6C917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96892DE0-D381-C472-AAD1-BA8DCC973C95}"/>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C65889B0-EC45-1E56-5900-92F4A7414415}"/>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8EBFCE25-11D6-2D7B-8F58-5D55E055C40C}"/>
              </a:ext>
            </a:extLst>
          </p:cNvPr>
          <p:cNvSpPr>
            <a:spLocks noGrp="1"/>
          </p:cNvSpPr>
          <p:nvPr>
            <p:ph type="sldNum" sz="quarter" idx="12"/>
          </p:nvPr>
        </p:nvSpPr>
        <p:spPr/>
        <p:txBody>
          <a:bodyPr/>
          <a:lstStyle>
            <a:lvl1pPr>
              <a:defRPr/>
            </a:lvl1pPr>
          </a:lstStyle>
          <a:p>
            <a:fld id="{A41B7043-801B-4469-8FCF-294F487E09EF}" type="slidenum">
              <a:rPr lang="hu-HU" altLang="hu-HU"/>
              <a:pPr/>
              <a:t>‹#›</a:t>
            </a:fld>
            <a:endParaRPr lang="hu-HU" altLang="hu-HU"/>
          </a:p>
        </p:txBody>
      </p:sp>
    </p:spTree>
    <p:extLst>
      <p:ext uri="{BB962C8B-B14F-4D97-AF65-F5344CB8AC3E}">
        <p14:creationId xmlns:p14="http://schemas.microsoft.com/office/powerpoint/2010/main" val="299562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0E3D4A9-D574-E9F9-9D07-444F8B0DDB0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AD8A58F1-DD7C-E4BE-DAE6-2C95D05F5B5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F0037FE1-05A4-8B7E-149D-C8C0590F78D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hu-HU" altLang="hu-HU"/>
          </a:p>
        </p:txBody>
      </p:sp>
      <p:sp>
        <p:nvSpPr>
          <p:cNvPr id="1029" name="Rectangle 5">
            <a:extLst>
              <a:ext uri="{FF2B5EF4-FFF2-40B4-BE49-F238E27FC236}">
                <a16:creationId xmlns:a16="http://schemas.microsoft.com/office/drawing/2014/main" id="{B59942AD-E914-2405-DAD1-88F84FDAB5E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hu-HU" altLang="hu-HU"/>
          </a:p>
        </p:txBody>
      </p:sp>
      <p:sp>
        <p:nvSpPr>
          <p:cNvPr id="1030" name="Rectangle 6">
            <a:extLst>
              <a:ext uri="{FF2B5EF4-FFF2-40B4-BE49-F238E27FC236}">
                <a16:creationId xmlns:a16="http://schemas.microsoft.com/office/drawing/2014/main" id="{A3645579-9137-B67A-02E7-13D3FF8DAFF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D352D34-E289-4129-B8ED-1C24CD5B23AE}" type="slidenum">
              <a:rPr lang="hu-HU" altLang="hu-HU"/>
              <a:pPr/>
              <a:t>‹#›</a:t>
            </a:fld>
            <a:endParaRPr lang="hu-HU"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a:extLst>
              <a:ext uri="{FF2B5EF4-FFF2-40B4-BE49-F238E27FC236}">
                <a16:creationId xmlns:a16="http://schemas.microsoft.com/office/drawing/2014/main" id="{49C9F82A-7E34-635C-9A89-21BDC88591B9}"/>
              </a:ext>
            </a:extLst>
          </p:cNvPr>
          <p:cNvSpPr>
            <a:spLocks noGrp="1" noChangeArrowheads="1"/>
          </p:cNvSpPr>
          <p:nvPr>
            <p:ph type="title"/>
          </p:nvPr>
        </p:nvSpPr>
        <p:spPr/>
        <p:txBody>
          <a:bodyPr/>
          <a:lstStyle/>
          <a:p>
            <a:r>
              <a:rPr lang="hu-HU" altLang="hu-HU"/>
              <a:t> </a:t>
            </a:r>
          </a:p>
        </p:txBody>
      </p:sp>
      <p:sp>
        <p:nvSpPr>
          <p:cNvPr id="3080" name="Rectangle 8">
            <a:extLst>
              <a:ext uri="{FF2B5EF4-FFF2-40B4-BE49-F238E27FC236}">
                <a16:creationId xmlns:a16="http://schemas.microsoft.com/office/drawing/2014/main" id="{2529193F-C587-E3A0-5F43-C1F20AA7C06F}"/>
              </a:ext>
            </a:extLst>
          </p:cNvPr>
          <p:cNvSpPr>
            <a:spLocks noGrp="1" noChangeArrowheads="1"/>
          </p:cNvSpPr>
          <p:nvPr>
            <p:ph type="body" sz="half" idx="1"/>
          </p:nvPr>
        </p:nvSpPr>
        <p:spPr/>
        <p:txBody>
          <a:bodyPr/>
          <a:lstStyle/>
          <a:p>
            <a:pPr>
              <a:lnSpc>
                <a:spcPct val="80000"/>
              </a:lnSpc>
            </a:pPr>
            <a:endParaRPr lang="hu-HU" altLang="hu-HU" sz="2400"/>
          </a:p>
        </p:txBody>
      </p:sp>
      <p:sp>
        <p:nvSpPr>
          <p:cNvPr id="3081" name="Rectangle 9">
            <a:extLst>
              <a:ext uri="{FF2B5EF4-FFF2-40B4-BE49-F238E27FC236}">
                <a16:creationId xmlns:a16="http://schemas.microsoft.com/office/drawing/2014/main" id="{969BF2CE-6C11-97B0-6B77-380A3288BDAF}"/>
              </a:ext>
            </a:extLst>
          </p:cNvPr>
          <p:cNvSpPr>
            <a:spLocks noGrp="1" noChangeArrowheads="1"/>
          </p:cNvSpPr>
          <p:nvPr>
            <p:ph type="body" sz="half" idx="2"/>
          </p:nvPr>
        </p:nvSpPr>
        <p:spPr>
          <a:xfrm>
            <a:off x="4859338" y="549275"/>
            <a:ext cx="4105275" cy="5534025"/>
          </a:xfrm>
        </p:spPr>
        <p:txBody>
          <a:bodyPr/>
          <a:lstStyle/>
          <a:p>
            <a:pPr algn="ctr">
              <a:lnSpc>
                <a:spcPct val="80000"/>
              </a:lnSpc>
              <a:buFontTx/>
              <a:buNone/>
            </a:pPr>
            <a:r>
              <a:rPr lang="hu-HU" altLang="hu-HU" sz="4000" b="1"/>
              <a:t>Kibédi Dr. Mátyus István</a:t>
            </a:r>
          </a:p>
          <a:p>
            <a:pPr algn="ctr">
              <a:lnSpc>
                <a:spcPct val="80000"/>
              </a:lnSpc>
              <a:buFontTx/>
              <a:buNone/>
            </a:pPr>
            <a:endParaRPr lang="hu-HU" altLang="hu-HU" sz="4000" b="1"/>
          </a:p>
          <a:p>
            <a:pPr algn="ctr">
              <a:lnSpc>
                <a:spcPct val="80000"/>
              </a:lnSpc>
              <a:buFontTx/>
              <a:buNone/>
            </a:pPr>
            <a:r>
              <a:rPr lang="hu-HU" altLang="hu-HU" sz="2400"/>
              <a:t>(1725-1802)</a:t>
            </a:r>
          </a:p>
          <a:p>
            <a:pPr>
              <a:lnSpc>
                <a:spcPct val="80000"/>
              </a:lnSpc>
              <a:buFontTx/>
              <a:buNone/>
            </a:pPr>
            <a:endParaRPr lang="hu-HU" altLang="hu-HU" sz="2400"/>
          </a:p>
          <a:p>
            <a:pPr>
              <a:lnSpc>
                <a:spcPct val="80000"/>
              </a:lnSpc>
              <a:buFontTx/>
              <a:buNone/>
            </a:pPr>
            <a:endParaRPr lang="hu-HU" altLang="hu-HU" sz="2400"/>
          </a:p>
          <a:p>
            <a:pPr>
              <a:lnSpc>
                <a:spcPct val="80000"/>
              </a:lnSpc>
              <a:buFontTx/>
              <a:buNone/>
            </a:pPr>
            <a:endParaRPr lang="hu-HU" altLang="hu-HU" sz="2400"/>
          </a:p>
          <a:p>
            <a:pPr>
              <a:lnSpc>
                <a:spcPct val="80000"/>
              </a:lnSpc>
              <a:buFontTx/>
              <a:buNone/>
            </a:pPr>
            <a:endParaRPr lang="hu-HU" altLang="hu-HU" sz="2400"/>
          </a:p>
          <a:p>
            <a:pPr>
              <a:lnSpc>
                <a:spcPct val="80000"/>
              </a:lnSpc>
              <a:buFontTx/>
              <a:buNone/>
            </a:pPr>
            <a:endParaRPr lang="hu-HU" altLang="hu-HU" sz="2400"/>
          </a:p>
          <a:p>
            <a:pPr>
              <a:lnSpc>
                <a:spcPct val="80000"/>
              </a:lnSpc>
              <a:buFontTx/>
              <a:buNone/>
            </a:pPr>
            <a:endParaRPr lang="hu-HU" altLang="hu-HU" sz="2400"/>
          </a:p>
          <a:p>
            <a:pPr>
              <a:lnSpc>
                <a:spcPct val="80000"/>
              </a:lnSpc>
              <a:buFontTx/>
              <a:buNone/>
            </a:pPr>
            <a:endParaRPr lang="hu-HU" altLang="hu-HU" sz="2400"/>
          </a:p>
          <a:p>
            <a:pPr>
              <a:lnSpc>
                <a:spcPct val="80000"/>
              </a:lnSpc>
              <a:buFontTx/>
              <a:buNone/>
            </a:pPr>
            <a:endParaRPr lang="hu-HU" altLang="hu-HU" sz="2400"/>
          </a:p>
          <a:p>
            <a:pPr>
              <a:lnSpc>
                <a:spcPct val="80000"/>
              </a:lnSpc>
              <a:buFontTx/>
              <a:buNone/>
            </a:pPr>
            <a:r>
              <a:rPr lang="hu-HU" altLang="hu-HU" sz="2400"/>
              <a:t>Dr. Máttyus István</a:t>
            </a:r>
          </a:p>
        </p:txBody>
      </p:sp>
      <p:pic>
        <p:nvPicPr>
          <p:cNvPr id="3078" name="Picture 6">
            <a:extLst>
              <a:ext uri="{FF2B5EF4-FFF2-40B4-BE49-F238E27FC236}">
                <a16:creationId xmlns:a16="http://schemas.microsoft.com/office/drawing/2014/main" id="{EB346A36-DAF6-9304-36E1-4CA6AD75E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1646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a:extLst>
              <a:ext uri="{FF2B5EF4-FFF2-40B4-BE49-F238E27FC236}">
                <a16:creationId xmlns:a16="http://schemas.microsoft.com/office/drawing/2014/main" id="{12FBE7C9-5776-07D7-C122-1BC88F65A4F9}"/>
              </a:ext>
            </a:extLst>
          </p:cNvPr>
          <p:cNvSpPr>
            <a:spLocks noGrp="1" noChangeArrowheads="1"/>
          </p:cNvSpPr>
          <p:nvPr>
            <p:ph type="title"/>
          </p:nvPr>
        </p:nvSpPr>
        <p:spPr/>
        <p:txBody>
          <a:bodyPr/>
          <a:lstStyle/>
          <a:p>
            <a:r>
              <a:rPr lang="hu-HU" altLang="hu-HU"/>
              <a:t> </a:t>
            </a:r>
          </a:p>
        </p:txBody>
      </p:sp>
      <p:sp>
        <p:nvSpPr>
          <p:cNvPr id="14342" name="Rectangle 6">
            <a:extLst>
              <a:ext uri="{FF2B5EF4-FFF2-40B4-BE49-F238E27FC236}">
                <a16:creationId xmlns:a16="http://schemas.microsoft.com/office/drawing/2014/main" id="{A2EFBB53-09DA-0309-B595-4CA6B71BEBEB}"/>
              </a:ext>
            </a:extLst>
          </p:cNvPr>
          <p:cNvSpPr>
            <a:spLocks noGrp="1" noChangeArrowheads="1"/>
          </p:cNvSpPr>
          <p:nvPr>
            <p:ph type="body" sz="half" idx="1"/>
          </p:nvPr>
        </p:nvSpPr>
        <p:spPr/>
        <p:txBody>
          <a:bodyPr/>
          <a:lstStyle/>
          <a:p>
            <a:endParaRPr lang="hu-HU" altLang="hu-HU" sz="2800"/>
          </a:p>
        </p:txBody>
      </p:sp>
      <p:sp>
        <p:nvSpPr>
          <p:cNvPr id="14343" name="Rectangle 7">
            <a:extLst>
              <a:ext uri="{FF2B5EF4-FFF2-40B4-BE49-F238E27FC236}">
                <a16:creationId xmlns:a16="http://schemas.microsoft.com/office/drawing/2014/main" id="{8EC1A6DB-1B96-A43F-1806-CEAF2C06C107}"/>
              </a:ext>
            </a:extLst>
          </p:cNvPr>
          <p:cNvSpPr>
            <a:spLocks noGrp="1" noChangeArrowheads="1"/>
          </p:cNvSpPr>
          <p:nvPr>
            <p:ph type="body" sz="half" idx="2"/>
          </p:nvPr>
        </p:nvSpPr>
        <p:spPr>
          <a:xfrm>
            <a:off x="4932363" y="1600200"/>
            <a:ext cx="3754437" cy="4525963"/>
          </a:xfrm>
        </p:spPr>
        <p:txBody>
          <a:bodyPr/>
          <a:lstStyle/>
          <a:p>
            <a:pPr>
              <a:buFontTx/>
              <a:buNone/>
            </a:pPr>
            <a:r>
              <a:rPr lang="hu-HU" altLang="hu-HU" sz="2800"/>
              <a:t>	        Az első könyv</a:t>
            </a:r>
          </a:p>
        </p:txBody>
      </p:sp>
      <p:pic>
        <p:nvPicPr>
          <p:cNvPr id="14340" name="Picture 4">
            <a:extLst>
              <a:ext uri="{FF2B5EF4-FFF2-40B4-BE49-F238E27FC236}">
                <a16:creationId xmlns:a16="http://schemas.microsoft.com/office/drawing/2014/main" id="{AF26BAAB-EF70-7355-16EF-2419F0123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6416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7ABF840-CE86-CCDF-7A6D-D64695ED077C}"/>
              </a:ext>
            </a:extLst>
          </p:cNvPr>
          <p:cNvSpPr>
            <a:spLocks noGrp="1" noChangeArrowheads="1"/>
          </p:cNvSpPr>
          <p:nvPr>
            <p:ph type="title"/>
          </p:nvPr>
        </p:nvSpPr>
        <p:spPr/>
        <p:txBody>
          <a:bodyPr/>
          <a:lstStyle/>
          <a:p>
            <a:r>
              <a:rPr lang="hu-HU" altLang="hu-HU"/>
              <a:t>Diaetetica I-II </a:t>
            </a:r>
            <a:r>
              <a:rPr lang="hu-HU" altLang="hu-HU" sz="3200"/>
              <a:t>(1762,Kolozsvár)</a:t>
            </a:r>
          </a:p>
        </p:txBody>
      </p:sp>
      <p:sp>
        <p:nvSpPr>
          <p:cNvPr id="8195" name="Rectangle 3">
            <a:extLst>
              <a:ext uri="{FF2B5EF4-FFF2-40B4-BE49-F238E27FC236}">
                <a16:creationId xmlns:a16="http://schemas.microsoft.com/office/drawing/2014/main" id="{289B783C-0B20-1C28-AE3D-D38043FD1B7A}"/>
              </a:ext>
            </a:extLst>
          </p:cNvPr>
          <p:cNvSpPr>
            <a:spLocks noGrp="1" noChangeArrowheads="1"/>
          </p:cNvSpPr>
          <p:nvPr>
            <p:ph type="body" idx="1"/>
          </p:nvPr>
        </p:nvSpPr>
        <p:spPr/>
        <p:txBody>
          <a:bodyPr/>
          <a:lstStyle/>
          <a:p>
            <a:r>
              <a:rPr lang="hu-HU" altLang="hu-HU"/>
              <a:t>Első magyar nyelvű könyv, mely az egészség megtartásáról szól, cél: nép részére egészséges életmódot tanító írás</a:t>
            </a:r>
          </a:p>
          <a:p>
            <a:r>
              <a:rPr lang="hu-HU" altLang="hu-HU"/>
              <a:t>Az egészséges életmód (dieatetica és higienia) leírásához szükségesnek látta az anatómiai, élettani és egyéb természettudományos ismeretek részletezését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5E2B0AD-9988-2476-B8AE-A42AF4D66AB0}"/>
              </a:ext>
            </a:extLst>
          </p:cNvPr>
          <p:cNvSpPr>
            <a:spLocks noGrp="1" noChangeArrowheads="1"/>
          </p:cNvSpPr>
          <p:nvPr>
            <p:ph type="title"/>
          </p:nvPr>
        </p:nvSpPr>
        <p:spPr/>
        <p:txBody>
          <a:bodyPr/>
          <a:lstStyle/>
          <a:p>
            <a:r>
              <a:rPr lang="hu-HU" altLang="hu-HU" sz="4800"/>
              <a:t>Diaetetica I-II </a:t>
            </a:r>
            <a:r>
              <a:rPr lang="hu-HU" altLang="hu-HU" sz="3600"/>
              <a:t>(1762,Kolozsvár)</a:t>
            </a:r>
          </a:p>
        </p:txBody>
      </p:sp>
      <p:sp>
        <p:nvSpPr>
          <p:cNvPr id="9219" name="Rectangle 3">
            <a:extLst>
              <a:ext uri="{FF2B5EF4-FFF2-40B4-BE49-F238E27FC236}">
                <a16:creationId xmlns:a16="http://schemas.microsoft.com/office/drawing/2014/main" id="{8BFFA2F4-48F8-71D9-86A6-F87CD4DEBDB8}"/>
              </a:ext>
            </a:extLst>
          </p:cNvPr>
          <p:cNvSpPr>
            <a:spLocks noGrp="1" noChangeArrowheads="1"/>
          </p:cNvSpPr>
          <p:nvPr>
            <p:ph type="body" idx="1"/>
          </p:nvPr>
        </p:nvSpPr>
        <p:spPr/>
        <p:txBody>
          <a:bodyPr/>
          <a:lstStyle/>
          <a:p>
            <a:r>
              <a:rPr lang="hu-HU" altLang="hu-HU"/>
              <a:t>Külön fejezet foglalkozik az egészséges életmóddal, a mozgással.</a:t>
            </a:r>
          </a:p>
          <a:p>
            <a:r>
              <a:rPr lang="hu-HU" altLang="hu-HU"/>
              <a:t>Táplálkozási, diétás tanácsokat ad. Ekkoriban gyakori az éhezés Erdélyben, rossz a búzatermés. Javasolja a krumpli (földi alma) elterjesztését.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4621761-B77F-2AF0-135D-45FC443420DE}"/>
              </a:ext>
            </a:extLst>
          </p:cNvPr>
          <p:cNvSpPr>
            <a:spLocks noGrp="1" noChangeArrowheads="1"/>
          </p:cNvSpPr>
          <p:nvPr>
            <p:ph type="title"/>
          </p:nvPr>
        </p:nvSpPr>
        <p:spPr/>
        <p:txBody>
          <a:bodyPr/>
          <a:lstStyle/>
          <a:p>
            <a:r>
              <a:rPr lang="hu-HU" altLang="hu-HU"/>
              <a:t>Az egészségről</a:t>
            </a:r>
          </a:p>
        </p:txBody>
      </p:sp>
      <p:sp>
        <p:nvSpPr>
          <p:cNvPr id="12291" name="Rectangle 3">
            <a:extLst>
              <a:ext uri="{FF2B5EF4-FFF2-40B4-BE49-F238E27FC236}">
                <a16:creationId xmlns:a16="http://schemas.microsoft.com/office/drawing/2014/main" id="{D5773122-AAAD-3733-4C4F-A522A6019382}"/>
              </a:ext>
            </a:extLst>
          </p:cNvPr>
          <p:cNvSpPr>
            <a:spLocks noGrp="1" noChangeArrowheads="1"/>
          </p:cNvSpPr>
          <p:nvPr>
            <p:ph type="body" idx="1"/>
          </p:nvPr>
        </p:nvSpPr>
        <p:spPr/>
        <p:txBody>
          <a:bodyPr/>
          <a:lstStyle/>
          <a:p>
            <a:pPr>
              <a:buFontTx/>
              <a:buNone/>
            </a:pPr>
            <a:r>
              <a:rPr lang="hu-HU" altLang="hu-HU"/>
              <a:t>	„Az egészséges test a tiszta száraz aer, az eledelekkel való józan élés, az erőltetés nélkül való munka, a test gyakorlása – a commotio, a korán való csendes alvás, az elmének felette sok gondokkal és unalmas dolgokkal való meg nem terhelése az élet meghosszabbítására csalhatatlan segítségek”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2CDC0A1-AB2A-F11A-620D-581F5C90C5D9}"/>
              </a:ext>
            </a:extLst>
          </p:cNvPr>
          <p:cNvSpPr>
            <a:spLocks noGrp="1" noChangeArrowheads="1"/>
          </p:cNvSpPr>
          <p:nvPr>
            <p:ph type="title"/>
          </p:nvPr>
        </p:nvSpPr>
        <p:spPr/>
        <p:txBody>
          <a:bodyPr/>
          <a:lstStyle/>
          <a:p>
            <a:r>
              <a:rPr lang="hu-HU" altLang="hu-HU"/>
              <a:t>Az iskolai testnevelésről</a:t>
            </a:r>
          </a:p>
        </p:txBody>
      </p:sp>
      <p:sp>
        <p:nvSpPr>
          <p:cNvPr id="13315" name="Rectangle 3">
            <a:extLst>
              <a:ext uri="{FF2B5EF4-FFF2-40B4-BE49-F238E27FC236}">
                <a16:creationId xmlns:a16="http://schemas.microsoft.com/office/drawing/2014/main" id="{98391E54-D048-285F-F141-49560D341239}"/>
              </a:ext>
            </a:extLst>
          </p:cNvPr>
          <p:cNvSpPr>
            <a:spLocks noGrp="1" noChangeArrowheads="1"/>
          </p:cNvSpPr>
          <p:nvPr>
            <p:ph type="body" idx="1"/>
          </p:nvPr>
        </p:nvSpPr>
        <p:spPr>
          <a:xfrm>
            <a:off x="0" y="1341438"/>
            <a:ext cx="9036050" cy="5141912"/>
          </a:xfrm>
        </p:spPr>
        <p:txBody>
          <a:bodyPr/>
          <a:lstStyle/>
          <a:p>
            <a:pPr>
              <a:buFontTx/>
              <a:buNone/>
            </a:pPr>
            <a:r>
              <a:rPr lang="hu-HU" altLang="hu-HU"/>
              <a:t>	„ Ideje lenne már a világgal együtt haladni, s iskoláinkban az egészséget fenntartó testgyakorlást: a fürdést, hajókázást, lovaglást, futást, szökdösést, labdázást, küszködést, emelést, tekézést és egyéb játékokat bevezetni”</a:t>
            </a:r>
          </a:p>
          <a:p>
            <a:pPr>
              <a:buFontTx/>
              <a:buNone/>
            </a:pPr>
            <a:r>
              <a:rPr lang="hu-HU" altLang="hu-HU"/>
              <a:t>Mint látjuk, számos olyan gondolatot, ötletet megfogalmazott, melyekkel messze megelőzte korát és melyeket napjaink egészségügyi programjai is tartalmaznak. </a:t>
            </a:r>
          </a:p>
          <a:p>
            <a:pPr>
              <a:buFontTx/>
              <a:buNone/>
            </a:pPr>
            <a:endParaRPr lang="hu-HU" altLang="hu-H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35F46A1-801A-A5C4-2D88-5F9975DD2B07}"/>
              </a:ext>
            </a:extLst>
          </p:cNvPr>
          <p:cNvSpPr>
            <a:spLocks noGrp="1" noChangeArrowheads="1"/>
          </p:cNvSpPr>
          <p:nvPr>
            <p:ph type="title"/>
          </p:nvPr>
        </p:nvSpPr>
        <p:spPr/>
        <p:txBody>
          <a:bodyPr/>
          <a:lstStyle/>
          <a:p>
            <a:r>
              <a:rPr lang="hu-HU" altLang="hu-HU"/>
              <a:t> </a:t>
            </a:r>
          </a:p>
        </p:txBody>
      </p:sp>
      <p:sp>
        <p:nvSpPr>
          <p:cNvPr id="33795" name="Rectangle 3">
            <a:extLst>
              <a:ext uri="{FF2B5EF4-FFF2-40B4-BE49-F238E27FC236}">
                <a16:creationId xmlns:a16="http://schemas.microsoft.com/office/drawing/2014/main" id="{C97E5320-DF3D-FF79-B257-EC42EA7EF0FE}"/>
              </a:ext>
            </a:extLst>
          </p:cNvPr>
          <p:cNvSpPr>
            <a:spLocks noGrp="1" noChangeArrowheads="1"/>
          </p:cNvSpPr>
          <p:nvPr>
            <p:ph type="body" idx="1"/>
          </p:nvPr>
        </p:nvSpPr>
        <p:spPr>
          <a:xfrm>
            <a:off x="0" y="620713"/>
            <a:ext cx="9144000" cy="6237287"/>
          </a:xfrm>
        </p:spPr>
        <p:txBody>
          <a:bodyPr/>
          <a:lstStyle/>
          <a:p>
            <a:pPr>
              <a:buFontTx/>
              <a:buNone/>
            </a:pPr>
            <a:r>
              <a:rPr lang="hu-HU" altLang="hu-HU"/>
              <a:t>		Időközben tapasztalatai és számos külföldről megszerzett latin illetve német nyelvű könyv elolvasása alapján első nagy könyve „elavulttá” vált, jelentős méretű kiegészítést igényelt.  Ezért határozta el egy újabb, jóval nagyobb könyv megírását. Ez végül is 6 kötetes lett, összesen kb. 4 000 oldal.</a:t>
            </a:r>
          </a:p>
          <a:p>
            <a:pPr>
              <a:buFontTx/>
              <a:buNone/>
            </a:pPr>
            <a:r>
              <a:rPr lang="hu-HU" altLang="hu-HU"/>
              <a:t>		Boldog házassága igen rövid ideig tartott, utóda nem született.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78B5164-8FF6-F04E-74AB-FD8BD34B83A2}"/>
              </a:ext>
            </a:extLst>
          </p:cNvPr>
          <p:cNvSpPr>
            <a:spLocks noGrp="1" noChangeArrowheads="1"/>
          </p:cNvSpPr>
          <p:nvPr>
            <p:ph type="title"/>
          </p:nvPr>
        </p:nvSpPr>
        <p:spPr/>
        <p:txBody>
          <a:bodyPr/>
          <a:lstStyle/>
          <a:p>
            <a:r>
              <a:rPr lang="hu-HU" altLang="hu-HU"/>
              <a:t>Élettörténete-3.</a:t>
            </a:r>
          </a:p>
        </p:txBody>
      </p:sp>
      <p:sp>
        <p:nvSpPr>
          <p:cNvPr id="11267" name="Rectangle 3">
            <a:extLst>
              <a:ext uri="{FF2B5EF4-FFF2-40B4-BE49-F238E27FC236}">
                <a16:creationId xmlns:a16="http://schemas.microsoft.com/office/drawing/2014/main" id="{FE1F877B-F976-8DA4-96D2-6A77619C7725}"/>
              </a:ext>
            </a:extLst>
          </p:cNvPr>
          <p:cNvSpPr>
            <a:spLocks noGrp="1" noChangeArrowheads="1"/>
          </p:cNvSpPr>
          <p:nvPr>
            <p:ph type="body" idx="1"/>
          </p:nvPr>
        </p:nvSpPr>
        <p:spPr/>
        <p:txBody>
          <a:bodyPr/>
          <a:lstStyle/>
          <a:p>
            <a:r>
              <a:rPr lang="hu-HU" altLang="hu-HU"/>
              <a:t>1787-1793: Ó és Új Diaetetica I-VI kötet (Pozsony)</a:t>
            </a:r>
          </a:p>
          <a:p>
            <a:r>
              <a:rPr lang="hu-HU" altLang="hu-HU"/>
              <a:t>1802: meghal</a:t>
            </a:r>
          </a:p>
          <a:p>
            <a:r>
              <a:rPr lang="hu-HU" altLang="hu-HU"/>
              <a:t>Vagyonát Vásárhely városára, Könyvtárát a Vásárhelyi Kollégiumra hagyta, ez képezi a Teleki – Bolyai Téka anyagának jelentős részét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1E8865E-4691-CAB4-AB3D-FA9B72B608C9}"/>
              </a:ext>
            </a:extLst>
          </p:cNvPr>
          <p:cNvSpPr>
            <a:spLocks noGrp="1" noChangeArrowheads="1"/>
          </p:cNvSpPr>
          <p:nvPr>
            <p:ph type="title"/>
          </p:nvPr>
        </p:nvSpPr>
        <p:spPr/>
        <p:txBody>
          <a:bodyPr/>
          <a:lstStyle/>
          <a:p>
            <a:r>
              <a:rPr lang="hu-HU" altLang="hu-HU"/>
              <a:t> </a:t>
            </a:r>
          </a:p>
        </p:txBody>
      </p:sp>
      <p:sp>
        <p:nvSpPr>
          <p:cNvPr id="36867" name="Rectangle 3">
            <a:extLst>
              <a:ext uri="{FF2B5EF4-FFF2-40B4-BE49-F238E27FC236}">
                <a16:creationId xmlns:a16="http://schemas.microsoft.com/office/drawing/2014/main" id="{552E1012-6EF4-49B0-8F83-4D3AB48D165C}"/>
              </a:ext>
            </a:extLst>
          </p:cNvPr>
          <p:cNvSpPr>
            <a:spLocks noGrp="1" noChangeArrowheads="1"/>
          </p:cNvSpPr>
          <p:nvPr>
            <p:ph type="body" idx="1"/>
          </p:nvPr>
        </p:nvSpPr>
        <p:spPr>
          <a:xfrm>
            <a:off x="179388" y="836613"/>
            <a:ext cx="8640762" cy="5905500"/>
          </a:xfrm>
        </p:spPr>
        <p:txBody>
          <a:bodyPr/>
          <a:lstStyle/>
          <a:p>
            <a:pPr>
              <a:buFontTx/>
              <a:buNone/>
            </a:pPr>
            <a:r>
              <a:rPr lang="hu-HU" altLang="hu-HU"/>
              <a:t>		A következőkben néhány részletet láthatunk az Ó-és új diaetetica című műből. E szemelvények alapján benyomást kaphatunk arról, mily alapos és szerteágazó enciklopédikus információk tárháza ez a XVIII. században megírt könyv.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B3143F3-D3A3-AAB8-6A39-B442F3352487}"/>
              </a:ext>
            </a:extLst>
          </p:cNvPr>
          <p:cNvSpPr>
            <a:spLocks noGrp="1" noChangeArrowheads="1"/>
          </p:cNvSpPr>
          <p:nvPr>
            <p:ph type="title"/>
          </p:nvPr>
        </p:nvSpPr>
        <p:spPr/>
        <p:txBody>
          <a:bodyPr/>
          <a:lstStyle/>
          <a:p>
            <a:endParaRPr lang="hu-HU" altLang="hu-HU"/>
          </a:p>
        </p:txBody>
      </p:sp>
      <p:sp>
        <p:nvSpPr>
          <p:cNvPr id="16387" name="Rectangle 3">
            <a:extLst>
              <a:ext uri="{FF2B5EF4-FFF2-40B4-BE49-F238E27FC236}">
                <a16:creationId xmlns:a16="http://schemas.microsoft.com/office/drawing/2014/main" id="{E28AC70D-9A77-F125-BE82-1383E053AAC2}"/>
              </a:ext>
            </a:extLst>
          </p:cNvPr>
          <p:cNvSpPr>
            <a:spLocks noGrp="1" noChangeArrowheads="1"/>
          </p:cNvSpPr>
          <p:nvPr>
            <p:ph type="body" idx="1"/>
          </p:nvPr>
        </p:nvSpPr>
        <p:spPr/>
        <p:txBody>
          <a:bodyPr/>
          <a:lstStyle/>
          <a:p>
            <a:endParaRPr lang="hu-HU" altLang="hu-HU"/>
          </a:p>
        </p:txBody>
      </p:sp>
      <p:pic>
        <p:nvPicPr>
          <p:cNvPr id="16388" name="Picture 4">
            <a:extLst>
              <a:ext uri="{FF2B5EF4-FFF2-40B4-BE49-F238E27FC236}">
                <a16:creationId xmlns:a16="http://schemas.microsoft.com/office/drawing/2014/main" id="{9CBAF340-F323-E8D1-F398-C852941AF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8356119-CD97-30AD-3543-D6C19CD7EB65}"/>
              </a:ext>
            </a:extLst>
          </p:cNvPr>
          <p:cNvSpPr>
            <a:spLocks noGrp="1" noChangeArrowheads="1"/>
          </p:cNvSpPr>
          <p:nvPr>
            <p:ph type="title"/>
          </p:nvPr>
        </p:nvSpPr>
        <p:spPr/>
        <p:txBody>
          <a:bodyPr/>
          <a:lstStyle/>
          <a:p>
            <a:r>
              <a:rPr lang="hu-HU" altLang="hu-HU"/>
              <a:t>A méhen belüli keringésről</a:t>
            </a:r>
          </a:p>
        </p:txBody>
      </p:sp>
      <p:sp>
        <p:nvSpPr>
          <p:cNvPr id="17411" name="Rectangle 3">
            <a:extLst>
              <a:ext uri="{FF2B5EF4-FFF2-40B4-BE49-F238E27FC236}">
                <a16:creationId xmlns:a16="http://schemas.microsoft.com/office/drawing/2014/main" id="{A64F08FB-D309-B127-DDD7-C52A9F370755}"/>
              </a:ext>
            </a:extLst>
          </p:cNvPr>
          <p:cNvSpPr>
            <a:spLocks noGrp="1" noChangeArrowheads="1"/>
          </p:cNvSpPr>
          <p:nvPr>
            <p:ph type="body" idx="1"/>
          </p:nvPr>
        </p:nvSpPr>
        <p:spPr/>
        <p:txBody>
          <a:bodyPr/>
          <a:lstStyle/>
          <a:p>
            <a:endParaRPr lang="hu-HU" altLang="hu-HU"/>
          </a:p>
        </p:txBody>
      </p:sp>
      <p:pic>
        <p:nvPicPr>
          <p:cNvPr id="17412" name="Picture 4">
            <a:extLst>
              <a:ext uri="{FF2B5EF4-FFF2-40B4-BE49-F238E27FC236}">
                <a16:creationId xmlns:a16="http://schemas.microsoft.com/office/drawing/2014/main" id="{C55DF466-5BE0-F256-FBE6-688AB8F87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9144000" cy="5445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a:extLst>
              <a:ext uri="{FF2B5EF4-FFF2-40B4-BE49-F238E27FC236}">
                <a16:creationId xmlns:a16="http://schemas.microsoft.com/office/drawing/2014/main" id="{A81DEB23-EB4C-821D-E12C-019C3370350C}"/>
              </a:ext>
            </a:extLst>
          </p:cNvPr>
          <p:cNvSpPr>
            <a:spLocks noGrp="1" noChangeArrowheads="1"/>
          </p:cNvSpPr>
          <p:nvPr>
            <p:ph type="title"/>
          </p:nvPr>
        </p:nvSpPr>
        <p:spPr/>
        <p:txBody>
          <a:bodyPr/>
          <a:lstStyle/>
          <a:p>
            <a:r>
              <a:rPr lang="hu-HU" altLang="hu-HU"/>
              <a:t> </a:t>
            </a:r>
          </a:p>
        </p:txBody>
      </p:sp>
      <p:sp>
        <p:nvSpPr>
          <p:cNvPr id="29701" name="Rectangle 5">
            <a:extLst>
              <a:ext uri="{FF2B5EF4-FFF2-40B4-BE49-F238E27FC236}">
                <a16:creationId xmlns:a16="http://schemas.microsoft.com/office/drawing/2014/main" id="{A4B67554-9FC1-78D5-14BD-6361FFDD7E73}"/>
              </a:ext>
            </a:extLst>
          </p:cNvPr>
          <p:cNvSpPr>
            <a:spLocks noGrp="1" noChangeArrowheads="1"/>
          </p:cNvSpPr>
          <p:nvPr>
            <p:ph type="body" idx="1"/>
          </p:nvPr>
        </p:nvSpPr>
        <p:spPr>
          <a:xfrm>
            <a:off x="0" y="0"/>
            <a:ext cx="9144000" cy="6858000"/>
          </a:xfrm>
        </p:spPr>
        <p:txBody>
          <a:bodyPr/>
          <a:lstStyle/>
          <a:p>
            <a:pPr>
              <a:buFontTx/>
              <a:buNone/>
            </a:pPr>
            <a:r>
              <a:rPr lang="hu-HU" altLang="hu-HU" sz="2800"/>
              <a:t>		Kibédi Mátyus István egy méltatlanul elfelejtett XVIII. századi orvos, polihisztor, aki életét orvosi munkájának, embertársai segítésének és tanításának szentelte. Két nagy többkötetes műve (Dietetica I-II és Ó-és új diaetetica) az első olyan magyar nyelven megjelent könyvek, melyek egészségügyi témáról írnak és a hétköznapi emberek számára készültek. </a:t>
            </a:r>
          </a:p>
          <a:p>
            <a:pPr>
              <a:buFontTx/>
              <a:buNone/>
            </a:pPr>
            <a:r>
              <a:rPr lang="hu-HU" altLang="hu-HU" sz="2800"/>
              <a:t>		Nem vagyok közvetlen leszármazottja, hiszen nem volt gyermeke, de oldalági rokonként családom viseli szellemi örökségét. A következő bal oldali kép az a Mátyus Istvánt 60 éves korában ábrázoló rézmetszet mely családunkban apáról fiúra szállt. Ó-és új diaetica könyv első oldalán e metszet lenyomata látható.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324AB52-FC3E-0B04-0482-D81C76A25450}"/>
              </a:ext>
            </a:extLst>
          </p:cNvPr>
          <p:cNvSpPr>
            <a:spLocks noGrp="1" noChangeArrowheads="1"/>
          </p:cNvSpPr>
          <p:nvPr>
            <p:ph type="title"/>
          </p:nvPr>
        </p:nvSpPr>
        <p:spPr>
          <a:xfrm>
            <a:off x="457200" y="274638"/>
            <a:ext cx="8229600" cy="706437"/>
          </a:xfrm>
        </p:spPr>
        <p:txBody>
          <a:bodyPr/>
          <a:lstStyle/>
          <a:p>
            <a:r>
              <a:rPr lang="hu-HU" altLang="hu-HU" sz="4000"/>
              <a:t>Az oktalan szemérmetességről</a:t>
            </a:r>
          </a:p>
        </p:txBody>
      </p:sp>
      <p:sp>
        <p:nvSpPr>
          <p:cNvPr id="20483" name="Rectangle 3">
            <a:extLst>
              <a:ext uri="{FF2B5EF4-FFF2-40B4-BE49-F238E27FC236}">
                <a16:creationId xmlns:a16="http://schemas.microsoft.com/office/drawing/2014/main" id="{097EAA7A-A03C-1AEB-CA52-E7B47C7D7655}"/>
              </a:ext>
            </a:extLst>
          </p:cNvPr>
          <p:cNvSpPr>
            <a:spLocks noGrp="1" noChangeArrowheads="1"/>
          </p:cNvSpPr>
          <p:nvPr>
            <p:ph type="body" idx="1"/>
          </p:nvPr>
        </p:nvSpPr>
        <p:spPr/>
        <p:txBody>
          <a:bodyPr/>
          <a:lstStyle/>
          <a:p>
            <a:endParaRPr lang="hu-HU" altLang="hu-HU"/>
          </a:p>
        </p:txBody>
      </p:sp>
      <p:pic>
        <p:nvPicPr>
          <p:cNvPr id="20484" name="Picture 4">
            <a:extLst>
              <a:ext uri="{FF2B5EF4-FFF2-40B4-BE49-F238E27FC236}">
                <a16:creationId xmlns:a16="http://schemas.microsoft.com/office/drawing/2014/main" id="{ED362070-5819-26C9-B4B9-8AD9EA54F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44000" cy="5876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5E76D41-B738-1A2E-A43B-1DA1AB242130}"/>
              </a:ext>
            </a:extLst>
          </p:cNvPr>
          <p:cNvSpPr>
            <a:spLocks noGrp="1" noChangeArrowheads="1"/>
          </p:cNvSpPr>
          <p:nvPr>
            <p:ph type="title"/>
          </p:nvPr>
        </p:nvSpPr>
        <p:spPr>
          <a:xfrm>
            <a:off x="457200" y="274638"/>
            <a:ext cx="8229600" cy="922337"/>
          </a:xfrm>
        </p:spPr>
        <p:txBody>
          <a:bodyPr/>
          <a:lstStyle/>
          <a:p>
            <a:r>
              <a:rPr lang="hu-HU" altLang="hu-HU"/>
              <a:t>Az időjárásról</a:t>
            </a:r>
          </a:p>
        </p:txBody>
      </p:sp>
      <p:sp>
        <p:nvSpPr>
          <p:cNvPr id="18435" name="Rectangle 3">
            <a:extLst>
              <a:ext uri="{FF2B5EF4-FFF2-40B4-BE49-F238E27FC236}">
                <a16:creationId xmlns:a16="http://schemas.microsoft.com/office/drawing/2014/main" id="{98284B0E-BCC9-4577-BF8C-768CF33DD016}"/>
              </a:ext>
            </a:extLst>
          </p:cNvPr>
          <p:cNvSpPr>
            <a:spLocks noGrp="1" noChangeArrowheads="1"/>
          </p:cNvSpPr>
          <p:nvPr>
            <p:ph type="body" idx="1"/>
          </p:nvPr>
        </p:nvSpPr>
        <p:spPr/>
        <p:txBody>
          <a:bodyPr/>
          <a:lstStyle/>
          <a:p>
            <a:endParaRPr lang="hu-HU" altLang="hu-HU"/>
          </a:p>
        </p:txBody>
      </p:sp>
      <p:pic>
        <p:nvPicPr>
          <p:cNvPr id="18436" name="Picture 4">
            <a:extLst>
              <a:ext uri="{FF2B5EF4-FFF2-40B4-BE49-F238E27FC236}">
                <a16:creationId xmlns:a16="http://schemas.microsoft.com/office/drawing/2014/main" id="{EBA892CC-BA5B-916D-A96A-BD6FE8B3F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9144000" cy="5589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F1E764E-6797-5FF0-6D10-A725C60C40E8}"/>
              </a:ext>
            </a:extLst>
          </p:cNvPr>
          <p:cNvSpPr>
            <a:spLocks noGrp="1" noChangeArrowheads="1"/>
          </p:cNvSpPr>
          <p:nvPr>
            <p:ph type="title"/>
          </p:nvPr>
        </p:nvSpPr>
        <p:spPr>
          <a:xfrm>
            <a:off x="457200" y="0"/>
            <a:ext cx="8229600" cy="836613"/>
          </a:xfrm>
        </p:spPr>
        <p:txBody>
          <a:bodyPr/>
          <a:lstStyle/>
          <a:p>
            <a:r>
              <a:rPr lang="hu-HU" altLang="hu-HU"/>
              <a:t>A fokhagyma hasznáról</a:t>
            </a:r>
          </a:p>
        </p:txBody>
      </p:sp>
      <p:sp>
        <p:nvSpPr>
          <p:cNvPr id="19459" name="Rectangle 3">
            <a:extLst>
              <a:ext uri="{FF2B5EF4-FFF2-40B4-BE49-F238E27FC236}">
                <a16:creationId xmlns:a16="http://schemas.microsoft.com/office/drawing/2014/main" id="{D80C39D2-0FEA-6223-B944-B6946E900848}"/>
              </a:ext>
            </a:extLst>
          </p:cNvPr>
          <p:cNvSpPr>
            <a:spLocks noGrp="1" noChangeArrowheads="1"/>
          </p:cNvSpPr>
          <p:nvPr>
            <p:ph type="body" idx="1"/>
          </p:nvPr>
        </p:nvSpPr>
        <p:spPr/>
        <p:txBody>
          <a:bodyPr/>
          <a:lstStyle/>
          <a:p>
            <a:endParaRPr lang="hu-HU" altLang="hu-HU"/>
          </a:p>
        </p:txBody>
      </p:sp>
      <p:pic>
        <p:nvPicPr>
          <p:cNvPr id="19460" name="Picture 4">
            <a:extLst>
              <a:ext uri="{FF2B5EF4-FFF2-40B4-BE49-F238E27FC236}">
                <a16:creationId xmlns:a16="http://schemas.microsoft.com/office/drawing/2014/main" id="{09E63858-F4CA-92C5-D3EC-AFED96117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9144000" cy="6021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E847EC1-A9AD-DAB2-C150-F9ADCD5EC495}"/>
              </a:ext>
            </a:extLst>
          </p:cNvPr>
          <p:cNvSpPr>
            <a:spLocks noGrp="1" noChangeArrowheads="1"/>
          </p:cNvSpPr>
          <p:nvPr>
            <p:ph type="title"/>
          </p:nvPr>
        </p:nvSpPr>
        <p:spPr>
          <a:xfrm>
            <a:off x="468313" y="0"/>
            <a:ext cx="8229600" cy="1143000"/>
          </a:xfrm>
        </p:spPr>
        <p:txBody>
          <a:bodyPr/>
          <a:lstStyle/>
          <a:p>
            <a:r>
              <a:rPr lang="hu-HU" altLang="hu-HU"/>
              <a:t>Részlet a tartalomból</a:t>
            </a:r>
          </a:p>
        </p:txBody>
      </p:sp>
      <p:sp>
        <p:nvSpPr>
          <p:cNvPr id="28675" name="Rectangle 3">
            <a:extLst>
              <a:ext uri="{FF2B5EF4-FFF2-40B4-BE49-F238E27FC236}">
                <a16:creationId xmlns:a16="http://schemas.microsoft.com/office/drawing/2014/main" id="{AB33E168-55B5-9934-5FE0-55190388A1BF}"/>
              </a:ext>
            </a:extLst>
          </p:cNvPr>
          <p:cNvSpPr>
            <a:spLocks noGrp="1" noChangeArrowheads="1"/>
          </p:cNvSpPr>
          <p:nvPr>
            <p:ph type="body" idx="1"/>
          </p:nvPr>
        </p:nvSpPr>
        <p:spPr/>
        <p:txBody>
          <a:bodyPr/>
          <a:lstStyle/>
          <a:p>
            <a:endParaRPr lang="hu-HU" altLang="hu-HU"/>
          </a:p>
        </p:txBody>
      </p:sp>
      <p:pic>
        <p:nvPicPr>
          <p:cNvPr id="28676" name="Picture 4">
            <a:extLst>
              <a:ext uri="{FF2B5EF4-FFF2-40B4-BE49-F238E27FC236}">
                <a16:creationId xmlns:a16="http://schemas.microsoft.com/office/drawing/2014/main" id="{3A5BE27F-60EB-BB8B-9257-EBAE8AF82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44000" cy="5876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2F8F3C4-A0D6-1DEB-9167-21A21A1A9A8B}"/>
              </a:ext>
            </a:extLst>
          </p:cNvPr>
          <p:cNvSpPr>
            <a:spLocks noGrp="1" noChangeArrowheads="1"/>
          </p:cNvSpPr>
          <p:nvPr>
            <p:ph type="title"/>
          </p:nvPr>
        </p:nvSpPr>
        <p:spPr/>
        <p:txBody>
          <a:bodyPr/>
          <a:lstStyle/>
          <a:p>
            <a:endParaRPr lang="hu-HU" altLang="hu-HU"/>
          </a:p>
        </p:txBody>
      </p:sp>
      <p:sp>
        <p:nvSpPr>
          <p:cNvPr id="26627" name="Rectangle 3">
            <a:extLst>
              <a:ext uri="{FF2B5EF4-FFF2-40B4-BE49-F238E27FC236}">
                <a16:creationId xmlns:a16="http://schemas.microsoft.com/office/drawing/2014/main" id="{44DF3EFB-EBFF-4C70-DA9F-CE159759FA16}"/>
              </a:ext>
            </a:extLst>
          </p:cNvPr>
          <p:cNvSpPr>
            <a:spLocks noGrp="1" noChangeArrowheads="1"/>
          </p:cNvSpPr>
          <p:nvPr>
            <p:ph type="body" idx="1"/>
          </p:nvPr>
        </p:nvSpPr>
        <p:spPr/>
        <p:txBody>
          <a:bodyPr/>
          <a:lstStyle/>
          <a:p>
            <a:endParaRPr lang="hu-HU" altLang="hu-HU"/>
          </a:p>
        </p:txBody>
      </p:sp>
      <p:pic>
        <p:nvPicPr>
          <p:cNvPr id="26629" name="Picture 5">
            <a:extLst>
              <a:ext uri="{FF2B5EF4-FFF2-40B4-BE49-F238E27FC236}">
                <a16:creationId xmlns:a16="http://schemas.microsoft.com/office/drawing/2014/main" id="{E6328EC5-2CC7-9334-8766-D94BB48E0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AD990E5-1C38-1DD4-6836-328B2DDE43B1}"/>
              </a:ext>
            </a:extLst>
          </p:cNvPr>
          <p:cNvSpPr>
            <a:spLocks noGrp="1" noChangeArrowheads="1"/>
          </p:cNvSpPr>
          <p:nvPr>
            <p:ph type="title"/>
          </p:nvPr>
        </p:nvSpPr>
        <p:spPr/>
        <p:txBody>
          <a:bodyPr/>
          <a:lstStyle/>
          <a:p>
            <a:r>
              <a:rPr lang="hu-HU" altLang="hu-HU"/>
              <a:t> </a:t>
            </a:r>
          </a:p>
        </p:txBody>
      </p:sp>
      <p:sp>
        <p:nvSpPr>
          <p:cNvPr id="34819" name="Rectangle 3">
            <a:extLst>
              <a:ext uri="{FF2B5EF4-FFF2-40B4-BE49-F238E27FC236}">
                <a16:creationId xmlns:a16="http://schemas.microsoft.com/office/drawing/2014/main" id="{A41918C6-3084-08C0-09F2-6485244338EA}"/>
              </a:ext>
            </a:extLst>
          </p:cNvPr>
          <p:cNvSpPr>
            <a:spLocks noGrp="1" noChangeArrowheads="1"/>
          </p:cNvSpPr>
          <p:nvPr>
            <p:ph type="body" idx="1"/>
          </p:nvPr>
        </p:nvSpPr>
        <p:spPr>
          <a:xfrm>
            <a:off x="0" y="0"/>
            <a:ext cx="9144000" cy="6742113"/>
          </a:xfrm>
        </p:spPr>
        <p:txBody>
          <a:bodyPr/>
          <a:lstStyle/>
          <a:p>
            <a:pPr>
              <a:buFontTx/>
              <a:buNone/>
            </a:pPr>
            <a:r>
              <a:rPr lang="hu-HU" altLang="hu-HU"/>
              <a:t>		A világon szinte mindenhol elfelejtették egy hely kivételével. Ez a hely Kibéd, szülőfaluja. Itt róla nevezték el az iskolát, a művelődési házat, a panziót. Rendszeresen tartanak a különböző évfordulókon róla szóló megemlékezéseket, melyeken a helyben illetve a közelben élő rokonai tartanak beszédet. </a:t>
            </a:r>
          </a:p>
          <a:p>
            <a:pPr>
              <a:buFontTx/>
              <a:buNone/>
            </a:pPr>
            <a:r>
              <a:rPr lang="hu-HU" altLang="hu-HU"/>
              <a:t>		Élettörténetét regény formában az időközben elhunyt híres marosvásárhelyi orvostörténész professzor Spielmann József írta meg  „Másoknak világítva” című könyvében. </a:t>
            </a:r>
          </a:p>
          <a:p>
            <a:pPr>
              <a:buFontTx/>
              <a:buNone/>
            </a:pPr>
            <a:r>
              <a:rPr lang="hu-HU" altLang="hu-HU"/>
              <a:t>		Érdemeit röviden a következőkben foglalhatjuk össze: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59E9622-E65C-8FB3-4849-D8CB10C0328B}"/>
              </a:ext>
            </a:extLst>
          </p:cNvPr>
          <p:cNvSpPr>
            <a:spLocks noGrp="1" noChangeArrowheads="1"/>
          </p:cNvSpPr>
          <p:nvPr>
            <p:ph type="title"/>
          </p:nvPr>
        </p:nvSpPr>
        <p:spPr/>
        <p:txBody>
          <a:bodyPr/>
          <a:lstStyle/>
          <a:p>
            <a:r>
              <a:rPr lang="hu-HU" altLang="hu-HU"/>
              <a:t> </a:t>
            </a:r>
          </a:p>
        </p:txBody>
      </p:sp>
      <p:sp>
        <p:nvSpPr>
          <p:cNvPr id="6147" name="Rectangle 3">
            <a:extLst>
              <a:ext uri="{FF2B5EF4-FFF2-40B4-BE49-F238E27FC236}">
                <a16:creationId xmlns:a16="http://schemas.microsoft.com/office/drawing/2014/main" id="{B0B9E2DC-36EB-B1EA-F791-DA48402A66E5}"/>
              </a:ext>
            </a:extLst>
          </p:cNvPr>
          <p:cNvSpPr>
            <a:spLocks noGrp="1" noChangeArrowheads="1"/>
          </p:cNvSpPr>
          <p:nvPr>
            <p:ph type="body" idx="1"/>
          </p:nvPr>
        </p:nvSpPr>
        <p:spPr>
          <a:xfrm>
            <a:off x="457200" y="404813"/>
            <a:ext cx="8229600" cy="5721350"/>
          </a:xfrm>
        </p:spPr>
        <p:txBody>
          <a:bodyPr/>
          <a:lstStyle/>
          <a:p>
            <a:pPr>
              <a:buFontTx/>
              <a:buNone/>
            </a:pPr>
            <a:r>
              <a:rPr lang="hu-HU" altLang="hu-HU"/>
              <a:t>		Nagy fáradsággal, diákévei alatt nehéz viszonyok között szerzett tudását székely népe, a magyarság, a </a:t>
            </a:r>
            <a:r>
              <a:rPr lang="hu-HU" altLang="hu-HU" b="1"/>
              <a:t>„közjó”</a:t>
            </a:r>
            <a:r>
              <a:rPr lang="hu-HU" altLang="hu-HU"/>
              <a:t> javára fordította.</a:t>
            </a:r>
          </a:p>
          <a:p>
            <a:pPr>
              <a:buFontTx/>
              <a:buNone/>
            </a:pPr>
            <a:r>
              <a:rPr lang="hu-HU" altLang="hu-HU"/>
              <a:t>		Letette a közegészségtan, környezet-egészségtan, munkaegészségtan, táplálkozástudomány, a testnevelés, gyógytorna, az ásványvízelemzés, balneológia, anya- és csecsemővédelem, a geriátria alapjait Magyarországon.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6A4D044-4B15-FE0F-4463-8C27D077D81C}"/>
              </a:ext>
            </a:extLst>
          </p:cNvPr>
          <p:cNvSpPr>
            <a:spLocks noGrp="1" noChangeArrowheads="1"/>
          </p:cNvSpPr>
          <p:nvPr>
            <p:ph type="title"/>
          </p:nvPr>
        </p:nvSpPr>
        <p:spPr/>
        <p:txBody>
          <a:bodyPr/>
          <a:lstStyle/>
          <a:p>
            <a:r>
              <a:rPr lang="hu-HU" altLang="hu-HU"/>
              <a:t>Irodalom</a:t>
            </a:r>
          </a:p>
        </p:txBody>
      </p:sp>
      <p:sp>
        <p:nvSpPr>
          <p:cNvPr id="35843" name="Rectangle 3">
            <a:extLst>
              <a:ext uri="{FF2B5EF4-FFF2-40B4-BE49-F238E27FC236}">
                <a16:creationId xmlns:a16="http://schemas.microsoft.com/office/drawing/2014/main" id="{A3147059-D8A2-6B3B-C70B-4CBBA7F16BE6}"/>
              </a:ext>
            </a:extLst>
          </p:cNvPr>
          <p:cNvSpPr>
            <a:spLocks noGrp="1" noChangeArrowheads="1"/>
          </p:cNvSpPr>
          <p:nvPr>
            <p:ph type="body" idx="1"/>
          </p:nvPr>
        </p:nvSpPr>
        <p:spPr/>
        <p:txBody>
          <a:bodyPr/>
          <a:lstStyle/>
          <a:p>
            <a:r>
              <a:rPr lang="hu-HU" altLang="hu-HU"/>
              <a:t>Mátyus István:Diaetetica I-II. kötet (Kolozsvár, 1762-68) </a:t>
            </a:r>
          </a:p>
          <a:p>
            <a:r>
              <a:rPr lang="hu-HU" altLang="hu-HU"/>
              <a:t>Mátyus István: Ó és Új Diaetetica I-VI kötet (Pozsony, 1787-1793)</a:t>
            </a:r>
          </a:p>
          <a:p>
            <a:r>
              <a:rPr lang="hu-HU" altLang="hu-HU"/>
              <a:t>Spielmann József: Másoknak világítva. Bukarest, Ifjusági Kiadó 1969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a:extLst>
              <a:ext uri="{FF2B5EF4-FFF2-40B4-BE49-F238E27FC236}">
                <a16:creationId xmlns:a16="http://schemas.microsoft.com/office/drawing/2014/main" id="{4659C86C-466B-EFE7-CD39-74968AB1B9B6}"/>
              </a:ext>
            </a:extLst>
          </p:cNvPr>
          <p:cNvSpPr>
            <a:spLocks noGrp="1" noChangeArrowheads="1"/>
          </p:cNvSpPr>
          <p:nvPr>
            <p:ph type="title"/>
          </p:nvPr>
        </p:nvSpPr>
        <p:spPr/>
        <p:txBody>
          <a:bodyPr/>
          <a:lstStyle/>
          <a:p>
            <a:endParaRPr lang="hu-HU" altLang="hu-HU"/>
          </a:p>
        </p:txBody>
      </p:sp>
      <p:sp>
        <p:nvSpPr>
          <p:cNvPr id="21510" name="Rectangle 6">
            <a:extLst>
              <a:ext uri="{FF2B5EF4-FFF2-40B4-BE49-F238E27FC236}">
                <a16:creationId xmlns:a16="http://schemas.microsoft.com/office/drawing/2014/main" id="{2C5F4B73-C7DF-C2BB-C1A3-CA8F4BDC0730}"/>
              </a:ext>
            </a:extLst>
          </p:cNvPr>
          <p:cNvSpPr>
            <a:spLocks noGrp="1" noChangeArrowheads="1"/>
          </p:cNvSpPr>
          <p:nvPr>
            <p:ph type="body" sz="half" idx="1"/>
          </p:nvPr>
        </p:nvSpPr>
        <p:spPr/>
        <p:txBody>
          <a:bodyPr/>
          <a:lstStyle/>
          <a:p>
            <a:endParaRPr lang="hu-HU" altLang="hu-HU" sz="2800"/>
          </a:p>
        </p:txBody>
      </p:sp>
      <p:sp>
        <p:nvSpPr>
          <p:cNvPr id="21511" name="Rectangle 7">
            <a:extLst>
              <a:ext uri="{FF2B5EF4-FFF2-40B4-BE49-F238E27FC236}">
                <a16:creationId xmlns:a16="http://schemas.microsoft.com/office/drawing/2014/main" id="{8252DD98-B598-6616-0812-EFEEA13E7722}"/>
              </a:ext>
            </a:extLst>
          </p:cNvPr>
          <p:cNvSpPr>
            <a:spLocks noGrp="1" noChangeArrowheads="1"/>
          </p:cNvSpPr>
          <p:nvPr>
            <p:ph type="body" sz="half" idx="2"/>
          </p:nvPr>
        </p:nvSpPr>
        <p:spPr/>
        <p:txBody>
          <a:bodyPr/>
          <a:lstStyle/>
          <a:p>
            <a:endParaRPr lang="hu-HU" altLang="hu-HU" sz="2800"/>
          </a:p>
        </p:txBody>
      </p:sp>
      <p:pic>
        <p:nvPicPr>
          <p:cNvPr id="21512" name="Picture 8">
            <a:extLst>
              <a:ext uri="{FF2B5EF4-FFF2-40B4-BE49-F238E27FC236}">
                <a16:creationId xmlns:a16="http://schemas.microsoft.com/office/drawing/2014/main" id="{0F3B2C2B-8164-D966-9D2F-8BAE28B10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20713"/>
            <a:ext cx="3671888" cy="583247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a:extLst>
              <a:ext uri="{FF2B5EF4-FFF2-40B4-BE49-F238E27FC236}">
                <a16:creationId xmlns:a16="http://schemas.microsoft.com/office/drawing/2014/main" id="{CF5A3D47-118C-0F45-794F-793532C42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FF97FF6-37B6-D49D-98FC-AC60469E05EC}"/>
              </a:ext>
            </a:extLst>
          </p:cNvPr>
          <p:cNvSpPr>
            <a:spLocks noGrp="1" noChangeArrowheads="1"/>
          </p:cNvSpPr>
          <p:nvPr>
            <p:ph type="title"/>
          </p:nvPr>
        </p:nvSpPr>
        <p:spPr/>
        <p:txBody>
          <a:bodyPr/>
          <a:lstStyle/>
          <a:p>
            <a:r>
              <a:rPr lang="hu-HU" altLang="hu-HU"/>
              <a:t> </a:t>
            </a:r>
          </a:p>
        </p:txBody>
      </p:sp>
      <p:sp>
        <p:nvSpPr>
          <p:cNvPr id="31747" name="Rectangle 3">
            <a:extLst>
              <a:ext uri="{FF2B5EF4-FFF2-40B4-BE49-F238E27FC236}">
                <a16:creationId xmlns:a16="http://schemas.microsoft.com/office/drawing/2014/main" id="{E34EA144-4341-CAB1-ECCC-286D36955349}"/>
              </a:ext>
            </a:extLst>
          </p:cNvPr>
          <p:cNvSpPr>
            <a:spLocks noGrp="1" noChangeArrowheads="1"/>
          </p:cNvSpPr>
          <p:nvPr>
            <p:ph type="body" idx="1"/>
          </p:nvPr>
        </p:nvSpPr>
        <p:spPr>
          <a:xfrm>
            <a:off x="0" y="0"/>
            <a:ext cx="9144000" cy="6858000"/>
          </a:xfrm>
        </p:spPr>
        <p:txBody>
          <a:bodyPr/>
          <a:lstStyle/>
          <a:p>
            <a:pPr>
              <a:buFontTx/>
              <a:buNone/>
            </a:pPr>
            <a:r>
              <a:rPr lang="hu-HU" altLang="hu-HU" sz="2800"/>
              <a:t>		Kibéden, Szováta közelében a Sóvidéken egy kis faluban egyszerű nemesi családban született. Már korán kezdett érdeklődni a természettudományok és a betegségek iránt. Középiskolai tanulmányait a Vásárhelyi Kollégiumban (Marosvásárhely) végezte. Innen jutott ki nehezen megszerzett támogatási pénzen a hollandiai Utrecht egyetemére. Akkor még a nagyszombati egyetemen nem volt orvosi kar, a bécsire pedig csak katolikusok járhattak és Mátyus református volt. Utrechtben az egyébként 4-5 év alatt elvégezhető egyetemen 2 év alatt letette az összes vizsgát és orvosdoktori címet kapott. Tehetsége, éles esze miatt marasztalták, de ő visszatért szegény hazájába mondván hogy honfitársai, a közjó szolgálatába kell állnia.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0D13A07-4A10-B613-0DDB-F1D8611F0784}"/>
              </a:ext>
            </a:extLst>
          </p:cNvPr>
          <p:cNvSpPr>
            <a:spLocks noGrp="1" noChangeArrowheads="1"/>
          </p:cNvSpPr>
          <p:nvPr>
            <p:ph type="title"/>
          </p:nvPr>
        </p:nvSpPr>
        <p:spPr>
          <a:xfrm>
            <a:off x="457200" y="274638"/>
            <a:ext cx="8229600" cy="5891212"/>
          </a:xfrm>
        </p:spPr>
        <p:txBody>
          <a:bodyPr/>
          <a:lstStyle/>
          <a:p>
            <a:endParaRPr lang="hu-HU" altLang="hu-HU"/>
          </a:p>
        </p:txBody>
      </p:sp>
      <p:sp>
        <p:nvSpPr>
          <p:cNvPr id="7171" name="Rectangle 3">
            <a:extLst>
              <a:ext uri="{FF2B5EF4-FFF2-40B4-BE49-F238E27FC236}">
                <a16:creationId xmlns:a16="http://schemas.microsoft.com/office/drawing/2014/main" id="{2072D446-17D9-0F76-590B-0B02ACA5B5B4}"/>
              </a:ext>
            </a:extLst>
          </p:cNvPr>
          <p:cNvSpPr>
            <a:spLocks noGrp="1" noChangeArrowheads="1"/>
          </p:cNvSpPr>
          <p:nvPr>
            <p:ph type="body" idx="1"/>
          </p:nvPr>
        </p:nvSpPr>
        <p:spPr/>
        <p:txBody>
          <a:bodyPr/>
          <a:lstStyle/>
          <a:p>
            <a:pPr>
              <a:buFontTx/>
              <a:buNone/>
            </a:pPr>
            <a:r>
              <a:rPr lang="hu-HU" altLang="hu-HU"/>
              <a:t>	</a:t>
            </a:r>
          </a:p>
        </p:txBody>
      </p:sp>
      <p:pic>
        <p:nvPicPr>
          <p:cNvPr id="7172" name="Picture 4">
            <a:extLst>
              <a:ext uri="{FF2B5EF4-FFF2-40B4-BE49-F238E27FC236}">
                <a16:creationId xmlns:a16="http://schemas.microsoft.com/office/drawing/2014/main" id="{54EA7534-94B0-792F-4DC5-12EAA71C9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82057FE-599D-2EF1-DBD1-B05327605C07}"/>
              </a:ext>
            </a:extLst>
          </p:cNvPr>
          <p:cNvSpPr>
            <a:spLocks noGrp="1" noChangeArrowheads="1"/>
          </p:cNvSpPr>
          <p:nvPr>
            <p:ph type="title"/>
          </p:nvPr>
        </p:nvSpPr>
        <p:spPr/>
        <p:txBody>
          <a:bodyPr/>
          <a:lstStyle/>
          <a:p>
            <a:r>
              <a:rPr lang="hu-HU" altLang="hu-HU"/>
              <a:t> </a:t>
            </a:r>
          </a:p>
        </p:txBody>
      </p:sp>
      <p:sp>
        <p:nvSpPr>
          <p:cNvPr id="37891" name="Rectangle 3">
            <a:extLst>
              <a:ext uri="{FF2B5EF4-FFF2-40B4-BE49-F238E27FC236}">
                <a16:creationId xmlns:a16="http://schemas.microsoft.com/office/drawing/2014/main" id="{8FF6BFA7-C7CC-4D82-6118-68B362D00632}"/>
              </a:ext>
            </a:extLst>
          </p:cNvPr>
          <p:cNvSpPr>
            <a:spLocks noGrp="1" noChangeArrowheads="1"/>
          </p:cNvSpPr>
          <p:nvPr>
            <p:ph type="body" idx="1"/>
          </p:nvPr>
        </p:nvSpPr>
        <p:spPr>
          <a:xfrm>
            <a:off x="179388" y="981075"/>
            <a:ext cx="8856662" cy="5145088"/>
          </a:xfrm>
        </p:spPr>
        <p:txBody>
          <a:bodyPr/>
          <a:lstStyle/>
          <a:p>
            <a:pPr>
              <a:buFontTx/>
              <a:buNone/>
            </a:pPr>
            <a:r>
              <a:rPr lang="hu-HU" altLang="hu-HU"/>
              <a:t>	Munkássága alapvetően Mária Terézia és II. József uralkodásának idejére esett. Mátyus tevékenységét alapvetően befolyásolták a kor lehetőségei és politikai korlátai. II. Józsefben eleinte a felvilágosult uralkodót látta, akiben azonban csalódnia kellett. Környezetében élők életét a szegénység, tudatlanság, kiszolgáltatottság és az alapvető egészségügyi ismeretek hiánya jellemezte.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748EDE2-6C8A-D88F-E014-C61D14CC4FF2}"/>
              </a:ext>
            </a:extLst>
          </p:cNvPr>
          <p:cNvSpPr>
            <a:spLocks noGrp="1" noChangeArrowheads="1"/>
          </p:cNvSpPr>
          <p:nvPr>
            <p:ph type="title"/>
          </p:nvPr>
        </p:nvSpPr>
        <p:spPr>
          <a:xfrm>
            <a:off x="457200" y="0"/>
            <a:ext cx="8229600" cy="1052513"/>
          </a:xfrm>
        </p:spPr>
        <p:txBody>
          <a:bodyPr/>
          <a:lstStyle/>
          <a:p>
            <a:r>
              <a:rPr lang="hu-HU" altLang="hu-HU"/>
              <a:t>Élettörténete</a:t>
            </a:r>
          </a:p>
        </p:txBody>
      </p:sp>
      <p:sp>
        <p:nvSpPr>
          <p:cNvPr id="5123" name="Rectangle 3">
            <a:extLst>
              <a:ext uri="{FF2B5EF4-FFF2-40B4-BE49-F238E27FC236}">
                <a16:creationId xmlns:a16="http://schemas.microsoft.com/office/drawing/2014/main" id="{34928864-F178-D473-F750-21250E5CEC25}"/>
              </a:ext>
            </a:extLst>
          </p:cNvPr>
          <p:cNvSpPr>
            <a:spLocks noGrp="1" noChangeArrowheads="1"/>
          </p:cNvSpPr>
          <p:nvPr>
            <p:ph type="body" idx="1"/>
          </p:nvPr>
        </p:nvSpPr>
        <p:spPr>
          <a:xfrm>
            <a:off x="250825" y="1052513"/>
            <a:ext cx="8713788" cy="5805487"/>
          </a:xfrm>
        </p:spPr>
        <p:txBody>
          <a:bodyPr/>
          <a:lstStyle/>
          <a:p>
            <a:pPr>
              <a:lnSpc>
                <a:spcPct val="90000"/>
              </a:lnSpc>
            </a:pPr>
            <a:r>
              <a:rPr lang="hu-HU" altLang="hu-HU"/>
              <a:t>1725-ben született Kibéden</a:t>
            </a:r>
          </a:p>
          <a:p>
            <a:pPr>
              <a:lnSpc>
                <a:spcPct val="90000"/>
              </a:lnSpc>
            </a:pPr>
            <a:r>
              <a:rPr lang="hu-HU" altLang="hu-HU"/>
              <a:t>Gimnáziumi tanulmányait a marosvásárhelyi Református Kollégiumban végezte</a:t>
            </a:r>
          </a:p>
          <a:p>
            <a:pPr>
              <a:lnSpc>
                <a:spcPct val="90000"/>
              </a:lnSpc>
            </a:pPr>
            <a:r>
              <a:rPr lang="hu-HU" altLang="hu-HU"/>
              <a:t>1739-es pestisjárvány- nincs orvos sem Marosvásárhelyen, sem Kibéden, elhatározza: orvos lesz</a:t>
            </a:r>
          </a:p>
          <a:p>
            <a:pPr>
              <a:lnSpc>
                <a:spcPct val="90000"/>
              </a:lnSpc>
            </a:pPr>
            <a:r>
              <a:rPr lang="hu-HU" altLang="hu-HU"/>
              <a:t>1754-56-ig a hollandiai Utrecht orvosi egyetemén tanul, itt avatják orvosdoktorrá, majd visszatér hazájába</a:t>
            </a:r>
          </a:p>
          <a:p>
            <a:pPr>
              <a:lnSpc>
                <a:spcPct val="90000"/>
              </a:lnSpc>
            </a:pPr>
            <a:r>
              <a:rPr lang="hu-HU" altLang="hu-HU"/>
              <a:t>1757 októberében a marosszék fizikusává, orvostudorává választják-1787-ig ő az egyetlen orvos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D8BB059-CEF7-38E5-5811-A2291F942E10}"/>
              </a:ext>
            </a:extLst>
          </p:cNvPr>
          <p:cNvSpPr>
            <a:spLocks noGrp="1" noChangeArrowheads="1"/>
          </p:cNvSpPr>
          <p:nvPr>
            <p:ph type="title"/>
          </p:nvPr>
        </p:nvSpPr>
        <p:spPr>
          <a:xfrm>
            <a:off x="468313" y="0"/>
            <a:ext cx="8229600" cy="1143000"/>
          </a:xfrm>
        </p:spPr>
        <p:txBody>
          <a:bodyPr/>
          <a:lstStyle/>
          <a:p>
            <a:r>
              <a:rPr lang="hu-HU" altLang="hu-HU"/>
              <a:t>Élettörténete-2</a:t>
            </a:r>
          </a:p>
        </p:txBody>
      </p:sp>
      <p:sp>
        <p:nvSpPr>
          <p:cNvPr id="10243" name="Rectangle 3">
            <a:extLst>
              <a:ext uri="{FF2B5EF4-FFF2-40B4-BE49-F238E27FC236}">
                <a16:creationId xmlns:a16="http://schemas.microsoft.com/office/drawing/2014/main" id="{5E3369B5-DAEF-D28D-073E-86187DB8BE1E}"/>
              </a:ext>
            </a:extLst>
          </p:cNvPr>
          <p:cNvSpPr>
            <a:spLocks noGrp="1" noChangeArrowheads="1"/>
          </p:cNvSpPr>
          <p:nvPr>
            <p:ph type="body" idx="1"/>
          </p:nvPr>
        </p:nvSpPr>
        <p:spPr>
          <a:xfrm>
            <a:off x="323850" y="1268413"/>
            <a:ext cx="8820150" cy="5400675"/>
          </a:xfrm>
        </p:spPr>
        <p:txBody>
          <a:bodyPr/>
          <a:lstStyle/>
          <a:p>
            <a:r>
              <a:rPr lang="hu-HU" altLang="hu-HU"/>
              <a:t>1762: Diaetetica I. kötet (Kolozsvár)</a:t>
            </a:r>
          </a:p>
          <a:p>
            <a:r>
              <a:rPr lang="hu-HU" altLang="hu-HU"/>
              <a:t>1765: Mária Teréziától nemesi oklevelet kap</a:t>
            </a:r>
          </a:p>
          <a:p>
            <a:r>
              <a:rPr lang="hu-HU" altLang="hu-HU"/>
              <a:t>1766: Diaetetica II- kötet</a:t>
            </a:r>
          </a:p>
          <a:p>
            <a:r>
              <a:rPr lang="hu-HU" altLang="hu-HU"/>
              <a:t>1770: felkérik első erdélyi vízvizsgálatra</a:t>
            </a:r>
          </a:p>
          <a:p>
            <a:r>
              <a:rPr lang="hu-HU" altLang="hu-HU"/>
              <a:t>1771: pestisjárvány megállítása</a:t>
            </a:r>
          </a:p>
          <a:p>
            <a:r>
              <a:rPr lang="hu-HU" altLang="hu-HU"/>
              <a:t>1773: (48 évesen) megnősül, felesége Basa Mária</a:t>
            </a:r>
          </a:p>
          <a:p>
            <a:r>
              <a:rPr lang="hu-HU" altLang="hu-HU"/>
              <a:t>1773 jul.11: II. József látogatása Vásárhelyen</a:t>
            </a:r>
          </a:p>
          <a:p>
            <a:r>
              <a:rPr lang="hu-HU" altLang="hu-HU"/>
              <a:t>1778: felesége meghal</a:t>
            </a:r>
          </a:p>
          <a:p>
            <a:endParaRPr lang="hu-HU" altLang="hu-H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9290CD7-DF70-1FA3-3F46-46A9487EA9DC}"/>
              </a:ext>
            </a:extLst>
          </p:cNvPr>
          <p:cNvSpPr>
            <a:spLocks noGrp="1" noChangeArrowheads="1"/>
          </p:cNvSpPr>
          <p:nvPr>
            <p:ph type="title"/>
          </p:nvPr>
        </p:nvSpPr>
        <p:spPr/>
        <p:txBody>
          <a:bodyPr/>
          <a:lstStyle/>
          <a:p>
            <a:r>
              <a:rPr lang="hu-HU" altLang="hu-HU"/>
              <a:t> </a:t>
            </a:r>
          </a:p>
        </p:txBody>
      </p:sp>
      <p:sp>
        <p:nvSpPr>
          <p:cNvPr id="32771" name="Rectangle 3">
            <a:extLst>
              <a:ext uri="{FF2B5EF4-FFF2-40B4-BE49-F238E27FC236}">
                <a16:creationId xmlns:a16="http://schemas.microsoft.com/office/drawing/2014/main" id="{7C658844-B4C7-55BE-FA7D-5ECA0E6E75EE}"/>
              </a:ext>
            </a:extLst>
          </p:cNvPr>
          <p:cNvSpPr>
            <a:spLocks noGrp="1" noChangeArrowheads="1"/>
          </p:cNvSpPr>
          <p:nvPr>
            <p:ph type="body" idx="1"/>
          </p:nvPr>
        </p:nvSpPr>
        <p:spPr>
          <a:xfrm>
            <a:off x="0" y="0"/>
            <a:ext cx="9144000" cy="7034213"/>
          </a:xfrm>
        </p:spPr>
        <p:txBody>
          <a:bodyPr/>
          <a:lstStyle/>
          <a:p>
            <a:pPr>
              <a:buFontTx/>
              <a:buNone/>
            </a:pPr>
            <a:r>
              <a:rPr lang="hu-HU" altLang="hu-HU"/>
              <a:t>		Az előbbiekben címszavakban említett élettörténete sok munkáról, közfeladatról és kevés pihenésről, boldogságról szól. Abban az időben sem Vásárhelyen, sem a környéken nem volt orvos, így az össze egészségügyi- közegészségügyi tevékenység irányítása illetve elvégzése az ő feladata volt. „A betegségeket megelőzni jóval könnyebb mint gyógyítani” – vallotta. Szemlélete, intézkedései lehetőség szerint a betegségek megelőzését célozták. A tudatlan népet sok mindenre meg kell tanítani, erre legmegfelelőbb egy alapos tudást tartalmazó könyv. Ennek alapján írta meg először Diaetetica I-II könyvét.</a:t>
            </a:r>
          </a:p>
        </p:txBody>
      </p:sp>
    </p:spTree>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2661</TotalTime>
  <Words>1044</Words>
  <Application>Microsoft Office PowerPoint</Application>
  <PresentationFormat>Diavetítés a képernyőre (4:3 oldalarány)</PresentationFormat>
  <Paragraphs>76</Paragraphs>
  <Slides>27</Slides>
  <Notes>0</Notes>
  <HiddenSlides>0</HiddenSlides>
  <MMClips>0</MMClips>
  <ScaleCrop>false</ScaleCrop>
  <HeadingPairs>
    <vt:vector size="6" baseType="variant">
      <vt:variant>
        <vt:lpstr>Használt betűtípusok</vt:lpstr>
      </vt:variant>
      <vt:variant>
        <vt:i4>1</vt:i4>
      </vt:variant>
      <vt:variant>
        <vt:lpstr>Téma</vt:lpstr>
      </vt:variant>
      <vt:variant>
        <vt:i4>1</vt:i4>
      </vt:variant>
      <vt:variant>
        <vt:lpstr>Diacímek</vt:lpstr>
      </vt:variant>
      <vt:variant>
        <vt:i4>27</vt:i4>
      </vt:variant>
    </vt:vector>
  </HeadingPairs>
  <TitlesOfParts>
    <vt:vector size="29" baseType="lpstr">
      <vt:lpstr>Arial</vt:lpstr>
      <vt:lpstr>Alapértelmezett terv</vt:lpstr>
      <vt:lpstr> </vt:lpstr>
      <vt:lpstr> </vt:lpstr>
      <vt:lpstr>PowerPoint-bemutató</vt:lpstr>
      <vt:lpstr> </vt:lpstr>
      <vt:lpstr>PowerPoint-bemutató</vt:lpstr>
      <vt:lpstr> </vt:lpstr>
      <vt:lpstr>Élettörténete</vt:lpstr>
      <vt:lpstr>Élettörténete-2</vt:lpstr>
      <vt:lpstr> </vt:lpstr>
      <vt:lpstr> </vt:lpstr>
      <vt:lpstr>Diaetetica I-II (1762,Kolozsvár)</vt:lpstr>
      <vt:lpstr>Diaetetica I-II (1762,Kolozsvár)</vt:lpstr>
      <vt:lpstr>Az egészségről</vt:lpstr>
      <vt:lpstr>Az iskolai testnevelésről</vt:lpstr>
      <vt:lpstr> </vt:lpstr>
      <vt:lpstr>Élettörténete-3.</vt:lpstr>
      <vt:lpstr> </vt:lpstr>
      <vt:lpstr>PowerPoint-bemutató</vt:lpstr>
      <vt:lpstr>A méhen belüli keringésről</vt:lpstr>
      <vt:lpstr>Az oktalan szemérmetességről</vt:lpstr>
      <vt:lpstr>Az időjárásról</vt:lpstr>
      <vt:lpstr>A fokhagyma hasznáról</vt:lpstr>
      <vt:lpstr>Részlet a tartalomból</vt:lpstr>
      <vt:lpstr>PowerPoint-bemutató</vt:lpstr>
      <vt:lpstr> </vt:lpstr>
      <vt:lpstr> </vt:lpstr>
      <vt:lpstr>Irodalom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Máttyus István</dc:creator>
  <cp:lastModifiedBy>Csokonai Dániel (EOK Informatika)</cp:lastModifiedBy>
  <cp:revision>29</cp:revision>
  <dcterms:created xsi:type="dcterms:W3CDTF">2011-04-20T16:47:07Z</dcterms:created>
  <dcterms:modified xsi:type="dcterms:W3CDTF">2023-04-12T06:36:51Z</dcterms:modified>
</cp:coreProperties>
</file>