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69" r:id="rId2"/>
  </p:sldMasterIdLst>
  <p:notesMasterIdLst>
    <p:notesMasterId r:id="rId67"/>
  </p:notesMasterIdLst>
  <p:sldIdLst>
    <p:sldId id="257" r:id="rId3"/>
    <p:sldId id="256" r:id="rId4"/>
    <p:sldId id="302" r:id="rId5"/>
    <p:sldId id="284" r:id="rId6"/>
    <p:sldId id="313" r:id="rId7"/>
    <p:sldId id="258" r:id="rId8"/>
    <p:sldId id="262" r:id="rId9"/>
    <p:sldId id="330" r:id="rId10"/>
    <p:sldId id="268" r:id="rId11"/>
    <p:sldId id="270" r:id="rId12"/>
    <p:sldId id="331" r:id="rId13"/>
    <p:sldId id="274" r:id="rId14"/>
    <p:sldId id="275" r:id="rId15"/>
    <p:sldId id="271" r:id="rId16"/>
    <p:sldId id="328" r:id="rId17"/>
    <p:sldId id="276" r:id="rId18"/>
    <p:sldId id="327" r:id="rId19"/>
    <p:sldId id="263" r:id="rId20"/>
    <p:sldId id="278" r:id="rId21"/>
    <p:sldId id="343" r:id="rId22"/>
    <p:sldId id="336" r:id="rId23"/>
    <p:sldId id="340" r:id="rId24"/>
    <p:sldId id="337" r:id="rId25"/>
    <p:sldId id="281" r:id="rId26"/>
    <p:sldId id="335" r:id="rId27"/>
    <p:sldId id="333" r:id="rId28"/>
    <p:sldId id="341" r:id="rId29"/>
    <p:sldId id="342" r:id="rId30"/>
    <p:sldId id="311" r:id="rId31"/>
    <p:sldId id="300" r:id="rId32"/>
    <p:sldId id="314" r:id="rId33"/>
    <p:sldId id="332" r:id="rId34"/>
    <p:sldId id="285" r:id="rId35"/>
    <p:sldId id="269" r:id="rId36"/>
    <p:sldId id="267" r:id="rId37"/>
    <p:sldId id="307" r:id="rId38"/>
    <p:sldId id="303" r:id="rId39"/>
    <p:sldId id="304" r:id="rId40"/>
    <p:sldId id="323" r:id="rId41"/>
    <p:sldId id="325" r:id="rId42"/>
    <p:sldId id="305" r:id="rId43"/>
    <p:sldId id="324" r:id="rId44"/>
    <p:sldId id="315" r:id="rId45"/>
    <p:sldId id="316" r:id="rId46"/>
    <p:sldId id="289" r:id="rId47"/>
    <p:sldId id="288" r:id="rId48"/>
    <p:sldId id="272" r:id="rId49"/>
    <p:sldId id="290" r:id="rId50"/>
    <p:sldId id="295" r:id="rId51"/>
    <p:sldId id="298" r:id="rId52"/>
    <p:sldId id="297" r:id="rId53"/>
    <p:sldId id="296" r:id="rId54"/>
    <p:sldId id="286" r:id="rId55"/>
    <p:sldId id="291" r:id="rId56"/>
    <p:sldId id="318" r:id="rId57"/>
    <p:sldId id="292" r:id="rId58"/>
    <p:sldId id="294" r:id="rId59"/>
    <p:sldId id="329" r:id="rId60"/>
    <p:sldId id="301" r:id="rId61"/>
    <p:sldId id="299" r:id="rId62"/>
    <p:sldId id="320" r:id="rId63"/>
    <p:sldId id="312" r:id="rId64"/>
    <p:sldId id="283" r:id="rId65"/>
    <p:sldId id="322" r:id="rId66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87002" autoAdjust="0"/>
  </p:normalViewPr>
  <p:slideViewPr>
    <p:cSldViewPr>
      <p:cViewPr varScale="1">
        <p:scale>
          <a:sx n="44" d="100"/>
          <a:sy n="44" d="100"/>
        </p:scale>
        <p:origin x="1579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293D5A13-EFDF-3684-BC0C-7CB16E3F39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BFB78D54-B48D-C708-47EC-A0F30183F2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202756" name="Rectangle 4">
            <a:extLst>
              <a:ext uri="{FF2B5EF4-FFF2-40B4-BE49-F238E27FC236}">
                <a16:creationId xmlns:a16="http://schemas.microsoft.com/office/drawing/2014/main" id="{A05F3D2F-12FC-FA26-F0FD-E0E2DB4A921C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2757" name="Rectangle 5">
            <a:extLst>
              <a:ext uri="{FF2B5EF4-FFF2-40B4-BE49-F238E27FC236}">
                <a16:creationId xmlns:a16="http://schemas.microsoft.com/office/drawing/2014/main" id="{2F9B2775-EA3C-7BD5-6CC6-3BC13347C97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202758" name="Rectangle 6">
            <a:extLst>
              <a:ext uri="{FF2B5EF4-FFF2-40B4-BE49-F238E27FC236}">
                <a16:creationId xmlns:a16="http://schemas.microsoft.com/office/drawing/2014/main" id="{C32CE0FD-5FB4-12E2-3F21-3CFFBCDB7E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202759" name="Rectangle 7">
            <a:extLst>
              <a:ext uri="{FF2B5EF4-FFF2-40B4-BE49-F238E27FC236}">
                <a16:creationId xmlns:a16="http://schemas.microsoft.com/office/drawing/2014/main" id="{F2DA9205-C400-7E51-F47C-25D7431F21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838FEF7-0DFF-49D5-9910-F2BC6FE5ADD8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B10DB1D-EAF8-C704-E020-BD35F4D02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8FEDD1-2E7B-4761-8CF8-26426F38D2D9}" type="slidenum">
              <a:rPr lang="hu-HU" altLang="hu-HU"/>
              <a:pPr/>
              <a:t>35</a:t>
            </a:fld>
            <a:endParaRPr lang="hu-HU" altLang="hu-HU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DEDA952F-72DA-033A-794C-FB44CA2716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0073655B-EE42-5D9B-BC6B-32A4C129B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Röntgen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1300B4-0B21-9796-37FB-DD6BD8FC56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DF4A3-F328-4187-915C-69739A27A9B7}" type="slidenum">
              <a:rPr lang="hu-HU" altLang="hu-HU"/>
              <a:pPr/>
              <a:t>51</a:t>
            </a:fld>
            <a:endParaRPr lang="hu-HU" altLang="hu-HU"/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F903467E-5BBD-D51A-1658-978725C752C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01FA7D66-5D0B-2155-976D-CCACCDDA8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04CC79E-1B20-B3BB-2B16-117BC802A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399AD-BC8B-4E24-9E1D-69D50F36DAE6}" type="slidenum">
              <a:rPr lang="hu-HU" altLang="hu-HU"/>
              <a:pPr/>
              <a:t>56</a:t>
            </a:fld>
            <a:endParaRPr lang="hu-HU" altLang="hu-HU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6580D01B-A77A-896B-EE69-84DC6212FB9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8265B32F-B56E-6EB1-A86B-6A619F3B8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Sérülések légzsáktól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61D69CAF-AF6A-E047-EB37-8B60CC44B0F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47459" name="Rectangle 3">
              <a:extLst>
                <a:ext uri="{FF2B5EF4-FFF2-40B4-BE49-F238E27FC236}">
                  <a16:creationId xmlns:a16="http://schemas.microsoft.com/office/drawing/2014/main" id="{DA76D0FA-49F8-0F37-8587-D9B630EDF02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0" name="Rectangle 4">
              <a:extLst>
                <a:ext uri="{FF2B5EF4-FFF2-40B4-BE49-F238E27FC236}">
                  <a16:creationId xmlns:a16="http://schemas.microsoft.com/office/drawing/2014/main" id="{DA4F182E-20EC-FEDD-D7FE-622C47FCFC2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1" name="Rectangle 5">
              <a:extLst>
                <a:ext uri="{FF2B5EF4-FFF2-40B4-BE49-F238E27FC236}">
                  <a16:creationId xmlns:a16="http://schemas.microsoft.com/office/drawing/2014/main" id="{169BDF55-553E-58A1-B475-BE48F1BF1AE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2" name="Rectangle 6">
              <a:extLst>
                <a:ext uri="{FF2B5EF4-FFF2-40B4-BE49-F238E27FC236}">
                  <a16:creationId xmlns:a16="http://schemas.microsoft.com/office/drawing/2014/main" id="{D7C14CF8-4A7E-BB4A-A092-E64B73F4A4B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3" name="Rectangle 7">
              <a:extLst>
                <a:ext uri="{FF2B5EF4-FFF2-40B4-BE49-F238E27FC236}">
                  <a16:creationId xmlns:a16="http://schemas.microsoft.com/office/drawing/2014/main" id="{E5864E1D-27D8-8FCD-245F-57CE81CD2D5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4" name="Rectangle 8">
              <a:extLst>
                <a:ext uri="{FF2B5EF4-FFF2-40B4-BE49-F238E27FC236}">
                  <a16:creationId xmlns:a16="http://schemas.microsoft.com/office/drawing/2014/main" id="{CC162A07-42D8-B09B-DC0F-0BD50B0EA53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5" name="Rectangle 9">
              <a:extLst>
                <a:ext uri="{FF2B5EF4-FFF2-40B4-BE49-F238E27FC236}">
                  <a16:creationId xmlns:a16="http://schemas.microsoft.com/office/drawing/2014/main" id="{9A033724-7D68-B7C9-6814-ACB69CAAFC0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6" name="Rectangle 10">
              <a:extLst>
                <a:ext uri="{FF2B5EF4-FFF2-40B4-BE49-F238E27FC236}">
                  <a16:creationId xmlns:a16="http://schemas.microsoft.com/office/drawing/2014/main" id="{AB970135-8A06-72DC-9A1C-1CC3628C1C5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7" name="Rectangle 11">
              <a:extLst>
                <a:ext uri="{FF2B5EF4-FFF2-40B4-BE49-F238E27FC236}">
                  <a16:creationId xmlns:a16="http://schemas.microsoft.com/office/drawing/2014/main" id="{FBE793A6-20C4-F620-C2B6-7314388791D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8" name="Rectangle 12">
              <a:extLst>
                <a:ext uri="{FF2B5EF4-FFF2-40B4-BE49-F238E27FC236}">
                  <a16:creationId xmlns:a16="http://schemas.microsoft.com/office/drawing/2014/main" id="{3F9E6B63-5109-0687-BBFA-7D44D09FEC1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69" name="Rectangle 13">
              <a:extLst>
                <a:ext uri="{FF2B5EF4-FFF2-40B4-BE49-F238E27FC236}">
                  <a16:creationId xmlns:a16="http://schemas.microsoft.com/office/drawing/2014/main" id="{338462F6-DAAF-CA6C-5BA8-6DF725B2182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0" name="Rectangle 14">
              <a:extLst>
                <a:ext uri="{FF2B5EF4-FFF2-40B4-BE49-F238E27FC236}">
                  <a16:creationId xmlns:a16="http://schemas.microsoft.com/office/drawing/2014/main" id="{7AC9074E-9349-F000-1DD4-BCC3C1E3607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1" name="Rectangle 15">
              <a:extLst>
                <a:ext uri="{FF2B5EF4-FFF2-40B4-BE49-F238E27FC236}">
                  <a16:creationId xmlns:a16="http://schemas.microsoft.com/office/drawing/2014/main" id="{69A72017-B290-64F3-01A6-1AD02AA3D35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2" name="Rectangle 16">
              <a:extLst>
                <a:ext uri="{FF2B5EF4-FFF2-40B4-BE49-F238E27FC236}">
                  <a16:creationId xmlns:a16="http://schemas.microsoft.com/office/drawing/2014/main" id="{8B88A5CB-8CDA-4214-9091-CBFC92D8C15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3" name="Rectangle 17">
              <a:extLst>
                <a:ext uri="{FF2B5EF4-FFF2-40B4-BE49-F238E27FC236}">
                  <a16:creationId xmlns:a16="http://schemas.microsoft.com/office/drawing/2014/main" id="{7987408F-831E-D754-0BDA-428ABDDF73D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4" name="Rectangle 18">
              <a:extLst>
                <a:ext uri="{FF2B5EF4-FFF2-40B4-BE49-F238E27FC236}">
                  <a16:creationId xmlns:a16="http://schemas.microsoft.com/office/drawing/2014/main" id="{DD6E91F9-D3AF-2AF5-C288-D0C2585C102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5" name="Rectangle 19">
              <a:extLst>
                <a:ext uri="{FF2B5EF4-FFF2-40B4-BE49-F238E27FC236}">
                  <a16:creationId xmlns:a16="http://schemas.microsoft.com/office/drawing/2014/main" id="{B992D06D-B5D8-58D0-65C8-09E0534C3AE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6" name="Rectangle 20">
              <a:extLst>
                <a:ext uri="{FF2B5EF4-FFF2-40B4-BE49-F238E27FC236}">
                  <a16:creationId xmlns:a16="http://schemas.microsoft.com/office/drawing/2014/main" id="{B3737B06-7A51-00D3-6B83-3A69D016CDA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7" name="Rectangle 21">
              <a:extLst>
                <a:ext uri="{FF2B5EF4-FFF2-40B4-BE49-F238E27FC236}">
                  <a16:creationId xmlns:a16="http://schemas.microsoft.com/office/drawing/2014/main" id="{F62A8B43-A637-D748-EAF9-089BE26997D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7478" name="Freeform 22">
              <a:extLst>
                <a:ext uri="{FF2B5EF4-FFF2-40B4-BE49-F238E27FC236}">
                  <a16:creationId xmlns:a16="http://schemas.microsoft.com/office/drawing/2014/main" id="{BCBEAB7E-A06C-12EC-00E9-B9BFFAD9972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7479" name="Freeform 23">
              <a:extLst>
                <a:ext uri="{FF2B5EF4-FFF2-40B4-BE49-F238E27FC236}">
                  <a16:creationId xmlns:a16="http://schemas.microsoft.com/office/drawing/2014/main" id="{23232A91-8D1A-DE48-E66E-7CFFE6A018A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47480" name="Rectangle 24">
            <a:extLst>
              <a:ext uri="{FF2B5EF4-FFF2-40B4-BE49-F238E27FC236}">
                <a16:creationId xmlns:a16="http://schemas.microsoft.com/office/drawing/2014/main" id="{D6C673A8-E9EA-C6F6-162A-4EDE50A9F02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147481" name="Rectangle 25">
            <a:extLst>
              <a:ext uri="{FF2B5EF4-FFF2-40B4-BE49-F238E27FC236}">
                <a16:creationId xmlns:a16="http://schemas.microsoft.com/office/drawing/2014/main" id="{21A47D10-75F4-0DBC-43D2-CF1BF8F2C46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147482" name="Rectangle 26">
            <a:extLst>
              <a:ext uri="{FF2B5EF4-FFF2-40B4-BE49-F238E27FC236}">
                <a16:creationId xmlns:a16="http://schemas.microsoft.com/office/drawing/2014/main" id="{2769EEE6-1D93-52A8-8B3D-0BA0110903BE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147483" name="Rectangle 27">
            <a:extLst>
              <a:ext uri="{FF2B5EF4-FFF2-40B4-BE49-F238E27FC236}">
                <a16:creationId xmlns:a16="http://schemas.microsoft.com/office/drawing/2014/main" id="{76966A09-8800-3E4B-7276-47BAF88058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147484" name="Rectangle 28">
            <a:extLst>
              <a:ext uri="{FF2B5EF4-FFF2-40B4-BE49-F238E27FC236}">
                <a16:creationId xmlns:a16="http://schemas.microsoft.com/office/drawing/2014/main" id="{8ED3251A-80AE-9707-EFE0-50DB868FB8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207ABE2-2964-4D6A-AD29-723DC77AC5A2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020F85-3FD6-019C-5348-F5ADF988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6063415-ACFC-1B61-F96B-DB355D62A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311E739-519F-B561-048B-2AFBE53A23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300359C-2C79-3C51-61C1-26AF09574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356DA9-3EF1-48A0-9CC6-3358B2EA8A17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934C4F31-F052-B4F5-1543-D582E6C2A2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2806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1816103-8391-654F-BF39-655448400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275A743-0C46-A2F8-E516-3346D2B00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A5DBF8E-14E8-68C0-E749-22F0A7834A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B8274DE-C035-C7FB-AABC-DE157FA3EF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A76345-6164-4596-8BFC-412ED5C91B8F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8ACF8658-4472-BAED-4334-A67B3A16010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272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93E8C414-BBF3-E19D-F51C-4465E02D3B6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A0E94DC3-401E-3754-D2FF-AE530FE03CA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184324" name="Rectangle 4">
            <a:extLst>
              <a:ext uri="{FF2B5EF4-FFF2-40B4-BE49-F238E27FC236}">
                <a16:creationId xmlns:a16="http://schemas.microsoft.com/office/drawing/2014/main" id="{54D5CD81-4B1B-9413-2023-3ED179FCEE06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91227AB0-CC5C-DE71-FBDF-DFF0874FC1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184326" name="Rectangle 6">
            <a:extLst>
              <a:ext uri="{FF2B5EF4-FFF2-40B4-BE49-F238E27FC236}">
                <a16:creationId xmlns:a16="http://schemas.microsoft.com/office/drawing/2014/main" id="{7D074467-ED7E-FB93-0890-F128E4D8C5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A742D10-C156-4C71-8F46-D6A5C5501392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7C864D-DAE5-D19D-CB86-F9DA4EC0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9DE2E5-4AB3-E211-F0A4-8E8AFD4F5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E0D1BB-F77C-324C-1288-B4B484AF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45527B5-0F09-2FEA-9B19-D8A753EB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D0E132-80F4-6958-66EC-B181865B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C5CAC-63A3-449C-B7A0-58D12D82BD0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25075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ADC898-4CCC-97A0-6C9C-2D9C8B20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E9A934-5D64-B6DE-9D39-FA55A615E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200AE0C-A5CA-B0CD-5992-CB85E535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0BD8F7-C19C-76AB-1741-510D54DE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1F4A6C-340A-5CB5-98C7-5D20FD62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316F9-3062-4DAC-B9DB-BE4F6F5C7E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40684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23417E-42B0-D33C-95C6-2E9E134E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47BD0A-67C6-5311-15F3-FFE75D219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6793449-28FF-E312-1450-BBE1D5F79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CA0EDFE-5448-826A-7ED5-978B8678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70A9C25-EE74-EB02-B8C6-B7A602F5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0C99A2-15E7-833E-E290-0FAF34BC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78237-AD09-4A04-89D1-C49E0ACC603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538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C61917-68AA-257B-36B9-91EDE7D4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4EA8F5-C3C0-9A24-5A3F-0684039B0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6325DE-21C7-1474-E609-77B4FA60A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9559B65-DB95-10A0-FC29-A9B891E47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9AF544D-52F5-F666-D68D-BB6268993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A525C73-4218-6CB3-83B9-12F3470C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162C42D-20F8-4CBC-10A0-C1532C8D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9DFC3FB-2F95-6022-EB7A-BD6A4C81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4A8A5-6F25-4142-A078-D7C8D2CD08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0265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D5B724-31BE-BF66-4007-CDBC870C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512B82B-4F7C-F28C-3F65-F412BAE4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FDAC236-7B01-B551-6B9C-3BEB893EE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3EAE89D-5F64-6218-43B5-FFB6F4FE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8E37C-4299-4699-8A51-859B659AEE6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4772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9652D91-DBE7-0B2A-5623-17DBDE8A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204CDBC-4975-839B-9C1A-74D02218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91D2EF-C380-E538-D885-72719954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51955-69BF-4848-AB4B-E37F1420CF7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03915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DDCB02-1176-00D9-4C7D-19EAB24C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37EC11-D7C4-70A6-C34A-AEBE49F17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611AF53-2750-BFA0-2F57-2ECD368B5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210BE37-9095-99CB-60B9-D3CA5DD9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F63EAFC-65FF-8032-6DCF-B73B1B80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ABB0EE9-0A0C-66F7-784B-5FF958D3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64F76-73C4-48EC-920C-BA188305764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1350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897BBC-7C0B-F6C5-A829-A2067CA9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A71FB7-8DED-05EC-C6A2-C9189F13F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57D72DA-3292-6CDE-CE6A-768F7037F0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AC92D5E-F41F-ADA3-9A87-F2B025AE0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4C1386-66DB-4E63-A925-72FACAC408AA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AE3ADB98-9AF1-5ABE-1DD4-1BDC1D362E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10546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CDFD09-AD2E-6065-FFD5-1269A217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205D729-BD26-94A3-31C3-A5C46E631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3B3A25F-1F75-6836-F2F6-88BDC506B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D28BD5-4DFE-B8C0-D419-9656DB74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9D6B92-9DF7-2EE5-D5FE-FB83B60B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0E45304-484E-3119-51B2-8CA2117E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4C407-B443-44A7-A21F-8BCC1E3C1B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0399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4CDD06-A027-713B-D8FF-AB0DD8D3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983C59D-9F30-2DC7-6674-98019C0C0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D86B23F-B463-014C-32FF-080C6590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99180E8-9E33-8210-3341-3AACF0C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DEFE67-6182-C91C-BA94-CA6DB628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78BDE-67A1-4103-9127-BF3FCD7BCFB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64781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2C9D632-0165-E0F6-ADB7-CCC9B3119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22EDE16-3C2C-603B-6982-CF373D059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ABBAE3-19A2-3ABE-4090-DA683BD93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00539F-0C7A-480C-D715-05F700DC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3FFF453-011B-20BA-98B7-5F6CB8D0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156CA-1692-4967-84A1-A9FD2118D67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44660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99A7CFA0-02E9-5E02-7897-F48DEA9972A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D027617-5B95-03D6-A9D5-57DC747F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8B281B-BA65-A860-478C-C05B7178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DF9F4F8-5635-F366-0F09-8A2F48D2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930DC1-6D60-4E92-96C7-7CA07638DE0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410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5FEEEA-488E-393E-66E1-252AA84F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68D2C0-A7E0-E2EE-895B-89A30F90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0DA230C-58FE-B2BF-5E7E-ED95788C7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1A54046-66AB-F87C-D3BE-EBA32A608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DAE7DE-A05A-4CE1-A177-4360A3435162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55A57F4B-2F7E-CE26-059D-91054F852C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2939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C40AB1-294A-9824-D533-0C08C53C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6B1C0F-A856-AA85-92AA-9D38C1BDB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CA97C0A-2FA3-8796-F7EE-06743473E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3A21514-2BB6-04B7-0F50-327D7580C3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5D2BB0-DEB0-7D24-41C1-59D04E6464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38AEA-DEAF-48AD-82F6-566780C25984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77745FB-C5B4-597C-9233-40528CBBA4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7652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B7082D-10AE-5694-D4CE-BDF54B9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E62C98A-7658-BC0B-925A-6CE257CC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239D21E-F2F9-6CA6-2A00-551FBB28A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9824A66-ECF2-F5F4-2E73-029B7E880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CBA9EBA-18CC-7139-A351-90E5DC3D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820AF71-514D-9307-6091-9C2EAD795B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FBB657EA-01AB-A390-5CBE-9E01B3040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940AA9-0A90-4AE7-A8C9-2E860C19B51C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9" name="Dátum helye 8">
            <a:extLst>
              <a:ext uri="{FF2B5EF4-FFF2-40B4-BE49-F238E27FC236}">
                <a16:creationId xmlns:a16="http://schemas.microsoft.com/office/drawing/2014/main" id="{EBDEF8E7-1BA8-D720-9053-499C0AC1C16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375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A643A9-70DD-26AB-91CA-5846BAB6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4B06250-F1B8-EEAB-400B-B372FE1232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A6B317C-E87B-E0F8-AB00-DD9D392507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5E998E-C701-4D01-80C0-ADE0A1A004F9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1E1795-2767-91EF-7BC3-17F4667129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98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>
            <a:extLst>
              <a:ext uri="{FF2B5EF4-FFF2-40B4-BE49-F238E27FC236}">
                <a16:creationId xmlns:a16="http://schemas.microsoft.com/office/drawing/2014/main" id="{0694C824-856A-5CE7-68C0-B5C8E1A38A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EAE5855-075D-2FA8-F614-3B1696FB08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3D6053-7373-4AF3-A88F-0554E0ECF2C5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5F01E-83ED-FBFE-5771-846CB70061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509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BB6255-E868-DC10-E8D3-C79BD245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9F1139-73B9-2C5B-D094-04A5F07F7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AE5DE91-C1F3-65F2-0294-C5FF08DB4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DF4B6B-E9BC-AA48-F817-354B0271D3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0F9BE4-DCB4-2F16-7F84-3DFE73970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BDBE30-5C4C-4227-9C78-F4FA1B83830B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942650C-0462-4946-B066-1C1F6717405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1446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0955DD-D874-FC61-738D-082EBFD5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81B3609-0B48-B2A0-0AF1-2751BD3EF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193919C-C6A8-BCCF-853E-C640F865A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5B2E21B-F5ED-B28E-361B-6CBD5A11DC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777DB6-78BA-F893-9086-9FF17BE7AA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C7A69C-44A6-4C18-AD20-0D16CDFC7EF4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A70596E-8695-2541-35AE-D4E6D2934B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2557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4" name="Group 2">
            <a:extLst>
              <a:ext uri="{FF2B5EF4-FFF2-40B4-BE49-F238E27FC236}">
                <a16:creationId xmlns:a16="http://schemas.microsoft.com/office/drawing/2014/main" id="{12119FD9-E93B-9CCA-947E-6DE678A81A9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46435" name="Rectangle 3">
              <a:extLst>
                <a:ext uri="{FF2B5EF4-FFF2-40B4-BE49-F238E27FC236}">
                  <a16:creationId xmlns:a16="http://schemas.microsoft.com/office/drawing/2014/main" id="{D94FC9F4-53D8-12FB-6968-606BF1DAAA9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36" name="Rectangle 4">
              <a:extLst>
                <a:ext uri="{FF2B5EF4-FFF2-40B4-BE49-F238E27FC236}">
                  <a16:creationId xmlns:a16="http://schemas.microsoft.com/office/drawing/2014/main" id="{85E1937D-66DF-2046-1FC2-7FB5FF45644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37" name="Rectangle 5">
              <a:extLst>
                <a:ext uri="{FF2B5EF4-FFF2-40B4-BE49-F238E27FC236}">
                  <a16:creationId xmlns:a16="http://schemas.microsoft.com/office/drawing/2014/main" id="{1469EE06-4837-C172-2582-5EDB9E6F80E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38" name="Rectangle 6">
              <a:extLst>
                <a:ext uri="{FF2B5EF4-FFF2-40B4-BE49-F238E27FC236}">
                  <a16:creationId xmlns:a16="http://schemas.microsoft.com/office/drawing/2014/main" id="{F53F711A-A4AB-3A0C-3A97-BDFBAA2A351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39" name="Rectangle 7">
              <a:extLst>
                <a:ext uri="{FF2B5EF4-FFF2-40B4-BE49-F238E27FC236}">
                  <a16:creationId xmlns:a16="http://schemas.microsoft.com/office/drawing/2014/main" id="{3A8F3038-1DC5-FEFD-BEC6-25A129F604F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0" name="Rectangle 8">
              <a:extLst>
                <a:ext uri="{FF2B5EF4-FFF2-40B4-BE49-F238E27FC236}">
                  <a16:creationId xmlns:a16="http://schemas.microsoft.com/office/drawing/2014/main" id="{9FD92FB4-9526-7D0B-913A-85FE5506286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1" name="Rectangle 9">
              <a:extLst>
                <a:ext uri="{FF2B5EF4-FFF2-40B4-BE49-F238E27FC236}">
                  <a16:creationId xmlns:a16="http://schemas.microsoft.com/office/drawing/2014/main" id="{A080F189-3DD3-77E8-140E-F1EF2C47C18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2" name="Rectangle 10">
              <a:extLst>
                <a:ext uri="{FF2B5EF4-FFF2-40B4-BE49-F238E27FC236}">
                  <a16:creationId xmlns:a16="http://schemas.microsoft.com/office/drawing/2014/main" id="{56A2A22D-2480-099B-D5F3-9A7C87465C4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3" name="Rectangle 11">
              <a:extLst>
                <a:ext uri="{FF2B5EF4-FFF2-40B4-BE49-F238E27FC236}">
                  <a16:creationId xmlns:a16="http://schemas.microsoft.com/office/drawing/2014/main" id="{BFA34CFF-E498-F895-39BF-A7C791947A4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4" name="Rectangle 12">
              <a:extLst>
                <a:ext uri="{FF2B5EF4-FFF2-40B4-BE49-F238E27FC236}">
                  <a16:creationId xmlns:a16="http://schemas.microsoft.com/office/drawing/2014/main" id="{C28F37A9-B3D1-C953-ABF5-EE78ECC0E33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5" name="Rectangle 13">
              <a:extLst>
                <a:ext uri="{FF2B5EF4-FFF2-40B4-BE49-F238E27FC236}">
                  <a16:creationId xmlns:a16="http://schemas.microsoft.com/office/drawing/2014/main" id="{F621F6FD-48D8-5955-0B9B-6A491ECA90A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6" name="Rectangle 14">
              <a:extLst>
                <a:ext uri="{FF2B5EF4-FFF2-40B4-BE49-F238E27FC236}">
                  <a16:creationId xmlns:a16="http://schemas.microsoft.com/office/drawing/2014/main" id="{8551073A-CE48-533D-BB5C-030B5D12BE7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7" name="Rectangle 15">
              <a:extLst>
                <a:ext uri="{FF2B5EF4-FFF2-40B4-BE49-F238E27FC236}">
                  <a16:creationId xmlns:a16="http://schemas.microsoft.com/office/drawing/2014/main" id="{71A6FAF0-140E-C4F8-5439-B3FE7472C9C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8" name="Rectangle 16">
              <a:extLst>
                <a:ext uri="{FF2B5EF4-FFF2-40B4-BE49-F238E27FC236}">
                  <a16:creationId xmlns:a16="http://schemas.microsoft.com/office/drawing/2014/main" id="{A8757D48-6679-10E4-53E3-695AD85F4CE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49" name="Rectangle 17">
              <a:extLst>
                <a:ext uri="{FF2B5EF4-FFF2-40B4-BE49-F238E27FC236}">
                  <a16:creationId xmlns:a16="http://schemas.microsoft.com/office/drawing/2014/main" id="{BB57A4BB-A8E4-8D74-53DB-E45EAF895B6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50" name="Rectangle 18">
              <a:extLst>
                <a:ext uri="{FF2B5EF4-FFF2-40B4-BE49-F238E27FC236}">
                  <a16:creationId xmlns:a16="http://schemas.microsoft.com/office/drawing/2014/main" id="{73673EBE-21FF-EA4E-4C29-DA01F60FCD1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51" name="Rectangle 19">
              <a:extLst>
                <a:ext uri="{FF2B5EF4-FFF2-40B4-BE49-F238E27FC236}">
                  <a16:creationId xmlns:a16="http://schemas.microsoft.com/office/drawing/2014/main" id="{DADD98C0-B390-86AF-5A16-F97BB597E12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52" name="Rectangle 20">
              <a:extLst>
                <a:ext uri="{FF2B5EF4-FFF2-40B4-BE49-F238E27FC236}">
                  <a16:creationId xmlns:a16="http://schemas.microsoft.com/office/drawing/2014/main" id="{2D734A98-E4AA-C475-F07B-739350F8CC8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53" name="Rectangle 21">
              <a:extLst>
                <a:ext uri="{FF2B5EF4-FFF2-40B4-BE49-F238E27FC236}">
                  <a16:creationId xmlns:a16="http://schemas.microsoft.com/office/drawing/2014/main" id="{F97597CD-89D8-760F-AF9A-5FD68593537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6454" name="Freeform 22">
              <a:extLst>
                <a:ext uri="{FF2B5EF4-FFF2-40B4-BE49-F238E27FC236}">
                  <a16:creationId xmlns:a16="http://schemas.microsoft.com/office/drawing/2014/main" id="{0426030A-550A-6F49-A11A-CF63BFB10D1F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6455" name="Freeform 23">
              <a:extLst>
                <a:ext uri="{FF2B5EF4-FFF2-40B4-BE49-F238E27FC236}">
                  <a16:creationId xmlns:a16="http://schemas.microsoft.com/office/drawing/2014/main" id="{04C1A0A3-03CF-6FD3-1BAA-BA8D3062329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46456" name="Rectangle 24">
            <a:extLst>
              <a:ext uri="{FF2B5EF4-FFF2-40B4-BE49-F238E27FC236}">
                <a16:creationId xmlns:a16="http://schemas.microsoft.com/office/drawing/2014/main" id="{0FFD2E21-43D0-5459-60A7-0CFAAC974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46457" name="Rectangle 25">
            <a:extLst>
              <a:ext uri="{FF2B5EF4-FFF2-40B4-BE49-F238E27FC236}">
                <a16:creationId xmlns:a16="http://schemas.microsoft.com/office/drawing/2014/main" id="{5C489638-0302-87ED-2469-6DB3CA7B3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46458" name="Rectangle 26">
            <a:extLst>
              <a:ext uri="{FF2B5EF4-FFF2-40B4-BE49-F238E27FC236}">
                <a16:creationId xmlns:a16="http://schemas.microsoft.com/office/drawing/2014/main" id="{3FF9FD3D-1E4E-B365-0CFC-7D96729ED9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u-HU" altLang="hu-HU"/>
          </a:p>
        </p:txBody>
      </p:sp>
      <p:sp>
        <p:nvSpPr>
          <p:cNvPr id="146459" name="Rectangle 27">
            <a:extLst>
              <a:ext uri="{FF2B5EF4-FFF2-40B4-BE49-F238E27FC236}">
                <a16:creationId xmlns:a16="http://schemas.microsoft.com/office/drawing/2014/main" id="{60E80138-2132-DE4E-0915-3A824BF71F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A90274D-C016-4D29-98AE-5AC750B279F7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146460" name="Rectangle 28">
            <a:extLst>
              <a:ext uri="{FF2B5EF4-FFF2-40B4-BE49-F238E27FC236}">
                <a16:creationId xmlns:a16="http://schemas.microsoft.com/office/drawing/2014/main" id="{4A2954B2-92B6-9A95-27EE-4FBC6046EE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B42F402-6226-3CDB-8DB0-4DD6F24F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C2BDDA07-ED8E-DB38-7AC9-FD7F36AA4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F7F80A43-8704-CB49-2F40-A1CE817CA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3AFFAFC6-9078-B601-4C5E-7E08996C4B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3421DE69-255A-6588-682D-57145A61DF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96C3FC80-C3C6-48D3-A4ED-872F6AD612FF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irWilliamBeatty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en.wikipedia.org/wiki/File:SirWilliamBeatty.jp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hl=hu&amp;sl=en&amp;u=http://en.wikipedia.org/wiki/File:Anne-Louis_Girodet-Trioson_005.jpg&amp;prev=/search%3Fq%3DJean%2BDominique%2Bde%2BLarrey%26hl%3Dhu%26sa%3DG%26rlz%3D1R2SKPB_huHU388%26prmd%3Do&amp;rurl=translate.google.hu&amp;twu=1&amp;usg=ALkJrhifI561gpmA8EvQMGlUovXEwXee7Q" TargetMode="External"/><Relationship Id="rId7" Type="http://schemas.openxmlformats.org/officeDocument/2006/relationships/image" Target="../media/image38.jpeg"/><Relationship Id="rId2" Type="http://schemas.openxmlformats.org/officeDocument/2006/relationships/hyperlink" Target="http://translate.googleusercontent.com/translate_c?hl=hu&amp;sl=en&amp;u=http://en.wikipedia.org/wiki/Anne-Louis_Girodet_de_Roussy-Trioson&amp;prev=/search%3Fq%3DJean%2BDominique%2Bde%2BLarrey%26hl%3Dhu%26sa%3DG%26rlz%3D1R2SKPB_huHU388%26prmd%3Do&amp;rurl=translate.google.hu&amp;twu=1&amp;usg=ALkJrhiOslnAE-wVp2CoalGubxFoKwDwd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translate.googleusercontent.com/translate_c?hl=hu&amp;sl=en&amp;u=http://en.wikipedia.org/wiki/Mus%25C3%25A9e_du_Louvre&amp;prev=/search%3Fq%3DJean%2BDominique%2Bde%2BLarrey%26hl%3Dhu%26sa%3DG%26rlz%3D1R2SKPB_huHU388%26prmd%3Do&amp;rurl=translate.google.hu&amp;twu=1&amp;usg=ALkJrhh41z2hIioybd-WnAyhxVPx95_QJw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http://civilwarhome.com/images/fig473armywagonlanger.jpg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en.wikipedia.org/wiki/File:Ignaz_Semmelweis_1860.jpg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3.xml"/><Relationship Id="rId4" Type="http://schemas.openxmlformats.org/officeDocument/2006/relationships/image" Target="http://www.tuzoltosaghb.hu/files/images/37_large.preview.jp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F%C3%A1jl:Mann_vom_Hauslabjoch_(Museum_B%C3%A9lesta)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C5AACF4D-28D5-6F8D-6CE0-B5BCD6FEF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747713"/>
            <a:ext cx="8229600" cy="5688013"/>
          </a:xfrm>
        </p:spPr>
        <p:txBody>
          <a:bodyPr/>
          <a:lstStyle/>
          <a:p>
            <a:br>
              <a:rPr lang="hu-HU" altLang="hu-HU" sz="3800"/>
            </a:br>
            <a:br>
              <a:rPr lang="hu-HU" altLang="hu-HU" sz="3800"/>
            </a:br>
            <a:r>
              <a:rPr lang="hu-HU" altLang="hu-HU" sz="3800">
                <a:solidFill>
                  <a:srgbClr val="FFFF00"/>
                </a:solidFill>
              </a:rPr>
              <a:t>A</a:t>
            </a:r>
            <a:r>
              <a:rPr lang="hu-HU" altLang="hu-HU" sz="3800"/>
              <a:t> </a:t>
            </a:r>
            <a:r>
              <a:rPr lang="hu-HU" altLang="hu-HU" sz="3800">
                <a:solidFill>
                  <a:srgbClr val="FFFF00"/>
                </a:solidFill>
              </a:rPr>
              <a:t>közlekedési</a:t>
            </a:r>
            <a:r>
              <a:rPr lang="hu-HU" altLang="hu-HU" sz="3800"/>
              <a:t> </a:t>
            </a:r>
            <a:r>
              <a:rPr lang="hu-HU" altLang="hu-HU" sz="3800">
                <a:solidFill>
                  <a:srgbClr val="FFFF00"/>
                </a:solidFill>
              </a:rPr>
              <a:t>sérülések- és kezelésük változása az elmúlt évezredekben</a:t>
            </a:r>
            <a:br>
              <a:rPr lang="hu-HU" altLang="hu-HU" sz="3800">
                <a:solidFill>
                  <a:srgbClr val="FFFF00"/>
                </a:solidFill>
              </a:rPr>
            </a:br>
            <a:br>
              <a:rPr lang="hu-HU" altLang="hu-HU" sz="3800"/>
            </a:br>
            <a:r>
              <a:rPr lang="hu-HU" altLang="hu-HU" sz="2800"/>
              <a:t>2010.10.27.</a:t>
            </a:r>
            <a:br>
              <a:rPr lang="hu-HU" altLang="hu-HU" sz="2800"/>
            </a:br>
            <a:br>
              <a:rPr lang="hu-HU" altLang="hu-HU" sz="2800"/>
            </a:br>
            <a:r>
              <a:rPr lang="hu-HU" altLang="hu-HU" sz="2800"/>
              <a:t>S. Egy. Baráti kör</a:t>
            </a:r>
            <a:br>
              <a:rPr lang="hu-HU" altLang="hu-HU" sz="2800"/>
            </a:br>
            <a:r>
              <a:rPr lang="hu-HU" altLang="hu-HU" sz="2800"/>
              <a:t>Mozaikok a közlekedési sérülések, balesetek keletkezésének gyógyításának történetéből</a:t>
            </a:r>
            <a:br>
              <a:rPr lang="hu-HU" altLang="hu-HU" sz="2800"/>
            </a:br>
            <a:r>
              <a:rPr lang="hu-HU" altLang="hu-HU" sz="2800">
                <a:latin typeface="Brush Script MT" panose="03060802040406070304" pitchFamily="66" charset="0"/>
              </a:rPr>
              <a:t>Dr. Nemes György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CE6A8B3F-C3D2-61DA-8C25-953BDEBA5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7035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5E632435-49C8-96B7-DD86-03307E27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Sérülések,ló,kocsi… Kr.e. 3000-2000</a:t>
            </a:r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BA7653AA-10DB-3940-583D-B5B0D8854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8229600" cy="375443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000">
                <a:solidFill>
                  <a:srgbClr val="FFFF00"/>
                </a:solidFill>
                <a:effectLst/>
              </a:rPr>
              <a:t>Egyiptom:orvos-csoport ( sebészek): sérültek ellátása, külső sérülések, törések,ficamok Ló, kocsi, harci-kocsi: már közlekedési balesetet okozott:harapás, rugás, kocsibalesetek.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000">
                <a:solidFill>
                  <a:srgbClr val="FFFF00"/>
                </a:solidFill>
                <a:effectLst/>
              </a:rPr>
              <a:t>Kr.e. 2670-2140: törések rögzítése:fasínek,textiltekercsek ( liszt, méz)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800">
              <a:solidFill>
                <a:srgbClr val="FFFF00"/>
              </a:solidFill>
              <a:effectLst/>
            </a:endParaRPr>
          </a:p>
        </p:txBody>
      </p:sp>
      <p:pic>
        <p:nvPicPr>
          <p:cNvPr id="204805" name="Picture 5">
            <a:extLst>
              <a:ext uri="{FF2B5EF4-FFF2-40B4-BE49-F238E27FC236}">
                <a16:creationId xmlns:a16="http://schemas.microsoft.com/office/drawing/2014/main" id="{4E91CC1F-6C50-71F3-6C85-EC2B9645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5"/>
          <a:stretch>
            <a:fillRect/>
          </a:stretch>
        </p:blipFill>
        <p:spPr bwMode="auto">
          <a:xfrm>
            <a:off x="1763713" y="2060575"/>
            <a:ext cx="1838325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7" name="Picture 7">
            <a:extLst>
              <a:ext uri="{FF2B5EF4-FFF2-40B4-BE49-F238E27FC236}">
                <a16:creationId xmlns:a16="http://schemas.microsoft.com/office/drawing/2014/main" id="{1683290E-768A-E027-C34F-03332E87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293370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1" name="Picture 11">
            <a:extLst>
              <a:ext uri="{FF2B5EF4-FFF2-40B4-BE49-F238E27FC236}">
                <a16:creationId xmlns:a16="http://schemas.microsoft.com/office/drawing/2014/main" id="{3F4DCA0E-DB0F-B500-514A-E04BF7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5"/>
          <a:stretch>
            <a:fillRect/>
          </a:stretch>
        </p:blipFill>
        <p:spPr bwMode="auto">
          <a:xfrm>
            <a:off x="2195513" y="4724400"/>
            <a:ext cx="389096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7DA5620F-E3C9-25C3-160D-9756B1B0C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r>
              <a:rPr lang="hu-HU" altLang="hu-HU" sz="2800" b="1">
                <a:solidFill>
                  <a:srgbClr val="FFFF00"/>
                </a:solidFill>
              </a:rPr>
              <a:t>Tutanhamon kocsi balesete </a:t>
            </a:r>
            <a:br>
              <a:rPr lang="hu-HU" altLang="hu-HU" sz="2800" b="1">
                <a:solidFill>
                  <a:srgbClr val="FFFF00"/>
                </a:solidFill>
              </a:rPr>
            </a:br>
            <a:r>
              <a:rPr lang="hu-HU" altLang="hu-HU" sz="2800" b="1">
                <a:solidFill>
                  <a:srgbClr val="FFFF00"/>
                </a:solidFill>
              </a:rPr>
              <a:t>Kr.e. ( 1346-1327</a:t>
            </a:r>
            <a:r>
              <a:rPr lang="hu-HU" altLang="hu-HU" sz="2800" b="1"/>
              <a:t> </a:t>
            </a:r>
            <a:r>
              <a:rPr lang="hu-HU" altLang="hu-HU" sz="2800" b="1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8FB53D4-C0FE-5730-5D69-AB78362AD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686800" cy="5732462"/>
          </a:xfrm>
        </p:spPr>
        <p:txBody>
          <a:bodyPr/>
          <a:lstStyle/>
          <a:p>
            <a:pPr marL="609600" indent="-609600"/>
            <a:r>
              <a:rPr lang="hu-HU" altLang="hu-HU" sz="2400" b="1" u="sng">
                <a:solidFill>
                  <a:schemeClr val="folHlink"/>
                </a:solidFill>
              </a:rPr>
              <a:t>Kocsiból kiesett</a:t>
            </a:r>
            <a:r>
              <a:rPr lang="hu-HU" altLang="hu-HU" sz="2400" b="1"/>
              <a:t>, nyílt combcsonttörése, fejsérülése lett,amely elfertőződött sepsis, halál </a:t>
            </a:r>
            <a:r>
              <a:rPr lang="hu-HU" altLang="hu-HU" sz="2400" i="1"/>
              <a:t>(Dr Frank Rühli,)</a:t>
            </a:r>
            <a:r>
              <a:rPr lang="hu-HU" altLang="hu-HU" sz="2400"/>
              <a:t> </a:t>
            </a:r>
          </a:p>
          <a:p>
            <a:pPr marL="609600" indent="-609600"/>
            <a:r>
              <a:rPr lang="hu-HU" altLang="hu-HU" sz="2400" b="1"/>
              <a:t>Gyakoriak voltak az ilyen balesetek.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 b="1"/>
              <a:t>(</a:t>
            </a:r>
            <a:r>
              <a:rPr lang="hu-HU" altLang="hu-HU" sz="2400"/>
              <a:t>A sírban talált öltözékek bizonyítják a király maga hajtotta a kocsit. Előkerült speciális védőöltözet is )</a:t>
            </a:r>
            <a:endParaRPr lang="hu-HU" altLang="hu-HU" b="1"/>
          </a:p>
        </p:txBody>
      </p:sp>
      <p:pic>
        <p:nvPicPr>
          <p:cNvPr id="272388" name="Picture 4" descr="A kocsi a sírban">
            <a:extLst>
              <a:ext uri="{FF2B5EF4-FFF2-40B4-BE49-F238E27FC236}">
                <a16:creationId xmlns:a16="http://schemas.microsoft.com/office/drawing/2014/main" id="{E85433EF-40AD-BB25-FA96-3879A80C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2971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9" name="Picture 5" descr="Tutanhamon vadászaton a...">
            <a:extLst>
              <a:ext uri="{FF2B5EF4-FFF2-40B4-BE49-F238E27FC236}">
                <a16:creationId xmlns:a16="http://schemas.microsoft.com/office/drawing/2014/main" id="{C8A76ACC-005F-3238-C8CB-7A23E60B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92600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0" name="Picture 6" descr="Tutanhamon vadászaton a...">
            <a:extLst>
              <a:ext uri="{FF2B5EF4-FFF2-40B4-BE49-F238E27FC236}">
                <a16:creationId xmlns:a16="http://schemas.microsoft.com/office/drawing/2014/main" id="{7FC14C41-5701-84CC-2AB3-6D733204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92600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1" name="Picture 7" descr="Tutanhamon vadászaton a...">
            <a:extLst>
              <a:ext uri="{FF2B5EF4-FFF2-40B4-BE49-F238E27FC236}">
                <a16:creationId xmlns:a16="http://schemas.microsoft.com/office/drawing/2014/main" id="{F61728BC-F3E2-9CF1-6C56-D1F17C92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21163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B6C2D3C3-4431-82F1-9180-19B9F8EC6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r>
              <a:rPr lang="hu-HU" altLang="hu-HU"/>
              <a:t>Kr.e. VIII.szd.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F99FA70B-0E66-F6AB-14AB-B90E85153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40067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Lovon történő helyváltoztatás, harc során keletkezett sérülések</a:t>
            </a:r>
            <a:r>
              <a:rPr lang="hu-HU" altLang="hu-HU" sz="2000">
                <a:solidFill>
                  <a:srgbClr val="FFFF00"/>
                </a:solidFill>
              </a:rPr>
              <a:t>.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000">
                <a:solidFill>
                  <a:srgbClr val="FFFF00"/>
                </a:solidFill>
              </a:rPr>
              <a:t> </a:t>
            </a:r>
            <a:r>
              <a:rPr lang="hu-HU" altLang="hu-HU" sz="2400">
                <a:solidFill>
                  <a:srgbClr val="FFFF00"/>
                </a:solidFill>
              </a:rPr>
              <a:t>Homérosz :Íliász: 141 sérülést említenek. A kezelést a harcosok maguk vagy társaik ritkán:”felcserek” végzik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00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A sérültek gyógyítása Aszklepiosz ( Aesculapius ) szentélyekben történt, a kliné-nek nevezett heverőn, innen a mai: klinika szó és fogalom.</a:t>
            </a:r>
          </a:p>
        </p:txBody>
      </p:sp>
      <p:pic>
        <p:nvPicPr>
          <p:cNvPr id="209927" name="Picture 7">
            <a:extLst>
              <a:ext uri="{FF2B5EF4-FFF2-40B4-BE49-F238E27FC236}">
                <a16:creationId xmlns:a16="http://schemas.microsoft.com/office/drawing/2014/main" id="{DB7005F7-50C2-0C3D-087A-DA524622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6" t="5624" r="23991" b="19685"/>
          <a:stretch>
            <a:fillRect/>
          </a:stretch>
        </p:blipFill>
        <p:spPr bwMode="auto">
          <a:xfrm>
            <a:off x="2484438" y="2852738"/>
            <a:ext cx="2573337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68457F18-F00E-2E99-DE27-6F21B077D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76338"/>
          </a:xfrm>
        </p:spPr>
        <p:txBody>
          <a:bodyPr/>
          <a:lstStyle/>
          <a:p>
            <a:r>
              <a:rPr lang="hu-HU" altLang="hu-HU" sz="3200">
                <a:solidFill>
                  <a:srgbClr val="FFFF00"/>
                </a:solidFill>
              </a:rPr>
              <a:t>Kr.e. 300, görögök, Hippokratész – Kr.u.1-100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9134507A-CDEF-27BA-88D5-8020C6916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  <a:noFill/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H.:Periarzhon könyv.: sérült izületek,csontokról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Kr.u.1-100:kórházak a légonáriusoknak. Sok a sérülés:nagy távokat  meneteltek, utaztak kocsin,lovon,háborúk.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Harci-kocsit „ mentőként” is használták. (V.s. első képi ábrázolása a közlekedési balesetes transzportjának)</a:t>
            </a:r>
          </a:p>
        </p:txBody>
      </p:sp>
      <p:pic>
        <p:nvPicPr>
          <p:cNvPr id="210949" name="Picture 5">
            <a:extLst>
              <a:ext uri="{FF2B5EF4-FFF2-40B4-BE49-F238E27FC236}">
                <a16:creationId xmlns:a16="http://schemas.microsoft.com/office/drawing/2014/main" id="{79691C19-E518-3635-9481-DEFEE02D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 t="43367" r="14580" b="5103"/>
          <a:stretch>
            <a:fillRect/>
          </a:stretch>
        </p:blipFill>
        <p:spPr bwMode="auto">
          <a:xfrm>
            <a:off x="2843213" y="3789363"/>
            <a:ext cx="3519487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4FE8426B-BBDA-4DD2-0B0A-EC038B578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18488" cy="2184400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Kr.e. II. Kr.u. I. szd.</a:t>
            </a:r>
            <a:br>
              <a:rPr lang="hu-HU" altLang="hu-HU" sz="3600">
                <a:solidFill>
                  <a:srgbClr val="FFFF00"/>
                </a:solidFill>
              </a:rPr>
            </a:br>
            <a:r>
              <a:rPr lang="hu-HU" altLang="hu-HU" sz="2400">
                <a:solidFill>
                  <a:srgbClr val="FFFF00"/>
                </a:solidFill>
              </a:rPr>
              <a:t>A görög és római medicina ellentéte.</a:t>
            </a:r>
            <a:br>
              <a:rPr lang="hu-HU" altLang="hu-HU" sz="2400">
                <a:solidFill>
                  <a:srgbClr val="FFFF00"/>
                </a:solidFill>
              </a:rPr>
            </a:br>
            <a:r>
              <a:rPr lang="hu-HU" altLang="hu-HU" sz="3600">
                <a:solidFill>
                  <a:srgbClr val="FFFF00"/>
                </a:solidFill>
              </a:rPr>
              <a:t> </a:t>
            </a:r>
            <a:r>
              <a:rPr lang="hu-HU" altLang="hu-HU" sz="2400">
                <a:solidFill>
                  <a:srgbClr val="FFFF00"/>
                </a:solidFill>
              </a:rPr>
              <a:t>Marcus Kato: De agri cultura –ban írja: A családfő, „pater familias” kezeli a családját, cselédséget: hisz a ráolvasás mágikus erejében; pl. törések ficamok esetében </a:t>
            </a:r>
            <a:br>
              <a:rPr lang="hu-HU" altLang="hu-HU" sz="2400">
                <a:solidFill>
                  <a:srgbClr val="FFFF00"/>
                </a:solidFill>
              </a:rPr>
            </a:br>
            <a:r>
              <a:rPr lang="hu-HU" altLang="hu-HU" sz="2400">
                <a:solidFill>
                  <a:srgbClr val="FFFF00"/>
                </a:solidFill>
              </a:rPr>
              <a:t>                                 Aeneas kezelése (Pompeji K.u.I.)</a:t>
            </a:r>
            <a:br>
              <a:rPr lang="hu-HU" altLang="hu-HU" sz="2400">
                <a:solidFill>
                  <a:srgbClr val="FFFF00"/>
                </a:solidFill>
              </a:rPr>
            </a:br>
            <a:endParaRPr lang="hu-HU" altLang="hu-HU" sz="2400">
              <a:solidFill>
                <a:srgbClr val="FFFF00"/>
              </a:solidFill>
            </a:endParaRP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F3EBE87F-9E80-E938-3F2B-C94F524DF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41148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 </a:t>
            </a:r>
          </a:p>
        </p:txBody>
      </p:sp>
      <p:pic>
        <p:nvPicPr>
          <p:cNvPr id="205829" name="Picture 5">
            <a:extLst>
              <a:ext uri="{FF2B5EF4-FFF2-40B4-BE49-F238E27FC236}">
                <a16:creationId xmlns:a16="http://schemas.microsoft.com/office/drawing/2014/main" id="{B9E3953C-51FD-8C80-AF4C-351738EA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2928937" cy="35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>
            <a:extLst>
              <a:ext uri="{FF2B5EF4-FFF2-40B4-BE49-F238E27FC236}">
                <a16:creationId xmlns:a16="http://schemas.microsoft.com/office/drawing/2014/main" id="{546D955B-D8B6-0DE9-86D5-89AB2F95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/>
          <a:stretch>
            <a:fillRect/>
          </a:stretch>
        </p:blipFill>
        <p:spPr bwMode="auto">
          <a:xfrm>
            <a:off x="900113" y="3184525"/>
            <a:ext cx="3660775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6F17A758-F403-EE6B-149B-3AD882C29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>
                <a:solidFill>
                  <a:srgbClr val="FFFF00"/>
                </a:solidFill>
              </a:rPr>
              <a:t>Lovasbalesetek</a:t>
            </a:r>
          </a:p>
        </p:txBody>
      </p:sp>
      <p:pic>
        <p:nvPicPr>
          <p:cNvPr id="269316" name="Picture 4">
            <a:extLst>
              <a:ext uri="{FF2B5EF4-FFF2-40B4-BE49-F238E27FC236}">
                <a16:creationId xmlns:a16="http://schemas.microsoft.com/office/drawing/2014/main" id="{5E39CF3A-06A6-32F2-C551-D24A90219514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4221163"/>
            <a:ext cx="2854325" cy="2055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9317" name="Picture 5">
            <a:extLst>
              <a:ext uri="{FF2B5EF4-FFF2-40B4-BE49-F238E27FC236}">
                <a16:creationId xmlns:a16="http://schemas.microsoft.com/office/drawing/2014/main" id="{F7615F39-03B0-8E98-B2D1-A0AEC7BE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48274" b="12593"/>
          <a:stretch>
            <a:fillRect/>
          </a:stretch>
        </p:blipFill>
        <p:spPr bwMode="auto">
          <a:xfrm>
            <a:off x="395288" y="1557338"/>
            <a:ext cx="70564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FD2A45B-F43E-5212-911D-7BBD691C2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60438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X-XV. Szd.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393D0671-60D1-C3F0-5395-742EFB614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X. szd. Abdicasis mór orvos, Spanyolorsz, könyve: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Törések ellátása, ficamok,műtéti metszések, hűtés.(RICE)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 sz="2400">
              <a:solidFill>
                <a:srgbClr val="FFFF00"/>
              </a:solidFill>
              <a:effectLst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Gyakoribb utazások, több közl.bales.: Lóról leesés,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 u="sng">
                <a:solidFill>
                  <a:schemeClr val="folHlink"/>
                </a:solidFill>
                <a:effectLst/>
              </a:rPr>
              <a:t>szekérrel feldőlés</a:t>
            </a:r>
            <a:r>
              <a:rPr lang="hu-HU" altLang="hu-HU" sz="2400">
                <a:solidFill>
                  <a:srgbClr val="FFFF00"/>
                </a:solidFill>
                <a:effectLst/>
              </a:rPr>
              <a:t> stb. XXIII. János pápa balesete Arlberg hágó,1414:konstanzi zsinatra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  <a:effectLst/>
              </a:rPr>
              <a:t>      utazáskor     </a:t>
            </a:r>
            <a:endParaRPr lang="hu-HU" altLang="hu-HU" sz="2000" i="1">
              <a:solidFill>
                <a:srgbClr val="FFFF00"/>
              </a:solidFill>
              <a:effectLst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000" i="1">
                <a:solidFill>
                  <a:srgbClr val="FFFF00"/>
                </a:solidFill>
                <a:effectLst/>
              </a:rPr>
              <a:t>( Fametszet, Ulrich von Reichental,1483)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 sz="2000" i="1">
              <a:solidFill>
                <a:srgbClr val="FFFF00"/>
              </a:solidFill>
              <a:effectLst/>
            </a:endParaRPr>
          </a:p>
        </p:txBody>
      </p:sp>
      <p:pic>
        <p:nvPicPr>
          <p:cNvPr id="211975" name="Picture 7">
            <a:extLst>
              <a:ext uri="{FF2B5EF4-FFF2-40B4-BE49-F238E27FC236}">
                <a16:creationId xmlns:a16="http://schemas.microsoft.com/office/drawing/2014/main" id="{7F0DB830-4945-3F7B-0968-3077D58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1" r="38754"/>
          <a:stretch>
            <a:fillRect/>
          </a:stretch>
        </p:blipFill>
        <p:spPr bwMode="auto">
          <a:xfrm>
            <a:off x="5364163" y="3716338"/>
            <a:ext cx="3343275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CD53128E-63A0-6307-9561-589356C43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3336925"/>
          </a:xfrm>
        </p:spPr>
        <p:txBody>
          <a:bodyPr/>
          <a:lstStyle/>
          <a:p>
            <a:pPr algn="l"/>
            <a:r>
              <a:rPr lang="hu-HU" altLang="hu-HU" sz="3600">
                <a:solidFill>
                  <a:srgbClr val="FFFF00"/>
                </a:solidFill>
              </a:rPr>
              <a:t>1517: Tábori könyv a  seborvoslásról</a:t>
            </a:r>
            <a:br>
              <a:rPr lang="hu-HU" altLang="hu-HU" sz="3600">
                <a:solidFill>
                  <a:srgbClr val="FFFF00"/>
                </a:solidFill>
              </a:rPr>
            </a:br>
            <a:r>
              <a:rPr lang="hu-HU" altLang="hu-HU" sz="2800"/>
              <a:t>Hans von Gersdorf strassbourgi sebészorvos</a:t>
            </a:r>
            <a:br>
              <a:rPr lang="hu-HU" altLang="hu-HU" sz="2800"/>
            </a:br>
            <a:r>
              <a:rPr lang="hu-HU" altLang="hu-HU" sz="2800"/>
              <a:t>könyve a sérülésekről. Újként írja le:a lőfegyverek ólomlövedékétől eredő lágyrészek szakadása, gennyedést okoz és gyakran amputációhoz vezet.</a:t>
            </a:r>
            <a:br>
              <a:rPr lang="hu-HU" altLang="hu-HU" sz="2800"/>
            </a:br>
            <a:endParaRPr lang="hu-HU" altLang="hu-HU" sz="2800"/>
          </a:p>
        </p:txBody>
      </p:sp>
      <p:pic>
        <p:nvPicPr>
          <p:cNvPr id="267268" name="Picture 4">
            <a:extLst>
              <a:ext uri="{FF2B5EF4-FFF2-40B4-BE49-F238E27FC236}">
                <a16:creationId xmlns:a16="http://schemas.microsoft.com/office/drawing/2014/main" id="{FAA5527E-6F38-78AD-F0DF-57829DACD10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36517" r="27682" b="19971"/>
          <a:stretch>
            <a:fillRect/>
          </a:stretch>
        </p:blipFill>
        <p:spPr>
          <a:xfrm>
            <a:off x="5219700" y="3789363"/>
            <a:ext cx="2874963" cy="2106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7269" name="Picture 5">
            <a:extLst>
              <a:ext uri="{FF2B5EF4-FFF2-40B4-BE49-F238E27FC236}">
                <a16:creationId xmlns:a16="http://schemas.microsoft.com/office/drawing/2014/main" id="{611B28EF-A4E9-DA52-CE67-64280BFB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3065463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3984434C-27E8-C2D3-EB55-80D3FCE00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960438"/>
          </a:xfrm>
        </p:spPr>
        <p:txBody>
          <a:bodyPr/>
          <a:lstStyle/>
          <a:p>
            <a:r>
              <a:rPr lang="hu-HU" altLang="hu-HU" sz="3200">
                <a:solidFill>
                  <a:srgbClr val="FFFF00"/>
                </a:solidFill>
              </a:rPr>
              <a:t>Gőzzel hajtott járművek, új baleseti forrás!</a:t>
            </a:r>
            <a:r>
              <a:rPr lang="hu-HU" altLang="hu-HU" sz="2400">
                <a:solidFill>
                  <a:srgbClr val="FFFF00"/>
                </a:solidFill>
              </a:rPr>
              <a:t> </a:t>
            </a:r>
            <a:br>
              <a:rPr lang="hu-HU" altLang="hu-HU" sz="2400">
                <a:solidFill>
                  <a:srgbClr val="FFFF00"/>
                </a:solidFill>
              </a:rPr>
            </a:br>
            <a:r>
              <a:rPr lang="hu-HU" altLang="hu-HU" sz="2400">
                <a:solidFill>
                  <a:srgbClr val="FFFF00"/>
                </a:solidFill>
              </a:rPr>
              <a:t>Az első „ motorizációs” baleset  1770, Nicolas-Joseph Cugnot ágyúvontatója felrobbant.</a:t>
            </a:r>
            <a:r>
              <a:rPr lang="hu-HU" altLang="hu-HU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95588" name="Picture 4">
            <a:extLst>
              <a:ext uri="{FF2B5EF4-FFF2-40B4-BE49-F238E27FC236}">
                <a16:creationId xmlns:a16="http://schemas.microsoft.com/office/drawing/2014/main" id="{7D5BF401-75F7-5125-94D8-4A9BF517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4113212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0" name="Picture 6">
            <a:extLst>
              <a:ext uri="{FF2B5EF4-FFF2-40B4-BE49-F238E27FC236}">
                <a16:creationId xmlns:a16="http://schemas.microsoft.com/office/drawing/2014/main" id="{268AF4D2-4DAE-858C-CD83-5ABCDB12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5"/>
          <a:stretch>
            <a:fillRect/>
          </a:stretch>
        </p:blipFill>
        <p:spPr bwMode="auto">
          <a:xfrm>
            <a:off x="4787900" y="3797300"/>
            <a:ext cx="3732213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2" name="Picture 8">
            <a:extLst>
              <a:ext uri="{FF2B5EF4-FFF2-40B4-BE49-F238E27FC236}">
                <a16:creationId xmlns:a16="http://schemas.microsoft.com/office/drawing/2014/main" id="{82297D2F-99E0-76E4-8C15-606EBD7D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94137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3" name="Picture 9">
            <a:extLst>
              <a:ext uri="{FF2B5EF4-FFF2-40B4-BE49-F238E27FC236}">
                <a16:creationId xmlns:a16="http://schemas.microsoft.com/office/drawing/2014/main" id="{309107A7-6F2B-3487-BC69-BFCDB786F1AC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43027" b="10495"/>
          <a:stretch>
            <a:fillRect/>
          </a:stretch>
        </p:blipFill>
        <p:spPr>
          <a:xfrm>
            <a:off x="4284663" y="1916113"/>
            <a:ext cx="4779962" cy="172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A8C706B7-BEC3-A7CB-EAB8-C986B6D12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23962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Közlekedési és háborús sérülés: az életben maradásra esély:az amputáció</a:t>
            </a: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E463D29A-4DC2-F70D-BA2F-16FC38A47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11687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/>
              <a:t>1805-ben a hajóorvosok többszáz végtagot amputáltak </a:t>
            </a:r>
            <a:r>
              <a:rPr lang="hu-HU" altLang="hu-HU" sz="2400"/>
              <a:t>(Trafalgári csata)</a:t>
            </a:r>
          </a:p>
        </p:txBody>
      </p:sp>
      <p:pic>
        <p:nvPicPr>
          <p:cNvPr id="214023" name="Picture 7">
            <a:extLst>
              <a:ext uri="{FF2B5EF4-FFF2-40B4-BE49-F238E27FC236}">
                <a16:creationId xmlns:a16="http://schemas.microsoft.com/office/drawing/2014/main" id="{F54FB0F5-12C0-016F-818F-13487D74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9" t="26151" r="18454" b="-2179"/>
          <a:stretch>
            <a:fillRect/>
          </a:stretch>
        </p:blipFill>
        <p:spPr bwMode="auto">
          <a:xfrm>
            <a:off x="5795963" y="2492375"/>
            <a:ext cx="2789237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26" name="Rectangle 10">
            <a:extLst>
              <a:ext uri="{FF2B5EF4-FFF2-40B4-BE49-F238E27FC236}">
                <a16:creationId xmlns:a16="http://schemas.microsoft.com/office/drawing/2014/main" id="{85CB89B9-F32F-5A4C-1F1B-26034301F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2375"/>
            <a:ext cx="55086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William Beatty(</a:t>
            </a:r>
            <a:r>
              <a:rPr lang="hu-HU" altLang="hu-HU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1773 – 1842) HMS Victory hajóorvosa, 815 legénység </a:t>
            </a:r>
          </a:p>
          <a:p>
            <a:r>
              <a:rPr lang="hu-HU" altLang="hu-HU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57 meghalt, 109 sérült, 9 felkar, 2 alsó végt. amputációt végzett. Nelsont nem operálta meg, mert reménytelennek ítélte</a:t>
            </a:r>
          </a:p>
        </p:txBody>
      </p:sp>
      <p:pic>
        <p:nvPicPr>
          <p:cNvPr id="214027" name="Picture 11" descr="Portrait of Sir William Beatty wearing full uniform.">
            <a:hlinkClick r:id="rId3" tooltip="Portrait of Sir William Beatty wearing full uniform."/>
            <a:extLst>
              <a:ext uri="{FF2B5EF4-FFF2-40B4-BE49-F238E27FC236}">
                <a16:creationId xmlns:a16="http://schemas.microsoft.com/office/drawing/2014/main" id="{A9CFBB79-A33E-EC53-4853-E094CC99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/>
          <a:stretch>
            <a:fillRect/>
          </a:stretch>
        </p:blipFill>
        <p:spPr bwMode="auto">
          <a:xfrm>
            <a:off x="2124075" y="4437063"/>
            <a:ext cx="1905000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The Beginning is near Pictures, Images and Photos">
            <a:extLst>
              <a:ext uri="{FF2B5EF4-FFF2-40B4-BE49-F238E27FC236}">
                <a16:creationId xmlns:a16="http://schemas.microsoft.com/office/drawing/2014/main" id="{9BDDED15-7103-4D95-7AE8-B37020EEED24}"/>
              </a:ext>
            </a:extLst>
          </p:cNvPr>
          <p:cNvPicPr>
            <a:picLocks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600200"/>
            <a:ext cx="1755775" cy="2792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229" name="Picture 5" descr="The Beginning is near Pictures, Images and Photos">
            <a:extLst>
              <a:ext uri="{FF2B5EF4-FFF2-40B4-BE49-F238E27FC236}">
                <a16:creationId xmlns:a16="http://schemas.microsoft.com/office/drawing/2014/main" id="{AF06B4E5-DD8C-6CA9-91E3-1D5607BF8264}"/>
              </a:ext>
            </a:extLst>
          </p:cNvPr>
          <p:cNvPicPr>
            <a:picLocks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484313"/>
            <a:ext cx="1762125" cy="280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230" name="Picture 6" descr="The Beginning is near Pictures, Images and Photos">
            <a:extLst>
              <a:ext uri="{FF2B5EF4-FFF2-40B4-BE49-F238E27FC236}">
                <a16:creationId xmlns:a16="http://schemas.microsoft.com/office/drawing/2014/main" id="{4CA81882-2341-5DC2-9E67-B51E1E1A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17621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072D23B3-401D-9226-D6EC-17F7389BE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96975"/>
          </a:xfrm>
        </p:spPr>
        <p:txBody>
          <a:bodyPr/>
          <a:lstStyle/>
          <a:p>
            <a:r>
              <a:rPr lang="hu-HU" altLang="hu-HU" sz="3200"/>
              <a:t>A britek összes vesztesége 449 halott,   francia-spanyol 4000</a:t>
            </a:r>
            <a:endParaRPr lang="hu-HU" altLang="hu-HU" sz="4000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91D95118-42EF-572B-1A1C-3570D7961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229600" cy="10585450"/>
          </a:xfrm>
        </p:spPr>
        <p:txBody>
          <a:bodyPr/>
          <a:lstStyle/>
          <a:p>
            <a:pPr marL="609600" indent="-609600"/>
            <a:r>
              <a:rPr lang="hu-HU" altLang="hu-HU"/>
              <a:t>Nelson halálos lövés kap, a vállán be, tüdején, hasüregen át medencéig.</a:t>
            </a:r>
          </a:p>
          <a:p>
            <a:pPr marL="609600" indent="-609600"/>
            <a:r>
              <a:rPr lang="hu-HU" altLang="hu-HU"/>
              <a:t>”Halott vagyok” mondta, levitték  alsó fedélzetre. Tájékoztatást kért a csatáról Alexander Scott lelkész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mellette volt, haláláig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nem felejtette amit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tapasztalt a sebészi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munkáról.</a:t>
            </a:r>
          </a:p>
        </p:txBody>
      </p:sp>
      <p:pic>
        <p:nvPicPr>
          <p:cNvPr id="284686" name="Picture 14" descr="Portrait of Sir William Beatty wearing full uniform.">
            <a:hlinkClick r:id="rId2" tooltip="Portrait of Sir William Beatty wearing full uniform."/>
            <a:extLst>
              <a:ext uri="{FF2B5EF4-FFF2-40B4-BE49-F238E27FC236}">
                <a16:creationId xmlns:a16="http://schemas.microsoft.com/office/drawing/2014/main" id="{31033334-F956-89AE-64E8-5F2E17B2E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18259425"/>
            <a:ext cx="1905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713" name="Picture 41" descr="Nelson kapitány halálos lövést kap">
            <a:extLst>
              <a:ext uri="{FF2B5EF4-FFF2-40B4-BE49-F238E27FC236}">
                <a16:creationId xmlns:a16="http://schemas.microsoft.com/office/drawing/2014/main" id="{EDB0DA6E-9AB6-4DF9-C1F0-AA27F8A8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3067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B3A5B1B3-0129-2F57-2A7F-7C5E3C9CD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2039938"/>
          </a:xfrm>
        </p:spPr>
        <p:txBody>
          <a:bodyPr/>
          <a:lstStyle/>
          <a:p>
            <a:r>
              <a:rPr lang="hu-HU" altLang="hu-HU" sz="3200"/>
              <a:t>Napoleon  1812-ben 650.000 katonával indult,80.000 vissza, 1-2 ezer tért haza:</a:t>
            </a:r>
            <a:br>
              <a:rPr lang="hu-HU" altLang="hu-HU" sz="3200"/>
            </a:br>
            <a:r>
              <a:rPr lang="hu-HU" altLang="hu-HU" sz="3200"/>
              <a:t>balesetek, fagyás, járvány a </a:t>
            </a:r>
            <a:r>
              <a:rPr lang="hu-HU" altLang="hu-HU" sz="3200">
                <a:solidFill>
                  <a:schemeClr val="folHlink"/>
                </a:solidFill>
              </a:rPr>
              <a:t>vezető halál ok</a:t>
            </a:r>
          </a:p>
        </p:txBody>
      </p:sp>
      <p:pic>
        <p:nvPicPr>
          <p:cNvPr id="277508" name="Picture 4">
            <a:extLst>
              <a:ext uri="{FF2B5EF4-FFF2-40B4-BE49-F238E27FC236}">
                <a16:creationId xmlns:a16="http://schemas.microsoft.com/office/drawing/2014/main" id="{232D0BA1-7A87-6B0A-C5BC-CEAF48700FF0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205038"/>
            <a:ext cx="2717800" cy="2314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7510" name="Picture 6">
            <a:extLst>
              <a:ext uri="{FF2B5EF4-FFF2-40B4-BE49-F238E27FC236}">
                <a16:creationId xmlns:a16="http://schemas.microsoft.com/office/drawing/2014/main" id="{061BE404-FAA4-477C-3DF0-E075BC010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/>
          <a:stretch>
            <a:fillRect/>
          </a:stretch>
        </p:blipFill>
        <p:spPr bwMode="auto">
          <a:xfrm>
            <a:off x="3419475" y="4365625"/>
            <a:ext cx="368458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1" name="Picture 7">
            <a:extLst>
              <a:ext uri="{FF2B5EF4-FFF2-40B4-BE49-F238E27FC236}">
                <a16:creationId xmlns:a16="http://schemas.microsoft.com/office/drawing/2014/main" id="{51F524C2-26A7-56E3-BAEB-7FA641C1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3649662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ACA25C27-12C4-7328-CBAB-4D3D67F6C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>
                <a:solidFill>
                  <a:srgbClr val="FFFF00"/>
                </a:solidFill>
              </a:rPr>
              <a:t>Napoleon sebésze: Jean Dominique baron de </a:t>
            </a:r>
            <a:r>
              <a:rPr lang="hu-HU" altLang="hu-HU" sz="3200">
                <a:solidFill>
                  <a:srgbClr val="FFFF00"/>
                </a:solidFill>
              </a:rPr>
              <a:t>Larrey </a:t>
            </a:r>
            <a:r>
              <a:rPr lang="hu-HU" altLang="hu-HU" sz="2800">
                <a:solidFill>
                  <a:srgbClr val="FFFF00"/>
                </a:solidFill>
              </a:rPr>
              <a:t>(1766-1842)</a:t>
            </a:r>
            <a:br>
              <a:rPr lang="hu-HU" altLang="hu-HU" sz="2800">
                <a:solidFill>
                  <a:srgbClr val="FFFF00"/>
                </a:solidFill>
              </a:rPr>
            </a:br>
            <a:r>
              <a:rPr lang="hu-HU" altLang="hu-HU" sz="2400">
                <a:solidFill>
                  <a:srgbClr val="FFFF00"/>
                </a:solidFill>
              </a:rPr>
              <a:t>A  történelem legnagyobb hadisebésze</a:t>
            </a:r>
            <a:br>
              <a:rPr lang="hu-HU" altLang="hu-HU" sz="2400">
                <a:solidFill>
                  <a:srgbClr val="FFFF00"/>
                </a:solidFill>
              </a:rPr>
            </a:br>
            <a:r>
              <a:rPr lang="hu-HU" altLang="hu-HU" sz="2000" i="1">
                <a:solidFill>
                  <a:srgbClr val="FFFF00"/>
                </a:solidFill>
              </a:rPr>
              <a:t>(Garrison-Morton)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9CE0A02E-A206-62A9-149F-AFAF42AC2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496887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br>
              <a:rPr lang="hu-HU" altLang="hu-HU"/>
            </a:br>
            <a:r>
              <a:rPr lang="hu-HU" altLang="hu-HU"/>
              <a:t>Létrehozta a lóvonta„ repülő mentőt”  a sérültek gyűjtésére és elszállítására . Elsőként végzett csípőízületi amputációt, 10-15 perc! 1815-ben mutatta be első két hadszíntéren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     operált gyógyult betegét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000"/>
              <a:t>                                                              </a:t>
            </a:r>
            <a:endParaRPr lang="hu-HU" altLang="hu-HU" sz="2000">
              <a:hlinkClick r:id="rId2" tooltip="Anne-Louis Girodet de ROUSSY-Trioson"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000"/>
              <a:t>,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 </a:t>
            </a:r>
          </a:p>
        </p:txBody>
      </p:sp>
      <p:pic>
        <p:nvPicPr>
          <p:cNvPr id="281605" name="Picture 5">
            <a:hlinkClick r:id="rId3" tooltip="Dominique Jean Larrey, portré Anne-Louis Girodet de ROUSSY-Trioson, Musée du Louvre, Párizs."/>
            <a:extLst>
              <a:ext uri="{FF2B5EF4-FFF2-40B4-BE49-F238E27FC236}">
                <a16:creationId xmlns:a16="http://schemas.microsoft.com/office/drawing/2014/main" id="{D79855FC-6B3B-BF3E-9D08-89717808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905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9" name="Picture 9" descr="Ambulancia de Larrey">
            <a:extLst>
              <a:ext uri="{FF2B5EF4-FFF2-40B4-BE49-F238E27FC236}">
                <a16:creationId xmlns:a16="http://schemas.microsoft.com/office/drawing/2014/main" id="{9580C57B-9176-7BD2-B3FB-4DB07E39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/>
          <a:stretch>
            <a:fillRect/>
          </a:stretch>
        </p:blipFill>
        <p:spPr bwMode="auto">
          <a:xfrm>
            <a:off x="179388" y="4724400"/>
            <a:ext cx="3360737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12" name="Rectangle 12">
            <a:extLst>
              <a:ext uri="{FF2B5EF4-FFF2-40B4-BE49-F238E27FC236}">
                <a16:creationId xmlns:a16="http://schemas.microsoft.com/office/drawing/2014/main" id="{865FD141-AFDA-0B5E-34E8-A951A5D71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021388"/>
            <a:ext cx="4289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de </a:t>
            </a:r>
            <a:r>
              <a:rPr lang="hu-HU" altLang="hu-HU" sz="1800" b="1">
                <a:effectLst>
                  <a:outerShdw blurRad="38100" dist="38100" dir="2700000" algn="tl">
                    <a:srgbClr val="000000"/>
                  </a:outerShdw>
                </a:effectLst>
                <a:hlinkClick r:id="rId2" tooltip="Anne-Louis Girodet de ROUSSY-Trioson"/>
              </a:rPr>
              <a:t>ROUSSY-Trioson</a:t>
            </a:r>
            <a:r>
              <a:rPr lang="hu-HU" altLang="hu-H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sz="1800" b="1">
                <a:effectLst>
                  <a:outerShdw blurRad="38100" dist="38100" dir="2700000" algn="tl">
                    <a:srgbClr val="000000"/>
                  </a:outerShdw>
                </a:effectLst>
                <a:hlinkClick r:id="rId6" tooltip="Musée du Louvre"/>
              </a:rPr>
              <a:t>Musée du       Louvre</a:t>
            </a:r>
            <a:r>
              <a:rPr lang="hu-HU" altLang="hu-HU" sz="1800" b="1"/>
              <a:t> </a:t>
            </a:r>
          </a:p>
          <a:p>
            <a:br>
              <a:rPr lang="hu-HU" altLang="hu-HU" sz="1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u-HU" altLang="hu-HU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1613" name="Picture 13">
            <a:extLst>
              <a:ext uri="{FF2B5EF4-FFF2-40B4-BE49-F238E27FC236}">
                <a16:creationId xmlns:a16="http://schemas.microsoft.com/office/drawing/2014/main" id="{71B8A795-0692-E2C1-1F98-5D8E56B2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221163"/>
            <a:ext cx="2976562" cy="1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75A6934B-4AE2-A6CF-D56A-DEDA99CAE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315913"/>
            <a:ext cx="8147050" cy="73025"/>
          </a:xfrm>
        </p:spPr>
        <p:txBody>
          <a:bodyPr/>
          <a:lstStyle/>
          <a:p>
            <a:endParaRPr lang="hu-HU" altLang="hu-HU" sz="4000"/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AA6FF193-F366-AB5F-08C5-2C4CD3334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88913"/>
            <a:ext cx="8229600" cy="6480175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hu-HU" altLang="hu-HU" sz="2400"/>
              <a:t>Regöly- Mérei "</a:t>
            </a:r>
            <a:r>
              <a:rPr lang="hu-HU" altLang="hu-HU" sz="2400">
                <a:solidFill>
                  <a:srgbClr val="FFFF00"/>
                </a:solidFill>
              </a:rPr>
              <a:t>Larrey</a:t>
            </a:r>
            <a:r>
              <a:rPr lang="hu-HU" altLang="hu-HU" sz="2400"/>
              <a:t> a napóleoni hadsereg fõ-sebésze a csatatéren amputálta a megfagyott végtagokat", felelevenítette a hippokratészi és  római orvosi iskola alkoholos kötését, sőt kámfort kevert hozzá (Pólya)„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 sz="2400"/>
              <a:t> </a:t>
            </a:r>
            <a:br>
              <a:rPr lang="hu-HU" altLang="hu-HU" sz="2400"/>
            </a:br>
            <a:r>
              <a:rPr lang="hu-HU" altLang="hu-HU" sz="2400"/>
              <a:t>Használt... lisztbõl ,fehérjébõl vagy gyantás anyagot, </a:t>
            </a:r>
            <a:r>
              <a:rPr lang="hu-HU" altLang="hu-HU" sz="2400">
                <a:solidFill>
                  <a:srgbClr val="FFFF00"/>
                </a:solidFill>
              </a:rPr>
              <a:t>törések rögzítésére,</a:t>
            </a:r>
            <a:r>
              <a:rPr lang="hu-HU" altLang="hu-HU" sz="2400"/>
              <a:t> azonnal a sérülés után és </a:t>
            </a:r>
            <a:r>
              <a:rPr lang="hu-HU" altLang="hu-HU" sz="2400">
                <a:solidFill>
                  <a:srgbClr val="FFFF00"/>
                </a:solidFill>
              </a:rPr>
              <a:t>rajtahagyta a törés gyógyulásáig</a:t>
            </a:r>
            <a:r>
              <a:rPr lang="hu-HU" altLang="hu-HU" sz="2400"/>
              <a:t>". 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 sz="2400"/>
              <a:t>A végtagok gipsszel történõ körülöntését Larrey javaslatára alkalmazták</a:t>
            </a:r>
          </a:p>
          <a:p>
            <a:pPr marL="609600" indent="-609600">
              <a:lnSpc>
                <a:spcPct val="90000"/>
              </a:lnSpc>
            </a:pPr>
            <a:endParaRPr lang="hu-HU" altLang="hu-HU" sz="2400"/>
          </a:p>
          <a:p>
            <a:pPr marL="609600" indent="-609600">
              <a:lnSpc>
                <a:spcPct val="90000"/>
              </a:lnSpc>
            </a:pPr>
            <a:r>
              <a:rPr lang="hu-HU" altLang="hu-HU" sz="2400">
                <a:solidFill>
                  <a:srgbClr val="FFFF00"/>
                </a:solidFill>
              </a:rPr>
              <a:t>Gyorsan operált</a:t>
            </a:r>
            <a:r>
              <a:rPr lang="hu-HU" altLang="hu-HU" sz="2400"/>
              <a:t>, az emlékezések szerint például a borodinói csata napján 200 (!) amputatiót végzett,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      lebenyképzéssel,érlekötéssel, 4, azaz négy perc alatt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      Tapasztalatai alapján írta Emlékezéseim a hadisebészetre ("Mémoires de médecine militaire").</a:t>
            </a:r>
            <a:r>
              <a:rPr lang="hu-HU" altLang="hu-HU"/>
              <a:t>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400"/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400"/>
          </a:p>
          <a:p>
            <a:pPr marL="609600" indent="-609600">
              <a:lnSpc>
                <a:spcPct val="90000"/>
              </a:lnSpc>
            </a:pPr>
            <a:endParaRPr lang="hu-HU" altLang="hu-HU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F2973509-7B91-08FB-3EA9-71BDF805A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349500"/>
          </a:xfrm>
        </p:spPr>
        <p:txBody>
          <a:bodyPr/>
          <a:lstStyle/>
          <a:p>
            <a:r>
              <a:rPr lang="hu-HU" altLang="hu-HU" sz="2800" i="1">
                <a:solidFill>
                  <a:schemeClr val="folHlink"/>
                </a:solidFill>
              </a:rPr>
              <a:t>Gangrene and Glory</a:t>
            </a:r>
            <a:r>
              <a:rPr lang="hu-HU" altLang="hu-HU" sz="2400"/>
              <a:t>  US.polgárháború:nemcsak háborús  sérülések hanem balesetek: leesés lóról, elgázolás fogatokkal, sárgaláz,malária,tífusz, gangraena, sebfertőzések, skorbut, kanyaró, himlő, dysenteria, gáz gangraena </a:t>
            </a:r>
            <a:endParaRPr lang="hu-HU" altLang="hu-HU"/>
          </a:p>
        </p:txBody>
      </p:sp>
      <p:pic>
        <p:nvPicPr>
          <p:cNvPr id="217096" name="Picture 8">
            <a:extLst>
              <a:ext uri="{FF2B5EF4-FFF2-40B4-BE49-F238E27FC236}">
                <a16:creationId xmlns:a16="http://schemas.microsoft.com/office/drawing/2014/main" id="{9C0645DB-DA6D-FD41-F16F-19DC1095C9F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26138" r="17506" b="16336"/>
          <a:stretch>
            <a:fillRect/>
          </a:stretch>
        </p:blipFill>
        <p:spPr>
          <a:xfrm>
            <a:off x="4356100" y="3429000"/>
            <a:ext cx="3911600" cy="2146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097" name="Picture 9">
            <a:extLst>
              <a:ext uri="{FF2B5EF4-FFF2-40B4-BE49-F238E27FC236}">
                <a16:creationId xmlns:a16="http://schemas.microsoft.com/office/drawing/2014/main" id="{922C8CFD-CADF-78B1-4089-3E0683665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7353" r="6299" b="4411"/>
          <a:stretch>
            <a:fillRect/>
          </a:stretch>
        </p:blipFill>
        <p:spPr bwMode="auto">
          <a:xfrm>
            <a:off x="539750" y="2708275"/>
            <a:ext cx="31130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5199893B-933C-E611-00F2-BCF3B200FA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>
                <a:solidFill>
                  <a:srgbClr val="FFFF00"/>
                </a:solidFill>
              </a:rPr>
              <a:t>Amerikai polgárháború: elsősegélynyújtó helyek, sebesültszállító kocsik 1861-1865</a:t>
            </a:r>
          </a:p>
        </p:txBody>
      </p:sp>
      <p:pic>
        <p:nvPicPr>
          <p:cNvPr id="276484" name="BLOGGER_PHOTO_ID_5282252149081844482">
            <a:extLst>
              <a:ext uri="{FF2B5EF4-FFF2-40B4-BE49-F238E27FC236}">
                <a16:creationId xmlns:a16="http://schemas.microsoft.com/office/drawing/2014/main" id="{0F81BCF6-7C10-BB66-6F73-931D702A427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5380"/>
          <a:stretch>
            <a:fillRect/>
          </a:stretch>
        </p:blipFill>
        <p:spPr>
          <a:xfrm>
            <a:off x="4859338" y="3860800"/>
            <a:ext cx="3810000" cy="2676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486" name="Picture 6">
            <a:extLst>
              <a:ext uri="{FF2B5EF4-FFF2-40B4-BE49-F238E27FC236}">
                <a16:creationId xmlns:a16="http://schemas.microsoft.com/office/drawing/2014/main" id="{27F93AA4-5EF3-8F0F-C0BA-AD34C93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r="4678"/>
          <a:stretch>
            <a:fillRect/>
          </a:stretch>
        </p:blipFill>
        <p:spPr bwMode="auto">
          <a:xfrm>
            <a:off x="755650" y="4581525"/>
            <a:ext cx="3486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Picture 7">
            <a:extLst>
              <a:ext uri="{FF2B5EF4-FFF2-40B4-BE49-F238E27FC236}">
                <a16:creationId xmlns:a16="http://schemas.microsoft.com/office/drawing/2014/main" id="{63E50DAF-382F-4333-56C9-2899465A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19113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90" name="Rectangle 10">
            <a:extLst>
              <a:ext uri="{FF2B5EF4-FFF2-40B4-BE49-F238E27FC236}">
                <a16:creationId xmlns:a16="http://schemas.microsoft.com/office/drawing/2014/main" id="{FCBABC05-938B-07EC-1D8E-EE82EFD73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3" y="2505075"/>
            <a:ext cx="5267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276488" name="Picture 8">
            <a:extLst>
              <a:ext uri="{FF2B5EF4-FFF2-40B4-BE49-F238E27FC236}">
                <a16:creationId xmlns:a16="http://schemas.microsoft.com/office/drawing/2014/main" id="{A34D9DDC-587D-ADD8-FC2A-B6530B57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73238"/>
            <a:ext cx="42195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6502" name="Group 22">
            <a:extLst>
              <a:ext uri="{FF2B5EF4-FFF2-40B4-BE49-F238E27FC236}">
                <a16:creationId xmlns:a16="http://schemas.microsoft.com/office/drawing/2014/main" id="{0A7AF69C-6C98-CFC1-723B-60A0347F73B2}"/>
              </a:ext>
            </a:extLst>
          </p:cNvPr>
          <p:cNvGraphicFramePr>
            <a:graphicFrameLocks noGrp="1"/>
          </p:cNvGraphicFramePr>
          <p:nvPr/>
        </p:nvGraphicFramePr>
        <p:xfrm>
          <a:off x="2908300" y="1628775"/>
          <a:ext cx="5267325" cy="3800475"/>
        </p:xfrm>
        <a:graphic>
          <a:graphicData uri="http://schemas.openxmlformats.org/drawingml/2006/table">
            <a:tbl>
              <a:tblPr/>
              <a:tblGrid>
                <a:gridCol w="5267325">
                  <a:extLst>
                    <a:ext uri="{9D8B030D-6E8A-4147-A177-3AD203B41FA5}">
                      <a16:colId xmlns:a16="http://schemas.microsoft.com/office/drawing/2014/main" val="878551259"/>
                    </a:ext>
                  </a:extLst>
                </a:gridCol>
              </a:tblGrid>
              <a:tr h="2087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077983"/>
                  </a:ext>
                </a:extLst>
              </a:tr>
              <a:tr h="171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hu-HU" altLang="hu-H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5727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A423CB12-F090-DFA8-F659-3DD07DA9F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algn="l"/>
            <a:r>
              <a:rPr lang="hu-HU" altLang="hu-HU" sz="2800">
                <a:solidFill>
                  <a:srgbClr val="FFFF00"/>
                </a:solidFill>
              </a:rPr>
              <a:t>Közlekedési és háborús nyílt végtagsérülések  életmentő kezelése:amputáció!</a:t>
            </a:r>
            <a:r>
              <a:rPr lang="hu-HU" altLang="hu-HU"/>
              <a:t> </a:t>
            </a:r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CBF968D2-6714-783C-C100-DDEC3426B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54562"/>
          </a:xfrm>
        </p:spPr>
        <p:txBody>
          <a:bodyPr/>
          <a:lstStyle/>
          <a:p>
            <a:r>
              <a:rPr lang="hu-HU" altLang="hu-HU" sz="2800"/>
              <a:t>Amputations were not only used in military practice but also in civil practice to treat injuries sustained in </a:t>
            </a:r>
          </a:p>
          <a:p>
            <a:r>
              <a:rPr lang="hu-HU" altLang="hu-HU" sz="2800"/>
              <a:t>accidents as well as </a:t>
            </a:r>
          </a:p>
          <a:p>
            <a:r>
              <a:rPr lang="hu-HU" altLang="hu-HU" sz="2800"/>
              <a:t>other issues such as</a:t>
            </a:r>
          </a:p>
          <a:p>
            <a:r>
              <a:rPr lang="hu-HU" altLang="hu-HU" sz="2800"/>
              <a:t> tumors of the bone.</a:t>
            </a:r>
            <a:r>
              <a:rPr lang="hu-HU" altLang="hu-HU"/>
              <a:t> </a:t>
            </a:r>
          </a:p>
        </p:txBody>
      </p:sp>
      <p:pic>
        <p:nvPicPr>
          <p:cNvPr id="274436" name="Picture 4" descr="civil war amputation thigh">
            <a:extLst>
              <a:ext uri="{FF2B5EF4-FFF2-40B4-BE49-F238E27FC236}">
                <a16:creationId xmlns:a16="http://schemas.microsoft.com/office/drawing/2014/main" id="{293D1862-73E7-26E4-A2DD-80ADA4F3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141663"/>
            <a:ext cx="2462213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7" name="Picture 5">
            <a:extLst>
              <a:ext uri="{FF2B5EF4-FFF2-40B4-BE49-F238E27FC236}">
                <a16:creationId xmlns:a16="http://schemas.microsoft.com/office/drawing/2014/main" id="{2B6D4099-767F-195B-C747-C81641A5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24400"/>
            <a:ext cx="25908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1C89F47C-CC61-659C-F9FD-2F6BEA116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25538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Semmelweis – Lister antisepsis</a:t>
            </a:r>
          </a:p>
        </p:txBody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1E571E43-FDB9-D521-D5F7-37AC95BC9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29600" cy="5257800"/>
          </a:xfrm>
        </p:spPr>
        <p:txBody>
          <a:bodyPr/>
          <a:lstStyle/>
          <a:p>
            <a:r>
              <a:rPr lang="hu-HU" altLang="hu-HU" sz="2400"/>
              <a:t>Sajnálatos, a magyar </a:t>
            </a:r>
            <a:r>
              <a:rPr lang="hu-HU" altLang="hu-HU" sz="2400">
                <a:solidFill>
                  <a:srgbClr val="FFFF00"/>
                </a:solidFill>
              </a:rPr>
              <a:t>Semmelweis Ignác</a:t>
            </a:r>
            <a:r>
              <a:rPr lang="hu-HU" altLang="hu-HU" sz="2400"/>
              <a:t> korábban publikált (1858: Budapest, 1861: Bécs, németül) antiszeptikus eljárását figyelmen kívül hagyta a magyar és az osztrák orvosi közvélemény.</a:t>
            </a:r>
          </a:p>
          <a:p>
            <a:r>
              <a:rPr lang="hu-HU" altLang="hu-HU" sz="2400"/>
              <a:t> </a:t>
            </a:r>
            <a:r>
              <a:rPr lang="hu-HU" altLang="hu-HU" sz="2400">
                <a:solidFill>
                  <a:srgbClr val="FFFF00"/>
                </a:solidFill>
              </a:rPr>
              <a:t>Joseph Lister</a:t>
            </a:r>
            <a:r>
              <a:rPr lang="hu-HU" altLang="hu-HU" sz="2400"/>
              <a:t> antiszeptikus  sebészeti módszere  elterjedt a fejlett világban, kitüntetéseket  kapott, a Királyi Társaság elnöke volt, Viktoria királynő  sebésze</a:t>
            </a:r>
          </a:p>
          <a:p>
            <a:r>
              <a:rPr lang="hu-HU" altLang="hu-HU" sz="2400"/>
              <a:t>Joseph Lister Lancet: „A komplikált csonttörések, tályogok stb. kezelésének új módja…” Karbolsavas kötés sebfedésre, elöli a szeptikus csírákat. Between 45 and 50 percent of amputation cases died from sepsis 1865-ig in his Male Accident 15%-ra csökkent. </a:t>
            </a:r>
          </a:p>
          <a:p>
            <a:r>
              <a:rPr lang="hu-HU" altLang="hu-HU" sz="2400"/>
              <a:t>1870 Lister's antiseptic methods were used, by Germany, during the </a:t>
            </a:r>
            <a:r>
              <a:rPr lang="hu-HU" altLang="hu-HU" sz="2400">
                <a:solidFill>
                  <a:srgbClr val="FFFF00"/>
                </a:solidFill>
              </a:rPr>
              <a:t>Franco-Prussian war saving many Prussian soldier's lives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DF6BCDB5-9722-F6DB-857B-6485659CF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Semmelweis Ignác Fülöp (1818-1865)</a:t>
            </a:r>
          </a:p>
        </p:txBody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1F2ACE8E-4B72-8B65-AE33-45B4877F0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22762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Valószínűleg az egyik legismertebb magyar, de mindenképpen a legismertebb magyar orvos. Intézetünk 1965 óta visÜeli nevét, s ezt a nevet vette fel 1972-ben a Budapesti Orvosegyetem is.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 b="1">
                <a:solidFill>
                  <a:srgbClr val="FFFF00"/>
                </a:solidFill>
              </a:rPr>
              <a:t>"Az én tanításom nem arra van ítélve, hogy könyvtárak porában penészedjék,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 b="1">
                <a:solidFill>
                  <a:srgbClr val="FFFF00"/>
                </a:solidFill>
              </a:rPr>
              <a:t>       hanem hogy győztesen hasson a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 b="1">
                <a:solidFill>
                  <a:srgbClr val="FFFF00"/>
                </a:solidFill>
              </a:rPr>
              <a:t>       gyakorlati életben"</a:t>
            </a:r>
            <a:r>
              <a:rPr lang="hu-HU" altLang="hu-HU" sz="24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83655" name="Picture 7" descr="An engraved portrait of Semmelweis: a mustachioed, balding man in formal attire, pictured from the chest up.">
            <a:hlinkClick r:id="rId2" tooltip="Dr. Ignaz Semmelweis, aged 42 in 1860  a copperplate engraving by Jenő Dopy."/>
            <a:extLst>
              <a:ext uri="{FF2B5EF4-FFF2-40B4-BE49-F238E27FC236}">
                <a16:creationId xmlns:a16="http://schemas.microsoft.com/office/drawing/2014/main" id="{46FBD001-3B78-9166-B23D-6816D68B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89363"/>
            <a:ext cx="205105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FF194431-3444-4CAC-D717-867E7AAA2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457200" y="-387350"/>
            <a:ext cx="8229600" cy="144462"/>
          </a:xfrm>
        </p:spPr>
        <p:txBody>
          <a:bodyPr/>
          <a:lstStyle/>
          <a:p>
            <a:endParaRPr lang="hu-HU" altLang="hu-HU" sz="400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2FF70891-1016-1562-5B5B-CAB2C7B17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229600" cy="504031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  <a:latin typeface="Arial" panose="020B0604020202020204" pitchFamily="34" charset="0"/>
              </a:rPr>
              <a:t>160 éve a tudósok: 30 km/óránál többet az emberi test nem bír ki, sőt még elmebetegséget is kap!!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  <a:latin typeface="Arial" panose="020B0604020202020204" pitchFamily="34" charset="0"/>
              </a:rPr>
              <a:t>A modern közlekedés kibontakozása: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  <a:latin typeface="Arial" panose="020B0604020202020204" pitchFamily="34" charset="0"/>
              </a:rPr>
              <a:t>                                     </a:t>
            </a:r>
            <a:r>
              <a:rPr lang="hu-HU" altLang="hu-HU" sz="2800" b="1">
                <a:solidFill>
                  <a:srgbClr val="FFFF00"/>
                </a:solidFill>
                <a:latin typeface="Arial" panose="020B0604020202020204" pitchFamily="34" charset="0"/>
              </a:rPr>
              <a:t>századforduló!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800" b="1">
                <a:solidFill>
                  <a:srgbClr val="FFFF00"/>
                </a:solidFill>
                <a:latin typeface="Arial" panose="020B0604020202020204" pitchFamily="34" charset="0"/>
              </a:rPr>
              <a:t>Megindul a tömeges autógyártás: kezdetét vette a motorizáció!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800" b="1" u="sng">
                <a:latin typeface="Arial" panose="020B0604020202020204" pitchFamily="34" charset="0"/>
              </a:rPr>
              <a:t> </a:t>
            </a:r>
            <a:r>
              <a:rPr lang="hu-HU" altLang="hu-HU" sz="2800" b="1" u="sng">
                <a:solidFill>
                  <a:srgbClr val="FF9933"/>
                </a:solidFill>
                <a:latin typeface="Arial" panose="020B0604020202020204" pitchFamily="34" charset="0"/>
              </a:rPr>
              <a:t>Karl Benz</a:t>
            </a:r>
            <a:r>
              <a:rPr lang="hu-HU" altLang="hu-HU" sz="2800" b="1">
                <a:solidFill>
                  <a:srgbClr val="FF9933"/>
                </a:solidFill>
                <a:latin typeface="Arial" panose="020B0604020202020204" pitchFamily="34" charset="0"/>
              </a:rPr>
              <a:t> visszavonja </a:t>
            </a:r>
            <a:r>
              <a:rPr lang="hu-HU" altLang="hu-HU" sz="2800" b="1">
                <a:solidFill>
                  <a:srgbClr val="FFFF00"/>
                </a:solidFill>
                <a:latin typeface="Arial" panose="020B0604020202020204" pitchFamily="34" charset="0"/>
              </a:rPr>
              <a:t>véleményét</a:t>
            </a:r>
            <a:r>
              <a:rPr lang="hu-HU" altLang="hu-HU" sz="2800" b="1">
                <a:solidFill>
                  <a:srgbClr val="FF9933"/>
                </a:solidFill>
                <a:latin typeface="Arial" panose="020B0604020202020204" pitchFamily="34" charset="0"/>
              </a:rPr>
              <a:t>: </a:t>
            </a:r>
            <a:r>
              <a:rPr lang="hu-HU" altLang="hu-HU" sz="2800" b="1" u="sng">
                <a:solidFill>
                  <a:srgbClr val="FF9933"/>
                </a:solidFill>
                <a:latin typeface="Arial" panose="020B0604020202020204" pitchFamily="34" charset="0"/>
              </a:rPr>
              <a:t>"az 50 km/óra éppen elég</a:t>
            </a:r>
            <a:r>
              <a:rPr lang="hu-HU" altLang="hu-HU" sz="2800" b="1">
                <a:solidFill>
                  <a:srgbClr val="FF9933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1" u="sng">
                <a:solidFill>
                  <a:srgbClr val="FF9933"/>
                </a:solidFill>
                <a:latin typeface="Arial" panose="020B0604020202020204" pitchFamily="34" charset="0"/>
              </a:rPr>
              <a:t>sebesség, többre nem kell törekedni"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89AC5537-4E91-F803-C1D1-A03301231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6119813"/>
          </a:xfrm>
          <a:effectLst>
            <a:outerShdw dist="35921" dir="2700000" algn="ctr" rotWithShape="0">
              <a:srgbClr val="FF3300">
                <a:alpha val="50000"/>
              </a:srgbClr>
            </a:outerShdw>
          </a:effectLst>
        </p:spPr>
        <p:txBody>
          <a:bodyPr/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800"/>
              <a:t>	</a:t>
            </a:r>
            <a:r>
              <a:rPr lang="hu-HU" altLang="hu-HU" sz="2800">
                <a:solidFill>
                  <a:srgbClr val="FFFF00"/>
                </a:solidFill>
              </a:rPr>
              <a:t>Mióta élőlények és "ember" él a földön a betegségek, sérülések, </a:t>
            </a:r>
            <a:r>
              <a:rPr lang="hu-HU" altLang="hu-HU" sz="2800" b="1">
                <a:solidFill>
                  <a:srgbClr val="FFFF00"/>
                </a:solidFill>
              </a:rPr>
              <a:t>balesetek </a:t>
            </a:r>
            <a:r>
              <a:rPr lang="hu-HU" altLang="hu-HU" sz="2800">
                <a:solidFill>
                  <a:srgbClr val="FFFF00"/>
                </a:solidFill>
              </a:rPr>
              <a:t>elválaszthatatlan kísérők voltak.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2800">
              <a:solidFill>
                <a:srgbClr val="FFFF00"/>
              </a:solidFill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</a:rPr>
              <a:t>     Az  "egészség paradicsoma" soha nem volt, az ember az ős- és ókorban már olyan betegségektől, károsodásoktól szenvedett - a reumás elváltozásoktól a  sérülésekig - melyek ma is foglalkoztatják a modern medicina művelőit. 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2800">
              <a:solidFill>
                <a:srgbClr val="FFFF00"/>
              </a:solidFill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</a:rPr>
              <a:t>	A civilizáció következményeként fellépő bajokat nem mind sikerül megoldani, miközben a régiek jelentős része is megmaradt.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BFCC6307-9E8C-3D02-ACBD-1A02BEDD4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809625"/>
            <a:ext cx="8229600" cy="6048375"/>
          </a:xfrm>
        </p:spPr>
        <p:txBody>
          <a:bodyPr/>
          <a:lstStyle/>
          <a:p>
            <a:pPr marL="609600" indent="-609600"/>
            <a:r>
              <a:rPr lang="hu-HU" altLang="hu-HU" sz="2800">
                <a:solidFill>
                  <a:srgbClr val="FFFF00"/>
                </a:solidFill>
              </a:rPr>
              <a:t>A történelem előtti embernek nem voltak ma már ismeretlen betegségei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</a:rPr>
              <a:t>     Nem áll ez a sérülésekre! A gépkocsizás 110 éve alatt keletkeztek újak és tűntek el régiek!</a:t>
            </a:r>
          </a:p>
          <a:p>
            <a:pPr marL="609600" indent="-609600"/>
            <a:r>
              <a:rPr lang="hu-HU" altLang="hu-HU" sz="2800">
                <a:solidFill>
                  <a:srgbClr val="FFFF00"/>
                </a:solidFill>
              </a:rPr>
              <a:t>A sérülések változása követte  a </a:t>
            </a:r>
            <a:r>
              <a:rPr lang="hu-HU" altLang="hu-HU" sz="2800" b="1">
                <a:solidFill>
                  <a:srgbClr val="FFFF00"/>
                </a:solidFill>
              </a:rPr>
              <a:t>sebesség</a:t>
            </a:r>
            <a:r>
              <a:rPr lang="hu-HU" altLang="hu-HU" sz="2800">
                <a:solidFill>
                  <a:srgbClr val="FFFF00"/>
                </a:solidFill>
              </a:rPr>
              <a:t>, járművek, védőeszközök és a balesetek természetének változását!</a:t>
            </a:r>
          </a:p>
          <a:p>
            <a:pPr marL="609600" indent="-609600"/>
            <a:r>
              <a:rPr lang="hu-HU" altLang="hu-HU" sz="3600">
                <a:solidFill>
                  <a:srgbClr val="FFFF00"/>
                </a:solidFill>
              </a:rPr>
              <a:t>A sérülések súlyossága elsősorban a romboló erő nagyságától, az pedig az </a:t>
            </a:r>
            <a:r>
              <a:rPr lang="hu-HU" altLang="hu-HU" sz="3600" b="1">
                <a:solidFill>
                  <a:srgbClr val="FFFF00"/>
                </a:solidFill>
              </a:rPr>
              <a:t>ütközési sebességtől</a:t>
            </a:r>
            <a:r>
              <a:rPr lang="hu-HU" altLang="hu-HU" sz="3600">
                <a:solidFill>
                  <a:srgbClr val="FFFF00"/>
                </a:solidFill>
              </a:rPr>
              <a:t> függ!!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CDE14DC5-CB12-5E03-B0EE-947D45322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0"/>
            <a:ext cx="8229600" cy="6408738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3600" b="1">
                <a:solidFill>
                  <a:srgbClr val="FFFF00"/>
                </a:solidFill>
              </a:rPr>
              <a:t>Az átmenet:</a:t>
            </a:r>
            <a:r>
              <a:rPr lang="hu-HU" altLang="hu-HU">
                <a:solidFill>
                  <a:srgbClr val="FFFF00"/>
                </a:solidFill>
              </a:rPr>
              <a:t> 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1904: </a:t>
            </a:r>
            <a:r>
              <a:rPr lang="hu-HU" altLang="hu-HU" u="sng">
                <a:solidFill>
                  <a:srgbClr val="FFFF00"/>
                </a:solidFill>
                <a:latin typeface="Arial" panose="020B0604020202020204" pitchFamily="34" charset="0"/>
              </a:rPr>
              <a:t>Anglia: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 lovas kocsik: 22.500 közlekedési balesete 190, a motoros járműveké (csak)  13 halált okozott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 b="1">
                <a:solidFill>
                  <a:srgbClr val="FFFF00"/>
                </a:solidFill>
                <a:latin typeface="Arial" panose="020B0604020202020204" pitchFamily="34" charset="0"/>
              </a:rPr>
              <a:t>Ekkor a gépkocsi mellett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b="1">
                <a:solidFill>
                  <a:srgbClr val="FFFF00"/>
                </a:solidFill>
                <a:latin typeface="Arial" panose="020B0604020202020204" pitchFamily="34" charset="0"/>
              </a:rPr>
              <a:t>a kevesebb baleset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u-HU" altLang="hu-HU" b="1">
                <a:solidFill>
                  <a:srgbClr val="FFFF00"/>
                </a:solidFill>
                <a:latin typeface="Arial" panose="020B0604020202020204" pitchFamily="34" charset="0"/>
              </a:rPr>
              <a:t>okozás szólt,  (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megtévesztő,  részesedésük a forgalomban minimális/!/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 u="sng">
                <a:solidFill>
                  <a:srgbClr val="FFFF00"/>
                </a:solidFill>
                <a:latin typeface="Arial" panose="020B0604020202020204" pitchFamily="34" charset="0"/>
              </a:rPr>
              <a:t>Párizsban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 1901-ben a fiákerek 2704 balesetet okoztak, a gépkocsik csak 324-et. 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 u="sng">
                <a:solidFill>
                  <a:srgbClr val="FFFF00"/>
                </a:solidFill>
                <a:latin typeface="Arial" panose="020B0604020202020204" pitchFamily="34" charset="0"/>
              </a:rPr>
              <a:t>Németország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:1906-1907-ben 196 gépkocsi ütközés, míg lovaglási és ló vontatta közlekedési balesetek</a:t>
            </a:r>
            <a:r>
              <a:rPr lang="hu-HU" altLang="hu-HU">
                <a:latin typeface="Arial" panose="020B0604020202020204" pitchFamily="34" charset="0"/>
              </a:rPr>
              <a:t> 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1336 volt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A300298F-B5CA-DAA1-2155-37ADC8186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Lovaskocsi balesetek</a:t>
            </a:r>
          </a:p>
        </p:txBody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FFF766D3-5067-97D4-FD7E-27AEA19C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marL="609600" indent="-609600"/>
            <a:r>
              <a:rPr lang="hu-HU" altLang="hu-HU" sz="2400"/>
              <a:t>A lovak húzta közlekedési eszközök instabilak, borulékonyak voltak, veszély esetén,  hirtelen megállás  főleg lejtős utcákban lehetetlen </a:t>
            </a:r>
          </a:p>
          <a:p>
            <a:pPr marL="609600" indent="-609600"/>
            <a:r>
              <a:rPr lang="hu-HU" altLang="hu-HU" sz="2400"/>
              <a:t>Sok az elgázolás, baleset. Párizs: XIX szd végén évente kb. 700 halálos és 5000 sérülés</a:t>
            </a:r>
          </a:p>
          <a:p>
            <a:pPr marL="609600" indent="-609600"/>
            <a:r>
              <a:rPr lang="hu-HU" altLang="hu-HU" sz="2400"/>
              <a:t> A ló is veszély, harapás, rúgás, betegség</a:t>
            </a:r>
          </a:p>
          <a:p>
            <a:pPr marL="609600" indent="-609600"/>
            <a:r>
              <a:rPr lang="hu-HU" altLang="hu-HU" sz="2400"/>
              <a:t>130 éve:London:  naponta ezer tonna trágya </a:t>
            </a:r>
          </a:p>
          <a:p>
            <a:pPr marL="609600" indent="-609600"/>
            <a:r>
              <a:rPr lang="hu-HU" altLang="hu-HU" sz="2400"/>
              <a:t>New York : 120.000 ló volt! </a:t>
            </a:r>
          </a:p>
          <a:p>
            <a:pPr marL="609600" indent="-609600"/>
            <a:r>
              <a:rPr lang="hu-HU" altLang="hu-HU" sz="2400"/>
              <a:t>London:Forgalmi káosz!</a:t>
            </a:r>
            <a:endParaRPr lang="hu-HU" altLang="hu-HU"/>
          </a:p>
        </p:txBody>
      </p:sp>
      <p:pic>
        <p:nvPicPr>
          <p:cNvPr id="273412" name="Picture 4">
            <a:extLst>
              <a:ext uri="{FF2B5EF4-FFF2-40B4-BE49-F238E27FC236}">
                <a16:creationId xmlns:a16="http://schemas.microsoft.com/office/drawing/2014/main" id="{41AA958A-EA11-D9A7-CA2A-F9A11614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0721" r="22145"/>
          <a:stretch>
            <a:fillRect/>
          </a:stretch>
        </p:blipFill>
        <p:spPr bwMode="auto">
          <a:xfrm>
            <a:off x="5364163" y="4292600"/>
            <a:ext cx="31384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F2BE7598-A562-7852-148B-FD287E726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71513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1896. 08.17. London Mrs. B.Driscoll</a:t>
            </a:r>
            <a:r>
              <a:rPr lang="hu-HU" altLang="hu-HU"/>
              <a:t> </a:t>
            </a: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9A27FDAD-EF17-E797-4429-7E74C025B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899025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Két gépkocsi ütközött, egyik 6 km/ó sebességgel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elgázolta,koponya sérülésébe másnap belehalt, ő volt a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világon az első gk. baleset áldozata.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240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Jegyzőkönyvbe, halottkém beírta: Baleseti halál,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9933"/>
                </a:solidFill>
              </a:rPr>
              <a:t>„ Ilyesminek soha többé nem szabad előfordulnia”</a:t>
            </a:r>
            <a:r>
              <a:rPr lang="hu-HU" altLang="hu-HU" sz="2800"/>
              <a:t>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280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Mégis előfordul! Azóta 25 millióan haltak meg k.b.-ben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Jövő:Évente 1.5 millióan vesztik életüket, 2 / perc, 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       10 millió lesz a sérültek , rokkantak száma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</a:rPr>
              <a:t>A g.k. feltalálói sejtették-e, mit szabadítanak a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</a:rPr>
              <a:t>                        világra?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2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225DD1F1-9383-0054-F5E8-EECB798CB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>
                <a:solidFill>
                  <a:srgbClr val="FFFF00"/>
                </a:solidFill>
              </a:rPr>
              <a:t>100 km/ó felett !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3C7F6FE1-964E-3D02-8C33-04DF70F09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300662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/>
              <a:t>1899. 04.29: Camile Jenatzy, villanyautó, rugózás és fék (!) nélkül 100 km/ó fölé!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 sz="2400"/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/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/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/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/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Karl Benz visszavonja véleményét: </a:t>
            </a:r>
            <a:r>
              <a:rPr lang="hu-HU" altLang="hu-HU">
                <a:solidFill>
                  <a:srgbClr val="FFFF00"/>
                </a:solidFill>
              </a:rPr>
              <a:t>„50 km/ óra éppen elég sebesség, többre nem kell törekedni.”</a:t>
            </a:r>
          </a:p>
        </p:txBody>
      </p:sp>
      <p:pic>
        <p:nvPicPr>
          <p:cNvPr id="201732" name="Picture 4">
            <a:extLst>
              <a:ext uri="{FF2B5EF4-FFF2-40B4-BE49-F238E27FC236}">
                <a16:creationId xmlns:a16="http://schemas.microsoft.com/office/drawing/2014/main" id="{D92AA21B-36FB-9E7B-A236-67E24A97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37640" r="22444" b="16017"/>
          <a:stretch>
            <a:fillRect/>
          </a:stretch>
        </p:blipFill>
        <p:spPr bwMode="auto">
          <a:xfrm rot="21540000">
            <a:off x="2484438" y="2349500"/>
            <a:ext cx="417830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92266935-7E9E-71F5-E896-6957D6D00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1439862"/>
          </a:xfrm>
        </p:spPr>
        <p:txBody>
          <a:bodyPr/>
          <a:lstStyle/>
          <a:p>
            <a:pPr algn="l"/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    Uj typusú tábori Röntgen-automobil</a:t>
            </a:r>
            <a:br>
              <a:rPr lang="hu-HU" altLang="hu-HU" sz="3200">
                <a:solidFill>
                  <a:srgbClr val="FFFF00"/>
                </a:solidFill>
              </a:rPr>
            </a:b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2400">
                <a:solidFill>
                  <a:srgbClr val="FFFF00"/>
                </a:solidFill>
                <a:effectLst/>
              </a:rPr>
              <a:t>Közlés a budapesti kir.magy.tud.-egyet.I. sz. sebészeti klinikájáról.</a:t>
            </a:r>
            <a:r>
              <a:rPr lang="hu-HU" altLang="hu-HU" sz="2000">
                <a:solidFill>
                  <a:srgbClr val="FFFF00"/>
                </a:solidFill>
                <a:effectLst/>
              </a:rPr>
              <a:t> (Igazgató  Dollinger Gyula dr.m.kir.udv.tanácsos,                   </a:t>
            </a:r>
            <a:r>
              <a:rPr lang="hu-HU" altLang="hu-HU" sz="1800">
                <a:solidFill>
                  <a:srgbClr val="FFFF00"/>
                </a:solidFill>
              </a:rPr>
              <a:t>(Rtg:1895)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F95F38DF-1A8D-56E6-720F-8B0C553A1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8229600" cy="5011738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endParaRPr lang="hu-HU" altLang="hu-HU"/>
          </a:p>
        </p:txBody>
      </p:sp>
      <p:pic>
        <p:nvPicPr>
          <p:cNvPr id="199684" name="Picture 4">
            <a:extLst>
              <a:ext uri="{FF2B5EF4-FFF2-40B4-BE49-F238E27FC236}">
                <a16:creationId xmlns:a16="http://schemas.microsoft.com/office/drawing/2014/main" id="{F2FB1A21-E68B-0C2D-5C2D-86D07330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6300" r="17784" b="40163"/>
          <a:stretch>
            <a:fillRect/>
          </a:stretch>
        </p:blipFill>
        <p:spPr bwMode="auto">
          <a:xfrm>
            <a:off x="5364163" y="3500438"/>
            <a:ext cx="2947987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6" name="Picture 6">
            <a:extLst>
              <a:ext uri="{FF2B5EF4-FFF2-40B4-BE49-F238E27FC236}">
                <a16:creationId xmlns:a16="http://schemas.microsoft.com/office/drawing/2014/main" id="{617AE60F-0705-F35A-0356-C559C26E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334" r="7088" b="43347"/>
          <a:stretch>
            <a:fillRect/>
          </a:stretch>
        </p:blipFill>
        <p:spPr bwMode="auto">
          <a:xfrm>
            <a:off x="539750" y="2133600"/>
            <a:ext cx="3721100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7" name="Picture 7">
            <a:extLst>
              <a:ext uri="{FF2B5EF4-FFF2-40B4-BE49-F238E27FC236}">
                <a16:creationId xmlns:a16="http://schemas.microsoft.com/office/drawing/2014/main" id="{67799238-709D-EB55-F468-9DDBCDE8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35437" r="17784" b="32288"/>
          <a:stretch>
            <a:fillRect/>
          </a:stretch>
        </p:blipFill>
        <p:spPr bwMode="auto">
          <a:xfrm>
            <a:off x="468313" y="4005263"/>
            <a:ext cx="4564062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8" name="Picture 8">
            <a:extLst>
              <a:ext uri="{FF2B5EF4-FFF2-40B4-BE49-F238E27FC236}">
                <a16:creationId xmlns:a16="http://schemas.microsoft.com/office/drawing/2014/main" id="{06206647-E52E-E3CE-C21C-45719B14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0" t="40950" b="47250"/>
          <a:stretch>
            <a:fillRect/>
          </a:stretch>
        </p:blipFill>
        <p:spPr bwMode="auto">
          <a:xfrm>
            <a:off x="4356100" y="2205038"/>
            <a:ext cx="40481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95C2CD68-3639-A899-EB25-64B0CE763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060575"/>
            <a:ext cx="8218488" cy="3671888"/>
          </a:xfrm>
        </p:spPr>
        <p:txBody>
          <a:bodyPr/>
          <a:lstStyle/>
          <a:p>
            <a:pPr algn="l"/>
            <a:r>
              <a:rPr lang="hu-HU" altLang="hu-HU" sz="3200">
                <a:solidFill>
                  <a:srgbClr val="FFFF00"/>
                </a:solidFill>
              </a:rPr>
              <a:t>1909: első baleseti osztály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1925: Bécs, Lorenz Böhler traumatológiai kórházat alapított ( ma is működik)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1966: Chicago: első traumat. Oszt. Sok a közlekedési sérült:szervezett kezelés kell!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megalakul: „Commttee on Trauma” USA</a:t>
            </a:r>
            <a:br>
              <a:rPr lang="hu-HU" altLang="hu-HU" sz="3200">
                <a:solidFill>
                  <a:srgbClr val="FFFF00"/>
                </a:solidFill>
              </a:rPr>
            </a:b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1970: Franciaorsz.: Garches spec. Osztály közlekedési sérülteknek (helikopter lesz.!)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1968: Anglia Első baleseti osztály ( Birmingham)</a:t>
            </a:r>
          </a:p>
        </p:txBody>
      </p:sp>
      <p:sp>
        <p:nvSpPr>
          <p:cNvPr id="246789" name="Rectangle 5">
            <a:extLst>
              <a:ext uri="{FF2B5EF4-FFF2-40B4-BE49-F238E27FC236}">
                <a16:creationId xmlns:a16="http://schemas.microsoft.com/office/drawing/2014/main" id="{F97AD0E2-2567-6119-FDFA-0139964C3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396875" y="-1539875"/>
            <a:ext cx="9540875" cy="8397875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endParaRPr lang="hu-HU" altLang="hu-H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B9C391E1-DD73-8204-965A-40951AC31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404813"/>
            <a:ext cx="8964612" cy="55022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		A kórházak és szakemberek erre a nagy számú és új típusú baleseti sérültekre nem voltak felkészülve.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   Sebészeti osztályokon, ortopédiákon kezelték őket igen különböző szintű szakértelemmel.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		</a:t>
            </a:r>
            <a:r>
              <a:rPr lang="hu-HU" altLang="hu-HU" u="sng">
                <a:solidFill>
                  <a:srgbClr val="FFFF00"/>
                </a:solidFill>
              </a:rPr>
              <a:t>A motorizáció növekedése és a háborúk,  tapasztalatai kikényszeríttették a sérültek ellátásának  gyors és jobb eredményekhez vezető fejlődését.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9042427C-D0E1-416A-2059-5EBAA1B2C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119812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		 Voltak olyan sebészek, akik szívesen foglalkoztak e területtel, és az 50-es évek végén Európában traumatológiai osztályok kialakultak ki.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      Ez  elkerülhetetlen volt, olyan eszközök, ágyak, felszerelés kellett, amelyek az általános sebészeti osztályokon, ortopédiákon nem  álltak rendelkezésre.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Az USA-ban sürgősségi  ambulanciák és ellátóhelyek jöttek létre, ahol már szakemberképzés is megindult. </a:t>
            </a:r>
          </a:p>
          <a:p>
            <a:pPr>
              <a:lnSpc>
                <a:spcPct val="80000"/>
              </a:lnSpc>
            </a:pPr>
            <a:endParaRPr lang="hu-HU" altLang="hu-H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16F889D2-A3BA-7534-45BB-843E3C3DB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altLang="hu-HU">
                <a:solidFill>
                  <a:srgbClr val="FFFF00"/>
                </a:solidFill>
              </a:rPr>
              <a:t>Az</a:t>
            </a:r>
            <a:r>
              <a:rPr lang="hu-HU" altLang="hu-HU"/>
              <a:t> </a:t>
            </a:r>
            <a:r>
              <a:rPr lang="hu-HU" altLang="hu-HU">
                <a:solidFill>
                  <a:srgbClr val="FFFF00"/>
                </a:solidFill>
              </a:rPr>
              <a:t>ütközések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67C39A9D-3F2C-899E-FDDD-8E0C92D48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732462"/>
          </a:xfrm>
        </p:spPr>
        <p:txBody>
          <a:bodyPr/>
          <a:lstStyle/>
          <a:p>
            <a:pPr marL="609600" indent="-609600"/>
            <a:r>
              <a:rPr lang="hu-HU" altLang="hu-HU">
                <a:solidFill>
                  <a:srgbClr val="FFFF00"/>
                </a:solidFill>
              </a:rPr>
              <a:t>Első ütk.: Jármű-másik tárgy</a:t>
            </a:r>
          </a:p>
          <a:p>
            <a:pPr marL="609600" indent="-609600"/>
            <a:r>
              <a:rPr lang="hu-HU" altLang="hu-HU">
                <a:solidFill>
                  <a:srgbClr val="FFFF00"/>
                </a:solidFill>
              </a:rPr>
              <a:t>Második: A bekötetlen utas testrészei a jármű belsejének </a:t>
            </a:r>
            <a:r>
              <a:rPr lang="hu-HU" altLang="hu-HU" sz="2800">
                <a:solidFill>
                  <a:srgbClr val="FFFF00"/>
                </a:solidFill>
              </a:rPr>
              <a:t>(3 szint,fej-nyak, mellkas,alsó végtag)</a:t>
            </a:r>
          </a:p>
          <a:p>
            <a:pPr marL="609600" indent="-609600"/>
            <a:endParaRPr lang="hu-HU" altLang="hu-HU" sz="2800">
              <a:solidFill>
                <a:srgbClr val="FFFF00"/>
              </a:solidFill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 sz="2800">
              <a:solidFill>
                <a:srgbClr val="FFFF00"/>
              </a:solidFill>
            </a:endParaRPr>
          </a:p>
          <a:p>
            <a:pPr marL="609600" indent="-609600"/>
            <a:endParaRPr lang="hu-HU" altLang="hu-HU" sz="2800">
              <a:solidFill>
                <a:srgbClr val="FFFF00"/>
              </a:solidFill>
            </a:endParaRPr>
          </a:p>
          <a:p>
            <a:pPr marL="609600" indent="-609600"/>
            <a:endParaRPr lang="hu-HU" altLang="hu-HU" sz="2800">
              <a:solidFill>
                <a:srgbClr val="FFFF00"/>
              </a:solidFill>
            </a:endParaRPr>
          </a:p>
          <a:p>
            <a:pPr marL="609600" indent="-609600"/>
            <a:endParaRPr lang="hu-HU" altLang="hu-HU" sz="2800">
              <a:solidFill>
                <a:srgbClr val="FFFF00"/>
              </a:solidFill>
            </a:endParaRPr>
          </a:p>
          <a:p>
            <a:pPr marL="609600" indent="-609600"/>
            <a:r>
              <a:rPr lang="hu-HU" altLang="hu-HU">
                <a:solidFill>
                  <a:srgbClr val="FFFF00"/>
                </a:solidFill>
              </a:rPr>
              <a:t>Harmadik: A testen belül a szervek csapódásos sérülései </a:t>
            </a:r>
            <a:r>
              <a:rPr lang="hu-HU" altLang="hu-HU" sz="2800">
                <a:solidFill>
                  <a:srgbClr val="FFFF00"/>
                </a:solidFill>
              </a:rPr>
              <a:t>(Pl.agy,nagyerek )</a:t>
            </a:r>
          </a:p>
        </p:txBody>
      </p:sp>
      <p:pic>
        <p:nvPicPr>
          <p:cNvPr id="263172" name="Picture 4">
            <a:extLst>
              <a:ext uri="{FF2B5EF4-FFF2-40B4-BE49-F238E27FC236}">
                <a16:creationId xmlns:a16="http://schemas.microsoft.com/office/drawing/2014/main" id="{9648CA70-31F3-085B-8A1F-88E23AAD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13100"/>
            <a:ext cx="5040312" cy="2520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C5BE35D4-B5E8-EFBE-2647-8B10EE6CF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30825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A létfenntartás kényszere, a vándorlás ősi ösztöne napjainkig </a:t>
            </a:r>
            <a:r>
              <a:rPr lang="hu-HU" altLang="hu-HU" u="sng">
                <a:solidFill>
                  <a:srgbClr val="FFFF00"/>
                </a:solidFill>
              </a:rPr>
              <a:t>több százezer év óta mozgatja ide-oda az emberiséget</a:t>
            </a:r>
          </a:p>
          <a:p>
            <a:pPr marL="609600" indent="-609600" algn="ctr"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    Napjainkig megfigyelhető az a nem szűnő törekvés, hogy </a:t>
            </a:r>
            <a:r>
              <a:rPr lang="hu-HU" altLang="hu-HU" b="1" u="sng">
                <a:solidFill>
                  <a:srgbClr val="FFFF00"/>
                </a:solidFill>
              </a:rPr>
              <a:t>egyre gyorsabban,</a:t>
            </a:r>
            <a:r>
              <a:rPr lang="hu-HU" altLang="hu-HU">
                <a:solidFill>
                  <a:srgbClr val="FFFF00"/>
                </a:solidFill>
              </a:rPr>
              <a:t> egyre több embert, utast, árut lehessen mobilizálni, célba juttatni </a:t>
            </a:r>
            <a:r>
              <a:rPr lang="hu-HU" altLang="hu-HU" sz="3600" u="sng">
                <a:solidFill>
                  <a:schemeClr val="folHlink"/>
                </a:solidFill>
              </a:rPr>
              <a:t>nem kívánt következmény: a közlekedési baleset</a:t>
            </a:r>
            <a:r>
              <a:rPr lang="hu-HU" altLang="hu-HU" u="sng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45ECC121-D54C-8BFC-0B32-35EB21A76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229600" cy="6264275"/>
          </a:xfrm>
        </p:spPr>
        <p:txBody>
          <a:bodyPr/>
          <a:lstStyle/>
          <a:p>
            <a:pPr marL="609600" indent="-609600" algn="just"/>
            <a:r>
              <a:rPr lang="hu-HU" altLang="hu-HU" sz="2800">
                <a:solidFill>
                  <a:srgbClr val="FFFF00"/>
                </a:solidFill>
              </a:rPr>
              <a:t>A keletkezett sérülések súlyossága elsősorban az ütközési- közvetve a haladási - </a:t>
            </a:r>
            <a:r>
              <a:rPr lang="hu-HU" altLang="hu-HU" sz="2800" b="1" u="sng">
                <a:solidFill>
                  <a:srgbClr val="FFFF00"/>
                </a:solidFill>
              </a:rPr>
              <a:t>sebességtől</a:t>
            </a:r>
            <a:r>
              <a:rPr lang="hu-HU" altLang="hu-HU" sz="2800" u="sng">
                <a:solidFill>
                  <a:srgbClr val="FFFF00"/>
                </a:solidFill>
              </a:rPr>
              <a:t> </a:t>
            </a:r>
            <a:r>
              <a:rPr lang="hu-HU" altLang="hu-HU" sz="2800">
                <a:solidFill>
                  <a:srgbClr val="FFFF00"/>
                </a:solidFill>
              </a:rPr>
              <a:t>függ.</a:t>
            </a:r>
          </a:p>
          <a:p>
            <a:pPr marL="609600" indent="-609600"/>
            <a:r>
              <a:rPr lang="hu-HU" altLang="hu-HU" sz="2800">
                <a:solidFill>
                  <a:srgbClr val="FFFF00"/>
                </a:solidFill>
              </a:rPr>
              <a:t>A jármű és utasai a sebességgel arányos </a:t>
            </a:r>
            <a:r>
              <a:rPr lang="hu-HU" altLang="hu-HU" sz="2800" u="sng">
                <a:solidFill>
                  <a:srgbClr val="FFFF00"/>
                </a:solidFill>
              </a:rPr>
              <a:t>kinetikai energiával</a:t>
            </a:r>
            <a:r>
              <a:rPr lang="hu-HU" altLang="hu-HU" sz="2800">
                <a:solidFill>
                  <a:srgbClr val="FFFF00"/>
                </a:solidFill>
              </a:rPr>
              <a:t> bírnak, ütközéskor  a legfontosabb tényező.! Ha csökkenthető, csökken a baleset és a sérülések súlyossága!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</a:rPr>
              <a:t>    </a:t>
            </a:r>
            <a:r>
              <a:rPr lang="hu-HU" altLang="hu-HU" sz="2800" u="sng">
                <a:solidFill>
                  <a:srgbClr val="FFFF00"/>
                </a:solidFill>
              </a:rPr>
              <a:t>m. v</a:t>
            </a:r>
            <a:r>
              <a:rPr lang="hu-HU" altLang="hu-HU" sz="1000" u="sng">
                <a:solidFill>
                  <a:srgbClr val="FFFF00"/>
                </a:solidFill>
              </a:rPr>
              <a:t>2 </a:t>
            </a:r>
          </a:p>
          <a:p>
            <a:pPr marL="609600" indent="-609600" algn="just"/>
            <a:r>
              <a:rPr lang="hu-HU" altLang="hu-HU" sz="1800">
                <a:solidFill>
                  <a:srgbClr val="FFFF00"/>
                </a:solidFill>
              </a:rPr>
              <a:t> 2</a:t>
            </a:r>
          </a:p>
          <a:p>
            <a:pPr marL="609600" indent="-609600" algn="just"/>
            <a:r>
              <a:rPr lang="hu-HU" altLang="hu-HU" sz="1800">
                <a:solidFill>
                  <a:srgbClr val="FFFF00"/>
                </a:solidFill>
              </a:rPr>
              <a:t>Fékezés=kinetikai energia=hő.</a:t>
            </a:r>
          </a:p>
          <a:p>
            <a:pPr marL="609600" indent="-609600" algn="just"/>
            <a:r>
              <a:rPr lang="hu-HU" altLang="hu-HU" sz="1800">
                <a:solidFill>
                  <a:srgbClr val="FFFF00"/>
                </a:solidFill>
              </a:rPr>
              <a:t>Féktáv elég = gk megáll</a:t>
            </a:r>
          </a:p>
          <a:p>
            <a:pPr marL="609600" indent="-609600" algn="just"/>
            <a:r>
              <a:rPr lang="hu-HU" altLang="hu-HU" sz="1800">
                <a:solidFill>
                  <a:srgbClr val="FFFF00"/>
                </a:solidFill>
              </a:rPr>
              <a:t>Nem elég: ütközés</a:t>
            </a:r>
          </a:p>
          <a:p>
            <a:pPr marL="609600" indent="-609600" algn="just"/>
            <a:r>
              <a:rPr lang="hu-HU" altLang="hu-HU" sz="1800">
                <a:solidFill>
                  <a:srgbClr val="FFFF00"/>
                </a:solidFill>
              </a:rPr>
              <a:t>Kinetikai energia = romboló erővé lesz</a:t>
            </a:r>
          </a:p>
          <a:p>
            <a:pPr marL="609600" indent="-609600" algn="just"/>
            <a:r>
              <a:rPr lang="hu-HU" altLang="hu-HU" sz="2000">
                <a:solidFill>
                  <a:srgbClr val="FFFF00"/>
                </a:solidFill>
              </a:rPr>
              <a:t>Testrészenként változik a romboló erő</a:t>
            </a:r>
          </a:p>
        </p:txBody>
      </p:sp>
      <p:pic>
        <p:nvPicPr>
          <p:cNvPr id="265219" name="Picture 3">
            <a:extLst>
              <a:ext uri="{FF2B5EF4-FFF2-40B4-BE49-F238E27FC236}">
                <a16:creationId xmlns:a16="http://schemas.microsoft.com/office/drawing/2014/main" id="{7B748524-73F9-FF0B-EA5D-235880E2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57563"/>
            <a:ext cx="40671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25C5B10C-1E2D-4E00-68DE-8E86B7C6C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A közlekedési balesetek során során típusos sérülések, sőt sérülésegyüttesek keletkeznek</a:t>
            </a:r>
            <a:br>
              <a:rPr lang="hu-HU" altLang="hu-HU" sz="3600">
                <a:solidFill>
                  <a:srgbClr val="FFFF00"/>
                </a:solidFill>
              </a:rPr>
            </a:br>
            <a:r>
              <a:rPr lang="hu-HU" altLang="hu-HU" sz="2800">
                <a:solidFill>
                  <a:srgbClr val="FFFF00"/>
                </a:solidFill>
              </a:rPr>
              <a:t>(Pl. „műszerfal térd”)</a:t>
            </a:r>
          </a:p>
        </p:txBody>
      </p:sp>
      <p:pic>
        <p:nvPicPr>
          <p:cNvPr id="244740" name="Picture 4">
            <a:extLst>
              <a:ext uri="{FF2B5EF4-FFF2-40B4-BE49-F238E27FC236}">
                <a16:creationId xmlns:a16="http://schemas.microsoft.com/office/drawing/2014/main" id="{7656F9FD-4B9C-AF6C-D03D-838C6286C22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9"/>
          <a:stretch>
            <a:fillRect/>
          </a:stretch>
        </p:blipFill>
        <p:spPr>
          <a:xfrm>
            <a:off x="1187450" y="2205038"/>
            <a:ext cx="6629400" cy="398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EB520A00-5918-F2C1-CCB9-79B45C817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>
                <a:solidFill>
                  <a:srgbClr val="FFFF00"/>
                </a:solidFill>
              </a:rPr>
              <a:t>Néhány régi  típusos sérülés,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már nem fordulnak elő:</a:t>
            </a: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241CB16D-EAE6-3AE8-A945-BA655B0F2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8686800" cy="4106863"/>
          </a:xfrm>
        </p:spPr>
        <p:txBody>
          <a:bodyPr/>
          <a:lstStyle/>
          <a:p>
            <a:r>
              <a:rPr lang="hu-HU" altLang="hu-HU"/>
              <a:t>Gőzhajtás: kazánrobbanás, égés</a:t>
            </a:r>
          </a:p>
          <a:p>
            <a:r>
              <a:rPr lang="hu-HU" altLang="hu-HU"/>
              <a:t>„Közlekedési könyök” ( traffic elbow)</a:t>
            </a:r>
          </a:p>
          <a:p>
            <a:r>
              <a:rPr lang="hu-HU" altLang="hu-HU"/>
              <a:t>„Esőtörlő törés” (sideswipe fractura)</a:t>
            </a:r>
          </a:p>
          <a:p>
            <a:r>
              <a:rPr lang="hu-HU" altLang="hu-HU"/>
              <a:t> Kurbli csukló (backfire v.chauffeur fract)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287C0DDE-1C12-4879-A88B-0DE3A75F7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>
                <a:solidFill>
                  <a:srgbClr val="FFFF00"/>
                </a:solidFill>
              </a:rPr>
              <a:t>Öv nélkül -  a három szint</a:t>
            </a:r>
            <a:r>
              <a:rPr lang="hu-HU" altLang="hu-HU"/>
              <a:t> </a:t>
            </a:r>
            <a:br>
              <a:rPr lang="hu-HU" altLang="hu-HU"/>
            </a:br>
            <a:r>
              <a:rPr lang="hu-HU" altLang="hu-HU" sz="3600"/>
              <a:t>I. Fej- arc- nyak II. Mellkas</a:t>
            </a:r>
          </a:p>
        </p:txBody>
      </p:sp>
      <p:pic>
        <p:nvPicPr>
          <p:cNvPr id="254979" name="Picture 3">
            <a:extLst>
              <a:ext uri="{FF2B5EF4-FFF2-40B4-BE49-F238E27FC236}">
                <a16:creationId xmlns:a16="http://schemas.microsoft.com/office/drawing/2014/main" id="{9CEC5D20-6556-5A3A-D7D2-2D687F35287C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2"/>
          <a:stretch>
            <a:fillRect/>
          </a:stretch>
        </p:blipFill>
        <p:spPr>
          <a:xfrm>
            <a:off x="4643438" y="4221163"/>
            <a:ext cx="2405062" cy="2335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4980" name="Picture 4">
            <a:extLst>
              <a:ext uri="{FF2B5EF4-FFF2-40B4-BE49-F238E27FC236}">
                <a16:creationId xmlns:a16="http://schemas.microsoft.com/office/drawing/2014/main" id="{A139F209-8E1F-6A05-2C4B-34247CAC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28082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2" name="Picture 6">
            <a:extLst>
              <a:ext uri="{FF2B5EF4-FFF2-40B4-BE49-F238E27FC236}">
                <a16:creationId xmlns:a16="http://schemas.microsoft.com/office/drawing/2014/main" id="{53B23854-7641-3AAD-8A46-4F1C5FBD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26654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3" name="Picture 7" descr="Concussion">
            <a:extLst>
              <a:ext uri="{FF2B5EF4-FFF2-40B4-BE49-F238E27FC236}">
                <a16:creationId xmlns:a16="http://schemas.microsoft.com/office/drawing/2014/main" id="{7DF024BC-8B90-E80E-6B19-2ED83E05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11810"/>
          <a:stretch>
            <a:fillRect/>
          </a:stretch>
        </p:blipFill>
        <p:spPr bwMode="auto">
          <a:xfrm>
            <a:off x="4140200" y="1700213"/>
            <a:ext cx="38100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C55C6FA9-2BE8-49E5-B341-BFCBC4CB5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268413"/>
            <a:ext cx="8229600" cy="935037"/>
          </a:xfrm>
        </p:spPr>
        <p:txBody>
          <a:bodyPr/>
          <a:lstStyle/>
          <a:p>
            <a:pPr algn="l"/>
            <a:r>
              <a:rPr lang="hu-HU" altLang="hu-HU" sz="3200"/>
              <a:t>               III. Alsó végtag</a:t>
            </a:r>
            <a:r>
              <a:rPr lang="hu-HU" altLang="hu-HU" sz="4000"/>
              <a:t> </a:t>
            </a:r>
            <a:br>
              <a:rPr lang="hu-HU" altLang="hu-HU" sz="4000"/>
            </a:br>
            <a:r>
              <a:rPr lang="hu-HU" altLang="hu-HU" sz="4000"/>
              <a:t>„</a:t>
            </a:r>
            <a:r>
              <a:rPr lang="hu-HU" altLang="hu-HU" sz="3200"/>
              <a:t>Műszerfal-</a:t>
            </a:r>
            <a:r>
              <a:rPr lang="hu-HU" altLang="hu-HU" sz="4000"/>
              <a:t> </a:t>
            </a:r>
            <a:r>
              <a:rPr lang="hu-HU" altLang="hu-HU" sz="3200"/>
              <a:t>térd”</a:t>
            </a:r>
            <a:br>
              <a:rPr lang="hu-HU" altLang="hu-HU" sz="3200"/>
            </a:br>
            <a:r>
              <a:rPr lang="hu-HU" altLang="hu-HU" sz="3200"/>
              <a:t>     </a:t>
            </a:r>
            <a:r>
              <a:rPr lang="hu-HU" altLang="hu-HU" sz="2400"/>
              <a:t>sérülés helye: térdtáj-törések- csípőficam+ medence</a:t>
            </a:r>
          </a:p>
        </p:txBody>
      </p:sp>
      <p:pic>
        <p:nvPicPr>
          <p:cNvPr id="256003" name="Picture 3">
            <a:extLst>
              <a:ext uri="{FF2B5EF4-FFF2-40B4-BE49-F238E27FC236}">
                <a16:creationId xmlns:a16="http://schemas.microsoft.com/office/drawing/2014/main" id="{3038609F-9473-AD0B-630F-545141E230DE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084763"/>
            <a:ext cx="1752600" cy="136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04" name="Picture 4">
            <a:extLst>
              <a:ext uri="{FF2B5EF4-FFF2-40B4-BE49-F238E27FC236}">
                <a16:creationId xmlns:a16="http://schemas.microsoft.com/office/drawing/2014/main" id="{D3C58BEF-0100-0FAF-415C-470492D99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847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5" name="Picture 5">
            <a:extLst>
              <a:ext uri="{FF2B5EF4-FFF2-40B4-BE49-F238E27FC236}">
                <a16:creationId xmlns:a16="http://schemas.microsoft.com/office/drawing/2014/main" id="{5F544AAA-663E-F824-977B-80FDC627D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013325"/>
            <a:ext cx="18716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6" name="Picture 6">
            <a:extLst>
              <a:ext uri="{FF2B5EF4-FFF2-40B4-BE49-F238E27FC236}">
                <a16:creationId xmlns:a16="http://schemas.microsoft.com/office/drawing/2014/main" id="{A3915E2E-1238-9812-3E81-7E573DD19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2"/>
          <a:stretch>
            <a:fillRect/>
          </a:stretch>
        </p:blipFill>
        <p:spPr bwMode="auto">
          <a:xfrm>
            <a:off x="2484438" y="2781300"/>
            <a:ext cx="36718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7" name="Rectangle 7">
            <a:extLst>
              <a:ext uri="{FF2B5EF4-FFF2-40B4-BE49-F238E27FC236}">
                <a16:creationId xmlns:a16="http://schemas.microsoft.com/office/drawing/2014/main" id="{D93860BA-DC3E-5A0A-0084-BA93543D3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11150"/>
            <a:ext cx="5970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Öv nélkül -  a három szint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6E5A80E7-21DB-AB94-EA09-A029F408A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18487" cy="3600450"/>
          </a:xfrm>
        </p:spPr>
        <p:txBody>
          <a:bodyPr/>
          <a:lstStyle/>
          <a:p>
            <a:pPr algn="l"/>
            <a:r>
              <a:rPr lang="hu-HU" altLang="hu-HU" sz="4000"/>
              <a:t>A légzsák… és az öv</a:t>
            </a:r>
            <a:br>
              <a:rPr lang="hu-HU" altLang="hu-HU" sz="4000"/>
            </a:br>
            <a:br>
              <a:rPr lang="hu-HU" altLang="hu-HU" sz="4000"/>
            </a:br>
            <a:r>
              <a:rPr lang="hu-HU" altLang="hu-HU" sz="2400"/>
              <a:t>A légzsákot a frontális ütközéskor keletkező  fej és mellkas sérülések megelőzésére tervezték és csak kiegészíti</a:t>
            </a:r>
            <a:br>
              <a:rPr lang="hu-HU" altLang="hu-HU" sz="2400"/>
            </a:br>
            <a:r>
              <a:rPr lang="hu-HU" altLang="hu-HU" sz="2400"/>
              <a:t>a biztonsági övet és nem helyettesíti</a:t>
            </a:r>
            <a:br>
              <a:rPr lang="hu-HU" altLang="hu-HU" sz="2400"/>
            </a:br>
            <a:r>
              <a:rPr lang="hu-HU" altLang="hu-HU" sz="2400"/>
              <a:t>. Neve is erre utal:SRS: suplementary restrain system</a:t>
            </a:r>
          </a:p>
        </p:txBody>
      </p:sp>
      <p:pic>
        <p:nvPicPr>
          <p:cNvPr id="226307" name="Picture 3">
            <a:extLst>
              <a:ext uri="{FF2B5EF4-FFF2-40B4-BE49-F238E27FC236}">
                <a16:creationId xmlns:a16="http://schemas.microsoft.com/office/drawing/2014/main" id="{DC703A51-4F5C-A011-7FD7-5D7D3CC0F2F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221163"/>
            <a:ext cx="8229600" cy="2636837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315A3CF7-9DEE-4A60-B684-9EDF7F19F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35487"/>
          </a:xfrm>
        </p:spPr>
        <p:txBody>
          <a:bodyPr/>
          <a:lstStyle/>
          <a:p>
            <a:r>
              <a:rPr lang="hu-HU" altLang="hu-HU" sz="3600"/>
              <a:t>Az 1970 -es években már jelentek meg cikkek a magyar sajtóban is, így például az Élet és Tudományban, a Volkswagen gyár fényképekkel illusztrált kísérleteiről, pedig ekkor még az elnevezés sem volt meg, ott például </a:t>
            </a:r>
            <a:r>
              <a:rPr lang="hu-HU" altLang="hu-HU" sz="3600">
                <a:solidFill>
                  <a:srgbClr val="FFFF00"/>
                </a:solidFill>
              </a:rPr>
              <a:t>"életmentő-tömlőnek "</a:t>
            </a:r>
            <a:r>
              <a:rPr lang="hu-HU" altLang="hu-HU" sz="3600"/>
              <a:t> nevezték.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B499363E-7ACA-56C9-DA7D-002D761BF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„Műszerfal térd”</a:t>
            </a: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BD639623-7B67-5C20-7C83-17D3333E1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>
                <a:effectLst/>
              </a:rPr>
              <a:t>A légzsák nem akadályozza meg a térd műszerfalnak ütközését (tetemek,Hybrid III. Dummy)                    </a:t>
            </a:r>
            <a:r>
              <a:rPr lang="hu-HU" altLang="hu-HU" sz="2000" b="1" i="1">
                <a:effectLst/>
              </a:rPr>
              <a:t>(Crandall és mts)</a:t>
            </a:r>
          </a:p>
        </p:txBody>
      </p:sp>
      <p:pic>
        <p:nvPicPr>
          <p:cNvPr id="206853" name="Picture 5">
            <a:extLst>
              <a:ext uri="{FF2B5EF4-FFF2-40B4-BE49-F238E27FC236}">
                <a16:creationId xmlns:a16="http://schemas.microsoft.com/office/drawing/2014/main" id="{A8F9F22F-9BC9-F768-3BA0-3B8FB473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4"/>
          <a:stretch>
            <a:fillRect/>
          </a:stretch>
        </p:blipFill>
        <p:spPr bwMode="auto">
          <a:xfrm>
            <a:off x="1908175" y="4005263"/>
            <a:ext cx="4440238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84E03AC2-9C05-87FC-8708-FE514FE94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Légzsák: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903953C-DD78-6861-48CB-0EFC4F77B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hu-HU" altLang="hu-HU"/>
              <a:t>ISS értéket csökkentette: 26.7-ről 16.4-re általában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35-ről 26% csök. a felső-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66-ról 41-re az alsó v. sérüléseit,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Nem változott a medence sérülése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(a műszerfal térd sérülés létrejöhet)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   </a:t>
            </a:r>
            <a:r>
              <a:rPr lang="hu-HU" altLang="hu-HU" sz="2000" i="1"/>
              <a:t>( Loo G.T., Siegel J.H.: et</a:t>
            </a:r>
            <a:r>
              <a:rPr lang="hu-HU" altLang="hu-HU" sz="2400" i="1"/>
              <a:t> al.: Airbag Protection…Jornal of Trauma. 1996)</a:t>
            </a:r>
            <a:r>
              <a:rPr lang="hu-HU" altLang="hu-HU" i="1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AD551775-FD28-9332-A7CA-8DA1860A7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>
                <a:solidFill>
                  <a:srgbClr val="FFFF00"/>
                </a:solidFill>
              </a:rPr>
              <a:t>Mai sérülések: nyak,(ostorcsapás)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              láb (pedál-láb</a:t>
            </a:r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8BB81E89-2A62-139A-EEA4-C29AEC4BB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hu-HU" altLang="hu-HU"/>
              <a:t>Amint változnak a védőeszközök – energia elnyelő gépkocsi részek, stabiltás , jobban záró ajtók, oldalvédelem,   kipárnázás,</a:t>
            </a:r>
          </a:p>
          <a:p>
            <a:pPr marL="609600" indent="-609600"/>
            <a:r>
              <a:rPr lang="hu-HU" altLang="hu-HU"/>
              <a:t>Új biztonsági övrendszerek, intelligens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     légzsákrendszerek , gyermekülések stb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ÚJ SÉRÜLÉSEK KERÜLNEK ELŐTÉRBE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13E3DB66-1DE9-220F-06B2-46BBC5ABC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60438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A közlekedési baleset : „ járvány”</a:t>
            </a:r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BD30C378-5348-CE23-10CB-F243F36D5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1148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u="sng">
                <a:latin typeface="Arial" panose="020B0604020202020204" pitchFamily="34" charset="0"/>
              </a:rPr>
              <a:t>John F. Kennedy,</a:t>
            </a:r>
            <a:r>
              <a:rPr lang="hu-HU" altLang="hu-HU">
                <a:latin typeface="Arial" panose="020B0604020202020204" pitchFamily="34" charset="0"/>
              </a:rPr>
              <a:t> 1960:</a:t>
            </a:r>
            <a:r>
              <a:rPr lang="hu-HU" altLang="hu-HU">
                <a:effectLst/>
                <a:latin typeface="Arial" panose="020B0604020202020204" pitchFamily="34" charset="0"/>
              </a:rPr>
              <a:t> „ </a:t>
            </a:r>
            <a:r>
              <a:rPr lang="hu-HU" altLang="hu-HU" sz="2800">
                <a:effectLst/>
                <a:latin typeface="Arial" panose="020B0604020202020204" pitchFamily="34" charset="0"/>
              </a:rPr>
              <a:t>A k.b. a nemzet egyik </a:t>
            </a:r>
            <a:r>
              <a:rPr lang="hu-HU" altLang="hu-HU" sz="2800">
                <a:latin typeface="Arial" panose="020B0604020202020204" pitchFamily="34" charset="0"/>
              </a:rPr>
              <a:t>legnagyobb</a:t>
            </a:r>
            <a:r>
              <a:rPr lang="hu-HU" altLang="hu-HU" sz="2800">
                <a:effectLst/>
                <a:latin typeface="Arial" panose="020B0604020202020204" pitchFamily="34" charset="0"/>
              </a:rPr>
              <a:t>, sőt talán a legnagyobb közegészségügyi problémája „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>
                <a:effectLst/>
                <a:latin typeface="Arial" panose="020B0604020202020204" pitchFamily="34" charset="0"/>
              </a:rPr>
              <a:t>A XXI szd. elején, a k.b. és következményei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>
                <a:effectLst/>
                <a:latin typeface="Arial" panose="020B0604020202020204" pitchFamily="34" charset="0"/>
              </a:rPr>
              <a:t>világszerte a vezető népegészségügyi probléma !</a:t>
            </a:r>
          </a:p>
          <a:p>
            <a:pPr marL="609600" indent="-609600">
              <a:buFont typeface="Wingdings" panose="05000000000000000000" pitchFamily="2" charset="2"/>
              <a:buNone/>
            </a:pPr>
            <a:endParaRPr lang="hu-HU" altLang="hu-HU" sz="2800">
              <a:effectLst/>
              <a:latin typeface="Arial" panose="020B0604020202020204" pitchFamily="34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>
                <a:solidFill>
                  <a:srgbClr val="FFFF00"/>
                </a:solidFill>
                <a:latin typeface="Arial Black" panose="020B0A04020102020204" pitchFamily="34" charset="0"/>
              </a:rPr>
              <a:t>A felgyorsult életvitel legillusztrisabb formája a közlekedés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E001A6F-7172-CDBA-1F38-8AEDF83C3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1079500"/>
          </a:xfrm>
        </p:spPr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Ostorcsapás szindr. ( Whiplash synd)</a:t>
            </a:r>
            <a:br>
              <a:rPr lang="hu-HU" altLang="hu-HU" sz="3600"/>
            </a:br>
            <a:endParaRPr lang="hu-HU" altLang="hu-HU" sz="3600"/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5850793C-DBA2-1354-5BC6-C456E5F09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A.Garcia: A dg. gyakran elégtelen, kimenetel megítélése rossz, rehabilitációs kezelés nincs tudom. kidolgozva, hatástalan stb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Ajánlja: MRI, elektroneurophysiológiai vizsg.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az utókezelés újragondolását, kialakítását.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800" i="1"/>
              <a:t>        ( A.Garcia, Reyes-S.:Acta Ortop. Mex. 2009)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8213109F-BE48-7A48-F81E-C6AB25BDE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235523" name="Picture 3">
            <a:extLst>
              <a:ext uri="{FF2B5EF4-FFF2-40B4-BE49-F238E27FC236}">
                <a16:creationId xmlns:a16="http://schemas.microsoft.com/office/drawing/2014/main" id="{A8D3F435-3762-744F-9D84-ABA1278E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4" name="Picture 4">
            <a:extLst>
              <a:ext uri="{FF2B5EF4-FFF2-40B4-BE49-F238E27FC236}">
                <a16:creationId xmlns:a16="http://schemas.microsoft.com/office/drawing/2014/main" id="{492C93C3-09D0-2017-0D65-1C8532DC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5" name="Rectangle 5">
            <a:extLst>
              <a:ext uri="{FF2B5EF4-FFF2-40B4-BE49-F238E27FC236}">
                <a16:creationId xmlns:a16="http://schemas.microsoft.com/office/drawing/2014/main" id="{3F2B0E75-AB81-EE02-FDC5-ACD0DF2FF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668338"/>
            <a:ext cx="470535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hu-HU" altLang="hu-HU" sz="2400"/>
              <a:t>Napjainkban  a legsúlyosabb sérülés </a:t>
            </a:r>
          </a:p>
          <a:p>
            <a:pPr>
              <a:spcBef>
                <a:spcPct val="30000"/>
              </a:spcBef>
            </a:pPr>
            <a:r>
              <a:rPr lang="hu-HU" altLang="hu-HU" sz="2400"/>
              <a:t>            a nyak és fej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C0004AB5-059E-2277-5324-CDC9FB423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83629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None/>
            </a:pPr>
            <a:r>
              <a:rPr lang="hu-HU" altLang="hu-HU" sz="3200"/>
              <a:t>	 </a:t>
            </a:r>
            <a:r>
              <a:rPr lang="hu-HU" altLang="hu-HU" sz="3200">
                <a:solidFill>
                  <a:srgbClr val="FFFF00"/>
                </a:solidFill>
              </a:rPr>
              <a:t>A  </a:t>
            </a:r>
            <a:r>
              <a:rPr lang="hu-HU" altLang="hu-HU" sz="3200" b="1">
                <a:solidFill>
                  <a:srgbClr val="FFFF00"/>
                </a:solidFill>
              </a:rPr>
              <a:t>pedál-láb</a:t>
            </a:r>
            <a:r>
              <a:rPr lang="hu-HU" altLang="hu-HU" sz="3200">
                <a:solidFill>
                  <a:srgbClr val="FFFF00"/>
                </a:solidFill>
              </a:rPr>
              <a:t> sérülés, /jammed  leg/</a:t>
            </a:r>
          </a:p>
          <a:p>
            <a:pPr algn="just">
              <a:buFont typeface="Wingdings" panose="05000000000000000000" pitchFamily="2" charset="2"/>
              <a:buNone/>
            </a:pPr>
            <a:endParaRPr lang="hu-HU" altLang="hu-HU" sz="3200">
              <a:solidFill>
                <a:srgbClr val="FFFF00"/>
              </a:solidFill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hu-HU" altLang="hu-HU" sz="3200">
                <a:solidFill>
                  <a:srgbClr val="FFFF00"/>
                </a:solidFill>
              </a:rPr>
              <a:t>	megelőzés: padlóba  besüllyedő pedálok, lábszárvédő légzsák, amely az úgynevezett tengeralattjáró sérülést is megakadályozza</a:t>
            </a:r>
            <a:r>
              <a:rPr lang="hu-HU" altLang="hu-HU" sz="3200"/>
              <a:t>.</a:t>
            </a:r>
          </a:p>
          <a:p>
            <a:endParaRPr lang="hu-HU" altLang="hu-HU" sz="3200"/>
          </a:p>
        </p:txBody>
      </p:sp>
      <p:pic>
        <p:nvPicPr>
          <p:cNvPr id="234499" name="Picture 3">
            <a:extLst>
              <a:ext uri="{FF2B5EF4-FFF2-40B4-BE49-F238E27FC236}">
                <a16:creationId xmlns:a16="http://schemas.microsoft.com/office/drawing/2014/main" id="{B27C6EC2-C43F-1449-2ADF-94ACA260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49613"/>
            <a:ext cx="3743325" cy="3492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DBDC143C-0146-CC82-283D-305B215EB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r>
              <a:rPr lang="hu-HU" altLang="hu-HU">
                <a:solidFill>
                  <a:srgbClr val="FFFF00"/>
                </a:solidFill>
              </a:rPr>
              <a:t>Napjaink típusos sérülései: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0361C1EE-9EA7-DAB0-9DEE-B1562E264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8820150" cy="5399087"/>
          </a:xfrm>
        </p:spPr>
        <p:txBody>
          <a:bodyPr/>
          <a:lstStyle/>
          <a:p>
            <a:pPr marL="609600" indent="-609600"/>
            <a:r>
              <a:rPr lang="hu-HU" altLang="hu-HU"/>
              <a:t>„Akasztott ember törés” (felső nyaki szakasz, szélvédő,ablakkeret)</a:t>
            </a:r>
          </a:p>
          <a:p>
            <a:pPr marL="609600" indent="-609600"/>
            <a:r>
              <a:rPr lang="hu-HU" altLang="hu-HU"/>
              <a:t>„Ostorcsapás”(whiplash Crowe: 1928 ,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     Macnab:extension-acceleration injury,1964)</a:t>
            </a:r>
          </a:p>
          <a:p>
            <a:pPr marL="609600" indent="-609600"/>
            <a:r>
              <a:rPr lang="hu-HU" altLang="hu-HU"/>
              <a:t>Tengeralattjáró v. bicskasérülés (submarine injury, jack-nife)</a:t>
            </a:r>
          </a:p>
          <a:p>
            <a:pPr marL="609600" indent="-609600"/>
            <a:r>
              <a:rPr lang="hu-HU" altLang="hu-HU"/>
              <a:t>Műszerfal-térd (dashboard knee)</a:t>
            </a:r>
          </a:p>
          <a:p>
            <a:pPr marL="609600" indent="-609600"/>
            <a:r>
              <a:rPr lang="hu-HU" altLang="hu-HU"/>
              <a:t>Pedál-láb</a:t>
            </a:r>
          </a:p>
          <a:p>
            <a:pPr marL="609600" indent="-609600"/>
            <a:endParaRPr lang="hu-HU" altLang="hu-H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61A01E8D-5F16-F389-6258-D9CAB3D76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15975"/>
          </a:xfrm>
        </p:spPr>
        <p:txBody>
          <a:bodyPr/>
          <a:lstStyle/>
          <a:p>
            <a:r>
              <a:rPr lang="hu-HU" altLang="hu-HU">
                <a:solidFill>
                  <a:srgbClr val="FFFF00"/>
                </a:solidFill>
              </a:rPr>
              <a:t>Légzsák vita: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9BEF029B-2557-1E28-960C-62F237676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4970462"/>
          </a:xfrm>
        </p:spPr>
        <p:txBody>
          <a:bodyPr/>
          <a:lstStyle/>
          <a:p>
            <a:pPr marL="609600" indent="-609600"/>
            <a:r>
              <a:rPr lang="hu-HU" altLang="hu-HU"/>
              <a:t>Légzsák-légöv azonos (R.Hutton, 1972)</a:t>
            </a:r>
          </a:p>
          <a:p>
            <a:pPr marL="609600" indent="-609600"/>
            <a:r>
              <a:rPr lang="hu-HU" altLang="hu-HU"/>
              <a:t>Bizt.övet felváltja a légzsák (Cook, 1974)</a:t>
            </a:r>
          </a:p>
          <a:p>
            <a:pPr marL="609600" indent="-609600"/>
            <a:r>
              <a:rPr lang="hu-HU" altLang="hu-HU"/>
              <a:t>Légzsák kiszorítja a bizt. Övet ( Ternai 70)</a:t>
            </a:r>
          </a:p>
          <a:p>
            <a:pPr marL="609600" indent="-609600"/>
            <a:r>
              <a:rPr lang="hu-HU" altLang="hu-HU"/>
              <a:t>Nagyobb sérülést okoz,mint amitől véd</a:t>
            </a:r>
          </a:p>
          <a:p>
            <a:pPr marL="609600" indent="-609600"/>
            <a:endParaRPr lang="hu-HU" altLang="hu-HU"/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/>
              <a:t>„A baleset mással és nem éppen velem fog megtörténni „ </a:t>
            </a:r>
            <a:r>
              <a:rPr lang="hu-HU" altLang="hu-HU" sz="2800"/>
              <a:t>( Accidents only happen to other people, not to me )</a:t>
            </a:r>
          </a:p>
          <a:p>
            <a:pPr marL="609600" indent="-609600"/>
            <a:endParaRPr lang="hu-HU" altLang="hu-HU" sz="2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711E92C6-CC91-BA13-AA35-9C43A4425D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81000"/>
            <a:ext cx="8218487" cy="3479800"/>
          </a:xfrm>
        </p:spPr>
        <p:txBody>
          <a:bodyPr/>
          <a:lstStyle/>
          <a:p>
            <a:pPr algn="l"/>
            <a:r>
              <a:rPr lang="hu-HU" altLang="hu-HU" sz="3600">
                <a:solidFill>
                  <a:srgbClr val="FFFF00"/>
                </a:solidFill>
              </a:rPr>
              <a:t>A biztonsági öv és légzsák nem védhet</a:t>
            </a:r>
            <a:r>
              <a:rPr lang="hu-HU" altLang="hu-HU" sz="4000">
                <a:solidFill>
                  <a:srgbClr val="FFFF00"/>
                </a:solidFill>
              </a:rPr>
              <a:t> 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3600">
                <a:solidFill>
                  <a:srgbClr val="FFFF00"/>
                </a:solidFill>
              </a:rPr>
              <a:t>mindig pl.:</a:t>
            </a:r>
            <a:br>
              <a:rPr lang="hu-HU" altLang="hu-HU" sz="36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- </a:t>
            </a:r>
            <a:r>
              <a:rPr lang="hu-HU" altLang="hu-HU" sz="3200">
                <a:solidFill>
                  <a:srgbClr val="FFFF00"/>
                </a:solidFill>
              </a:rPr>
              <a:t>Ha a karosszéria összeomlik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-  Ha az övet rosszul alkalmazzák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-  Ha igen nagy az ütközési sebesség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-  Ha az ütközés iránya nem frontális stb</a:t>
            </a:r>
            <a:br>
              <a:rPr lang="hu-HU" altLang="hu-HU" sz="3200">
                <a:solidFill>
                  <a:srgbClr val="FFFF00"/>
                </a:solidFill>
              </a:rPr>
            </a:br>
            <a:endParaRPr lang="hu-HU" altLang="hu-HU" sz="3200">
              <a:solidFill>
                <a:srgbClr val="FFFF00"/>
              </a:solidFill>
            </a:endParaRPr>
          </a:p>
        </p:txBody>
      </p:sp>
      <p:pic>
        <p:nvPicPr>
          <p:cNvPr id="258051" name="Picture 3">
            <a:extLst>
              <a:ext uri="{FF2B5EF4-FFF2-40B4-BE49-F238E27FC236}">
                <a16:creationId xmlns:a16="http://schemas.microsoft.com/office/drawing/2014/main" id="{E894D537-00DD-0368-8F70-5C383F6C87E5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573463"/>
            <a:ext cx="4356100" cy="3284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8052" name="Rectangle 4">
            <a:extLst>
              <a:ext uri="{FF2B5EF4-FFF2-40B4-BE49-F238E27FC236}">
                <a16:creationId xmlns:a16="http://schemas.microsoft.com/office/drawing/2014/main" id="{497A3C80-2151-A85A-D237-42C70A712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258053" name="Picture 5" descr="Volkswagen vs. lovas szekér 1">
            <a:extLst>
              <a:ext uri="{FF2B5EF4-FFF2-40B4-BE49-F238E27FC236}">
                <a16:creationId xmlns:a16="http://schemas.microsoft.com/office/drawing/2014/main" id="{A545BB22-27B7-D7C8-9F9A-6F08CB24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4284662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>
            <a:extLst>
              <a:ext uri="{FF2B5EF4-FFF2-40B4-BE49-F238E27FC236}">
                <a16:creationId xmlns:a16="http://schemas.microsoft.com/office/drawing/2014/main" id="{8C03240A-205C-FFFE-38E2-D8577B8DFD1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13100"/>
            <a:ext cx="2630488" cy="2087563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9379" name="Rectangle 3">
            <a:extLst>
              <a:ext uri="{FF2B5EF4-FFF2-40B4-BE49-F238E27FC236}">
                <a16:creationId xmlns:a16="http://schemas.microsoft.com/office/drawing/2014/main" id="{AFC78C4B-FDE1-B785-F416-DBC94341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88913"/>
            <a:ext cx="7561262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hu-HU" altLang="hu-HU" sz="3600">
                <a:solidFill>
                  <a:srgbClr val="FFFF00"/>
                </a:solidFill>
              </a:rPr>
              <a:t>Sérülések  légzsáktól ?</a:t>
            </a:r>
            <a:r>
              <a:rPr lang="hu-HU" altLang="hu-HU" sz="2800"/>
              <a:t> (Airbag syndr)</a:t>
            </a:r>
          </a:p>
          <a:p>
            <a:pPr>
              <a:spcBef>
                <a:spcPct val="30000"/>
              </a:spcBef>
            </a:pPr>
            <a:r>
              <a:rPr lang="hu-HU" altLang="hu-HU" sz="2400"/>
              <a:t>USA: 1996: 35 halál ( Valamennyi  inkorrektül, vagy nem használta a biztonsági övet, </a:t>
            </a:r>
            <a:r>
              <a:rPr lang="hu-HU" altLang="hu-HU" sz="2400">
                <a:solidFill>
                  <a:srgbClr val="FFFF00"/>
                </a:solidFill>
              </a:rPr>
              <a:t>„ légzsák arc”)</a:t>
            </a:r>
            <a:r>
              <a:rPr lang="hu-HU" altLang="hu-HU" sz="2400"/>
              <a:t> </a:t>
            </a:r>
          </a:p>
        </p:txBody>
      </p:sp>
      <p:sp>
        <p:nvSpPr>
          <p:cNvPr id="229380" name="Rectangle 4">
            <a:extLst>
              <a:ext uri="{FF2B5EF4-FFF2-40B4-BE49-F238E27FC236}">
                <a16:creationId xmlns:a16="http://schemas.microsoft.com/office/drawing/2014/main" id="{3B654F29-E348-B31E-DD7E-891FB4B2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844675"/>
            <a:ext cx="6084887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légzsák sér. 7-8 %-a enyhe bőrsérülés</a:t>
            </a: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Felszabaduló gázok:irritativ bőrdermatitis, légz.zav.</a:t>
            </a:r>
          </a:p>
          <a:p>
            <a:endParaRPr lang="hu-HU" altLang="hu-HU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Komoly sérülés: csak gyerekeken, osteoporotik.</a:t>
            </a:r>
          </a:p>
          <a:p>
            <a:endParaRPr lang="hu-HU" altLang="hu-HU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Légzsák fedő rigid, kinyíláskor sér. okoz, kéz, alkar…</a:t>
            </a: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sérülések ritkák, túlértékeltek. NHTSA: 96% igen enyhe</a:t>
            </a:r>
          </a:p>
          <a:p>
            <a:r>
              <a:rPr lang="hu-HU" altLang="hu-HU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hu-HU" altLang="hu-HU" sz="18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M. Corazza,S. Trincone,2004.Air Bags and the Skin SKIN MED.) </a:t>
            </a:r>
            <a:r>
              <a:rPr lang="hu-HU" altLang="hu-HU" sz="2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(Braver ER:Traffic</a:t>
            </a:r>
            <a:r>
              <a:rPr lang="hu-HU" altLang="hu-HU" i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hu-HU" altLang="hu-HU" sz="1800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hu-HU" altLang="hu-HU" sz="18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inj.prev.ebraver@som.umaryland.edu</a:t>
            </a:r>
          </a:p>
        </p:txBody>
      </p:sp>
    </p:spTree>
  </p:cSld>
  <p:clrMapOvr>
    <a:masterClrMapping/>
  </p:clrMapOvr>
  <p:transition>
    <p:randomBa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F69B407A-E11F-7E5B-2A01-843805637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>
                <a:solidFill>
                  <a:srgbClr val="FFFF00"/>
                </a:solidFill>
              </a:rPr>
              <a:t>Szemsérülések</a:t>
            </a:r>
            <a:r>
              <a:rPr lang="hu-HU" altLang="hu-HU" sz="4000"/>
              <a:t>:</a:t>
            </a:r>
            <a:br>
              <a:rPr lang="hu-HU" altLang="hu-HU" sz="4000"/>
            </a:br>
            <a:endParaRPr lang="hu-HU" altLang="hu-HU" sz="4000"/>
          </a:p>
        </p:txBody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EB434DC8-4398-8934-9C9A-BCAD68C7B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686800" cy="4611687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hu-HU" altLang="hu-HU"/>
              <a:t>Cornea abraziók, retina bevérzés, és leválás, kétoldali műlencse ficam, szemkörüli lágyrész sérülések sz. üvegtől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    hyphema /első csarnok bevérzés)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Új kifejezés:air-bagceratitis (szarúhártya)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(Braude: légzsák – védőszemüveg )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/>
              <a:t>              </a:t>
            </a:r>
            <a:r>
              <a:rPr lang="hu-HU" altLang="hu-HU" sz="3600">
                <a:solidFill>
                  <a:srgbClr val="FFFF00"/>
                </a:solidFill>
              </a:rPr>
              <a:t>Fül – Kézsérülés:</a:t>
            </a:r>
          </a:p>
          <a:p>
            <a:pPr marL="609600" indent="-609600">
              <a:lnSpc>
                <a:spcPct val="90000"/>
              </a:lnSpc>
            </a:pPr>
            <a:r>
              <a:rPr lang="hu-HU" altLang="hu-HU" sz="3600"/>
              <a:t>Fülkagyló zúzódás, fedéltől: kéz,arc s.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2269F927-3271-CEF2-34A8-DD9D540777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>
                <a:solidFill>
                  <a:srgbClr val="FFFF00"/>
                </a:solidFill>
              </a:rPr>
              <a:t>Az ütköző  gépjárművekben a sérülések ellen a leghatásosabb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védelem a b.öv és légzsák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Mégis vannak ellenzők?!</a:t>
            </a: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3AB716DC-22F4-58DA-73E4-99EA7E057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76475"/>
            <a:ext cx="8229600" cy="4392613"/>
          </a:xfrm>
        </p:spPr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hu-HU" altLang="hu-HU" sz="2800">
                <a:solidFill>
                  <a:srgbClr val="FFFF00"/>
                </a:solidFill>
              </a:rPr>
              <a:t>A használat ellenzői az </a:t>
            </a:r>
            <a:r>
              <a:rPr lang="hu-HU" altLang="hu-HU" sz="2800" b="1" u="sng">
                <a:solidFill>
                  <a:srgbClr val="FFFF00"/>
                </a:solidFill>
              </a:rPr>
              <a:t>állam erőszakos beavatkozását látják magánszférájukba használat kötelező előírásakor:</a:t>
            </a:r>
            <a:r>
              <a:rPr lang="hu-HU" altLang="hu-HU" sz="2800">
                <a:solidFill>
                  <a:srgbClr val="FFFF00"/>
                </a:solidFill>
              </a:rPr>
              <a:t> „miért nem döntheti el maga az ember?” –</a:t>
            </a:r>
          </a:p>
          <a:p>
            <a:pPr marL="381000" indent="-381000">
              <a:lnSpc>
                <a:spcPct val="90000"/>
              </a:lnSpc>
            </a:pPr>
            <a:r>
              <a:rPr lang="hu-HU" altLang="hu-HU" sz="2800">
                <a:solidFill>
                  <a:srgbClr val="FFFF00"/>
                </a:solidFill>
              </a:rPr>
              <a:t>A válasz : </a:t>
            </a:r>
            <a:r>
              <a:rPr lang="hu-HU" altLang="hu-HU" sz="2800" b="1">
                <a:solidFill>
                  <a:srgbClr val="FFFF00"/>
                </a:solidFill>
              </a:rPr>
              <a:t>mert nem maga viseli a sérülésének, vagy halálának, esetleg évtizedekig tartó rokkantságának költségeit,</a:t>
            </a:r>
            <a:r>
              <a:rPr lang="hu-HU" altLang="hu-HU" sz="2800">
                <a:solidFill>
                  <a:srgbClr val="FFFF00"/>
                </a:solidFill>
              </a:rPr>
              <a:t> az államhatalomnak – gazdasági érdekein túl is – gondoskodnia kell minden állampolgára egészségéről.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B424557F-95F4-5138-608C-5717944B80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981075"/>
            <a:ext cx="8713787" cy="4248150"/>
          </a:xfrm>
          <a:effectLst>
            <a:outerShdw dist="35921" dir="2700000" algn="ctr" rotWithShape="0">
              <a:srgbClr val="FF33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hu-HU" altLang="hu-HU" sz="4000">
                <a:solidFill>
                  <a:srgbClr val="FFFF00"/>
                </a:solidFill>
              </a:rPr>
              <a:t>Közlekedés során évente </a:t>
            </a:r>
            <a:br>
              <a:rPr lang="hu-HU" altLang="hu-HU" sz="4000">
                <a:solidFill>
                  <a:srgbClr val="FFFF00"/>
                </a:solidFill>
              </a:rPr>
            </a:b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a világon: több mint 1.2 millió ember meghal és 40 x ennyi sérül,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Európában:127.000 és 2.4 millió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Hazánkban: 1300-1400 és 11.500</a:t>
            </a:r>
            <a:r>
              <a:rPr lang="hu-HU" altLang="hu-HU" sz="4000"/>
              <a:t> </a:t>
            </a:r>
            <a:br>
              <a:rPr lang="hu-HU" altLang="hu-HU" sz="4000"/>
            </a:br>
            <a:r>
              <a:rPr lang="hu-HU" altLang="hu-HU" sz="4000"/>
              <a:t>     </a:t>
            </a:r>
            <a:r>
              <a:rPr lang="hu-HU" altLang="hu-HU" sz="3200"/>
              <a:t>(Az anyagi kár kb: 100-150 milliárd Ft )</a:t>
            </a:r>
          </a:p>
        </p:txBody>
      </p:sp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D67C6181-83C2-941E-9E50-B7BE12628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496300" cy="26543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hu-HU" altLang="hu-HU"/>
              <a:t>A helyváltoztatás története egyidős az emberiséggel,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</a:rPr>
              <a:t>A fejlődés gyorsuló:</a:t>
            </a:r>
            <a:r>
              <a:rPr lang="hu-HU" altLang="hu-HU"/>
              <a:t>100 millió év: gyaloglás</a:t>
            </a:r>
          </a:p>
        </p:txBody>
      </p:sp>
      <p:pic>
        <p:nvPicPr>
          <p:cNvPr id="185347" name="Picture 3">
            <a:extLst>
              <a:ext uri="{FF2B5EF4-FFF2-40B4-BE49-F238E27FC236}">
                <a16:creationId xmlns:a16="http://schemas.microsoft.com/office/drawing/2014/main" id="{886EFA02-3583-411A-4091-FEFCDB20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1" r="10419" b="3781"/>
          <a:stretch>
            <a:fillRect/>
          </a:stretch>
        </p:blipFill>
        <p:spPr bwMode="auto">
          <a:xfrm>
            <a:off x="0" y="2565400"/>
            <a:ext cx="5076825" cy="37433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0A82564A-75E4-2F9D-0963-54E2DA7A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52738"/>
            <a:ext cx="4321175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</a:t>
            </a:r>
            <a:r>
              <a:rPr lang="hu-HU" altLang="hu-HU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130 év:   gépkocsi</a:t>
            </a:r>
          </a:p>
          <a:p>
            <a:r>
              <a:rPr lang="hu-HU" altLang="hu-HU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</a:t>
            </a:r>
            <a:r>
              <a:rPr lang="hu-HU" altLang="hu-HU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100 év:   repülés</a:t>
            </a:r>
          </a:p>
          <a:p>
            <a:r>
              <a:rPr lang="hu-HU" altLang="hu-HU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40 év:   űrhajózás</a:t>
            </a:r>
            <a:r>
              <a:rPr lang="hu-HU" altLang="hu-HU" sz="32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5349" name="Rectangle 5">
            <a:extLst>
              <a:ext uri="{FF2B5EF4-FFF2-40B4-BE49-F238E27FC236}">
                <a16:creationId xmlns:a16="http://schemas.microsoft.com/office/drawing/2014/main" id="{034DFC87-A462-5D65-A08E-014BC2C2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89138"/>
            <a:ext cx="11696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3000 év: vízi jármű, állati erő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5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5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5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5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/>
      <p:bldP spid="18534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90F33246-91B7-1EA9-7F30-7C0AEA7F8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0"/>
            <a:ext cx="9217026" cy="6858000"/>
          </a:xfrm>
        </p:spPr>
        <p:txBody>
          <a:bodyPr/>
          <a:lstStyle/>
          <a:p>
            <a:pPr>
              <a:tabLst>
                <a:tab pos="4670425" algn="l"/>
              </a:tabLst>
            </a:pPr>
            <a:r>
              <a:rPr lang="hu-HU" altLang="hu-HU" sz="4000">
                <a:solidFill>
                  <a:srgbClr val="FFFF00"/>
                </a:solidFill>
              </a:rPr>
              <a:t>USA: 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A sérültek kezelése 21 billió dollár,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az egészségügyi költségek 20 %-a.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Mobil társadalom, de megfizeti az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 „árát”. </a:t>
            </a:r>
            <a:br>
              <a:rPr lang="hu-HU" altLang="hu-HU" sz="4000">
                <a:solidFill>
                  <a:srgbClr val="FFFF00"/>
                </a:solidFill>
              </a:rPr>
            </a:br>
            <a:r>
              <a:rPr lang="hu-HU" altLang="hu-HU" sz="4000">
                <a:solidFill>
                  <a:srgbClr val="FFFF00"/>
                </a:solidFill>
              </a:rPr>
              <a:t>Óránként  öt ember hal meg közlekedési balesetben.</a:t>
            </a:r>
            <a:br>
              <a:rPr lang="hu-HU" altLang="hu-HU">
                <a:solidFill>
                  <a:srgbClr val="FFFF00"/>
                </a:solidFill>
              </a:rPr>
            </a:br>
            <a:r>
              <a:rPr lang="hu-HU" altLang="hu-HU"/>
              <a:t>	</a:t>
            </a:r>
            <a:r>
              <a:rPr lang="hu-HU" altLang="hu-HU" sz="2800" i="1"/>
              <a:t>Dr.Julie Gerbering</a:t>
            </a:r>
            <a:r>
              <a:rPr lang="hu-HU" altLang="hu-HU" sz="2800"/>
              <a:t> </a:t>
            </a:r>
            <a:br>
              <a:rPr lang="hu-HU" altLang="hu-HU" sz="2800" i="1"/>
            </a:br>
            <a:r>
              <a:rPr lang="hu-HU" altLang="hu-HU" sz="2800" i="1"/>
              <a:t>(2004. április 7, WHO Egészség Napja.)</a:t>
            </a:r>
          </a:p>
        </p:txBody>
      </p:sp>
    </p:spTree>
  </p:cSld>
  <p:clrMapOvr>
    <a:masterClrMapping/>
  </p:clrMapOvr>
  <p:transition>
    <p:randomBa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5DAA869E-DA68-DE89-DBDE-C5B40F4F1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908050"/>
            <a:ext cx="8229600" cy="1031875"/>
          </a:xfrm>
        </p:spPr>
        <p:txBody>
          <a:bodyPr/>
          <a:lstStyle/>
          <a:p>
            <a:r>
              <a:rPr lang="hu-HU" altLang="hu-HU" sz="4800">
                <a:solidFill>
                  <a:srgbClr val="FFFF00"/>
                </a:solidFill>
              </a:rPr>
              <a:t>Mindjárt befejezem !</a:t>
            </a:r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0BBA8835-1500-16E9-F904-4BF43656C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565400"/>
            <a:ext cx="6310312" cy="35306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6000">
                <a:sym typeface="Wingdings" panose="05000000000000000000" pitchFamily="2" charset="2"/>
              </a:rPr>
              <a:t>                                     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0F03F00A-40D3-6395-22AE-D17A9BB77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A „járvány”</a:t>
            </a:r>
            <a:br>
              <a:rPr lang="hu-HU" altLang="hu-HU" sz="3600">
                <a:solidFill>
                  <a:srgbClr val="FFFF00"/>
                </a:solidFill>
              </a:rPr>
            </a:br>
            <a:endParaRPr lang="hu-HU" altLang="hu-HU" sz="3600">
              <a:solidFill>
                <a:srgbClr val="FFFF00"/>
              </a:solidFill>
            </a:endParaRP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30788DD7-8EF2-2D1C-3645-B9E4FE63E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pPr marL="609600" indent="-609600"/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1950: új „epidémia” indul:a motorizáció</a:t>
            </a:r>
          </a:p>
          <a:p>
            <a:pPr marL="609600" indent="-609600"/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1961: Prof. Somogyi: a közlekedési baleseti  halálozás 3 év alatt 15%-al nőt,ekkor  már azonos  a tbc. – vel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b="1">
                <a:latin typeface="Arial" panose="020B0604020202020204" pitchFamily="34" charset="0"/>
              </a:rPr>
              <a:t>1979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: WHO: ( Mekmes) a fejlett orsz. a k.b.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a legjelentősebb népegészségügyi kérdés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b="1">
                <a:latin typeface="Arial" panose="020B0604020202020204" pitchFamily="34" charset="0"/>
              </a:rPr>
              <a:t>2010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: 1-40 év:a baleset a  vezető halálok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b="1">
                <a:latin typeface="Arial" panose="020B0604020202020204" pitchFamily="34" charset="0"/>
              </a:rPr>
              <a:t>2030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: szív-ér-légút-tüdő </a:t>
            </a:r>
            <a:r>
              <a:rPr lang="hu-HU" altLang="hu-HU" b="1" u="sng">
                <a:latin typeface="Arial" panose="020B0604020202020204" pitchFamily="34" charset="0"/>
              </a:rPr>
              <a:t>baleset</a:t>
            </a:r>
            <a:r>
              <a:rPr lang="hu-HU" altLang="hu-HU">
                <a:solidFill>
                  <a:srgbClr val="FFFF00"/>
                </a:solidFill>
                <a:latin typeface="Arial" panose="020B0604020202020204" pitchFamily="34" charset="0"/>
              </a:rPr>
              <a:t> (WHO)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3600"/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11E4B773-A24A-6574-C4BA-4AAAC5D4C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>
                <a:solidFill>
                  <a:srgbClr val="FFFF00"/>
                </a:solidFill>
              </a:rPr>
              <a:t>1972…</a:t>
            </a:r>
            <a:r>
              <a:rPr lang="hu-HU" altLang="hu-HU" sz="3200">
                <a:solidFill>
                  <a:srgbClr val="FFFF00"/>
                </a:solidFill>
              </a:rPr>
              <a:t> (Dr Dallos György, Almássy Autósélet főszerkesztő,  és ….?(Nemes Gy)</a:t>
            </a:r>
          </a:p>
        </p:txBody>
      </p:sp>
      <p:pic>
        <p:nvPicPr>
          <p:cNvPr id="219140" name="Picture 4">
            <a:extLst>
              <a:ext uri="{FF2B5EF4-FFF2-40B4-BE49-F238E27FC236}">
                <a16:creationId xmlns:a16="http://schemas.microsoft.com/office/drawing/2014/main" id="{6B044C24-812E-7F7B-BA45-DC737DA424B4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09725"/>
            <a:ext cx="6811963" cy="5110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>
            <a:extLst>
              <a:ext uri="{FF2B5EF4-FFF2-40B4-BE49-F238E27FC236}">
                <a16:creationId xmlns:a16="http://schemas.microsoft.com/office/drawing/2014/main" id="{8FE2F945-4EDB-8468-D15A-96BF29E50F82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700213"/>
            <a:ext cx="3457575" cy="4681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2147" name="Rectangle 3">
            <a:extLst>
              <a:ext uri="{FF2B5EF4-FFF2-40B4-BE49-F238E27FC236}">
                <a16:creationId xmlns:a16="http://schemas.microsoft.com/office/drawing/2014/main" id="{ECA0503F-C6BD-B2B9-5A37-31274FD9F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A „Lelkek keresztje” közlekedési balesetben elhunytak emlékére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8216533A-A1FF-9D29-F29C-FEC3CCC10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95400"/>
          </a:xfrm>
        </p:spPr>
        <p:txBody>
          <a:bodyPr/>
          <a:lstStyle/>
          <a:p>
            <a:r>
              <a:rPr lang="hu-HU" altLang="hu-HU" sz="3200">
                <a:solidFill>
                  <a:srgbClr val="FFFF00"/>
                </a:solidFill>
              </a:rPr>
              <a:t>Utazás,közlekedés története egyidős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>
                <a:solidFill>
                  <a:srgbClr val="FFFF00"/>
                </a:solidFill>
              </a:rPr>
              <a:t>az ember történetével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2400">
                <a:solidFill>
                  <a:srgbClr val="FFFF00"/>
                </a:solidFill>
              </a:rPr>
              <a:t>emberőseink vándorlásának valószínű útvonalai</a:t>
            </a:r>
          </a:p>
        </p:txBody>
      </p:sp>
      <p:pic>
        <p:nvPicPr>
          <p:cNvPr id="194566" name="Picture 6">
            <a:extLst>
              <a:ext uri="{FF2B5EF4-FFF2-40B4-BE49-F238E27FC236}">
                <a16:creationId xmlns:a16="http://schemas.microsoft.com/office/drawing/2014/main" id="{B38068EC-86E1-D8C8-A639-AE26CD73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3405187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7" name="Picture 7">
            <a:extLst>
              <a:ext uri="{FF2B5EF4-FFF2-40B4-BE49-F238E27FC236}">
                <a16:creationId xmlns:a16="http://schemas.microsoft.com/office/drawing/2014/main" id="{1E2F90CB-4E8E-067B-6EFF-C034D24EBA99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"/>
          <a:stretch>
            <a:fillRect/>
          </a:stretch>
        </p:blipFill>
        <p:spPr>
          <a:xfrm>
            <a:off x="323850" y="1700213"/>
            <a:ext cx="5319713" cy="2659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8" name="Picture 8">
            <a:extLst>
              <a:ext uri="{FF2B5EF4-FFF2-40B4-BE49-F238E27FC236}">
                <a16:creationId xmlns:a16="http://schemas.microsoft.com/office/drawing/2014/main" id="{8F8CA51F-1AF7-FF15-ADB2-87093242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9" t="52762" r="26675" b="25200"/>
          <a:stretch>
            <a:fillRect/>
          </a:stretch>
        </p:blipFill>
        <p:spPr bwMode="auto">
          <a:xfrm>
            <a:off x="6443663" y="1844675"/>
            <a:ext cx="154463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9" name="Picture 9">
            <a:extLst>
              <a:ext uri="{FF2B5EF4-FFF2-40B4-BE49-F238E27FC236}">
                <a16:creationId xmlns:a16="http://schemas.microsoft.com/office/drawing/2014/main" id="{97B8E9BD-85B9-D6C7-BF8D-46FAAD2A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/>
          <a:stretch>
            <a:fillRect/>
          </a:stretch>
        </p:blipFill>
        <p:spPr bwMode="auto">
          <a:xfrm>
            <a:off x="5795963" y="3500438"/>
            <a:ext cx="2994025" cy="296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F061C9E8-1568-F204-5733-F44412152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>
                <a:solidFill>
                  <a:srgbClr val="FFFF00"/>
                </a:solidFill>
              </a:rPr>
              <a:t>Vándorló életmód, balesetekkel</a:t>
            </a:r>
          </a:p>
        </p:txBody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DFFAF048-8C0A-FD07-FFA8-F425A6CD0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hu-HU" altLang="hu-HU" sz="2400"/>
              <a:t>Megtalálása idején azt gondolták, hogy Ötzi hóviharba keveredett, és így fagyott halálra.  Halálának lehetséges okai: baleset, rossz időjárás miatt </a:t>
            </a:r>
            <a:r>
              <a:rPr lang="hu-HU" altLang="hu-HU" sz="2400" u="sng">
                <a:solidFill>
                  <a:schemeClr val="folHlink"/>
                </a:solidFill>
              </a:rPr>
              <a:t>mélyedésbe húzódott vagy beleesett</a:t>
            </a:r>
            <a:r>
              <a:rPr lang="hu-HU" altLang="hu-HU" sz="2400"/>
              <a:t>, hideg, éhség </a:t>
            </a:r>
          </a:p>
          <a:p>
            <a:pPr marL="457200" indent="-457200">
              <a:lnSpc>
                <a:spcPct val="90000"/>
              </a:lnSpc>
            </a:pPr>
            <a:r>
              <a:rPr lang="hu-HU" altLang="hu-HU" sz="2400"/>
              <a:t>             megölték, hó betemette, megfagyott, majd</a:t>
            </a:r>
          </a:p>
          <a:p>
            <a:pPr marL="457200" indent="-457200">
              <a:lnSpc>
                <a:spcPct val="90000"/>
              </a:lnSpc>
            </a:pPr>
            <a:r>
              <a:rPr lang="hu-HU" altLang="hu-HU" sz="2400"/>
              <a:t>             gleccserfolyam betemette</a:t>
            </a:r>
            <a:r>
              <a:rPr lang="hu-HU" altLang="hu-HU"/>
              <a:t>.</a:t>
            </a:r>
            <a:endParaRPr lang="hu-HU" altLang="hu-HU" sz="2400"/>
          </a:p>
          <a:p>
            <a:pPr marL="457200" indent="-457200">
              <a:lnSpc>
                <a:spcPct val="90000"/>
              </a:lnSpc>
            </a:pPr>
            <a:endParaRPr lang="hu-HU" altLang="hu-HU" sz="2400"/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     </a:t>
            </a:r>
            <a:endParaRPr lang="hu-HU" altLang="hu-HU"/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2400"/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/>
              <a:t> </a:t>
            </a:r>
          </a:p>
        </p:txBody>
      </p:sp>
      <p:pic>
        <p:nvPicPr>
          <p:cNvPr id="271365" name="Picture 5">
            <a:extLst>
              <a:ext uri="{FF2B5EF4-FFF2-40B4-BE49-F238E27FC236}">
                <a16:creationId xmlns:a16="http://schemas.microsoft.com/office/drawing/2014/main" id="{A0445B33-FEC3-C34E-0F12-407EF2B8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221163"/>
            <a:ext cx="2857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8" name="Picture 8">
            <a:hlinkClick r:id="rId3"/>
            <a:extLst>
              <a:ext uri="{FF2B5EF4-FFF2-40B4-BE49-F238E27FC236}">
                <a16:creationId xmlns:a16="http://schemas.microsoft.com/office/drawing/2014/main" id="{F572F9C9-4CA4-9B39-2C45-BCE6AC89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1134"/>
          <a:stretch>
            <a:fillRect/>
          </a:stretch>
        </p:blipFill>
        <p:spPr bwMode="auto">
          <a:xfrm>
            <a:off x="323850" y="3429000"/>
            <a:ext cx="18288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D2C55EF-718E-DA07-03C0-01946AB1A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887413"/>
          </a:xfrm>
        </p:spPr>
        <p:txBody>
          <a:bodyPr/>
          <a:lstStyle/>
          <a:p>
            <a:r>
              <a:rPr lang="hu-HU" altLang="hu-HU" sz="4000">
                <a:solidFill>
                  <a:srgbClr val="FFFF00"/>
                </a:solidFill>
              </a:rPr>
              <a:t>A kerék ….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25CFCC80-C7A6-8EFC-DC77-A695FB2FE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229600" cy="5545138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  - Kr.e. 3000  körül forradalmi változás a közlekedésben: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az állatok domesztikálása, a kerék „feltalálása”, Sumérok Mezopotámia:a több darabból összeállított korong  kerék helyett,  küllőst készítenek. Sőt 6-8  bronzküllős  kocsit is. Mozgékonyabb. Út is kell.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Egyidőben: Sumérban négy, Indiában kétkerekűek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hu-HU" altLang="hu-HU" sz="2400">
                <a:solidFill>
                  <a:srgbClr val="FFFF00"/>
                </a:solidFill>
              </a:rPr>
              <a:t>, </a:t>
            </a:r>
          </a:p>
        </p:txBody>
      </p:sp>
      <p:pic>
        <p:nvPicPr>
          <p:cNvPr id="200708" name="Picture 4">
            <a:extLst>
              <a:ext uri="{FF2B5EF4-FFF2-40B4-BE49-F238E27FC236}">
                <a16:creationId xmlns:a16="http://schemas.microsoft.com/office/drawing/2014/main" id="{A9941F00-4B61-60A3-E623-3294C78D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1968" r="21263" b="77437"/>
          <a:stretch>
            <a:fillRect/>
          </a:stretch>
        </p:blipFill>
        <p:spPr bwMode="auto">
          <a:xfrm>
            <a:off x="323850" y="3363913"/>
            <a:ext cx="5172075" cy="15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9" name="Rectangle 5">
            <a:extLst>
              <a:ext uri="{FF2B5EF4-FFF2-40B4-BE49-F238E27FC236}">
                <a16:creationId xmlns:a16="http://schemas.microsoft.com/office/drawing/2014/main" id="{8FCC5A01-A6C0-A223-81E2-65298CB69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357563"/>
            <a:ext cx="1592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keréktörés</a:t>
            </a: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1EBEF117-B76F-56E1-40CD-152EB27E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933825"/>
            <a:ext cx="129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ütközés,</a:t>
            </a:r>
          </a:p>
        </p:txBody>
      </p:sp>
      <p:sp>
        <p:nvSpPr>
          <p:cNvPr id="200711" name="Rectangle 7">
            <a:extLst>
              <a:ext uri="{FF2B5EF4-FFF2-40B4-BE49-F238E27FC236}">
                <a16:creationId xmlns:a16="http://schemas.microsoft.com/office/drawing/2014/main" id="{FCF4E8DF-2A17-CF8D-45B7-2E313E33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437063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hu-HU" altLang="hu-HU" sz="2400" u="sng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elgázolás</a:t>
            </a:r>
          </a:p>
        </p:txBody>
      </p:sp>
      <p:pic>
        <p:nvPicPr>
          <p:cNvPr id="200712" name="Picture 8">
            <a:extLst>
              <a:ext uri="{FF2B5EF4-FFF2-40B4-BE49-F238E27FC236}">
                <a16:creationId xmlns:a16="http://schemas.microsoft.com/office/drawing/2014/main" id="{72D3A13D-A038-A148-7428-F8984571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900613"/>
            <a:ext cx="34290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3" name="Picture 9">
            <a:extLst>
              <a:ext uri="{FF2B5EF4-FFF2-40B4-BE49-F238E27FC236}">
                <a16:creationId xmlns:a16="http://schemas.microsoft.com/office/drawing/2014/main" id="{97019B39-180E-E03F-675F-9126544A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33582" b="12593"/>
          <a:stretch>
            <a:fillRect/>
          </a:stretch>
        </p:blipFill>
        <p:spPr bwMode="auto">
          <a:xfrm>
            <a:off x="684213" y="5013325"/>
            <a:ext cx="44624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defaul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tázatos">
  <a:themeElements>
    <a:clrScheme name="Mintázatos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Mintázato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intázatos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tázatos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2096</TotalTime>
  <Words>3217</Words>
  <Application>Microsoft Office PowerPoint</Application>
  <PresentationFormat>Diavetítés a képernyőre (4:3 oldalarány)</PresentationFormat>
  <Paragraphs>292</Paragraphs>
  <Slides>64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64</vt:i4>
      </vt:variant>
    </vt:vector>
  </HeadingPairs>
  <TitlesOfParts>
    <vt:vector size="72" baseType="lpstr">
      <vt:lpstr>Arial</vt:lpstr>
      <vt:lpstr>Tahoma</vt:lpstr>
      <vt:lpstr>Times New Roman</vt:lpstr>
      <vt:lpstr>Wingdings</vt:lpstr>
      <vt:lpstr>Brush Script MT</vt:lpstr>
      <vt:lpstr>Arial Black</vt:lpstr>
      <vt:lpstr>default</vt:lpstr>
      <vt:lpstr>Mintázatos</vt:lpstr>
      <vt:lpstr>  A közlekedési sérülések- és kezelésük változása az elmúlt évezredekben  2010.10.27.  S. Egy. Baráti kör Mozaikok a közlekedési sérülések, balesetek keletkezésének gyógyításának történetéből Dr. Nemes György</vt:lpstr>
      <vt:lpstr>PowerPoint-bemutató</vt:lpstr>
      <vt:lpstr>PowerPoint-bemutató</vt:lpstr>
      <vt:lpstr>PowerPoint-bemutató</vt:lpstr>
      <vt:lpstr>A közlekedési baleset : „ járvány”</vt:lpstr>
      <vt:lpstr>PowerPoint-bemutató</vt:lpstr>
      <vt:lpstr>Utazás,közlekedés története egyidős az ember történetével emberőseink vándorlásának valószínű útvonalai</vt:lpstr>
      <vt:lpstr>Vándorló életmód, balesetekkel</vt:lpstr>
      <vt:lpstr>A kerék ….</vt:lpstr>
      <vt:lpstr>Sérülések,ló,kocsi… Kr.e. 3000-2000</vt:lpstr>
      <vt:lpstr>Tutanhamon kocsi balesete  Kr.e. ( 1346-1327 )</vt:lpstr>
      <vt:lpstr>Kr.e. VIII.szd.</vt:lpstr>
      <vt:lpstr>Kr.e. 300, görögök, Hippokratész – Kr.u.1-100</vt:lpstr>
      <vt:lpstr>Kr.e. II. Kr.u. I. szd. A görög és római medicina ellentéte.  Marcus Kato: De agri cultura –ban írja: A családfő, „pater familias” kezeli a családját, cselédséget: hisz a ráolvasás mágikus erejében; pl. törések ficamok esetében                                   Aeneas kezelése (Pompeji K.u.I.) </vt:lpstr>
      <vt:lpstr>Lovasbalesetek</vt:lpstr>
      <vt:lpstr>X-XV. Szd.</vt:lpstr>
      <vt:lpstr>1517: Tábori könyv a  seborvoslásról Hans von Gersdorf strassbourgi sebészorvos könyve a sérülésekről. Újként írja le:a lőfegyverek ólomlövedékétől eredő lágyrészek szakadása, gennyedést okoz és gyakran amputációhoz vezet. </vt:lpstr>
      <vt:lpstr>Gőzzel hajtott járművek, új baleseti forrás!  Az első „ motorizációs” baleset  1770, Nicolas-Joseph Cugnot ágyúvontatója felrobbant. </vt:lpstr>
      <vt:lpstr>Közlekedési és háborús sérülés: az életben maradásra esély:az amputáció</vt:lpstr>
      <vt:lpstr>A britek összes vesztesége 449 halott,   francia-spanyol 4000</vt:lpstr>
      <vt:lpstr>Napoleon  1812-ben 650.000 katonával indult,80.000 vissza, 1-2 ezer tért haza: balesetek, fagyás, járvány a vezető halál ok</vt:lpstr>
      <vt:lpstr>Napoleon sebésze: Jean Dominique baron de Larrey (1766-1842) A  történelem legnagyobb hadisebésze (Garrison-Morton)</vt:lpstr>
      <vt:lpstr>PowerPoint-bemutató</vt:lpstr>
      <vt:lpstr>Gangrene and Glory  US.polgárháború:nemcsak háborús  sérülések hanem balesetek: leesés lóról, elgázolás fogatokkal, sárgaláz,malária,tífusz, gangraena, sebfertőzések, skorbut, kanyaró, himlő, dysenteria, gáz gangraena </vt:lpstr>
      <vt:lpstr>Amerikai polgárháború: elsősegélynyújtó helyek, sebesültszállító kocsik 1861-1865</vt:lpstr>
      <vt:lpstr>Közlekedési és háborús nyílt végtagsérülések  életmentő kezelése:amputáció! </vt:lpstr>
      <vt:lpstr>Semmelweis – Lister antisepsis</vt:lpstr>
      <vt:lpstr>Semmelweis Ignác Fülöp (1818-1865)</vt:lpstr>
      <vt:lpstr>PowerPoint-bemutató</vt:lpstr>
      <vt:lpstr>PowerPoint-bemutató</vt:lpstr>
      <vt:lpstr>PowerPoint-bemutató</vt:lpstr>
      <vt:lpstr>Lovaskocsi balesetek</vt:lpstr>
      <vt:lpstr>1896. 08.17. London Mrs. B.Driscoll </vt:lpstr>
      <vt:lpstr>100 km/ó felett !</vt:lpstr>
      <vt:lpstr>     Uj typusú tábori Röntgen-automobil  Közlés a budapesti kir.magy.tud.-egyet.I. sz. sebészeti klinikájáról. (Igazgató  Dollinger Gyula dr.m.kir.udv.tanácsos,                   (Rtg:1895)</vt:lpstr>
      <vt:lpstr>1909: első baleseti osztály 1925: Bécs, Lorenz Böhler traumatológiai kórházat alapított ( ma is működik) 1966: Chicago: első traumat. Oszt. Sok a közlekedési sérült:szervezett kezelés kell! megalakul: „Commttee on Trauma” USA  1970: Franciaorsz.: Garches spec. Osztály közlekedési sérülteknek (helikopter lesz.!) 1968: Anglia Első baleseti osztály ( Birmingham)</vt:lpstr>
      <vt:lpstr>PowerPoint-bemutató</vt:lpstr>
      <vt:lpstr>PowerPoint-bemutató</vt:lpstr>
      <vt:lpstr>Az ütközések</vt:lpstr>
      <vt:lpstr>PowerPoint-bemutató</vt:lpstr>
      <vt:lpstr>A közlekedési balesetek során során típusos sérülések, sőt sérülésegyüttesek keletkeznek (Pl. „műszerfal térd”)</vt:lpstr>
      <vt:lpstr>Néhány régi  típusos sérülés, már nem fordulnak elő:</vt:lpstr>
      <vt:lpstr>Öv nélkül -  a három szint  I. Fej- arc- nyak II. Mellkas</vt:lpstr>
      <vt:lpstr>               III. Alsó végtag  „Műszerfal- térd”      sérülés helye: térdtáj-törések- csípőficam+ medence</vt:lpstr>
      <vt:lpstr>A légzsák… és az öv  A légzsákot a frontális ütközéskor keletkező  fej és mellkas sérülések megelőzésére tervezték és csak kiegészíti a biztonsági övet és nem helyettesíti . Neve is erre utal:SRS: suplementary restrain system</vt:lpstr>
      <vt:lpstr>PowerPoint-bemutató</vt:lpstr>
      <vt:lpstr>„Műszerfal térd”</vt:lpstr>
      <vt:lpstr>Légzsák:</vt:lpstr>
      <vt:lpstr>Mai sérülések: nyak,(ostorcsapás)               láb (pedál-láb</vt:lpstr>
      <vt:lpstr>Ostorcsapás szindr. ( Whiplash synd) </vt:lpstr>
      <vt:lpstr>PowerPoint-bemutató</vt:lpstr>
      <vt:lpstr>PowerPoint-bemutató</vt:lpstr>
      <vt:lpstr>Napjaink típusos sérülései:</vt:lpstr>
      <vt:lpstr>Légzsák vita:</vt:lpstr>
      <vt:lpstr>A biztonsági öv és légzsák nem védhet  mindig pl.: - Ha a karosszéria összeomlik -  Ha az övet rosszul alkalmazzák -  Ha igen nagy az ütközési sebesség -  Ha az ütközés iránya nem frontális stb </vt:lpstr>
      <vt:lpstr>PowerPoint-bemutató</vt:lpstr>
      <vt:lpstr>Szemsérülések: </vt:lpstr>
      <vt:lpstr>Az ütköző  gépjárművekben a sérülések ellen a leghatásosabb védelem a b.öv és légzsák Mégis vannak ellenzők?!</vt:lpstr>
      <vt:lpstr>Közlekedés során évente   a világon: több mint 1.2 millió ember meghal és 40 x ennyi sérül, Európában:127.000 és 2.4 millió Hazánkban: 1300-1400 és 11.500       (Az anyagi kár kb: 100-150 milliárd Ft )</vt:lpstr>
      <vt:lpstr>USA:  A sérültek kezelése 21 billió dollár, az egészségügyi költségek 20 %-a. Mobil társadalom, de megfizeti az  „árát”.  Óránként  öt ember hal meg közlekedési balesetben.  Dr.Julie Gerbering  (2004. április 7, WHO Egészség Napja.)</vt:lpstr>
      <vt:lpstr>Mindjárt befejezem !</vt:lpstr>
      <vt:lpstr>A „járvány” </vt:lpstr>
      <vt:lpstr>1972… (Dr Dallos György, Almássy Autósélet főszerkesztő,  és ….?(Nemes Gy)</vt:lpstr>
      <vt:lpstr>A „Lelkek keresztje” közlekedési balesetben elhunytak emlékére</vt:lpstr>
    </vt:vector>
  </TitlesOfParts>
  <Company>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Csokonai Dániel (EOK Informatika)</cp:lastModifiedBy>
  <cp:revision>33</cp:revision>
  <cp:lastPrinted>1601-01-01T00:00:00Z</cp:lastPrinted>
  <dcterms:created xsi:type="dcterms:W3CDTF">2010-10-19T19:22:16Z</dcterms:created>
  <dcterms:modified xsi:type="dcterms:W3CDTF">2023-04-12T07:51:31Z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