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47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>
            <a:extLst>
              <a:ext uri="{FF2B5EF4-FFF2-40B4-BE49-F238E27FC236}">
                <a16:creationId xmlns:a16="http://schemas.microsoft.com/office/drawing/2014/main" id="{46F2BF3B-2088-47A0-0D17-3E687E33C87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24579" name="Rectangle 3">
              <a:extLst>
                <a:ext uri="{FF2B5EF4-FFF2-40B4-BE49-F238E27FC236}">
                  <a16:creationId xmlns:a16="http://schemas.microsoft.com/office/drawing/2014/main" id="{67C37C93-A097-D967-4323-8E220E52C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hu-HU" altLang="hu-HU" sz="2400">
                <a:latin typeface="Times New Roman" panose="02020603050405020304" pitchFamily="18" charset="0"/>
              </a:endParaRPr>
            </a:p>
          </p:txBody>
        </p:sp>
        <p:sp>
          <p:nvSpPr>
            <p:cNvPr id="24580" name="AutoShape 4">
              <a:extLst>
                <a:ext uri="{FF2B5EF4-FFF2-40B4-BE49-F238E27FC236}">
                  <a16:creationId xmlns:a16="http://schemas.microsoft.com/office/drawing/2014/main" id="{6A9FB7CE-9ADD-944F-C861-43EDA30EFA15}"/>
                </a:ext>
              </a:extLst>
            </p:cNvPr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kumimoji="1" lang="hu-HU" altLang="hu-HU" sz="240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581" name="Group 5">
            <a:extLst>
              <a:ext uri="{FF2B5EF4-FFF2-40B4-BE49-F238E27FC236}">
                <a16:creationId xmlns:a16="http://schemas.microsoft.com/office/drawing/2014/main" id="{44B6E511-9A71-F332-1AED-CB460B0FB8C0}"/>
              </a:ext>
            </a:extLst>
          </p:cNvPr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24582" name="AutoShape 6">
              <a:extLst>
                <a:ext uri="{FF2B5EF4-FFF2-40B4-BE49-F238E27FC236}">
                  <a16:creationId xmlns:a16="http://schemas.microsoft.com/office/drawing/2014/main" id="{3D77695B-D0D4-5CE4-82E3-81D67DDA12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24583" name="AutoShape 7">
              <a:extLst>
                <a:ext uri="{FF2B5EF4-FFF2-40B4-BE49-F238E27FC236}">
                  <a16:creationId xmlns:a16="http://schemas.microsoft.com/office/drawing/2014/main" id="{7222B2D5-9585-B93B-ED57-FE22F88CF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24584" name="Rectangle 8">
            <a:extLst>
              <a:ext uri="{FF2B5EF4-FFF2-40B4-BE49-F238E27FC236}">
                <a16:creationId xmlns:a16="http://schemas.microsoft.com/office/drawing/2014/main" id="{9875F4A2-44C9-0A2E-C164-CB8E107DF4C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hu-HU" altLang="hu-HU" noProof="0"/>
              <a:t>Alcím mintájának szerkesztése</a:t>
            </a:r>
          </a:p>
        </p:txBody>
      </p:sp>
      <p:sp>
        <p:nvSpPr>
          <p:cNvPr id="24585" name="Rectangle 9">
            <a:extLst>
              <a:ext uri="{FF2B5EF4-FFF2-40B4-BE49-F238E27FC236}">
                <a16:creationId xmlns:a16="http://schemas.microsoft.com/office/drawing/2014/main" id="{B8EF5A19-98EB-4C40-7BA5-247358CEF872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hu-HU" altLang="hu-HU"/>
          </a:p>
        </p:txBody>
      </p:sp>
      <p:sp>
        <p:nvSpPr>
          <p:cNvPr id="24586" name="Rectangle 10">
            <a:extLst>
              <a:ext uri="{FF2B5EF4-FFF2-40B4-BE49-F238E27FC236}">
                <a16:creationId xmlns:a16="http://schemas.microsoft.com/office/drawing/2014/main" id="{96E4123D-C218-8BEA-3E8A-584DE98FD3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hu-HU" altLang="hu-HU"/>
          </a:p>
        </p:txBody>
      </p:sp>
      <p:sp>
        <p:nvSpPr>
          <p:cNvPr id="24587" name="Rectangle 11">
            <a:extLst>
              <a:ext uri="{FF2B5EF4-FFF2-40B4-BE49-F238E27FC236}">
                <a16:creationId xmlns:a16="http://schemas.microsoft.com/office/drawing/2014/main" id="{02CD9486-EF47-8A81-5FCB-0599581A11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AE41A8D7-5482-4462-A013-BE76B4B81DDE}" type="slidenum">
              <a:rPr lang="hu-HU" altLang="hu-HU"/>
              <a:pPr/>
              <a:t>‹#›</a:t>
            </a:fld>
            <a:endParaRPr lang="hu-HU" altLang="hu-HU"/>
          </a:p>
        </p:txBody>
      </p:sp>
      <p:sp>
        <p:nvSpPr>
          <p:cNvPr id="24588" name="AutoShape 12">
            <a:extLst>
              <a:ext uri="{FF2B5EF4-FFF2-40B4-BE49-F238E27FC236}">
                <a16:creationId xmlns:a16="http://schemas.microsoft.com/office/drawing/2014/main" id="{A2CF939A-3B10-F7BD-332E-925BE01A6F7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hu-HU" altLang="hu-HU" noProof="0"/>
              <a:t>Mintacím szerkesztése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31171B-49FC-36DC-C28C-2D9D7CA6C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E6C74EA-2EB5-AA16-5E96-816137CD8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7538D0A-4FAF-D768-72FC-D70D4BFC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4D40ECF-3F10-EFD3-FA7F-8C24FAC8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E133FA-38CC-A877-6C9E-0FCE0E78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5125F-BA28-417D-8590-FC978AC0987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0131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34FC2167-0777-7252-147B-5BF6DE6C65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AF9AA60-410D-1049-13B1-49AAC1B42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A4F0559-1864-0AA3-8159-68FCF18D3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0D284E-B192-0ABA-670A-CE5B845CB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EDE652-1596-3B54-BA3A-C9FA0E16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6B0AF-AF5B-4682-ADD5-3DE0EF3FD83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627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DBAD31-FDF4-61B3-C4E0-8F056AB2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1BFF8A-2B47-F617-C46F-D318E11BF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68E4692-CEDB-31F5-76E1-3C3A64CB5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F369720-D970-BADD-9158-8A675C192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0702AD8-7FF6-927D-DB38-F5E3EE97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8E272-95EB-477B-AAD5-32752DD43BB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342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585304-DF46-D00E-B57B-DCC225F53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6C71F41-3925-39BC-B1AB-D05BE8D94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C0ABBC1-6947-3780-ADA7-679E3C806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A05244-DB6B-18C4-17E6-1F04D13E3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E51489-0D97-5CCC-269D-F5EA9246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DF1F7-5238-49FE-9E0C-643BE75EA2B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5299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CA6A869-00C3-152C-897B-55EE28C4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D40F3EE-CF16-6964-C8AD-932424E07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6831D97-61DE-D1FB-8E23-917EF841B2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AA998C-1B6B-DF5F-529A-5C95B987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CB3D735-FC2E-410F-D320-2D1396D4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5EA7120-DACB-7EC1-35DD-83566A86B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B903E-66B5-490E-864B-CFB9759BB5A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5028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0EDA99-0F5C-4551-0E62-4A01C5F8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AAF0854-0357-30CB-C6D4-8DE64931A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588F441-5BB1-8462-5FE7-EE250977A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0B690EB-A5F0-4544-8CF3-D35644588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E8FDD00-F54B-4631-4226-F281732EC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31252B3-2422-3404-DDF3-13A5650FF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21A55D5-9172-6229-9969-7F6BC718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F0B0923-792E-5ABC-761D-73944905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2C6AB-DDE3-405E-BF4B-DAA88126E5C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85201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53B6D7-25C7-512D-5943-1A830587B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DE211D9-1BF1-54AE-008A-F1DAE2803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CFFD97C-DC9B-F188-72E6-D690C226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7259FF16-15C0-0E6E-7DAC-D02DB6BCB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ADCB4-FD39-4495-A532-ADA9003594F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0257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8CE58DBC-4B03-B7B0-1816-27694E2BA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BBAD1F5A-E5B0-AD04-9DC0-57AE2524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8ACA912-C923-8EFE-6F3A-10ACD1AEB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55A4F-4C1F-4BF8-87D6-44AA0985E23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4032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C5A1A0-6E2C-2FFE-B246-228FD383D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981C8D-A82F-BE26-8E18-80AC084A7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75A83BE-7556-E5E7-BF6B-7856A5651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41A3C82-04C5-E2FE-7F01-B5568FBCE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B8E9EF3-C889-8D2C-B87E-8FFE21272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45DC27B-254A-C2B9-5D45-2158882B7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17568-015D-469D-B2D9-2FC59278958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95109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111416-6ECE-2713-BE7D-E440B0ADD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024896B-7661-69FC-A873-249F7B25E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0603C72-F081-5A97-D295-398CC1399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3A07ADE-CC37-1A3C-36B2-20653008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E1EFDEB-0F37-71B3-30A8-C5B063C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3C62218-2EA0-D79B-4043-95117297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646EC-7965-4696-BDE5-344003792610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0560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>
            <a:extLst>
              <a:ext uri="{FF2B5EF4-FFF2-40B4-BE49-F238E27FC236}">
                <a16:creationId xmlns:a16="http://schemas.microsoft.com/office/drawing/2014/main" id="{2ABE52F6-9BA8-1366-0E84-E8A5CB72809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23555" name="Group 3">
              <a:extLst>
                <a:ext uri="{FF2B5EF4-FFF2-40B4-BE49-F238E27FC236}">
                  <a16:creationId xmlns:a16="http://schemas.microsoft.com/office/drawing/2014/main" id="{B835A66F-C213-768A-85DA-FB01C0800CD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23556" name="Rectangle 4">
                <a:extLst>
                  <a:ext uri="{FF2B5EF4-FFF2-40B4-BE49-F238E27FC236}">
                    <a16:creationId xmlns:a16="http://schemas.microsoft.com/office/drawing/2014/main" id="{8046DA68-6D70-87D5-EBE6-62241CBEC3A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3557" name="Freeform 5">
                <a:extLst>
                  <a:ext uri="{FF2B5EF4-FFF2-40B4-BE49-F238E27FC236}">
                    <a16:creationId xmlns:a16="http://schemas.microsoft.com/office/drawing/2014/main" id="{43F9DA72-C63D-AEC8-D504-BA83BADF718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hu-HU"/>
              </a:p>
            </p:txBody>
          </p:sp>
        </p:grpSp>
        <p:grpSp>
          <p:nvGrpSpPr>
            <p:cNvPr id="23558" name="Group 6">
              <a:extLst>
                <a:ext uri="{FF2B5EF4-FFF2-40B4-BE49-F238E27FC236}">
                  <a16:creationId xmlns:a16="http://schemas.microsoft.com/office/drawing/2014/main" id="{20044444-44F3-05FF-1640-EC4D200F0D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23559" name="AutoShape 7">
                <a:extLst>
                  <a:ext uri="{FF2B5EF4-FFF2-40B4-BE49-F238E27FC236}">
                    <a16:creationId xmlns:a16="http://schemas.microsoft.com/office/drawing/2014/main" id="{C1C83846-6DB5-1E2D-6E6C-779CECC7D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23560" name="AutoShape 8">
                <a:extLst>
                  <a:ext uri="{FF2B5EF4-FFF2-40B4-BE49-F238E27FC236}">
                    <a16:creationId xmlns:a16="http://schemas.microsoft.com/office/drawing/2014/main" id="{2494F54A-3326-BF66-E013-AC306ABFC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hu-HU"/>
              </a:p>
            </p:txBody>
          </p:sp>
        </p:grpSp>
      </p:grpSp>
      <p:sp>
        <p:nvSpPr>
          <p:cNvPr id="23561" name="AutoShape 9">
            <a:extLst>
              <a:ext uri="{FF2B5EF4-FFF2-40B4-BE49-F238E27FC236}">
                <a16:creationId xmlns:a16="http://schemas.microsoft.com/office/drawing/2014/main" id="{7B3C89F1-07A4-67CB-22E0-A1B5FE54B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180A1CFA-CA97-423E-3B31-2DE74D29A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0651D040-DB4D-5DD5-0E70-ADC7F13E5F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endParaRPr lang="hu-HU" altLang="hu-HU"/>
          </a:p>
        </p:txBody>
      </p:sp>
      <p:sp>
        <p:nvSpPr>
          <p:cNvPr id="23564" name="Rectangle 12">
            <a:extLst>
              <a:ext uri="{FF2B5EF4-FFF2-40B4-BE49-F238E27FC236}">
                <a16:creationId xmlns:a16="http://schemas.microsoft.com/office/drawing/2014/main" id="{3D253AB6-8A7B-3FD4-AF72-AEB405267C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hu-HU" altLang="hu-HU"/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3D1FC175-AF4B-2222-8B56-B8A2E0E2431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BD1857B8-1D6E-4B8D-96BB-E70E530497BA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l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>
            <a:extLst>
              <a:ext uri="{FF2B5EF4-FFF2-40B4-BE49-F238E27FC236}">
                <a16:creationId xmlns:a16="http://schemas.microsoft.com/office/drawing/2014/main" id="{5AE1A360-7F98-1B80-53BE-16A632A8570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8229600" cy="2060575"/>
          </a:xfrm>
        </p:spPr>
        <p:txBody>
          <a:bodyPr/>
          <a:lstStyle/>
          <a:p>
            <a:r>
              <a:rPr lang="hu-HU" altLang="hu-HU"/>
              <a:t>				Haynal Imre 				  öröksége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8732B3C-B866-7EFA-DC49-12179AE5E9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/>
              <a:t>Prof. Dr. Brooser Gábor – Dr. Molnár László</a:t>
            </a:r>
          </a:p>
          <a:p>
            <a:r>
              <a:rPr lang="hu-HU" altLang="hu-HU" sz="2000"/>
              <a:t>2010. május 26. SE Baráti Köre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6842B76-FC84-B22F-C949-558E8AF8C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412875"/>
            <a:ext cx="3471862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AutoShape 4">
            <a:extLst>
              <a:ext uri="{FF2B5EF4-FFF2-40B4-BE49-F238E27FC236}">
                <a16:creationId xmlns:a16="http://schemas.microsoft.com/office/drawing/2014/main" id="{1AD63ADB-9A73-C41A-B4F3-B710C46414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Az egyetem vezetői az 1956 szeptemberi évnyitón</a:t>
            </a:r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3EF5D8D0-DA14-C43A-44EA-30B4129969A0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39975" y="2133600"/>
            <a:ext cx="6335713" cy="441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>
            <a:extLst>
              <a:ext uri="{FF2B5EF4-FFF2-40B4-BE49-F238E27FC236}">
                <a16:creationId xmlns:a16="http://schemas.microsoft.com/office/drawing/2014/main" id="{917A1DF1-701C-0B8D-FD88-D97915084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45063" name="Picture 7">
            <a:extLst>
              <a:ext uri="{FF2B5EF4-FFF2-40B4-BE49-F238E27FC236}">
                <a16:creationId xmlns:a16="http://schemas.microsoft.com/office/drawing/2014/main" id="{2BF7A45F-37A2-2564-3FCD-F8A7162106D4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1197557">
            <a:off x="1403350" y="1700213"/>
            <a:ext cx="3121025" cy="4321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064" name="Picture 8">
            <a:extLst>
              <a:ext uri="{FF2B5EF4-FFF2-40B4-BE49-F238E27FC236}">
                <a16:creationId xmlns:a16="http://schemas.microsoft.com/office/drawing/2014/main" id="{E716B75F-A195-C5A9-D454-69E21EB40E07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02578">
            <a:off x="4919663" y="2770188"/>
            <a:ext cx="3973512" cy="3244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AutoShape 4">
            <a:extLst>
              <a:ext uri="{FF2B5EF4-FFF2-40B4-BE49-F238E27FC236}">
                <a16:creationId xmlns:a16="http://schemas.microsoft.com/office/drawing/2014/main" id="{E8AB91EF-370E-2C20-1BAB-73FF0CC00C7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hu-HU" altLang="hu-HU"/>
              <a:t>Köszönjük megtisztelő figyelmüket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EE0EE461-A99D-F033-5CB5-DEA196B469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altLang="hu-HU"/>
              <a:t>Prof. Dr. Brooser Gábor – Dr. Molnár László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8955B08A-986D-0634-F261-7B9E1A081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56100" y="762000"/>
            <a:ext cx="4330700" cy="4322763"/>
          </a:xfrm>
        </p:spPr>
        <p:txBody>
          <a:bodyPr/>
          <a:lstStyle/>
          <a:p>
            <a:r>
              <a:rPr lang="hu-HU" altLang="hu-HU"/>
              <a:t>Haynal Imre az I. világháborúban - 1915</a:t>
            </a:r>
          </a:p>
        </p:txBody>
      </p:sp>
      <p:pic>
        <p:nvPicPr>
          <p:cNvPr id="25604" name="Picture 4">
            <a:extLst>
              <a:ext uri="{FF2B5EF4-FFF2-40B4-BE49-F238E27FC236}">
                <a16:creationId xmlns:a16="http://schemas.microsoft.com/office/drawing/2014/main" id="{43B46E92-38E0-E4A6-2602-8A063120F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" y="620713"/>
            <a:ext cx="3632200" cy="568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AutoShape 4">
            <a:extLst>
              <a:ext uri="{FF2B5EF4-FFF2-40B4-BE49-F238E27FC236}">
                <a16:creationId xmlns:a16="http://schemas.microsoft.com/office/drawing/2014/main" id="{E9561E3F-A458-DA37-E68C-84C377D2A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84438" y="476250"/>
            <a:ext cx="6202362" cy="865188"/>
          </a:xfrm>
        </p:spPr>
        <p:txBody>
          <a:bodyPr/>
          <a:lstStyle/>
          <a:p>
            <a:r>
              <a:rPr lang="hu-HU" altLang="hu-HU"/>
              <a:t>Kolozsvári dokumentumok</a:t>
            </a:r>
          </a:p>
        </p:txBody>
      </p:sp>
      <p:pic>
        <p:nvPicPr>
          <p:cNvPr id="26632" name="Picture 8">
            <a:extLst>
              <a:ext uri="{FF2B5EF4-FFF2-40B4-BE49-F238E27FC236}">
                <a16:creationId xmlns:a16="http://schemas.microsoft.com/office/drawing/2014/main" id="{A3458561-6BCA-7BB2-2B0E-89124441A00F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43413" y="3141663"/>
            <a:ext cx="4144962" cy="316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1" name="Picture 7">
            <a:extLst>
              <a:ext uri="{FF2B5EF4-FFF2-40B4-BE49-F238E27FC236}">
                <a16:creationId xmlns:a16="http://schemas.microsoft.com/office/drawing/2014/main" id="{39FDD696-EC56-27EB-8D66-0CCA755ABC98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1412875"/>
            <a:ext cx="4351338" cy="3265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AutoShape 6">
            <a:extLst>
              <a:ext uri="{FF2B5EF4-FFF2-40B4-BE49-F238E27FC236}">
                <a16:creationId xmlns:a16="http://schemas.microsoft.com/office/drawing/2014/main" id="{53C52B1A-B909-99ED-1F3A-153359FA32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4097338" cy="1143000"/>
          </a:xfrm>
        </p:spPr>
        <p:txBody>
          <a:bodyPr/>
          <a:lstStyle/>
          <a:p>
            <a:r>
              <a:rPr lang="hu-HU" altLang="hu-HU" sz="2400"/>
              <a:t>Rektori tanácsülés</a:t>
            </a:r>
            <a:br>
              <a:rPr lang="hu-HU" altLang="hu-HU" sz="2400"/>
            </a:br>
            <a:r>
              <a:rPr lang="hu-HU" altLang="hu-HU" sz="2400"/>
              <a:t>1945.II.13.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D0F8C943-E669-9FC9-C507-3002BC4D4B71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68763" y="188913"/>
            <a:ext cx="4632325" cy="6365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AutoShape 4">
            <a:extLst>
              <a:ext uri="{FF2B5EF4-FFF2-40B4-BE49-F238E27FC236}">
                <a16:creationId xmlns:a16="http://schemas.microsoft.com/office/drawing/2014/main" id="{C5A8112C-FE23-046F-154A-F6C8C2B0D6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16463" y="762000"/>
            <a:ext cx="3970337" cy="3098800"/>
          </a:xfrm>
        </p:spPr>
        <p:txBody>
          <a:bodyPr/>
          <a:lstStyle/>
          <a:p>
            <a:r>
              <a:rPr lang="hu-HU" altLang="hu-HU" sz="2400"/>
              <a:t>Levél a Kolozs megyei főispánhoz</a:t>
            </a:r>
            <a:br>
              <a:rPr lang="hu-HU" altLang="hu-HU" sz="2400"/>
            </a:br>
            <a:r>
              <a:rPr lang="hu-HU" altLang="hu-HU" sz="2400"/>
              <a:t>1945. III. 16. </a:t>
            </a:r>
          </a:p>
        </p:txBody>
      </p:sp>
      <p:pic>
        <p:nvPicPr>
          <p:cNvPr id="31750" name="Picture 6">
            <a:extLst>
              <a:ext uri="{FF2B5EF4-FFF2-40B4-BE49-F238E27FC236}">
                <a16:creationId xmlns:a16="http://schemas.microsoft.com/office/drawing/2014/main" id="{0571B620-2FD6-7F6C-FF98-8F2E179D7664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404813"/>
            <a:ext cx="4159250" cy="5832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AutoShape 4">
            <a:extLst>
              <a:ext uri="{FF2B5EF4-FFF2-40B4-BE49-F238E27FC236}">
                <a16:creationId xmlns:a16="http://schemas.microsoft.com/office/drawing/2014/main" id="{2FBA1778-04B5-7663-C6A5-D7C20CF7A8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64163" y="762000"/>
            <a:ext cx="3322637" cy="4611688"/>
          </a:xfrm>
        </p:spPr>
        <p:txBody>
          <a:bodyPr/>
          <a:lstStyle/>
          <a:p>
            <a:pPr algn="ctr"/>
            <a:r>
              <a:rPr lang="hu-HU" altLang="hu-HU"/>
              <a:t>Kolozsvári dékánként</a:t>
            </a:r>
          </a:p>
        </p:txBody>
      </p:sp>
      <p:pic>
        <p:nvPicPr>
          <p:cNvPr id="33798" name="Picture 6">
            <a:extLst>
              <a:ext uri="{FF2B5EF4-FFF2-40B4-BE49-F238E27FC236}">
                <a16:creationId xmlns:a16="http://schemas.microsoft.com/office/drawing/2014/main" id="{99E75F8C-5CEB-BD53-E5BF-2776796F05B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90638" y="347663"/>
            <a:ext cx="4019550" cy="5973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AutoShape 4">
            <a:extLst>
              <a:ext uri="{FF2B5EF4-FFF2-40B4-BE49-F238E27FC236}">
                <a16:creationId xmlns:a16="http://schemas.microsoft.com/office/drawing/2014/main" id="{A93DA5B8-9D3E-7F16-E89B-A9CB77EFE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altLang="hu-HU" sz="3200"/>
              <a:t>A kolozsvári orvoskar és Karolina-kórház 1909-ben</a:t>
            </a:r>
          </a:p>
        </p:txBody>
      </p:sp>
      <p:pic>
        <p:nvPicPr>
          <p:cNvPr id="35846" name="Picture 6">
            <a:extLst>
              <a:ext uri="{FF2B5EF4-FFF2-40B4-BE49-F238E27FC236}">
                <a16:creationId xmlns:a16="http://schemas.microsoft.com/office/drawing/2014/main" id="{17E9D198-023C-738A-4853-907A1E692147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2184400"/>
            <a:ext cx="7632700" cy="4143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4">
            <a:extLst>
              <a:ext uri="{FF2B5EF4-FFF2-40B4-BE49-F238E27FC236}">
                <a16:creationId xmlns:a16="http://schemas.microsoft.com/office/drawing/2014/main" id="{BD4EBE91-AEBB-4796-4475-310E7FE7A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/>
              <a:t>Kolozsvári dokumentumok </a:t>
            </a:r>
          </a:p>
        </p:txBody>
      </p:sp>
      <p:pic>
        <p:nvPicPr>
          <p:cNvPr id="37895" name="Picture 7">
            <a:extLst>
              <a:ext uri="{FF2B5EF4-FFF2-40B4-BE49-F238E27FC236}">
                <a16:creationId xmlns:a16="http://schemas.microsoft.com/office/drawing/2014/main" id="{72CECAFA-A8DE-73B7-480E-914AEE6161AA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740833">
            <a:off x="838200" y="2755900"/>
            <a:ext cx="3770313" cy="293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6" name="Picture 8">
            <a:extLst>
              <a:ext uri="{FF2B5EF4-FFF2-40B4-BE49-F238E27FC236}">
                <a16:creationId xmlns:a16="http://schemas.microsoft.com/office/drawing/2014/main" id="{F67D7752-84BC-6ECA-0680-E1F9CBC426C6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00902">
            <a:off x="4916488" y="1844675"/>
            <a:ext cx="3262312" cy="4721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AutoShape 4">
            <a:extLst>
              <a:ext uri="{FF2B5EF4-FFF2-40B4-BE49-F238E27FC236}">
                <a16:creationId xmlns:a16="http://schemas.microsoft.com/office/drawing/2014/main" id="{17EE7F43-0DB7-6F7A-C3C2-3BAE37982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altLang="hu-HU" sz="3200"/>
              <a:t>A BOTE főépülete 1956 novemberében</a:t>
            </a:r>
          </a:p>
        </p:txBody>
      </p:sp>
      <p:pic>
        <p:nvPicPr>
          <p:cNvPr id="39942" name="Picture 6">
            <a:extLst>
              <a:ext uri="{FF2B5EF4-FFF2-40B4-BE49-F238E27FC236}">
                <a16:creationId xmlns:a16="http://schemas.microsoft.com/office/drawing/2014/main" id="{AB6B59D3-6E3C-16E2-3D3D-15EEEE55EFF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47813" y="2084388"/>
            <a:ext cx="6048375" cy="4557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pszulák">
  <a:themeElements>
    <a:clrScheme name="Kapszulák 6">
      <a:dk1>
        <a:srgbClr val="808000"/>
      </a:dk1>
      <a:lt1>
        <a:srgbClr val="FFFFFF"/>
      </a:lt1>
      <a:dk2>
        <a:srgbClr val="006666"/>
      </a:dk2>
      <a:lt2>
        <a:srgbClr val="FFFFFF"/>
      </a:lt2>
      <a:accent1>
        <a:srgbClr val="FFCC66"/>
      </a:accent1>
      <a:accent2>
        <a:srgbClr val="00ACA8"/>
      </a:accent2>
      <a:accent3>
        <a:srgbClr val="AAB8B8"/>
      </a:accent3>
      <a:accent4>
        <a:srgbClr val="DADADA"/>
      </a:accent4>
      <a:accent5>
        <a:srgbClr val="FFE2B8"/>
      </a:accent5>
      <a:accent6>
        <a:srgbClr val="009B98"/>
      </a:accent6>
      <a:hlink>
        <a:srgbClr val="CCCC00"/>
      </a:hlink>
      <a:folHlink>
        <a:srgbClr val="33CCCC"/>
      </a:folHlink>
    </a:clrScheme>
    <a:fontScheme name="Kapszulá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Kapszulák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pszulák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pszulák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83</TotalTime>
  <Words>98</Words>
  <Application>Microsoft Office PowerPoint</Application>
  <PresentationFormat>Diavetítés a képernyőre (4:3 oldalarány)</PresentationFormat>
  <Paragraphs>14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6" baseType="lpstr">
      <vt:lpstr>Arial</vt:lpstr>
      <vt:lpstr>Wingdings</vt:lpstr>
      <vt:lpstr>Times New Roman</vt:lpstr>
      <vt:lpstr>Kapszulák</vt:lpstr>
      <vt:lpstr>    Haynal Imre       öröksége</vt:lpstr>
      <vt:lpstr>Haynal Imre az I. világháborúban - 1915</vt:lpstr>
      <vt:lpstr>Kolozsvári dokumentumok</vt:lpstr>
      <vt:lpstr>Rektori tanácsülés 1945.II.13.</vt:lpstr>
      <vt:lpstr>Levél a Kolozs megyei főispánhoz 1945. III. 16. </vt:lpstr>
      <vt:lpstr>Kolozsvári dékánként</vt:lpstr>
      <vt:lpstr>A kolozsvári orvoskar és Karolina-kórház 1909-ben</vt:lpstr>
      <vt:lpstr>Kolozsvári dokumentumok </vt:lpstr>
      <vt:lpstr>A BOTE főépülete 1956 novemberében</vt:lpstr>
      <vt:lpstr>Az egyetem vezetői az 1956 szeptemberi évnyitón</vt:lpstr>
      <vt:lpstr>PowerPoint-bemutató</vt:lpstr>
      <vt:lpstr>Köszönjük megtisztelő figyelmüket</vt:lpstr>
    </vt:vector>
  </TitlesOfParts>
  <Company>hupe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Haynal Imre öröksége</dc:title>
  <dc:creator>Nagy Pál</dc:creator>
  <cp:lastModifiedBy>Csokonai Dániel (EOK Informatika)</cp:lastModifiedBy>
  <cp:revision>11</cp:revision>
  <dcterms:created xsi:type="dcterms:W3CDTF">2010-05-25T12:05:34Z</dcterms:created>
  <dcterms:modified xsi:type="dcterms:W3CDTF">2023-04-12T11:07:57Z</dcterms:modified>
</cp:coreProperties>
</file>