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7" r:id="rId4"/>
    <p:sldId id="298" r:id="rId5"/>
    <p:sldId id="258" r:id="rId6"/>
    <p:sldId id="269" r:id="rId7"/>
    <p:sldId id="299" r:id="rId8"/>
    <p:sldId id="295" r:id="rId9"/>
    <p:sldId id="300" r:id="rId10"/>
    <p:sldId id="301" r:id="rId11"/>
    <p:sldId id="302" r:id="rId12"/>
    <p:sldId id="303" r:id="rId13"/>
    <p:sldId id="304" r:id="rId14"/>
    <p:sldId id="306" r:id="rId15"/>
    <p:sldId id="305" r:id="rId16"/>
    <p:sldId id="307" r:id="rId17"/>
    <p:sldId id="309" r:id="rId18"/>
    <p:sldId id="310" r:id="rId19"/>
    <p:sldId id="311" r:id="rId20"/>
    <p:sldId id="312" r:id="rId21"/>
    <p:sldId id="313" r:id="rId22"/>
    <p:sldId id="276" r:id="rId23"/>
    <p:sldId id="277" r:id="rId24"/>
    <p:sldId id="291" r:id="rId25"/>
    <p:sldId id="293" r:id="rId26"/>
    <p:sldId id="294" r:id="rId27"/>
    <p:sldId id="288" r:id="rId28"/>
    <p:sldId id="278" r:id="rId29"/>
  </p:sldIdLst>
  <p:sldSz cx="9144000" cy="6858000" type="screen4x3"/>
  <p:notesSz cx="6797675" cy="9926638"/>
  <p:defaultTextStyle>
    <a:defPPr>
      <a:defRPr lang="hu-HU"/>
    </a:defPPr>
    <a:lvl1pPr algn="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1474"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76BAD9D-D4BE-05B1-C519-E63428731851}"/>
              </a:ext>
            </a:extLst>
          </p:cNvPr>
          <p:cNvSpPr>
            <a:spLocks noGrp="1"/>
          </p:cNvSpPr>
          <p:nvPr>
            <p:ph type="ctrTitle"/>
          </p:nvPr>
        </p:nvSpPr>
        <p:spPr>
          <a:xfrm>
            <a:off x="1143000" y="1122363"/>
            <a:ext cx="6858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EEFE4DCC-1779-4A09-A89C-4282CE7DD73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3B17D92D-CAFB-CA0B-3EEF-521744E1BF25}"/>
              </a:ext>
            </a:extLst>
          </p:cNvPr>
          <p:cNvSpPr>
            <a:spLocks noGrp="1"/>
          </p:cNvSpPr>
          <p:nvPr>
            <p:ph type="dt" sz="half" idx="10"/>
          </p:nvPr>
        </p:nvSpPr>
        <p:spPr/>
        <p:txBody>
          <a:bodyPr/>
          <a:lstStyle>
            <a:lvl1pPr>
              <a:defRPr/>
            </a:lvl1pPr>
          </a:lstStyle>
          <a:p>
            <a:endParaRPr lang="hu-HU" altLang="hu-HU"/>
          </a:p>
        </p:txBody>
      </p:sp>
      <p:sp>
        <p:nvSpPr>
          <p:cNvPr id="5" name="Élőláb helye 4">
            <a:extLst>
              <a:ext uri="{FF2B5EF4-FFF2-40B4-BE49-F238E27FC236}">
                <a16:creationId xmlns:a16="http://schemas.microsoft.com/office/drawing/2014/main" id="{11AAE7A8-00FE-F610-FDB4-157679C3212B}"/>
              </a:ext>
            </a:extLst>
          </p:cNvPr>
          <p:cNvSpPr>
            <a:spLocks noGrp="1"/>
          </p:cNvSpPr>
          <p:nvPr>
            <p:ph type="ftr" sz="quarter" idx="11"/>
          </p:nvPr>
        </p:nvSpPr>
        <p:spPr/>
        <p:txBody>
          <a:bodyPr/>
          <a:lstStyle>
            <a:lvl1pPr>
              <a:defRPr/>
            </a:lvl1pPr>
          </a:lstStyle>
          <a:p>
            <a:endParaRPr lang="hu-HU" altLang="hu-HU"/>
          </a:p>
        </p:txBody>
      </p:sp>
      <p:sp>
        <p:nvSpPr>
          <p:cNvPr id="6" name="Dia számának helye 5">
            <a:extLst>
              <a:ext uri="{FF2B5EF4-FFF2-40B4-BE49-F238E27FC236}">
                <a16:creationId xmlns:a16="http://schemas.microsoft.com/office/drawing/2014/main" id="{17A0D86A-7D7E-2E9A-71E9-0F9E581FFCF8}"/>
              </a:ext>
            </a:extLst>
          </p:cNvPr>
          <p:cNvSpPr>
            <a:spLocks noGrp="1"/>
          </p:cNvSpPr>
          <p:nvPr>
            <p:ph type="sldNum" sz="quarter" idx="12"/>
          </p:nvPr>
        </p:nvSpPr>
        <p:spPr/>
        <p:txBody>
          <a:bodyPr/>
          <a:lstStyle>
            <a:lvl1pPr>
              <a:defRPr/>
            </a:lvl1pPr>
          </a:lstStyle>
          <a:p>
            <a:fld id="{2065E0B3-4DBB-458F-BCD3-33089A6570AE}" type="slidenum">
              <a:rPr lang="hu-HU" altLang="hu-HU"/>
              <a:pPr/>
              <a:t>‹#›</a:t>
            </a:fld>
            <a:endParaRPr lang="hu-HU" altLang="hu-HU"/>
          </a:p>
        </p:txBody>
      </p:sp>
    </p:spTree>
    <p:extLst>
      <p:ext uri="{BB962C8B-B14F-4D97-AF65-F5344CB8AC3E}">
        <p14:creationId xmlns:p14="http://schemas.microsoft.com/office/powerpoint/2010/main" val="12369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ADE81E4-06E4-96E8-5A73-17329D32CFFE}"/>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58ACD05F-88BE-618C-AED8-BDC521113DA8}"/>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47148ECF-9786-5800-5109-B81162857039}"/>
              </a:ext>
            </a:extLst>
          </p:cNvPr>
          <p:cNvSpPr>
            <a:spLocks noGrp="1"/>
          </p:cNvSpPr>
          <p:nvPr>
            <p:ph type="dt" sz="half" idx="10"/>
          </p:nvPr>
        </p:nvSpPr>
        <p:spPr/>
        <p:txBody>
          <a:bodyPr/>
          <a:lstStyle>
            <a:lvl1pPr>
              <a:defRPr/>
            </a:lvl1pPr>
          </a:lstStyle>
          <a:p>
            <a:endParaRPr lang="hu-HU" altLang="hu-HU"/>
          </a:p>
        </p:txBody>
      </p:sp>
      <p:sp>
        <p:nvSpPr>
          <p:cNvPr id="5" name="Élőláb helye 4">
            <a:extLst>
              <a:ext uri="{FF2B5EF4-FFF2-40B4-BE49-F238E27FC236}">
                <a16:creationId xmlns:a16="http://schemas.microsoft.com/office/drawing/2014/main" id="{47EF516D-E58F-D4D6-A6B2-5BCA502CFE61}"/>
              </a:ext>
            </a:extLst>
          </p:cNvPr>
          <p:cNvSpPr>
            <a:spLocks noGrp="1"/>
          </p:cNvSpPr>
          <p:nvPr>
            <p:ph type="ftr" sz="quarter" idx="11"/>
          </p:nvPr>
        </p:nvSpPr>
        <p:spPr/>
        <p:txBody>
          <a:bodyPr/>
          <a:lstStyle>
            <a:lvl1pPr>
              <a:defRPr/>
            </a:lvl1pPr>
          </a:lstStyle>
          <a:p>
            <a:endParaRPr lang="hu-HU" altLang="hu-HU"/>
          </a:p>
        </p:txBody>
      </p:sp>
      <p:sp>
        <p:nvSpPr>
          <p:cNvPr id="6" name="Dia számának helye 5">
            <a:extLst>
              <a:ext uri="{FF2B5EF4-FFF2-40B4-BE49-F238E27FC236}">
                <a16:creationId xmlns:a16="http://schemas.microsoft.com/office/drawing/2014/main" id="{8BF3948F-6B1D-0573-2FBD-2DAEFCC12537}"/>
              </a:ext>
            </a:extLst>
          </p:cNvPr>
          <p:cNvSpPr>
            <a:spLocks noGrp="1"/>
          </p:cNvSpPr>
          <p:nvPr>
            <p:ph type="sldNum" sz="quarter" idx="12"/>
          </p:nvPr>
        </p:nvSpPr>
        <p:spPr/>
        <p:txBody>
          <a:bodyPr/>
          <a:lstStyle>
            <a:lvl1pPr>
              <a:defRPr/>
            </a:lvl1pPr>
          </a:lstStyle>
          <a:p>
            <a:fld id="{22753087-89AD-4910-92B6-B181F53B1C9E}" type="slidenum">
              <a:rPr lang="hu-HU" altLang="hu-HU"/>
              <a:pPr/>
              <a:t>‹#›</a:t>
            </a:fld>
            <a:endParaRPr lang="hu-HU" altLang="hu-HU"/>
          </a:p>
        </p:txBody>
      </p:sp>
    </p:spTree>
    <p:extLst>
      <p:ext uri="{BB962C8B-B14F-4D97-AF65-F5344CB8AC3E}">
        <p14:creationId xmlns:p14="http://schemas.microsoft.com/office/powerpoint/2010/main" val="383491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99D9F291-9335-5912-93FB-7C6C41F3A360}"/>
              </a:ext>
            </a:extLst>
          </p:cNvPr>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1D67B370-E93E-2D8F-F6AE-1E05D55AEC80}"/>
              </a:ext>
            </a:extLst>
          </p:cNvPr>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B6687A9-586B-621D-C69C-322342231027}"/>
              </a:ext>
            </a:extLst>
          </p:cNvPr>
          <p:cNvSpPr>
            <a:spLocks noGrp="1"/>
          </p:cNvSpPr>
          <p:nvPr>
            <p:ph type="dt" sz="half" idx="10"/>
          </p:nvPr>
        </p:nvSpPr>
        <p:spPr/>
        <p:txBody>
          <a:bodyPr/>
          <a:lstStyle>
            <a:lvl1pPr>
              <a:defRPr/>
            </a:lvl1pPr>
          </a:lstStyle>
          <a:p>
            <a:endParaRPr lang="hu-HU" altLang="hu-HU"/>
          </a:p>
        </p:txBody>
      </p:sp>
      <p:sp>
        <p:nvSpPr>
          <p:cNvPr id="5" name="Élőláb helye 4">
            <a:extLst>
              <a:ext uri="{FF2B5EF4-FFF2-40B4-BE49-F238E27FC236}">
                <a16:creationId xmlns:a16="http://schemas.microsoft.com/office/drawing/2014/main" id="{0EB9534F-EB4E-06B4-C35F-2E913BBE1844}"/>
              </a:ext>
            </a:extLst>
          </p:cNvPr>
          <p:cNvSpPr>
            <a:spLocks noGrp="1"/>
          </p:cNvSpPr>
          <p:nvPr>
            <p:ph type="ftr" sz="quarter" idx="11"/>
          </p:nvPr>
        </p:nvSpPr>
        <p:spPr/>
        <p:txBody>
          <a:bodyPr/>
          <a:lstStyle>
            <a:lvl1pPr>
              <a:defRPr/>
            </a:lvl1pPr>
          </a:lstStyle>
          <a:p>
            <a:endParaRPr lang="hu-HU" altLang="hu-HU"/>
          </a:p>
        </p:txBody>
      </p:sp>
      <p:sp>
        <p:nvSpPr>
          <p:cNvPr id="6" name="Dia számának helye 5">
            <a:extLst>
              <a:ext uri="{FF2B5EF4-FFF2-40B4-BE49-F238E27FC236}">
                <a16:creationId xmlns:a16="http://schemas.microsoft.com/office/drawing/2014/main" id="{D190A234-1B7C-9BEB-A0B0-494F804F44AE}"/>
              </a:ext>
            </a:extLst>
          </p:cNvPr>
          <p:cNvSpPr>
            <a:spLocks noGrp="1"/>
          </p:cNvSpPr>
          <p:nvPr>
            <p:ph type="sldNum" sz="quarter" idx="12"/>
          </p:nvPr>
        </p:nvSpPr>
        <p:spPr/>
        <p:txBody>
          <a:bodyPr/>
          <a:lstStyle>
            <a:lvl1pPr>
              <a:defRPr/>
            </a:lvl1pPr>
          </a:lstStyle>
          <a:p>
            <a:fld id="{20236E19-6F0C-45FB-933B-4750069DD497}" type="slidenum">
              <a:rPr lang="hu-HU" altLang="hu-HU"/>
              <a:pPr/>
              <a:t>‹#›</a:t>
            </a:fld>
            <a:endParaRPr lang="hu-HU" altLang="hu-HU"/>
          </a:p>
        </p:txBody>
      </p:sp>
    </p:spTree>
    <p:extLst>
      <p:ext uri="{BB962C8B-B14F-4D97-AF65-F5344CB8AC3E}">
        <p14:creationId xmlns:p14="http://schemas.microsoft.com/office/powerpoint/2010/main" val="416940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0A21784-4836-860F-E418-BFEBFEC55C4F}"/>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3B7AD3FB-333E-300C-D41C-66BA3A4B8EC2}"/>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042C865-1B9D-D809-7EBF-A92E48B8AAFE}"/>
              </a:ext>
            </a:extLst>
          </p:cNvPr>
          <p:cNvSpPr>
            <a:spLocks noGrp="1"/>
          </p:cNvSpPr>
          <p:nvPr>
            <p:ph type="dt" sz="half" idx="10"/>
          </p:nvPr>
        </p:nvSpPr>
        <p:spPr/>
        <p:txBody>
          <a:bodyPr/>
          <a:lstStyle>
            <a:lvl1pPr>
              <a:defRPr/>
            </a:lvl1pPr>
          </a:lstStyle>
          <a:p>
            <a:endParaRPr lang="hu-HU" altLang="hu-HU"/>
          </a:p>
        </p:txBody>
      </p:sp>
      <p:sp>
        <p:nvSpPr>
          <p:cNvPr id="5" name="Élőláb helye 4">
            <a:extLst>
              <a:ext uri="{FF2B5EF4-FFF2-40B4-BE49-F238E27FC236}">
                <a16:creationId xmlns:a16="http://schemas.microsoft.com/office/drawing/2014/main" id="{3B77869C-2F9D-7E74-1110-E51850A95760}"/>
              </a:ext>
            </a:extLst>
          </p:cNvPr>
          <p:cNvSpPr>
            <a:spLocks noGrp="1"/>
          </p:cNvSpPr>
          <p:nvPr>
            <p:ph type="ftr" sz="quarter" idx="11"/>
          </p:nvPr>
        </p:nvSpPr>
        <p:spPr/>
        <p:txBody>
          <a:bodyPr/>
          <a:lstStyle>
            <a:lvl1pPr>
              <a:defRPr/>
            </a:lvl1pPr>
          </a:lstStyle>
          <a:p>
            <a:endParaRPr lang="hu-HU" altLang="hu-HU"/>
          </a:p>
        </p:txBody>
      </p:sp>
      <p:sp>
        <p:nvSpPr>
          <p:cNvPr id="6" name="Dia számának helye 5">
            <a:extLst>
              <a:ext uri="{FF2B5EF4-FFF2-40B4-BE49-F238E27FC236}">
                <a16:creationId xmlns:a16="http://schemas.microsoft.com/office/drawing/2014/main" id="{7B3AB0F5-BA70-235E-1867-5E079386E165}"/>
              </a:ext>
            </a:extLst>
          </p:cNvPr>
          <p:cNvSpPr>
            <a:spLocks noGrp="1"/>
          </p:cNvSpPr>
          <p:nvPr>
            <p:ph type="sldNum" sz="quarter" idx="12"/>
          </p:nvPr>
        </p:nvSpPr>
        <p:spPr/>
        <p:txBody>
          <a:bodyPr/>
          <a:lstStyle>
            <a:lvl1pPr>
              <a:defRPr/>
            </a:lvl1pPr>
          </a:lstStyle>
          <a:p>
            <a:fld id="{8F20488C-6D90-4300-98F1-261A692FC0B5}" type="slidenum">
              <a:rPr lang="hu-HU" altLang="hu-HU"/>
              <a:pPr/>
              <a:t>‹#›</a:t>
            </a:fld>
            <a:endParaRPr lang="hu-HU" altLang="hu-HU"/>
          </a:p>
        </p:txBody>
      </p:sp>
    </p:spTree>
    <p:extLst>
      <p:ext uri="{BB962C8B-B14F-4D97-AF65-F5344CB8AC3E}">
        <p14:creationId xmlns:p14="http://schemas.microsoft.com/office/powerpoint/2010/main" val="2784836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8760A4A-65E9-AA0F-9973-CA4A1C5E3EA6}"/>
              </a:ext>
            </a:extLst>
          </p:cNvPr>
          <p:cNvSpPr>
            <a:spLocks noGrp="1"/>
          </p:cNvSpPr>
          <p:nvPr>
            <p:ph type="title"/>
          </p:nvPr>
        </p:nvSpPr>
        <p:spPr>
          <a:xfrm>
            <a:off x="623888" y="1709738"/>
            <a:ext cx="78867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86B38B99-1858-C13D-2A12-34F2458400D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u-HU"/>
              <a:t>Mintaszöveg szerkesztése</a:t>
            </a:r>
          </a:p>
        </p:txBody>
      </p:sp>
      <p:sp>
        <p:nvSpPr>
          <p:cNvPr id="4" name="Dátum helye 3">
            <a:extLst>
              <a:ext uri="{FF2B5EF4-FFF2-40B4-BE49-F238E27FC236}">
                <a16:creationId xmlns:a16="http://schemas.microsoft.com/office/drawing/2014/main" id="{631068BA-B484-0207-B52A-ADD04CA86622}"/>
              </a:ext>
            </a:extLst>
          </p:cNvPr>
          <p:cNvSpPr>
            <a:spLocks noGrp="1"/>
          </p:cNvSpPr>
          <p:nvPr>
            <p:ph type="dt" sz="half" idx="10"/>
          </p:nvPr>
        </p:nvSpPr>
        <p:spPr/>
        <p:txBody>
          <a:bodyPr/>
          <a:lstStyle>
            <a:lvl1pPr>
              <a:defRPr/>
            </a:lvl1pPr>
          </a:lstStyle>
          <a:p>
            <a:endParaRPr lang="hu-HU" altLang="hu-HU"/>
          </a:p>
        </p:txBody>
      </p:sp>
      <p:sp>
        <p:nvSpPr>
          <p:cNvPr id="5" name="Élőláb helye 4">
            <a:extLst>
              <a:ext uri="{FF2B5EF4-FFF2-40B4-BE49-F238E27FC236}">
                <a16:creationId xmlns:a16="http://schemas.microsoft.com/office/drawing/2014/main" id="{8343AFBA-7ECD-FC25-86F7-2920E15BA66E}"/>
              </a:ext>
            </a:extLst>
          </p:cNvPr>
          <p:cNvSpPr>
            <a:spLocks noGrp="1"/>
          </p:cNvSpPr>
          <p:nvPr>
            <p:ph type="ftr" sz="quarter" idx="11"/>
          </p:nvPr>
        </p:nvSpPr>
        <p:spPr/>
        <p:txBody>
          <a:bodyPr/>
          <a:lstStyle>
            <a:lvl1pPr>
              <a:defRPr/>
            </a:lvl1pPr>
          </a:lstStyle>
          <a:p>
            <a:endParaRPr lang="hu-HU" altLang="hu-HU"/>
          </a:p>
        </p:txBody>
      </p:sp>
      <p:sp>
        <p:nvSpPr>
          <p:cNvPr id="6" name="Dia számának helye 5">
            <a:extLst>
              <a:ext uri="{FF2B5EF4-FFF2-40B4-BE49-F238E27FC236}">
                <a16:creationId xmlns:a16="http://schemas.microsoft.com/office/drawing/2014/main" id="{816CAAAA-86E9-2354-7B41-8F7060073895}"/>
              </a:ext>
            </a:extLst>
          </p:cNvPr>
          <p:cNvSpPr>
            <a:spLocks noGrp="1"/>
          </p:cNvSpPr>
          <p:nvPr>
            <p:ph type="sldNum" sz="quarter" idx="12"/>
          </p:nvPr>
        </p:nvSpPr>
        <p:spPr/>
        <p:txBody>
          <a:bodyPr/>
          <a:lstStyle>
            <a:lvl1pPr>
              <a:defRPr/>
            </a:lvl1pPr>
          </a:lstStyle>
          <a:p>
            <a:fld id="{B59F3C95-4189-4269-9DF8-6164D9A4B026}" type="slidenum">
              <a:rPr lang="hu-HU" altLang="hu-HU"/>
              <a:pPr/>
              <a:t>‹#›</a:t>
            </a:fld>
            <a:endParaRPr lang="hu-HU" altLang="hu-HU"/>
          </a:p>
        </p:txBody>
      </p:sp>
    </p:spTree>
    <p:extLst>
      <p:ext uri="{BB962C8B-B14F-4D97-AF65-F5344CB8AC3E}">
        <p14:creationId xmlns:p14="http://schemas.microsoft.com/office/powerpoint/2010/main" val="107678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5CA3284-19C8-7A58-BED8-CBD93BF22D33}"/>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25A1759B-08A3-6206-264D-5050B783D249}"/>
              </a:ext>
            </a:extLst>
          </p:cNvPr>
          <p:cNvSpPr>
            <a:spLocks noGrp="1"/>
          </p:cNvSpPr>
          <p:nvPr>
            <p:ph sz="half" idx="1"/>
          </p:nvPr>
        </p:nvSpPr>
        <p:spPr>
          <a:xfrm>
            <a:off x="457200" y="1600200"/>
            <a:ext cx="4038600" cy="452596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207B2465-BD2E-123B-EBE4-6CE12F8F7A88}"/>
              </a:ext>
            </a:extLst>
          </p:cNvPr>
          <p:cNvSpPr>
            <a:spLocks noGrp="1"/>
          </p:cNvSpPr>
          <p:nvPr>
            <p:ph sz="half" idx="2"/>
          </p:nvPr>
        </p:nvSpPr>
        <p:spPr>
          <a:xfrm>
            <a:off x="4648200" y="1600200"/>
            <a:ext cx="4038600" cy="452596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DCDD7F31-7FB3-E1A9-A9A3-29D7183E02CA}"/>
              </a:ext>
            </a:extLst>
          </p:cNvPr>
          <p:cNvSpPr>
            <a:spLocks noGrp="1"/>
          </p:cNvSpPr>
          <p:nvPr>
            <p:ph type="dt" sz="half" idx="10"/>
          </p:nvPr>
        </p:nvSpPr>
        <p:spPr/>
        <p:txBody>
          <a:bodyPr/>
          <a:lstStyle>
            <a:lvl1pPr>
              <a:defRPr/>
            </a:lvl1pPr>
          </a:lstStyle>
          <a:p>
            <a:endParaRPr lang="hu-HU" altLang="hu-HU"/>
          </a:p>
        </p:txBody>
      </p:sp>
      <p:sp>
        <p:nvSpPr>
          <p:cNvPr id="6" name="Élőláb helye 5">
            <a:extLst>
              <a:ext uri="{FF2B5EF4-FFF2-40B4-BE49-F238E27FC236}">
                <a16:creationId xmlns:a16="http://schemas.microsoft.com/office/drawing/2014/main" id="{BB659FC8-F2D8-EF09-D7DB-274326B67F88}"/>
              </a:ext>
            </a:extLst>
          </p:cNvPr>
          <p:cNvSpPr>
            <a:spLocks noGrp="1"/>
          </p:cNvSpPr>
          <p:nvPr>
            <p:ph type="ftr" sz="quarter" idx="11"/>
          </p:nvPr>
        </p:nvSpPr>
        <p:spPr/>
        <p:txBody>
          <a:bodyPr/>
          <a:lstStyle>
            <a:lvl1pPr>
              <a:defRPr/>
            </a:lvl1pPr>
          </a:lstStyle>
          <a:p>
            <a:endParaRPr lang="hu-HU" altLang="hu-HU"/>
          </a:p>
        </p:txBody>
      </p:sp>
      <p:sp>
        <p:nvSpPr>
          <p:cNvPr id="7" name="Dia számának helye 6">
            <a:extLst>
              <a:ext uri="{FF2B5EF4-FFF2-40B4-BE49-F238E27FC236}">
                <a16:creationId xmlns:a16="http://schemas.microsoft.com/office/drawing/2014/main" id="{2DF494A5-64A8-83DA-6FA3-A5A5FF62FBD8}"/>
              </a:ext>
            </a:extLst>
          </p:cNvPr>
          <p:cNvSpPr>
            <a:spLocks noGrp="1"/>
          </p:cNvSpPr>
          <p:nvPr>
            <p:ph type="sldNum" sz="quarter" idx="12"/>
          </p:nvPr>
        </p:nvSpPr>
        <p:spPr/>
        <p:txBody>
          <a:bodyPr/>
          <a:lstStyle>
            <a:lvl1pPr>
              <a:defRPr/>
            </a:lvl1pPr>
          </a:lstStyle>
          <a:p>
            <a:fld id="{03613442-6664-44C8-950F-313DD6A4009C}" type="slidenum">
              <a:rPr lang="hu-HU" altLang="hu-HU"/>
              <a:pPr/>
              <a:t>‹#›</a:t>
            </a:fld>
            <a:endParaRPr lang="hu-HU" altLang="hu-HU"/>
          </a:p>
        </p:txBody>
      </p:sp>
    </p:spTree>
    <p:extLst>
      <p:ext uri="{BB962C8B-B14F-4D97-AF65-F5344CB8AC3E}">
        <p14:creationId xmlns:p14="http://schemas.microsoft.com/office/powerpoint/2010/main" val="283208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38DA2EE-A43E-579A-BEE3-DEB72C2DF200}"/>
              </a:ext>
            </a:extLst>
          </p:cNvPr>
          <p:cNvSpPr>
            <a:spLocks noGrp="1"/>
          </p:cNvSpPr>
          <p:nvPr>
            <p:ph type="title"/>
          </p:nvPr>
        </p:nvSpPr>
        <p:spPr>
          <a:xfrm>
            <a:off x="630238" y="365125"/>
            <a:ext cx="7886700" cy="1325563"/>
          </a:xfrm>
        </p:spPr>
        <p:txBody>
          <a:bodyPr/>
          <a:lstStyle/>
          <a:p>
            <a:r>
              <a:rPr lang="hu-HU"/>
              <a:t>Mintacím szerkesztése</a:t>
            </a:r>
          </a:p>
        </p:txBody>
      </p:sp>
      <p:sp>
        <p:nvSpPr>
          <p:cNvPr id="3" name="Szöveg helye 2">
            <a:extLst>
              <a:ext uri="{FF2B5EF4-FFF2-40B4-BE49-F238E27FC236}">
                <a16:creationId xmlns:a16="http://schemas.microsoft.com/office/drawing/2014/main" id="{1E777B22-7D13-5C53-C473-AF4F0FEFF3E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82C870D7-D2AD-2D63-71CC-A56C310050F7}"/>
              </a:ext>
            </a:extLst>
          </p:cNvPr>
          <p:cNvSpPr>
            <a:spLocks noGrp="1"/>
          </p:cNvSpPr>
          <p:nvPr>
            <p:ph sz="half" idx="2"/>
          </p:nvPr>
        </p:nvSpPr>
        <p:spPr>
          <a:xfrm>
            <a:off x="630238" y="2505075"/>
            <a:ext cx="386873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52814E3D-E5FA-CB18-4622-B411BB60EA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D19E606E-9E33-A82A-7324-55573BA3FF50}"/>
              </a:ext>
            </a:extLst>
          </p:cNvPr>
          <p:cNvSpPr>
            <a:spLocks noGrp="1"/>
          </p:cNvSpPr>
          <p:nvPr>
            <p:ph sz="quarter" idx="4"/>
          </p:nvPr>
        </p:nvSpPr>
        <p:spPr>
          <a:xfrm>
            <a:off x="4629150" y="2505075"/>
            <a:ext cx="38877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E166EB1E-65A4-9FF0-3262-A6E08F930247}"/>
              </a:ext>
            </a:extLst>
          </p:cNvPr>
          <p:cNvSpPr>
            <a:spLocks noGrp="1"/>
          </p:cNvSpPr>
          <p:nvPr>
            <p:ph type="dt" sz="half" idx="10"/>
          </p:nvPr>
        </p:nvSpPr>
        <p:spPr/>
        <p:txBody>
          <a:bodyPr/>
          <a:lstStyle>
            <a:lvl1pPr>
              <a:defRPr/>
            </a:lvl1pPr>
          </a:lstStyle>
          <a:p>
            <a:endParaRPr lang="hu-HU" altLang="hu-HU"/>
          </a:p>
        </p:txBody>
      </p:sp>
      <p:sp>
        <p:nvSpPr>
          <p:cNvPr id="8" name="Élőláb helye 7">
            <a:extLst>
              <a:ext uri="{FF2B5EF4-FFF2-40B4-BE49-F238E27FC236}">
                <a16:creationId xmlns:a16="http://schemas.microsoft.com/office/drawing/2014/main" id="{94D34F4B-2747-D86F-71A1-3206EA6C3EFA}"/>
              </a:ext>
            </a:extLst>
          </p:cNvPr>
          <p:cNvSpPr>
            <a:spLocks noGrp="1"/>
          </p:cNvSpPr>
          <p:nvPr>
            <p:ph type="ftr" sz="quarter" idx="11"/>
          </p:nvPr>
        </p:nvSpPr>
        <p:spPr/>
        <p:txBody>
          <a:bodyPr/>
          <a:lstStyle>
            <a:lvl1pPr>
              <a:defRPr/>
            </a:lvl1pPr>
          </a:lstStyle>
          <a:p>
            <a:endParaRPr lang="hu-HU" altLang="hu-HU"/>
          </a:p>
        </p:txBody>
      </p:sp>
      <p:sp>
        <p:nvSpPr>
          <p:cNvPr id="9" name="Dia számának helye 8">
            <a:extLst>
              <a:ext uri="{FF2B5EF4-FFF2-40B4-BE49-F238E27FC236}">
                <a16:creationId xmlns:a16="http://schemas.microsoft.com/office/drawing/2014/main" id="{35D73E86-A09F-E907-6C43-F705470CDAC1}"/>
              </a:ext>
            </a:extLst>
          </p:cNvPr>
          <p:cNvSpPr>
            <a:spLocks noGrp="1"/>
          </p:cNvSpPr>
          <p:nvPr>
            <p:ph type="sldNum" sz="quarter" idx="12"/>
          </p:nvPr>
        </p:nvSpPr>
        <p:spPr/>
        <p:txBody>
          <a:bodyPr/>
          <a:lstStyle>
            <a:lvl1pPr>
              <a:defRPr/>
            </a:lvl1pPr>
          </a:lstStyle>
          <a:p>
            <a:fld id="{FEC0B380-9579-4F63-8385-05825128A176}" type="slidenum">
              <a:rPr lang="hu-HU" altLang="hu-HU"/>
              <a:pPr/>
              <a:t>‹#›</a:t>
            </a:fld>
            <a:endParaRPr lang="hu-HU" altLang="hu-HU"/>
          </a:p>
        </p:txBody>
      </p:sp>
    </p:spTree>
    <p:extLst>
      <p:ext uri="{BB962C8B-B14F-4D97-AF65-F5344CB8AC3E}">
        <p14:creationId xmlns:p14="http://schemas.microsoft.com/office/powerpoint/2010/main" val="2856542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155D4DC-5A47-D126-3426-3198DA03AE85}"/>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8AA44FF0-18AA-9EF5-5AF3-DD5FA67443EE}"/>
              </a:ext>
            </a:extLst>
          </p:cNvPr>
          <p:cNvSpPr>
            <a:spLocks noGrp="1"/>
          </p:cNvSpPr>
          <p:nvPr>
            <p:ph type="dt" sz="half" idx="10"/>
          </p:nvPr>
        </p:nvSpPr>
        <p:spPr/>
        <p:txBody>
          <a:bodyPr/>
          <a:lstStyle>
            <a:lvl1pPr>
              <a:defRPr/>
            </a:lvl1pPr>
          </a:lstStyle>
          <a:p>
            <a:endParaRPr lang="hu-HU" altLang="hu-HU"/>
          </a:p>
        </p:txBody>
      </p:sp>
      <p:sp>
        <p:nvSpPr>
          <p:cNvPr id="4" name="Élőláb helye 3">
            <a:extLst>
              <a:ext uri="{FF2B5EF4-FFF2-40B4-BE49-F238E27FC236}">
                <a16:creationId xmlns:a16="http://schemas.microsoft.com/office/drawing/2014/main" id="{B03394A9-DE11-14CB-EC0C-D29E9019D088}"/>
              </a:ext>
            </a:extLst>
          </p:cNvPr>
          <p:cNvSpPr>
            <a:spLocks noGrp="1"/>
          </p:cNvSpPr>
          <p:nvPr>
            <p:ph type="ftr" sz="quarter" idx="11"/>
          </p:nvPr>
        </p:nvSpPr>
        <p:spPr/>
        <p:txBody>
          <a:bodyPr/>
          <a:lstStyle>
            <a:lvl1pPr>
              <a:defRPr/>
            </a:lvl1pPr>
          </a:lstStyle>
          <a:p>
            <a:endParaRPr lang="hu-HU" altLang="hu-HU"/>
          </a:p>
        </p:txBody>
      </p:sp>
      <p:sp>
        <p:nvSpPr>
          <p:cNvPr id="5" name="Dia számának helye 4">
            <a:extLst>
              <a:ext uri="{FF2B5EF4-FFF2-40B4-BE49-F238E27FC236}">
                <a16:creationId xmlns:a16="http://schemas.microsoft.com/office/drawing/2014/main" id="{8BF513B9-52A0-96A5-A854-94C5E3683652}"/>
              </a:ext>
            </a:extLst>
          </p:cNvPr>
          <p:cNvSpPr>
            <a:spLocks noGrp="1"/>
          </p:cNvSpPr>
          <p:nvPr>
            <p:ph type="sldNum" sz="quarter" idx="12"/>
          </p:nvPr>
        </p:nvSpPr>
        <p:spPr/>
        <p:txBody>
          <a:bodyPr/>
          <a:lstStyle>
            <a:lvl1pPr>
              <a:defRPr/>
            </a:lvl1pPr>
          </a:lstStyle>
          <a:p>
            <a:fld id="{66F292D7-B6B9-470A-B611-6E302EC8444F}" type="slidenum">
              <a:rPr lang="hu-HU" altLang="hu-HU"/>
              <a:pPr/>
              <a:t>‹#›</a:t>
            </a:fld>
            <a:endParaRPr lang="hu-HU" altLang="hu-HU"/>
          </a:p>
        </p:txBody>
      </p:sp>
    </p:spTree>
    <p:extLst>
      <p:ext uri="{BB962C8B-B14F-4D97-AF65-F5344CB8AC3E}">
        <p14:creationId xmlns:p14="http://schemas.microsoft.com/office/powerpoint/2010/main" val="401110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63AB681A-EDA6-B240-EABC-3CCC02824734}"/>
              </a:ext>
            </a:extLst>
          </p:cNvPr>
          <p:cNvSpPr>
            <a:spLocks noGrp="1"/>
          </p:cNvSpPr>
          <p:nvPr>
            <p:ph type="dt" sz="half" idx="10"/>
          </p:nvPr>
        </p:nvSpPr>
        <p:spPr/>
        <p:txBody>
          <a:bodyPr/>
          <a:lstStyle>
            <a:lvl1pPr>
              <a:defRPr/>
            </a:lvl1pPr>
          </a:lstStyle>
          <a:p>
            <a:endParaRPr lang="hu-HU" altLang="hu-HU"/>
          </a:p>
        </p:txBody>
      </p:sp>
      <p:sp>
        <p:nvSpPr>
          <p:cNvPr id="3" name="Élőláb helye 2">
            <a:extLst>
              <a:ext uri="{FF2B5EF4-FFF2-40B4-BE49-F238E27FC236}">
                <a16:creationId xmlns:a16="http://schemas.microsoft.com/office/drawing/2014/main" id="{20DD85C2-06BD-3DDD-DE21-BDD62D769815}"/>
              </a:ext>
            </a:extLst>
          </p:cNvPr>
          <p:cNvSpPr>
            <a:spLocks noGrp="1"/>
          </p:cNvSpPr>
          <p:nvPr>
            <p:ph type="ftr" sz="quarter" idx="11"/>
          </p:nvPr>
        </p:nvSpPr>
        <p:spPr/>
        <p:txBody>
          <a:bodyPr/>
          <a:lstStyle>
            <a:lvl1pPr>
              <a:defRPr/>
            </a:lvl1pPr>
          </a:lstStyle>
          <a:p>
            <a:endParaRPr lang="hu-HU" altLang="hu-HU"/>
          </a:p>
        </p:txBody>
      </p:sp>
      <p:sp>
        <p:nvSpPr>
          <p:cNvPr id="4" name="Dia számának helye 3">
            <a:extLst>
              <a:ext uri="{FF2B5EF4-FFF2-40B4-BE49-F238E27FC236}">
                <a16:creationId xmlns:a16="http://schemas.microsoft.com/office/drawing/2014/main" id="{1077D9CD-516F-1BD1-07A7-7CB09C21027E}"/>
              </a:ext>
            </a:extLst>
          </p:cNvPr>
          <p:cNvSpPr>
            <a:spLocks noGrp="1"/>
          </p:cNvSpPr>
          <p:nvPr>
            <p:ph type="sldNum" sz="quarter" idx="12"/>
          </p:nvPr>
        </p:nvSpPr>
        <p:spPr/>
        <p:txBody>
          <a:bodyPr/>
          <a:lstStyle>
            <a:lvl1pPr>
              <a:defRPr/>
            </a:lvl1pPr>
          </a:lstStyle>
          <a:p>
            <a:fld id="{A98B2D6C-4776-46CE-837B-D9BCCBA79CFF}" type="slidenum">
              <a:rPr lang="hu-HU" altLang="hu-HU"/>
              <a:pPr/>
              <a:t>‹#›</a:t>
            </a:fld>
            <a:endParaRPr lang="hu-HU" altLang="hu-HU"/>
          </a:p>
        </p:txBody>
      </p:sp>
    </p:spTree>
    <p:extLst>
      <p:ext uri="{BB962C8B-B14F-4D97-AF65-F5344CB8AC3E}">
        <p14:creationId xmlns:p14="http://schemas.microsoft.com/office/powerpoint/2010/main" val="15105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CE30D9E-B150-2D49-2FB1-FA6FF677749F}"/>
              </a:ext>
            </a:extLst>
          </p:cNvPr>
          <p:cNvSpPr>
            <a:spLocks noGrp="1"/>
          </p:cNvSpPr>
          <p:nvPr>
            <p:ph type="title"/>
          </p:nvPr>
        </p:nvSpPr>
        <p:spPr>
          <a:xfrm>
            <a:off x="630238" y="457200"/>
            <a:ext cx="2949575"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BBE4816C-B432-7A64-8240-BC903C8194F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B02F512B-1465-081F-1E85-7EE17948FC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53A75980-3743-1D8A-9D96-80495651E1ED}"/>
              </a:ext>
            </a:extLst>
          </p:cNvPr>
          <p:cNvSpPr>
            <a:spLocks noGrp="1"/>
          </p:cNvSpPr>
          <p:nvPr>
            <p:ph type="dt" sz="half" idx="10"/>
          </p:nvPr>
        </p:nvSpPr>
        <p:spPr/>
        <p:txBody>
          <a:bodyPr/>
          <a:lstStyle>
            <a:lvl1pPr>
              <a:defRPr/>
            </a:lvl1pPr>
          </a:lstStyle>
          <a:p>
            <a:endParaRPr lang="hu-HU" altLang="hu-HU"/>
          </a:p>
        </p:txBody>
      </p:sp>
      <p:sp>
        <p:nvSpPr>
          <p:cNvPr id="6" name="Élőláb helye 5">
            <a:extLst>
              <a:ext uri="{FF2B5EF4-FFF2-40B4-BE49-F238E27FC236}">
                <a16:creationId xmlns:a16="http://schemas.microsoft.com/office/drawing/2014/main" id="{55A8ED8F-F17F-8367-61CE-6F6042E1B109}"/>
              </a:ext>
            </a:extLst>
          </p:cNvPr>
          <p:cNvSpPr>
            <a:spLocks noGrp="1"/>
          </p:cNvSpPr>
          <p:nvPr>
            <p:ph type="ftr" sz="quarter" idx="11"/>
          </p:nvPr>
        </p:nvSpPr>
        <p:spPr/>
        <p:txBody>
          <a:bodyPr/>
          <a:lstStyle>
            <a:lvl1pPr>
              <a:defRPr/>
            </a:lvl1pPr>
          </a:lstStyle>
          <a:p>
            <a:endParaRPr lang="hu-HU" altLang="hu-HU"/>
          </a:p>
        </p:txBody>
      </p:sp>
      <p:sp>
        <p:nvSpPr>
          <p:cNvPr id="7" name="Dia számának helye 6">
            <a:extLst>
              <a:ext uri="{FF2B5EF4-FFF2-40B4-BE49-F238E27FC236}">
                <a16:creationId xmlns:a16="http://schemas.microsoft.com/office/drawing/2014/main" id="{0EF47DAF-D787-A729-CAED-0EEB6A9C0877}"/>
              </a:ext>
            </a:extLst>
          </p:cNvPr>
          <p:cNvSpPr>
            <a:spLocks noGrp="1"/>
          </p:cNvSpPr>
          <p:nvPr>
            <p:ph type="sldNum" sz="quarter" idx="12"/>
          </p:nvPr>
        </p:nvSpPr>
        <p:spPr/>
        <p:txBody>
          <a:bodyPr/>
          <a:lstStyle>
            <a:lvl1pPr>
              <a:defRPr/>
            </a:lvl1pPr>
          </a:lstStyle>
          <a:p>
            <a:fld id="{CA9E2ED2-A614-4E16-BAA5-376AF8242D00}" type="slidenum">
              <a:rPr lang="hu-HU" altLang="hu-HU"/>
              <a:pPr/>
              <a:t>‹#›</a:t>
            </a:fld>
            <a:endParaRPr lang="hu-HU" altLang="hu-HU"/>
          </a:p>
        </p:txBody>
      </p:sp>
    </p:spTree>
    <p:extLst>
      <p:ext uri="{BB962C8B-B14F-4D97-AF65-F5344CB8AC3E}">
        <p14:creationId xmlns:p14="http://schemas.microsoft.com/office/powerpoint/2010/main" val="1235800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C231D6B-EA22-B8F2-0AF0-DA8EB04EFC94}"/>
              </a:ext>
            </a:extLst>
          </p:cNvPr>
          <p:cNvSpPr>
            <a:spLocks noGrp="1"/>
          </p:cNvSpPr>
          <p:nvPr>
            <p:ph type="title"/>
          </p:nvPr>
        </p:nvSpPr>
        <p:spPr>
          <a:xfrm>
            <a:off x="630238" y="457200"/>
            <a:ext cx="2949575"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B297648B-670B-2DAE-8BAC-00D2A66D84B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C127E17E-1A8F-A18A-A6D1-977CA224AA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6D76CF6F-14A3-FFDE-8411-3CDD9DC973B8}"/>
              </a:ext>
            </a:extLst>
          </p:cNvPr>
          <p:cNvSpPr>
            <a:spLocks noGrp="1"/>
          </p:cNvSpPr>
          <p:nvPr>
            <p:ph type="dt" sz="half" idx="10"/>
          </p:nvPr>
        </p:nvSpPr>
        <p:spPr/>
        <p:txBody>
          <a:bodyPr/>
          <a:lstStyle>
            <a:lvl1pPr>
              <a:defRPr/>
            </a:lvl1pPr>
          </a:lstStyle>
          <a:p>
            <a:endParaRPr lang="hu-HU" altLang="hu-HU"/>
          </a:p>
        </p:txBody>
      </p:sp>
      <p:sp>
        <p:nvSpPr>
          <p:cNvPr id="6" name="Élőláb helye 5">
            <a:extLst>
              <a:ext uri="{FF2B5EF4-FFF2-40B4-BE49-F238E27FC236}">
                <a16:creationId xmlns:a16="http://schemas.microsoft.com/office/drawing/2014/main" id="{9671913E-8055-F5AF-0C00-1EA10AF7FABE}"/>
              </a:ext>
            </a:extLst>
          </p:cNvPr>
          <p:cNvSpPr>
            <a:spLocks noGrp="1"/>
          </p:cNvSpPr>
          <p:nvPr>
            <p:ph type="ftr" sz="quarter" idx="11"/>
          </p:nvPr>
        </p:nvSpPr>
        <p:spPr/>
        <p:txBody>
          <a:bodyPr/>
          <a:lstStyle>
            <a:lvl1pPr>
              <a:defRPr/>
            </a:lvl1pPr>
          </a:lstStyle>
          <a:p>
            <a:endParaRPr lang="hu-HU" altLang="hu-HU"/>
          </a:p>
        </p:txBody>
      </p:sp>
      <p:sp>
        <p:nvSpPr>
          <p:cNvPr id="7" name="Dia számának helye 6">
            <a:extLst>
              <a:ext uri="{FF2B5EF4-FFF2-40B4-BE49-F238E27FC236}">
                <a16:creationId xmlns:a16="http://schemas.microsoft.com/office/drawing/2014/main" id="{7EF4FC86-1D99-30D0-FE5C-B1FCF2BD618B}"/>
              </a:ext>
            </a:extLst>
          </p:cNvPr>
          <p:cNvSpPr>
            <a:spLocks noGrp="1"/>
          </p:cNvSpPr>
          <p:nvPr>
            <p:ph type="sldNum" sz="quarter" idx="12"/>
          </p:nvPr>
        </p:nvSpPr>
        <p:spPr/>
        <p:txBody>
          <a:bodyPr/>
          <a:lstStyle>
            <a:lvl1pPr>
              <a:defRPr/>
            </a:lvl1pPr>
          </a:lstStyle>
          <a:p>
            <a:fld id="{29901E90-1C3C-4A45-ABDE-902B5C1C78CF}" type="slidenum">
              <a:rPr lang="hu-HU" altLang="hu-HU"/>
              <a:pPr/>
              <a:t>‹#›</a:t>
            </a:fld>
            <a:endParaRPr lang="hu-HU" altLang="hu-HU"/>
          </a:p>
        </p:txBody>
      </p:sp>
    </p:spTree>
    <p:extLst>
      <p:ext uri="{BB962C8B-B14F-4D97-AF65-F5344CB8AC3E}">
        <p14:creationId xmlns:p14="http://schemas.microsoft.com/office/powerpoint/2010/main" val="214751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6562794-9166-3CF9-DEA5-03FBA752386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1027" name="Rectangle 3">
            <a:extLst>
              <a:ext uri="{FF2B5EF4-FFF2-40B4-BE49-F238E27FC236}">
                <a16:creationId xmlns:a16="http://schemas.microsoft.com/office/drawing/2014/main" id="{C6304932-D44D-C92B-307B-E65CBD2020A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1028" name="Rectangle 4">
            <a:extLst>
              <a:ext uri="{FF2B5EF4-FFF2-40B4-BE49-F238E27FC236}">
                <a16:creationId xmlns:a16="http://schemas.microsoft.com/office/drawing/2014/main" id="{10634925-7CBD-93D7-A077-A5A21461D03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hu-HU" altLang="hu-HU"/>
          </a:p>
        </p:txBody>
      </p:sp>
      <p:sp>
        <p:nvSpPr>
          <p:cNvPr id="1029" name="Rectangle 5">
            <a:extLst>
              <a:ext uri="{FF2B5EF4-FFF2-40B4-BE49-F238E27FC236}">
                <a16:creationId xmlns:a16="http://schemas.microsoft.com/office/drawing/2014/main" id="{D2A08199-ACB7-E4E8-CD33-7784272BE16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hu-HU" altLang="hu-HU"/>
          </a:p>
        </p:txBody>
      </p:sp>
      <p:sp>
        <p:nvSpPr>
          <p:cNvPr id="1030" name="Rectangle 6">
            <a:extLst>
              <a:ext uri="{FF2B5EF4-FFF2-40B4-BE49-F238E27FC236}">
                <a16:creationId xmlns:a16="http://schemas.microsoft.com/office/drawing/2014/main" id="{E495EADF-4AF5-AAF4-DC47-C86C1FEF1AA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2B006460-A011-4ED2-8472-41D12E660A84}" type="slidenum">
              <a:rPr lang="hu-HU" altLang="hu-HU"/>
              <a:pPr/>
              <a:t>‹#›</a:t>
            </a:fld>
            <a:endParaRPr lang="hu-HU"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75D0D15-352B-EE3A-8405-994F6D8C169B}"/>
              </a:ext>
            </a:extLst>
          </p:cNvPr>
          <p:cNvSpPr>
            <a:spLocks noGrp="1" noChangeArrowheads="1"/>
          </p:cNvSpPr>
          <p:nvPr>
            <p:ph type="ctrTitle"/>
          </p:nvPr>
        </p:nvSpPr>
        <p:spPr>
          <a:xfrm>
            <a:off x="685800" y="2130425"/>
            <a:ext cx="7772400" cy="1470025"/>
          </a:xfrm>
        </p:spPr>
        <p:txBody>
          <a:bodyPr anchor="ctr"/>
          <a:lstStyle/>
          <a:p>
            <a:r>
              <a:rPr lang="hu-HU" altLang="hu-HU" sz="4000" b="1">
                <a:latin typeface="Times New Roman" panose="02020603050405020304" pitchFamily="18" charset="0"/>
              </a:rPr>
              <a:t>Az Egyetem stratégiai menedzsmentje és gyakorlata</a:t>
            </a:r>
          </a:p>
        </p:txBody>
      </p:sp>
      <p:sp>
        <p:nvSpPr>
          <p:cNvPr id="2051" name="Rectangle 3">
            <a:extLst>
              <a:ext uri="{FF2B5EF4-FFF2-40B4-BE49-F238E27FC236}">
                <a16:creationId xmlns:a16="http://schemas.microsoft.com/office/drawing/2014/main" id="{6EC44B15-3ADF-B5C5-2F82-E2F4654FAEFE}"/>
              </a:ext>
            </a:extLst>
          </p:cNvPr>
          <p:cNvSpPr>
            <a:spLocks noGrp="1" noChangeArrowheads="1"/>
          </p:cNvSpPr>
          <p:nvPr>
            <p:ph type="subTitle" idx="1"/>
          </p:nvPr>
        </p:nvSpPr>
        <p:spPr>
          <a:xfrm>
            <a:off x="1371600" y="3886200"/>
            <a:ext cx="6400800" cy="1752600"/>
          </a:xfrm>
        </p:spPr>
        <p:txBody>
          <a:bodyPr/>
          <a:lstStyle/>
          <a:p>
            <a:pPr>
              <a:lnSpc>
                <a:spcPct val="90000"/>
              </a:lnSpc>
            </a:pPr>
            <a:endParaRPr lang="hu-HU" altLang="hu-HU" sz="3200">
              <a:latin typeface="Bookman Old Style" panose="02050604050505020204" pitchFamily="18" charset="0"/>
            </a:endParaRPr>
          </a:p>
          <a:p>
            <a:pPr>
              <a:lnSpc>
                <a:spcPct val="90000"/>
              </a:lnSpc>
            </a:pPr>
            <a:r>
              <a:rPr lang="hu-HU" altLang="hu-HU" sz="3200" b="1">
                <a:latin typeface="Times New Roman" panose="02020603050405020304" pitchFamily="18" charset="0"/>
              </a:rPr>
              <a:t>Dr. Stubnya Gusztáv</a:t>
            </a:r>
          </a:p>
          <a:p>
            <a:pPr>
              <a:lnSpc>
                <a:spcPct val="90000"/>
              </a:lnSpc>
            </a:pPr>
            <a:r>
              <a:rPr lang="hu-HU" altLang="hu-HU" sz="3200" b="1">
                <a:latin typeface="Times New Roman" panose="02020603050405020304" pitchFamily="18" charset="0"/>
              </a:rPr>
              <a:t>stratégiai főigazgató</a:t>
            </a:r>
          </a:p>
        </p:txBody>
      </p:sp>
      <p:pic>
        <p:nvPicPr>
          <p:cNvPr id="2052" name="Picture 4">
            <a:extLst>
              <a:ext uri="{FF2B5EF4-FFF2-40B4-BE49-F238E27FC236}">
                <a16:creationId xmlns:a16="http://schemas.microsoft.com/office/drawing/2014/main" id="{E79083F1-FD4B-5B6C-C9FA-803A2DF5E49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77138" y="0"/>
            <a:ext cx="1566862"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B2B2B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834B6072-4A34-C5B4-E83D-4B511F70CDAF}"/>
              </a:ext>
            </a:extLst>
          </p:cNvPr>
          <p:cNvSpPr>
            <a:spLocks noGrp="1" noChangeArrowheads="1"/>
          </p:cNvSpPr>
          <p:nvPr>
            <p:ph type="title"/>
          </p:nvPr>
        </p:nvSpPr>
        <p:spPr/>
        <p:txBody>
          <a:bodyPr/>
          <a:lstStyle/>
          <a:p>
            <a:r>
              <a:rPr lang="hu-HU" altLang="hu-HU" sz="3200" b="1">
                <a:latin typeface="Times New Roman" panose="02020603050405020304" pitchFamily="18" charset="0"/>
              </a:rPr>
              <a:t>A Főigazgatósághoz tartozó szervezeti egységek</a:t>
            </a:r>
          </a:p>
        </p:txBody>
      </p:sp>
      <p:sp>
        <p:nvSpPr>
          <p:cNvPr id="68611" name="Rectangle 3">
            <a:extLst>
              <a:ext uri="{FF2B5EF4-FFF2-40B4-BE49-F238E27FC236}">
                <a16:creationId xmlns:a16="http://schemas.microsoft.com/office/drawing/2014/main" id="{CCAF782F-0ABD-6CDE-4333-64FBE4D135B7}"/>
              </a:ext>
            </a:extLst>
          </p:cNvPr>
          <p:cNvSpPr>
            <a:spLocks noGrp="1" noChangeArrowheads="1"/>
          </p:cNvSpPr>
          <p:nvPr>
            <p:ph type="body" idx="1"/>
          </p:nvPr>
        </p:nvSpPr>
        <p:spPr/>
        <p:txBody>
          <a:bodyPr/>
          <a:lstStyle/>
          <a:p>
            <a:pPr>
              <a:lnSpc>
                <a:spcPct val="90000"/>
              </a:lnSpc>
            </a:pPr>
            <a:r>
              <a:rPr lang="hu-HU" altLang="hu-HU" sz="2400" b="1" u="sng">
                <a:latin typeface="Times New Roman" panose="02020603050405020304" pitchFamily="18" charset="0"/>
              </a:rPr>
              <a:t>Igazgatási és Szervezési Főosztály</a:t>
            </a:r>
          </a:p>
          <a:p>
            <a:pPr>
              <a:lnSpc>
                <a:spcPct val="90000"/>
              </a:lnSpc>
              <a:buFontTx/>
              <a:buNone/>
            </a:pPr>
            <a:endParaRPr lang="hu-HU" altLang="hu-HU" sz="2400" b="1" u="sng">
              <a:latin typeface="Times New Roman" panose="02020603050405020304" pitchFamily="18" charset="0"/>
            </a:endParaRPr>
          </a:p>
          <a:p>
            <a:pPr>
              <a:lnSpc>
                <a:spcPct val="90000"/>
              </a:lnSpc>
              <a:buFontTx/>
              <a:buNone/>
            </a:pPr>
            <a:r>
              <a:rPr lang="hu-HU" altLang="hu-HU" sz="2400">
                <a:latin typeface="Times New Roman" panose="02020603050405020304" pitchFamily="18" charset="0"/>
              </a:rPr>
              <a:t>-   az akadémiai egyetemi vezetés adminisztratív munkáját stratégiai szempontrendszer alapján támogatja;</a:t>
            </a:r>
          </a:p>
          <a:p>
            <a:pPr>
              <a:lnSpc>
                <a:spcPct val="90000"/>
              </a:lnSpc>
              <a:buFontTx/>
              <a:buChar char="-"/>
            </a:pPr>
            <a:r>
              <a:rPr lang="hu-HU" altLang="hu-HU" sz="2400">
                <a:latin typeface="Times New Roman" panose="02020603050405020304" pitchFamily="18" charset="0"/>
              </a:rPr>
              <a:t>részt vesz az főigazgatóság feladatainak megvalósításában, segíti az ehhez szükséges feltételek és az egyetemi szintű átalakítási program kidolgozását, az Egyetem más szervezeti egységeivel együttműködve részt vesz az e tárgyban meghozott döntések végrehajtásában;</a:t>
            </a:r>
          </a:p>
          <a:p>
            <a:pPr>
              <a:lnSpc>
                <a:spcPct val="90000"/>
              </a:lnSpc>
              <a:buFontTx/>
              <a:buChar char="-"/>
            </a:pPr>
            <a:r>
              <a:rPr lang="hu-HU" altLang="hu-HU" sz="2400">
                <a:latin typeface="Times New Roman" panose="02020603050405020304" pitchFamily="18" charset="0"/>
              </a:rPr>
              <a:t>a stratégiai főigazgató munkáját segítve koordinálja azokat az igazgatási és szervezési feladatokat, amelyeket a felsőoktatási törvény (Ftv.) és az Egyetem szabályzatai meghatároznak.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37E8E650-58CF-A74E-7D9D-40ED8171EC2D}"/>
              </a:ext>
            </a:extLst>
          </p:cNvPr>
          <p:cNvSpPr>
            <a:spLocks noGrp="1" noChangeArrowheads="1"/>
          </p:cNvSpPr>
          <p:nvPr>
            <p:ph type="title"/>
          </p:nvPr>
        </p:nvSpPr>
        <p:spPr/>
        <p:txBody>
          <a:bodyPr/>
          <a:lstStyle/>
          <a:p>
            <a:r>
              <a:rPr lang="hu-HU" altLang="hu-HU" sz="3200" b="1">
                <a:latin typeface="Times New Roman" panose="02020603050405020304" pitchFamily="18" charset="0"/>
              </a:rPr>
              <a:t>A Főigazgatósághoz tartozó szervezeti egységek</a:t>
            </a:r>
          </a:p>
        </p:txBody>
      </p:sp>
      <p:sp>
        <p:nvSpPr>
          <p:cNvPr id="69635" name="Rectangle 3">
            <a:extLst>
              <a:ext uri="{FF2B5EF4-FFF2-40B4-BE49-F238E27FC236}">
                <a16:creationId xmlns:a16="http://schemas.microsoft.com/office/drawing/2014/main" id="{C3BCCE6E-3958-C2B6-56CF-5A12C74D4A79}"/>
              </a:ext>
            </a:extLst>
          </p:cNvPr>
          <p:cNvSpPr>
            <a:spLocks noGrp="1" noChangeArrowheads="1"/>
          </p:cNvSpPr>
          <p:nvPr>
            <p:ph type="body" idx="1"/>
          </p:nvPr>
        </p:nvSpPr>
        <p:spPr/>
        <p:txBody>
          <a:bodyPr/>
          <a:lstStyle/>
          <a:p>
            <a:endParaRPr lang="hu-HU" altLang="hu-HU" b="1" u="sng">
              <a:latin typeface="Times New Roman" panose="02020603050405020304" pitchFamily="18" charset="0"/>
            </a:endParaRPr>
          </a:p>
          <a:p>
            <a:r>
              <a:rPr lang="hu-HU" altLang="hu-HU" sz="2400" b="1" u="sng">
                <a:latin typeface="Times New Roman" panose="02020603050405020304" pitchFamily="18" charset="0"/>
              </a:rPr>
              <a:t>Központi Gazdasági Csoport</a:t>
            </a:r>
          </a:p>
          <a:p>
            <a:endParaRPr lang="hu-HU" altLang="hu-HU" sz="2800"/>
          </a:p>
          <a:p>
            <a:pPr>
              <a:buFontTx/>
              <a:buChar char="-"/>
            </a:pPr>
            <a:r>
              <a:rPr lang="hu-HU" altLang="hu-HU" sz="2400">
                <a:latin typeface="Times New Roman" panose="02020603050405020304" pitchFamily="18" charset="0"/>
              </a:rPr>
              <a:t>a KGCS célja annak megteremtése, hogy az Egyetem meghatározott szervezeti egységeinek gazdálkodása szabályszerű és törvényes legyen;</a:t>
            </a:r>
          </a:p>
          <a:p>
            <a:pPr>
              <a:buFontTx/>
              <a:buChar char="-"/>
            </a:pPr>
            <a:r>
              <a:rPr lang="hu-HU" altLang="hu-HU" sz="2400">
                <a:latin typeface="Times New Roman" panose="02020603050405020304" pitchFamily="18" charset="0"/>
              </a:rPr>
              <a:t>a KGCS ennek keretében megteremti a hatékony, szakszerű és takarékos gazdálkodási feltételeket.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812CCE4F-9BB5-4D88-B6F7-D8F74B1C4C7A}"/>
              </a:ext>
            </a:extLst>
          </p:cNvPr>
          <p:cNvSpPr>
            <a:spLocks noGrp="1" noChangeArrowheads="1"/>
          </p:cNvSpPr>
          <p:nvPr>
            <p:ph type="title"/>
          </p:nvPr>
        </p:nvSpPr>
        <p:spPr/>
        <p:txBody>
          <a:bodyPr/>
          <a:lstStyle/>
          <a:p>
            <a:r>
              <a:rPr lang="hu-HU" altLang="hu-HU" sz="3200" b="1">
                <a:latin typeface="Times New Roman" panose="02020603050405020304" pitchFamily="18" charset="0"/>
              </a:rPr>
              <a:t>A Főigazgatósághoz tartozó szervezeti egységek</a:t>
            </a:r>
          </a:p>
        </p:txBody>
      </p:sp>
      <p:sp>
        <p:nvSpPr>
          <p:cNvPr id="70659" name="Rectangle 3">
            <a:extLst>
              <a:ext uri="{FF2B5EF4-FFF2-40B4-BE49-F238E27FC236}">
                <a16:creationId xmlns:a16="http://schemas.microsoft.com/office/drawing/2014/main" id="{CC08D7EE-EE3F-4302-D9C0-30AEB30D11BC}"/>
              </a:ext>
            </a:extLst>
          </p:cNvPr>
          <p:cNvSpPr>
            <a:spLocks noGrp="1" noChangeArrowheads="1"/>
          </p:cNvSpPr>
          <p:nvPr>
            <p:ph type="body" idx="1"/>
          </p:nvPr>
        </p:nvSpPr>
        <p:spPr/>
        <p:txBody>
          <a:bodyPr/>
          <a:lstStyle/>
          <a:p>
            <a:pPr>
              <a:lnSpc>
                <a:spcPct val="80000"/>
              </a:lnSpc>
            </a:pPr>
            <a:r>
              <a:rPr lang="hu-HU" altLang="hu-HU" sz="2400" b="1" u="sng">
                <a:latin typeface="Times New Roman" panose="02020603050405020304" pitchFamily="18" charset="0"/>
              </a:rPr>
              <a:t>Az Orvosszakmai, Finanszírozási és Minőségbiztosítási Igazgatóság</a:t>
            </a:r>
            <a:r>
              <a:rPr lang="hu-HU" altLang="hu-HU" sz="2800" b="1" u="sng">
                <a:latin typeface="Times New Roman" panose="02020603050405020304" pitchFamily="18" charset="0"/>
              </a:rPr>
              <a:t> </a:t>
            </a:r>
          </a:p>
          <a:p>
            <a:pPr>
              <a:lnSpc>
                <a:spcPct val="80000"/>
              </a:lnSpc>
            </a:pPr>
            <a:endParaRPr lang="hu-HU" altLang="hu-HU" sz="2800" b="1" u="sng">
              <a:latin typeface="Times New Roman" panose="02020603050405020304" pitchFamily="18" charset="0"/>
            </a:endParaRPr>
          </a:p>
          <a:p>
            <a:pPr>
              <a:lnSpc>
                <a:spcPct val="80000"/>
              </a:lnSpc>
              <a:buFontTx/>
              <a:buChar char="-"/>
            </a:pPr>
            <a:r>
              <a:rPr lang="hu-HU" altLang="hu-HU" sz="2400">
                <a:latin typeface="Times New Roman" panose="02020603050405020304" pitchFamily="18" charset="0"/>
              </a:rPr>
              <a:t>felelős az Egyetem orvos-szakmai munkájának koordinálásáért, az OEP-pel és az egészségügyi ellátást irányító hatóságokkal történő kapcsolattartásért, illetve az Egyetem Adatvédelmi Szabályzatában foglaltak betartatásáért;</a:t>
            </a:r>
          </a:p>
          <a:p>
            <a:pPr>
              <a:lnSpc>
                <a:spcPct val="80000"/>
              </a:lnSpc>
              <a:buFontTx/>
              <a:buChar char="-"/>
            </a:pPr>
            <a:endParaRPr lang="hu-HU" altLang="hu-HU" sz="2400">
              <a:latin typeface="Times New Roman" panose="02020603050405020304" pitchFamily="18" charset="0"/>
            </a:endParaRPr>
          </a:p>
          <a:p>
            <a:pPr>
              <a:lnSpc>
                <a:spcPct val="80000"/>
              </a:lnSpc>
              <a:buFontTx/>
              <a:buChar char="-"/>
            </a:pPr>
            <a:r>
              <a:rPr lang="hu-HU" altLang="hu-HU" sz="2400">
                <a:latin typeface="Times New Roman" panose="02020603050405020304" pitchFamily="18" charset="0"/>
              </a:rPr>
              <a:t>bevezetésre került az Integrált Informatikai Rendszer, melynek medikai része támogatja az Egyetemen ellátott betegek jogszabályoknak és finanszírozási szempontoknak megfelelő lejelentését, biztonságos, hiteles teljesítmény-adatokat biztosít a felsővezetői döntések meghozatalához.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CA0CBE0A-DDB8-4F07-5477-6C049A9C7928}"/>
              </a:ext>
            </a:extLst>
          </p:cNvPr>
          <p:cNvSpPr>
            <a:spLocks noGrp="1" noChangeArrowheads="1"/>
          </p:cNvSpPr>
          <p:nvPr>
            <p:ph type="title"/>
          </p:nvPr>
        </p:nvSpPr>
        <p:spPr/>
        <p:txBody>
          <a:bodyPr/>
          <a:lstStyle/>
          <a:p>
            <a:r>
              <a:rPr lang="hu-HU" altLang="hu-HU" sz="3200" b="1">
                <a:latin typeface="Times New Roman" panose="02020603050405020304" pitchFamily="18" charset="0"/>
              </a:rPr>
              <a:t>A Főigazgatósághoz tartozó szervezeti egységek</a:t>
            </a:r>
          </a:p>
        </p:txBody>
      </p:sp>
      <p:sp>
        <p:nvSpPr>
          <p:cNvPr id="71683" name="Rectangle 3">
            <a:extLst>
              <a:ext uri="{FF2B5EF4-FFF2-40B4-BE49-F238E27FC236}">
                <a16:creationId xmlns:a16="http://schemas.microsoft.com/office/drawing/2014/main" id="{FC0FD1C5-87EF-B5CE-8C49-F3A7CFE3F7FB}"/>
              </a:ext>
            </a:extLst>
          </p:cNvPr>
          <p:cNvSpPr>
            <a:spLocks noGrp="1" noChangeArrowheads="1"/>
          </p:cNvSpPr>
          <p:nvPr>
            <p:ph type="body" idx="1"/>
          </p:nvPr>
        </p:nvSpPr>
        <p:spPr/>
        <p:txBody>
          <a:bodyPr/>
          <a:lstStyle/>
          <a:p>
            <a:r>
              <a:rPr lang="hu-HU" altLang="hu-HU" sz="2400" b="1" u="sng">
                <a:latin typeface="Times New Roman" panose="02020603050405020304" pitchFamily="18" charset="0"/>
              </a:rPr>
              <a:t>Informatikai Igazgatóság</a:t>
            </a:r>
          </a:p>
          <a:p>
            <a:endParaRPr lang="hu-HU" altLang="hu-HU" sz="2400" b="1" u="sng">
              <a:latin typeface="Times New Roman" panose="02020603050405020304" pitchFamily="18" charset="0"/>
            </a:endParaRPr>
          </a:p>
          <a:p>
            <a:pPr>
              <a:buFontTx/>
              <a:buChar char="-"/>
            </a:pPr>
            <a:r>
              <a:rPr lang="hu-HU" altLang="hu-HU" sz="2400">
                <a:latin typeface="Times New Roman" panose="02020603050405020304" pitchFamily="18" charset="0"/>
              </a:rPr>
              <a:t>részt vesz az infokommunikációs hálózatok fejlesztésében és üzemeltetésében;</a:t>
            </a:r>
          </a:p>
          <a:p>
            <a:pPr>
              <a:buFontTx/>
              <a:buChar char="-"/>
            </a:pPr>
            <a:r>
              <a:rPr lang="hu-HU" altLang="hu-HU" sz="2400">
                <a:latin typeface="Times New Roman" panose="02020603050405020304" pitchFamily="18" charset="0"/>
              </a:rPr>
              <a:t>segítséget nyújt a végfelhasználók számára az informatikai problémák megoldásában;</a:t>
            </a:r>
          </a:p>
          <a:p>
            <a:pPr>
              <a:buFontTx/>
              <a:buChar char="-"/>
            </a:pPr>
            <a:r>
              <a:rPr lang="hu-HU" altLang="hu-HU" sz="2400">
                <a:latin typeface="Times New Roman" panose="02020603050405020304" pitchFamily="18" charset="0"/>
              </a:rPr>
              <a:t>részt vesz a hallgatók és a dolgozók képzésében, valamint az egyetemi alaptevékenységekhez kapcsolódó rendszerek üzemeltetésében.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1A56A3C0-C944-CE36-FB4F-3749B3F720F7}"/>
              </a:ext>
            </a:extLst>
          </p:cNvPr>
          <p:cNvSpPr>
            <a:spLocks noGrp="1" noChangeArrowheads="1"/>
          </p:cNvSpPr>
          <p:nvPr>
            <p:ph type="title"/>
          </p:nvPr>
        </p:nvSpPr>
        <p:spPr>
          <a:xfrm>
            <a:off x="457200" y="274638"/>
            <a:ext cx="8229600" cy="706437"/>
          </a:xfrm>
        </p:spPr>
        <p:txBody>
          <a:bodyPr/>
          <a:lstStyle/>
          <a:p>
            <a:r>
              <a:rPr lang="hu-HU" altLang="hu-HU" sz="3200" b="1">
                <a:latin typeface="Times New Roman" panose="02020603050405020304" pitchFamily="18" charset="0"/>
              </a:rPr>
              <a:t>A Főigazgatóság korábbi szervezeti egységei</a:t>
            </a:r>
          </a:p>
        </p:txBody>
      </p:sp>
      <p:sp>
        <p:nvSpPr>
          <p:cNvPr id="73731" name="Rectangle 3">
            <a:extLst>
              <a:ext uri="{FF2B5EF4-FFF2-40B4-BE49-F238E27FC236}">
                <a16:creationId xmlns:a16="http://schemas.microsoft.com/office/drawing/2014/main" id="{DA290810-2CF7-2970-DB9A-5B6AA6C21CEA}"/>
              </a:ext>
            </a:extLst>
          </p:cNvPr>
          <p:cNvSpPr>
            <a:spLocks noGrp="1" noChangeArrowheads="1"/>
          </p:cNvSpPr>
          <p:nvPr>
            <p:ph type="body" idx="1"/>
          </p:nvPr>
        </p:nvSpPr>
        <p:spPr>
          <a:xfrm>
            <a:off x="457200" y="1125538"/>
            <a:ext cx="8229600" cy="5732462"/>
          </a:xfrm>
        </p:spPr>
        <p:txBody>
          <a:bodyPr/>
          <a:lstStyle/>
          <a:p>
            <a:pPr>
              <a:lnSpc>
                <a:spcPct val="80000"/>
              </a:lnSpc>
            </a:pPr>
            <a:r>
              <a:rPr lang="hu-HU" altLang="hu-HU" sz="2400">
                <a:latin typeface="Times New Roman" panose="02020603050405020304" pitchFamily="18" charset="0"/>
              </a:rPr>
              <a:t>Két olyan szervezeti egysége volt a Főigazgatóságnak, amely ma már gazdasági társaságként működik ugyan, de a szakmai együttműködés továbbra is szoros</a:t>
            </a:r>
          </a:p>
          <a:p>
            <a:pPr>
              <a:lnSpc>
                <a:spcPct val="80000"/>
              </a:lnSpc>
            </a:pPr>
            <a:endParaRPr lang="hu-HU" altLang="hu-HU" sz="2400">
              <a:latin typeface="Times New Roman" panose="02020603050405020304" pitchFamily="18" charset="0"/>
            </a:endParaRPr>
          </a:p>
          <a:p>
            <a:pPr>
              <a:lnSpc>
                <a:spcPct val="80000"/>
              </a:lnSpc>
            </a:pPr>
            <a:r>
              <a:rPr lang="hu-HU" altLang="hu-HU" sz="2400" b="1" u="sng">
                <a:latin typeface="Times New Roman" panose="02020603050405020304" pitchFamily="18" charset="0"/>
              </a:rPr>
              <a:t>Pályázati és Innovációs Igazgatóság</a:t>
            </a:r>
            <a:r>
              <a:rPr lang="hu-HU" altLang="hu-HU" sz="2400" b="1">
                <a:latin typeface="Times New Roman" panose="02020603050405020304" pitchFamily="18" charset="0"/>
              </a:rPr>
              <a:t> (ma Semmelweis Pályázati és Innovációs Központ Kft.)</a:t>
            </a:r>
          </a:p>
          <a:p>
            <a:pPr>
              <a:lnSpc>
                <a:spcPct val="80000"/>
              </a:lnSpc>
            </a:pPr>
            <a:endParaRPr lang="hu-HU" altLang="hu-HU" sz="2400" b="1">
              <a:latin typeface="Times New Roman" panose="02020603050405020304" pitchFamily="18" charset="0"/>
            </a:endParaRPr>
          </a:p>
          <a:p>
            <a:pPr>
              <a:lnSpc>
                <a:spcPct val="80000"/>
              </a:lnSpc>
              <a:buFontTx/>
              <a:buChar char="-"/>
            </a:pPr>
            <a:r>
              <a:rPr lang="hu-HU" altLang="hu-HU" sz="2000">
                <a:latin typeface="Times New Roman" panose="02020603050405020304" pitchFamily="18" charset="0"/>
              </a:rPr>
              <a:t>információszolgáltatást és tanácsadást nyújt azokról a pályázati lehetőségekről, melyek bármilyen formában összekapcsolhatóak az Egyetem működésével;</a:t>
            </a:r>
          </a:p>
          <a:p>
            <a:pPr>
              <a:lnSpc>
                <a:spcPct val="80000"/>
              </a:lnSpc>
              <a:buFontTx/>
              <a:buChar char="-"/>
            </a:pPr>
            <a:endParaRPr lang="hu-HU" altLang="hu-HU" sz="2000">
              <a:latin typeface="Times New Roman" panose="02020603050405020304" pitchFamily="18" charset="0"/>
            </a:endParaRPr>
          </a:p>
          <a:p>
            <a:pPr>
              <a:lnSpc>
                <a:spcPct val="80000"/>
              </a:lnSpc>
              <a:buFontTx/>
              <a:buChar char="-"/>
            </a:pPr>
            <a:r>
              <a:rPr lang="hu-HU" altLang="hu-HU" sz="2000">
                <a:latin typeface="Times New Roman" panose="02020603050405020304" pitchFamily="18" charset="0"/>
              </a:rPr>
              <a:t>pályázatmenedzselés: </a:t>
            </a:r>
          </a:p>
          <a:p>
            <a:pPr>
              <a:lnSpc>
                <a:spcPct val="80000"/>
              </a:lnSpc>
              <a:buFontTx/>
              <a:buNone/>
            </a:pPr>
            <a:r>
              <a:rPr lang="hu-HU" altLang="hu-HU" sz="2000">
                <a:latin typeface="Times New Roman" panose="02020603050405020304" pitchFamily="18" charset="0"/>
              </a:rPr>
              <a:t>		- pályázó végigvezetése a pályázati ötlet megszületésétől egy sikeres pályázat beadásáig tartó folyamaton;</a:t>
            </a:r>
          </a:p>
          <a:p>
            <a:pPr>
              <a:lnSpc>
                <a:spcPct val="80000"/>
              </a:lnSpc>
              <a:buFontTx/>
              <a:buNone/>
            </a:pPr>
            <a:r>
              <a:rPr lang="hu-HU" altLang="hu-HU" sz="2000">
                <a:latin typeface="Times New Roman" panose="02020603050405020304" pitchFamily="18" charset="0"/>
              </a:rPr>
              <a:t>		- segítség nyújtása az érdeklődők számára abban, hogy megfogalmazódjon egy konkrét témajavaslat, az elhelyezhető legyen valamelyik pályázati struktúrában, hogy hogyan álljon neki a pályázat előkészítésének, megírásának. </a:t>
            </a:r>
          </a:p>
          <a:p>
            <a:pPr>
              <a:lnSpc>
                <a:spcPct val="80000"/>
              </a:lnSpc>
            </a:pPr>
            <a:endParaRPr lang="hu-HU" altLang="hu-HU" sz="200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E65C83C5-19BA-4C8E-CA90-36823FAD4D29}"/>
              </a:ext>
            </a:extLst>
          </p:cNvPr>
          <p:cNvSpPr>
            <a:spLocks noGrp="1" noChangeArrowheads="1"/>
          </p:cNvSpPr>
          <p:nvPr>
            <p:ph type="title"/>
          </p:nvPr>
        </p:nvSpPr>
        <p:spPr/>
        <p:txBody>
          <a:bodyPr/>
          <a:lstStyle/>
          <a:p>
            <a:r>
              <a:rPr lang="hu-HU" altLang="hu-HU" sz="3200" b="1">
                <a:latin typeface="Times New Roman" panose="02020603050405020304" pitchFamily="18" charset="0"/>
              </a:rPr>
              <a:t>A Főigazgatóság korábbi szervezeti egységei</a:t>
            </a:r>
          </a:p>
        </p:txBody>
      </p:sp>
      <p:sp>
        <p:nvSpPr>
          <p:cNvPr id="72707" name="Rectangle 3">
            <a:extLst>
              <a:ext uri="{FF2B5EF4-FFF2-40B4-BE49-F238E27FC236}">
                <a16:creationId xmlns:a16="http://schemas.microsoft.com/office/drawing/2014/main" id="{11F96AC9-F17D-80FF-4185-77BAC83A8CDD}"/>
              </a:ext>
            </a:extLst>
          </p:cNvPr>
          <p:cNvSpPr>
            <a:spLocks noGrp="1" noChangeArrowheads="1"/>
          </p:cNvSpPr>
          <p:nvPr>
            <p:ph type="body" idx="1"/>
          </p:nvPr>
        </p:nvSpPr>
        <p:spPr>
          <a:xfrm>
            <a:off x="457200" y="1412875"/>
            <a:ext cx="8229600" cy="4713288"/>
          </a:xfrm>
        </p:spPr>
        <p:txBody>
          <a:bodyPr/>
          <a:lstStyle/>
          <a:p>
            <a:pPr>
              <a:lnSpc>
                <a:spcPct val="80000"/>
              </a:lnSpc>
            </a:pPr>
            <a:endParaRPr lang="hu-HU" altLang="hu-HU" sz="2400" b="1" u="sng">
              <a:latin typeface="Times New Roman" panose="02020603050405020304" pitchFamily="18" charset="0"/>
            </a:endParaRPr>
          </a:p>
          <a:p>
            <a:pPr>
              <a:lnSpc>
                <a:spcPct val="80000"/>
              </a:lnSpc>
            </a:pPr>
            <a:r>
              <a:rPr lang="hu-HU" altLang="hu-HU" sz="2400" b="1" u="sng">
                <a:latin typeface="Times New Roman" panose="02020603050405020304" pitchFamily="18" charset="0"/>
              </a:rPr>
              <a:t>Közbeszerzési Igazgatóság</a:t>
            </a:r>
            <a:r>
              <a:rPr lang="hu-HU" altLang="hu-HU" sz="2400" b="1">
                <a:latin typeface="Times New Roman" panose="02020603050405020304" pitchFamily="18" charset="0"/>
              </a:rPr>
              <a:t> (ma Semmelweis Beszerzési Kft.)</a:t>
            </a:r>
          </a:p>
          <a:p>
            <a:pPr>
              <a:lnSpc>
                <a:spcPct val="80000"/>
              </a:lnSpc>
            </a:pPr>
            <a:endParaRPr lang="hu-HU" altLang="hu-HU" sz="2400" b="1">
              <a:latin typeface="Times New Roman" panose="02020603050405020304" pitchFamily="18" charset="0"/>
            </a:endParaRPr>
          </a:p>
          <a:p>
            <a:pPr>
              <a:lnSpc>
                <a:spcPct val="80000"/>
              </a:lnSpc>
              <a:buFontTx/>
              <a:buChar char="-"/>
            </a:pPr>
            <a:r>
              <a:rPr lang="hu-HU" altLang="hu-HU" sz="2000">
                <a:latin typeface="Times New Roman" panose="02020603050405020304" pitchFamily="18" charset="0"/>
              </a:rPr>
              <a:t>cél, hogy a Semmelweis Egyetem közbeszerzési eljárásainak lefolytatása során megszerzett és felhalmozott több éves szakmai tapasztalat a piaci megrendelők minél szélesebb köre számára váljon elérhetővé;</a:t>
            </a:r>
          </a:p>
          <a:p>
            <a:pPr>
              <a:lnSpc>
                <a:spcPct val="80000"/>
              </a:lnSpc>
              <a:buFontTx/>
              <a:buChar char="-"/>
            </a:pPr>
            <a:endParaRPr lang="hu-HU" altLang="hu-HU" sz="2000">
              <a:latin typeface="Times New Roman" panose="02020603050405020304" pitchFamily="18" charset="0"/>
            </a:endParaRPr>
          </a:p>
          <a:p>
            <a:pPr>
              <a:lnSpc>
                <a:spcPct val="80000"/>
              </a:lnSpc>
              <a:buFontTx/>
              <a:buChar char="-"/>
            </a:pPr>
            <a:r>
              <a:rPr lang="hu-HU" altLang="hu-HU" sz="2000">
                <a:latin typeface="Times New Roman" panose="02020603050405020304" pitchFamily="18" charset="0"/>
              </a:rPr>
              <a:t>közbeszerzési eljárások teljes körű lebonyolítása, valamint a hivatalos közbeszerzési szakértői tevékenység ellátása;</a:t>
            </a:r>
          </a:p>
          <a:p>
            <a:pPr>
              <a:lnSpc>
                <a:spcPct val="80000"/>
              </a:lnSpc>
              <a:buFontTx/>
              <a:buChar char="-"/>
            </a:pPr>
            <a:endParaRPr lang="hu-HU" altLang="hu-HU" sz="2000">
              <a:latin typeface="Times New Roman" panose="02020603050405020304" pitchFamily="18" charset="0"/>
            </a:endParaRPr>
          </a:p>
          <a:p>
            <a:pPr>
              <a:lnSpc>
                <a:spcPct val="80000"/>
              </a:lnSpc>
              <a:buFontTx/>
              <a:buNone/>
            </a:pPr>
            <a:r>
              <a:rPr lang="hu-HU" altLang="hu-HU" sz="2000">
                <a:latin typeface="Times New Roman" panose="02020603050405020304" pitchFamily="18" charset="0"/>
              </a:rPr>
              <a:t>-    hivatalos közbeszerzési szakértőinek, munkatársainak szakmai tudása, tapasztalata, és referenciái jelentik a biztosítékot a magas színvonalú, jó minőségű, az európai uniós követelményeknek is megfelelő munkavégzésre.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AA37120B-CB59-8B51-935A-B89225132D56}"/>
              </a:ext>
            </a:extLst>
          </p:cNvPr>
          <p:cNvSpPr>
            <a:spLocks noGrp="1" noChangeArrowheads="1"/>
          </p:cNvSpPr>
          <p:nvPr>
            <p:ph type="title"/>
          </p:nvPr>
        </p:nvSpPr>
        <p:spPr/>
        <p:txBody>
          <a:bodyPr/>
          <a:lstStyle/>
          <a:p>
            <a:r>
              <a:rPr lang="hu-HU" altLang="hu-HU" sz="3200" b="1">
                <a:solidFill>
                  <a:schemeClr val="tx1"/>
                </a:solidFill>
                <a:latin typeface="Times New Roman" panose="02020603050405020304" pitchFamily="18" charset="0"/>
              </a:rPr>
              <a:t>Az elmúlt évek folyamán Egyetemünkön több Kft. létesítésére is sor került</a:t>
            </a:r>
          </a:p>
        </p:txBody>
      </p:sp>
      <p:sp>
        <p:nvSpPr>
          <p:cNvPr id="74755" name="Rectangle 3">
            <a:extLst>
              <a:ext uri="{FF2B5EF4-FFF2-40B4-BE49-F238E27FC236}">
                <a16:creationId xmlns:a16="http://schemas.microsoft.com/office/drawing/2014/main" id="{E081E2F4-39EB-3998-57B8-2093281AB2E5}"/>
              </a:ext>
            </a:extLst>
          </p:cNvPr>
          <p:cNvSpPr>
            <a:spLocks noGrp="1" noChangeArrowheads="1"/>
          </p:cNvSpPr>
          <p:nvPr>
            <p:ph type="body" idx="1"/>
          </p:nvPr>
        </p:nvSpPr>
        <p:spPr/>
        <p:txBody>
          <a:bodyPr/>
          <a:lstStyle/>
          <a:p>
            <a:pPr>
              <a:lnSpc>
                <a:spcPct val="80000"/>
              </a:lnSpc>
              <a:buFontTx/>
              <a:buNone/>
            </a:pPr>
            <a:r>
              <a:rPr lang="hu-HU" altLang="hu-HU" sz="2400"/>
              <a:t>    </a:t>
            </a:r>
          </a:p>
          <a:p>
            <a:pPr>
              <a:lnSpc>
                <a:spcPct val="80000"/>
              </a:lnSpc>
            </a:pPr>
            <a:r>
              <a:rPr lang="hu-HU" altLang="hu-HU" sz="2400" b="1" u="sng">
                <a:latin typeface="Times New Roman" panose="02020603050405020304" pitchFamily="18" charset="0"/>
              </a:rPr>
              <a:t>Semmelweis Egészségügyi Szolgáltató és Tanácsadó   Kft.</a:t>
            </a:r>
          </a:p>
          <a:p>
            <a:pPr>
              <a:lnSpc>
                <a:spcPct val="80000"/>
              </a:lnSpc>
              <a:buFontTx/>
              <a:buNone/>
            </a:pPr>
            <a:endParaRPr lang="hu-HU" altLang="hu-HU" sz="2400" b="1" u="sng">
              <a:latin typeface="Times New Roman" panose="02020603050405020304" pitchFamily="18" charset="0"/>
            </a:endParaRPr>
          </a:p>
          <a:p>
            <a:pPr>
              <a:lnSpc>
                <a:spcPct val="80000"/>
              </a:lnSpc>
              <a:buFontTx/>
              <a:buNone/>
            </a:pPr>
            <a:r>
              <a:rPr lang="hu-HU" altLang="hu-HU" sz="2400">
                <a:latin typeface="Times New Roman" panose="02020603050405020304" pitchFamily="18" charset="0"/>
              </a:rPr>
              <a:t>-   </a:t>
            </a:r>
            <a:r>
              <a:rPr lang="hu-HU" altLang="hu-HU" sz="2000">
                <a:latin typeface="Times New Roman" panose="02020603050405020304" pitchFamily="18" charset="0"/>
              </a:rPr>
              <a:t>a Semmelweis Egyetem 2007. márciusában azzal a céllal alapította meg a Semmelweis Egészségügyi Szolgáltató és Tanácsadó Kft-t  (SEK), hogy az egészségügyi finanszírozási szabályok átalakítása következtében felszabaduló kapacitás terhére – a rendelkezésre álló, az országban legmagasabb szintű szakmai és infrastrukturális háttér kihasználásával - térítés ellenében nyújtson egészségügyi szolgáltatást</a:t>
            </a:r>
          </a:p>
          <a:p>
            <a:pPr>
              <a:lnSpc>
                <a:spcPct val="80000"/>
              </a:lnSpc>
              <a:buFontTx/>
              <a:buNone/>
            </a:pPr>
            <a:r>
              <a:rPr lang="hu-HU" altLang="hu-HU" sz="2000">
                <a:latin typeface="Times New Roman" panose="02020603050405020304" pitchFamily="18" charset="0"/>
              </a:rPr>
              <a:t>     mindazoknak, akik valamilyen ok miatt - várólista, OEP által nem finanszírozott ellátás, vagy egyéb más indíték - vállalják ennek anyagi vonzatát;</a:t>
            </a:r>
          </a:p>
          <a:p>
            <a:pPr>
              <a:lnSpc>
                <a:spcPct val="80000"/>
              </a:lnSpc>
              <a:buFontTx/>
              <a:buNone/>
            </a:pPr>
            <a:endParaRPr lang="hu-HU" altLang="hu-HU" sz="2000">
              <a:latin typeface="Times New Roman" panose="02020603050405020304" pitchFamily="18" charset="0"/>
            </a:endParaRPr>
          </a:p>
          <a:p>
            <a:pPr>
              <a:lnSpc>
                <a:spcPct val="80000"/>
              </a:lnSpc>
              <a:buFontTx/>
              <a:buNone/>
            </a:pPr>
            <a:r>
              <a:rPr lang="hu-HU" altLang="hu-HU" sz="2000">
                <a:latin typeface="Times New Roman" panose="02020603050405020304" pitchFamily="18" charset="0"/>
              </a:rPr>
              <a:t>-    a SEK a hagyományos ellátások mellett különleges, újszerű kezelésekkel várja a betegeket.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7194A024-D6E5-B0CF-0BF0-72E83DFAA6BF}"/>
              </a:ext>
            </a:extLst>
          </p:cNvPr>
          <p:cNvSpPr>
            <a:spLocks noGrp="1" noChangeArrowheads="1"/>
          </p:cNvSpPr>
          <p:nvPr>
            <p:ph type="title"/>
          </p:nvPr>
        </p:nvSpPr>
        <p:spPr/>
        <p:txBody>
          <a:bodyPr/>
          <a:lstStyle/>
          <a:p>
            <a:r>
              <a:rPr lang="hu-HU" altLang="hu-HU" sz="3200" b="1">
                <a:solidFill>
                  <a:schemeClr val="tx1"/>
                </a:solidFill>
                <a:latin typeface="Times New Roman" panose="02020603050405020304" pitchFamily="18" charset="0"/>
              </a:rPr>
              <a:t>Az elmúlt évek folyamán Egyetemünkön több Kft. létesítésére is sor került</a:t>
            </a:r>
          </a:p>
        </p:txBody>
      </p:sp>
      <p:sp>
        <p:nvSpPr>
          <p:cNvPr id="76803" name="Rectangle 3">
            <a:extLst>
              <a:ext uri="{FF2B5EF4-FFF2-40B4-BE49-F238E27FC236}">
                <a16:creationId xmlns:a16="http://schemas.microsoft.com/office/drawing/2014/main" id="{EE096C81-5656-34D2-7E4E-7FE9CD04FDB7}"/>
              </a:ext>
            </a:extLst>
          </p:cNvPr>
          <p:cNvSpPr>
            <a:spLocks noGrp="1" noChangeArrowheads="1"/>
          </p:cNvSpPr>
          <p:nvPr>
            <p:ph type="body" idx="1"/>
          </p:nvPr>
        </p:nvSpPr>
        <p:spPr/>
        <p:txBody>
          <a:bodyPr/>
          <a:lstStyle/>
          <a:p>
            <a:r>
              <a:rPr lang="hu-HU" altLang="hu-HU" sz="2400" b="1" u="sng">
                <a:latin typeface="Times New Roman" panose="02020603050405020304" pitchFamily="18" charset="0"/>
              </a:rPr>
              <a:t>Semmelweis Innováció Kft.</a:t>
            </a:r>
          </a:p>
          <a:p>
            <a:pPr>
              <a:buFontTx/>
              <a:buNone/>
            </a:pPr>
            <a:endParaRPr lang="hu-HU" altLang="hu-HU" sz="2400" b="1" u="sng">
              <a:latin typeface="Times New Roman" panose="02020603050405020304" pitchFamily="18" charset="0"/>
            </a:endParaRPr>
          </a:p>
          <a:p>
            <a:pPr>
              <a:buFontTx/>
              <a:buChar char="-"/>
            </a:pPr>
            <a:r>
              <a:rPr lang="hu-HU" altLang="hu-HU" sz="2400">
                <a:latin typeface="Times New Roman" panose="02020603050405020304" pitchFamily="18" charset="0"/>
              </a:rPr>
              <a:t>a Semmelweis Innováció Kft. a Semmelweis Egyetemen és környezetében segíti az innovációs folyamatokat;</a:t>
            </a:r>
          </a:p>
          <a:p>
            <a:pPr>
              <a:buFontTx/>
              <a:buNone/>
            </a:pPr>
            <a:endParaRPr lang="hu-HU" altLang="hu-HU" sz="2400">
              <a:latin typeface="Times New Roman" panose="02020603050405020304" pitchFamily="18" charset="0"/>
            </a:endParaRPr>
          </a:p>
          <a:p>
            <a:pPr>
              <a:buFontTx/>
              <a:buNone/>
            </a:pPr>
            <a:r>
              <a:rPr lang="hu-HU" altLang="hu-HU" sz="2400">
                <a:latin typeface="Times New Roman" panose="02020603050405020304" pitchFamily="18" charset="0"/>
              </a:rPr>
              <a:t>-   felkutatja a hasznosítható kutatási eredményeket, segédkezik a szellemi tulajdonvédelem, a találmányok hasznosításában, ipari és üzleti kapcsolatok kialakításában és spin-off vállalkozások létrejöttében;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B260DD6E-2AC0-968D-C28A-6BFEAB3D0CD1}"/>
              </a:ext>
            </a:extLst>
          </p:cNvPr>
          <p:cNvSpPr>
            <a:spLocks noGrp="1" noChangeArrowheads="1"/>
          </p:cNvSpPr>
          <p:nvPr>
            <p:ph type="title"/>
          </p:nvPr>
        </p:nvSpPr>
        <p:spPr/>
        <p:txBody>
          <a:bodyPr/>
          <a:lstStyle/>
          <a:p>
            <a:r>
              <a:rPr lang="hu-HU" altLang="hu-HU" sz="3200" b="1">
                <a:solidFill>
                  <a:schemeClr val="tx1"/>
                </a:solidFill>
                <a:latin typeface="Times New Roman" panose="02020603050405020304" pitchFamily="18" charset="0"/>
              </a:rPr>
              <a:t>Az elmúlt évek folyamán Egyetemünkön több Kft. létesítésére is sor került</a:t>
            </a:r>
          </a:p>
        </p:txBody>
      </p:sp>
      <p:sp>
        <p:nvSpPr>
          <p:cNvPr id="77827" name="Rectangle 3">
            <a:extLst>
              <a:ext uri="{FF2B5EF4-FFF2-40B4-BE49-F238E27FC236}">
                <a16:creationId xmlns:a16="http://schemas.microsoft.com/office/drawing/2014/main" id="{E11144E1-D03A-EF70-E223-A4844911FDAB}"/>
              </a:ext>
            </a:extLst>
          </p:cNvPr>
          <p:cNvSpPr>
            <a:spLocks noGrp="1" noChangeArrowheads="1"/>
          </p:cNvSpPr>
          <p:nvPr>
            <p:ph type="body" idx="1"/>
          </p:nvPr>
        </p:nvSpPr>
        <p:spPr/>
        <p:txBody>
          <a:bodyPr/>
          <a:lstStyle/>
          <a:p>
            <a:pPr>
              <a:buFontTx/>
              <a:buNone/>
            </a:pPr>
            <a:endParaRPr lang="hu-HU" altLang="hu-HU">
              <a:solidFill>
                <a:schemeClr val="folHlink"/>
              </a:solidFill>
              <a:latin typeface="Times New Roman" panose="02020603050405020304" pitchFamily="18" charset="0"/>
            </a:endParaRPr>
          </a:p>
          <a:p>
            <a:pPr>
              <a:buFontTx/>
              <a:buChar char="-"/>
            </a:pPr>
            <a:r>
              <a:rPr lang="hu-HU" altLang="hu-HU" sz="2400">
                <a:latin typeface="Times New Roman" panose="02020603050405020304" pitchFamily="18" charset="0"/>
              </a:rPr>
              <a:t>két legjelentősebb tevékenységi köre jelenleg a Technológia Transzfer Iroda (TTI) működtetése és a Trimarán Üzletfejlesztési program megvalósítása;</a:t>
            </a:r>
          </a:p>
          <a:p>
            <a:pPr>
              <a:buFontTx/>
              <a:buNone/>
            </a:pPr>
            <a:endParaRPr lang="hu-HU" altLang="hu-HU" sz="2400">
              <a:latin typeface="Times New Roman" panose="02020603050405020304" pitchFamily="18" charset="0"/>
            </a:endParaRPr>
          </a:p>
          <a:p>
            <a:pPr>
              <a:buFontTx/>
              <a:buNone/>
            </a:pPr>
            <a:r>
              <a:rPr lang="hu-HU" altLang="hu-HU" sz="2400">
                <a:latin typeface="Times New Roman" panose="02020603050405020304" pitchFamily="18" charset="0"/>
              </a:rPr>
              <a:t>-   a TTI feladata az Egyetemen születő gazdasági potenciállal bíró szellemi alkotások, kutatási eredmények proaktív felkutatása, befogadása, vizsgálata és védelme, az optimális gazdasági hasznosítás elősegítése, hazai és nemzetközi ipari-gazdasági kapcsolatok kiépítése és menedzsmentje és a kutató tájékoztatása;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93D9B03F-A506-9D28-1476-1D9EF29FDB29}"/>
              </a:ext>
            </a:extLst>
          </p:cNvPr>
          <p:cNvSpPr>
            <a:spLocks noGrp="1" noChangeArrowheads="1"/>
          </p:cNvSpPr>
          <p:nvPr>
            <p:ph type="title"/>
          </p:nvPr>
        </p:nvSpPr>
        <p:spPr/>
        <p:txBody>
          <a:bodyPr/>
          <a:lstStyle/>
          <a:p>
            <a:r>
              <a:rPr lang="hu-HU" altLang="hu-HU" sz="3200" b="1">
                <a:solidFill>
                  <a:schemeClr val="tx1"/>
                </a:solidFill>
                <a:latin typeface="Times New Roman" panose="02020603050405020304" pitchFamily="18" charset="0"/>
              </a:rPr>
              <a:t>Az elmúlt évek folyamán Egyetemünkön több Kft. létesítésére is sor került</a:t>
            </a:r>
          </a:p>
        </p:txBody>
      </p:sp>
      <p:sp>
        <p:nvSpPr>
          <p:cNvPr id="78851" name="Rectangle 3">
            <a:extLst>
              <a:ext uri="{FF2B5EF4-FFF2-40B4-BE49-F238E27FC236}">
                <a16:creationId xmlns:a16="http://schemas.microsoft.com/office/drawing/2014/main" id="{D9503333-C807-42D1-2DA8-E83C749FBF49}"/>
              </a:ext>
            </a:extLst>
          </p:cNvPr>
          <p:cNvSpPr>
            <a:spLocks noGrp="1" noChangeArrowheads="1"/>
          </p:cNvSpPr>
          <p:nvPr>
            <p:ph type="body" idx="1"/>
          </p:nvPr>
        </p:nvSpPr>
        <p:spPr/>
        <p:txBody>
          <a:bodyPr/>
          <a:lstStyle/>
          <a:p>
            <a:pPr>
              <a:lnSpc>
                <a:spcPct val="90000"/>
              </a:lnSpc>
            </a:pPr>
            <a:endParaRPr lang="hu-HU" altLang="hu-HU" sz="2400">
              <a:solidFill>
                <a:schemeClr val="folHlink"/>
              </a:solidFill>
              <a:latin typeface="Times New Roman" panose="02020603050405020304" pitchFamily="18" charset="0"/>
            </a:endParaRPr>
          </a:p>
          <a:p>
            <a:pPr>
              <a:lnSpc>
                <a:spcPct val="90000"/>
              </a:lnSpc>
              <a:buFont typeface="Arial" panose="020B0604020202020204" pitchFamily="34" charset="0"/>
              <a:buChar char="-"/>
            </a:pPr>
            <a:r>
              <a:rPr lang="hu-HU" altLang="hu-HU" sz="2400">
                <a:latin typeface="Times New Roman" panose="02020603050405020304" pitchFamily="18" charset="0"/>
              </a:rPr>
              <a:t>az Egyetemen születő tanulmányok innovációs projektté fejlesztéséhez jelent segítséget a Trimarán Üzletfejlesztési Program, amely a korai fázisú, valójában még nem feltétlenül befektetésérett programjeleket célozza meg szolgáltatásaival (oktatás, tanácsadás, projektmenedzser, virtuális inkubáció és egyedi projekt specifikus szolgáltatások, valamint üzleti kapcsolatépítés segítése).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D4EBDAD8-54D0-654D-ECB3-E18E70B980E2}"/>
              </a:ext>
            </a:extLst>
          </p:cNvPr>
          <p:cNvSpPr>
            <a:spLocks noGrp="1" noChangeArrowheads="1"/>
          </p:cNvSpPr>
          <p:nvPr>
            <p:ph type="title"/>
          </p:nvPr>
        </p:nvSpPr>
        <p:spPr>
          <a:xfrm>
            <a:off x="457200" y="274638"/>
            <a:ext cx="8229600" cy="1641475"/>
          </a:xfrm>
        </p:spPr>
        <p:txBody>
          <a:bodyPr/>
          <a:lstStyle/>
          <a:p>
            <a:r>
              <a:rPr lang="hu-HU" altLang="hu-HU" sz="3200" b="1">
                <a:latin typeface="Times New Roman" panose="02020603050405020304" pitchFamily="18" charset="0"/>
              </a:rPr>
              <a:t>Ahonnan elindultunk – az Egyetem működési válságához vezető okok</a:t>
            </a:r>
          </a:p>
        </p:txBody>
      </p:sp>
      <p:sp>
        <p:nvSpPr>
          <p:cNvPr id="63491" name="Rectangle 3">
            <a:extLst>
              <a:ext uri="{FF2B5EF4-FFF2-40B4-BE49-F238E27FC236}">
                <a16:creationId xmlns:a16="http://schemas.microsoft.com/office/drawing/2014/main" id="{4C828B6D-237B-92CD-067E-80B32B34720D}"/>
              </a:ext>
            </a:extLst>
          </p:cNvPr>
          <p:cNvSpPr>
            <a:spLocks noGrp="1" noChangeArrowheads="1"/>
          </p:cNvSpPr>
          <p:nvPr>
            <p:ph type="body" idx="1"/>
          </p:nvPr>
        </p:nvSpPr>
        <p:spPr>
          <a:xfrm>
            <a:off x="457200" y="2060575"/>
            <a:ext cx="8229600" cy="4065588"/>
          </a:xfrm>
        </p:spPr>
        <p:txBody>
          <a:bodyPr/>
          <a:lstStyle/>
          <a:p>
            <a:endParaRPr lang="hu-HU" altLang="hu-HU" sz="2400">
              <a:latin typeface="Times New Roman" panose="02020603050405020304" pitchFamily="18" charset="0"/>
            </a:endParaRPr>
          </a:p>
          <a:p>
            <a:r>
              <a:rPr lang="hu-HU" altLang="hu-HU" sz="2400">
                <a:latin typeface="Times New Roman" panose="02020603050405020304" pitchFamily="18" charset="0"/>
              </a:rPr>
              <a:t>régi, korszerűtlen struktúra</a:t>
            </a:r>
          </a:p>
          <a:p>
            <a:r>
              <a:rPr lang="hu-HU" altLang="hu-HU" sz="2400">
                <a:latin typeface="Times New Roman" panose="02020603050405020304" pitchFamily="18" charset="0"/>
              </a:rPr>
              <a:t>egyetemi integráció, majd dezintegráció</a:t>
            </a:r>
          </a:p>
          <a:p>
            <a:r>
              <a:rPr lang="hu-HU" altLang="hu-HU" sz="2400">
                <a:latin typeface="Times New Roman" panose="02020603050405020304" pitchFamily="18" charset="0"/>
              </a:rPr>
              <a:t>egyetemen maradt tartozásállomány</a:t>
            </a:r>
          </a:p>
          <a:p>
            <a:r>
              <a:rPr lang="hu-HU" altLang="hu-HU" sz="2400">
                <a:latin typeface="Times New Roman" panose="02020603050405020304" pitchFamily="18" charset="0"/>
              </a:rPr>
              <a:t>decentralizált gazdálkodás, centralizált felelősség</a:t>
            </a:r>
          </a:p>
          <a:p>
            <a:r>
              <a:rPr lang="hu-HU" altLang="hu-HU" sz="2400">
                <a:latin typeface="Times New Roman" panose="02020603050405020304" pitchFamily="18" charset="0"/>
              </a:rPr>
              <a:t>negatív egyensúlyú működés</a:t>
            </a:r>
          </a:p>
          <a:p>
            <a:r>
              <a:rPr lang="hu-HU" altLang="hu-HU" sz="2400">
                <a:latin typeface="Times New Roman" panose="02020603050405020304" pitchFamily="18" charset="0"/>
              </a:rPr>
              <a:t>menedzsment szemlélet hiánya</a:t>
            </a:r>
          </a:p>
          <a:p>
            <a:endParaRPr lang="hu-HU" altLang="hu-HU" sz="240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50BBB11C-E75C-3237-ED80-3F1D3949F094}"/>
              </a:ext>
            </a:extLst>
          </p:cNvPr>
          <p:cNvSpPr>
            <a:spLocks noGrp="1" noChangeArrowheads="1"/>
          </p:cNvSpPr>
          <p:nvPr>
            <p:ph type="title"/>
          </p:nvPr>
        </p:nvSpPr>
        <p:spPr/>
        <p:txBody>
          <a:bodyPr/>
          <a:lstStyle/>
          <a:p>
            <a:r>
              <a:rPr lang="hu-HU" altLang="hu-HU" sz="3200" b="1">
                <a:solidFill>
                  <a:schemeClr val="tx1"/>
                </a:solidFill>
                <a:latin typeface="Times New Roman" panose="02020603050405020304" pitchFamily="18" charset="0"/>
              </a:rPr>
              <a:t>Az elmúlt évek folyamán Egyetemünkön több Kft. létesítésére is sor került</a:t>
            </a:r>
          </a:p>
        </p:txBody>
      </p:sp>
      <p:sp>
        <p:nvSpPr>
          <p:cNvPr id="79875" name="Rectangle 3">
            <a:extLst>
              <a:ext uri="{FF2B5EF4-FFF2-40B4-BE49-F238E27FC236}">
                <a16:creationId xmlns:a16="http://schemas.microsoft.com/office/drawing/2014/main" id="{8BC1E915-4531-A6A9-C34B-7C0D547F862E}"/>
              </a:ext>
            </a:extLst>
          </p:cNvPr>
          <p:cNvSpPr>
            <a:spLocks noGrp="1" noChangeArrowheads="1"/>
          </p:cNvSpPr>
          <p:nvPr>
            <p:ph type="body" idx="1"/>
          </p:nvPr>
        </p:nvSpPr>
        <p:spPr/>
        <p:txBody>
          <a:bodyPr/>
          <a:lstStyle/>
          <a:p>
            <a:endParaRPr lang="hu-HU" altLang="hu-HU" sz="2400" u="sng">
              <a:solidFill>
                <a:schemeClr val="folHlink"/>
              </a:solidFill>
              <a:latin typeface="Times New Roman" panose="02020603050405020304" pitchFamily="18" charset="0"/>
            </a:endParaRPr>
          </a:p>
          <a:p>
            <a:r>
              <a:rPr lang="hu-HU" altLang="hu-HU" sz="2400" b="1" u="sng">
                <a:latin typeface="Times New Roman" panose="02020603050405020304" pitchFamily="18" charset="0"/>
              </a:rPr>
              <a:t>Semmelweis Kiadó és Multimédia Stúdió Kft.</a:t>
            </a:r>
          </a:p>
          <a:p>
            <a:endParaRPr lang="hu-HU" altLang="hu-HU" sz="2400" b="1" u="sng">
              <a:latin typeface="Times New Roman" panose="02020603050405020304" pitchFamily="18" charset="0"/>
            </a:endParaRPr>
          </a:p>
          <a:p>
            <a:pPr>
              <a:buFontTx/>
              <a:buNone/>
            </a:pPr>
            <a:r>
              <a:rPr lang="hu-HU" altLang="hu-HU" sz="2400">
                <a:latin typeface="Times New Roman" panose="02020603050405020304" pitchFamily="18" charset="0"/>
              </a:rPr>
              <a:t>-   a Semmelweis Egyetem azzal a nem titkolt szándékkal újította meg kiadóját Semmelweis Kiadó és Multimédia Stúdió Kft. néven, hogy az Egyetem nemzeti és nemzetközi hírnevéhez méltóan az orvos és természettudományok iránti alázattal, de modern és új szemlélettel azt a magyar orvosi, gyógyszerészeti, és természettudományok szolgálatába állítsa.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7A9AD5FD-328F-4184-5190-167EC74F603E}"/>
              </a:ext>
            </a:extLst>
          </p:cNvPr>
          <p:cNvSpPr>
            <a:spLocks noGrp="1" noChangeArrowheads="1"/>
          </p:cNvSpPr>
          <p:nvPr>
            <p:ph type="title"/>
          </p:nvPr>
        </p:nvSpPr>
        <p:spPr/>
        <p:txBody>
          <a:bodyPr/>
          <a:lstStyle/>
          <a:p>
            <a:r>
              <a:rPr lang="hu-HU" altLang="hu-HU" sz="3200" b="1">
                <a:solidFill>
                  <a:schemeClr val="tx1"/>
                </a:solidFill>
                <a:latin typeface="Times New Roman" panose="02020603050405020304" pitchFamily="18" charset="0"/>
              </a:rPr>
              <a:t>Az elmúlt évek folyamán Egyetemünkön több Kft. létesítésére is sor került</a:t>
            </a:r>
          </a:p>
        </p:txBody>
      </p:sp>
      <p:sp>
        <p:nvSpPr>
          <p:cNvPr id="80899" name="Rectangle 3">
            <a:extLst>
              <a:ext uri="{FF2B5EF4-FFF2-40B4-BE49-F238E27FC236}">
                <a16:creationId xmlns:a16="http://schemas.microsoft.com/office/drawing/2014/main" id="{558B2085-0833-5FB9-4E0B-780412980176}"/>
              </a:ext>
            </a:extLst>
          </p:cNvPr>
          <p:cNvSpPr>
            <a:spLocks noGrp="1" noChangeArrowheads="1"/>
          </p:cNvSpPr>
          <p:nvPr>
            <p:ph type="body" idx="1"/>
          </p:nvPr>
        </p:nvSpPr>
        <p:spPr/>
        <p:txBody>
          <a:bodyPr/>
          <a:lstStyle/>
          <a:p>
            <a:pPr>
              <a:lnSpc>
                <a:spcPct val="90000"/>
              </a:lnSpc>
            </a:pPr>
            <a:r>
              <a:rPr lang="hu-HU" altLang="hu-HU" sz="2000">
                <a:latin typeface="Times New Roman" panose="02020603050405020304" pitchFamily="18" charset="0"/>
              </a:rPr>
              <a:t>Semmelweis Kiadó és Multimédia Stúdió Kft. feladatai:</a:t>
            </a:r>
          </a:p>
          <a:p>
            <a:pPr>
              <a:lnSpc>
                <a:spcPct val="90000"/>
              </a:lnSpc>
            </a:pPr>
            <a:endParaRPr lang="hu-HU" altLang="hu-HU" sz="2000">
              <a:latin typeface="Times New Roman" panose="02020603050405020304" pitchFamily="18" charset="0"/>
            </a:endParaRPr>
          </a:p>
          <a:p>
            <a:pPr>
              <a:lnSpc>
                <a:spcPct val="90000"/>
              </a:lnSpc>
            </a:pPr>
            <a:r>
              <a:rPr lang="hu-HU" altLang="hu-HU" sz="2000">
                <a:latin typeface="Times New Roman" panose="02020603050405020304" pitchFamily="18" charset="0"/>
              </a:rPr>
              <a:t>egyetemi jegykiadás</a:t>
            </a:r>
          </a:p>
          <a:p>
            <a:pPr>
              <a:lnSpc>
                <a:spcPct val="90000"/>
              </a:lnSpc>
            </a:pPr>
            <a:r>
              <a:rPr lang="hu-HU" altLang="hu-HU" sz="2000">
                <a:latin typeface="Times New Roman" panose="02020603050405020304" pitchFamily="18" charset="0"/>
              </a:rPr>
              <a:t>tankönyvkiadás</a:t>
            </a:r>
          </a:p>
          <a:p>
            <a:pPr>
              <a:lnSpc>
                <a:spcPct val="90000"/>
              </a:lnSpc>
            </a:pPr>
            <a:r>
              <a:rPr lang="hu-HU" altLang="hu-HU" sz="2000">
                <a:latin typeface="Times New Roman" panose="02020603050405020304" pitchFamily="18" charset="0"/>
              </a:rPr>
              <a:t>szakkönyvkiadás</a:t>
            </a:r>
          </a:p>
          <a:p>
            <a:pPr>
              <a:lnSpc>
                <a:spcPct val="90000"/>
              </a:lnSpc>
            </a:pPr>
            <a:r>
              <a:rPr lang="hu-HU" altLang="hu-HU" sz="2000">
                <a:latin typeface="Times New Roman" panose="02020603050405020304" pitchFamily="18" charset="0"/>
              </a:rPr>
              <a:t>tudományos és ismeretterjesztő művek, művészeti és kultúrtörténeti albumok kiadása</a:t>
            </a:r>
          </a:p>
          <a:p>
            <a:pPr>
              <a:lnSpc>
                <a:spcPct val="90000"/>
              </a:lnSpc>
            </a:pPr>
            <a:r>
              <a:rPr lang="hu-HU" altLang="hu-HU" sz="2000">
                <a:latin typeface="Times New Roman" panose="02020603050405020304" pitchFamily="18" charset="0"/>
              </a:rPr>
              <a:t>kongresszusi anyagok, programfüzetek, plakátok, oklevelek, arculattervezés</a:t>
            </a:r>
          </a:p>
          <a:p>
            <a:pPr>
              <a:lnSpc>
                <a:spcPct val="90000"/>
              </a:lnSpc>
            </a:pPr>
            <a:r>
              <a:rPr lang="hu-HU" altLang="hu-HU" sz="2000">
                <a:latin typeface="Times New Roman" panose="02020603050405020304" pitchFamily="18" charset="0"/>
              </a:rPr>
              <a:t>multimédia stúdió</a:t>
            </a:r>
          </a:p>
          <a:p>
            <a:pPr>
              <a:lnSpc>
                <a:spcPct val="90000"/>
              </a:lnSpc>
            </a:pPr>
            <a:r>
              <a:rPr lang="hu-HU" altLang="hu-HU" sz="2000">
                <a:latin typeface="Times New Roman" panose="02020603050405020304" pitchFamily="18" charset="0"/>
              </a:rPr>
              <a:t>plakátnyomtatás – fénymásolás</a:t>
            </a:r>
          </a:p>
          <a:p>
            <a:pPr>
              <a:lnSpc>
                <a:spcPct val="90000"/>
              </a:lnSpc>
            </a:pPr>
            <a:r>
              <a:rPr lang="hu-HU" altLang="hu-HU" sz="2000">
                <a:latin typeface="Times New Roman" panose="02020603050405020304" pitchFamily="18" charset="0"/>
              </a:rPr>
              <a:t>Legendus könyvesbolt, EOK könyvesbolt üzemeltetése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F05CC355-F861-627F-6752-A3A619119E84}"/>
              </a:ext>
            </a:extLst>
          </p:cNvPr>
          <p:cNvSpPr>
            <a:spLocks noGrp="1" noChangeArrowheads="1"/>
          </p:cNvSpPr>
          <p:nvPr>
            <p:ph type="title"/>
          </p:nvPr>
        </p:nvSpPr>
        <p:spPr/>
        <p:txBody>
          <a:bodyPr/>
          <a:lstStyle/>
          <a:p>
            <a:r>
              <a:rPr lang="hu-HU" altLang="hu-HU" sz="3200" b="1">
                <a:latin typeface="Times New Roman" panose="02020603050405020304" pitchFamily="18" charset="0"/>
              </a:rPr>
              <a:t>Változások a Semmelweis Egyetemen</a:t>
            </a:r>
          </a:p>
        </p:txBody>
      </p:sp>
      <p:sp>
        <p:nvSpPr>
          <p:cNvPr id="31747" name="Rectangle 3">
            <a:extLst>
              <a:ext uri="{FF2B5EF4-FFF2-40B4-BE49-F238E27FC236}">
                <a16:creationId xmlns:a16="http://schemas.microsoft.com/office/drawing/2014/main" id="{032438F4-DDA5-29D4-F988-9BF2079D76F1}"/>
              </a:ext>
            </a:extLst>
          </p:cNvPr>
          <p:cNvSpPr>
            <a:spLocks noGrp="1" noChangeArrowheads="1"/>
          </p:cNvSpPr>
          <p:nvPr>
            <p:ph type="body" idx="1"/>
          </p:nvPr>
        </p:nvSpPr>
        <p:spPr/>
        <p:txBody>
          <a:bodyPr/>
          <a:lstStyle/>
          <a:p>
            <a:pPr>
              <a:buFontTx/>
              <a:buNone/>
            </a:pPr>
            <a:r>
              <a:rPr lang="hu-HU" altLang="hu-HU" sz="2400" b="1" u="sng">
                <a:latin typeface="Times New Roman" panose="02020603050405020304" pitchFamily="18" charset="0"/>
              </a:rPr>
              <a:t>A., szakmai változások:</a:t>
            </a:r>
          </a:p>
          <a:p>
            <a:endParaRPr lang="hu-HU" altLang="hu-HU" sz="2400" b="1" u="sng">
              <a:latin typeface="Times New Roman" panose="02020603050405020304" pitchFamily="18" charset="0"/>
            </a:endParaRPr>
          </a:p>
          <a:p>
            <a:pPr>
              <a:buFontTx/>
              <a:buNone/>
            </a:pPr>
            <a:r>
              <a:rPr lang="hu-HU" altLang="hu-HU" sz="2400">
                <a:latin typeface="Times New Roman" panose="02020603050405020304" pitchFamily="18" charset="0"/>
              </a:rPr>
              <a:t>- labor központosítás;</a:t>
            </a:r>
          </a:p>
          <a:p>
            <a:pPr>
              <a:buFontTx/>
              <a:buNone/>
            </a:pPr>
            <a:r>
              <a:rPr lang="hu-HU" altLang="hu-HU" sz="2400">
                <a:latin typeface="Times New Roman" panose="02020603050405020304" pitchFamily="18" charset="0"/>
              </a:rPr>
              <a:t>- radiológiai centralizáció;</a:t>
            </a:r>
          </a:p>
          <a:p>
            <a:pPr>
              <a:buFontTx/>
              <a:buNone/>
            </a:pPr>
            <a:r>
              <a:rPr lang="hu-HU" altLang="hu-HU" sz="2400">
                <a:latin typeface="Times New Roman" panose="02020603050405020304" pitchFamily="18" charset="0"/>
              </a:rPr>
              <a:t>- szemészeti projekt;</a:t>
            </a:r>
          </a:p>
          <a:p>
            <a:pPr>
              <a:buFontTx/>
              <a:buNone/>
            </a:pPr>
            <a:r>
              <a:rPr lang="hu-HU" altLang="hu-HU" sz="2400">
                <a:latin typeface="Times New Roman" panose="02020603050405020304" pitchFamily="18" charset="0"/>
              </a:rPr>
              <a:t>- pulmonológia;</a:t>
            </a:r>
          </a:p>
          <a:p>
            <a:pPr>
              <a:buFontTx/>
              <a:buNone/>
            </a:pPr>
            <a:r>
              <a:rPr lang="hu-HU" altLang="hu-HU" sz="2400">
                <a:latin typeface="Times New Roman" panose="02020603050405020304" pitchFamily="18" charset="0"/>
              </a:rPr>
              <a:t>- Orthopédiai Klinika költözése;</a:t>
            </a:r>
          </a:p>
          <a:p>
            <a:pPr>
              <a:buFontTx/>
              <a:buNone/>
            </a:pPr>
            <a:r>
              <a:rPr lang="hu-HU" altLang="hu-HU" sz="2400">
                <a:latin typeface="Times New Roman" panose="02020603050405020304" pitchFamily="18" charset="0"/>
              </a:rPr>
              <a:t>- Korányi projekt.</a:t>
            </a:r>
          </a:p>
          <a:p>
            <a:endParaRPr lang="hu-HU" altLang="hu-HU" sz="2400">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A344B0E-CB6E-C4A8-05C1-E973013A9933}"/>
              </a:ext>
            </a:extLst>
          </p:cNvPr>
          <p:cNvSpPr>
            <a:spLocks noGrp="1" noChangeArrowheads="1"/>
          </p:cNvSpPr>
          <p:nvPr>
            <p:ph type="title"/>
          </p:nvPr>
        </p:nvSpPr>
        <p:spPr/>
        <p:txBody>
          <a:bodyPr/>
          <a:lstStyle/>
          <a:p>
            <a:r>
              <a:rPr lang="hu-HU" altLang="hu-HU" sz="3200" b="1">
                <a:latin typeface="Times New Roman" panose="02020603050405020304" pitchFamily="18" charset="0"/>
              </a:rPr>
              <a:t>Változások a Semmelweis Egyetemen</a:t>
            </a:r>
          </a:p>
        </p:txBody>
      </p:sp>
      <p:sp>
        <p:nvSpPr>
          <p:cNvPr id="32771" name="Rectangle 3">
            <a:extLst>
              <a:ext uri="{FF2B5EF4-FFF2-40B4-BE49-F238E27FC236}">
                <a16:creationId xmlns:a16="http://schemas.microsoft.com/office/drawing/2014/main" id="{3C332A3B-926D-E497-4C7B-7141DAAA481D}"/>
              </a:ext>
            </a:extLst>
          </p:cNvPr>
          <p:cNvSpPr>
            <a:spLocks noGrp="1" noChangeArrowheads="1"/>
          </p:cNvSpPr>
          <p:nvPr>
            <p:ph type="body" idx="1"/>
          </p:nvPr>
        </p:nvSpPr>
        <p:spPr/>
        <p:txBody>
          <a:bodyPr/>
          <a:lstStyle/>
          <a:p>
            <a:pPr>
              <a:buFontTx/>
              <a:buNone/>
            </a:pPr>
            <a:r>
              <a:rPr lang="hu-HU" altLang="hu-HU" sz="2400" b="1" u="sng">
                <a:latin typeface="Times New Roman" panose="02020603050405020304" pitchFamily="18" charset="0"/>
              </a:rPr>
              <a:t>B., irányítási változások:</a:t>
            </a:r>
          </a:p>
          <a:p>
            <a:pPr>
              <a:buFontTx/>
              <a:buChar char="-"/>
            </a:pPr>
            <a:endParaRPr lang="hu-HU" altLang="hu-HU" sz="2400">
              <a:latin typeface="Times New Roman" panose="02020603050405020304" pitchFamily="18" charset="0"/>
            </a:endParaRPr>
          </a:p>
          <a:p>
            <a:pPr>
              <a:buFontTx/>
              <a:buChar char="-"/>
            </a:pPr>
            <a:r>
              <a:rPr lang="hu-HU" altLang="hu-HU" sz="2400">
                <a:latin typeface="Times New Roman" panose="02020603050405020304" pitchFamily="18" charset="0"/>
              </a:rPr>
              <a:t>keretgazdálkodás;</a:t>
            </a:r>
          </a:p>
          <a:p>
            <a:pPr>
              <a:buFontTx/>
              <a:buChar char="-"/>
            </a:pPr>
            <a:r>
              <a:rPr lang="hu-HU" altLang="hu-HU" sz="2400">
                <a:latin typeface="Times New Roman" panose="02020603050405020304" pitchFamily="18" charset="0"/>
              </a:rPr>
              <a:t>centralizált közbeszerzés, logisztika;</a:t>
            </a:r>
          </a:p>
          <a:p>
            <a:pPr>
              <a:buFontTx/>
              <a:buChar char="-"/>
            </a:pPr>
            <a:r>
              <a:rPr lang="hu-HU" altLang="hu-HU" sz="2400">
                <a:latin typeface="Times New Roman" panose="02020603050405020304" pitchFamily="18" charset="0"/>
              </a:rPr>
              <a:t>Klinikai Központ;</a:t>
            </a:r>
          </a:p>
          <a:p>
            <a:pPr>
              <a:buFontTx/>
              <a:buChar char="-"/>
            </a:pPr>
            <a:r>
              <a:rPr lang="hu-HU" altLang="hu-HU" sz="2400">
                <a:latin typeface="Times New Roman" panose="02020603050405020304" pitchFamily="18" charset="0"/>
              </a:rPr>
              <a:t>operatív menedzsment.</a:t>
            </a:r>
          </a:p>
          <a:p>
            <a:pPr>
              <a:buFontTx/>
              <a:buChar char="-"/>
            </a:pPr>
            <a:endParaRPr lang="hu-HU" altLang="hu-HU" sz="2400">
              <a:latin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F30813F0-277B-A81E-FD68-1A7823280DAA}"/>
              </a:ext>
            </a:extLst>
          </p:cNvPr>
          <p:cNvSpPr>
            <a:spLocks noGrp="1" noChangeArrowheads="1"/>
          </p:cNvSpPr>
          <p:nvPr>
            <p:ph type="title"/>
          </p:nvPr>
        </p:nvSpPr>
        <p:spPr/>
        <p:txBody>
          <a:bodyPr/>
          <a:lstStyle/>
          <a:p>
            <a:r>
              <a:rPr lang="hu-HU" altLang="hu-HU" sz="3200" b="1">
                <a:latin typeface="Times New Roman" panose="02020603050405020304" pitchFamily="18" charset="0"/>
              </a:rPr>
              <a:t>Fejlesztések a Semmelweis Egyetemen</a:t>
            </a:r>
          </a:p>
        </p:txBody>
      </p:sp>
      <p:sp>
        <p:nvSpPr>
          <p:cNvPr id="55299" name="Rectangle 3">
            <a:extLst>
              <a:ext uri="{FF2B5EF4-FFF2-40B4-BE49-F238E27FC236}">
                <a16:creationId xmlns:a16="http://schemas.microsoft.com/office/drawing/2014/main" id="{764E759A-215A-1ECF-AD7D-652A4C33FB49}"/>
              </a:ext>
            </a:extLst>
          </p:cNvPr>
          <p:cNvSpPr>
            <a:spLocks noGrp="1" noChangeArrowheads="1"/>
          </p:cNvSpPr>
          <p:nvPr>
            <p:ph type="body" idx="1"/>
          </p:nvPr>
        </p:nvSpPr>
        <p:spPr>
          <a:xfrm>
            <a:off x="457200" y="1341438"/>
            <a:ext cx="8229600" cy="5040312"/>
          </a:xfrm>
        </p:spPr>
        <p:txBody>
          <a:bodyPr/>
          <a:lstStyle/>
          <a:p>
            <a:pPr>
              <a:lnSpc>
                <a:spcPct val="90000"/>
              </a:lnSpc>
            </a:pPr>
            <a:r>
              <a:rPr lang="hu-HU" altLang="hu-HU" sz="2400">
                <a:latin typeface="Times New Roman" panose="02020603050405020304" pitchFamily="18" charset="0"/>
              </a:rPr>
              <a:t>A közelmúltban olyan </a:t>
            </a:r>
            <a:r>
              <a:rPr lang="hu-HU" altLang="hu-HU" sz="2400" b="1">
                <a:latin typeface="Times New Roman" panose="02020603050405020304" pitchFamily="18" charset="0"/>
              </a:rPr>
              <a:t>kiemelkedően fontos projektek </a:t>
            </a:r>
            <a:r>
              <a:rPr lang="hu-HU" altLang="hu-HU" sz="2400">
                <a:latin typeface="Times New Roman" panose="02020603050405020304" pitchFamily="18" charset="0"/>
              </a:rPr>
              <a:t>valósultak meg, illetve indultak el Egyetemünkön, mint:</a:t>
            </a:r>
          </a:p>
          <a:p>
            <a:pPr>
              <a:lnSpc>
                <a:spcPct val="90000"/>
              </a:lnSpc>
            </a:pPr>
            <a:endParaRPr lang="hu-HU" altLang="hu-HU" sz="2400">
              <a:latin typeface="Times New Roman" panose="02020603050405020304" pitchFamily="18" charset="0"/>
            </a:endParaRPr>
          </a:p>
          <a:p>
            <a:pPr>
              <a:lnSpc>
                <a:spcPct val="90000"/>
              </a:lnSpc>
              <a:buFontTx/>
              <a:buNone/>
            </a:pPr>
            <a:r>
              <a:rPr lang="hu-HU" altLang="hu-HU" sz="2400" b="1" u="sng">
                <a:latin typeface="Times New Roman" panose="02020603050405020304" pitchFamily="18" charset="0"/>
              </a:rPr>
              <a:t>A., Betegellátás területén:</a:t>
            </a:r>
            <a:endParaRPr lang="hu-HU" altLang="hu-HU" sz="2400">
              <a:latin typeface="Times New Roman" panose="02020603050405020304" pitchFamily="18" charset="0"/>
            </a:endParaRPr>
          </a:p>
          <a:p>
            <a:pPr>
              <a:lnSpc>
                <a:spcPct val="90000"/>
              </a:lnSpc>
              <a:buFontTx/>
              <a:buChar char="-"/>
            </a:pPr>
            <a:r>
              <a:rPr lang="hu-HU" altLang="hu-HU" sz="2400">
                <a:latin typeface="Times New Roman" panose="02020603050405020304" pitchFamily="18" charset="0"/>
              </a:rPr>
              <a:t>Radiológiai Diagnosztikai Centrum</a:t>
            </a:r>
          </a:p>
          <a:p>
            <a:pPr>
              <a:lnSpc>
                <a:spcPct val="90000"/>
              </a:lnSpc>
              <a:buFontTx/>
              <a:buChar char="-"/>
            </a:pPr>
            <a:r>
              <a:rPr lang="hu-HU" altLang="hu-HU" sz="2400">
                <a:latin typeface="Times New Roman" panose="02020603050405020304" pitchFamily="18" charset="0"/>
              </a:rPr>
              <a:t>Gyermeksebészeti Központ</a:t>
            </a:r>
          </a:p>
          <a:p>
            <a:pPr>
              <a:lnSpc>
                <a:spcPct val="90000"/>
              </a:lnSpc>
              <a:buFontTx/>
              <a:buChar char="-"/>
            </a:pPr>
            <a:r>
              <a:rPr lang="hu-HU" altLang="hu-HU" sz="2400">
                <a:latin typeface="Times New Roman" panose="02020603050405020304" pitchFamily="18" charset="0"/>
              </a:rPr>
              <a:t>Kardiológiai Centrum</a:t>
            </a:r>
          </a:p>
          <a:p>
            <a:pPr>
              <a:lnSpc>
                <a:spcPct val="90000"/>
              </a:lnSpc>
              <a:buFontTx/>
              <a:buChar char="-"/>
            </a:pPr>
            <a:r>
              <a:rPr lang="hu-HU" altLang="hu-HU" sz="2400">
                <a:latin typeface="Times New Roman" panose="02020603050405020304" pitchFamily="18" charset="0"/>
              </a:rPr>
              <a:t>Pszichiátriai Módszertani Központ kialakítása</a:t>
            </a:r>
          </a:p>
          <a:p>
            <a:pPr>
              <a:lnSpc>
                <a:spcPct val="90000"/>
              </a:lnSpc>
              <a:buFontTx/>
              <a:buChar char="-"/>
            </a:pPr>
            <a:r>
              <a:rPr lang="hu-HU" altLang="hu-HU" sz="2400">
                <a:latin typeface="Times New Roman" panose="02020603050405020304" pitchFamily="18" charset="0"/>
              </a:rPr>
              <a:t>Stroke Központ kialakítása</a:t>
            </a:r>
          </a:p>
          <a:p>
            <a:pPr>
              <a:lnSpc>
                <a:spcPct val="90000"/>
              </a:lnSpc>
              <a:buFontTx/>
              <a:buChar char="-"/>
            </a:pPr>
            <a:r>
              <a:rPr lang="hu-HU" altLang="hu-HU" sz="2400">
                <a:latin typeface="Times New Roman" panose="02020603050405020304" pitchFamily="18" charset="0"/>
              </a:rPr>
              <a:t>Prion labor</a:t>
            </a:r>
          </a:p>
          <a:p>
            <a:pPr>
              <a:lnSpc>
                <a:spcPct val="90000"/>
              </a:lnSpc>
              <a:buFontTx/>
              <a:buChar char="-"/>
            </a:pPr>
            <a:r>
              <a:rPr lang="hu-HU" altLang="hu-HU" sz="2400">
                <a:latin typeface="Times New Roman" panose="02020603050405020304" pitchFamily="18" charset="0"/>
              </a:rPr>
              <a:t>Központi Laboratórium kialakítása</a:t>
            </a:r>
          </a:p>
          <a:p>
            <a:pPr>
              <a:lnSpc>
                <a:spcPct val="90000"/>
              </a:lnSpc>
              <a:buFontTx/>
              <a:buChar char="-"/>
            </a:pPr>
            <a:r>
              <a:rPr lang="hu-HU" altLang="hu-HU" sz="2400">
                <a:latin typeface="Times New Roman" panose="02020603050405020304" pitchFamily="18" charset="0"/>
              </a:rPr>
              <a:t>Transzplantációs Centrum létrehozása</a:t>
            </a:r>
          </a:p>
          <a:p>
            <a:pPr>
              <a:lnSpc>
                <a:spcPct val="90000"/>
              </a:lnSpc>
              <a:buFontTx/>
              <a:buNone/>
            </a:pPr>
            <a:endParaRPr lang="hu-HU" altLang="hu-HU" sz="2400">
              <a:latin typeface="Times New Roman" panose="02020603050405020304" pitchFamily="18" charset="0"/>
            </a:endParaRPr>
          </a:p>
          <a:p>
            <a:pPr>
              <a:lnSpc>
                <a:spcPct val="90000"/>
              </a:lnSpc>
              <a:buFontTx/>
              <a:buChar char="-"/>
            </a:pPr>
            <a:endParaRPr lang="hu-HU" altLang="hu-HU"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DE7F7B6-E34E-5393-85AB-5FDE9AA6CF9C}"/>
              </a:ext>
            </a:extLst>
          </p:cNvPr>
          <p:cNvSpPr>
            <a:spLocks noGrp="1" noChangeArrowheads="1"/>
          </p:cNvSpPr>
          <p:nvPr>
            <p:ph type="title"/>
          </p:nvPr>
        </p:nvSpPr>
        <p:spPr/>
        <p:txBody>
          <a:bodyPr/>
          <a:lstStyle/>
          <a:p>
            <a:r>
              <a:rPr lang="hu-HU" altLang="hu-HU" sz="3600" b="1">
                <a:latin typeface="Times New Roman" panose="02020603050405020304" pitchFamily="18" charset="0"/>
              </a:rPr>
              <a:t>Fejlesztések a Semmelweis Egyetemen</a:t>
            </a:r>
          </a:p>
        </p:txBody>
      </p:sp>
      <p:sp>
        <p:nvSpPr>
          <p:cNvPr id="57347" name="Rectangle 3">
            <a:extLst>
              <a:ext uri="{FF2B5EF4-FFF2-40B4-BE49-F238E27FC236}">
                <a16:creationId xmlns:a16="http://schemas.microsoft.com/office/drawing/2014/main" id="{6EA1496A-B54F-5AE8-6503-4D53466B37A5}"/>
              </a:ext>
            </a:extLst>
          </p:cNvPr>
          <p:cNvSpPr>
            <a:spLocks noGrp="1" noChangeArrowheads="1"/>
          </p:cNvSpPr>
          <p:nvPr>
            <p:ph type="body" idx="1"/>
          </p:nvPr>
        </p:nvSpPr>
        <p:spPr/>
        <p:txBody>
          <a:bodyPr/>
          <a:lstStyle/>
          <a:p>
            <a:pPr>
              <a:buFontTx/>
              <a:buNone/>
            </a:pPr>
            <a:r>
              <a:rPr lang="hu-HU" altLang="hu-HU" sz="2400" b="1" u="sng">
                <a:latin typeface="Times New Roman" panose="02020603050405020304" pitchFamily="18" charset="0"/>
              </a:rPr>
              <a:t>B., Oktatási, kutatási területen:</a:t>
            </a:r>
          </a:p>
          <a:p>
            <a:pPr>
              <a:buFontTx/>
              <a:buNone/>
            </a:pPr>
            <a:endParaRPr lang="hu-HU" altLang="hu-HU" sz="2400" b="1" u="sng">
              <a:latin typeface="Times New Roman" panose="02020603050405020304" pitchFamily="18" charset="0"/>
            </a:endParaRPr>
          </a:p>
          <a:p>
            <a:pPr>
              <a:buFontTx/>
              <a:buNone/>
            </a:pPr>
            <a:r>
              <a:rPr lang="hu-HU" altLang="hu-HU" sz="2400">
                <a:latin typeface="Times New Roman" panose="02020603050405020304" pitchFamily="18" charset="0"/>
              </a:rPr>
              <a:t>- FOK Oktatási Centrum</a:t>
            </a:r>
          </a:p>
          <a:p>
            <a:pPr>
              <a:buFontTx/>
              <a:buNone/>
            </a:pPr>
            <a:r>
              <a:rPr lang="hu-HU" altLang="hu-HU" sz="2400">
                <a:latin typeface="Times New Roman" panose="02020603050405020304" pitchFamily="18" charset="0"/>
              </a:rPr>
              <a:t>- Elméleti Orvostudományi Központ</a:t>
            </a:r>
          </a:p>
          <a:p>
            <a:pPr>
              <a:buFontTx/>
              <a:buNone/>
            </a:pPr>
            <a:r>
              <a:rPr lang="hu-HU" altLang="hu-HU" sz="2400">
                <a:latin typeface="Times New Roman" panose="02020603050405020304" pitchFamily="18" charset="0"/>
              </a:rPr>
              <a:t>- Medipólus</a:t>
            </a:r>
          </a:p>
          <a:p>
            <a:pPr>
              <a:buFontTx/>
              <a:buNone/>
            </a:pPr>
            <a:r>
              <a:rPr lang="hu-HU" altLang="hu-HU" sz="2400">
                <a:latin typeface="Times New Roman" panose="02020603050405020304" pitchFamily="18" charset="0"/>
              </a:rPr>
              <a:t>- MR Kutatóközpont kialakítása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F647F5B5-3A13-C8B5-13B9-83B9BE0FE8AF}"/>
              </a:ext>
            </a:extLst>
          </p:cNvPr>
          <p:cNvSpPr>
            <a:spLocks noGrp="1" noChangeArrowheads="1"/>
          </p:cNvSpPr>
          <p:nvPr>
            <p:ph type="title"/>
          </p:nvPr>
        </p:nvSpPr>
        <p:spPr/>
        <p:txBody>
          <a:bodyPr/>
          <a:lstStyle/>
          <a:p>
            <a:r>
              <a:rPr lang="hu-HU" altLang="hu-HU" sz="3600" b="1">
                <a:latin typeface="Times New Roman" panose="02020603050405020304" pitchFamily="18" charset="0"/>
              </a:rPr>
              <a:t>Fejlesztések a Semmelweis Egyetemen</a:t>
            </a:r>
          </a:p>
        </p:txBody>
      </p:sp>
      <p:sp>
        <p:nvSpPr>
          <p:cNvPr id="58371" name="Rectangle 3">
            <a:extLst>
              <a:ext uri="{FF2B5EF4-FFF2-40B4-BE49-F238E27FC236}">
                <a16:creationId xmlns:a16="http://schemas.microsoft.com/office/drawing/2014/main" id="{DF9E1F11-B2A3-90F5-E614-83DBC8EA604D}"/>
              </a:ext>
            </a:extLst>
          </p:cNvPr>
          <p:cNvSpPr>
            <a:spLocks noGrp="1" noChangeArrowheads="1"/>
          </p:cNvSpPr>
          <p:nvPr>
            <p:ph type="body" idx="1"/>
          </p:nvPr>
        </p:nvSpPr>
        <p:spPr/>
        <p:txBody>
          <a:bodyPr/>
          <a:lstStyle/>
          <a:p>
            <a:pPr>
              <a:buFontTx/>
              <a:buNone/>
            </a:pPr>
            <a:r>
              <a:rPr lang="hu-HU" altLang="hu-HU" sz="2400" b="1" u="sng">
                <a:latin typeface="Times New Roman" panose="02020603050405020304" pitchFamily="18" charset="0"/>
              </a:rPr>
              <a:t>C., Infrastrukturális és egyéb fejlesztések:</a:t>
            </a:r>
          </a:p>
          <a:p>
            <a:pPr>
              <a:buFontTx/>
              <a:buNone/>
            </a:pPr>
            <a:endParaRPr lang="hu-HU" altLang="hu-HU" sz="2400" b="1" u="sng">
              <a:latin typeface="Times New Roman" panose="02020603050405020304" pitchFamily="18" charset="0"/>
            </a:endParaRPr>
          </a:p>
          <a:p>
            <a:pPr>
              <a:buFontTx/>
              <a:buNone/>
            </a:pPr>
            <a:r>
              <a:rPr lang="hu-HU" altLang="hu-HU" sz="2400">
                <a:latin typeface="Times New Roman" panose="02020603050405020304" pitchFamily="18" charset="0"/>
              </a:rPr>
              <a:t>- Kollégium PPP beruházás</a:t>
            </a:r>
          </a:p>
          <a:p>
            <a:pPr>
              <a:buFontTx/>
              <a:buNone/>
            </a:pPr>
            <a:r>
              <a:rPr lang="hu-HU" altLang="hu-HU" sz="2400">
                <a:latin typeface="Times New Roman" panose="02020603050405020304" pitchFamily="18" charset="0"/>
              </a:rPr>
              <a:t>- Korányi projekt</a:t>
            </a:r>
          </a:p>
          <a:p>
            <a:pPr>
              <a:buFontTx/>
              <a:buNone/>
            </a:pPr>
            <a:r>
              <a:rPr lang="hu-HU" altLang="hu-HU" sz="2400">
                <a:latin typeface="Times New Roman" panose="02020603050405020304" pitchFamily="18" charset="0"/>
              </a:rPr>
              <a:t>- Pulmonológiai Klinika átalakítása</a:t>
            </a:r>
          </a:p>
          <a:p>
            <a:pPr>
              <a:buFontTx/>
              <a:buNone/>
            </a:pPr>
            <a:r>
              <a:rPr lang="hu-HU" altLang="hu-HU" sz="2400">
                <a:latin typeface="Times New Roman" panose="02020603050405020304" pitchFamily="18" charset="0"/>
              </a:rPr>
              <a:t>- Szemészeti Klinika összevonása</a:t>
            </a:r>
          </a:p>
          <a:p>
            <a:pPr>
              <a:buFontTx/>
              <a:buNone/>
            </a:pPr>
            <a:r>
              <a:rPr lang="hu-HU" altLang="hu-HU" sz="2400">
                <a:latin typeface="Times New Roman" panose="02020603050405020304" pitchFamily="18" charset="0"/>
              </a:rPr>
              <a:t>- Hőgyes Tömb</a:t>
            </a:r>
          </a:p>
          <a:p>
            <a:pPr>
              <a:buFontTx/>
              <a:buNone/>
            </a:pPr>
            <a:r>
              <a:rPr lang="hu-HU" altLang="hu-HU" sz="2400">
                <a:latin typeface="Times New Roman" panose="02020603050405020304" pitchFamily="18" charset="0"/>
              </a:rPr>
              <a:t>- Központi Épület átépítése</a:t>
            </a:r>
          </a:p>
          <a:p>
            <a:pPr>
              <a:buFontTx/>
              <a:buNone/>
            </a:pPr>
            <a:r>
              <a:rPr lang="hu-HU" altLang="hu-HU" sz="2400">
                <a:latin typeface="Times New Roman" panose="02020603050405020304" pitchFamily="18" charset="0"/>
              </a:rPr>
              <a:t>- ISO bővítése</a:t>
            </a:r>
          </a:p>
          <a:p>
            <a:pPr>
              <a:buFontTx/>
              <a:buNone/>
            </a:pPr>
            <a:r>
              <a:rPr lang="hu-HU" altLang="hu-HU" sz="2400">
                <a:latin typeface="Times New Roman" panose="02020603050405020304" pitchFamily="18" charset="0"/>
              </a:rPr>
              <a:t>- Bőrgyógyászati Klinika átépítése – Nékám Alapítvány</a:t>
            </a:r>
          </a:p>
          <a:p>
            <a:pPr>
              <a:buFontTx/>
              <a:buNone/>
            </a:pPr>
            <a:endParaRPr lang="hu-HU" altLang="hu-HU" sz="2400">
              <a:latin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E703368E-01D5-55BD-8880-C2DC347740BB}"/>
              </a:ext>
            </a:extLst>
          </p:cNvPr>
          <p:cNvSpPr>
            <a:spLocks noGrp="1" noChangeArrowheads="1"/>
          </p:cNvSpPr>
          <p:nvPr>
            <p:ph type="title"/>
          </p:nvPr>
        </p:nvSpPr>
        <p:spPr/>
        <p:txBody>
          <a:bodyPr/>
          <a:lstStyle/>
          <a:p>
            <a:r>
              <a:rPr lang="hu-HU" altLang="hu-HU" sz="3200" b="1">
                <a:latin typeface="Times New Roman" panose="02020603050405020304" pitchFamily="18" charset="0"/>
              </a:rPr>
              <a:t>Regionális együttműködések</a:t>
            </a:r>
          </a:p>
        </p:txBody>
      </p:sp>
      <p:sp>
        <p:nvSpPr>
          <p:cNvPr id="48131" name="Rectangle 3">
            <a:extLst>
              <a:ext uri="{FF2B5EF4-FFF2-40B4-BE49-F238E27FC236}">
                <a16:creationId xmlns:a16="http://schemas.microsoft.com/office/drawing/2014/main" id="{3FEBC7D9-18DA-9E73-E6E8-F4EF055710FA}"/>
              </a:ext>
            </a:extLst>
          </p:cNvPr>
          <p:cNvSpPr>
            <a:spLocks noGrp="1" noChangeArrowheads="1"/>
          </p:cNvSpPr>
          <p:nvPr>
            <p:ph type="body" idx="1"/>
          </p:nvPr>
        </p:nvSpPr>
        <p:spPr/>
        <p:txBody>
          <a:bodyPr/>
          <a:lstStyle/>
          <a:p>
            <a:pPr>
              <a:buFontTx/>
              <a:buNone/>
            </a:pPr>
            <a:r>
              <a:rPr lang="hu-HU" altLang="hu-HU" sz="2400">
                <a:latin typeface="Times New Roman" panose="02020603050405020304" pitchFamily="18" charset="0"/>
              </a:rPr>
              <a:t>- Budapest, Főváros;</a:t>
            </a:r>
          </a:p>
          <a:p>
            <a:pPr>
              <a:buFontTx/>
              <a:buChar char="-"/>
            </a:pPr>
            <a:endParaRPr lang="hu-HU" altLang="hu-HU" sz="2400">
              <a:latin typeface="Times New Roman" panose="02020603050405020304" pitchFamily="18" charset="0"/>
            </a:endParaRPr>
          </a:p>
          <a:p>
            <a:pPr>
              <a:buFontTx/>
              <a:buNone/>
            </a:pPr>
            <a:r>
              <a:rPr lang="hu-HU" altLang="hu-HU" sz="2400">
                <a:latin typeface="Times New Roman" panose="02020603050405020304" pitchFamily="18" charset="0"/>
              </a:rPr>
              <a:t>- Pest megye;</a:t>
            </a:r>
          </a:p>
          <a:p>
            <a:pPr>
              <a:buFontTx/>
              <a:buChar char="-"/>
            </a:pPr>
            <a:endParaRPr lang="hu-HU" altLang="hu-HU" sz="2400">
              <a:latin typeface="Times New Roman" panose="02020603050405020304" pitchFamily="18" charset="0"/>
            </a:endParaRPr>
          </a:p>
          <a:p>
            <a:pPr>
              <a:buFontTx/>
              <a:buNone/>
            </a:pPr>
            <a:r>
              <a:rPr lang="hu-HU" altLang="hu-HU" sz="2400">
                <a:latin typeface="Times New Roman" panose="02020603050405020304" pitchFamily="18" charset="0"/>
              </a:rPr>
              <a:t>- minisztérium által fenntartott egészségügyi intézmények;</a:t>
            </a:r>
          </a:p>
          <a:p>
            <a:pPr>
              <a:buFontTx/>
              <a:buChar char="-"/>
            </a:pPr>
            <a:endParaRPr lang="hu-HU" altLang="hu-HU" sz="2400">
              <a:latin typeface="Times New Roman" panose="02020603050405020304" pitchFamily="18" charset="0"/>
            </a:endParaRPr>
          </a:p>
          <a:p>
            <a:pPr>
              <a:buFontTx/>
              <a:buNone/>
            </a:pPr>
            <a:r>
              <a:rPr lang="hu-HU" altLang="hu-HU" sz="2400">
                <a:latin typeface="Times New Roman" panose="02020603050405020304" pitchFamily="18" charset="0"/>
              </a:rPr>
              <a:t>- egyházak által fenntartott egészségügyi intézmények;</a:t>
            </a:r>
          </a:p>
          <a:p>
            <a:pPr>
              <a:buFontTx/>
              <a:buChar char="-"/>
            </a:pPr>
            <a:endParaRPr lang="hu-HU" altLang="hu-HU" sz="2400">
              <a:latin typeface="Times New Roman" panose="02020603050405020304" pitchFamily="18" charset="0"/>
            </a:endParaRPr>
          </a:p>
          <a:p>
            <a:pPr>
              <a:buFontTx/>
              <a:buNone/>
            </a:pPr>
            <a:r>
              <a:rPr lang="hu-HU" altLang="hu-HU" sz="2400">
                <a:latin typeface="Times New Roman" panose="02020603050405020304" pitchFamily="18" charset="0"/>
              </a:rPr>
              <a:t>- RET.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F6C1137-486C-70DE-8A3E-0BB29DE6271B}"/>
              </a:ext>
            </a:extLst>
          </p:cNvPr>
          <p:cNvSpPr>
            <a:spLocks noGrp="1" noChangeArrowheads="1"/>
          </p:cNvSpPr>
          <p:nvPr>
            <p:ph type="title"/>
          </p:nvPr>
        </p:nvSpPr>
        <p:spPr>
          <a:xfrm>
            <a:off x="457200" y="2286000"/>
            <a:ext cx="8229600" cy="2438400"/>
          </a:xfrm>
        </p:spPr>
        <p:txBody>
          <a:bodyPr/>
          <a:lstStyle/>
          <a:p>
            <a:r>
              <a:rPr lang="hu-HU" altLang="hu-HU" sz="3600" b="1">
                <a:latin typeface="Times New Roman" panose="02020603050405020304" pitchFamily="18" charset="0"/>
              </a:rPr>
              <a:t>Köszönöm a figyelmüket!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41C4F6FC-31E7-0F64-8FE3-46E73A20A6D8}"/>
              </a:ext>
            </a:extLst>
          </p:cNvPr>
          <p:cNvSpPr>
            <a:spLocks noGrp="1" noChangeArrowheads="1"/>
          </p:cNvSpPr>
          <p:nvPr>
            <p:ph type="title"/>
          </p:nvPr>
        </p:nvSpPr>
        <p:spPr/>
        <p:txBody>
          <a:bodyPr/>
          <a:lstStyle/>
          <a:p>
            <a:r>
              <a:rPr lang="hu-HU" altLang="hu-HU" sz="3200" b="1">
                <a:latin typeface="Times New Roman" panose="02020603050405020304" pitchFamily="18" charset="0"/>
              </a:rPr>
              <a:t>A válságkezelés első lépései</a:t>
            </a:r>
          </a:p>
        </p:txBody>
      </p:sp>
      <p:sp>
        <p:nvSpPr>
          <p:cNvPr id="64515" name="Rectangle 3">
            <a:extLst>
              <a:ext uri="{FF2B5EF4-FFF2-40B4-BE49-F238E27FC236}">
                <a16:creationId xmlns:a16="http://schemas.microsoft.com/office/drawing/2014/main" id="{B2780F8D-85C6-3FA8-8CAE-D27EBAC65885}"/>
              </a:ext>
            </a:extLst>
          </p:cNvPr>
          <p:cNvSpPr>
            <a:spLocks noGrp="1" noChangeArrowheads="1"/>
          </p:cNvSpPr>
          <p:nvPr>
            <p:ph type="body" idx="1"/>
          </p:nvPr>
        </p:nvSpPr>
        <p:spPr>
          <a:xfrm>
            <a:off x="457200" y="1412875"/>
            <a:ext cx="8229600" cy="4679950"/>
          </a:xfrm>
        </p:spPr>
        <p:txBody>
          <a:bodyPr/>
          <a:lstStyle/>
          <a:p>
            <a:pPr>
              <a:lnSpc>
                <a:spcPct val="90000"/>
              </a:lnSpc>
            </a:pPr>
            <a:r>
              <a:rPr lang="hu-HU" altLang="hu-HU" sz="2400" b="1">
                <a:latin typeface="Times New Roman" panose="02020603050405020304" pitchFamily="18" charset="0"/>
              </a:rPr>
              <a:t>2003. március Konszolidációs és Stratégiai Program:</a:t>
            </a:r>
          </a:p>
          <a:p>
            <a:pPr lvl="1">
              <a:lnSpc>
                <a:spcPct val="90000"/>
              </a:lnSpc>
            </a:pPr>
            <a:r>
              <a:rPr lang="hu-HU" altLang="hu-HU" sz="2400">
                <a:latin typeface="Times New Roman" panose="02020603050405020304" pitchFamily="18" charset="0"/>
              </a:rPr>
              <a:t>7 projekt</a:t>
            </a:r>
          </a:p>
          <a:p>
            <a:pPr lvl="1">
              <a:lnSpc>
                <a:spcPct val="90000"/>
              </a:lnSpc>
            </a:pPr>
            <a:r>
              <a:rPr lang="hu-HU" altLang="hu-HU" sz="2400">
                <a:latin typeface="Times New Roman" panose="02020603050405020304" pitchFamily="18" charset="0"/>
              </a:rPr>
              <a:t>gyors eredmények</a:t>
            </a:r>
          </a:p>
          <a:p>
            <a:pPr lvl="1">
              <a:lnSpc>
                <a:spcPct val="90000"/>
              </a:lnSpc>
            </a:pPr>
            <a:r>
              <a:rPr lang="hu-HU" altLang="hu-HU" sz="2400">
                <a:latin typeface="Times New Roman" panose="02020603050405020304" pitchFamily="18" charset="0"/>
              </a:rPr>
              <a:t>kontrolling, VIR, működéskorszerűsítés</a:t>
            </a:r>
          </a:p>
          <a:p>
            <a:pPr lvl="1">
              <a:lnSpc>
                <a:spcPct val="90000"/>
              </a:lnSpc>
            </a:pPr>
            <a:r>
              <a:rPr lang="hu-HU" altLang="hu-HU" sz="2400">
                <a:latin typeface="Times New Roman" panose="02020603050405020304" pitchFamily="18" charset="0"/>
              </a:rPr>
              <a:t>Programmenedzsment</a:t>
            </a:r>
          </a:p>
          <a:p>
            <a:pPr>
              <a:lnSpc>
                <a:spcPct val="90000"/>
              </a:lnSpc>
            </a:pPr>
            <a:endParaRPr lang="hu-HU" altLang="hu-HU" sz="2400" b="1">
              <a:latin typeface="Times New Roman" panose="02020603050405020304" pitchFamily="18" charset="0"/>
            </a:endParaRPr>
          </a:p>
          <a:p>
            <a:pPr>
              <a:lnSpc>
                <a:spcPct val="90000"/>
              </a:lnSpc>
            </a:pPr>
            <a:r>
              <a:rPr lang="hu-HU" altLang="hu-HU" sz="2400" b="1">
                <a:latin typeface="Times New Roman" panose="02020603050405020304" pitchFamily="18" charset="0"/>
              </a:rPr>
              <a:t>2003. július 1.</a:t>
            </a:r>
            <a:r>
              <a:rPr lang="hu-HU" altLang="hu-HU" sz="2400">
                <a:latin typeface="Times New Roman" panose="02020603050405020304" pitchFamily="18" charset="0"/>
              </a:rPr>
              <a:t> – megkezdi munkáját az Egyetem új vezetése</a:t>
            </a:r>
          </a:p>
          <a:p>
            <a:pPr>
              <a:lnSpc>
                <a:spcPct val="90000"/>
              </a:lnSpc>
            </a:pPr>
            <a:endParaRPr lang="hu-HU" altLang="hu-HU" sz="2400" b="1">
              <a:latin typeface="Times New Roman" panose="02020603050405020304" pitchFamily="18" charset="0"/>
            </a:endParaRPr>
          </a:p>
          <a:p>
            <a:pPr>
              <a:lnSpc>
                <a:spcPct val="90000"/>
              </a:lnSpc>
            </a:pPr>
            <a:r>
              <a:rPr lang="hu-HU" altLang="hu-HU" sz="2400" b="1">
                <a:latin typeface="Times New Roman" panose="02020603050405020304" pitchFamily="18" charset="0"/>
              </a:rPr>
              <a:t>2003. július 3.</a:t>
            </a:r>
            <a:r>
              <a:rPr lang="hu-HU" altLang="hu-HU" sz="2400">
                <a:latin typeface="Times New Roman" panose="02020603050405020304" pitchFamily="18" charset="0"/>
              </a:rPr>
              <a:t> megalakul a Stratégiai és Működésfejlesztési Főigazgatóság</a:t>
            </a:r>
          </a:p>
          <a:p>
            <a:pPr lvl="1">
              <a:lnSpc>
                <a:spcPct val="90000"/>
              </a:lnSpc>
            </a:pPr>
            <a:endParaRPr lang="hu-HU" altLang="hu-HU" sz="2400">
              <a:latin typeface="Times New Roman" panose="02020603050405020304" pitchFamily="18" charset="0"/>
            </a:endParaRPr>
          </a:p>
          <a:p>
            <a:pPr>
              <a:lnSpc>
                <a:spcPct val="90000"/>
              </a:lnSpc>
            </a:pPr>
            <a:endParaRPr lang="hu-HU" altLang="hu-HU" sz="240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7743DCC7-468E-B170-AD6A-AC550A2CD5C2}"/>
              </a:ext>
            </a:extLst>
          </p:cNvPr>
          <p:cNvSpPr>
            <a:spLocks noGrp="1" noChangeArrowheads="1"/>
          </p:cNvSpPr>
          <p:nvPr>
            <p:ph type="title"/>
          </p:nvPr>
        </p:nvSpPr>
        <p:spPr/>
        <p:txBody>
          <a:bodyPr/>
          <a:lstStyle/>
          <a:p>
            <a:r>
              <a:rPr lang="hu-HU" altLang="hu-HU" sz="3200" b="1">
                <a:latin typeface="Times New Roman" panose="02020603050405020304" pitchFamily="18" charset="0"/>
              </a:rPr>
              <a:t>A válságkezelés első lépései</a:t>
            </a:r>
          </a:p>
        </p:txBody>
      </p:sp>
      <p:sp>
        <p:nvSpPr>
          <p:cNvPr id="65539" name="Rectangle 3">
            <a:extLst>
              <a:ext uri="{FF2B5EF4-FFF2-40B4-BE49-F238E27FC236}">
                <a16:creationId xmlns:a16="http://schemas.microsoft.com/office/drawing/2014/main" id="{E360055A-D589-F791-F861-53BA2DFA4C40}"/>
              </a:ext>
            </a:extLst>
          </p:cNvPr>
          <p:cNvSpPr>
            <a:spLocks noGrp="1" noChangeArrowheads="1"/>
          </p:cNvSpPr>
          <p:nvPr>
            <p:ph type="body" idx="1"/>
          </p:nvPr>
        </p:nvSpPr>
        <p:spPr/>
        <p:txBody>
          <a:bodyPr/>
          <a:lstStyle/>
          <a:p>
            <a:endParaRPr lang="hu-HU" altLang="hu-HU" sz="2800">
              <a:latin typeface="Times New Roman" panose="02020603050405020304" pitchFamily="18" charset="0"/>
            </a:endParaRPr>
          </a:p>
          <a:p>
            <a:r>
              <a:rPr lang="hu-HU" altLang="hu-HU" sz="2400">
                <a:latin typeface="Times New Roman" panose="02020603050405020304" pitchFamily="18" charset="0"/>
              </a:rPr>
              <a:t>gyógyító-megelőző ellátások központi koordinációja, kódoló csoportok létrehozása</a:t>
            </a:r>
          </a:p>
          <a:p>
            <a:r>
              <a:rPr lang="hu-HU" altLang="hu-HU" sz="2400">
                <a:latin typeface="Times New Roman" panose="02020603050405020304" pitchFamily="18" charset="0"/>
              </a:rPr>
              <a:t>kötelezettségvállalási rendszer megújítása</a:t>
            </a:r>
          </a:p>
          <a:p>
            <a:r>
              <a:rPr lang="hu-HU" altLang="hu-HU" sz="2400">
                <a:latin typeface="Times New Roman" panose="02020603050405020304" pitchFamily="18" charset="0"/>
              </a:rPr>
              <a:t>rektori körlevél a deficites klinikák gazdálkodásának centralizálására</a:t>
            </a:r>
          </a:p>
          <a:p>
            <a:r>
              <a:rPr lang="hu-HU" altLang="hu-HU" sz="2400">
                <a:latin typeface="Times New Roman" panose="02020603050405020304" pitchFamily="18" charset="0"/>
              </a:rPr>
              <a:t>működésfejlesztési programok indítása</a:t>
            </a:r>
          </a:p>
          <a:p>
            <a:r>
              <a:rPr lang="hu-HU" altLang="hu-HU" sz="2400">
                <a:latin typeface="Times New Roman" panose="02020603050405020304" pitchFamily="18" charset="0"/>
              </a:rPr>
              <a:t>költségvetés tervezés megkezdése</a:t>
            </a:r>
          </a:p>
          <a:p>
            <a:endParaRPr lang="hu-HU" altLang="hu-HU"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D5E1B38-26DB-A7ED-3BF4-0F575AB7CFBC}"/>
              </a:ext>
            </a:extLst>
          </p:cNvPr>
          <p:cNvSpPr>
            <a:spLocks noGrp="1" noChangeArrowheads="1"/>
          </p:cNvSpPr>
          <p:nvPr>
            <p:ph type="title"/>
          </p:nvPr>
        </p:nvSpPr>
        <p:spPr>
          <a:xfrm>
            <a:off x="381000" y="274638"/>
            <a:ext cx="8305800" cy="1706562"/>
          </a:xfrm>
        </p:spPr>
        <p:txBody>
          <a:bodyPr/>
          <a:lstStyle/>
          <a:p>
            <a:r>
              <a:rPr lang="hu-HU" altLang="hu-HU" sz="3200" b="1">
                <a:latin typeface="Times New Roman" panose="02020603050405020304" pitchFamily="18" charset="0"/>
              </a:rPr>
              <a:t>A Semmelweis Egyetem jövőképének alapelemei</a:t>
            </a:r>
          </a:p>
        </p:txBody>
      </p:sp>
      <p:sp>
        <p:nvSpPr>
          <p:cNvPr id="4099" name="Rectangle 3">
            <a:extLst>
              <a:ext uri="{FF2B5EF4-FFF2-40B4-BE49-F238E27FC236}">
                <a16:creationId xmlns:a16="http://schemas.microsoft.com/office/drawing/2014/main" id="{955247CC-88BF-865A-59AA-49A8F44EFDF9}"/>
              </a:ext>
            </a:extLst>
          </p:cNvPr>
          <p:cNvSpPr>
            <a:spLocks noGrp="1" noChangeArrowheads="1"/>
          </p:cNvSpPr>
          <p:nvPr>
            <p:ph type="body" idx="1"/>
          </p:nvPr>
        </p:nvSpPr>
        <p:spPr/>
        <p:txBody>
          <a:bodyPr/>
          <a:lstStyle/>
          <a:p>
            <a:endParaRPr lang="hu-HU" altLang="hu-HU" sz="2500">
              <a:latin typeface="Bookman Old Style" panose="02050604050505020204" pitchFamily="18" charset="0"/>
            </a:endParaRPr>
          </a:p>
          <a:p>
            <a:pPr algn="just"/>
            <a:r>
              <a:rPr lang="hu-HU" altLang="hu-HU" sz="2400">
                <a:latin typeface="Times New Roman" panose="02020603050405020304" pitchFamily="18" charset="0"/>
              </a:rPr>
              <a:t>A Semmelweis Egyetem a XXI. században a közép-európai piac vezető orvos és egészség-tudományi egyeteme.</a:t>
            </a:r>
          </a:p>
          <a:p>
            <a:pPr algn="just"/>
            <a:endParaRPr lang="hu-HU" altLang="hu-HU" sz="2400">
              <a:latin typeface="Times New Roman" panose="02020603050405020304" pitchFamily="18" charset="0"/>
            </a:endParaRPr>
          </a:p>
          <a:p>
            <a:pPr algn="just"/>
            <a:r>
              <a:rPr lang="hu-HU" altLang="hu-HU" sz="2400">
                <a:latin typeface="Times New Roman" panose="02020603050405020304" pitchFamily="18" charset="0"/>
              </a:rPr>
              <a:t>A Semmelweis Egyetem Magyarországon és a fővárosban piacvezető az ellátás, az orvosegyetemi és egészségtudományi képzés, a kutatás és klinikai innováció területén (ez utóbbi jelentéseként a legkorszerűbb orvostudományi technológiák kidolgozója, kipróbálója, bevezetője, és minden-napos használója).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C42F67B-E30D-7DAA-23A8-E3C732503F95}"/>
              </a:ext>
            </a:extLst>
          </p:cNvPr>
          <p:cNvSpPr>
            <a:spLocks noGrp="1" noChangeArrowheads="1"/>
          </p:cNvSpPr>
          <p:nvPr>
            <p:ph type="title"/>
          </p:nvPr>
        </p:nvSpPr>
        <p:spPr>
          <a:xfrm>
            <a:off x="468313" y="188913"/>
            <a:ext cx="8229600" cy="1430337"/>
          </a:xfrm>
        </p:spPr>
        <p:txBody>
          <a:bodyPr/>
          <a:lstStyle/>
          <a:p>
            <a:r>
              <a:rPr lang="hu-HU" altLang="hu-HU" sz="3200" b="1">
                <a:latin typeface="Times New Roman" panose="02020603050405020304" pitchFamily="18" charset="0"/>
              </a:rPr>
              <a:t>A Semmelweis Egyetem jövőképének alapelemei</a:t>
            </a:r>
          </a:p>
        </p:txBody>
      </p:sp>
      <p:sp>
        <p:nvSpPr>
          <p:cNvPr id="15363" name="Rectangle 3">
            <a:extLst>
              <a:ext uri="{FF2B5EF4-FFF2-40B4-BE49-F238E27FC236}">
                <a16:creationId xmlns:a16="http://schemas.microsoft.com/office/drawing/2014/main" id="{2BE157FC-CC72-6C0A-91CB-AC32A6F503B4}"/>
              </a:ext>
            </a:extLst>
          </p:cNvPr>
          <p:cNvSpPr>
            <a:spLocks noGrp="1" noChangeArrowheads="1"/>
          </p:cNvSpPr>
          <p:nvPr>
            <p:ph type="body" idx="1"/>
          </p:nvPr>
        </p:nvSpPr>
        <p:spPr>
          <a:xfrm>
            <a:off x="381000" y="1981200"/>
            <a:ext cx="8305800" cy="4144963"/>
          </a:xfrm>
        </p:spPr>
        <p:txBody>
          <a:bodyPr/>
          <a:lstStyle/>
          <a:p>
            <a:pPr algn="just">
              <a:lnSpc>
                <a:spcPct val="80000"/>
              </a:lnSpc>
            </a:pPr>
            <a:endParaRPr lang="hu-HU" altLang="hu-HU" sz="2400">
              <a:latin typeface="Times New Roman" panose="02020603050405020304" pitchFamily="18" charset="0"/>
            </a:endParaRPr>
          </a:p>
          <a:p>
            <a:pPr algn="just">
              <a:lnSpc>
                <a:spcPct val="80000"/>
              </a:lnSpc>
            </a:pPr>
            <a:r>
              <a:rPr lang="hu-HU" altLang="hu-HU" sz="2400">
                <a:latin typeface="Times New Roman" panose="02020603050405020304" pitchFamily="18" charset="0"/>
              </a:rPr>
              <a:t>A Semmelweis Egyetem a magasan képzett emberi erőforrások és az általuk használt modern technológia révén közép-európai tudásközpont az orvos-, és egészség- tudományok valamint az egészségügyi menedzsment területén.</a:t>
            </a:r>
          </a:p>
          <a:p>
            <a:pPr>
              <a:lnSpc>
                <a:spcPct val="80000"/>
              </a:lnSpc>
            </a:pPr>
            <a:endParaRPr lang="hu-HU" altLang="hu-HU" sz="2400">
              <a:latin typeface="Times New Roman" panose="02020603050405020304" pitchFamily="18" charset="0"/>
            </a:endParaRPr>
          </a:p>
          <a:p>
            <a:pPr algn="just">
              <a:lnSpc>
                <a:spcPct val="80000"/>
              </a:lnSpc>
            </a:pPr>
            <a:r>
              <a:rPr lang="hu-HU" altLang="hu-HU" sz="2400">
                <a:latin typeface="Times New Roman" panose="02020603050405020304" pitchFamily="18" charset="0"/>
              </a:rPr>
              <a:t>A Semmelweis Egyetem aktívan hozzájárul a régóta negatív népegészségügyi trendek radikális megfordításához.</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7C7C55C7-0040-11E0-8125-98B59F41BC0F}"/>
              </a:ext>
            </a:extLst>
          </p:cNvPr>
          <p:cNvSpPr>
            <a:spLocks noGrp="1" noChangeArrowheads="1"/>
          </p:cNvSpPr>
          <p:nvPr>
            <p:ph type="title"/>
          </p:nvPr>
        </p:nvSpPr>
        <p:spPr/>
        <p:txBody>
          <a:bodyPr/>
          <a:lstStyle/>
          <a:p>
            <a:r>
              <a:rPr lang="hu-HU" altLang="hu-HU" sz="3200" b="1">
                <a:latin typeface="Times New Roman" panose="02020603050405020304" pitchFamily="18" charset="0"/>
              </a:rPr>
              <a:t>A Stratégiai, Működésfejlesztési és Igazgatásszervezési Főigazgatóság</a:t>
            </a:r>
          </a:p>
        </p:txBody>
      </p:sp>
      <p:sp>
        <p:nvSpPr>
          <p:cNvPr id="66563" name="Rectangle 3">
            <a:extLst>
              <a:ext uri="{FF2B5EF4-FFF2-40B4-BE49-F238E27FC236}">
                <a16:creationId xmlns:a16="http://schemas.microsoft.com/office/drawing/2014/main" id="{163BAEB7-FFFF-1520-2ABA-C0B88BBDAA65}"/>
              </a:ext>
            </a:extLst>
          </p:cNvPr>
          <p:cNvSpPr>
            <a:spLocks noGrp="1" noChangeArrowheads="1"/>
          </p:cNvSpPr>
          <p:nvPr>
            <p:ph type="body" idx="1"/>
          </p:nvPr>
        </p:nvSpPr>
        <p:spPr>
          <a:xfrm>
            <a:off x="457200" y="1628775"/>
            <a:ext cx="8229600" cy="4608513"/>
          </a:xfrm>
        </p:spPr>
        <p:txBody>
          <a:bodyPr/>
          <a:lstStyle/>
          <a:p>
            <a:pPr>
              <a:lnSpc>
                <a:spcPct val="80000"/>
              </a:lnSpc>
            </a:pPr>
            <a:endParaRPr lang="hu-HU" altLang="hu-HU" sz="2400">
              <a:latin typeface="Times New Roman" panose="02020603050405020304" pitchFamily="18" charset="0"/>
            </a:endParaRPr>
          </a:p>
          <a:p>
            <a:pPr>
              <a:lnSpc>
                <a:spcPct val="80000"/>
              </a:lnSpc>
            </a:pPr>
            <a:r>
              <a:rPr lang="hu-HU" altLang="hu-HU" sz="2400">
                <a:latin typeface="Times New Roman" panose="02020603050405020304" pitchFamily="18" charset="0"/>
              </a:rPr>
              <a:t>A Stratégiai, Működésfejlesztési Főigazgatóság 2006-ban egy új szervezeti egységgel, az Igazgatási és Szervezési Főosztállyal kibővülve, immár Stratégiai, Működésfejlesztési és Igazgatásszervezési Főigazgatóság néven folytatta tevékenységét. </a:t>
            </a:r>
          </a:p>
          <a:p>
            <a:pPr>
              <a:lnSpc>
                <a:spcPct val="80000"/>
              </a:lnSpc>
            </a:pPr>
            <a:endParaRPr lang="hu-HU" altLang="hu-HU" sz="2400">
              <a:latin typeface="Times New Roman" panose="02020603050405020304" pitchFamily="18" charset="0"/>
            </a:endParaRPr>
          </a:p>
          <a:p>
            <a:pPr>
              <a:lnSpc>
                <a:spcPct val="80000"/>
              </a:lnSpc>
            </a:pPr>
            <a:r>
              <a:rPr lang="hu-HU" altLang="hu-HU" sz="2400">
                <a:latin typeface="Times New Roman" panose="02020603050405020304" pitchFamily="18" charset="0"/>
              </a:rPr>
              <a:t>A Főigazgatóság célja, hogy az akadémiai Egyetemi vezetés adminisztratív munkáját stratégiai szempontrendszer alapján támogassa, és szervezetfejlesztési lépéseket kezdeményezzen, illetve vigyen végbe az Egyetemi folyamatok hatékonyságának növelése érdekében.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DACF8638-3AD0-BBAD-02D5-B5471A996DA6}"/>
              </a:ext>
            </a:extLst>
          </p:cNvPr>
          <p:cNvSpPr>
            <a:spLocks noGrp="1" noChangeArrowheads="1"/>
          </p:cNvSpPr>
          <p:nvPr>
            <p:ph type="title"/>
          </p:nvPr>
        </p:nvSpPr>
        <p:spPr/>
        <p:txBody>
          <a:bodyPr/>
          <a:lstStyle/>
          <a:p>
            <a:r>
              <a:rPr lang="hu-HU" altLang="hu-HU" sz="3200" b="1">
                <a:latin typeface="Times New Roman" panose="02020603050405020304" pitchFamily="18" charset="0"/>
              </a:rPr>
              <a:t>A Főigazgatóság feladatai</a:t>
            </a:r>
          </a:p>
        </p:txBody>
      </p:sp>
      <p:sp>
        <p:nvSpPr>
          <p:cNvPr id="59395" name="Rectangle 3">
            <a:extLst>
              <a:ext uri="{FF2B5EF4-FFF2-40B4-BE49-F238E27FC236}">
                <a16:creationId xmlns:a16="http://schemas.microsoft.com/office/drawing/2014/main" id="{73158466-E448-9D34-0C89-DF926B5299C3}"/>
              </a:ext>
            </a:extLst>
          </p:cNvPr>
          <p:cNvSpPr>
            <a:spLocks noGrp="1" noChangeArrowheads="1"/>
          </p:cNvSpPr>
          <p:nvPr>
            <p:ph type="body" idx="1"/>
          </p:nvPr>
        </p:nvSpPr>
        <p:spPr/>
        <p:txBody>
          <a:bodyPr/>
          <a:lstStyle/>
          <a:p>
            <a:pPr>
              <a:spcBef>
                <a:spcPct val="0"/>
              </a:spcBef>
            </a:pPr>
            <a:endParaRPr lang="hu-HU" altLang="hu-HU" sz="2800">
              <a:latin typeface="Times New Roman" panose="02020603050405020304" pitchFamily="18" charset="0"/>
            </a:endParaRPr>
          </a:p>
          <a:p>
            <a:pPr>
              <a:spcBef>
                <a:spcPct val="0"/>
              </a:spcBef>
            </a:pPr>
            <a:r>
              <a:rPr lang="hu-HU" altLang="hu-HU" sz="2400">
                <a:latin typeface="Times New Roman" panose="02020603050405020304" pitchFamily="18" charset="0"/>
              </a:rPr>
              <a:t>A Főigazgatóság megtervezi az Egyetem stratégiai jelentőségű, kiemelten kezelt feladatainak megvalósítását, az ehhez szükséges feltételek és az egyetemi szintű átalakítási program kidolgozását, meghatározza végrehajtásának módját és a Gazdasági Főigazgatósággal, továbbá az Egyetem más szervezeti egységeivel együttműködve részt vesz az e tárgyban meghozott döntések végrehajtásában. </a:t>
            </a:r>
          </a:p>
          <a:p>
            <a:pPr>
              <a:spcBef>
                <a:spcPct val="0"/>
              </a:spcBef>
              <a:buFontTx/>
              <a:buNone/>
            </a:pPr>
            <a:endParaRPr lang="hu-HU" altLang="hu-HU" sz="2400">
              <a:latin typeface="Times New Roman" panose="02020603050405020304" pitchFamily="18" charset="0"/>
            </a:endParaRPr>
          </a:p>
          <a:p>
            <a:endParaRPr lang="hu-HU" alt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9EAE27F-61BB-F4CF-99F7-94AF31FA9760}"/>
              </a:ext>
            </a:extLst>
          </p:cNvPr>
          <p:cNvSpPr>
            <a:spLocks noGrp="1" noChangeArrowheads="1"/>
          </p:cNvSpPr>
          <p:nvPr>
            <p:ph type="title"/>
          </p:nvPr>
        </p:nvSpPr>
        <p:spPr/>
        <p:txBody>
          <a:bodyPr/>
          <a:lstStyle/>
          <a:p>
            <a:r>
              <a:rPr lang="hu-HU" altLang="hu-HU" sz="3200" b="1">
                <a:latin typeface="Times New Roman" panose="02020603050405020304" pitchFamily="18" charset="0"/>
              </a:rPr>
              <a:t>A Főigazgatóság feladatai</a:t>
            </a:r>
          </a:p>
        </p:txBody>
      </p:sp>
      <p:sp>
        <p:nvSpPr>
          <p:cNvPr id="67587" name="Rectangle 3">
            <a:extLst>
              <a:ext uri="{FF2B5EF4-FFF2-40B4-BE49-F238E27FC236}">
                <a16:creationId xmlns:a16="http://schemas.microsoft.com/office/drawing/2014/main" id="{FBB8322C-1561-06B3-0CE4-145FD8C47E5B}"/>
              </a:ext>
            </a:extLst>
          </p:cNvPr>
          <p:cNvSpPr>
            <a:spLocks noGrp="1" noChangeArrowheads="1"/>
          </p:cNvSpPr>
          <p:nvPr>
            <p:ph type="body" idx="1"/>
          </p:nvPr>
        </p:nvSpPr>
        <p:spPr/>
        <p:txBody>
          <a:bodyPr/>
          <a:lstStyle/>
          <a:p>
            <a:r>
              <a:rPr lang="hu-HU" altLang="hu-HU" sz="2400" b="1">
                <a:latin typeface="Times New Roman" panose="02020603050405020304" pitchFamily="18" charset="0"/>
              </a:rPr>
              <a:t>a stratégiai tervezésen túl a Főigazgatóság főbb feladatai:</a:t>
            </a:r>
          </a:p>
          <a:p>
            <a:pPr>
              <a:buFontTx/>
              <a:buChar char="-"/>
            </a:pPr>
            <a:r>
              <a:rPr lang="hu-HU" altLang="hu-HU" sz="2400">
                <a:latin typeface="Times New Roman" panose="02020603050405020304" pitchFamily="18" charset="0"/>
              </a:rPr>
              <a:t>az Egyetem konszolidációjának és reorganizációs programjának koordinálása;</a:t>
            </a:r>
          </a:p>
          <a:p>
            <a:pPr>
              <a:buFontTx/>
              <a:buChar char="-"/>
            </a:pPr>
            <a:r>
              <a:rPr lang="hu-HU" altLang="hu-HU" sz="2400">
                <a:latin typeface="Times New Roman" panose="02020603050405020304" pitchFamily="18" charset="0"/>
              </a:rPr>
              <a:t>a régóta húzódó szervezeti, gazdálkodási, irányítási reformok kivitelezése;</a:t>
            </a:r>
          </a:p>
          <a:p>
            <a:pPr>
              <a:buFontTx/>
              <a:buChar char="-"/>
            </a:pPr>
            <a:r>
              <a:rPr lang="hu-HU" altLang="hu-HU" sz="2400">
                <a:latin typeface="Times New Roman" panose="02020603050405020304" pitchFamily="18" charset="0"/>
              </a:rPr>
              <a:t>részvétel az Egyetem napi operatív irányításában;</a:t>
            </a:r>
          </a:p>
          <a:p>
            <a:pPr>
              <a:buFontTx/>
              <a:buChar char="-"/>
            </a:pPr>
            <a:r>
              <a:rPr lang="hu-HU" altLang="hu-HU" sz="2400">
                <a:latin typeface="Times New Roman" panose="02020603050405020304" pitchFamily="18" charset="0"/>
              </a:rPr>
              <a:t>a szervezeti folyamatok korszerűsítése;</a:t>
            </a:r>
          </a:p>
          <a:p>
            <a:pPr>
              <a:buFontTx/>
              <a:buChar char="-"/>
            </a:pPr>
            <a:r>
              <a:rPr lang="hu-HU" altLang="hu-HU" sz="2400">
                <a:latin typeface="Times New Roman" panose="02020603050405020304" pitchFamily="18" charset="0"/>
              </a:rPr>
              <a:t>az Egyetem pályázati tevékenységének központi koordinálása;</a:t>
            </a:r>
          </a:p>
          <a:p>
            <a:pPr>
              <a:buFontTx/>
              <a:buChar char="-"/>
            </a:pPr>
            <a:r>
              <a:rPr lang="hu-HU" altLang="hu-HU" sz="2400">
                <a:latin typeface="Times New Roman" panose="02020603050405020304" pitchFamily="18" charset="0"/>
              </a:rPr>
              <a:t>az informatikai rendszer működtetésének felügyelete.</a:t>
            </a:r>
          </a:p>
          <a:p>
            <a:pPr>
              <a:buFontTx/>
              <a:buChar char="-"/>
            </a:pPr>
            <a:endParaRPr lang="hu-HU" altLang="hu-HU" sz="2400">
              <a:latin typeface="Times New Roman" panose="02020603050405020304" pitchFamily="18" charset="0"/>
            </a:endParaRPr>
          </a:p>
          <a:p>
            <a:pPr>
              <a:buFontTx/>
              <a:buChar char="-"/>
            </a:pPr>
            <a:endParaRPr lang="hu-HU" altLang="hu-HU" sz="240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hu-HU" altLang="hu-HU"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hu-HU" altLang="hu-HU"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1283</TotalTime>
  <Words>1465</Words>
  <Application>Microsoft Office PowerPoint</Application>
  <PresentationFormat>Diavetítés a képernyőre (4:3 oldalarány)</PresentationFormat>
  <Paragraphs>193</Paragraphs>
  <Slides>28</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28</vt:i4>
      </vt:variant>
    </vt:vector>
  </HeadingPairs>
  <TitlesOfParts>
    <vt:vector size="32" baseType="lpstr">
      <vt:lpstr>Arial</vt:lpstr>
      <vt:lpstr>Times New Roman</vt:lpstr>
      <vt:lpstr>Bookman Old Style</vt:lpstr>
      <vt:lpstr>Alapértelmezett terv</vt:lpstr>
      <vt:lpstr>Az Egyetem stratégiai menedzsmentje és gyakorlata</vt:lpstr>
      <vt:lpstr>Ahonnan elindultunk – az Egyetem működési válságához vezető okok</vt:lpstr>
      <vt:lpstr>A válságkezelés első lépései</vt:lpstr>
      <vt:lpstr>A válságkezelés első lépései</vt:lpstr>
      <vt:lpstr>A Semmelweis Egyetem jövőképének alapelemei</vt:lpstr>
      <vt:lpstr>A Semmelweis Egyetem jövőképének alapelemei</vt:lpstr>
      <vt:lpstr>A Stratégiai, Működésfejlesztési és Igazgatásszervezési Főigazgatóság</vt:lpstr>
      <vt:lpstr>A Főigazgatóság feladatai</vt:lpstr>
      <vt:lpstr>A Főigazgatóság feladatai</vt:lpstr>
      <vt:lpstr>A Főigazgatósághoz tartozó szervezeti egységek</vt:lpstr>
      <vt:lpstr>A Főigazgatósághoz tartozó szervezeti egységek</vt:lpstr>
      <vt:lpstr>A Főigazgatósághoz tartozó szervezeti egységek</vt:lpstr>
      <vt:lpstr>A Főigazgatósághoz tartozó szervezeti egységek</vt:lpstr>
      <vt:lpstr>A Főigazgatóság korábbi szervezeti egységei</vt:lpstr>
      <vt:lpstr>A Főigazgatóság korábbi szervezeti egységei</vt:lpstr>
      <vt:lpstr>Az elmúlt évek folyamán Egyetemünkön több Kft. létesítésére is sor került</vt:lpstr>
      <vt:lpstr>Az elmúlt évek folyamán Egyetemünkön több Kft. létesítésére is sor került</vt:lpstr>
      <vt:lpstr>Az elmúlt évek folyamán Egyetemünkön több Kft. létesítésére is sor került</vt:lpstr>
      <vt:lpstr>Az elmúlt évek folyamán Egyetemünkön több Kft. létesítésére is sor került</vt:lpstr>
      <vt:lpstr>Az elmúlt évek folyamán Egyetemünkön több Kft. létesítésére is sor került</vt:lpstr>
      <vt:lpstr>Az elmúlt évek folyamán Egyetemünkön több Kft. létesítésére is sor került</vt:lpstr>
      <vt:lpstr>Változások a Semmelweis Egyetemen</vt:lpstr>
      <vt:lpstr>Változások a Semmelweis Egyetemen</vt:lpstr>
      <vt:lpstr>Fejlesztések a Semmelweis Egyetemen</vt:lpstr>
      <vt:lpstr>Fejlesztések a Semmelweis Egyetemen</vt:lpstr>
      <vt:lpstr>Fejlesztések a Semmelweis Egyetemen</vt:lpstr>
      <vt:lpstr>Regionális együttműködések</vt:lpstr>
      <vt:lpstr>Köszönöm a figyelmüket!</vt:lpstr>
    </vt:vector>
  </TitlesOfParts>
  <Company>Semmelweis Egyetem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konszolidációs és stratégiai program egy éve a Semmelweis Egyetemen</dc:title>
  <dc:creator>Stratégiai és Működésfejlesztési Főigazgatóság</dc:creator>
  <cp:lastModifiedBy>Csokonai Dániel (EOK Informatika)</cp:lastModifiedBy>
  <cp:revision>188</cp:revision>
  <dcterms:created xsi:type="dcterms:W3CDTF">2004-03-02T21:36:03Z</dcterms:created>
  <dcterms:modified xsi:type="dcterms:W3CDTF">2023-04-12T11:39:07Z</dcterms:modified>
</cp:coreProperties>
</file>