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68"/>
  </p:notesMasterIdLst>
  <p:sldIdLst>
    <p:sldId id="256" r:id="rId2"/>
    <p:sldId id="258" r:id="rId3"/>
    <p:sldId id="259" r:id="rId4"/>
    <p:sldId id="260" r:id="rId5"/>
    <p:sldId id="261" r:id="rId6"/>
    <p:sldId id="263" r:id="rId7"/>
    <p:sldId id="280" r:id="rId8"/>
    <p:sldId id="281" r:id="rId9"/>
    <p:sldId id="264" r:id="rId10"/>
    <p:sldId id="265" r:id="rId11"/>
    <p:sldId id="320" r:id="rId12"/>
    <p:sldId id="266" r:id="rId13"/>
    <p:sldId id="273" r:id="rId14"/>
    <p:sldId id="275" r:id="rId15"/>
    <p:sldId id="278" r:id="rId16"/>
    <p:sldId id="279" r:id="rId17"/>
    <p:sldId id="274" r:id="rId18"/>
    <p:sldId id="276" r:id="rId19"/>
    <p:sldId id="277" r:id="rId20"/>
    <p:sldId id="282" r:id="rId21"/>
    <p:sldId id="321" r:id="rId22"/>
    <p:sldId id="323" r:id="rId23"/>
    <p:sldId id="322" r:id="rId24"/>
    <p:sldId id="267" r:id="rId25"/>
    <p:sldId id="268" r:id="rId26"/>
    <p:sldId id="269" r:id="rId27"/>
    <p:sldId id="271" r:id="rId28"/>
    <p:sldId id="272" r:id="rId29"/>
    <p:sldId id="283" r:id="rId30"/>
    <p:sldId id="284" r:id="rId31"/>
    <p:sldId id="286" r:id="rId32"/>
    <p:sldId id="285" r:id="rId33"/>
    <p:sldId id="287" r:id="rId34"/>
    <p:sldId id="288" r:id="rId35"/>
    <p:sldId id="289" r:id="rId36"/>
    <p:sldId id="290" r:id="rId37"/>
    <p:sldId id="293" r:id="rId38"/>
    <p:sldId id="294" r:id="rId39"/>
    <p:sldId id="291" r:id="rId40"/>
    <p:sldId id="292" r:id="rId41"/>
    <p:sldId id="296" r:id="rId42"/>
    <p:sldId id="295" r:id="rId43"/>
    <p:sldId id="297" r:id="rId44"/>
    <p:sldId id="298" r:id="rId45"/>
    <p:sldId id="299" r:id="rId46"/>
    <p:sldId id="300" r:id="rId47"/>
    <p:sldId id="302" r:id="rId48"/>
    <p:sldId id="305" r:id="rId49"/>
    <p:sldId id="301" r:id="rId50"/>
    <p:sldId id="303" r:id="rId51"/>
    <p:sldId id="304" r:id="rId52"/>
    <p:sldId id="306" r:id="rId53"/>
    <p:sldId id="307" r:id="rId54"/>
    <p:sldId id="308" r:id="rId55"/>
    <p:sldId id="310" r:id="rId56"/>
    <p:sldId id="309" r:id="rId57"/>
    <p:sldId id="311" r:id="rId58"/>
    <p:sldId id="312" r:id="rId59"/>
    <p:sldId id="313" r:id="rId60"/>
    <p:sldId id="314" r:id="rId61"/>
    <p:sldId id="315" r:id="rId62"/>
    <p:sldId id="317" r:id="rId63"/>
    <p:sldId id="316" r:id="rId64"/>
    <p:sldId id="318" r:id="rId65"/>
    <p:sldId id="319" r:id="rId66"/>
    <p:sldId id="270" r:id="rId67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99CC"/>
    <a:srgbClr val="FFFF00"/>
    <a:srgbClr val="000000"/>
    <a:srgbClr val="71A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28" autoAdjust="0"/>
  </p:normalViewPr>
  <p:slideViewPr>
    <p:cSldViewPr>
      <p:cViewPr varScale="1">
        <p:scale>
          <a:sx n="47" d="100"/>
          <a:sy n="47" d="100"/>
        </p:scale>
        <p:origin x="14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B808F03B-482E-F697-B150-36AD8D241CF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7BE2D75C-793E-835F-F575-2110F00A67E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088B913F-B974-D4D5-9E5A-EC0EC86979A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1108F26C-CADA-9B0A-07FF-47B4195BB6D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AF62C05C-8E32-D107-5C2C-275FDF7659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0EB5EADE-88EE-88DA-23D6-FC33CE3B6F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D7650AA-0CF6-4E40-94A4-9F137E92B8E3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4F1CD90-8C95-E7E1-8613-411B2D848C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DE6ACE-6D0A-43D9-BB73-82E69768A747}" type="slidenum">
              <a:rPr lang="hu-HU" altLang="hu-HU"/>
              <a:pPr/>
              <a:t>1</a:t>
            </a:fld>
            <a:endParaRPr lang="hu-HU" altLang="hu-HU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D2AEF2A1-C42C-705F-B801-F079FF2B86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B453C256-D9A6-0E94-2742-B66A3122A0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B73B0B7-0A60-A20C-07F0-A335B29B4C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DD57FE-F0D9-4917-9A7A-D0A3D4A6E50E}" type="slidenum">
              <a:rPr lang="hu-HU" altLang="hu-HU"/>
              <a:pPr/>
              <a:t>24</a:t>
            </a:fld>
            <a:endParaRPr lang="hu-HU" altLang="hu-HU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2C071751-E8A8-E8AE-E237-8416CED177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DE8B6B6F-8359-E6E8-4CA0-DA82FA82FA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2A1D795-3D53-5ECD-60D9-C5503D43E2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80E932-BA00-4168-8FC0-F0127BEBCC5E}" type="slidenum">
              <a:rPr lang="hu-HU" altLang="hu-HU"/>
              <a:pPr/>
              <a:t>25</a:t>
            </a:fld>
            <a:endParaRPr lang="hu-HU" altLang="hu-HU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91C6624A-B395-30DF-CDFB-68256993E4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988FFFFB-C467-0261-EA7D-406FA7E645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8E0545F-7CD6-C763-8C6F-C30D3BAC3B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F4B153-61F5-41F8-BEB0-FF46A5D19FCD}" type="slidenum">
              <a:rPr lang="hu-HU" altLang="hu-HU"/>
              <a:pPr/>
              <a:t>26</a:t>
            </a:fld>
            <a:endParaRPr lang="hu-HU" altLang="hu-HU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1448BCFC-0935-2E63-9C54-0C1C036DDA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8727509A-CB43-F8F0-A0FF-26A809410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966BFB4-702E-EB86-34F3-025C61D645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2DC77D-0000-44BA-8B6E-34E7510C89FE}" type="slidenum">
              <a:rPr lang="hu-HU" altLang="hu-HU"/>
              <a:pPr/>
              <a:t>66</a:t>
            </a:fld>
            <a:endParaRPr lang="hu-HU" altLang="hu-HU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F806F4D-113B-0966-21B5-D1631492FB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B016DCF1-75E1-392F-DE5C-DACFC83A84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8E38250-DECF-F34A-84A9-B4D8F82A17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4279F6-1AF1-4F0D-8F3F-2E6F86178018}" type="slidenum">
              <a:rPr lang="hu-HU" altLang="hu-HU"/>
              <a:pPr/>
              <a:t>2</a:t>
            </a:fld>
            <a:endParaRPr lang="hu-HU" altLang="hu-HU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9B8096A6-0732-6C08-D58B-71D868C785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3BE476D-4181-1677-861C-D10492A75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847BED7-6A47-0B13-FE13-FD1F6030B3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4B2A9-2CD9-4782-9359-B0475446A83F}" type="slidenum">
              <a:rPr lang="hu-HU" altLang="hu-HU"/>
              <a:pPr/>
              <a:t>3</a:t>
            </a:fld>
            <a:endParaRPr lang="hu-HU" altLang="hu-HU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6D834E6D-9897-5870-F361-BA019E95C0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45B52DE-60C9-3FD5-54A2-91E5688C2C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B4F74F0-512D-7680-734B-CF1560CE74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A504E-1D05-4D89-BD15-D881868C5BF7}" type="slidenum">
              <a:rPr lang="hu-HU" altLang="hu-HU"/>
              <a:pPr/>
              <a:t>4</a:t>
            </a:fld>
            <a:endParaRPr lang="hu-HU" altLang="hu-HU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9068D548-0D82-DDF2-A86F-4A60FD3A8E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97B7AF20-708D-3F28-B234-523F57F65A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C31B540-B605-29EA-1F43-C3A8C6146F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1A7CEC-3A37-4434-B0B0-14B74FDAA9B9}" type="slidenum">
              <a:rPr lang="hu-HU" altLang="hu-HU"/>
              <a:pPr/>
              <a:t>5</a:t>
            </a:fld>
            <a:endParaRPr lang="hu-HU" altLang="hu-HU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3CAE1A54-80A0-0136-2E03-41F80E97A0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9C365B23-0930-B2F0-DBD9-1F2867113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2D0F409-F279-4BE8-AFDB-56F7A787E5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71DC6-4CDD-46F9-AC83-02CD750F33B3}" type="slidenum">
              <a:rPr lang="hu-HU" altLang="hu-HU"/>
              <a:pPr/>
              <a:t>6</a:t>
            </a:fld>
            <a:endParaRPr lang="hu-HU" altLang="hu-HU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BC0FD4A9-3F25-C5B7-02CB-6803141060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10F2DB1A-E648-ED8B-51A6-8EBC045AB5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C8C4DB0-9031-E517-C58A-BC054FD9C5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DD2574-526E-41E1-BE2C-A5787CCE86FA}" type="slidenum">
              <a:rPr lang="hu-HU" altLang="hu-HU"/>
              <a:pPr/>
              <a:t>9</a:t>
            </a:fld>
            <a:endParaRPr lang="hu-HU" altLang="hu-HU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40FB5D5A-4CEE-54E1-1F3F-630E10E594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E20C022A-290E-E233-F0D3-5B730E82B6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5AC1FF2-72DF-C8B1-8A33-192FB2715A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319E63-B44D-45E1-80AF-2C446EFB090D}" type="slidenum">
              <a:rPr lang="hu-HU" altLang="hu-HU"/>
              <a:pPr/>
              <a:t>10</a:t>
            </a:fld>
            <a:endParaRPr lang="hu-HU" altLang="hu-HU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EC219180-565F-003B-1BC0-07F7B6678E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2FB0E493-8B8A-5879-288E-AF5D5731D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AB2FF15-26D3-8094-A007-47A1D577F2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2D0365-F92B-4868-B8DB-5D190CEFC6AC}" type="slidenum">
              <a:rPr lang="hu-HU" altLang="hu-HU"/>
              <a:pPr/>
              <a:t>12</a:t>
            </a:fld>
            <a:endParaRPr lang="hu-HU" altLang="hu-HU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1CD8536-18E2-A919-7558-64AC2D2D23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06FCB17-F9F0-D3A6-D1B0-7AB099D3BF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2E8A2F4E-8908-2527-5555-97902C61824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19459" name="Freeform 3">
              <a:extLst>
                <a:ext uri="{FF2B5EF4-FFF2-40B4-BE49-F238E27FC236}">
                  <a16:creationId xmlns:a16="http://schemas.microsoft.com/office/drawing/2014/main" id="{3FC6ED4B-5570-9836-F364-65F07DF8AA8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460" name="Freeform 4">
              <a:extLst>
                <a:ext uri="{FF2B5EF4-FFF2-40B4-BE49-F238E27FC236}">
                  <a16:creationId xmlns:a16="http://schemas.microsoft.com/office/drawing/2014/main" id="{2A42ACAE-18F3-1B1A-2568-F2C76C53DE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9461" name="Rectangle 5">
            <a:extLst>
              <a:ext uri="{FF2B5EF4-FFF2-40B4-BE49-F238E27FC236}">
                <a16:creationId xmlns:a16="http://schemas.microsoft.com/office/drawing/2014/main" id="{010926FB-EAB7-6336-06C6-EC3654B33A21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hu-HU" altLang="hu-HU" noProof="0"/>
              <a:t>Alcím mintájának szerkesztése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39893EB5-81CD-F2F7-8A3F-B2AD5F7A4097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B9428D16-602B-E9EF-9F6D-9D6168C38B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19464" name="Rectangle 8">
            <a:extLst>
              <a:ext uri="{FF2B5EF4-FFF2-40B4-BE49-F238E27FC236}">
                <a16:creationId xmlns:a16="http://schemas.microsoft.com/office/drawing/2014/main" id="{E17478F4-D292-F443-3D43-19A002A6BB1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E76BBEE-D42F-4F04-80D8-2D0F129C6506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19465" name="Rectangle 9">
            <a:extLst>
              <a:ext uri="{FF2B5EF4-FFF2-40B4-BE49-F238E27FC236}">
                <a16:creationId xmlns:a16="http://schemas.microsoft.com/office/drawing/2014/main" id="{7DB8FB77-2755-437B-6FF5-477BFF130716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hu-HU" altLang="hu-HU" noProof="0"/>
              <a:t>Mintacím szerkesztése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CCAC5B-34FA-FA23-22B4-E6B7E35A5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EB97685-9EC9-940C-6CC6-0FF95CFA1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3056E26-2031-6540-CB92-600D8359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AC824EB-16F2-9B08-266E-81A218589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9917A2F-DDA5-8961-419D-4B79B16C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C59BE-CE74-43A8-AE33-10A3F38CB94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8321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45E6354-E063-915A-75B6-75FF92F3F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3F5BD21-5E49-BA2C-7EDE-48A204644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CF6DE18-B07D-5EFF-A7DA-019FC89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F68CC1-7551-1134-1499-8DB331BC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628FA51-7951-01C6-EDA3-E84AC154E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3FFF1-079B-4042-BBF2-228285FCC46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73274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id="{A62A856A-6286-5867-51F4-B1484B2FFB8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0F53638-7C0A-FE96-8F0F-E893DC722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4A2B9DD-A019-358E-2F8C-4C4E81B3E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0D0D74A-78C3-7C4C-C82B-0E700908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144EC34-9B4E-45CD-B497-328D44513E1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9933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Cím és 2 tartalomrész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22F484-A6E1-9B6D-77BB-B5092FFE8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5FF964-7D35-67E8-AEA3-994BD6F4010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EEFD7A2-E7D9-BD94-C7DA-7961DD263E0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BD5BDD9-A130-7550-52F7-953C4C381C4C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71EB97B1-1CD3-7D17-FA1E-88DD5719B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4B72F09-743E-8B4C-E420-FB20621EF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F8B88827-3604-634D-5773-265A97289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8BC43DF-EC0E-497C-83EF-42E0A447C27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18972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675F0D-5F16-A7C6-AEB4-F0A3287A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D1FF7F-A34F-2ED6-EE4F-47AC04C8C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D0BB12F-C348-8009-8965-9AC44F273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BC2D6C2-3C7C-5EC4-E633-BF111BFB9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B912B4F-57DD-16D8-464A-ED30AF1FC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F419EB5-CFEA-A33D-2C71-5A045796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D071B6D-CC45-49C5-B320-96456E50242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0831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C94A20-7FA1-4070-6F8D-E757DE05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A7FC367-3666-5A38-095B-DEEA44710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D058E22-4224-E56B-6456-F9D1EE89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19E2E9-88BC-CBCE-61B3-92CEE482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065BABA-3B12-29EF-96E1-C14D8148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BEC47-D767-43C5-84E6-99E4E1DE319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26444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B89D4B-49EE-09EE-AD99-6DD9B227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62ABAE8-96EE-ADB3-0701-E91D8ABEA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B0CF01B-B6C3-A9A0-7887-4EFB95F0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37540B-8881-FC9D-B419-69DF8A4CA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6FEEF78-8306-B55A-8254-EA51381E9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B1FEA-1EBB-48C8-BA25-937498D1B74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1351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B513C6-0B0A-8930-7F11-9A5DE153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051E81-C4C9-90F9-D9DD-7BBD13C93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DA8DCD2-21CA-5D4C-CBC6-F79567A01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3221973-0655-BF48-4096-4F457830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FBC7535-0FC4-356D-984B-4572C88AD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D7594EB-FF1F-B7E0-2FFA-0FFDA75E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0B193-4105-4636-B465-B349B02E9B6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201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2A9554-7258-F024-09E5-E0D1F281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3C01553-19F6-CE66-CA43-C795A2282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7AC8713-2F30-B0BB-517D-7221BB400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D8444B8-4E13-D6FB-ABAD-71AADE6D3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DC295E7-3620-9980-F5C7-6CE1E7955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7E5A069-5E10-A37D-1917-61821F64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5673B92-D258-D649-B0F5-C8219A47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935DB73-4E9A-F26D-4E65-3ADB30FC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DA066-5E7E-44FE-BB13-589D5A16BA4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1392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4C4DBB-5B5D-90DE-F6BA-A3B5B1E47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8289D27-3D94-FB15-E9B5-C4B5442C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82B237B-D789-0591-C06E-CE3028F2F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2188BA4-88CF-5EAA-047C-815A67D6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A0BCE-C535-4BF6-9A79-0D33FF1D81C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21028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0C8431C-4485-5374-D4F3-55979AA3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96693AB-C077-DB8A-CE42-DAA56020E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4DA2437-E2AE-199B-EDD1-FE21E4A70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91C18-E55C-4ECA-A7BD-83A98E434D2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7607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24AA89-C780-7BDA-5A96-EEB8B5240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606AE5-CFB2-2C4B-89E8-09AB73232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476A39A-D0E4-02EB-8853-7496197D6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3790616-605D-9BFA-C2ED-8D555E9F3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C053F03-3AAA-E682-9A9B-16088FF56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70B0DF8-B3DD-ECC9-4566-3DA4970A7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6FA50-F759-4358-B839-8B48510BF64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35806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0F1421-954A-79B4-5769-A1B88008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A6CA00B-3586-C783-5CDC-6409581C8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3D8555D-B364-163B-F23F-43A7E5EA0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818784A-ECA6-0020-E5E3-CE70A7EEA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E8181E8-087D-B21E-B4D6-C42BFEEB8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959FCCC-F462-AA49-2180-4116077E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E5295-621A-4002-AA38-952204B4570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96690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>
            <a:extLst>
              <a:ext uri="{FF2B5EF4-FFF2-40B4-BE49-F238E27FC236}">
                <a16:creationId xmlns:a16="http://schemas.microsoft.com/office/drawing/2014/main" id="{586E0FFE-B804-2391-3B3A-FA87B57E505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8435" name="Freeform 3">
              <a:extLst>
                <a:ext uri="{FF2B5EF4-FFF2-40B4-BE49-F238E27FC236}">
                  <a16:creationId xmlns:a16="http://schemas.microsoft.com/office/drawing/2014/main" id="{493D94EA-3390-8AED-E566-765E3F8D2B0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8436" name="Freeform 4">
              <a:extLst>
                <a:ext uri="{FF2B5EF4-FFF2-40B4-BE49-F238E27FC236}">
                  <a16:creationId xmlns:a16="http://schemas.microsoft.com/office/drawing/2014/main" id="{BE71519A-2B84-DE3C-D179-D477110474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8437" name="Rectangle 5">
            <a:extLst>
              <a:ext uri="{FF2B5EF4-FFF2-40B4-BE49-F238E27FC236}">
                <a16:creationId xmlns:a16="http://schemas.microsoft.com/office/drawing/2014/main" id="{D1FCD0D0-0E06-739C-9CE8-6D573C9FB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FF6E6323-8E9E-F364-B0B0-D18B26158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1AB34630-2DC1-A3A9-CC91-B7B7FABFD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hu-HU" altLang="hu-HU"/>
          </a:p>
        </p:txBody>
      </p:sp>
      <p:sp>
        <p:nvSpPr>
          <p:cNvPr id="18440" name="Rectangle 8">
            <a:extLst>
              <a:ext uri="{FF2B5EF4-FFF2-40B4-BE49-F238E27FC236}">
                <a16:creationId xmlns:a16="http://schemas.microsoft.com/office/drawing/2014/main" id="{1A66E88B-D903-027A-0201-91247EA8B2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hu-HU" altLang="hu-HU"/>
          </a:p>
        </p:txBody>
      </p:sp>
      <p:sp>
        <p:nvSpPr>
          <p:cNvPr id="18441" name="Rectangle 9">
            <a:extLst>
              <a:ext uri="{FF2B5EF4-FFF2-40B4-BE49-F238E27FC236}">
                <a16:creationId xmlns:a16="http://schemas.microsoft.com/office/drawing/2014/main" id="{E13ACC0F-7A86-55BE-9AA6-9168CC7D57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66D8F5E-C669-4554-BB3C-0D1873BE090F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8FA4A3D-5A22-A1E3-F3D9-3BB71823A5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altLang="hu-HU" sz="4800"/>
              <a:t>Séta a régi Orvoskaron</a:t>
            </a:r>
            <a:br>
              <a:rPr lang="hu-HU" altLang="hu-HU" sz="4800"/>
            </a:br>
            <a:br>
              <a:rPr lang="hu-HU" altLang="hu-HU" sz="4800"/>
            </a:br>
            <a:endParaRPr lang="hu-HU" altLang="hu-HU" sz="48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EFA232B-B430-D679-D124-9AE56ABFA3E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hu-HU" altLang="hu-HU"/>
              <a:t>Dr. Molnár László</a:t>
            </a:r>
          </a:p>
          <a:p>
            <a:pPr algn="r"/>
            <a:r>
              <a:rPr lang="hu-HU" altLang="hu-HU"/>
              <a:t>Semmelweis Egyetem Levéltára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>
            <a:extLst>
              <a:ext uri="{FF2B5EF4-FFF2-40B4-BE49-F238E27FC236}">
                <a16:creationId xmlns:a16="http://schemas.microsoft.com/office/drawing/2014/main" id="{A9632F18-1154-FA39-F257-50544DEEDA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trinitáriusok kolostora – anatómia (Trnka) és sebészet (Plenck)</a:t>
            </a:r>
          </a:p>
        </p:txBody>
      </p:sp>
      <p:pic>
        <p:nvPicPr>
          <p:cNvPr id="37898" name="Picture 10">
            <a:extLst>
              <a:ext uri="{FF2B5EF4-FFF2-40B4-BE49-F238E27FC236}">
                <a16:creationId xmlns:a16="http://schemas.microsoft.com/office/drawing/2014/main" id="{1055A629-B2D7-E0C3-2C4C-06FB6685323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333625"/>
            <a:ext cx="5122863" cy="3841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900" name="Picture 12">
            <a:extLst>
              <a:ext uri="{FF2B5EF4-FFF2-40B4-BE49-F238E27FC236}">
                <a16:creationId xmlns:a16="http://schemas.microsoft.com/office/drawing/2014/main" id="{BD14C9E5-B55F-297C-9519-65CD6099ED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2063" y="1628775"/>
            <a:ext cx="1987550" cy="4895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>
            <a:extLst>
              <a:ext uri="{FF2B5EF4-FFF2-40B4-BE49-F238E27FC236}">
                <a16:creationId xmlns:a16="http://schemas.microsoft.com/office/drawing/2014/main" id="{A2F5F190-7938-75D5-4686-0038A45DA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Az egykori városi kórház épülete</a:t>
            </a:r>
          </a:p>
        </p:txBody>
      </p:sp>
      <p:pic>
        <p:nvPicPr>
          <p:cNvPr id="229382" name="Picture 6">
            <a:extLst>
              <a:ext uri="{FF2B5EF4-FFF2-40B4-BE49-F238E27FC236}">
                <a16:creationId xmlns:a16="http://schemas.microsoft.com/office/drawing/2014/main" id="{ED6A730C-C79A-3661-00E4-2206438FDD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2420938"/>
            <a:ext cx="7921625" cy="3984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3" name="Rectangle 7">
            <a:extLst>
              <a:ext uri="{FF2B5EF4-FFF2-40B4-BE49-F238E27FC236}">
                <a16:creationId xmlns:a16="http://schemas.microsoft.com/office/drawing/2014/main" id="{41B8C578-2998-7DFB-F94A-AB51EC93ED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hu-HU" altLang="hu-HU" sz="2400"/>
              <a:t>Épült Franz Anton Hillebrandt tervei szerint 1770-1772</a:t>
            </a:r>
            <a:r>
              <a:rPr lang="hu-HU" altLang="hu-HU" sz="2800"/>
              <a:t> </a:t>
            </a:r>
            <a:br>
              <a:rPr lang="hu-HU" altLang="hu-HU" sz="2800"/>
            </a:br>
            <a:endParaRPr lang="hu-HU" altLang="hu-HU" sz="2800"/>
          </a:p>
        </p:txBody>
      </p:sp>
      <p:pic>
        <p:nvPicPr>
          <p:cNvPr id="39948" name="Picture 12">
            <a:extLst>
              <a:ext uri="{FF2B5EF4-FFF2-40B4-BE49-F238E27FC236}">
                <a16:creationId xmlns:a16="http://schemas.microsoft.com/office/drawing/2014/main" id="{8E381670-6558-AD18-5342-FD3334F6FFE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412875"/>
            <a:ext cx="4321175" cy="2822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50" name="Rectangle 14">
            <a:extLst>
              <a:ext uri="{FF2B5EF4-FFF2-40B4-BE49-F238E27FC236}">
                <a16:creationId xmlns:a16="http://schemas.microsoft.com/office/drawing/2014/main" id="{77A0522E-6356-6066-EE41-4DD27078CB6C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755650" y="5445125"/>
            <a:ext cx="7931150" cy="650875"/>
          </a:xfrm>
        </p:spPr>
        <p:txBody>
          <a:bodyPr/>
          <a:lstStyle/>
          <a:p>
            <a:r>
              <a:rPr lang="hu-HU" altLang="hu-HU" sz="2800"/>
              <a:t>        1882				  1935</a:t>
            </a:r>
          </a:p>
        </p:txBody>
      </p:sp>
      <p:pic>
        <p:nvPicPr>
          <p:cNvPr id="39953" name="Picture 17">
            <a:extLst>
              <a:ext uri="{FF2B5EF4-FFF2-40B4-BE49-F238E27FC236}">
                <a16:creationId xmlns:a16="http://schemas.microsoft.com/office/drawing/2014/main" id="{535F5209-E5A1-34D8-25CE-6FBFE6FA035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463" y="3017838"/>
            <a:ext cx="4427537" cy="2216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>
            <a:extLst>
              <a:ext uri="{FF2B5EF4-FFF2-40B4-BE49-F238E27FC236}">
                <a16:creationId xmlns:a16="http://schemas.microsoft.com/office/drawing/2014/main" id="{072E8001-5226-9487-F143-57074053C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hu-HU" altLang="hu-HU" sz="2800"/>
              <a:t>Az Orvoskar otthona</a:t>
            </a:r>
            <a:br>
              <a:rPr lang="hu-HU" altLang="hu-HU" sz="2800"/>
            </a:br>
            <a:r>
              <a:rPr lang="hu-HU" altLang="hu-HU" sz="2800"/>
              <a:t>1772.V.12.-1777.VIII.24. között</a:t>
            </a:r>
          </a:p>
        </p:txBody>
      </p:sp>
      <p:pic>
        <p:nvPicPr>
          <p:cNvPr id="86022" name="Picture 6">
            <a:extLst>
              <a:ext uri="{FF2B5EF4-FFF2-40B4-BE49-F238E27FC236}">
                <a16:creationId xmlns:a16="http://schemas.microsoft.com/office/drawing/2014/main" id="{BF4146A6-7394-03B0-0CAE-4AEDB9D6DA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3350" y="1600200"/>
            <a:ext cx="6408738" cy="4025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>
            <a:extLst>
              <a:ext uri="{FF2B5EF4-FFF2-40B4-BE49-F238E27FC236}">
                <a16:creationId xmlns:a16="http://schemas.microsoft.com/office/drawing/2014/main" id="{A5A80FCE-739E-00FC-0D1B-19F7E40AB64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563" y="274638"/>
            <a:ext cx="7761287" cy="5821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5" name="Picture 5">
            <a:extLst>
              <a:ext uri="{FF2B5EF4-FFF2-40B4-BE49-F238E27FC236}">
                <a16:creationId xmlns:a16="http://schemas.microsoft.com/office/drawing/2014/main" id="{58D5767E-BA7D-83F9-D462-2A9D859C0C6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563" y="274638"/>
            <a:ext cx="7761287" cy="5821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>
            <a:extLst>
              <a:ext uri="{FF2B5EF4-FFF2-40B4-BE49-F238E27FC236}">
                <a16:creationId xmlns:a16="http://schemas.microsoft.com/office/drawing/2014/main" id="{5728AA99-C3D0-EAA5-D05F-3633621E4A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Bevonulás az 1927/28-as tanévnyitó szentmisére</a:t>
            </a:r>
          </a:p>
        </p:txBody>
      </p:sp>
      <p:pic>
        <p:nvPicPr>
          <p:cNvPr id="99334" name="Picture 6">
            <a:extLst>
              <a:ext uri="{FF2B5EF4-FFF2-40B4-BE49-F238E27FC236}">
                <a16:creationId xmlns:a16="http://schemas.microsoft.com/office/drawing/2014/main" id="{603A6EFC-C342-F6D5-70BC-81F3449855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4800" y="1600200"/>
            <a:ext cx="5994400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2" name="Picture 8">
            <a:extLst>
              <a:ext uri="{FF2B5EF4-FFF2-40B4-BE49-F238E27FC236}">
                <a16:creationId xmlns:a16="http://schemas.microsoft.com/office/drawing/2014/main" id="{1BA8A803-55F1-D015-3C24-9AD0FDC4655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563" y="274638"/>
            <a:ext cx="7761287" cy="5821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9" name="Picture 15">
            <a:extLst>
              <a:ext uri="{FF2B5EF4-FFF2-40B4-BE49-F238E27FC236}">
                <a16:creationId xmlns:a16="http://schemas.microsoft.com/office/drawing/2014/main" id="{3D0BD479-0B98-6E59-DB72-ECA171894AF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777875"/>
            <a:ext cx="6192838" cy="4645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200" name="Picture 16">
            <a:extLst>
              <a:ext uri="{FF2B5EF4-FFF2-40B4-BE49-F238E27FC236}">
                <a16:creationId xmlns:a16="http://schemas.microsoft.com/office/drawing/2014/main" id="{A2BCAC35-A3CB-B455-C89C-8315F1F56BA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5963" y="2420938"/>
            <a:ext cx="3079750" cy="410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9" name="Picture 7">
            <a:extLst>
              <a:ext uri="{FF2B5EF4-FFF2-40B4-BE49-F238E27FC236}">
                <a16:creationId xmlns:a16="http://schemas.microsoft.com/office/drawing/2014/main" id="{B1BE7212-3CAC-E4BD-B5C5-B536A41DB0D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981075"/>
            <a:ext cx="4095750" cy="546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40" name="Picture 8">
            <a:extLst>
              <a:ext uri="{FF2B5EF4-FFF2-40B4-BE49-F238E27FC236}">
                <a16:creationId xmlns:a16="http://schemas.microsoft.com/office/drawing/2014/main" id="{6DE96FE0-5993-586A-1D2E-84D2189EC38D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6100" y="692150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>
            <a:extLst>
              <a:ext uri="{FF2B5EF4-FFF2-40B4-BE49-F238E27FC236}">
                <a16:creationId xmlns:a16="http://schemas.microsoft.com/office/drawing/2014/main" id="{03B68B21-9B11-9D97-401D-F178E58C72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Nagyszombat városa 1745-ben </a:t>
            </a:r>
            <a:r>
              <a:rPr lang="hu-HU" altLang="hu-HU" sz="2800"/>
              <a:t>(J. Jäger rajza)</a:t>
            </a:r>
          </a:p>
        </p:txBody>
      </p:sp>
      <p:pic>
        <p:nvPicPr>
          <p:cNvPr id="22537" name="Picture 9">
            <a:extLst>
              <a:ext uri="{FF2B5EF4-FFF2-40B4-BE49-F238E27FC236}">
                <a16:creationId xmlns:a16="http://schemas.microsoft.com/office/drawing/2014/main" id="{90FDBDBA-D589-4C00-1047-EC3AAC66F8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844675"/>
            <a:ext cx="8229600" cy="4033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3" name="Picture 5">
            <a:extLst>
              <a:ext uri="{FF2B5EF4-FFF2-40B4-BE49-F238E27FC236}">
                <a16:creationId xmlns:a16="http://schemas.microsoft.com/office/drawing/2014/main" id="{1CDD488A-179A-41EF-26F7-B5CF13AB40D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088" y="479425"/>
            <a:ext cx="7489825" cy="5616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572E52A8-BC3B-4FD4-9B13-9F4CF7068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altLang="hu-HU" sz="3200"/>
              <a:t>Az egyetem Budán 1777-1784</a:t>
            </a:r>
          </a:p>
        </p:txBody>
      </p:sp>
      <p:pic>
        <p:nvPicPr>
          <p:cNvPr id="238598" name="Picture 6">
            <a:extLst>
              <a:ext uri="{FF2B5EF4-FFF2-40B4-BE49-F238E27FC236}">
                <a16:creationId xmlns:a16="http://schemas.microsoft.com/office/drawing/2014/main" id="{EA631AE0-7E07-584F-EF87-F4C3932F65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2420938"/>
            <a:ext cx="6275388" cy="4151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8599" name="Picture 7">
            <a:extLst>
              <a:ext uri="{FF2B5EF4-FFF2-40B4-BE49-F238E27FC236}">
                <a16:creationId xmlns:a16="http://schemas.microsoft.com/office/drawing/2014/main" id="{EEAF4213-DA9E-3066-A32B-3544B9F1C6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4300" y="1125538"/>
            <a:ext cx="4994275" cy="328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>
            <a:extLst>
              <a:ext uri="{FF2B5EF4-FFF2-40B4-BE49-F238E27FC236}">
                <a16:creationId xmlns:a16="http://schemas.microsoft.com/office/drawing/2014/main" id="{80EBCACA-E9EC-00D2-8FE5-BE9A07ACF7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budai univerzitás ünnepélyes megnyitása</a:t>
            </a:r>
            <a:br>
              <a:rPr lang="hu-HU" altLang="hu-HU" sz="2800"/>
            </a:br>
            <a:r>
              <a:rPr lang="hu-HU" altLang="hu-HU" sz="2800"/>
              <a:t>1780. VI. 25-én</a:t>
            </a:r>
          </a:p>
        </p:txBody>
      </p:sp>
      <p:pic>
        <p:nvPicPr>
          <p:cNvPr id="245767" name="Picture 7">
            <a:extLst>
              <a:ext uri="{FF2B5EF4-FFF2-40B4-BE49-F238E27FC236}">
                <a16:creationId xmlns:a16="http://schemas.microsoft.com/office/drawing/2014/main" id="{37224BDD-F68F-EDEE-8FA0-9B7F350311E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3500438"/>
            <a:ext cx="4038600" cy="2701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68" name="Picture 8">
            <a:extLst>
              <a:ext uri="{FF2B5EF4-FFF2-40B4-BE49-F238E27FC236}">
                <a16:creationId xmlns:a16="http://schemas.microsoft.com/office/drawing/2014/main" id="{0DC4259D-8BEB-DE92-5D24-4A174512106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538" y="1700213"/>
            <a:ext cx="4535487" cy="2205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51E3154E-9F9C-FA61-8DB8-DBB702AB31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altLang="hu-HU" sz="3200"/>
              <a:t>Pesten 1784-től</a:t>
            </a:r>
          </a:p>
        </p:txBody>
      </p:sp>
      <p:sp>
        <p:nvSpPr>
          <p:cNvPr id="241670" name="Rectangle 6">
            <a:extLst>
              <a:ext uri="{FF2B5EF4-FFF2-40B4-BE49-F238E27FC236}">
                <a16:creationId xmlns:a16="http://schemas.microsoft.com/office/drawing/2014/main" id="{B9346515-6CEE-D33E-BD84-0623469A9F56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013325"/>
            <a:ext cx="3467100" cy="1082675"/>
          </a:xfrm>
        </p:spPr>
        <p:txBody>
          <a:bodyPr/>
          <a:lstStyle/>
          <a:p>
            <a:r>
              <a:rPr lang="hu-HU" altLang="hu-HU" sz="2400"/>
              <a:t>Pálosok volt kolostora</a:t>
            </a:r>
            <a:br>
              <a:rPr lang="hu-HU" altLang="hu-HU" sz="2400"/>
            </a:br>
            <a:r>
              <a:rPr lang="hu-HU" altLang="hu-HU" sz="2400"/>
              <a:t>1784-1794</a:t>
            </a:r>
          </a:p>
        </p:txBody>
      </p:sp>
      <p:pic>
        <p:nvPicPr>
          <p:cNvPr id="241673" name="Picture 9">
            <a:extLst>
              <a:ext uri="{FF2B5EF4-FFF2-40B4-BE49-F238E27FC236}">
                <a16:creationId xmlns:a16="http://schemas.microsoft.com/office/drawing/2014/main" id="{71535301-41E2-8E04-C385-46CD4F04B63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1484313"/>
            <a:ext cx="4824412" cy="3516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1674" name="Picture 10">
            <a:extLst>
              <a:ext uri="{FF2B5EF4-FFF2-40B4-BE49-F238E27FC236}">
                <a16:creationId xmlns:a16="http://schemas.microsoft.com/office/drawing/2014/main" id="{6AD111DA-8E2C-43AA-37C3-2AB94723B2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84750" y="908050"/>
            <a:ext cx="3751263" cy="5000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7" name="Rectangle 9">
            <a:extLst>
              <a:ext uri="{FF2B5EF4-FFF2-40B4-BE49-F238E27FC236}">
                <a16:creationId xmlns:a16="http://schemas.microsoft.com/office/drawing/2014/main" id="{33FDB3AF-8ABE-BAC3-C067-6B953A3D9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A volt jezsuita kolostor épülete</a:t>
            </a:r>
            <a:br>
              <a:rPr lang="hu-HU" altLang="hu-HU" sz="3200"/>
            </a:br>
            <a:r>
              <a:rPr lang="hu-HU" altLang="hu-HU" sz="3200"/>
              <a:t>Hatvani-Újvilág sarok 1794-től</a:t>
            </a:r>
          </a:p>
        </p:txBody>
      </p:sp>
      <p:pic>
        <p:nvPicPr>
          <p:cNvPr id="43016" name="Picture 8">
            <a:extLst>
              <a:ext uri="{FF2B5EF4-FFF2-40B4-BE49-F238E27FC236}">
                <a16:creationId xmlns:a16="http://schemas.microsoft.com/office/drawing/2014/main" id="{9A11D52A-B437-ED4E-751C-C227C051A4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263" y="1987550"/>
            <a:ext cx="4610100" cy="3065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9" name="Picture 11">
            <a:extLst>
              <a:ext uri="{FF2B5EF4-FFF2-40B4-BE49-F238E27FC236}">
                <a16:creationId xmlns:a16="http://schemas.microsoft.com/office/drawing/2014/main" id="{69B8CFBD-781C-2E6E-4E44-485BCA6041C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6825" y="3544888"/>
            <a:ext cx="3609975" cy="2897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>
            <a:extLst>
              <a:ext uri="{FF2B5EF4-FFF2-40B4-BE49-F238E27FC236}">
                <a16:creationId xmlns:a16="http://schemas.microsoft.com/office/drawing/2014/main" id="{DA3635E1-84D5-C11F-ED4F-2FDAE35DB1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hu-HU" altLang="hu-HU" sz="2800"/>
              <a:t>Az Újvilág (Semmelweis) utca 1894-1896 körül</a:t>
            </a:r>
          </a:p>
        </p:txBody>
      </p:sp>
      <p:pic>
        <p:nvPicPr>
          <p:cNvPr id="45065" name="Picture 9">
            <a:extLst>
              <a:ext uri="{FF2B5EF4-FFF2-40B4-BE49-F238E27FC236}">
                <a16:creationId xmlns:a16="http://schemas.microsoft.com/office/drawing/2014/main" id="{AADA3EE6-E541-065B-042A-7A530E490B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988" y="955675"/>
            <a:ext cx="7058025" cy="5554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>
            <a:extLst>
              <a:ext uri="{FF2B5EF4-FFF2-40B4-BE49-F238E27FC236}">
                <a16:creationId xmlns:a16="http://schemas.microsoft.com/office/drawing/2014/main" id="{646AF336-9C8E-620D-94E2-03A35019EA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hu-HU" altLang="hu-HU" sz="2400"/>
              <a:t>A Kossuth Lajos (1894-ig Hatvani) utca az Astoria felől</a:t>
            </a:r>
          </a:p>
        </p:txBody>
      </p:sp>
      <p:pic>
        <p:nvPicPr>
          <p:cNvPr id="47112" name="Picture 8">
            <a:extLst>
              <a:ext uri="{FF2B5EF4-FFF2-40B4-BE49-F238E27FC236}">
                <a16:creationId xmlns:a16="http://schemas.microsoft.com/office/drawing/2014/main" id="{6D524156-5C9E-E749-A0C8-255DBB778B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988" y="974725"/>
            <a:ext cx="7058025" cy="555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3" name="Rectangle 7">
            <a:extLst>
              <a:ext uri="{FF2B5EF4-FFF2-40B4-BE49-F238E27FC236}">
                <a16:creationId xmlns:a16="http://schemas.microsoft.com/office/drawing/2014/main" id="{9EF85D11-4872-A598-B038-7AECD4ABB5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A Laczkovics-ház a Duna utcában</a:t>
            </a:r>
          </a:p>
        </p:txBody>
      </p:sp>
      <p:pic>
        <p:nvPicPr>
          <p:cNvPr id="80905" name="Picture 9">
            <a:extLst>
              <a:ext uri="{FF2B5EF4-FFF2-40B4-BE49-F238E27FC236}">
                <a16:creationId xmlns:a16="http://schemas.microsoft.com/office/drawing/2014/main" id="{BF9E290D-13B6-5B02-DBA7-61ECE79E61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3357563"/>
            <a:ext cx="4321175" cy="301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7" name="Picture 11">
            <a:extLst>
              <a:ext uri="{FF2B5EF4-FFF2-40B4-BE49-F238E27FC236}">
                <a16:creationId xmlns:a16="http://schemas.microsoft.com/office/drawing/2014/main" id="{E82A5501-BA84-70B1-F1CC-651354B4E3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6100" y="2492375"/>
            <a:ext cx="4537075" cy="3163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>
            <a:extLst>
              <a:ext uri="{FF2B5EF4-FFF2-40B4-BE49-F238E27FC236}">
                <a16:creationId xmlns:a16="http://schemas.microsoft.com/office/drawing/2014/main" id="{19E6C347-0E71-2C0C-38CE-092C54CCA2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A Kunewalder-ház és a Pfeffer-féle sarokház</a:t>
            </a:r>
          </a:p>
        </p:txBody>
      </p:sp>
      <p:pic>
        <p:nvPicPr>
          <p:cNvPr id="83975" name="Picture 7">
            <a:extLst>
              <a:ext uri="{FF2B5EF4-FFF2-40B4-BE49-F238E27FC236}">
                <a16:creationId xmlns:a16="http://schemas.microsoft.com/office/drawing/2014/main" id="{B4BDF91B-93FD-8572-3E1E-BC8FA44901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500" y="2195513"/>
            <a:ext cx="5224463" cy="1920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6" name="Picture 8">
            <a:extLst>
              <a:ext uri="{FF2B5EF4-FFF2-40B4-BE49-F238E27FC236}">
                <a16:creationId xmlns:a16="http://schemas.microsoft.com/office/drawing/2014/main" id="{53566107-BABA-86CD-0385-858EF5F72EC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9338" y="4221163"/>
            <a:ext cx="3887787" cy="2101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1" name="Picture 5">
            <a:extLst>
              <a:ext uri="{FF2B5EF4-FFF2-40B4-BE49-F238E27FC236}">
                <a16:creationId xmlns:a16="http://schemas.microsoft.com/office/drawing/2014/main" id="{5F822A8C-CB24-89F3-17A6-95AB83587F9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075" y="274638"/>
            <a:ext cx="7181850" cy="5821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1AB254F1-CCF5-48EB-3938-F8B421E1F3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1143000"/>
          </a:xfrm>
        </p:spPr>
        <p:txBody>
          <a:bodyPr/>
          <a:lstStyle/>
          <a:p>
            <a:r>
              <a:rPr lang="hu-HU" altLang="hu-HU" sz="2800"/>
              <a:t>Az esztergomi érsekség székhelye 1543-tól. Egyetemalapítás 1635-ben. </a:t>
            </a:r>
            <a:br>
              <a:rPr lang="hu-HU" altLang="hu-HU" sz="2800"/>
            </a:br>
            <a:r>
              <a:rPr lang="hu-HU" altLang="hu-HU" sz="2800"/>
              <a:t>Kiegészítése Orvoskarral: 1769. nov. 7.</a:t>
            </a:r>
          </a:p>
        </p:txBody>
      </p:sp>
      <p:pic>
        <p:nvPicPr>
          <p:cNvPr id="24584" name="Picture 8">
            <a:extLst>
              <a:ext uri="{FF2B5EF4-FFF2-40B4-BE49-F238E27FC236}">
                <a16:creationId xmlns:a16="http://schemas.microsoft.com/office/drawing/2014/main" id="{EDC5703A-AE28-3195-F624-179571822B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8538" y="1628775"/>
            <a:ext cx="4457700" cy="4973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>
            <a:extLst>
              <a:ext uri="{FF2B5EF4-FFF2-40B4-BE49-F238E27FC236}">
                <a16:creationId xmlns:a16="http://schemas.microsoft.com/office/drawing/2014/main" id="{C7185F95-B443-5BF3-73E3-9396794EC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hu-HU" altLang="hu-HU" sz="2800"/>
              <a:t>Az élettani épület az Esterházy utcában. </a:t>
            </a:r>
            <a:br>
              <a:rPr lang="hu-HU" altLang="hu-HU" sz="2800"/>
            </a:br>
            <a:r>
              <a:rPr lang="hu-HU" altLang="hu-HU" sz="2800"/>
              <a:t>Épült: 1873-1875</a:t>
            </a:r>
          </a:p>
        </p:txBody>
      </p:sp>
      <p:pic>
        <p:nvPicPr>
          <p:cNvPr id="113685" name="Picture 21">
            <a:extLst>
              <a:ext uri="{FF2B5EF4-FFF2-40B4-BE49-F238E27FC236}">
                <a16:creationId xmlns:a16="http://schemas.microsoft.com/office/drawing/2014/main" id="{8AD3A546-49CC-09E9-6D6C-09F4391548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9338" y="3573463"/>
            <a:ext cx="4038600" cy="2614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86" name="Picture 22">
            <a:extLst>
              <a:ext uri="{FF2B5EF4-FFF2-40B4-BE49-F238E27FC236}">
                <a16:creationId xmlns:a16="http://schemas.microsoft.com/office/drawing/2014/main" id="{99069070-ADAB-7713-9F17-CF6CE3E3C8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484313"/>
            <a:ext cx="4762500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3" name="Picture 7">
            <a:extLst>
              <a:ext uri="{FF2B5EF4-FFF2-40B4-BE49-F238E27FC236}">
                <a16:creationId xmlns:a16="http://schemas.microsoft.com/office/drawing/2014/main" id="{4C236A57-80B7-903C-F0DF-FAE08BF1DCB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581025"/>
            <a:ext cx="5327650" cy="4360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44" name="Picture 8">
            <a:extLst>
              <a:ext uri="{FF2B5EF4-FFF2-40B4-BE49-F238E27FC236}">
                <a16:creationId xmlns:a16="http://schemas.microsoft.com/office/drawing/2014/main" id="{16F1E17D-11E9-B757-6C3A-174303E1834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51363" y="3357563"/>
            <a:ext cx="4592637" cy="290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>
            <a:extLst>
              <a:ext uri="{FF2B5EF4-FFF2-40B4-BE49-F238E27FC236}">
                <a16:creationId xmlns:a16="http://schemas.microsoft.com/office/drawing/2014/main" id="{CC87C930-58AF-5E87-435A-0D78939B7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I. sz. Sebészet. Tervező: Kolbenheyer Ferenc.</a:t>
            </a:r>
            <a:br>
              <a:rPr lang="hu-HU" altLang="hu-HU" sz="2800"/>
            </a:br>
            <a:r>
              <a:rPr lang="hu-HU" altLang="hu-HU" sz="2800"/>
              <a:t>Épült 1875-1876</a:t>
            </a:r>
          </a:p>
        </p:txBody>
      </p:sp>
      <p:pic>
        <p:nvPicPr>
          <p:cNvPr id="115718" name="Picture 6">
            <a:extLst>
              <a:ext uri="{FF2B5EF4-FFF2-40B4-BE49-F238E27FC236}">
                <a16:creationId xmlns:a16="http://schemas.microsoft.com/office/drawing/2014/main" id="{DF8C725A-4641-909A-AF89-741B9FC9CCE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3350" y="1482725"/>
            <a:ext cx="6337300" cy="5192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5719" name="Rectangle 7">
            <a:extLst>
              <a:ext uri="{FF2B5EF4-FFF2-40B4-BE49-F238E27FC236}">
                <a16:creationId xmlns:a16="http://schemas.microsoft.com/office/drawing/2014/main" id="{4F94057F-A5CB-14CA-AB36-A85A6AF1B54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6062663"/>
            <a:ext cx="8229600" cy="795337"/>
          </a:xfrm>
        </p:spPr>
        <p:txBody>
          <a:bodyPr/>
          <a:lstStyle/>
          <a:p>
            <a:r>
              <a:rPr lang="hu-HU" altLang="hu-HU" sz="2800"/>
              <a:t>Felvétel 1876-1877 körül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>
            <a:extLst>
              <a:ext uri="{FF2B5EF4-FFF2-40B4-BE49-F238E27FC236}">
                <a16:creationId xmlns:a16="http://schemas.microsoft.com/office/drawing/2014/main" id="{EF940072-6C3E-11F0-A91C-3E5BA123655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075" y="274638"/>
            <a:ext cx="7181850" cy="5821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0839" name="Rectangle 7">
            <a:extLst>
              <a:ext uri="{FF2B5EF4-FFF2-40B4-BE49-F238E27FC236}">
                <a16:creationId xmlns:a16="http://schemas.microsoft.com/office/drawing/2014/main" id="{76AF8555-BAA2-2690-BE32-748108CAE5E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949950"/>
            <a:ext cx="8229600" cy="579438"/>
          </a:xfrm>
        </p:spPr>
        <p:txBody>
          <a:bodyPr/>
          <a:lstStyle/>
          <a:p>
            <a:r>
              <a:rPr lang="hu-HU" altLang="hu-HU" sz="2800"/>
              <a:t>Felvétel 1876-1877 körül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1" name="Rectangle 11">
            <a:extLst>
              <a:ext uri="{FF2B5EF4-FFF2-40B4-BE49-F238E27FC236}">
                <a16:creationId xmlns:a16="http://schemas.microsoft.com/office/drawing/2014/main" id="{6F3FCF2E-1D08-A176-4D0B-8D8FE580B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400"/>
              <a:t>Az anatómiai/patológiai épület. </a:t>
            </a:r>
            <a:br>
              <a:rPr lang="hu-HU" altLang="hu-HU" sz="2400"/>
            </a:br>
            <a:r>
              <a:rPr lang="hu-HU" altLang="hu-HU" sz="2400"/>
              <a:t>Épült Kolbenheyer Ferenc tervei szerint 1875-1878 között. </a:t>
            </a:r>
            <a:br>
              <a:rPr lang="hu-HU" altLang="hu-HU" sz="2400"/>
            </a:br>
            <a:r>
              <a:rPr lang="hu-HU" altLang="hu-HU" sz="2400"/>
              <a:t>Építési költség: 319.829 frt. 61 kr.</a:t>
            </a:r>
          </a:p>
        </p:txBody>
      </p:sp>
      <p:pic>
        <p:nvPicPr>
          <p:cNvPr id="122888" name="Picture 8">
            <a:extLst>
              <a:ext uri="{FF2B5EF4-FFF2-40B4-BE49-F238E27FC236}">
                <a16:creationId xmlns:a16="http://schemas.microsoft.com/office/drawing/2014/main" id="{E72B8895-2311-6AA8-DEF4-CD91C556445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2060575"/>
            <a:ext cx="4537075" cy="3643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892" name="Rectangle 12">
            <a:extLst>
              <a:ext uri="{FF2B5EF4-FFF2-40B4-BE49-F238E27FC236}">
                <a16:creationId xmlns:a16="http://schemas.microsoft.com/office/drawing/2014/main" id="{E03E0334-B170-BBEC-EC90-13238B9D45D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95288" y="5876925"/>
            <a:ext cx="7294562" cy="730250"/>
          </a:xfrm>
        </p:spPr>
        <p:txBody>
          <a:bodyPr/>
          <a:lstStyle/>
          <a:p>
            <a:r>
              <a:rPr lang="hu-HU" altLang="hu-HU" sz="2800"/>
              <a:t>1879, 1908 körül</a:t>
            </a:r>
          </a:p>
        </p:txBody>
      </p:sp>
      <p:pic>
        <p:nvPicPr>
          <p:cNvPr id="122890" name="Picture 10">
            <a:extLst>
              <a:ext uri="{FF2B5EF4-FFF2-40B4-BE49-F238E27FC236}">
                <a16:creationId xmlns:a16="http://schemas.microsoft.com/office/drawing/2014/main" id="{AABFF8E9-BC0E-48CA-DDAB-E20BADD470B7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57700" y="3429000"/>
            <a:ext cx="4686300" cy="3024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9" name="Rectangle 7">
            <a:extLst>
              <a:ext uri="{FF2B5EF4-FFF2-40B4-BE49-F238E27FC236}">
                <a16:creationId xmlns:a16="http://schemas.microsoft.com/office/drawing/2014/main" id="{DFCADAB9-CC14-B69B-A2BE-88FA828886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A belső klinikai telep 1896-ban</a:t>
            </a:r>
          </a:p>
        </p:txBody>
      </p:sp>
      <p:pic>
        <p:nvPicPr>
          <p:cNvPr id="125958" name="Picture 6">
            <a:extLst>
              <a:ext uri="{FF2B5EF4-FFF2-40B4-BE49-F238E27FC236}">
                <a16:creationId xmlns:a16="http://schemas.microsoft.com/office/drawing/2014/main" id="{EFA96809-BB58-9A0C-18EA-ADC3EAC2F9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7313" y="1704975"/>
            <a:ext cx="6427787" cy="428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5" name="Picture 7">
            <a:extLst>
              <a:ext uri="{FF2B5EF4-FFF2-40B4-BE49-F238E27FC236}">
                <a16:creationId xmlns:a16="http://schemas.microsoft.com/office/drawing/2014/main" id="{31ED3EC4-771C-C521-2D36-7119486D494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1584325"/>
            <a:ext cx="5291138" cy="3519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0056" name="Picture 8">
            <a:extLst>
              <a:ext uri="{FF2B5EF4-FFF2-40B4-BE49-F238E27FC236}">
                <a16:creationId xmlns:a16="http://schemas.microsoft.com/office/drawing/2014/main" id="{D9EEF9EE-152E-126D-49B1-476F626DB69E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9700" y="4292600"/>
            <a:ext cx="3589338" cy="2320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0059" name="Picture 11">
            <a:extLst>
              <a:ext uri="{FF2B5EF4-FFF2-40B4-BE49-F238E27FC236}">
                <a16:creationId xmlns:a16="http://schemas.microsoft.com/office/drawing/2014/main" id="{1C1BCF2F-6B49-D168-FCF4-1157E822025D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11638" y="404813"/>
            <a:ext cx="4038600" cy="1954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>
            <a:extLst>
              <a:ext uri="{FF2B5EF4-FFF2-40B4-BE49-F238E27FC236}">
                <a16:creationId xmlns:a16="http://schemas.microsoft.com/office/drawing/2014/main" id="{53BE87BE-753A-7E45-606F-D7598380B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kari főépület. Építette: Weber Antal 1880-1884 között</a:t>
            </a:r>
          </a:p>
        </p:txBody>
      </p:sp>
      <p:pic>
        <p:nvPicPr>
          <p:cNvPr id="139272" name="Picture 8">
            <a:extLst>
              <a:ext uri="{FF2B5EF4-FFF2-40B4-BE49-F238E27FC236}">
                <a16:creationId xmlns:a16="http://schemas.microsoft.com/office/drawing/2014/main" id="{4B214F1B-CBA3-AADD-FE20-D93F047B48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98915">
            <a:off x="496888" y="1787525"/>
            <a:ext cx="3816350" cy="251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9275" name="Rectangle 11">
            <a:extLst>
              <a:ext uri="{FF2B5EF4-FFF2-40B4-BE49-F238E27FC236}">
                <a16:creationId xmlns:a16="http://schemas.microsoft.com/office/drawing/2014/main" id="{F0A14632-510D-FCAE-4FB1-C7A7B2AD7CF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5805488"/>
            <a:ext cx="8229600" cy="795337"/>
          </a:xfrm>
        </p:spPr>
        <p:txBody>
          <a:bodyPr/>
          <a:lstStyle/>
          <a:p>
            <a:r>
              <a:rPr lang="hu-HU" altLang="hu-HU" sz="2800"/>
              <a:t>Felvétel 1909 körül</a:t>
            </a:r>
          </a:p>
        </p:txBody>
      </p:sp>
      <p:pic>
        <p:nvPicPr>
          <p:cNvPr id="139271" name="Picture 7">
            <a:extLst>
              <a:ext uri="{FF2B5EF4-FFF2-40B4-BE49-F238E27FC236}">
                <a16:creationId xmlns:a16="http://schemas.microsoft.com/office/drawing/2014/main" id="{0C6BBCA7-1287-6221-BD0B-9F1A5F951BDF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51594">
            <a:off x="4635500" y="1800225"/>
            <a:ext cx="3967163" cy="2571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274" name="Picture 10">
            <a:extLst>
              <a:ext uri="{FF2B5EF4-FFF2-40B4-BE49-F238E27FC236}">
                <a16:creationId xmlns:a16="http://schemas.microsoft.com/office/drawing/2014/main" id="{1B53E0A4-C0CA-40A8-C013-5DE04D361A72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5738" y="4176713"/>
            <a:ext cx="3889375" cy="2509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>
            <a:extLst>
              <a:ext uri="{FF2B5EF4-FFF2-40B4-BE49-F238E27FC236}">
                <a16:creationId xmlns:a16="http://schemas.microsoft.com/office/drawing/2014/main" id="{170126B0-A5C3-FC62-964A-77BE906D73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Pasteur Intézet munkatársai oltást végeznek az Orvoskar kertjében</a:t>
            </a:r>
          </a:p>
        </p:txBody>
      </p:sp>
      <p:pic>
        <p:nvPicPr>
          <p:cNvPr id="141318" name="Picture 6">
            <a:extLst>
              <a:ext uri="{FF2B5EF4-FFF2-40B4-BE49-F238E27FC236}">
                <a16:creationId xmlns:a16="http://schemas.microsoft.com/office/drawing/2014/main" id="{A9433849-3187-06B8-C812-FD5D48CC21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013" y="1709738"/>
            <a:ext cx="6846887" cy="4754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4" name="Rectangle 10">
            <a:extLst>
              <a:ext uri="{FF2B5EF4-FFF2-40B4-BE49-F238E27FC236}">
                <a16:creationId xmlns:a16="http://schemas.microsoft.com/office/drawing/2014/main" id="{DF513641-B831-73CB-E19C-2550AAAEE8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hu-HU" altLang="hu-HU" sz="2800"/>
              <a:t>Háborús pusztítások</a:t>
            </a:r>
          </a:p>
        </p:txBody>
      </p:sp>
      <p:pic>
        <p:nvPicPr>
          <p:cNvPr id="134151" name="Picture 7">
            <a:extLst>
              <a:ext uri="{FF2B5EF4-FFF2-40B4-BE49-F238E27FC236}">
                <a16:creationId xmlns:a16="http://schemas.microsoft.com/office/drawing/2014/main" id="{94181B5A-33F9-2BC8-B540-9A8312D041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4663" y="3213100"/>
            <a:ext cx="4602162" cy="3467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53" name="Rectangle 9">
            <a:extLst>
              <a:ext uri="{FF2B5EF4-FFF2-40B4-BE49-F238E27FC236}">
                <a16:creationId xmlns:a16="http://schemas.microsoft.com/office/drawing/2014/main" id="{B17E0498-F96E-C351-363A-4642904219E9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14400" y="5949950"/>
            <a:ext cx="8229600" cy="5064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 sz="2800"/>
              <a:t>1944, 1956</a:t>
            </a:r>
          </a:p>
        </p:txBody>
      </p:sp>
      <p:pic>
        <p:nvPicPr>
          <p:cNvPr id="134156" name="Picture 12">
            <a:extLst>
              <a:ext uri="{FF2B5EF4-FFF2-40B4-BE49-F238E27FC236}">
                <a16:creationId xmlns:a16="http://schemas.microsoft.com/office/drawing/2014/main" id="{98E2DA5F-0DB4-FDB5-17ED-CC77C5CE76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112838"/>
            <a:ext cx="4470400" cy="3305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3" name="Rectangle 9">
            <a:extLst>
              <a:ext uri="{FF2B5EF4-FFF2-40B4-BE49-F238E27FC236}">
                <a16:creationId xmlns:a16="http://schemas.microsoft.com/office/drawing/2014/main" id="{D3F3D150-686E-0847-823C-28C7C5BF83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400"/>
              <a:t>A Keresztelő Szent János templom és az egyetem főépülete</a:t>
            </a:r>
          </a:p>
        </p:txBody>
      </p:sp>
      <p:pic>
        <p:nvPicPr>
          <p:cNvPr id="26632" name="Picture 8">
            <a:extLst>
              <a:ext uri="{FF2B5EF4-FFF2-40B4-BE49-F238E27FC236}">
                <a16:creationId xmlns:a16="http://schemas.microsoft.com/office/drawing/2014/main" id="{BF3B6ECA-C6F0-074E-BB83-4DC6E4EB5DD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752600"/>
            <a:ext cx="4464050" cy="407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5" name="Picture 11">
            <a:extLst>
              <a:ext uri="{FF2B5EF4-FFF2-40B4-BE49-F238E27FC236}">
                <a16:creationId xmlns:a16="http://schemas.microsoft.com/office/drawing/2014/main" id="{8AC3F21D-A1F1-42A9-88CA-2EBE7E81E4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13300" y="1600200"/>
            <a:ext cx="3706813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>
            <a:extLst>
              <a:ext uri="{FF2B5EF4-FFF2-40B4-BE49-F238E27FC236}">
                <a16:creationId xmlns:a16="http://schemas.microsoft.com/office/drawing/2014/main" id="{56FE8698-904B-AF5F-9039-914A4CAA40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hu-HU" altLang="hu-HU" sz="2800"/>
              <a:t>II. sz. Belklinika. </a:t>
            </a:r>
            <a:br>
              <a:rPr lang="hu-HU" altLang="hu-HU" sz="2800"/>
            </a:br>
            <a:r>
              <a:rPr lang="hu-HU" altLang="hu-HU" sz="2800"/>
              <a:t>Épült Weber Antal tervei szerint 1884-1885-ben</a:t>
            </a:r>
          </a:p>
        </p:txBody>
      </p:sp>
      <p:pic>
        <p:nvPicPr>
          <p:cNvPr id="137223" name="Picture 7">
            <a:extLst>
              <a:ext uri="{FF2B5EF4-FFF2-40B4-BE49-F238E27FC236}">
                <a16:creationId xmlns:a16="http://schemas.microsoft.com/office/drawing/2014/main" id="{EE71679B-5B7F-1775-7FB9-991124CCF54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3284538"/>
            <a:ext cx="4464050" cy="3078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7224" name="Picture 8">
            <a:extLst>
              <a:ext uri="{FF2B5EF4-FFF2-40B4-BE49-F238E27FC236}">
                <a16:creationId xmlns:a16="http://schemas.microsoft.com/office/drawing/2014/main" id="{301C5CC7-2932-DBF5-87DC-3965A61240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0025" y="1843088"/>
            <a:ext cx="3794125" cy="2295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>
            <a:extLst>
              <a:ext uri="{FF2B5EF4-FFF2-40B4-BE49-F238E27FC236}">
                <a16:creationId xmlns:a16="http://schemas.microsoft.com/office/drawing/2014/main" id="{46D9FD47-0FFF-6EEC-9EA4-BF7D5EEBBF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A Gazdasági Hivatal (1883/84) </a:t>
            </a:r>
            <a:br>
              <a:rPr lang="hu-HU" altLang="hu-HU" sz="3200"/>
            </a:br>
            <a:r>
              <a:rPr lang="hu-HU" altLang="hu-HU" sz="3200"/>
              <a:t>és a konyhák (1877/78)</a:t>
            </a:r>
          </a:p>
        </p:txBody>
      </p:sp>
      <p:pic>
        <p:nvPicPr>
          <p:cNvPr id="147465" name="Picture 9">
            <a:extLst>
              <a:ext uri="{FF2B5EF4-FFF2-40B4-BE49-F238E27FC236}">
                <a16:creationId xmlns:a16="http://schemas.microsoft.com/office/drawing/2014/main" id="{9FD40BF1-5254-9121-BBD3-BB7B5EE14CD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3892550"/>
            <a:ext cx="4248150" cy="2576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7466" name="Picture 10">
            <a:extLst>
              <a:ext uri="{FF2B5EF4-FFF2-40B4-BE49-F238E27FC236}">
                <a16:creationId xmlns:a16="http://schemas.microsoft.com/office/drawing/2014/main" id="{55A9ACF7-08B1-DC79-1BCF-B012D78BB71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7900" y="1916113"/>
            <a:ext cx="4206875" cy="3038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>
            <a:extLst>
              <a:ext uri="{FF2B5EF4-FFF2-40B4-BE49-F238E27FC236}">
                <a16:creationId xmlns:a16="http://schemas.microsoft.com/office/drawing/2014/main" id="{0256ACA5-EF4A-A798-1F8F-10D6AAC3A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Bánffy-ház és a báró Simonyi-ház</a:t>
            </a:r>
            <a:br>
              <a:rPr lang="hu-HU" altLang="hu-HU" sz="2800"/>
            </a:br>
            <a:r>
              <a:rPr lang="hu-HU" altLang="hu-HU" sz="2800"/>
              <a:t>(a női klinikák otthonai)</a:t>
            </a:r>
          </a:p>
        </p:txBody>
      </p:sp>
      <p:pic>
        <p:nvPicPr>
          <p:cNvPr id="145415" name="Picture 7">
            <a:extLst>
              <a:ext uri="{FF2B5EF4-FFF2-40B4-BE49-F238E27FC236}">
                <a16:creationId xmlns:a16="http://schemas.microsoft.com/office/drawing/2014/main" id="{88F08631-0F24-D2C8-5087-A0CF3DA3529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3316288"/>
            <a:ext cx="4319588" cy="318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5416" name="Picture 8">
            <a:extLst>
              <a:ext uri="{FF2B5EF4-FFF2-40B4-BE49-F238E27FC236}">
                <a16:creationId xmlns:a16="http://schemas.microsoft.com/office/drawing/2014/main" id="{89334A8B-8586-1C43-5D57-70DA0282BF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0563" y="1797050"/>
            <a:ext cx="4302125" cy="290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>
            <a:extLst>
              <a:ext uri="{FF2B5EF4-FFF2-40B4-BE49-F238E27FC236}">
                <a16:creationId xmlns:a16="http://schemas.microsoft.com/office/drawing/2014/main" id="{391549A5-ABE8-5FDF-2D5B-CBC7487FA8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400"/>
              <a:t>I. sz. Szülészeti és Nőgyógyászati Klinika. </a:t>
            </a:r>
            <a:br>
              <a:rPr lang="hu-HU" altLang="hu-HU" sz="2400"/>
            </a:br>
            <a:r>
              <a:rPr lang="hu-HU" altLang="hu-HU" sz="2400"/>
              <a:t>Épült Kiss István tervei szerint 1894-1898.III.1. között</a:t>
            </a:r>
          </a:p>
        </p:txBody>
      </p:sp>
      <p:pic>
        <p:nvPicPr>
          <p:cNvPr id="149510" name="Picture 6">
            <a:extLst>
              <a:ext uri="{FF2B5EF4-FFF2-40B4-BE49-F238E27FC236}">
                <a16:creationId xmlns:a16="http://schemas.microsoft.com/office/drawing/2014/main" id="{E8BC5D6D-CDEA-9DDB-32A4-762804BEED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712913"/>
            <a:ext cx="8229600" cy="427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9" name="Rectangle 7">
            <a:extLst>
              <a:ext uri="{FF2B5EF4-FFF2-40B4-BE49-F238E27FC236}">
                <a16:creationId xmlns:a16="http://schemas.microsoft.com/office/drawing/2014/main" id="{679AA3C6-F0DB-0B08-4E0F-0D9D9D6AF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400"/>
              <a:t>II. sz. Sebészeti Klinika. Épült Kiss István tervei szerint 1899.júl.11. – 1901 októbere között</a:t>
            </a:r>
          </a:p>
        </p:txBody>
      </p:sp>
      <p:pic>
        <p:nvPicPr>
          <p:cNvPr id="151558" name="Picture 6">
            <a:extLst>
              <a:ext uri="{FF2B5EF4-FFF2-40B4-BE49-F238E27FC236}">
                <a16:creationId xmlns:a16="http://schemas.microsoft.com/office/drawing/2014/main" id="{536737DF-8F8E-3808-9523-EA0ED87852A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703388"/>
            <a:ext cx="4679950" cy="3455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1563" name="Picture 11">
            <a:extLst>
              <a:ext uri="{FF2B5EF4-FFF2-40B4-BE49-F238E27FC236}">
                <a16:creationId xmlns:a16="http://schemas.microsoft.com/office/drawing/2014/main" id="{EFFC87A8-2E61-4F7D-2FD5-C487CA7757E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463" y="4005263"/>
            <a:ext cx="4038600" cy="2600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>
            <a:extLst>
              <a:ext uri="{FF2B5EF4-FFF2-40B4-BE49-F238E27FC236}">
                <a16:creationId xmlns:a16="http://schemas.microsoft.com/office/drawing/2014/main" id="{9DBE5AA8-7ABB-354D-7DEB-565C0FC62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A Szemészeti Klinika</a:t>
            </a:r>
            <a:br>
              <a:rPr lang="hu-HU" altLang="hu-HU" sz="3200"/>
            </a:br>
            <a:r>
              <a:rPr lang="hu-HU" altLang="hu-HU" sz="3200"/>
              <a:t>Korb Flóris – Giergl Kálmán (1908)</a:t>
            </a:r>
          </a:p>
        </p:txBody>
      </p:sp>
      <p:pic>
        <p:nvPicPr>
          <p:cNvPr id="154633" name="Picture 9">
            <a:extLst>
              <a:ext uri="{FF2B5EF4-FFF2-40B4-BE49-F238E27FC236}">
                <a16:creationId xmlns:a16="http://schemas.microsoft.com/office/drawing/2014/main" id="{D3D82C9D-F6B0-1761-0D4C-BAE1961CCF9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4825" y="1484313"/>
            <a:ext cx="4318000" cy="3460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4634" name="Picture 10">
            <a:extLst>
              <a:ext uri="{FF2B5EF4-FFF2-40B4-BE49-F238E27FC236}">
                <a16:creationId xmlns:a16="http://schemas.microsoft.com/office/drawing/2014/main" id="{F4A34176-A52A-F75B-7502-3C1A9E1470A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463" y="3698875"/>
            <a:ext cx="4181475" cy="2627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Rectangle 4">
            <a:extLst>
              <a:ext uri="{FF2B5EF4-FFF2-40B4-BE49-F238E27FC236}">
                <a16:creationId xmlns:a16="http://schemas.microsoft.com/office/drawing/2014/main" id="{0FC206E0-369D-1826-D3D7-25A858825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Szemklinika – kert, különszoba, professzori iroda</a:t>
            </a:r>
          </a:p>
        </p:txBody>
      </p:sp>
      <p:pic>
        <p:nvPicPr>
          <p:cNvPr id="156680" name="Picture 8">
            <a:extLst>
              <a:ext uri="{FF2B5EF4-FFF2-40B4-BE49-F238E27FC236}">
                <a16:creationId xmlns:a16="http://schemas.microsoft.com/office/drawing/2014/main" id="{D1986354-996C-7B4A-EE54-9697F6E324D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2608263"/>
            <a:ext cx="4826000" cy="292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6683" name="Rectangle 11">
            <a:extLst>
              <a:ext uri="{FF2B5EF4-FFF2-40B4-BE49-F238E27FC236}">
                <a16:creationId xmlns:a16="http://schemas.microsoft.com/office/drawing/2014/main" id="{2FC2D93F-98D5-7B7D-41E4-C752D931EC4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6092825"/>
            <a:ext cx="8229600" cy="579438"/>
          </a:xfrm>
        </p:spPr>
        <p:txBody>
          <a:bodyPr/>
          <a:lstStyle/>
          <a:p>
            <a:r>
              <a:rPr lang="hu-HU" altLang="hu-HU" sz="2400"/>
              <a:t>Felvételek 1909-ből</a:t>
            </a:r>
          </a:p>
        </p:txBody>
      </p:sp>
      <p:pic>
        <p:nvPicPr>
          <p:cNvPr id="156681" name="Picture 9">
            <a:extLst>
              <a:ext uri="{FF2B5EF4-FFF2-40B4-BE49-F238E27FC236}">
                <a16:creationId xmlns:a16="http://schemas.microsoft.com/office/drawing/2014/main" id="{DCA81AA4-A418-9486-1666-B5961DC7AAED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4163" y="1412875"/>
            <a:ext cx="3451225" cy="2171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6682" name="Picture 10">
            <a:extLst>
              <a:ext uri="{FF2B5EF4-FFF2-40B4-BE49-F238E27FC236}">
                <a16:creationId xmlns:a16="http://schemas.microsoft.com/office/drawing/2014/main" id="{93773372-0F95-702B-8E83-0B8BBB541774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463" y="4149725"/>
            <a:ext cx="3586162" cy="2171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>
            <a:extLst>
              <a:ext uri="{FF2B5EF4-FFF2-40B4-BE49-F238E27FC236}">
                <a16:creationId xmlns:a16="http://schemas.microsoft.com/office/drawing/2014/main" id="{621DA259-9D29-915F-7406-ED8BA8EB4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A belső klinikai telep ma</a:t>
            </a:r>
          </a:p>
        </p:txBody>
      </p:sp>
      <p:pic>
        <p:nvPicPr>
          <p:cNvPr id="160774" name="Picture 6">
            <a:extLst>
              <a:ext uri="{FF2B5EF4-FFF2-40B4-BE49-F238E27FC236}">
                <a16:creationId xmlns:a16="http://schemas.microsoft.com/office/drawing/2014/main" id="{60757CD1-0E83-12ED-CD5C-3EA01256C2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7813" y="1352550"/>
            <a:ext cx="6119812" cy="4933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6" name="Picture 6">
            <a:extLst>
              <a:ext uri="{FF2B5EF4-FFF2-40B4-BE49-F238E27FC236}">
                <a16:creationId xmlns:a16="http://schemas.microsoft.com/office/drawing/2014/main" id="{A60CD508-9D48-D499-02FA-D1822AC4DD8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6100" y="476250"/>
            <a:ext cx="4179888" cy="6072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8967" name="Rectangle 7">
            <a:extLst>
              <a:ext uri="{FF2B5EF4-FFF2-40B4-BE49-F238E27FC236}">
                <a16:creationId xmlns:a16="http://schemas.microsoft.com/office/drawing/2014/main" id="{FCCA1B44-8D29-F7F4-293C-B161EEFEDAE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495800"/>
          </a:xfrm>
        </p:spPr>
        <p:txBody>
          <a:bodyPr/>
          <a:lstStyle/>
          <a:p>
            <a:r>
              <a:rPr lang="hu-HU" altLang="hu-HU" sz="2400"/>
              <a:t>A Kórtani Int., Bakteriológiai Int. és Pasteur Intézet Rákos utcai épülete 1909 körül</a:t>
            </a:r>
          </a:p>
          <a:p>
            <a:r>
              <a:rPr lang="hu-HU" altLang="hu-HU" sz="2400"/>
              <a:t>Épült 1901-ben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Rectangle 4">
            <a:extLst>
              <a:ext uri="{FF2B5EF4-FFF2-40B4-BE49-F238E27FC236}">
                <a16:creationId xmlns:a16="http://schemas.microsoft.com/office/drawing/2014/main" id="{61A13CBE-5F16-F137-FAAE-5E26BD6A1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Kolbenheyer Ferenc, Kauser József, </a:t>
            </a:r>
            <a:br>
              <a:rPr lang="hu-HU" altLang="hu-HU" sz="2800"/>
            </a:br>
            <a:r>
              <a:rPr lang="hu-HU" altLang="hu-HU" sz="2800"/>
              <a:t>Korb Flóris – Giergl Kálmán (1883, 1910)</a:t>
            </a:r>
          </a:p>
        </p:txBody>
      </p:sp>
      <p:pic>
        <p:nvPicPr>
          <p:cNvPr id="158727" name="Picture 7">
            <a:extLst>
              <a:ext uri="{FF2B5EF4-FFF2-40B4-BE49-F238E27FC236}">
                <a16:creationId xmlns:a16="http://schemas.microsoft.com/office/drawing/2014/main" id="{86851E4A-0D1C-B955-F807-9EFCC34C757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773238"/>
            <a:ext cx="4608513" cy="3638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8728" name="Picture 8">
            <a:extLst>
              <a:ext uri="{FF2B5EF4-FFF2-40B4-BE49-F238E27FC236}">
                <a16:creationId xmlns:a16="http://schemas.microsoft.com/office/drawing/2014/main" id="{B17D28A0-9718-B733-57C0-2B805715AB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9338" y="4076700"/>
            <a:ext cx="4038600" cy="2528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>
            <a:extLst>
              <a:ext uri="{FF2B5EF4-FFF2-40B4-BE49-F238E27FC236}">
                <a16:creationId xmlns:a16="http://schemas.microsoft.com/office/drawing/2014/main" id="{6DF22678-0936-7083-CD19-8FE4611917C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8538" y="549275"/>
            <a:ext cx="4648200" cy="5821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>
            <a:extLst>
              <a:ext uri="{FF2B5EF4-FFF2-40B4-BE49-F238E27FC236}">
                <a16:creationId xmlns:a16="http://schemas.microsoft.com/office/drawing/2014/main" id="{AD65DB7B-C22D-376D-6A75-C43B7BC17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Hauszmann Alajos 1890</a:t>
            </a:r>
            <a:br>
              <a:rPr lang="hu-HU" altLang="hu-HU" sz="2800"/>
            </a:br>
            <a:r>
              <a:rPr lang="hu-HU" altLang="hu-HU" sz="2800"/>
              <a:t>(összköltség: 267.872 frt. 8 kr.)</a:t>
            </a:r>
          </a:p>
        </p:txBody>
      </p:sp>
      <p:pic>
        <p:nvPicPr>
          <p:cNvPr id="162822" name="Picture 6">
            <a:extLst>
              <a:ext uri="{FF2B5EF4-FFF2-40B4-BE49-F238E27FC236}">
                <a16:creationId xmlns:a16="http://schemas.microsoft.com/office/drawing/2014/main" id="{076E1489-4BCE-4C51-AB54-5181F7C590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7813" y="1628775"/>
            <a:ext cx="6035675" cy="4852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70" name="Picture 6">
            <a:extLst>
              <a:ext uri="{FF2B5EF4-FFF2-40B4-BE49-F238E27FC236}">
                <a16:creationId xmlns:a16="http://schemas.microsoft.com/office/drawing/2014/main" id="{B889339D-5B87-BAD4-8071-D0BFF205D5D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333375"/>
            <a:ext cx="6618288" cy="4186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4872" name="Rectangle 8">
            <a:extLst>
              <a:ext uri="{FF2B5EF4-FFF2-40B4-BE49-F238E27FC236}">
                <a16:creationId xmlns:a16="http://schemas.microsoft.com/office/drawing/2014/main" id="{FC82800F-4162-2DFB-447A-5073D37F588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805488"/>
            <a:ext cx="8229600" cy="719137"/>
          </a:xfrm>
        </p:spPr>
        <p:txBody>
          <a:bodyPr/>
          <a:lstStyle/>
          <a:p>
            <a:r>
              <a:rPr lang="hu-HU" altLang="hu-HU" sz="2800"/>
              <a:t>Felvételek 1909-ből</a:t>
            </a:r>
          </a:p>
        </p:txBody>
      </p:sp>
      <p:pic>
        <p:nvPicPr>
          <p:cNvPr id="164877" name="Picture 13">
            <a:extLst>
              <a:ext uri="{FF2B5EF4-FFF2-40B4-BE49-F238E27FC236}">
                <a16:creationId xmlns:a16="http://schemas.microsoft.com/office/drawing/2014/main" id="{4B4063B7-AF04-5DD3-01DF-029245341AB4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70488" y="4081463"/>
            <a:ext cx="3716337" cy="2433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4">
            <a:extLst>
              <a:ext uri="{FF2B5EF4-FFF2-40B4-BE49-F238E27FC236}">
                <a16:creationId xmlns:a16="http://schemas.microsoft.com/office/drawing/2014/main" id="{68B9AAEC-D7EC-5DDF-6CE6-B420FB1391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Az anatómiai épületek 1909 körül.</a:t>
            </a:r>
            <a:br>
              <a:rPr lang="hu-HU" altLang="hu-HU" sz="3200"/>
            </a:br>
            <a:r>
              <a:rPr lang="hu-HU" altLang="hu-HU" sz="3200"/>
              <a:t>Épült 1896-1898</a:t>
            </a:r>
          </a:p>
        </p:txBody>
      </p:sp>
      <p:pic>
        <p:nvPicPr>
          <p:cNvPr id="173062" name="Picture 6">
            <a:extLst>
              <a:ext uri="{FF2B5EF4-FFF2-40B4-BE49-F238E27FC236}">
                <a16:creationId xmlns:a16="http://schemas.microsoft.com/office/drawing/2014/main" id="{C3A1EBA6-FFD1-3E15-4EA4-20064C042B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550" y="2033588"/>
            <a:ext cx="7056438" cy="4370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>
            <a:extLst>
              <a:ext uri="{FF2B5EF4-FFF2-40B4-BE49-F238E27FC236}">
                <a16:creationId xmlns:a16="http://schemas.microsoft.com/office/drawing/2014/main" id="{99A0EB15-EFD0-1CA3-9D73-B6CFC537AC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Szövettani laboratórium és előadóterem 1909-ben</a:t>
            </a:r>
          </a:p>
        </p:txBody>
      </p:sp>
      <p:pic>
        <p:nvPicPr>
          <p:cNvPr id="180231" name="Picture 7">
            <a:extLst>
              <a:ext uri="{FF2B5EF4-FFF2-40B4-BE49-F238E27FC236}">
                <a16:creationId xmlns:a16="http://schemas.microsoft.com/office/drawing/2014/main" id="{A9CFCEF3-CBD2-3997-B336-EF4BCE4DD58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375" y="1484313"/>
            <a:ext cx="4664075" cy="3009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0232" name="Picture 8">
            <a:extLst>
              <a:ext uri="{FF2B5EF4-FFF2-40B4-BE49-F238E27FC236}">
                <a16:creationId xmlns:a16="http://schemas.microsoft.com/office/drawing/2014/main" id="{0DED05A7-0D8E-DAD8-8A18-D8128755BA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65600" y="3700463"/>
            <a:ext cx="4367213" cy="2820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>
            <a:extLst>
              <a:ext uri="{FF2B5EF4-FFF2-40B4-BE49-F238E27FC236}">
                <a16:creationId xmlns:a16="http://schemas.microsoft.com/office/drawing/2014/main" id="{0CE071BF-1E1F-6BA2-7BE6-7F7C35FA02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II. sz.  Női Klinika elkülönítő pavilonja.</a:t>
            </a:r>
            <a:br>
              <a:rPr lang="hu-HU" altLang="hu-HU" sz="2800"/>
            </a:br>
            <a:r>
              <a:rPr lang="hu-HU" altLang="hu-HU" sz="2800"/>
              <a:t>Tervezte: Kauser József (1896)</a:t>
            </a:r>
          </a:p>
        </p:txBody>
      </p:sp>
      <p:pic>
        <p:nvPicPr>
          <p:cNvPr id="182278" name="Picture 6">
            <a:extLst>
              <a:ext uri="{FF2B5EF4-FFF2-40B4-BE49-F238E27FC236}">
                <a16:creationId xmlns:a16="http://schemas.microsoft.com/office/drawing/2014/main" id="{7FDB7078-F5BA-F90C-03C3-7509A97D0B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988" y="1836738"/>
            <a:ext cx="7273925" cy="4392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6" name="Rectangle 4">
            <a:extLst>
              <a:ext uri="{FF2B5EF4-FFF2-40B4-BE49-F238E27FC236}">
                <a16:creationId xmlns:a16="http://schemas.microsoft.com/office/drawing/2014/main" id="{EC9E5952-D131-09E8-9CBD-5D8EF06E29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II. sz. Szülészeti és Nőgyógyászati Klinika – 1898. Tervezte: Kauser József</a:t>
            </a:r>
          </a:p>
        </p:txBody>
      </p:sp>
      <p:pic>
        <p:nvPicPr>
          <p:cNvPr id="187398" name="Picture 6">
            <a:extLst>
              <a:ext uri="{FF2B5EF4-FFF2-40B4-BE49-F238E27FC236}">
                <a16:creationId xmlns:a16="http://schemas.microsoft.com/office/drawing/2014/main" id="{D463F35B-EFA3-60CD-A372-2A32680F34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6375" y="1470025"/>
            <a:ext cx="6624638" cy="4914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7399" name="Rectangle 7">
            <a:extLst>
              <a:ext uri="{FF2B5EF4-FFF2-40B4-BE49-F238E27FC236}">
                <a16:creationId xmlns:a16="http://schemas.microsoft.com/office/drawing/2014/main" id="{1961D478-A62B-65CC-64E5-88D15EEB31A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5949950"/>
            <a:ext cx="8229600" cy="650875"/>
          </a:xfrm>
        </p:spPr>
        <p:txBody>
          <a:bodyPr/>
          <a:lstStyle/>
          <a:p>
            <a:r>
              <a:rPr lang="hu-HU" altLang="hu-HU" sz="2000"/>
              <a:t>1900-as évek elején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6" name="Picture 6">
            <a:extLst>
              <a:ext uri="{FF2B5EF4-FFF2-40B4-BE49-F238E27FC236}">
                <a16:creationId xmlns:a16="http://schemas.microsoft.com/office/drawing/2014/main" id="{AB010D96-ACD1-C609-5640-298F2BB8032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4213" y="711200"/>
            <a:ext cx="7804150" cy="4926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27" name="Rectangle 7">
            <a:extLst>
              <a:ext uri="{FF2B5EF4-FFF2-40B4-BE49-F238E27FC236}">
                <a16:creationId xmlns:a16="http://schemas.microsoft.com/office/drawing/2014/main" id="{90312585-C5F1-7714-8588-983B289920E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949950"/>
            <a:ext cx="8229600" cy="579438"/>
          </a:xfrm>
        </p:spPr>
        <p:txBody>
          <a:bodyPr/>
          <a:lstStyle/>
          <a:p>
            <a:r>
              <a:rPr lang="hu-HU" altLang="hu-HU" sz="2800"/>
              <a:t>1909-ben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Rectangle 4">
            <a:extLst>
              <a:ext uri="{FF2B5EF4-FFF2-40B4-BE49-F238E27FC236}">
                <a16:creationId xmlns:a16="http://schemas.microsoft.com/office/drawing/2014/main" id="{599367DF-D038-A483-9652-5F9C17021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Ideg- és Elmekórtani Klinika – 1908. </a:t>
            </a:r>
            <a:br>
              <a:rPr lang="hu-HU" altLang="hu-HU" sz="2800"/>
            </a:br>
            <a:r>
              <a:rPr lang="hu-HU" altLang="hu-HU" sz="2800"/>
              <a:t>Korb Flóris és Giergl Kálmán</a:t>
            </a:r>
          </a:p>
        </p:txBody>
      </p:sp>
      <p:pic>
        <p:nvPicPr>
          <p:cNvPr id="191494" name="Picture 6">
            <a:extLst>
              <a:ext uri="{FF2B5EF4-FFF2-40B4-BE49-F238E27FC236}">
                <a16:creationId xmlns:a16="http://schemas.microsoft.com/office/drawing/2014/main" id="{7A3F1F9B-28E7-921D-F1BE-2332B1B4F02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630488"/>
            <a:ext cx="6419850" cy="3870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1495" name="Rectangle 7">
            <a:extLst>
              <a:ext uri="{FF2B5EF4-FFF2-40B4-BE49-F238E27FC236}">
                <a16:creationId xmlns:a16="http://schemas.microsoft.com/office/drawing/2014/main" id="{3D7EEA5C-511B-8452-43D7-470E68A4C12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876925"/>
            <a:ext cx="8229600" cy="795338"/>
          </a:xfrm>
        </p:spPr>
        <p:txBody>
          <a:bodyPr/>
          <a:lstStyle/>
          <a:p>
            <a:r>
              <a:rPr lang="hu-HU" altLang="hu-HU" sz="2400"/>
              <a:t>1909-ben</a:t>
            </a:r>
          </a:p>
        </p:txBody>
      </p:sp>
      <p:pic>
        <p:nvPicPr>
          <p:cNvPr id="191497" name="Picture 9">
            <a:extLst>
              <a:ext uri="{FF2B5EF4-FFF2-40B4-BE49-F238E27FC236}">
                <a16:creationId xmlns:a16="http://schemas.microsoft.com/office/drawing/2014/main" id="{6F13BB3B-BACE-E4F9-26A2-CF02D77A27A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5400" y="1412875"/>
            <a:ext cx="4038600" cy="2486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>
            <a:extLst>
              <a:ext uri="{FF2B5EF4-FFF2-40B4-BE49-F238E27FC236}">
                <a16:creationId xmlns:a16="http://schemas.microsoft.com/office/drawing/2014/main" id="{045481BA-1EF1-ABBD-0617-6D241665C3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hu-HU" altLang="hu-HU" sz="2800"/>
              <a:t>I. sz. Sebészeti Klinika. Épült 1909-ben</a:t>
            </a:r>
          </a:p>
        </p:txBody>
      </p:sp>
      <p:pic>
        <p:nvPicPr>
          <p:cNvPr id="195590" name="Picture 6">
            <a:extLst>
              <a:ext uri="{FF2B5EF4-FFF2-40B4-BE49-F238E27FC236}">
                <a16:creationId xmlns:a16="http://schemas.microsoft.com/office/drawing/2014/main" id="{56BCD161-5433-ADF5-4D88-C7ED620286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7450" y="1201738"/>
            <a:ext cx="6769100" cy="5338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B03DE6B9-23DF-8919-51A5-CB3DA5F786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III. sz. Belgyógyászati Klinika </a:t>
            </a:r>
            <a:br>
              <a:rPr lang="hu-HU" altLang="hu-HU" sz="3200"/>
            </a:br>
            <a:r>
              <a:rPr lang="hu-HU" altLang="hu-HU" sz="3200"/>
              <a:t>két székhelye a külső klinikai telepen</a:t>
            </a:r>
          </a:p>
        </p:txBody>
      </p:sp>
      <p:pic>
        <p:nvPicPr>
          <p:cNvPr id="197637" name="Picture 5">
            <a:extLst>
              <a:ext uri="{FF2B5EF4-FFF2-40B4-BE49-F238E27FC236}">
                <a16:creationId xmlns:a16="http://schemas.microsoft.com/office/drawing/2014/main" id="{753DB182-53ED-2CAB-4ABE-C4F272BFFAE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557338"/>
            <a:ext cx="5273675" cy="2827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7640" name="Rectangle 8">
            <a:extLst>
              <a:ext uri="{FF2B5EF4-FFF2-40B4-BE49-F238E27FC236}">
                <a16:creationId xmlns:a16="http://schemas.microsoft.com/office/drawing/2014/main" id="{2F1F27C8-A04C-8413-560C-5A27219BFC6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5661025"/>
            <a:ext cx="8229600" cy="7223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altLang="hu-HU" sz="2400"/>
              <a:t>Felvételek a két háború</a:t>
            </a:r>
            <a:br>
              <a:rPr lang="hu-HU" altLang="hu-HU" sz="2400"/>
            </a:br>
            <a:r>
              <a:rPr lang="hu-HU" altLang="hu-HU" sz="2400"/>
              <a:t> közötti időből</a:t>
            </a:r>
          </a:p>
        </p:txBody>
      </p:sp>
      <p:pic>
        <p:nvPicPr>
          <p:cNvPr id="197639" name="Picture 7">
            <a:extLst>
              <a:ext uri="{FF2B5EF4-FFF2-40B4-BE49-F238E27FC236}">
                <a16:creationId xmlns:a16="http://schemas.microsoft.com/office/drawing/2014/main" id="{59CBEF97-5AC0-3110-4EE1-33E6CACE124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463" y="3716338"/>
            <a:ext cx="4038600" cy="2701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extLst>
              <a:ext uri="{FF2B5EF4-FFF2-40B4-BE49-F238E27FC236}">
                <a16:creationId xmlns:a16="http://schemas.microsoft.com/office/drawing/2014/main" id="{46F12919-BFF4-E98F-7B7B-06ABC4ED5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Az Adalbertinum – a botanika és kémia (Winterl) otthona 1770-1772</a:t>
            </a:r>
          </a:p>
        </p:txBody>
      </p:sp>
      <p:pic>
        <p:nvPicPr>
          <p:cNvPr id="33800" name="Picture 8">
            <a:extLst>
              <a:ext uri="{FF2B5EF4-FFF2-40B4-BE49-F238E27FC236}">
                <a16:creationId xmlns:a16="http://schemas.microsoft.com/office/drawing/2014/main" id="{7ABABF53-CC15-36B0-46FC-8841E14DED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5850" y="1773238"/>
            <a:ext cx="4362450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8" name="Picture 10">
            <a:extLst>
              <a:ext uri="{FF2B5EF4-FFF2-40B4-BE49-F238E27FC236}">
                <a16:creationId xmlns:a16="http://schemas.microsoft.com/office/drawing/2014/main" id="{0628FA84-CDA8-7469-CC6B-D4FB193728A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404813"/>
            <a:ext cx="5953125" cy="4203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1737" name="Rectangle 9">
            <a:extLst>
              <a:ext uri="{FF2B5EF4-FFF2-40B4-BE49-F238E27FC236}">
                <a16:creationId xmlns:a16="http://schemas.microsoft.com/office/drawing/2014/main" id="{0AB334D7-FD2F-F62A-8AA8-F1A5FE62E128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805488"/>
            <a:ext cx="8229600" cy="579437"/>
          </a:xfrm>
        </p:spPr>
        <p:txBody>
          <a:bodyPr/>
          <a:lstStyle/>
          <a:p>
            <a:r>
              <a:rPr lang="hu-HU" altLang="hu-HU" sz="2800"/>
              <a:t>1922 júniusában</a:t>
            </a:r>
          </a:p>
        </p:txBody>
      </p:sp>
      <p:pic>
        <p:nvPicPr>
          <p:cNvPr id="201741" name="Picture 13">
            <a:extLst>
              <a:ext uri="{FF2B5EF4-FFF2-40B4-BE49-F238E27FC236}">
                <a16:creationId xmlns:a16="http://schemas.microsoft.com/office/drawing/2014/main" id="{63A0C0FD-6C67-1C25-5ABF-A042E329A39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538" y="3429000"/>
            <a:ext cx="4038600" cy="2681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5" name="Picture 7">
            <a:extLst>
              <a:ext uri="{FF2B5EF4-FFF2-40B4-BE49-F238E27FC236}">
                <a16:creationId xmlns:a16="http://schemas.microsoft.com/office/drawing/2014/main" id="{E9C9A923-936F-6FAC-4677-E36469AF596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5738" y="3213100"/>
            <a:ext cx="4705350" cy="3351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6856" name="Picture 8">
            <a:extLst>
              <a:ext uri="{FF2B5EF4-FFF2-40B4-BE49-F238E27FC236}">
                <a16:creationId xmlns:a16="http://schemas.microsoft.com/office/drawing/2014/main" id="{F032DE43-31EB-7367-4489-CABD4BFAEBB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390525"/>
            <a:ext cx="5184775" cy="3565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858" name="Rectangle 10">
            <a:extLst>
              <a:ext uri="{FF2B5EF4-FFF2-40B4-BE49-F238E27FC236}">
                <a16:creationId xmlns:a16="http://schemas.microsoft.com/office/drawing/2014/main" id="{9DFC45CB-22FC-9D7B-0363-A86434C3CE4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805488"/>
            <a:ext cx="8229600" cy="650875"/>
          </a:xfrm>
        </p:spPr>
        <p:txBody>
          <a:bodyPr/>
          <a:lstStyle/>
          <a:p>
            <a:r>
              <a:rPr lang="hu-HU" altLang="hu-HU" sz="2800"/>
              <a:t>1922 júniusában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>
            <a:extLst>
              <a:ext uri="{FF2B5EF4-FFF2-40B4-BE49-F238E27FC236}">
                <a16:creationId xmlns:a16="http://schemas.microsoft.com/office/drawing/2014/main" id="{E35C6B9E-F81C-9050-4AC3-EB6A1B043D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3200"/>
              <a:t>Központi mosoda és konyha 1910-1911</a:t>
            </a:r>
          </a:p>
        </p:txBody>
      </p:sp>
      <p:pic>
        <p:nvPicPr>
          <p:cNvPr id="215046" name="Picture 6">
            <a:extLst>
              <a:ext uri="{FF2B5EF4-FFF2-40B4-BE49-F238E27FC236}">
                <a16:creationId xmlns:a16="http://schemas.microsoft.com/office/drawing/2014/main" id="{7FCC5184-1BC3-5AFE-E990-1C8B87005AD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74305">
            <a:off x="755650" y="1268413"/>
            <a:ext cx="3241675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48" name="Picture 8">
            <a:extLst>
              <a:ext uri="{FF2B5EF4-FFF2-40B4-BE49-F238E27FC236}">
                <a16:creationId xmlns:a16="http://schemas.microsoft.com/office/drawing/2014/main" id="{A25CA826-E116-CEAD-0F94-319C609EF4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77841">
            <a:off x="3924300" y="3284538"/>
            <a:ext cx="4762500" cy="3065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1" name="Rectangle 7">
            <a:extLst>
              <a:ext uri="{FF2B5EF4-FFF2-40B4-BE49-F238E27FC236}">
                <a16:creationId xmlns:a16="http://schemas.microsoft.com/office/drawing/2014/main" id="{B91985BC-1A78-1021-4143-04B5DCC43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külső klinikai telep ma</a:t>
            </a:r>
          </a:p>
        </p:txBody>
      </p:sp>
      <p:pic>
        <p:nvPicPr>
          <p:cNvPr id="210950" name="Picture 6">
            <a:extLst>
              <a:ext uri="{FF2B5EF4-FFF2-40B4-BE49-F238E27FC236}">
                <a16:creationId xmlns:a16="http://schemas.microsoft.com/office/drawing/2014/main" id="{6396E124-9AAA-C44B-E3EA-3EF94D66F2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3350" y="1352550"/>
            <a:ext cx="6264275" cy="5051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>
            <a:extLst>
              <a:ext uri="{FF2B5EF4-FFF2-40B4-BE49-F238E27FC236}">
                <a16:creationId xmlns:a16="http://schemas.microsoft.com/office/drawing/2014/main" id="{A0C005A6-A3A6-E142-6841-9F6CD1D15D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2800"/>
              <a:t>A Stomatológiai Klinika. </a:t>
            </a:r>
            <a:br>
              <a:rPr lang="hu-HU" altLang="hu-HU" sz="2800"/>
            </a:br>
            <a:r>
              <a:rPr lang="hu-HU" altLang="hu-HU" sz="2800"/>
              <a:t>Tervezte: Kauser József. Avatás: 1909.II.14.</a:t>
            </a:r>
          </a:p>
        </p:txBody>
      </p:sp>
      <p:pic>
        <p:nvPicPr>
          <p:cNvPr id="220166" name="Picture 6">
            <a:extLst>
              <a:ext uri="{FF2B5EF4-FFF2-40B4-BE49-F238E27FC236}">
                <a16:creationId xmlns:a16="http://schemas.microsoft.com/office/drawing/2014/main" id="{87AAE57E-F386-FF47-58B4-59E9F79C1D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3350" y="1628775"/>
            <a:ext cx="6337300" cy="4692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5" name="Picture 7">
            <a:extLst>
              <a:ext uri="{FF2B5EF4-FFF2-40B4-BE49-F238E27FC236}">
                <a16:creationId xmlns:a16="http://schemas.microsoft.com/office/drawing/2014/main" id="{A516188F-3DDD-314C-9F93-745BFE9918E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8400" y="3284538"/>
            <a:ext cx="5275263" cy="3271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6" name="Picture 8">
            <a:extLst>
              <a:ext uri="{FF2B5EF4-FFF2-40B4-BE49-F238E27FC236}">
                <a16:creationId xmlns:a16="http://schemas.microsoft.com/office/drawing/2014/main" id="{BE5FB881-2D13-7C0E-BE43-E23438199E86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404813"/>
            <a:ext cx="5400675" cy="3317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2218" name="Rectangle 10">
            <a:extLst>
              <a:ext uri="{FF2B5EF4-FFF2-40B4-BE49-F238E27FC236}">
                <a16:creationId xmlns:a16="http://schemas.microsoft.com/office/drawing/2014/main" id="{61A7CDC1-C91E-9185-1BD4-0EDBD725F031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805488"/>
            <a:ext cx="8229600" cy="650875"/>
          </a:xfrm>
        </p:spPr>
        <p:txBody>
          <a:bodyPr/>
          <a:lstStyle/>
          <a:p>
            <a:r>
              <a:rPr lang="hu-HU" altLang="hu-HU" sz="2800"/>
              <a:t>1909-ben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64E3681-2D6B-7A62-29FF-454D5E090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663D5D1C-CBF2-2A52-5185-7F6F525BF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hu-HU" altLang="hu-HU" sz="4000" b="1"/>
              <a:t>Köszönöm, hogy velem tartottak</a:t>
            </a:r>
          </a:p>
          <a:p>
            <a:pPr algn="ctr">
              <a:buFont typeface="Wingdings" panose="05000000000000000000" pitchFamily="2" charset="2"/>
              <a:buNone/>
            </a:pPr>
            <a:endParaRPr lang="hu-HU" altLang="hu-HU" sz="4000" b="1"/>
          </a:p>
          <a:p>
            <a:pPr algn="ctr"/>
            <a:endParaRPr lang="hu-HU" altLang="hu-HU" sz="4000" b="1"/>
          </a:p>
          <a:p>
            <a:pPr algn="r"/>
            <a:r>
              <a:rPr lang="hu-HU" altLang="hu-HU"/>
              <a:t>Dr. Molnár László</a:t>
            </a:r>
          </a:p>
          <a:p>
            <a:pPr algn="r"/>
            <a:r>
              <a:rPr lang="hu-HU" altLang="hu-HU"/>
              <a:t>lmolnar@rekhiv.sote.hu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3" name="Picture 7">
            <a:extLst>
              <a:ext uri="{FF2B5EF4-FFF2-40B4-BE49-F238E27FC236}">
                <a16:creationId xmlns:a16="http://schemas.microsoft.com/office/drawing/2014/main" id="{9B4CD35F-46CB-75A9-1D35-2E8BAC89E01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50" y="692150"/>
            <a:ext cx="4097338" cy="5462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87" name="Picture 11">
            <a:extLst>
              <a:ext uri="{FF2B5EF4-FFF2-40B4-BE49-F238E27FC236}">
                <a16:creationId xmlns:a16="http://schemas.microsoft.com/office/drawing/2014/main" id="{AB69CFA4-7830-B7B7-5C0A-91F675BEC3A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4163" y="1628775"/>
            <a:ext cx="3371850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>
            <a:extLst>
              <a:ext uri="{FF2B5EF4-FFF2-40B4-BE49-F238E27FC236}">
                <a16:creationId xmlns:a16="http://schemas.microsoft.com/office/drawing/2014/main" id="{8189D3B8-CEAC-116A-E1D8-D06E6AE9F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hu-HU" altLang="hu-HU" sz="2400"/>
              <a:t>A convictus épülete – élettan és gyógyszertan, kór- és gyógytan (Prandt és Shoretits)</a:t>
            </a:r>
          </a:p>
        </p:txBody>
      </p:sp>
      <p:pic>
        <p:nvPicPr>
          <p:cNvPr id="106504" name="Picture 8">
            <a:extLst>
              <a:ext uri="{FF2B5EF4-FFF2-40B4-BE49-F238E27FC236}">
                <a16:creationId xmlns:a16="http://schemas.microsoft.com/office/drawing/2014/main" id="{121D1FD0-52D3-7C96-E7CE-684C9EA9498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2725" y="1484313"/>
            <a:ext cx="3371850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6" name="Picture 10">
            <a:extLst>
              <a:ext uri="{FF2B5EF4-FFF2-40B4-BE49-F238E27FC236}">
                <a16:creationId xmlns:a16="http://schemas.microsoft.com/office/drawing/2014/main" id="{272B5481-8A43-42C5-CADE-9DD876E3E3F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397125"/>
            <a:ext cx="4978400" cy="4125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1" name="Picture 11">
            <a:extLst>
              <a:ext uri="{FF2B5EF4-FFF2-40B4-BE49-F238E27FC236}">
                <a16:creationId xmlns:a16="http://schemas.microsoft.com/office/drawing/2014/main" id="{19015A65-52A1-DB04-F320-E2A453A2A9D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615950"/>
            <a:ext cx="6337300" cy="4752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4" name="Picture 14">
            <a:extLst>
              <a:ext uri="{FF2B5EF4-FFF2-40B4-BE49-F238E27FC236}">
                <a16:creationId xmlns:a16="http://schemas.microsoft.com/office/drawing/2014/main" id="{AE35AF48-6645-F600-C78F-3546BC16586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8625" y="2060575"/>
            <a:ext cx="3371850" cy="449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yílás">
  <a:themeElements>
    <a:clrScheme name="Nyílás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Nyílá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yílás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yílás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yílás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1934</TotalTime>
  <Words>604</Words>
  <Application>Microsoft Office PowerPoint</Application>
  <PresentationFormat>Diavetítés a képernyőre (4:3 oldalarány)</PresentationFormat>
  <Paragraphs>84</Paragraphs>
  <Slides>66</Slides>
  <Notes>13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66</vt:i4>
      </vt:variant>
    </vt:vector>
  </HeadingPairs>
  <TitlesOfParts>
    <vt:vector size="70" baseType="lpstr">
      <vt:lpstr>Arial</vt:lpstr>
      <vt:lpstr>Tahoma</vt:lpstr>
      <vt:lpstr>Wingdings</vt:lpstr>
      <vt:lpstr>Nyílás</vt:lpstr>
      <vt:lpstr>Séta a régi Orvoskaron  </vt:lpstr>
      <vt:lpstr>Nagyszombat városa 1745-ben (J. Jäger rajza)</vt:lpstr>
      <vt:lpstr>Az esztergomi érsekség székhelye 1543-tól. Egyetemalapítás 1635-ben.  Kiegészítése Orvoskarral: 1769. nov. 7.</vt:lpstr>
      <vt:lpstr>A Keresztelő Szent János templom és az egyetem főépülete</vt:lpstr>
      <vt:lpstr>PowerPoint-bemutató</vt:lpstr>
      <vt:lpstr>Az Adalbertinum – a botanika és kémia (Winterl) otthona 1770-1772</vt:lpstr>
      <vt:lpstr>PowerPoint-bemutató</vt:lpstr>
      <vt:lpstr>A convictus épülete – élettan és gyógyszertan, kór- és gyógytan (Prandt és Shoretits)</vt:lpstr>
      <vt:lpstr>PowerPoint-bemutató</vt:lpstr>
      <vt:lpstr>A trinitáriusok kolostora – anatómia (Trnka) és sebészet (Plenck)</vt:lpstr>
      <vt:lpstr>Az egykori városi kórház épülete</vt:lpstr>
      <vt:lpstr>Épült Franz Anton Hillebrandt tervei szerint 1770-1772  </vt:lpstr>
      <vt:lpstr>Az Orvoskar otthona 1772.V.12.-1777.VIII.24. között</vt:lpstr>
      <vt:lpstr>PowerPoint-bemutató</vt:lpstr>
      <vt:lpstr>PowerPoint-bemutató</vt:lpstr>
      <vt:lpstr>Bevonulás az 1927/28-as tanévnyitó szentmisére</vt:lpstr>
      <vt:lpstr>PowerPoint-bemutató</vt:lpstr>
      <vt:lpstr>PowerPoint-bemutató</vt:lpstr>
      <vt:lpstr>PowerPoint-bemutató</vt:lpstr>
      <vt:lpstr>PowerPoint-bemutató</vt:lpstr>
      <vt:lpstr>Az egyetem Budán 1777-1784</vt:lpstr>
      <vt:lpstr>A budai univerzitás ünnepélyes megnyitása 1780. VI. 25-én</vt:lpstr>
      <vt:lpstr>Pesten 1784-től</vt:lpstr>
      <vt:lpstr>A volt jezsuita kolostor épülete Hatvani-Újvilág sarok 1794-től</vt:lpstr>
      <vt:lpstr>Az Újvilág (Semmelweis) utca 1894-1896 körül</vt:lpstr>
      <vt:lpstr>A Kossuth Lajos (1894-ig Hatvani) utca az Astoria felől</vt:lpstr>
      <vt:lpstr>A Laczkovics-ház a Duna utcában</vt:lpstr>
      <vt:lpstr>A Kunewalder-ház és a Pfeffer-féle sarokház</vt:lpstr>
      <vt:lpstr>PowerPoint-bemutató</vt:lpstr>
      <vt:lpstr>Az élettani épület az Esterházy utcában.  Épült: 1873-1875</vt:lpstr>
      <vt:lpstr>PowerPoint-bemutató</vt:lpstr>
      <vt:lpstr>I. sz. Sebészet. Tervező: Kolbenheyer Ferenc. Épült 1875-1876</vt:lpstr>
      <vt:lpstr>PowerPoint-bemutató</vt:lpstr>
      <vt:lpstr>Az anatómiai/patológiai épület.  Épült Kolbenheyer Ferenc tervei szerint 1875-1878 között.  Építési költség: 319.829 frt. 61 kr.</vt:lpstr>
      <vt:lpstr>A belső klinikai telep 1896-ban</vt:lpstr>
      <vt:lpstr>PowerPoint-bemutató</vt:lpstr>
      <vt:lpstr>A kari főépület. Építette: Weber Antal 1880-1884 között</vt:lpstr>
      <vt:lpstr>A Pasteur Intézet munkatársai oltást végeznek az Orvoskar kertjében</vt:lpstr>
      <vt:lpstr>Háborús pusztítások</vt:lpstr>
      <vt:lpstr>II. sz. Belklinika.  Épült Weber Antal tervei szerint 1884-1885-ben</vt:lpstr>
      <vt:lpstr>A Gazdasági Hivatal (1883/84)  és a konyhák (1877/78)</vt:lpstr>
      <vt:lpstr>A Bánffy-ház és a báró Simonyi-ház (a női klinikák otthonai)</vt:lpstr>
      <vt:lpstr>I. sz. Szülészeti és Nőgyógyászati Klinika.  Épült Kiss István tervei szerint 1894-1898.III.1. között</vt:lpstr>
      <vt:lpstr>II. sz. Sebészeti Klinika. Épült Kiss István tervei szerint 1899.júl.11. – 1901 októbere között</vt:lpstr>
      <vt:lpstr>A Szemészeti Klinika Korb Flóris – Giergl Kálmán (1908)</vt:lpstr>
      <vt:lpstr>A Szemklinika – kert, különszoba, professzori iroda</vt:lpstr>
      <vt:lpstr>A belső klinikai telep ma</vt:lpstr>
      <vt:lpstr>PowerPoint-bemutató</vt:lpstr>
      <vt:lpstr>Kolbenheyer Ferenc, Kauser József,  Korb Flóris – Giergl Kálmán (1883, 1910)</vt:lpstr>
      <vt:lpstr>Hauszmann Alajos 1890 (összköltség: 267.872 frt. 8 kr.)</vt:lpstr>
      <vt:lpstr>PowerPoint-bemutató</vt:lpstr>
      <vt:lpstr>Az anatómiai épületek 1909 körül. Épült 1896-1898</vt:lpstr>
      <vt:lpstr>Szövettani laboratórium és előadóterem 1909-ben</vt:lpstr>
      <vt:lpstr>A II. sz.  Női Klinika elkülönítő pavilonja. Tervezte: Kauser József (1896)</vt:lpstr>
      <vt:lpstr>II. sz. Szülészeti és Nőgyógyászati Klinika – 1898. Tervezte: Kauser József</vt:lpstr>
      <vt:lpstr>PowerPoint-bemutató</vt:lpstr>
      <vt:lpstr>Ideg- és Elmekórtani Klinika – 1908.  Korb Flóris és Giergl Kálmán</vt:lpstr>
      <vt:lpstr>I. sz. Sebészeti Klinika. Épült 1909-ben</vt:lpstr>
      <vt:lpstr>III. sz. Belgyógyászati Klinika  két székhelye a külső klinikai telepen</vt:lpstr>
      <vt:lpstr>PowerPoint-bemutató</vt:lpstr>
      <vt:lpstr>PowerPoint-bemutató</vt:lpstr>
      <vt:lpstr>Központi mosoda és konyha 1910-1911</vt:lpstr>
      <vt:lpstr>A külső klinikai telep ma</vt:lpstr>
      <vt:lpstr>A Stomatológiai Klinika.  Tervezte: Kauser József. Avatás: 1909.II.14.</vt:lpstr>
      <vt:lpstr>PowerPoint-bemutató</vt:lpstr>
      <vt:lpstr>PowerPoint-bemutató</vt:lpstr>
    </vt:vector>
  </TitlesOfParts>
  <Company>Semmelweis Egyetem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Political Oppression in Hungary in the 1940s and 1950s</dc:title>
  <dc:creator>SE</dc:creator>
  <cp:lastModifiedBy>Csokonai Dániel (EOK Informatika)</cp:lastModifiedBy>
  <cp:revision>58</cp:revision>
  <dcterms:created xsi:type="dcterms:W3CDTF">2008-08-18T16:18:10Z</dcterms:created>
  <dcterms:modified xsi:type="dcterms:W3CDTF">2023-04-13T07:41:21Z</dcterms:modified>
</cp:coreProperties>
</file>