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75" r:id="rId5"/>
    <p:sldId id="269" r:id="rId6"/>
    <p:sldId id="270" r:id="rId7"/>
    <p:sldId id="257" r:id="rId8"/>
    <p:sldId id="258" r:id="rId9"/>
    <p:sldId id="259" r:id="rId10"/>
    <p:sldId id="260" r:id="rId11"/>
    <p:sldId id="271" r:id="rId12"/>
    <p:sldId id="261" r:id="rId13"/>
    <p:sldId id="272" r:id="rId14"/>
    <p:sldId id="262" r:id="rId15"/>
    <p:sldId id="273" r:id="rId16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A9F5"/>
    <a:srgbClr val="333399"/>
    <a:srgbClr val="000066"/>
    <a:srgbClr val="0000FF"/>
    <a:srgbClr val="0033CC"/>
    <a:srgbClr val="0066FF"/>
    <a:srgbClr val="CC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7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76B330-87FD-4CF5-2C11-27DF3F443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DF6860B-9398-9D89-8010-DDCA3DE5BA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F2DBAF-B4E0-26A4-7146-00CC3000C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8413C5E-2E4F-2E37-6709-C9769F47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417D4E9-CF07-CDE4-FB47-58A21BFA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0F80D-C0BC-4D2E-8F9F-F6C9451C2D0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6342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8189BB-8E83-0E5A-F095-039930A3E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3823ED1-AC0F-C972-4F88-D69949EDE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95E1BC3-080C-1595-5BA2-D6AFD398B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839FB23-19C9-7608-31B6-41213DB3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258CCFE-4738-AAF3-F134-706120AC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1E80E-54EE-4F03-8B2F-61C0892F260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5582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721488E-08A4-E5A7-4560-E1F882FF64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17901B3-51B7-A353-92C0-15A948062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C66C20-07C6-BA7B-0246-2C506BE7A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5A755EA-4ECB-B657-A982-09D94BE1D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3547B9-417C-4B11-A7BE-CBC2A430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FE330-9830-421A-98E7-98F62A6D43A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384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8F214A-80EC-8A73-A4BC-22F97288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F6AEED-E18D-C679-9243-5800C9105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25CD0C1-B03A-07E8-0068-A14AC8336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0A415F1-C3D1-A5E4-34E2-CD596CC7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E115D84-788C-1FCF-596C-5D5190012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18894-11BD-46CF-90C4-C2885332A6F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2587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BC110A-6EE6-242D-A894-518CAB15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DDFA069-F760-CE1B-0A46-E585B1446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08EC6C5-6C1F-1113-2766-904A045E0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402E45-F9E7-8ACC-3A1C-DD66AC80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95E1D44-9587-6A86-A8D3-50FCED41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392D8-471B-4598-8FA1-6A2CB9F0DAD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0932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28C486-D1EC-8765-C84C-C2B0AD67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6BE80B-AA00-C018-645A-EBBA79D0C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4760EC-17C3-FAA2-CAF6-728FB6353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16FE54D-6689-CBA0-3605-1EA94A6E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4AFC38B-959E-3BD7-743D-A145124E3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C393030-776C-BF65-9BB5-21269487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9EC99-00D7-48F3-A8AE-1D5F7618D60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0096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8A3757-26DD-77C7-997D-590596A9A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980AB65-C147-AD26-45DB-5617DBC1D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95EA71E-70D8-4F33-6D67-3658C6348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0A46953-2E81-7978-1872-6518782F3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15E26C4-353B-A907-06AD-44B71EC32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4C33C39-A2A3-29A9-6842-09BEFBE4F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ECFEA65-426D-AD44-BCED-8C1C1B11D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FA0CEF2-278B-B9B7-7B92-83D7EC9D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06BBD-54A9-481A-9F78-EE73A970851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412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7F988B-44C6-BA11-885A-09D816115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45C4C13-1E4F-9977-79AE-065AA81E9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A449401-DDDE-35D9-E3E1-5178DE592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8E9BFCD-ADFC-F4E9-3DF3-D57B360A9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B516D-4DFE-4C98-AC8B-EAAD3A614B9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6536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E17EEDD-D5A6-D571-EF8F-1C70421C6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FE70203-E60E-0DD8-D677-4E8AB8D4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3412471-3CF0-5570-CBD2-D1450A946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64D6C-0542-443D-BD1A-29B4307823E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1916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122B80-D7A8-5E22-9032-3D1076C62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531061-813F-3D53-F41E-2FA62A502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37BAD78-3D3B-F552-AEE7-00688C331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4E98D68-CDB4-CE9B-395D-5B051BBB2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0AE5152-EE7B-38B2-844B-3FC7EDA9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2B3CE2D-C47F-682A-6663-5959A884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D6E47-E9E6-4F9E-B4C2-B9DCBA56A9E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2529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EE9098-0067-A22D-CC89-A1D14113C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322ECAB-8CB7-F358-59E7-95E15A8F7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3CB89FB-DD9B-20DC-81D4-F46227C45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FFB0401-022E-9672-66D9-BC0FEFD1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DEDAFFA-8762-2815-7177-4FF11410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5288A2A-99A8-6994-1C31-7755B527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9B04E-7BF8-4EF9-8C58-EC3C776A6EA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2326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9177FE-F205-A444-B4DC-9983DFE541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41DA7F-9D60-3595-C641-1073A443B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AE48AC-DF50-4E41-CDD5-A3CEF716AF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 alt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9B936E-E9D4-5179-7677-B3FAE1D0EA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 alt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CC9E91-E3DD-4881-DA0F-3C9BDFF03E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2F68D2-86A9-4519-9DCD-A1A9027CB92F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ratikor.sote.h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ratikor.sote.h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D3CDB6-F77F-1295-07B1-307D50FFB4A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5184775"/>
          </a:xfrm>
          <a:solidFill>
            <a:schemeClr val="accent2"/>
          </a:solidFill>
        </p:spPr>
        <p:txBody>
          <a:bodyPr anchor="ctr"/>
          <a:lstStyle/>
          <a:p>
            <a:br>
              <a:rPr lang="hu-HU" altLang="hu-HU" sz="4000" b="1">
                <a:solidFill>
                  <a:srgbClr val="00FF00"/>
                </a:solidFill>
              </a:rPr>
            </a:br>
            <a:br>
              <a:rPr lang="hu-HU" altLang="hu-HU" sz="4000" b="1">
                <a:solidFill>
                  <a:srgbClr val="00FF00"/>
                </a:solidFill>
              </a:rPr>
            </a:br>
            <a:r>
              <a:rPr lang="hu-HU" altLang="hu-HU" sz="3200" b="1">
                <a:solidFill>
                  <a:srgbClr val="00FF00"/>
                </a:solidFill>
              </a:rPr>
              <a:t>A Semmelweis Egyetem Baráti Köre</a:t>
            </a:r>
            <a:r>
              <a:rPr lang="hu-HU" altLang="hu-HU" sz="3200">
                <a:solidFill>
                  <a:srgbClr val="00FF00"/>
                </a:solidFill>
              </a:rPr>
              <a:t> </a:t>
            </a:r>
            <a:br>
              <a:rPr lang="hu-HU" altLang="hu-HU" sz="3200" b="1">
                <a:solidFill>
                  <a:srgbClr val="00FF00"/>
                </a:solidFill>
              </a:rPr>
            </a:br>
            <a:br>
              <a:rPr lang="hu-HU" altLang="hu-HU" sz="2400" b="1">
                <a:solidFill>
                  <a:srgbClr val="00FF00"/>
                </a:solidFill>
              </a:rPr>
            </a:br>
            <a:r>
              <a:rPr lang="hu-HU" altLang="hu-HU" sz="2400" i="1">
                <a:solidFill>
                  <a:srgbClr val="00FF00"/>
                </a:solidFill>
              </a:rPr>
              <a:t>Prof. emer. </a:t>
            </a:r>
            <a:r>
              <a:rPr lang="hu-HU" altLang="hu-HU" sz="2800" i="1">
                <a:solidFill>
                  <a:srgbClr val="00FF00"/>
                </a:solidFill>
              </a:rPr>
              <a:t>Dr. Monos Emil </a:t>
            </a:r>
            <a:br>
              <a:rPr lang="hu-HU" altLang="hu-HU" sz="2800" i="1">
                <a:solidFill>
                  <a:srgbClr val="00FF00"/>
                </a:solidFill>
              </a:rPr>
            </a:br>
            <a:r>
              <a:rPr lang="hu-HU" altLang="hu-HU" sz="2800" i="1">
                <a:solidFill>
                  <a:srgbClr val="00FF00"/>
                </a:solidFill>
              </a:rPr>
              <a:t>elnök</a:t>
            </a:r>
            <a:br>
              <a:rPr lang="hu-HU" altLang="hu-HU" sz="2800" i="1">
                <a:solidFill>
                  <a:srgbClr val="00FF00"/>
                </a:solidFill>
              </a:rPr>
            </a:br>
            <a:br>
              <a:rPr lang="hu-HU" altLang="hu-HU" sz="2800" i="1">
                <a:solidFill>
                  <a:srgbClr val="00FF00"/>
                </a:solidFill>
              </a:rPr>
            </a:br>
            <a:br>
              <a:rPr lang="hu-HU" altLang="hu-HU" sz="2800">
                <a:solidFill>
                  <a:srgbClr val="00FF00"/>
                </a:solidFill>
              </a:rPr>
            </a:br>
            <a:r>
              <a:rPr lang="hu-HU" altLang="hu-HU" sz="2400">
                <a:solidFill>
                  <a:srgbClr val="00FF00"/>
                </a:solidFill>
              </a:rPr>
              <a:t>SE Alumni Társaság Konferenciája</a:t>
            </a:r>
            <a:br>
              <a:rPr lang="hu-HU" altLang="hu-HU" sz="2400">
                <a:solidFill>
                  <a:srgbClr val="00FF00"/>
                </a:solidFill>
              </a:rPr>
            </a:br>
            <a:r>
              <a:rPr lang="hu-HU" altLang="hu-HU" sz="2000">
                <a:solidFill>
                  <a:srgbClr val="00FF00"/>
                </a:solidFill>
              </a:rPr>
              <a:t>2008. november 15.</a:t>
            </a:r>
            <a:br>
              <a:rPr lang="hu-HU" altLang="hu-HU" sz="2000">
                <a:solidFill>
                  <a:srgbClr val="00FF00"/>
                </a:solidFill>
              </a:rPr>
            </a:br>
            <a:endParaRPr lang="hu-HU" altLang="hu-HU" sz="2000">
              <a:solidFill>
                <a:srgbClr val="00FF00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9862DEA-925E-13C7-33AE-339FA30CC5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flipV="1">
            <a:off x="1371600" y="5638800"/>
            <a:ext cx="6400800" cy="166688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hu-HU" altLang="hu-HU" sz="800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B6C9D0E0-F094-2C67-FB97-2D2A642A0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47450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hu-HU" altLang="hu-HU"/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D5025AD3-03EF-0E33-4F9B-9C549A02C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20713"/>
            <a:ext cx="135731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500F5C0-10D6-BE49-3A32-A97BC463B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E44D010-F4B1-18BF-D0FB-13872A2C5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91513" cy="6192837"/>
          </a:xfrm>
          <a:solidFill>
            <a:schemeClr val="accent2"/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hu-HU" altLang="hu-HU" sz="16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Prof. Dr. Ligeti Erzsébet akadémikus</a:t>
            </a:r>
            <a:r>
              <a:rPr lang="pt-BR" altLang="hu-HU" sz="2400" i="1">
                <a:solidFill>
                  <a:srgbClr val="00FF00"/>
                </a:solidFill>
              </a:rPr>
              <a:t>“A  granulociták </a:t>
            </a:r>
            <a:r>
              <a:rPr lang="hu-HU" altLang="hu-HU" sz="2400" i="1">
                <a:solidFill>
                  <a:srgbClr val="00FF00"/>
                </a:solidFill>
              </a:rPr>
              <a:t>legújabb</a:t>
            </a:r>
            <a:r>
              <a:rPr lang="pt-BR" altLang="hu-HU" sz="2400" i="1">
                <a:solidFill>
                  <a:srgbClr val="00FF00"/>
                </a:solidFill>
              </a:rPr>
              <a:t>  </a:t>
            </a:r>
            <a:r>
              <a:rPr lang="hu-HU" altLang="hu-HU" sz="2400" i="1">
                <a:solidFill>
                  <a:srgbClr val="00FF00"/>
                </a:solidFill>
              </a:rPr>
              <a:t>karrierje</a:t>
            </a:r>
            <a:r>
              <a:rPr lang="pt-BR" altLang="hu-HU" sz="2400" i="1">
                <a:solidFill>
                  <a:srgbClr val="00FF00"/>
                </a:solidFill>
              </a:rPr>
              <a:t>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16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Mécsné Dr. Bujdosó Györgyi és Mécs Károly </a:t>
            </a:r>
            <a:r>
              <a:rPr lang="pt-BR" altLang="hu-HU" sz="2400" i="1">
                <a:solidFill>
                  <a:srgbClr val="00FF00"/>
                </a:solidFill>
              </a:rPr>
              <a:t>“Történelem és genetika”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Prof. Dr. Pavlik Gábor </a:t>
            </a:r>
            <a:r>
              <a:rPr lang="pt-BR" altLang="hu-HU" sz="2400" i="1">
                <a:solidFill>
                  <a:srgbClr val="00FF00"/>
                </a:solidFill>
              </a:rPr>
              <a:t>“Élsport és orvostudomány”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Prof. Dr. Perner Ferenc </a:t>
            </a:r>
            <a:r>
              <a:rPr lang="pt-BR" altLang="hu-HU" sz="2400" i="1">
                <a:solidFill>
                  <a:srgbClr val="00FF00"/>
                </a:solidFill>
              </a:rPr>
              <a:t>“A vesetranszplantáció hőstörténete”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Prof. emer. Dr. Rózsa Pál (BME matematikus) </a:t>
            </a:r>
            <a:r>
              <a:rPr lang="pt-BR" altLang="hu-HU" sz="2400" i="1">
                <a:solidFill>
                  <a:srgbClr val="00FF00"/>
                </a:solidFill>
              </a:rPr>
              <a:t>“Az aranymetszés és a Fibonacci-sorozat: tekinthetők-e természeti törvényeknek?”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hu-HU" altLang="hu-HU" sz="16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Prof. Dr. Vizi E. Szilveszter akadémikus, az MTA előző elnöke </a:t>
            </a:r>
            <a:r>
              <a:rPr lang="hu-HU" altLang="hu-HU" sz="2400" i="1">
                <a:solidFill>
                  <a:srgbClr val="00FF00"/>
                </a:solidFill>
              </a:rPr>
              <a:t>“Hat év az Igaz és a Szép palotájában”</a:t>
            </a:r>
            <a:r>
              <a:rPr lang="hu-HU" altLang="hu-HU" sz="2400">
                <a:solidFill>
                  <a:srgbClr val="00FF00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400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1600" i="1">
                <a:solidFill>
                  <a:srgbClr val="00FF00"/>
                </a:solidFill>
              </a:rPr>
              <a:t>	</a:t>
            </a:r>
            <a:endParaRPr lang="hu-HU" altLang="hu-HU" sz="16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816EABA-5AB1-6066-A7AD-A2F463B15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2BC4A81-BF64-F2D6-2568-7AC034C1AE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Tx/>
              <a:buNone/>
            </a:pPr>
            <a:endParaRPr lang="hu-HU" altLang="hu-HU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C50EC8A-CC38-3A29-513E-8A7C28D37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3375"/>
            <a:ext cx="8135937" cy="6299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 sz="2400" b="1" i="1">
                <a:solidFill>
                  <a:srgbClr val="00FF00"/>
                </a:solidFill>
              </a:rPr>
              <a:t>Rövid prezentációk terve:</a:t>
            </a:r>
            <a:endParaRPr lang="hu-HU" altLang="hu-HU" sz="2400" b="1">
              <a:solidFill>
                <a:srgbClr val="00FF00"/>
              </a:solidFill>
            </a:endParaRPr>
          </a:p>
          <a:p>
            <a:r>
              <a:rPr lang="hu-HU" altLang="hu-HU" sz="2400">
                <a:solidFill>
                  <a:srgbClr val="00FF00"/>
                </a:solidFill>
              </a:rPr>
              <a:t>	Dr. Farkas Zsolt főorvos (Heim Pál Gyermekkórház) 	</a:t>
            </a:r>
            <a:r>
              <a:rPr lang="hu-HU" altLang="hu-HU" sz="2400" i="1">
                <a:solidFill>
                  <a:srgbClr val="00FF00"/>
                </a:solidFill>
              </a:rPr>
              <a:t>“Klinikai tapasztalatok Németországban”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endParaRPr lang="hu-HU" altLang="hu-HU" sz="2400">
              <a:solidFill>
                <a:srgbClr val="00FF00"/>
              </a:solidFill>
            </a:endParaRPr>
          </a:p>
          <a:p>
            <a:r>
              <a:rPr lang="hu-HU" altLang="hu-HU" sz="2400">
                <a:solidFill>
                  <a:srgbClr val="00FF00"/>
                </a:solidFill>
              </a:rPr>
              <a:t>	Dr. Horváth Patrícia PhD, belgyógyász rezidens, a 	válogatott női vízilabda csapat kapusa 	</a:t>
            </a:r>
            <a:r>
              <a:rPr lang="hu-HU" altLang="hu-HU" sz="2400" i="1">
                <a:solidFill>
                  <a:srgbClr val="00FF00"/>
                </a:solidFill>
              </a:rPr>
              <a:t>“Sportélményeim Pekingben”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endParaRPr lang="hu-HU" altLang="hu-HU" sz="2400">
              <a:solidFill>
                <a:srgbClr val="00FF00"/>
              </a:solidFill>
            </a:endParaRPr>
          </a:p>
          <a:p>
            <a:r>
              <a:rPr lang="hu-HU" altLang="hu-HU" sz="2400">
                <a:solidFill>
                  <a:srgbClr val="00FF00"/>
                </a:solidFill>
              </a:rPr>
              <a:t>	Kocsis Marcell Miklós gimnáziumi tanuló </a:t>
            </a:r>
            <a:r>
              <a:rPr lang="hu-HU" altLang="hu-HU" sz="2400" i="1">
                <a:solidFill>
                  <a:srgbClr val="00FF00"/>
                </a:solidFill>
              </a:rPr>
              <a:t>“Orvoslás 	az ókori Mezopotámiában: orvosok és eszközeik”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endParaRPr lang="hu-HU" altLang="hu-HU" sz="2400">
              <a:solidFill>
                <a:srgbClr val="00FF00"/>
              </a:solidFill>
            </a:endParaRPr>
          </a:p>
          <a:p>
            <a:r>
              <a:rPr lang="hu-HU" altLang="hu-HU" sz="2400">
                <a:solidFill>
                  <a:srgbClr val="00FF00"/>
                </a:solidFill>
              </a:rPr>
              <a:t>	Dr. Molnár László levéltárvezető </a:t>
            </a:r>
            <a:r>
              <a:rPr lang="hu-HU" altLang="hu-HU" sz="2400" i="1">
                <a:solidFill>
                  <a:srgbClr val="00FF00"/>
                </a:solidFill>
              </a:rPr>
              <a:t>“Virtuális séta az 	egykori orvoskaron”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endParaRPr lang="hu-HU" altLang="hu-HU" sz="2400">
              <a:solidFill>
                <a:srgbClr val="00FF00"/>
              </a:solidFill>
            </a:endParaRPr>
          </a:p>
          <a:p>
            <a:r>
              <a:rPr lang="hu-HU" altLang="hu-HU" sz="2400">
                <a:solidFill>
                  <a:srgbClr val="00FF00"/>
                </a:solidFill>
              </a:rPr>
              <a:t>	Dr. Székely József ny. egyetemi tanár </a:t>
            </a:r>
            <a:r>
              <a:rPr lang="hu-HU" altLang="hu-HU" sz="2400" i="1">
                <a:solidFill>
                  <a:srgbClr val="00FF00"/>
                </a:solidFill>
              </a:rPr>
              <a:t>“Rendhagyó 	nekrológ egy kutatóintézet halálára”</a:t>
            </a:r>
            <a:r>
              <a:rPr lang="hu-HU" altLang="hu-HU" sz="2400">
                <a:solidFill>
                  <a:srgbClr val="00FF00"/>
                </a:solidFill>
              </a:rPr>
              <a:t>.</a:t>
            </a:r>
          </a:p>
          <a:p>
            <a:endParaRPr lang="hu-HU" altLang="hu-HU" sz="24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486A7D8-070C-06FA-5609-776E67184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27D30AF-17FB-38E4-FF39-301B149AD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  <a:solidFill>
            <a:schemeClr val="accent2"/>
          </a:solidFill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 b="1" i="1">
                <a:solidFill>
                  <a:srgbClr val="00FF00"/>
                </a:solidFill>
              </a:rPr>
              <a:t>Díjazási tervek 2009-re: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>
                <a:solidFill>
                  <a:srgbClr val="00FF00"/>
                </a:solidFill>
              </a:rPr>
              <a:t>	- a hagyományos Dr. Balázs Dezső és 	Walter Julianna </a:t>
            </a:r>
            <a:r>
              <a:rPr lang="hu-HU" altLang="hu-HU" sz="2800" i="1">
                <a:solidFill>
                  <a:srgbClr val="00FF00"/>
                </a:solidFill>
              </a:rPr>
              <a:t>ifjúsági pályázati díjak</a:t>
            </a:r>
            <a:r>
              <a:rPr lang="hu-HU" altLang="hu-HU" sz="2800">
                <a:solidFill>
                  <a:srgbClr val="00FF00"/>
                </a:solidFill>
              </a:rPr>
              <a:t> (60-	80-100 eFt);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>
                <a:solidFill>
                  <a:srgbClr val="00FF00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>
                <a:solidFill>
                  <a:srgbClr val="00FF00"/>
                </a:solidFill>
              </a:rPr>
              <a:t>	- az </a:t>
            </a:r>
            <a:r>
              <a:rPr lang="hu-HU" altLang="hu-HU" sz="2800" i="1">
                <a:solidFill>
                  <a:srgbClr val="00FF00"/>
                </a:solidFill>
              </a:rPr>
              <a:t>egyetemi testnevelés támogatása:</a:t>
            </a:r>
            <a:r>
              <a:rPr lang="hu-HU" altLang="hu-HU" sz="2800">
                <a:solidFill>
                  <a:srgbClr val="00FF00"/>
                </a:solidFill>
              </a:rPr>
              <a:t> 300 eFt 	a röplabda-lehetőségek fejlesztése céljából 	(a férfi csapat Medikus Kupát nyert ez év 	tavaszán!);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>
                <a:solidFill>
                  <a:srgbClr val="00FF00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>
                <a:solidFill>
                  <a:srgbClr val="00FF00"/>
                </a:solidFill>
              </a:rPr>
              <a:t>	- 100 eFt-os </a:t>
            </a:r>
            <a:r>
              <a:rPr lang="hu-HU" altLang="hu-HU" sz="2800" i="1">
                <a:solidFill>
                  <a:srgbClr val="00FF00"/>
                </a:solidFill>
              </a:rPr>
              <a:t>különdíj kiváló doktorandusz 	(PhD) hallgató/k jutalmazására</a:t>
            </a:r>
            <a:r>
              <a:rPr lang="hu-HU" altLang="hu-HU" sz="2800">
                <a:solidFill>
                  <a:srgbClr val="00FF00"/>
                </a:solidFill>
              </a:rPr>
              <a:t> (SE 	Doktori Tanáccsal egyeztetve)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4364829-ACA3-4326-0490-11DE1D74A4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870B1E8-1AB7-7CFC-E5E8-9012789187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  <a:solidFill>
            <a:srgbClr val="333399"/>
          </a:solidFill>
        </p:spPr>
        <p:txBody>
          <a:bodyPr/>
          <a:lstStyle/>
          <a:p>
            <a:pPr>
              <a:buFontTx/>
              <a:buNone/>
            </a:pPr>
            <a:r>
              <a:rPr lang="hu-HU" altLang="hu-HU" b="1">
                <a:solidFill>
                  <a:srgbClr val="00FF00"/>
                </a:solidFill>
              </a:rPr>
              <a:t>	</a:t>
            </a:r>
          </a:p>
          <a:p>
            <a:pPr>
              <a:buFontTx/>
              <a:buNone/>
            </a:pPr>
            <a:r>
              <a:rPr lang="hu-HU" altLang="hu-HU" b="1" i="1">
                <a:solidFill>
                  <a:srgbClr val="00FF00"/>
                </a:solidFill>
              </a:rPr>
              <a:t>Főbb publikációink:</a:t>
            </a:r>
          </a:p>
          <a:p>
            <a:pPr>
              <a:buFontTx/>
              <a:buNone/>
            </a:pPr>
            <a:r>
              <a:rPr lang="hu-HU" altLang="hu-HU" b="1" i="1">
                <a:solidFill>
                  <a:srgbClr val="00FF00"/>
                </a:solidFill>
              </a:rPr>
              <a:t>	</a:t>
            </a:r>
            <a:r>
              <a:rPr lang="hu-HU" altLang="hu-HU">
                <a:solidFill>
                  <a:srgbClr val="00FF00"/>
                </a:solidFill>
              </a:rPr>
              <a:t>	</a:t>
            </a:r>
            <a:r>
              <a:rPr lang="hu-HU" altLang="hu-HU" sz="2400">
                <a:solidFill>
                  <a:srgbClr val="00FF00"/>
                </a:solidFill>
              </a:rPr>
              <a:t>- „Rectores Medici” (2005, Semmelweis Kiadó)</a:t>
            </a:r>
          </a:p>
          <a:p>
            <a:pPr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	- egyetemtörténeti falinaptár (2008, Semmelweis 	Kiadó)</a:t>
            </a:r>
          </a:p>
          <a:p>
            <a:pPr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	- képes riportok (Semmelweis Egyetem c. lap, 	internet)</a:t>
            </a:r>
          </a:p>
          <a:p>
            <a:pPr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	- újévi körlevél óévi beszámolóval s új tervekkel 	minden Baráti Kör tag részére (internetes portálon 	is)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2092F9-6D10-B8BB-967D-391FDAEF5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68313" y="188913"/>
            <a:ext cx="8229600" cy="71437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E1BB5C7-CB8F-3BBB-5480-47A234490F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  <a:solidFill>
            <a:schemeClr val="accent2"/>
          </a:solidFill>
        </p:spPr>
        <p:txBody>
          <a:bodyPr/>
          <a:lstStyle/>
          <a:p>
            <a:pPr marL="609600" indent="-609600">
              <a:buFontTx/>
              <a:buNone/>
            </a:pPr>
            <a:r>
              <a:rPr lang="hu-HU" altLang="hu-HU" b="1" i="1">
                <a:solidFill>
                  <a:srgbClr val="00FF00"/>
                </a:solidFill>
              </a:rPr>
              <a:t>Internetes portálunk</a:t>
            </a:r>
            <a:r>
              <a:rPr lang="hu-HU" altLang="hu-HU" i="1">
                <a:solidFill>
                  <a:srgbClr val="00FF00"/>
                </a:solidFill>
              </a:rPr>
              <a:t> rövid bemutatása </a:t>
            </a:r>
            <a:r>
              <a:rPr lang="hu-HU" altLang="hu-HU" sz="2800">
                <a:solidFill>
                  <a:srgbClr val="00FF00"/>
                </a:solidFill>
              </a:rPr>
              <a:t>(</a:t>
            </a:r>
            <a:r>
              <a:rPr lang="hu-HU" altLang="hu-HU" sz="2800">
                <a:solidFill>
                  <a:srgbClr val="CC0000"/>
                </a:solidFill>
                <a:hlinkClick r:id="rId2"/>
              </a:rPr>
              <a:t>www.baratikor.sote.hu</a:t>
            </a:r>
            <a:r>
              <a:rPr lang="hu-HU" altLang="hu-HU" sz="2800">
                <a:solidFill>
                  <a:srgbClr val="00FF00"/>
                </a:solidFill>
              </a:rPr>
              <a:t>)</a:t>
            </a:r>
          </a:p>
          <a:p>
            <a:pPr marL="609600" indent="-609600">
              <a:buFontTx/>
              <a:buNone/>
            </a:pPr>
            <a:endParaRPr lang="hu-HU" altLang="hu-HU" sz="2800">
              <a:solidFill>
                <a:srgbClr val="00FF00"/>
              </a:solidFill>
            </a:endParaRPr>
          </a:p>
          <a:p>
            <a:pPr marL="990600" lvl="1" indent="-533400"/>
            <a:r>
              <a:rPr lang="hu-HU" altLang="hu-HU">
                <a:solidFill>
                  <a:srgbClr val="00FF00"/>
                </a:solidFill>
              </a:rPr>
              <a:t>szervezeti egységek elektronikus </a:t>
            </a:r>
            <a:r>
              <a:rPr lang="hu-HU" altLang="hu-HU" i="1">
                <a:solidFill>
                  <a:srgbClr val="00FF00"/>
                </a:solidFill>
              </a:rPr>
              <a:t>Múzeumai</a:t>
            </a:r>
            <a:endParaRPr lang="hu-HU" altLang="hu-HU">
              <a:solidFill>
                <a:srgbClr val="00FF00"/>
              </a:solidFill>
            </a:endParaRPr>
          </a:p>
          <a:p>
            <a:pPr marL="990600" lvl="1" indent="-533400"/>
            <a:r>
              <a:rPr lang="hu-HU" altLang="hu-HU">
                <a:solidFill>
                  <a:srgbClr val="00FF00"/>
                </a:solidFill>
              </a:rPr>
              <a:t>számos klubesti </a:t>
            </a:r>
            <a:r>
              <a:rPr lang="hu-HU" altLang="hu-HU" i="1">
                <a:solidFill>
                  <a:srgbClr val="00FF00"/>
                </a:solidFill>
              </a:rPr>
              <a:t>Előadás </a:t>
            </a:r>
            <a:r>
              <a:rPr lang="hu-HU" altLang="hu-HU">
                <a:solidFill>
                  <a:srgbClr val="00FF00"/>
                </a:solidFill>
              </a:rPr>
              <a:t>teljes anyaga</a:t>
            </a:r>
          </a:p>
          <a:p>
            <a:pPr marL="990600" lvl="1" indent="-533400"/>
            <a:r>
              <a:rPr lang="hu-HU" altLang="hu-HU">
                <a:solidFill>
                  <a:srgbClr val="00FF00"/>
                </a:solidFill>
              </a:rPr>
              <a:t>a </a:t>
            </a:r>
            <a:r>
              <a:rPr lang="hu-HU" altLang="hu-HU" i="1">
                <a:solidFill>
                  <a:srgbClr val="00FF00"/>
                </a:solidFill>
              </a:rPr>
              <a:t>BK Története</a:t>
            </a:r>
            <a:r>
              <a:rPr lang="hu-HU" altLang="hu-HU">
                <a:solidFill>
                  <a:srgbClr val="00FF00"/>
                </a:solidFill>
              </a:rPr>
              <a:t> ill. </a:t>
            </a:r>
            <a:r>
              <a:rPr lang="hu-HU" altLang="hu-HU" i="1">
                <a:solidFill>
                  <a:srgbClr val="00FF00"/>
                </a:solidFill>
              </a:rPr>
              <a:t>Történeti kronológiája</a:t>
            </a:r>
          </a:p>
          <a:p>
            <a:pPr marL="990600" lvl="1" indent="-533400"/>
            <a:r>
              <a:rPr lang="hu-HU" altLang="hu-HU" i="1">
                <a:solidFill>
                  <a:srgbClr val="00FF00"/>
                </a:solidFill>
              </a:rPr>
              <a:t>Galéria </a:t>
            </a:r>
          </a:p>
          <a:p>
            <a:pPr marL="990600" lvl="1" indent="-533400"/>
            <a:r>
              <a:rPr lang="hu-HU" altLang="hu-HU">
                <a:solidFill>
                  <a:srgbClr val="00FF00"/>
                </a:solidFill>
              </a:rPr>
              <a:t>aktuális </a:t>
            </a:r>
            <a:r>
              <a:rPr lang="hu-HU" altLang="hu-HU" i="1">
                <a:solidFill>
                  <a:srgbClr val="00FF00"/>
                </a:solidFill>
              </a:rPr>
              <a:t>Hírek </a:t>
            </a:r>
            <a:r>
              <a:rPr lang="hu-HU" altLang="hu-HU">
                <a:solidFill>
                  <a:srgbClr val="00FF00"/>
                </a:solidFill>
              </a:rPr>
              <a:t>naprakészen</a:t>
            </a:r>
          </a:p>
          <a:p>
            <a:pPr marL="990600" lvl="1" indent="-533400"/>
            <a:endParaRPr lang="hu-HU" altLang="hu-HU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FE3321EB-0FAC-C1D5-D5BC-521A46122C5C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260350"/>
            <a:ext cx="3363912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44121714-AB18-1B8D-8900-8EE58275F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652963"/>
            <a:ext cx="8569325" cy="2465387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sz="2400">
                <a:solidFill>
                  <a:srgbClr val="00FF00"/>
                </a:solidFill>
              </a:rPr>
              <a:t>SOK MARADANDÓ SZÉP ÉLMÉNYT KÍVÁNOK AZ </a:t>
            </a:r>
          </a:p>
          <a:p>
            <a:pPr algn="ctr">
              <a:spcBef>
                <a:spcPct val="50000"/>
              </a:spcBef>
            </a:pPr>
            <a:r>
              <a:rPr lang="hu-HU" altLang="hu-HU" sz="2400" b="1" i="1">
                <a:solidFill>
                  <a:srgbClr val="00FF00"/>
                </a:solidFill>
              </a:rPr>
              <a:t>ALUMNI TÁRSASÁGBAN!</a:t>
            </a:r>
          </a:p>
          <a:p>
            <a:pPr algn="ctr">
              <a:spcBef>
                <a:spcPct val="50000"/>
              </a:spcBef>
            </a:pPr>
            <a:r>
              <a:rPr lang="hu-HU" altLang="hu-HU" sz="2400">
                <a:solidFill>
                  <a:srgbClr val="00FF00"/>
                </a:solidFill>
              </a:rPr>
              <a:t>VÁRJUK ÖNT SZERETETTEL A </a:t>
            </a:r>
            <a:r>
              <a:rPr lang="hu-HU" altLang="hu-HU" sz="2400" i="1">
                <a:solidFill>
                  <a:srgbClr val="00FF00"/>
                </a:solidFill>
              </a:rPr>
              <a:t>SEMMELWEIS EGYETEM </a:t>
            </a:r>
            <a:r>
              <a:rPr lang="hu-HU" altLang="hu-HU" sz="2400" b="1" i="1">
                <a:solidFill>
                  <a:srgbClr val="00FF00"/>
                </a:solidFill>
              </a:rPr>
              <a:t>BARÁTI KÖRÉBEN</a:t>
            </a:r>
            <a:r>
              <a:rPr lang="hu-HU" altLang="hu-HU" sz="2400" b="1">
                <a:solidFill>
                  <a:srgbClr val="00FF00"/>
                </a:solidFill>
              </a:rPr>
              <a:t> IS!</a:t>
            </a:r>
          </a:p>
          <a:p>
            <a:pPr algn="ctr">
              <a:spcBef>
                <a:spcPct val="50000"/>
              </a:spcBef>
            </a:pPr>
            <a:endParaRPr lang="hu-HU" altLang="hu-HU" sz="2400" b="1" i="1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1D62DB1-64A1-3279-2C0A-A1FFD7336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4844EFC-1FC4-550E-09E4-8C5E04555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  <a:solidFill>
            <a:srgbClr val="333399"/>
          </a:solidFill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endParaRPr lang="hu-HU" altLang="hu-HU" sz="2800">
              <a:solidFill>
                <a:srgbClr val="00FF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hu-HU" altLang="hu-HU" sz="28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Az Alma Mater (</a:t>
            </a:r>
            <a:r>
              <a:rPr lang="hu-HU" altLang="hu-HU" sz="2400" i="1">
                <a:solidFill>
                  <a:srgbClr val="00FF00"/>
                </a:solidFill>
              </a:rPr>
              <a:t>Tápláló Anya</a:t>
            </a:r>
            <a:r>
              <a:rPr lang="hu-HU" altLang="hu-HU" sz="2400">
                <a:solidFill>
                  <a:srgbClr val="00FF00"/>
                </a:solidFill>
              </a:rPr>
              <a:t>) mostantól egy                 új „kitárt karral” várja hajdani diákjait a</a:t>
            </a:r>
            <a:r>
              <a:rPr lang="hu-HU" altLang="hu-HU" sz="2800">
                <a:solidFill>
                  <a:srgbClr val="00FF00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>
                <a:solidFill>
                  <a:srgbClr val="CC0000"/>
                </a:solidFill>
              </a:rPr>
              <a:t>	Semmelweis Alumni Társaság</a:t>
            </a:r>
            <a:r>
              <a:rPr lang="hu-HU" altLang="hu-HU" sz="2800">
                <a:solidFill>
                  <a:srgbClr val="00FF00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megalapítása révén.</a:t>
            </a:r>
            <a:r>
              <a:rPr lang="hu-HU" altLang="hu-HU" sz="2800">
                <a:solidFill>
                  <a:srgbClr val="00FF00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8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Egy másik „karnyújtás” az Egyetem részéről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két évtizeddel ezelőtt már történt a ma is igen aktív, azonban előbbitől kissé eltérő szerkezetben és filozófiával működő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>
                <a:solidFill>
                  <a:srgbClr val="CC0000"/>
                </a:solidFill>
              </a:rPr>
              <a:t>	Semmelweis Egyetem Baráti Kör</a:t>
            </a:r>
            <a:r>
              <a:rPr lang="hu-HU" altLang="hu-HU" sz="2800">
                <a:solidFill>
                  <a:srgbClr val="00FF00"/>
                </a:solidFill>
              </a:rPr>
              <a:t>  </a:t>
            </a:r>
            <a:r>
              <a:rPr lang="hu-HU" altLang="hu-HU" sz="2400">
                <a:solidFill>
                  <a:srgbClr val="CC0000"/>
                </a:solidFill>
              </a:rPr>
              <a:t>(Association of Friends of Semmelweis University)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létrehozásával. 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400">
              <a:solidFill>
                <a:srgbClr val="00FF00"/>
              </a:solidFill>
            </a:endParaRP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30A624E9-0CF7-B791-3532-9C48BAAF9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333375"/>
            <a:ext cx="16637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CFF0441-05AC-8BDF-8DF8-DFD837196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BE51CD7-179F-312C-405E-F29AD73AD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  <a:solidFill>
            <a:srgbClr val="333399"/>
          </a:solidFill>
        </p:spPr>
        <p:txBody>
          <a:bodyPr/>
          <a:lstStyle/>
          <a:p>
            <a:pPr>
              <a:buFontTx/>
              <a:buNone/>
            </a:pPr>
            <a:r>
              <a:rPr lang="hu-HU" altLang="hu-HU">
                <a:solidFill>
                  <a:srgbClr val="00FF00"/>
                </a:solidFill>
              </a:rPr>
              <a:t>Semmelweis Ignác, „az anyák megmentője”, nevét viseljük mindkét szervezetben.</a:t>
            </a:r>
          </a:p>
          <a:p>
            <a:pPr>
              <a:buFontTx/>
              <a:buNone/>
            </a:pPr>
            <a:r>
              <a:rPr lang="hu-HU" altLang="hu-HU">
                <a:solidFill>
                  <a:srgbClr val="00FF00"/>
                </a:solidFill>
              </a:rPr>
              <a:t>„Nomen est omen”: e </a:t>
            </a:r>
            <a:r>
              <a:rPr lang="hu-HU" altLang="hu-HU" i="1">
                <a:solidFill>
                  <a:srgbClr val="00FF00"/>
                </a:solidFill>
              </a:rPr>
              <a:t>név</a:t>
            </a:r>
            <a:r>
              <a:rPr lang="hu-HU" altLang="hu-HU">
                <a:solidFill>
                  <a:srgbClr val="00FF00"/>
                </a:solidFill>
              </a:rPr>
              <a:t> - más aspektusból értelmezve - </a:t>
            </a:r>
            <a:r>
              <a:rPr lang="hu-HU" altLang="hu-HU" i="1">
                <a:solidFill>
                  <a:srgbClr val="00FF00"/>
                </a:solidFill>
              </a:rPr>
              <a:t>intő jel </a:t>
            </a:r>
            <a:r>
              <a:rPr lang="hu-HU" altLang="hu-HU">
                <a:solidFill>
                  <a:srgbClr val="00FF00"/>
                </a:solidFill>
              </a:rPr>
              <a:t>számunkra</a:t>
            </a:r>
            <a:r>
              <a:rPr lang="hu-HU" altLang="hu-HU" i="1">
                <a:solidFill>
                  <a:srgbClr val="00FF00"/>
                </a:solidFill>
              </a:rPr>
              <a:t>.</a:t>
            </a:r>
            <a:r>
              <a:rPr lang="hu-HU" altLang="hu-HU">
                <a:solidFill>
                  <a:srgbClr val="00FF00"/>
                </a:solidFill>
              </a:rPr>
              <a:t> </a:t>
            </a:r>
          </a:p>
          <a:p>
            <a:pPr>
              <a:buFontTx/>
              <a:buNone/>
            </a:pPr>
            <a:r>
              <a:rPr lang="hu-HU" altLang="hu-HU">
                <a:solidFill>
                  <a:srgbClr val="00FF00"/>
                </a:solidFill>
              </a:rPr>
              <a:t>„Tápláló anyánk” napjainkban különösen fokozott „megmentő” eszmei és anyagi támogatásra, törődésre szorul; ez egyik fontos motivációja a Baráti Körnek, úgy hiszem egyik fontos összekötő kapocs is az Alumni Társasággal.</a:t>
            </a:r>
          </a:p>
          <a:p>
            <a:pPr>
              <a:buFontTx/>
              <a:buNone/>
            </a:pPr>
            <a:endParaRPr lang="hu-HU" altLang="hu-HU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6923982-2095-55CC-536F-D8344AD1F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51113F1-5247-983A-EF40-83734A4FB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>
              <a:buFontTx/>
              <a:buNone/>
            </a:pPr>
            <a:endParaRPr lang="hu-HU" altLang="hu-HU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64A9F907-410B-FF33-D311-F477D6381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33375"/>
            <a:ext cx="8126413" cy="600551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2400" b="1">
                <a:solidFill>
                  <a:srgbClr val="00FF00"/>
                </a:solidFill>
              </a:rPr>
              <a:t>Számos kiváló egyetemi elődünk évszázadokkal ezelőtti tettei, gondolatai tartalmaznak számunkra motiváló üzenetet! Példaként az első magyar nyelvű egyetemi tankönyv írójának mondatát idézem:</a:t>
            </a:r>
          </a:p>
          <a:p>
            <a:pPr algn="ctr">
              <a:spcBef>
                <a:spcPct val="50000"/>
              </a:spcBef>
            </a:pPr>
            <a:endParaRPr lang="hu-HU" altLang="hu-HU" sz="2400" b="1">
              <a:solidFill>
                <a:srgbClr val="00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hu-HU" altLang="hu-HU" sz="2800" b="1" i="1">
                <a:solidFill>
                  <a:srgbClr val="00FF00"/>
                </a:solidFill>
                <a:latin typeface="Book Antiqua" panose="02040602050305030304" pitchFamily="18" charset="0"/>
              </a:rPr>
              <a:t>„Nem tudom melly titkos tűz nyugtalankodik szívemben, hogy miolta létemet kezdettem esmérni, eltökéllett szándékom                            Édes Nemzetemnek hasznára szentelni tsekély tehetségemet?„</a:t>
            </a:r>
            <a:r>
              <a:rPr lang="hu-HU" altLang="hu-HU" sz="2800" b="1">
                <a:solidFill>
                  <a:srgbClr val="00FF00"/>
                </a:solidFill>
                <a:latin typeface="Baskerville Old Face" panose="02020602080505020303" pitchFamily="18" charset="0"/>
              </a:rPr>
              <a:t>                                                      </a:t>
            </a:r>
          </a:p>
          <a:p>
            <a:pPr algn="r">
              <a:spcBef>
                <a:spcPct val="50000"/>
              </a:spcBef>
            </a:pPr>
            <a:endParaRPr lang="hu-HU" altLang="hu-HU" sz="2000">
              <a:solidFill>
                <a:srgbClr val="00FF00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hu-HU" altLang="hu-HU" sz="2000">
                <a:solidFill>
                  <a:srgbClr val="00FF00"/>
                </a:solidFill>
              </a:rPr>
              <a:t>Rácz Sámuel (1744-1807): Orvosi tanítás</a:t>
            </a:r>
          </a:p>
          <a:p>
            <a:pPr algn="r">
              <a:spcBef>
                <a:spcPct val="50000"/>
              </a:spcBef>
            </a:pPr>
            <a:endParaRPr lang="hu-HU" altLang="hu-HU" sz="28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85923A0-2D3E-6E2E-D722-3A0EC431E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482C59-82F0-2DB9-8D99-C9769EBFD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  <a:solidFill>
            <a:srgbClr val="333399"/>
          </a:solidFill>
          <a:ln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hu-HU" altLang="hu-HU" sz="2000" b="1" i="1">
                <a:solidFill>
                  <a:srgbClr val="00FF00"/>
                </a:solidFill>
              </a:rPr>
              <a:t>A Semmelweis Egyetem Baráti Körének alapítási éve:</a:t>
            </a:r>
            <a:r>
              <a:rPr lang="hu-HU" altLang="hu-HU" sz="2000">
                <a:solidFill>
                  <a:srgbClr val="00FF00"/>
                </a:solidFill>
              </a:rPr>
              <a:t> 1989. </a:t>
            </a:r>
            <a:endParaRPr lang="hu-HU" altLang="hu-HU" sz="2000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000" b="1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 b="1" i="1">
                <a:solidFill>
                  <a:srgbClr val="00FF00"/>
                </a:solidFill>
              </a:rPr>
              <a:t>A társasági törvény alapján működik,</a:t>
            </a:r>
            <a:r>
              <a:rPr lang="hu-HU" altLang="hu-HU" sz="2000">
                <a:solidFill>
                  <a:srgbClr val="00FF00"/>
                </a:solidFill>
              </a:rPr>
              <a:t> önálló jogi személy. A Kör közgyűlése által választott 30-tagú vezetőség irányítja. Székhelye: Semmelweis Egyetem Nagyvárad téri Elmélet Tömbje. Részletes ismertető a </a:t>
            </a:r>
            <a:r>
              <a:rPr lang="hu-HU" altLang="hu-HU" sz="2000">
                <a:solidFill>
                  <a:srgbClr val="00FF00"/>
                </a:solidFill>
                <a:hlinkClick r:id="rId2"/>
              </a:rPr>
              <a:t>www.baratikor.sote.hu</a:t>
            </a:r>
            <a:r>
              <a:rPr lang="hu-HU" altLang="hu-HU" sz="2000">
                <a:solidFill>
                  <a:srgbClr val="00FF00"/>
                </a:solidFill>
              </a:rPr>
              <a:t> c. internetes portálon található.</a:t>
            </a:r>
            <a:endParaRPr lang="hu-HU" altLang="hu-HU" sz="2000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000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 b="1" i="1">
                <a:solidFill>
                  <a:srgbClr val="00FF00"/>
                </a:solidFill>
              </a:rPr>
              <a:t>A Kör tagja lehet</a:t>
            </a:r>
            <a:r>
              <a:rPr lang="hu-HU" altLang="hu-HU" sz="2000">
                <a:solidFill>
                  <a:srgbClr val="00FF00"/>
                </a:solidFill>
              </a:rPr>
              <a:t> a Semmelweis Egyetem és jogelődjeinek </a:t>
            </a:r>
            <a:r>
              <a:rPr lang="hu-HU" altLang="hu-HU" sz="2000" u="sng">
                <a:solidFill>
                  <a:srgbClr val="00FF00"/>
                </a:solidFill>
              </a:rPr>
              <a:t>minden jelenlegi ill. volt hallgatója, alkalmazottja, szimpatizánsa</a:t>
            </a:r>
            <a:r>
              <a:rPr lang="hu-HU" altLang="hu-HU" sz="2000">
                <a:solidFill>
                  <a:srgbClr val="00FF00"/>
                </a:solidFill>
              </a:rPr>
              <a:t>, aki a Kör alapszabályát elfogadja és kitölti a </a:t>
            </a:r>
            <a:r>
              <a:rPr lang="hu-HU" altLang="hu-HU" sz="2000" i="1">
                <a:solidFill>
                  <a:srgbClr val="00FF00"/>
                </a:solidFill>
              </a:rPr>
              <a:t>Jelentkezési lapot</a:t>
            </a:r>
            <a:r>
              <a:rPr lang="hu-HU" altLang="hu-HU" sz="2000">
                <a:solidFill>
                  <a:srgbClr val="00FF00"/>
                </a:solidFill>
              </a:rPr>
              <a:t>. </a:t>
            </a:r>
            <a:r>
              <a:rPr lang="hu-HU" altLang="hu-HU" sz="2000" i="1">
                <a:solidFill>
                  <a:srgbClr val="00FF00"/>
                </a:solidFill>
              </a:rPr>
              <a:t>(Tehát az „öregdiákok” mellett még számos más „hozzánk tartozót” megszólítunk.)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000" i="1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 b="1" i="1">
                <a:solidFill>
                  <a:srgbClr val="00FF00"/>
                </a:solidFill>
              </a:rPr>
              <a:t>Taglétszám:</a:t>
            </a:r>
            <a:r>
              <a:rPr lang="hu-HU" altLang="hu-HU" sz="2000" i="1">
                <a:solidFill>
                  <a:srgbClr val="00FF00"/>
                </a:solidFill>
              </a:rPr>
              <a:t> </a:t>
            </a:r>
            <a:endParaRPr lang="hu-HU" altLang="hu-HU" sz="20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>
                <a:solidFill>
                  <a:srgbClr val="00FF00"/>
                </a:solidFill>
              </a:rPr>
              <a:t>	- jegyzett tagok: 1.000&lt; fő,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000">
                <a:solidFill>
                  <a:srgbClr val="00FF00"/>
                </a:solidFill>
              </a:rPr>
              <a:t>	- támogató (tagdíjfizető és szponzoráló) hazai és külföldi tagok: ~350 fő.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C09E30C-0441-B311-9090-3E0B9D667B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A838C79-8375-2DEB-D004-EBEF48A7E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  <a:solidFill>
            <a:srgbClr val="333399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u-HU" altLang="hu-HU" sz="2400" b="1" i="1">
                <a:solidFill>
                  <a:srgbClr val="00FF00"/>
                </a:solidFill>
              </a:rPr>
              <a:t>A Baráti Kör fő célkitűzései:</a:t>
            </a:r>
            <a:r>
              <a:rPr lang="hu-HU" altLang="hu-HU" sz="2400" i="1">
                <a:solidFill>
                  <a:srgbClr val="00FF00"/>
                </a:solidFill>
              </a:rPr>
              <a:t> </a:t>
            </a: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rgbClr val="00FF00"/>
                </a:solidFill>
              </a:rPr>
              <a:t>a barátság egyetemi szellemének fenntartása ill. fejlesztése (havonta klubestek, egyéb közös programok)</a:t>
            </a:r>
          </a:p>
          <a:p>
            <a:pPr>
              <a:lnSpc>
                <a:spcPct val="9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rgbClr val="00FF00"/>
                </a:solidFill>
              </a:rPr>
              <a:t>az egyetemi hallgatók tanulmányainak és sportolási lehetőségeinek anyagi támogatása (pályázatok)</a:t>
            </a:r>
          </a:p>
          <a:p>
            <a:pPr>
              <a:lnSpc>
                <a:spcPct val="9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rgbClr val="00FF00"/>
                </a:solidFill>
              </a:rPr>
              <a:t>kooperáció társegyetemekkel, intézményekkel (információcsere, vendégelőadók, látogatások)</a:t>
            </a:r>
          </a:p>
          <a:p>
            <a:pPr>
              <a:lnSpc>
                <a:spcPct val="9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rgbClr val="00FF00"/>
                </a:solidFill>
              </a:rPr>
              <a:t>az egyetem értékes hagyományainak feltárása, ápolása (prominens meghívott előadók, internetes Galéria és klinikai-intézeti Múzeumok fejlesztése, történelmi emlékbizottság létrehozása, stb.)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3F53958-F06E-7F61-686B-B0319681B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9F4376F-8D41-9F02-77D5-00F54A615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192838"/>
          </a:xfrm>
          <a:solidFill>
            <a:schemeClr val="accent2"/>
          </a:solidFill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hu-HU" altLang="hu-HU" sz="2400" b="1" i="1">
                <a:solidFill>
                  <a:srgbClr val="00FF00"/>
                </a:solidFill>
              </a:rPr>
              <a:t>Az ezévi emlékezetes klubprogramok:</a:t>
            </a:r>
            <a:endParaRPr lang="hu-HU" altLang="hu-HU" sz="2400" b="1">
              <a:solidFill>
                <a:srgbClr val="00FF00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január 30.:</a:t>
            </a:r>
            <a:r>
              <a:rPr lang="hu-HU" altLang="hu-HU" sz="2400">
                <a:solidFill>
                  <a:srgbClr val="00FF00"/>
                </a:solidFill>
              </a:rPr>
              <a:t> Dr. Éger István elnök (Magyar Orvosi Kamara) </a:t>
            </a:r>
            <a:r>
              <a:rPr lang="hu-HU" altLang="hu-HU" sz="2400" i="1">
                <a:solidFill>
                  <a:srgbClr val="00FF00"/>
                </a:solidFill>
              </a:rPr>
              <a:t>“Küzdelmünk az orvosi hivatásért”;</a:t>
            </a:r>
            <a:r>
              <a:rPr lang="hu-HU" altLang="hu-HU" sz="2400">
                <a:solidFill>
                  <a:srgbClr val="00FF00"/>
                </a:solidFill>
              </a:rPr>
              <a:t> Dr. Desits Imre házi gyermekorvos </a:t>
            </a:r>
            <a:r>
              <a:rPr lang="hu-HU" altLang="hu-HU" sz="2400" i="1">
                <a:solidFill>
                  <a:srgbClr val="00FF00"/>
                </a:solidFill>
              </a:rPr>
              <a:t>“Ágyúk és rizsföldek”</a:t>
            </a:r>
            <a:r>
              <a:rPr lang="hu-HU" altLang="hu-HU" sz="2400">
                <a:solidFill>
                  <a:srgbClr val="00FF00"/>
                </a:solidFill>
              </a:rPr>
              <a:t> </a:t>
            </a:r>
            <a:r>
              <a:rPr lang="hu-HU" altLang="hu-HU" sz="2400" i="1">
                <a:solidFill>
                  <a:srgbClr val="00FF00"/>
                </a:solidFill>
              </a:rPr>
              <a:t>(rövid Fülöp-szigeteki útibeszámoló</a:t>
            </a:r>
            <a:r>
              <a:rPr lang="hu-HU" altLang="hu-HU" sz="2400">
                <a:solidFill>
                  <a:srgbClr val="00FF00"/>
                </a:solidFill>
              </a:rPr>
              <a:t>);</a:t>
            </a:r>
          </a:p>
          <a:p>
            <a:pPr marL="609600" indent="-609600"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február 27.:</a:t>
            </a:r>
            <a:r>
              <a:rPr lang="hu-HU" altLang="hu-HU" sz="2400">
                <a:solidFill>
                  <a:srgbClr val="00FF00"/>
                </a:solidFill>
              </a:rPr>
              <a:t> Dr. Szomolányi Gy. István </a:t>
            </a:r>
            <a:r>
              <a:rPr lang="hu-HU" altLang="hu-HU" sz="2400" i="1">
                <a:solidFill>
                  <a:srgbClr val="00FF00"/>
                </a:solidFill>
              </a:rPr>
              <a:t>“A zene és a gyógyítás”</a:t>
            </a:r>
            <a:r>
              <a:rPr lang="hu-HU" altLang="hu-HU" sz="2400">
                <a:solidFill>
                  <a:srgbClr val="00FF00"/>
                </a:solidFill>
              </a:rPr>
              <a:t>(Fogorvosi Tagozat);</a:t>
            </a:r>
          </a:p>
          <a:p>
            <a:pPr marL="609600" indent="-609600"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március 26.:</a:t>
            </a:r>
            <a:r>
              <a:rPr lang="hu-HU" altLang="hu-HU" sz="2400">
                <a:solidFill>
                  <a:srgbClr val="00FF00"/>
                </a:solidFill>
              </a:rPr>
              <a:t> Dr. Szállási Árpád orvostörténész, ny. egyetemi tanár </a:t>
            </a:r>
            <a:r>
              <a:rPr lang="hu-HU" altLang="hu-HU" sz="2400" i="1">
                <a:solidFill>
                  <a:srgbClr val="00FF00"/>
                </a:solidFill>
              </a:rPr>
              <a:t>“Orvostörténeti kézikönyvek”;</a:t>
            </a:r>
            <a:r>
              <a:rPr lang="hu-HU" altLang="hu-HU" sz="2400">
                <a:solidFill>
                  <a:srgbClr val="00FF00"/>
                </a:solidFill>
              </a:rPr>
              <a:t> Dr. Mirza Hosseini Shahrokh igazgató </a:t>
            </a:r>
            <a:r>
              <a:rPr lang="hu-HU" altLang="hu-HU" sz="2400" i="1">
                <a:solidFill>
                  <a:srgbClr val="00FF00"/>
                </a:solidFill>
              </a:rPr>
              <a:t>“Avicenna International College”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pPr marL="609600" indent="-609600"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április 30.:</a:t>
            </a:r>
            <a:r>
              <a:rPr lang="hu-HU" altLang="hu-HU" sz="2400">
                <a:solidFill>
                  <a:srgbClr val="00FF00"/>
                </a:solidFill>
              </a:rPr>
              <a:t> Prof. Dr. Csillag András intézetigazgató (Anatómiai, Szövet- és Fejlődéstani Intézet) </a:t>
            </a:r>
            <a:r>
              <a:rPr lang="hu-HU" altLang="hu-HU" sz="2400" i="1">
                <a:solidFill>
                  <a:srgbClr val="00FF00"/>
                </a:solidFill>
              </a:rPr>
              <a:t>“A csirke embriótól az emberig”;</a:t>
            </a:r>
            <a:r>
              <a:rPr lang="hu-HU" altLang="hu-HU" sz="2400">
                <a:solidFill>
                  <a:srgbClr val="00FF00"/>
                </a:solidFill>
              </a:rPr>
              <a:t> Dr. Kozák Lajos Rudolf egyetemi tanársegéd (MR Kutatóközpont) </a:t>
            </a:r>
            <a:r>
              <a:rPr lang="hu-HU" altLang="hu-HU" sz="2400" i="1">
                <a:solidFill>
                  <a:srgbClr val="00FF00"/>
                </a:solidFill>
              </a:rPr>
              <a:t>“Funkcionális MRI”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94B6528-2B0F-F7CD-ADD7-59DD66B38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6D0F556-A450-513D-1515-8A3C1E7F0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  <a:solidFill>
            <a:schemeClr val="accent2"/>
          </a:solidFill>
        </p:spPr>
        <p:txBody>
          <a:bodyPr/>
          <a:lstStyle/>
          <a:p>
            <a:pPr>
              <a:lnSpc>
                <a:spcPct val="8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május 28.:</a:t>
            </a:r>
            <a:r>
              <a:rPr lang="hu-HU" altLang="hu-HU" sz="2400">
                <a:solidFill>
                  <a:srgbClr val="00FF00"/>
                </a:solidFill>
              </a:rPr>
              <a:t> Prof. Dr. Gecsényi Lajos főigazgató (Magyar Országos Levéltár) </a:t>
            </a:r>
            <a:r>
              <a:rPr lang="hu-HU" altLang="hu-HU" sz="2400" i="1">
                <a:solidFill>
                  <a:srgbClr val="00FF00"/>
                </a:solidFill>
              </a:rPr>
              <a:t>“Az egyetemtörténet  forrásai az Országos Levéltárban”;</a:t>
            </a:r>
            <a:r>
              <a:rPr lang="hu-HU" altLang="hu-HU" sz="2400">
                <a:solidFill>
                  <a:srgbClr val="00FF00"/>
                </a:solidFill>
              </a:rPr>
              <a:t> Prof. Dr. Hüttl Kálmán (Ér- és Szívsebészeti Klinika) </a:t>
            </a:r>
            <a:r>
              <a:rPr lang="hu-HU" altLang="hu-HU" sz="2400" i="1">
                <a:solidFill>
                  <a:srgbClr val="00FF00"/>
                </a:solidFill>
              </a:rPr>
              <a:t>“Semmelweis Ignác ükunokája”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szeptember 24.:</a:t>
            </a:r>
            <a:r>
              <a:rPr lang="hu-HU" altLang="hu-HU" sz="2400">
                <a:solidFill>
                  <a:srgbClr val="00FF00"/>
                </a:solidFill>
              </a:rPr>
              <a:t> Látogatás a Magyar Országos Levéltárban;</a:t>
            </a:r>
          </a:p>
          <a:p>
            <a:pPr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október 29.:</a:t>
            </a:r>
            <a:r>
              <a:rPr lang="hu-HU" altLang="hu-HU" sz="2400">
                <a:solidFill>
                  <a:srgbClr val="00FF00"/>
                </a:solidFill>
              </a:rPr>
              <a:t> Prof. Dr. Tringer László (Pszichiátriai és Pszichoterápiás Klinika) </a:t>
            </a:r>
            <a:r>
              <a:rPr lang="hu-HU" altLang="hu-HU" sz="2400" i="1">
                <a:solidFill>
                  <a:srgbClr val="00FF00"/>
                </a:solidFill>
              </a:rPr>
              <a:t>“A mai pszichiátria fejlődése, különös tekintettel hazánkra”;</a:t>
            </a:r>
            <a:r>
              <a:rPr lang="hu-HU" altLang="hu-HU" sz="2400">
                <a:solidFill>
                  <a:srgbClr val="00FF00"/>
                </a:solidFill>
              </a:rPr>
              <a:t> Prof. Dr. Vincze János biofizikus, elnök </a:t>
            </a:r>
            <a:r>
              <a:rPr lang="hu-HU" altLang="hu-HU" sz="2400" i="1">
                <a:solidFill>
                  <a:srgbClr val="00FF00"/>
                </a:solidFill>
              </a:rPr>
              <a:t>“’56-os Magyarok Világszövetsége”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</a:pPr>
            <a:endParaRPr lang="hu-HU" altLang="hu-HU" sz="2400" u="sng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r>
              <a:rPr lang="hu-HU" altLang="hu-HU" sz="2400" u="sng">
                <a:solidFill>
                  <a:srgbClr val="00FF00"/>
                </a:solidFill>
              </a:rPr>
              <a:t>november 26.:</a:t>
            </a:r>
            <a:r>
              <a:rPr lang="hu-HU" altLang="hu-HU" sz="2400">
                <a:solidFill>
                  <a:srgbClr val="00FF00"/>
                </a:solidFill>
              </a:rPr>
              <a:t> Dr. Búza Péter várostörténész, újságíró </a:t>
            </a:r>
            <a:r>
              <a:rPr lang="hu-HU" altLang="hu-HU" sz="2400" i="1">
                <a:solidFill>
                  <a:srgbClr val="00FF00"/>
                </a:solidFill>
              </a:rPr>
              <a:t>“Borozó Budapest: a főváros szőlő- és borkultúrája”</a:t>
            </a:r>
            <a:r>
              <a:rPr lang="hu-HU" altLang="hu-HU" sz="2400">
                <a:solidFill>
                  <a:srgbClr val="00FF00"/>
                </a:solidFill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4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7596A17-C196-FBFF-0574-E6CD4865FA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endParaRPr lang="hu-HU" altLang="hu-HU" sz="40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C793D7E-1A5F-C01A-4F20-72679BF053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6126163"/>
          </a:xfrm>
          <a:solidFill>
            <a:schemeClr val="accent2"/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hu-HU" altLang="hu-HU" sz="2400" b="1" i="1">
                <a:solidFill>
                  <a:srgbClr val="00FF00"/>
                </a:solidFill>
              </a:rPr>
              <a:t>Érdekes klubesti programok várhatók 2009-ben is (szerzői ABC sorrendben):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Prof. emer. Dr. Bánóczy Jolán </a:t>
            </a:r>
            <a:r>
              <a:rPr lang="hu-HU" altLang="hu-HU" sz="2400" i="1">
                <a:solidFill>
                  <a:srgbClr val="00FF00"/>
                </a:solidFill>
              </a:rPr>
              <a:t>"A fogorvosképzés alakulása Európában, a harmonizáció kérdései"</a:t>
            </a:r>
            <a:r>
              <a:rPr lang="hu-HU" altLang="hu-HU" sz="2400">
                <a:solidFill>
                  <a:srgbClr val="00FF00"/>
                </a:solidFill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Ko-referens: Prof. Dr. Gera István FOK dékán (Fogorvosi Tagozat);</a:t>
            </a:r>
          </a:p>
          <a:p>
            <a:pPr>
              <a:lnSpc>
                <a:spcPct val="8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Dr. Boga Bálint főorvos </a:t>
            </a:r>
            <a:r>
              <a:rPr lang="hu-HU" altLang="hu-HU" sz="2400" i="1">
                <a:solidFill>
                  <a:srgbClr val="00FF00"/>
                </a:solidFill>
              </a:rPr>
              <a:t>“Az öregedés tudományos megközelítésének története”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</a:p>
          <a:p>
            <a:pPr>
              <a:lnSpc>
                <a:spcPct val="8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Dr. Gálszécsi András volt miniszter </a:t>
            </a:r>
            <a:r>
              <a:rPr lang="hu-HU" altLang="hu-HU" sz="2400" i="1">
                <a:solidFill>
                  <a:srgbClr val="00FF00"/>
                </a:solidFill>
              </a:rPr>
              <a:t>„A SOTE munkaügyeitől a nemzet biztonságáig”;</a:t>
            </a: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Dr. Kapronczay Károly ny. főigazgató </a:t>
            </a:r>
            <a:r>
              <a:rPr lang="hu-HU" altLang="hu-HU" sz="2400" i="1">
                <a:solidFill>
                  <a:srgbClr val="00FF00"/>
                </a:solidFill>
              </a:rPr>
              <a:t>“A Semmelweis család Ignác előtt és után”</a:t>
            </a:r>
            <a:r>
              <a:rPr lang="hu-HU" altLang="hu-HU" sz="2400">
                <a:solidFill>
                  <a:srgbClr val="00FF00"/>
                </a:solidFill>
              </a:rPr>
              <a:t>;</a:t>
            </a:r>
            <a:endParaRPr lang="pt-BR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</a:pPr>
            <a:endParaRPr lang="hu-HU" altLang="hu-HU" sz="2400">
              <a:solidFill>
                <a:srgbClr val="00FF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sz="2400">
                <a:solidFill>
                  <a:srgbClr val="00FF00"/>
                </a:solidFill>
              </a:rPr>
              <a:t>	</a:t>
            </a:r>
            <a:r>
              <a:rPr lang="pt-BR" altLang="hu-HU" sz="2400">
                <a:solidFill>
                  <a:srgbClr val="00FF00"/>
                </a:solidFill>
              </a:rPr>
              <a:t>Prof. Dr. Lénárd László akadémikus, a PTE rector emeritusa </a:t>
            </a:r>
            <a:r>
              <a:rPr lang="pt-BR" altLang="hu-HU" sz="2400" i="1">
                <a:solidFill>
                  <a:srgbClr val="00FF00"/>
                </a:solidFill>
              </a:rPr>
              <a:t>“Egyetemeink kapcsolata”</a:t>
            </a:r>
            <a:r>
              <a:rPr lang="pt-BR" altLang="hu-HU" sz="2400">
                <a:solidFill>
                  <a:srgbClr val="00FF00"/>
                </a:solidFill>
              </a:rPr>
              <a:t>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1158</Words>
  <Application>Microsoft Office PowerPoint</Application>
  <PresentationFormat>Diavetítés a képernyőre (4:3 oldalarány)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Book Antiqua</vt:lpstr>
      <vt:lpstr>Baskerville Old Face</vt:lpstr>
      <vt:lpstr>Alapértelmezett terv</vt:lpstr>
      <vt:lpstr>  A Semmelweis Egyetem Baráti Köre   Prof. emer. Dr. Monos Emil  elnök   SE Alumni Társaság Konferenciája 2008. november 15.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Semmelweis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Elnöki beszámoló  a Semmelweis Egyetem Baráti Kör Vezetőségének ülésén, 2008. október 29.</dc:title>
  <dc:creator>Monos Emil prof.</dc:creator>
  <cp:lastModifiedBy>Csokonai Dániel (EOK Informatika)</cp:lastModifiedBy>
  <cp:revision>34</cp:revision>
  <dcterms:created xsi:type="dcterms:W3CDTF">2008-10-27T09:27:55Z</dcterms:created>
  <dcterms:modified xsi:type="dcterms:W3CDTF">2023-04-20T09:21:32Z</dcterms:modified>
</cp:coreProperties>
</file>