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9"/>
  </p:notesMasterIdLst>
  <p:handoutMasterIdLst>
    <p:handoutMasterId r:id="rId80"/>
  </p:handoutMasterIdLst>
  <p:sldIdLst>
    <p:sldId id="256" r:id="rId2"/>
    <p:sldId id="379" r:id="rId3"/>
    <p:sldId id="268" r:id="rId4"/>
    <p:sldId id="269" r:id="rId5"/>
    <p:sldId id="270" r:id="rId6"/>
    <p:sldId id="271" r:id="rId7"/>
    <p:sldId id="272" r:id="rId8"/>
    <p:sldId id="273" r:id="rId9"/>
    <p:sldId id="389" r:id="rId10"/>
    <p:sldId id="288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385" r:id="rId20"/>
    <p:sldId id="386" r:id="rId21"/>
    <p:sldId id="387" r:id="rId22"/>
    <p:sldId id="388" r:id="rId23"/>
    <p:sldId id="289" r:id="rId24"/>
    <p:sldId id="290" r:id="rId25"/>
    <p:sldId id="284" r:id="rId26"/>
    <p:sldId id="285" r:id="rId27"/>
    <p:sldId id="384" r:id="rId28"/>
    <p:sldId id="307" r:id="rId29"/>
    <p:sldId id="308" r:id="rId30"/>
    <p:sldId id="263" r:id="rId31"/>
    <p:sldId id="295" r:id="rId32"/>
    <p:sldId id="297" r:id="rId33"/>
    <p:sldId id="349" r:id="rId34"/>
    <p:sldId id="350" r:id="rId35"/>
    <p:sldId id="351" r:id="rId36"/>
    <p:sldId id="352" r:id="rId37"/>
    <p:sldId id="353" r:id="rId38"/>
    <p:sldId id="311" r:id="rId39"/>
    <p:sldId id="312" r:id="rId40"/>
    <p:sldId id="313" r:id="rId41"/>
    <p:sldId id="314" r:id="rId42"/>
    <p:sldId id="354" r:id="rId43"/>
    <p:sldId id="355" r:id="rId44"/>
    <p:sldId id="356" r:id="rId45"/>
    <p:sldId id="357" r:id="rId46"/>
    <p:sldId id="358" r:id="rId47"/>
    <p:sldId id="359" r:id="rId48"/>
    <p:sldId id="362" r:id="rId49"/>
    <p:sldId id="363" r:id="rId50"/>
    <p:sldId id="365" r:id="rId51"/>
    <p:sldId id="316" r:id="rId52"/>
    <p:sldId id="315" r:id="rId53"/>
    <p:sldId id="317" r:id="rId54"/>
    <p:sldId id="374" r:id="rId55"/>
    <p:sldId id="375" r:id="rId56"/>
    <p:sldId id="369" r:id="rId57"/>
    <p:sldId id="323" r:id="rId58"/>
    <p:sldId id="324" r:id="rId59"/>
    <p:sldId id="325" r:id="rId60"/>
    <p:sldId id="327" r:id="rId61"/>
    <p:sldId id="328" r:id="rId62"/>
    <p:sldId id="331" r:id="rId63"/>
    <p:sldId id="332" r:id="rId64"/>
    <p:sldId id="333" r:id="rId65"/>
    <p:sldId id="334" r:id="rId66"/>
    <p:sldId id="377" r:id="rId67"/>
    <p:sldId id="335" r:id="rId68"/>
    <p:sldId id="336" r:id="rId69"/>
    <p:sldId id="338" r:id="rId70"/>
    <p:sldId id="341" r:id="rId71"/>
    <p:sldId id="342" r:id="rId72"/>
    <p:sldId id="343" r:id="rId73"/>
    <p:sldId id="344" r:id="rId74"/>
    <p:sldId id="347" r:id="rId75"/>
    <p:sldId id="346" r:id="rId76"/>
    <p:sldId id="345" r:id="rId77"/>
    <p:sldId id="348" r:id="rId7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CC66"/>
    <a:srgbClr val="FFCC00"/>
    <a:srgbClr val="008000"/>
    <a:srgbClr val="FFFF00"/>
    <a:srgbClr val="003300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47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49C5D50F-31B6-56BA-0EC6-F46F75EBD1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hu-HU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F70E1A37-11B5-6334-B9EC-B19B9C0312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hu-HU"/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8F7194A6-1D30-12EB-E305-93D4AECC1D0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hu-HU"/>
          </a:p>
        </p:txBody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AF93A9AD-23D7-AEBA-1746-D9EB19F49A0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40EAE6-3CE0-40A4-B0F4-8D6598E59085}" type="slidenum">
              <a:rPr lang="en-GB" altLang="hu-HU"/>
              <a:pPr/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FA713DB-0A63-EAD7-9801-BBE2A3736F1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hu-HU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8F1E290-9082-2762-578B-0CEEE7C5B2D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hu-HU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D813EEDF-29D3-412F-17EA-CE166668052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B69AFEEF-DF89-5550-7205-291543485C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140972B1-3398-2D36-66B1-401FB7620A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hu-HU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D51E18E4-041B-6981-F706-1868AFB85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10B2D6-4B2F-46D4-897E-F5AF5B7B065A}" type="slidenum">
              <a:rPr lang="en-GB" altLang="hu-HU"/>
              <a:pPr/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D4AEAB-2E53-CCF9-A971-2FB9A8524A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97453-47F2-475E-84F0-84C245CED1E7}" type="slidenum">
              <a:rPr lang="en-GB" altLang="hu-HU"/>
              <a:pPr/>
              <a:t>4</a:t>
            </a:fld>
            <a:endParaRPr lang="en-GB" altLang="hu-HU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F904B91-AA9A-5CE9-3BBE-3308A40D79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3758023-B7FD-4BD2-8FB1-F6D2DF4BA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B4B657F0-5ECC-E01F-9203-CDBA996ACBD9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123" name="Freeform 3">
              <a:extLst>
                <a:ext uri="{FF2B5EF4-FFF2-40B4-BE49-F238E27FC236}">
                  <a16:creationId xmlns:a16="http://schemas.microsoft.com/office/drawing/2014/main" id="{093D3CDB-DAFE-203C-F5F3-2E6CEC9286A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24" name="Freeform 4">
              <a:extLst>
                <a:ext uri="{FF2B5EF4-FFF2-40B4-BE49-F238E27FC236}">
                  <a16:creationId xmlns:a16="http://schemas.microsoft.com/office/drawing/2014/main" id="{185E0431-5188-01CF-7E23-CBFDF6F0477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25" name="Freeform 5">
              <a:extLst>
                <a:ext uri="{FF2B5EF4-FFF2-40B4-BE49-F238E27FC236}">
                  <a16:creationId xmlns:a16="http://schemas.microsoft.com/office/drawing/2014/main" id="{459E11E8-10DB-8DB3-A71C-301B6601B62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26" name="Freeform 6">
              <a:extLst>
                <a:ext uri="{FF2B5EF4-FFF2-40B4-BE49-F238E27FC236}">
                  <a16:creationId xmlns:a16="http://schemas.microsoft.com/office/drawing/2014/main" id="{55781E59-0BF4-9F3C-DEA5-33848F6C60A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27" name="Freeform 7">
              <a:extLst>
                <a:ext uri="{FF2B5EF4-FFF2-40B4-BE49-F238E27FC236}">
                  <a16:creationId xmlns:a16="http://schemas.microsoft.com/office/drawing/2014/main" id="{D0C35EB3-D4A9-8219-92D6-D0621247761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28" name="Freeform 8">
              <a:extLst>
                <a:ext uri="{FF2B5EF4-FFF2-40B4-BE49-F238E27FC236}">
                  <a16:creationId xmlns:a16="http://schemas.microsoft.com/office/drawing/2014/main" id="{322177B7-ADDF-42EF-DBA6-8B7D86C7D02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129" name="Rectangle 9">
            <a:extLst>
              <a:ext uri="{FF2B5EF4-FFF2-40B4-BE49-F238E27FC236}">
                <a16:creationId xmlns:a16="http://schemas.microsoft.com/office/drawing/2014/main" id="{8EDCCD3E-5C3E-D8B9-3141-628FE78833FD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419100"/>
            <a:ext cx="7772400" cy="1736725"/>
          </a:xfrm>
        </p:spPr>
        <p:txBody>
          <a:bodyPr anchor="t"/>
          <a:lstStyle>
            <a:lvl1pPr>
              <a:defRPr sz="4800"/>
            </a:lvl1pPr>
          </a:lstStyle>
          <a:p>
            <a:pPr lvl="0"/>
            <a:r>
              <a:rPr lang="en-GB" altLang="hu-HU" noProof="0"/>
              <a:t>Mintacím szerkesztése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4074CAAD-B6FC-EA0B-1A83-39697E502FA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47913" y="2925763"/>
            <a:ext cx="4448175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000"/>
            </a:lvl1pPr>
          </a:lstStyle>
          <a:p>
            <a:pPr lvl="0"/>
            <a:r>
              <a:rPr lang="en-GB" altLang="hu-HU" noProof="0"/>
              <a:t>Alcím mintájának szerkesztése</a:t>
            </a:r>
          </a:p>
        </p:txBody>
      </p:sp>
      <p:sp>
        <p:nvSpPr>
          <p:cNvPr id="5131" name="Rectangle 11">
            <a:extLst>
              <a:ext uri="{FF2B5EF4-FFF2-40B4-BE49-F238E27FC236}">
                <a16:creationId xmlns:a16="http://schemas.microsoft.com/office/drawing/2014/main" id="{302BA13A-51C9-FCE2-3A0B-71666717CD8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AB47CBC1-B885-CD9B-77A6-9D0BABC391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242175" y="0"/>
            <a:ext cx="1901825" cy="47625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196346B-F615-4B03-AAC5-C936605F3735}" type="slidenum">
              <a:rPr lang="en-GB" altLang="hu-HU"/>
              <a:pPr/>
              <a:t>‹#›</a:t>
            </a:fld>
            <a:endParaRPr lang="en-GB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40F974-0BC2-6C74-5B61-41B141D9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174C28-4716-2AE8-9EFA-563B0C750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E7721F-A67C-1590-C025-EA33DEF3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9966069-61A9-3DF3-3A72-81B64BE08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CB57AB-3E57-45B6-BB27-7B0640C1D80A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25401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76031A1-92D4-CADB-10DC-838C0F034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D00A306-A70F-6631-5A52-A173351D9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B82C34-0102-E008-8B8D-5EE04604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81CBD12-C608-D6E1-A5F3-A3B434E89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1B0232-A567-4AFA-8DF9-0CA98952AF97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73148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DBF6BB-6758-C77A-F12D-63722461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Online kép helye 2">
            <a:extLst>
              <a:ext uri="{FF2B5EF4-FFF2-40B4-BE49-F238E27FC236}">
                <a16:creationId xmlns:a16="http://schemas.microsoft.com/office/drawing/2014/main" id="{05E6475A-2FE5-C261-D8B8-A0012696C01E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F087A38-7FED-710B-0DA5-8A51A1348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8F852AB-B076-6D40-DF49-62923A72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5F8CE9-FFE9-B7E1-60BB-A349F964A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5625" y="0"/>
            <a:ext cx="968375" cy="476250"/>
          </a:xfrm>
        </p:spPr>
        <p:txBody>
          <a:bodyPr/>
          <a:lstStyle>
            <a:lvl1pPr>
              <a:defRPr/>
            </a:lvl1pPr>
          </a:lstStyle>
          <a:p>
            <a:fld id="{C7C714A2-8946-46A4-9000-9199AECD06C0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72823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46E229-24C8-E7B7-652F-0115EDBC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1DDB6C-03F2-6CA4-81B6-FCE59A825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240666-A91F-2CF0-E384-D9B81EFC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5A6B46A-5394-6706-B0EF-4A56717DD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CA65D5-AE35-446B-866D-1BF981F29B27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8449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43564D-616C-0C6E-E7C4-247AFA86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E024A66-26FE-0299-E2CD-9A4C34A2A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610146D-0D18-3299-354D-722FF570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9600D24-CEDF-C3A0-5D21-8259AA476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49AA21-3B96-41CD-8F49-2AC10E9E58B2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23822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43AD04-9BEE-22D6-6122-B96F7081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9C2223-DC2C-207F-5A49-668B488AD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0303001-9746-4F83-24DE-F7C143430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29D8AB1-DBC7-9C18-6B74-28748F31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61596C-8863-A253-5898-955CAC5E3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486EFF-FB1A-42CB-938D-C86C19533CE2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2449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6BA7E4-C6B4-DEED-46AB-4AA6BF81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50BF795-17B1-0B12-BF89-447AF5C4D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0B7EA95-2776-E913-2A88-E46D35439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B068ECC-C9C3-BECD-F5C2-4651D5FB9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4C247BD-2BAB-480F-6381-8642B2249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7B314C7-690A-6563-C409-7B33238D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44A13F7A-2BAF-A0BD-3374-3E604B4162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582C4-85EA-4EAD-BE78-E4B9CA0478E1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05375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06C44C-D33A-12F0-8026-03DC04BC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40163C-E9AF-5748-2926-3ED1AB8C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DD0A00-106B-89E5-B556-425243592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806075-00B1-42DA-8FDC-E27DE1FD67AF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91046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7CBB0A8-1C94-B2F6-CEC7-536E89237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5468E66-8137-57A4-0596-890728C30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FC3DEC-E193-4A07-9514-D5A7C3612FEB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53658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2C14D2-5229-2B47-6DAE-55E15C80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C24567-86DB-168D-1468-EE2A0E32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B5B90FD-2BBF-6C79-A577-721AECD7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BA999A0-F428-0D1D-5CF0-EDB74E1D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35E1C9-434D-8300-CB39-58DD0D8C0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0077BC-6B9C-47CE-8819-1F9AE360E1DC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91730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133072-FBB5-C1B6-9089-25D8DF6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0074202-E8F9-3DB6-858D-AFAE463DF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0BB3989-C7F9-D1C2-9112-B917945F7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4F1ACE-0C5E-B05B-32F0-49A07BC6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FD7D03-78CC-4A8C-91E0-44042143F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407744-2E36-46FC-871C-64AF0BC0F798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73586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C61A8A0B-81F5-6065-958F-5F926A0CA615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E71D852E-B448-7D3B-7B3B-648B17D0B44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328F75FA-EA4F-55ED-FEDD-6848DBA3106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D389544B-C418-49AD-EE7B-F9D9C9AA871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2" name="Freeform 6">
              <a:extLst>
                <a:ext uri="{FF2B5EF4-FFF2-40B4-BE49-F238E27FC236}">
                  <a16:creationId xmlns:a16="http://schemas.microsoft.com/office/drawing/2014/main" id="{D065F998-397C-1ABE-DA3C-BF7D1722854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id="{9F23577D-DDF3-6EDC-AB70-7A22F7731B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4" name="Freeform 8">
              <a:extLst>
                <a:ext uri="{FF2B5EF4-FFF2-40B4-BE49-F238E27FC236}">
                  <a16:creationId xmlns:a16="http://schemas.microsoft.com/office/drawing/2014/main" id="{8840FBBE-2A2A-A846-6F1E-E5BEB4F02E5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5" name="Freeform 9">
              <a:extLst>
                <a:ext uri="{FF2B5EF4-FFF2-40B4-BE49-F238E27FC236}">
                  <a16:creationId xmlns:a16="http://schemas.microsoft.com/office/drawing/2014/main" id="{4A262A21-490B-9E8C-2ADE-377ADDA471C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06" name="Freeform 10">
              <a:extLst>
                <a:ext uri="{FF2B5EF4-FFF2-40B4-BE49-F238E27FC236}">
                  <a16:creationId xmlns:a16="http://schemas.microsoft.com/office/drawing/2014/main" id="{CDCF0B60-0972-3DF1-3D65-85F3EC91A5C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107" name="Rectangle 11">
            <a:extLst>
              <a:ext uri="{FF2B5EF4-FFF2-40B4-BE49-F238E27FC236}">
                <a16:creationId xmlns:a16="http://schemas.microsoft.com/office/drawing/2014/main" id="{DD286904-C45C-89AE-24F1-817A6A1FAA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 altLang="hu-HU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9D7EE91D-26B2-BCA7-BFB9-4A3359260E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5625" y="0"/>
            <a:ext cx="9683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5E62CFA-3844-46E3-B9A6-2141FAA17469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D4A56BB0-A76C-9B7A-6CF0-610CCC5FDA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Mintacím szerkesztése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8BBE9B49-647D-AE68-C59A-5AD3CE9BCFD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Arial" panose="020B0604020202020204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A8CA6C90-C941-E0AA-34CE-11654C87D3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0363" y="196850"/>
            <a:ext cx="8423275" cy="2706688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altLang="hu-HU" sz="5400"/>
              <a:t>Az Urológiai Klinika története</a:t>
            </a:r>
            <a:br>
              <a:rPr lang="hu-HU" altLang="hu-HU" sz="5400"/>
            </a:br>
            <a:r>
              <a:rPr lang="hu-HU" altLang="hu-HU" sz="4000" i="1">
                <a:solidFill>
                  <a:srgbClr val="FFFF00"/>
                </a:solidFill>
              </a:rPr>
              <a:t>Prof. Romics Imre</a:t>
            </a:r>
            <a:endParaRPr lang="en-GB" altLang="hu-HU" sz="4000" i="1">
              <a:solidFill>
                <a:srgbClr val="FFFF00"/>
              </a:solidFill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A9F16EC9-4B2C-3337-FACB-B08B0A4CD3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60625" y="3429000"/>
            <a:ext cx="4222750" cy="1138238"/>
          </a:xfrm>
          <a:noFill/>
          <a:ln/>
        </p:spPr>
        <p:txBody>
          <a:bodyPr/>
          <a:lstStyle/>
          <a:p>
            <a:r>
              <a:rPr lang="hu-HU" altLang="hu-HU" b="1"/>
              <a:t>Semmelweis Egyetem</a:t>
            </a:r>
          </a:p>
          <a:p>
            <a:r>
              <a:rPr lang="hu-HU" altLang="hu-HU" b="1"/>
              <a:t>Urológiai Klinika</a:t>
            </a:r>
          </a:p>
          <a:p>
            <a:r>
              <a:rPr lang="hu-HU" altLang="hu-HU" b="1"/>
              <a:t>Budapest</a:t>
            </a:r>
            <a:endParaRPr lang="en-GB" altLang="hu-HU" b="1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6A2B450B-A28C-5439-2A5A-F8EE808EC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5416550"/>
            <a:ext cx="43243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2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European Board of Urology </a:t>
            </a:r>
          </a:p>
          <a:p>
            <a:pPr algn="ctr"/>
            <a:r>
              <a:rPr lang="hu-HU" altLang="hu-HU" sz="2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Certified Department</a:t>
            </a:r>
            <a:endParaRPr lang="en-GB" altLang="hu-HU" sz="20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0585D217-57CC-72B6-8AAA-24CE0250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4581525"/>
            <a:ext cx="19780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9C97D9BC-7634-8312-87B0-EDCCA3DE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688" y="4545013"/>
            <a:ext cx="1984375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2" grpId="1"/>
      <p:bldP spid="32773" grpId="0" build="p"/>
      <p:bldP spid="327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C597E3A-6279-C873-20FD-29AC116162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0675" y="1562100"/>
            <a:ext cx="4598988" cy="37338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en-GB" altLang="hu-HU" sz="4400">
                <a:solidFill>
                  <a:srgbClr val="FFFF00"/>
                </a:solidFill>
                <a:latin typeface="Arial" panose="020B0604020202020204" pitchFamily="34" charset="0"/>
              </a:rPr>
              <a:t>Illyés Géza </a:t>
            </a:r>
            <a:br>
              <a:rPr lang="en-GB" altLang="hu-HU" sz="440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GB" altLang="hu-HU" sz="4400">
                <a:solidFill>
                  <a:srgbClr val="FFFF00"/>
                </a:solidFill>
                <a:latin typeface="Arial" panose="020B0604020202020204" pitchFamily="34" charset="0"/>
              </a:rPr>
              <a:t>(1870-1951):</a:t>
            </a:r>
            <a:br>
              <a:rPr lang="en-GB" altLang="hu-HU" sz="440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GB" altLang="hu-HU" sz="2400" b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br>
              <a:rPr lang="en-GB" altLang="hu-HU" sz="2400" b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hu-HU" altLang="hu-HU" sz="4000" b="0" i="1">
                <a:solidFill>
                  <a:srgbClr val="FFFF00"/>
                </a:solidFill>
                <a:latin typeface="Arial" panose="020B0604020202020204" pitchFamily="34" charset="0"/>
              </a:rPr>
              <a:t>A magyar urológia megalapítója</a:t>
            </a:r>
            <a:endParaRPr lang="hu-HU" altLang="hu-HU" b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CA2A50C3-4AAB-A572-B30F-953BA99C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527425" cy="51816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9202CD6-89DE-7911-5285-18CA0A3A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681038"/>
            <a:ext cx="7693025" cy="4991100"/>
          </a:xfrm>
          <a:prstGeom prst="rect">
            <a:avLst/>
          </a:prstGeom>
          <a:noFill/>
          <a:ln w="9525">
            <a:solidFill>
              <a:srgbClr val="FFAE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AC1C8245-525C-F81C-8CCE-3403EC9B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1771650" cy="2057400"/>
          </a:xfrm>
          <a:prstGeom prst="rect">
            <a:avLst/>
          </a:prstGeom>
          <a:noFill/>
          <a:ln w="9525">
            <a:solidFill>
              <a:srgbClr val="FFAE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AA69E9B1-9DCC-992F-DEAC-BBFD1DBDA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460875"/>
            <a:ext cx="4824412" cy="1917700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9388" indent="-179388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9138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hu-HU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Marosvásárhelyen született</a:t>
            </a:r>
            <a:endParaRPr lang="en-GB" altLang="hu-HU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GB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1893: </a:t>
            </a:r>
            <a:r>
              <a:rPr lang="hu-HU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Budapesten érettségizik</a:t>
            </a:r>
            <a:endParaRPr lang="en-GB" altLang="hu-HU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GB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1895: Dollinger Gy. </a:t>
            </a:r>
            <a:r>
              <a:rPr lang="hu-HU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sebészeti osztályán dolgozik</a:t>
            </a:r>
            <a:endParaRPr lang="en-GB" altLang="hu-HU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hu-HU" altLang="hu-H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1898: sebész szakorvos</a:t>
            </a:r>
            <a:endParaRPr lang="en-GB" altLang="hu-HU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4" name="Picture 6">
            <a:extLst>
              <a:ext uri="{FF2B5EF4-FFF2-40B4-BE49-F238E27FC236}">
                <a16:creationId xmlns:a16="http://schemas.microsoft.com/office/drawing/2014/main" id="{231393EB-206F-8CA5-9D2E-65709AB1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54250" cy="28956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7">
            <a:extLst>
              <a:ext uri="{FF2B5EF4-FFF2-40B4-BE49-F238E27FC236}">
                <a16:creationId xmlns:a16="http://schemas.microsoft.com/office/drawing/2014/main" id="{DFEDB993-C472-8D7A-1DC7-D086A8E5D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313" y="1419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hu-HU" altLang="hu-HU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5" name="Object 3">
            <a:extLst>
              <a:ext uri="{FF2B5EF4-FFF2-40B4-BE49-F238E27FC236}">
                <a16:creationId xmlns:a16="http://schemas.microsoft.com/office/drawing/2014/main" id="{FBAB240B-E2D7-792E-11B4-37929420688A}"/>
              </a:ext>
            </a:extLst>
          </p:cNvPr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381000" y="2433638"/>
          <a:ext cx="29575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lip" r:id="rId2" imgW="2800000" imgH="3895238" progId="MS_ClipArt_Gallery.2">
                  <p:embed/>
                </p:oleObj>
              </mc:Choice>
              <mc:Fallback>
                <p:oleObj name="Klip" r:id="rId2" imgW="2800000" imgH="3895238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33638"/>
                        <a:ext cx="2957513" cy="4114800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Rectangle 2">
            <a:extLst>
              <a:ext uri="{FF2B5EF4-FFF2-40B4-BE49-F238E27FC236}">
                <a16:creationId xmlns:a16="http://schemas.microsoft.com/office/drawing/2014/main" id="{978472BE-4C75-5B9F-008D-36C85FE779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6050" y="292100"/>
            <a:ext cx="8851900" cy="10795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hu-HU" altLang="hu-HU"/>
              <a:t>A diagnosztikus módszerek fejleszti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6605670-E73D-B90F-81E1-9F0F4B982576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594100" y="2047875"/>
            <a:ext cx="5186363" cy="4549775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spcAft>
                <a:spcPct val="6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A vesék szelektív katéterizációja</a:t>
            </a:r>
            <a:r>
              <a:rPr lang="en-GB" altLang="hu-HU" sz="2400">
                <a:solidFill>
                  <a:schemeClr val="tx2"/>
                </a:solidFill>
              </a:rPr>
              <a:t> (cry</a:t>
            </a:r>
            <a:r>
              <a:rPr lang="hu-HU" altLang="hu-HU" sz="2400">
                <a:solidFill>
                  <a:schemeClr val="tx2"/>
                </a:solidFill>
              </a:rPr>
              <a:t>oscopiához</a:t>
            </a:r>
            <a:r>
              <a:rPr lang="en-GB" altLang="hu-HU" sz="240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1900: </a:t>
            </a:r>
            <a:r>
              <a:rPr lang="hu-HU" altLang="hu-HU" sz="2400">
                <a:solidFill>
                  <a:schemeClr val="tx2"/>
                </a:solidFill>
              </a:rPr>
              <a:t>publikálja módszereit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1901: </a:t>
            </a:r>
            <a:r>
              <a:rPr lang="hu-HU" altLang="hu-HU" sz="2400">
                <a:solidFill>
                  <a:schemeClr val="tx2"/>
                </a:solidFill>
              </a:rPr>
              <a:t>4 uréter katéterizációs esetet mutat be a katéterben 1.5 mm-es ezüsthuzallal (egyéb nemzetközi közleményekkel egyidejűleg)</a:t>
            </a:r>
          </a:p>
          <a:p>
            <a:pPr>
              <a:lnSpc>
                <a:spcPct val="90000"/>
              </a:lnSpc>
              <a:spcAft>
                <a:spcPct val="6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bizmut subnitrát injekció mint kontrasztfesték</a:t>
            </a:r>
          </a:p>
        </p:txBody>
      </p:sp>
      <p:graphicFrame>
        <p:nvGraphicFramePr>
          <p:cNvPr id="54277" name="Object 5">
            <a:extLst>
              <a:ext uri="{FF2B5EF4-FFF2-40B4-BE49-F238E27FC236}">
                <a16:creationId xmlns:a16="http://schemas.microsoft.com/office/drawing/2014/main" id="{31E3290C-64E0-1183-7C66-08E81F66C7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38" y="1490663"/>
          <a:ext cx="320040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5628571" imgH="3323810" progId="MSPhotoEd.3">
                  <p:embed/>
                </p:oleObj>
              </mc:Choice>
              <mc:Fallback>
                <p:oleObj name="Photo Editor Photo" r:id="rId4" imgW="15628571" imgH="33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1490663"/>
                        <a:ext cx="3200400" cy="6810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rgbClr val="A3298F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>
            <a:extLst>
              <a:ext uri="{FF2B5EF4-FFF2-40B4-BE49-F238E27FC236}">
                <a16:creationId xmlns:a16="http://schemas.microsoft.com/office/drawing/2014/main" id="{D6921A64-408C-2381-7589-7F5E424C3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750" y="974725"/>
          <a:ext cx="2411413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7744906" imgH="2828571" progId="MSPhotoEd.3">
                  <p:embed/>
                </p:oleObj>
              </mc:Choice>
              <mc:Fallback>
                <p:oleObj name="Photo Editor Photo" r:id="rId6" imgW="7744906" imgH="2828571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974725"/>
                        <a:ext cx="2411413" cy="8810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3F74AB9-D463-AB80-45B7-02D57784DD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E1CA851C-F55B-E5E0-E255-721C338B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1600200"/>
            <a:ext cx="8178800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Rectangle 4">
            <a:extLst>
              <a:ext uri="{FF2B5EF4-FFF2-40B4-BE49-F238E27FC236}">
                <a16:creationId xmlns:a16="http://schemas.microsoft.com/office/drawing/2014/main" id="{8F307F2B-412B-2092-A9A5-D4E20E92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1601788"/>
            <a:ext cx="8147050" cy="4848225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 b="1">
                <a:solidFill>
                  <a:srgbClr val="008000"/>
                </a:solidFill>
              </a:rPr>
              <a:t>1903-05:</a:t>
            </a:r>
            <a:r>
              <a:rPr lang="en-GB" altLang="hu-HU" sz="2400" b="1">
                <a:solidFill>
                  <a:srgbClr val="003300"/>
                </a:solidFill>
              </a:rPr>
              <a:t> </a:t>
            </a:r>
            <a:r>
              <a:rPr lang="hu-HU" altLang="hu-HU" sz="2400" b="1">
                <a:solidFill>
                  <a:srgbClr val="003300"/>
                </a:solidFill>
              </a:rPr>
              <a:t>az I. Sebészeti Klinika ambuláns urológiai osztályának vezetője</a:t>
            </a:r>
            <a:endParaRPr lang="en-GB" altLang="hu-HU" sz="2400" b="1">
              <a:solidFill>
                <a:srgbClr val="003300"/>
              </a:solidFill>
            </a:endParaRPr>
          </a:p>
          <a:p>
            <a:pPr algn="l"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 b="1">
                <a:solidFill>
                  <a:srgbClr val="008000"/>
                </a:solidFill>
              </a:rPr>
              <a:t>1904:</a:t>
            </a:r>
            <a:r>
              <a:rPr lang="en-GB" altLang="hu-HU" sz="2400" b="1">
                <a:solidFill>
                  <a:srgbClr val="003300"/>
                </a:solidFill>
              </a:rPr>
              <a:t> </a:t>
            </a:r>
            <a:r>
              <a:rPr lang="hu-HU" altLang="hu-HU" sz="2400" b="1">
                <a:solidFill>
                  <a:srgbClr val="003300"/>
                </a:solidFill>
              </a:rPr>
              <a:t>urológia magán tanár a</a:t>
            </a:r>
            <a:r>
              <a:rPr lang="en-GB" altLang="hu-HU" sz="2400" b="1">
                <a:solidFill>
                  <a:srgbClr val="003300"/>
                </a:solidFill>
              </a:rPr>
              <a:t> Pázmány Péter </a:t>
            </a:r>
            <a:r>
              <a:rPr lang="hu-HU" altLang="hu-HU" sz="2400" b="1">
                <a:solidFill>
                  <a:srgbClr val="003300"/>
                </a:solidFill>
              </a:rPr>
              <a:t>Tudományegyetemen</a:t>
            </a:r>
            <a:r>
              <a:rPr lang="en-GB" altLang="hu-HU" sz="2400" b="1">
                <a:solidFill>
                  <a:srgbClr val="003300"/>
                </a:solidFill>
              </a:rPr>
              <a:t> (Bp)</a:t>
            </a:r>
          </a:p>
          <a:p>
            <a:pPr algn="l"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 b="1">
                <a:solidFill>
                  <a:srgbClr val="008000"/>
                </a:solidFill>
              </a:rPr>
              <a:t>1905:</a:t>
            </a:r>
            <a:r>
              <a:rPr lang="en-GB" altLang="hu-HU" sz="2400" b="1">
                <a:solidFill>
                  <a:srgbClr val="003300"/>
                </a:solidFill>
              </a:rPr>
              <a:t> </a:t>
            </a:r>
            <a:r>
              <a:rPr lang="hu-HU" altLang="hu-HU" sz="2400" b="1">
                <a:solidFill>
                  <a:srgbClr val="003300"/>
                </a:solidFill>
              </a:rPr>
              <a:t>az </a:t>
            </a:r>
            <a:r>
              <a:rPr lang="en-GB" altLang="hu-HU" sz="2400" b="1">
                <a:solidFill>
                  <a:srgbClr val="003300"/>
                </a:solidFill>
              </a:rPr>
              <a:t>“Apponyi </a:t>
            </a:r>
            <a:r>
              <a:rPr lang="hu-HU" altLang="hu-HU" sz="2400" b="1">
                <a:solidFill>
                  <a:srgbClr val="003300"/>
                </a:solidFill>
              </a:rPr>
              <a:t>Klinika</a:t>
            </a:r>
            <a:r>
              <a:rPr lang="en-GB" altLang="hu-HU" sz="2400" b="1">
                <a:solidFill>
                  <a:srgbClr val="003300"/>
                </a:solidFill>
              </a:rPr>
              <a:t>” </a:t>
            </a:r>
            <a:r>
              <a:rPr lang="hu-HU" altLang="hu-HU" sz="2400" b="1">
                <a:solidFill>
                  <a:srgbClr val="003300"/>
                </a:solidFill>
              </a:rPr>
              <a:t>urológiai osztályának vezetője </a:t>
            </a:r>
            <a:r>
              <a:rPr lang="en-GB" altLang="hu-HU" sz="2400" b="1">
                <a:solidFill>
                  <a:srgbClr val="003300"/>
                </a:solidFill>
              </a:rPr>
              <a:t>(32 </a:t>
            </a:r>
            <a:r>
              <a:rPr lang="hu-HU" altLang="hu-HU" sz="2400" b="1">
                <a:solidFill>
                  <a:srgbClr val="003300"/>
                </a:solidFill>
              </a:rPr>
              <a:t>ágyas</a:t>
            </a:r>
            <a:r>
              <a:rPr lang="en-GB" altLang="hu-HU" sz="2400" b="1">
                <a:solidFill>
                  <a:srgbClr val="003300"/>
                </a:solidFill>
              </a:rPr>
              <a:t>)</a:t>
            </a:r>
          </a:p>
          <a:p>
            <a:pPr algn="l"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 b="1">
                <a:solidFill>
                  <a:srgbClr val="008000"/>
                </a:solidFill>
              </a:rPr>
              <a:t>1913:</a:t>
            </a:r>
            <a:r>
              <a:rPr lang="en-GB" altLang="hu-HU" sz="2400" b="1">
                <a:solidFill>
                  <a:srgbClr val="003300"/>
                </a:solidFill>
              </a:rPr>
              <a:t> </a:t>
            </a:r>
            <a:r>
              <a:rPr lang="hu-HU" altLang="hu-HU" sz="2400" b="1">
                <a:solidFill>
                  <a:srgbClr val="003300"/>
                </a:solidFill>
              </a:rPr>
              <a:t>új urológiai osztályt létesít a</a:t>
            </a:r>
            <a:r>
              <a:rPr lang="en-GB" altLang="hu-HU" sz="2400" b="1">
                <a:solidFill>
                  <a:srgbClr val="003300"/>
                </a:solidFill>
              </a:rPr>
              <a:t> Szt. Rókus </a:t>
            </a:r>
            <a:r>
              <a:rPr lang="hu-HU" altLang="hu-HU" sz="2400" b="1">
                <a:solidFill>
                  <a:srgbClr val="003300"/>
                </a:solidFill>
              </a:rPr>
              <a:t>Kórházban </a:t>
            </a:r>
            <a:r>
              <a:rPr lang="en-GB" altLang="hu-HU" sz="2400" b="1">
                <a:solidFill>
                  <a:srgbClr val="003300"/>
                </a:solidFill>
              </a:rPr>
              <a:t>(</a:t>
            </a:r>
            <a:r>
              <a:rPr lang="hu-HU" altLang="hu-HU" sz="2400" b="1">
                <a:solidFill>
                  <a:srgbClr val="003300"/>
                </a:solidFill>
              </a:rPr>
              <a:t>102 ágy</a:t>
            </a:r>
            <a:r>
              <a:rPr lang="en-GB" altLang="hu-HU" sz="2400" b="1">
                <a:solidFill>
                  <a:srgbClr val="003300"/>
                </a:solidFill>
              </a:rPr>
              <a:t>)</a:t>
            </a:r>
          </a:p>
          <a:p>
            <a:pPr algn="l">
              <a:lnSpc>
                <a:spcPct val="90000"/>
              </a:lnSpc>
              <a:spcAft>
                <a:spcPct val="60000"/>
              </a:spcAft>
            </a:pPr>
            <a:r>
              <a:rPr lang="en-GB" altLang="hu-HU" sz="2400" b="1">
                <a:solidFill>
                  <a:srgbClr val="008000"/>
                </a:solidFill>
              </a:rPr>
              <a:t>1920:</a:t>
            </a:r>
            <a:r>
              <a:rPr lang="en-GB" altLang="hu-HU" sz="2400" b="1">
                <a:solidFill>
                  <a:srgbClr val="003300"/>
                </a:solidFill>
              </a:rPr>
              <a:t> </a:t>
            </a:r>
            <a:r>
              <a:rPr lang="hu-HU" altLang="hu-HU" sz="2400" b="1">
                <a:solidFill>
                  <a:srgbClr val="003300"/>
                </a:solidFill>
              </a:rPr>
              <a:t>urológia professzor</a:t>
            </a:r>
            <a:r>
              <a:rPr lang="en-GB" altLang="hu-HU" sz="2400" b="1">
                <a:solidFill>
                  <a:srgbClr val="003300"/>
                </a:solidFill>
              </a:rPr>
              <a:t>, </a:t>
            </a:r>
            <a:r>
              <a:rPr lang="hu-HU" altLang="hu-HU" sz="2400" b="1">
                <a:solidFill>
                  <a:srgbClr val="003300"/>
                </a:solidFill>
              </a:rPr>
              <a:t>osztályát egyetemi osztályként tartják számon</a:t>
            </a:r>
            <a:r>
              <a:rPr lang="en-GB" altLang="hu-HU" sz="2400" b="1">
                <a:solidFill>
                  <a:srgbClr val="003300"/>
                </a:solidFill>
              </a:rPr>
              <a:t> (</a:t>
            </a:r>
            <a:r>
              <a:rPr lang="hu-HU" altLang="hu-HU" sz="2400" b="1">
                <a:solidFill>
                  <a:srgbClr val="003300"/>
                </a:solidFill>
              </a:rPr>
              <a:t>a világon másodikként</a:t>
            </a:r>
            <a:r>
              <a:rPr lang="en-GB" altLang="hu-HU" sz="2400" b="1">
                <a:solidFill>
                  <a:srgbClr val="003300"/>
                </a:solidFill>
              </a:rPr>
              <a:t>)</a:t>
            </a: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B6EB48B1-1A23-DBE9-7586-DDC96A510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2750"/>
            <a:ext cx="8382000" cy="68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 sz="4400"/>
              <a:t>Az önálló urológia érdekében tett lépései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>
            <a:extLst>
              <a:ext uri="{FF2B5EF4-FFF2-40B4-BE49-F238E27FC236}">
                <a16:creationId xmlns:a16="http://schemas.microsoft.com/office/drawing/2014/main" id="{73EB2DA0-169C-C35F-1345-C7946B20E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 sz="4400"/>
              <a:t>Nemzetközi elismertség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AE5A5458-3D4F-95EA-AE76-D4D6BF81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57375"/>
            <a:ext cx="8077200" cy="4191000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AE0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tabLst>
                <a:tab pos="10795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tabLst>
                <a:tab pos="10795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tabLst>
                <a:tab pos="10795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tabLst>
                <a:tab pos="10795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tabLst>
                <a:tab pos="1079500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tabLst>
                <a:tab pos="1079500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tabLst>
                <a:tab pos="1079500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tabLst>
                <a:tab pos="1079500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tabLst>
                <a:tab pos="1079500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GB" altLang="hu-HU" sz="2400" b="1">
                <a:solidFill>
                  <a:srgbClr val="FFFF00"/>
                </a:solidFill>
              </a:rPr>
              <a:t>1908:</a:t>
            </a:r>
            <a:r>
              <a:rPr lang="hu-HU" altLang="hu-HU" sz="2400">
                <a:solidFill>
                  <a:schemeClr val="tx2"/>
                </a:solidFill>
              </a:rPr>
              <a:t>	Francia Urológiai Társaság</a:t>
            </a:r>
            <a:endParaRPr lang="en-GB" altLang="hu-HU" sz="2400">
              <a:solidFill>
                <a:schemeClr val="tx2"/>
              </a:solidFill>
            </a:endParaRPr>
          </a:p>
          <a:p>
            <a:pPr algn="l">
              <a:spcAft>
                <a:spcPct val="30000"/>
              </a:spcAft>
            </a:pPr>
            <a:r>
              <a:rPr lang="en-GB" altLang="hu-HU" sz="2400" b="1">
                <a:solidFill>
                  <a:srgbClr val="FFFF00"/>
                </a:solidFill>
              </a:rPr>
              <a:t>1910:</a:t>
            </a:r>
            <a:r>
              <a:rPr lang="hu-HU" altLang="hu-HU" sz="2400">
                <a:solidFill>
                  <a:schemeClr val="tx2"/>
                </a:solidFill>
              </a:rPr>
              <a:t>	Amerikai Húgy- Ivarszervi Sebészek Egyesülete</a:t>
            </a:r>
            <a:endParaRPr lang="en-GB" altLang="hu-HU" sz="2400">
              <a:solidFill>
                <a:schemeClr val="tx2"/>
              </a:solidFill>
            </a:endParaRPr>
          </a:p>
          <a:p>
            <a:pPr algn="l">
              <a:spcAft>
                <a:spcPct val="30000"/>
              </a:spcAft>
            </a:pPr>
            <a:r>
              <a:rPr lang="en-GB" altLang="hu-HU" sz="2400" b="1">
                <a:solidFill>
                  <a:srgbClr val="FFFF00"/>
                </a:solidFill>
              </a:rPr>
              <a:t>1925:</a:t>
            </a:r>
            <a:r>
              <a:rPr lang="hu-HU" altLang="hu-HU" sz="2400">
                <a:solidFill>
                  <a:schemeClr val="tx2"/>
                </a:solidFill>
              </a:rPr>
              <a:t>	</a:t>
            </a:r>
            <a:r>
              <a:rPr lang="en-GB" altLang="hu-HU" sz="2400">
                <a:solidFill>
                  <a:schemeClr val="tx2"/>
                </a:solidFill>
              </a:rPr>
              <a:t>„Zeitschrift für Urologische Chirurgie”</a:t>
            </a:r>
            <a:r>
              <a:rPr lang="hu-HU" altLang="hu-HU" sz="2400">
                <a:solidFill>
                  <a:schemeClr val="tx2"/>
                </a:solidFill>
              </a:rPr>
              <a:t> 	szerkesztőbizottság</a:t>
            </a:r>
            <a:endParaRPr lang="en-GB" altLang="hu-HU" sz="2400">
              <a:solidFill>
                <a:schemeClr val="tx2"/>
              </a:solidFill>
            </a:endParaRPr>
          </a:p>
          <a:p>
            <a:pPr algn="l">
              <a:spcAft>
                <a:spcPct val="30000"/>
              </a:spcAft>
            </a:pPr>
            <a:r>
              <a:rPr lang="en-GB" altLang="hu-HU" sz="2400" b="1">
                <a:solidFill>
                  <a:srgbClr val="FFFF00"/>
                </a:solidFill>
              </a:rPr>
              <a:t>1930:</a:t>
            </a:r>
            <a:r>
              <a:rPr lang="hu-HU" altLang="hu-HU" sz="2400">
                <a:solidFill>
                  <a:schemeClr val="tx2"/>
                </a:solidFill>
              </a:rPr>
              <a:t>	</a:t>
            </a:r>
            <a:r>
              <a:rPr lang="en-GB" altLang="hu-HU" sz="2400">
                <a:solidFill>
                  <a:schemeClr val="tx2"/>
                </a:solidFill>
              </a:rPr>
              <a:t>Sociedad Argentina de Urologia</a:t>
            </a:r>
          </a:p>
          <a:p>
            <a:pPr algn="l">
              <a:spcAft>
                <a:spcPct val="30000"/>
              </a:spcAft>
            </a:pPr>
            <a:endParaRPr lang="en-GB" altLang="hu-HU" sz="2400">
              <a:solidFill>
                <a:schemeClr val="tx2"/>
              </a:solidFill>
            </a:endParaRPr>
          </a:p>
          <a:p>
            <a:pPr algn="l">
              <a:spcAft>
                <a:spcPct val="3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Számos vendég látogatta meg klinikáját.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E577E396-E27A-6150-E105-8BB3FD55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97025"/>
            <a:ext cx="3340100" cy="4770438"/>
          </a:xfrm>
          <a:prstGeom prst="rect">
            <a:avLst/>
          </a:prstGeom>
          <a:solidFill>
            <a:srgbClr val="003300">
              <a:alpha val="5000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AD4049BA-3877-9762-69E4-D4967F48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77825"/>
            <a:ext cx="4114800" cy="762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/>
              <a:t>Oktatás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DDD332C1-178E-9E25-25C9-5BB306E8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21025"/>
            <a:ext cx="8358188" cy="3276600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1438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65175" indent="-285750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–"/>
              <a:tabLst>
                <a:tab pos="1438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84275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tabLst>
                <a:tab pos="1438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3375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tabLst>
                <a:tab pos="1438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1438275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1438275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1438275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1438275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1438275" algn="l"/>
              </a:tabLst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hu-HU" sz="2400" b="1">
                <a:solidFill>
                  <a:srgbClr val="FFFF00"/>
                </a:solidFill>
              </a:rPr>
              <a:t>1924:</a:t>
            </a:r>
            <a:r>
              <a:rPr lang="hu-HU" altLang="hu-HU" sz="2400">
                <a:solidFill>
                  <a:schemeClr val="tx2"/>
                </a:solidFill>
              </a:rPr>
              <a:t>	Urológia fakultációs vizsga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hu-HU" sz="2400" b="1">
                <a:solidFill>
                  <a:srgbClr val="FFFF00"/>
                </a:solidFill>
              </a:rPr>
              <a:t>1930-31:</a:t>
            </a:r>
            <a:r>
              <a:rPr lang="hu-HU" altLang="hu-HU" sz="2400">
                <a:solidFill>
                  <a:schemeClr val="tx2"/>
                </a:solidFill>
              </a:rPr>
              <a:t>	Urológia tankönyv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hu-HU" sz="2400">
                <a:solidFill>
                  <a:srgbClr val="FFFF00"/>
                </a:solidFill>
              </a:rPr>
              <a:t>1939:</a:t>
            </a:r>
            <a:r>
              <a:rPr lang="hu-HU" altLang="hu-HU" sz="2400">
                <a:solidFill>
                  <a:schemeClr val="tx2"/>
                </a:solidFill>
              </a:rPr>
              <a:t>	</a:t>
            </a:r>
            <a:r>
              <a:rPr lang="en-GB" altLang="hu-HU" sz="2400">
                <a:solidFill>
                  <a:schemeClr val="tx2"/>
                </a:solidFill>
              </a:rPr>
              <a:t>“</a:t>
            </a:r>
            <a:r>
              <a:rPr lang="hu-HU" altLang="hu-HU" sz="2400">
                <a:solidFill>
                  <a:schemeClr val="tx2"/>
                </a:solidFill>
              </a:rPr>
              <a:t>Urológiai sebészet</a:t>
            </a:r>
            <a:r>
              <a:rPr lang="en-GB" altLang="hu-HU" sz="2400">
                <a:solidFill>
                  <a:schemeClr val="tx2"/>
                </a:solidFill>
              </a:rPr>
              <a:t>” - </a:t>
            </a:r>
            <a:r>
              <a:rPr lang="hu-HU" altLang="hu-HU" sz="2400">
                <a:solidFill>
                  <a:schemeClr val="tx2"/>
                </a:solidFill>
              </a:rPr>
              <a:t> angol nyelvű tankönyv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hu-HU" sz="2400">
                <a:solidFill>
                  <a:srgbClr val="FFFF00"/>
                </a:solidFill>
              </a:rPr>
              <a:t>1936-37:</a:t>
            </a:r>
            <a:r>
              <a:rPr lang="hu-HU" altLang="hu-HU" sz="2400">
                <a:solidFill>
                  <a:schemeClr val="tx2"/>
                </a:solidFill>
              </a:rPr>
              <a:t>	Az urológia ajánlott tárgy az orvostanhallgatók 	részére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b="1">
                <a:solidFill>
                  <a:srgbClr val="FFFF00"/>
                </a:solidFill>
              </a:rPr>
              <a:t>Létrehozott egy kiváló központot, számos kiemelkedő urológust oktatott.</a:t>
            </a:r>
            <a:endParaRPr lang="en-GB" altLang="hu-HU" sz="2400" b="1">
              <a:solidFill>
                <a:srgbClr val="FFFF00"/>
              </a:solidFill>
            </a:endParaRPr>
          </a:p>
        </p:txBody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528AF344-53F3-3A84-2F9F-E4BF2EC5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77825"/>
            <a:ext cx="3810000" cy="271938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>
            <a:extLst>
              <a:ext uri="{FF2B5EF4-FFF2-40B4-BE49-F238E27FC236}">
                <a16:creationId xmlns:a16="http://schemas.microsoft.com/office/drawing/2014/main" id="{9AB43265-A035-DF29-2FB0-BD9D3E5D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590800" cy="29051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3475DA53-06E1-9240-8B69-6C2CF75AB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201613"/>
            <a:ext cx="6143625" cy="17414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 sz="4000"/>
              <a:t>Műtéti technikával kapcsolatos </a:t>
            </a:r>
            <a:br>
              <a:rPr lang="hu-HU" altLang="hu-HU" sz="4000"/>
            </a:br>
            <a:r>
              <a:rPr lang="hu-HU" altLang="hu-HU" sz="4000"/>
              <a:t>találmányai</a:t>
            </a:r>
            <a:r>
              <a:rPr lang="hu-HU" altLang="hu-HU" b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hu-HU" altLang="hu-HU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B518623-4C68-38F0-9037-80F16032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416175"/>
            <a:ext cx="5365750" cy="3609975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Aft>
                <a:spcPct val="6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1905-13: </a:t>
            </a:r>
            <a:r>
              <a:rPr lang="hu-HU" altLang="hu-HU" sz="2400">
                <a:solidFill>
                  <a:schemeClr val="tx2"/>
                </a:solidFill>
              </a:rPr>
              <a:t>349 veseműtétet végzett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6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400</a:t>
            </a:r>
            <a:r>
              <a:rPr lang="hu-HU" altLang="hu-HU" sz="2400">
                <a:solidFill>
                  <a:schemeClr val="tx2"/>
                </a:solidFill>
              </a:rPr>
              <a:t> feletti </a:t>
            </a:r>
            <a:r>
              <a:rPr lang="en-GB" altLang="hu-HU" sz="2400">
                <a:solidFill>
                  <a:schemeClr val="tx2"/>
                </a:solidFill>
              </a:rPr>
              <a:t>transvesic</a:t>
            </a:r>
            <a:r>
              <a:rPr lang="hu-HU" altLang="hu-HU" sz="2400">
                <a:solidFill>
                  <a:schemeClr val="tx2"/>
                </a:solidFill>
              </a:rPr>
              <a:t>ális </a:t>
            </a:r>
            <a:r>
              <a:rPr lang="en-GB" altLang="hu-HU" sz="2400">
                <a:solidFill>
                  <a:schemeClr val="tx2"/>
                </a:solidFill>
              </a:rPr>
              <a:t>prostatecto</a:t>
            </a:r>
            <a:r>
              <a:rPr lang="hu-HU" altLang="hu-HU" sz="2400">
                <a:solidFill>
                  <a:schemeClr val="tx2"/>
                </a:solidFill>
              </a:rPr>
              <a:t>mia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6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a</a:t>
            </a:r>
            <a:r>
              <a:rPr lang="en-GB" altLang="hu-HU" sz="2400">
                <a:solidFill>
                  <a:schemeClr val="tx2"/>
                </a:solidFill>
              </a:rPr>
              <a:t> pyelotomi</a:t>
            </a:r>
            <a:r>
              <a:rPr lang="hu-HU" altLang="hu-HU" sz="2400">
                <a:solidFill>
                  <a:schemeClr val="tx2"/>
                </a:solidFill>
              </a:rPr>
              <a:t>ák új megközelítése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6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új bemetszések a vese és az uréter jobb feltárásához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0CAF4E09-615A-3012-B580-954521EB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590800" cy="3048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6DDD5E5C-D8D2-E073-0DDD-A1C7E7D0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035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/>
              <a:t>A klinika 15. születésnapja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2562FA65-B486-9060-27B8-6C53D5AA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633538"/>
            <a:ext cx="8410575" cy="5224462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350-400 </a:t>
            </a:r>
            <a:r>
              <a:rPr lang="hu-HU" altLang="hu-HU" sz="2400">
                <a:solidFill>
                  <a:schemeClr val="tx2"/>
                </a:solidFill>
              </a:rPr>
              <a:t>nyílt műtéti bevatkozás</a:t>
            </a:r>
            <a:r>
              <a:rPr lang="en-GB" altLang="hu-HU" sz="2400">
                <a:solidFill>
                  <a:schemeClr val="tx2"/>
                </a:solidFill>
              </a:rPr>
              <a:t> / </a:t>
            </a:r>
            <a:r>
              <a:rPr lang="hu-HU" altLang="hu-HU" sz="2400">
                <a:solidFill>
                  <a:schemeClr val="tx2"/>
                </a:solidFill>
              </a:rPr>
              <a:t>év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2000-2500 </a:t>
            </a:r>
            <a:r>
              <a:rPr lang="hu-HU" altLang="hu-HU" sz="2400">
                <a:solidFill>
                  <a:schemeClr val="tx2"/>
                </a:solidFill>
              </a:rPr>
              <a:t>cystoscopia</a:t>
            </a:r>
            <a:r>
              <a:rPr lang="en-GB" altLang="hu-HU" sz="2400">
                <a:solidFill>
                  <a:schemeClr val="tx2"/>
                </a:solidFill>
              </a:rPr>
              <a:t> / </a:t>
            </a:r>
            <a:r>
              <a:rPr lang="hu-HU" altLang="hu-HU" sz="2400">
                <a:solidFill>
                  <a:schemeClr val="tx2"/>
                </a:solidFill>
              </a:rPr>
              <a:t>év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2500-3000 </a:t>
            </a:r>
            <a:r>
              <a:rPr lang="hu-HU" altLang="hu-HU" sz="2400">
                <a:solidFill>
                  <a:schemeClr val="tx2"/>
                </a:solidFill>
              </a:rPr>
              <a:t>rtg. vizsgálat </a:t>
            </a:r>
            <a:r>
              <a:rPr lang="en-GB" altLang="hu-HU" sz="2400">
                <a:solidFill>
                  <a:schemeClr val="tx2"/>
                </a:solidFill>
              </a:rPr>
              <a:t> (incl. intraop. !) / </a:t>
            </a:r>
            <a:r>
              <a:rPr lang="hu-HU" altLang="hu-HU" sz="2400">
                <a:solidFill>
                  <a:schemeClr val="tx2"/>
                </a:solidFill>
              </a:rPr>
              <a:t>év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GB" altLang="hu-HU" sz="2400">
                <a:solidFill>
                  <a:schemeClr val="tx2"/>
                </a:solidFill>
              </a:rPr>
              <a:t>1191 </a:t>
            </a:r>
            <a:r>
              <a:rPr lang="hu-HU" altLang="hu-HU" sz="2400">
                <a:solidFill>
                  <a:schemeClr val="tx2"/>
                </a:solidFill>
              </a:rPr>
              <a:t>felvétel</a:t>
            </a:r>
            <a:r>
              <a:rPr lang="en-GB" altLang="hu-HU" sz="2400">
                <a:solidFill>
                  <a:schemeClr val="tx2"/>
                </a:solidFill>
              </a:rPr>
              <a:t>, 2806 </a:t>
            </a:r>
            <a:r>
              <a:rPr lang="hu-HU" altLang="hu-HU" sz="2400">
                <a:solidFill>
                  <a:schemeClr val="tx2"/>
                </a:solidFill>
              </a:rPr>
              <a:t>ambuláns beteg</a:t>
            </a:r>
            <a:r>
              <a:rPr lang="en-GB" altLang="hu-HU" sz="2400">
                <a:solidFill>
                  <a:schemeClr val="tx2"/>
                </a:solidFill>
              </a:rPr>
              <a:t> / </a:t>
            </a:r>
            <a:r>
              <a:rPr lang="hu-HU" altLang="hu-HU" sz="2400">
                <a:solidFill>
                  <a:schemeClr val="tx2"/>
                </a:solidFill>
              </a:rPr>
              <a:t>év</a:t>
            </a:r>
            <a:br>
              <a:rPr lang="en-GB" altLang="hu-HU" sz="2400">
                <a:solidFill>
                  <a:schemeClr val="tx2"/>
                </a:solidFill>
              </a:rPr>
            </a:br>
            <a:endParaRPr lang="en-GB" altLang="hu-HU" sz="10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Pénzügyi háttér viták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br>
              <a:rPr lang="en-GB" altLang="hu-HU" sz="2400">
                <a:solidFill>
                  <a:schemeClr val="tx2"/>
                </a:solidFill>
              </a:rPr>
            </a:br>
            <a:r>
              <a:rPr lang="en-GB" altLang="hu-HU" sz="2400">
                <a:solidFill>
                  <a:schemeClr val="tx2"/>
                </a:solidFill>
              </a:rPr>
              <a:t>(</a:t>
            </a:r>
            <a:r>
              <a:rPr lang="hu-HU" altLang="hu-HU" sz="2400">
                <a:solidFill>
                  <a:schemeClr val="tx2"/>
                </a:solidFill>
              </a:rPr>
              <a:t>megosztva a helyi kormányzat és az Oktatási Minisztérium közt</a:t>
            </a:r>
            <a:r>
              <a:rPr lang="en-GB" altLang="hu-HU" sz="240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hu-HU" altLang="hu-HU" sz="2400">
                <a:solidFill>
                  <a:schemeClr val="tx2"/>
                </a:solidFill>
              </a:rPr>
              <a:t>Nem alkalmas a legmagasabb szintű sebészi, akadémiai és tudományos munkára</a:t>
            </a:r>
            <a:endParaRPr lang="en-GB" altLang="hu-HU" sz="240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  <a:spcAft>
                <a:spcPct val="50000"/>
              </a:spcAft>
              <a:buFont typeface="Wingdings" panose="05000000000000000000" pitchFamily="2" charset="2"/>
              <a:buNone/>
            </a:pPr>
            <a:r>
              <a:rPr lang="en-GB" altLang="hu-HU" sz="2400" b="1">
                <a:solidFill>
                  <a:srgbClr val="FFFF00"/>
                </a:solidFill>
                <a:sym typeface="Symbol" panose="05050102010706020507" pitchFamily="18" charset="2"/>
              </a:rPr>
              <a:t> </a:t>
            </a:r>
            <a:r>
              <a:rPr lang="hu-HU" altLang="hu-HU" sz="2400" b="1">
                <a:solidFill>
                  <a:srgbClr val="FFFF00"/>
                </a:solidFill>
              </a:rPr>
              <a:t>ÚJ ÉPÜLET SZÜKSÉGES</a:t>
            </a:r>
            <a:endParaRPr lang="en-GB" altLang="hu-HU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13142D7-6904-FEF2-458B-4A0B0954C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2425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/>
              <a:t>A klinika új otthona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03560783-CB76-7848-4D3D-023A0D18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2339975"/>
            <a:ext cx="4338638" cy="3516313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0E3DBB12-28DC-B818-B5EF-E8742907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113088" cy="438943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D203D3CA-C0EF-AA9E-8DD7-78EDD47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3656013" cy="688498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1" name="Picture 3">
            <a:extLst>
              <a:ext uri="{FF2B5EF4-FFF2-40B4-BE49-F238E27FC236}">
                <a16:creationId xmlns:a16="http://schemas.microsoft.com/office/drawing/2014/main" id="{9A6278D3-0BD3-495F-DAAD-55C40F66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075" y="1212850"/>
            <a:ext cx="5241925" cy="44323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>
            <a:extLst>
              <a:ext uri="{FF2B5EF4-FFF2-40B4-BE49-F238E27FC236}">
                <a16:creationId xmlns:a16="http://schemas.microsoft.com/office/drawing/2014/main" id="{B53FB01C-C667-1A9D-4B96-E24BF309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0" y="285750"/>
            <a:ext cx="4318000" cy="62865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>
            <a:extLst>
              <a:ext uri="{FF2B5EF4-FFF2-40B4-BE49-F238E27FC236}">
                <a16:creationId xmlns:a16="http://schemas.microsoft.com/office/drawing/2014/main" id="{BA3994CA-5DFD-611B-4E08-669ED0C7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937125" cy="6858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5" name="Picture 3">
            <a:extLst>
              <a:ext uri="{FF2B5EF4-FFF2-40B4-BE49-F238E27FC236}">
                <a16:creationId xmlns:a16="http://schemas.microsoft.com/office/drawing/2014/main" id="{0A5D290B-A928-0947-D7B8-5E353127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38" y="0"/>
            <a:ext cx="3724275" cy="687705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84619B0F-C34C-5C26-AB5C-471ACD71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288925"/>
            <a:ext cx="3073401" cy="6164263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19" name="Picture 3">
            <a:extLst>
              <a:ext uri="{FF2B5EF4-FFF2-40B4-BE49-F238E27FC236}">
                <a16:creationId xmlns:a16="http://schemas.microsoft.com/office/drawing/2014/main" id="{BC27A238-04C9-0081-C8D0-1754EB60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638" y="1163638"/>
            <a:ext cx="6075362" cy="45307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AB4E4745-9D9D-777C-F798-815C7628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73025"/>
            <a:ext cx="4624388" cy="666908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3" name="Picture 3">
            <a:extLst>
              <a:ext uri="{FF2B5EF4-FFF2-40B4-BE49-F238E27FC236}">
                <a16:creationId xmlns:a16="http://schemas.microsoft.com/office/drawing/2014/main" id="{A9DF7798-64E0-30F9-73B6-4919552A4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73025"/>
            <a:ext cx="4270375" cy="666908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>
            <a:extLst>
              <a:ext uri="{FF2B5EF4-FFF2-40B4-BE49-F238E27FC236}">
                <a16:creationId xmlns:a16="http://schemas.microsoft.com/office/drawing/2014/main" id="{7B21C641-4256-0824-661E-FE175A39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666750"/>
            <a:ext cx="5692775" cy="762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hu-HU" altLang="hu-HU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Urológia Oktatás</a:t>
            </a: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C7D9F515-4E0A-C0B0-3F4E-4EA5E433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2009775"/>
            <a:ext cx="6958012" cy="3902075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3298F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989013" indent="-989013"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89013" algn="l"/>
                <a:tab pos="143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hu-HU" altLang="hu-HU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1931	</a:t>
            </a:r>
            <a:r>
              <a:rPr lang="hu-HU" altLang="hu-HU" sz="2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„Urológia” (magyar nyelven)</a:t>
            </a:r>
          </a:p>
          <a:p>
            <a:pPr eaLnBrk="0" hangingPunct="0">
              <a:lnSpc>
                <a:spcPct val="120000"/>
              </a:lnSpc>
            </a:pPr>
            <a:r>
              <a:rPr lang="hu-HU" altLang="hu-HU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1936</a:t>
            </a: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</a:t>
            </a:r>
            <a:r>
              <a:rPr lang="hu-HU" altLang="hu-HU" sz="2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ajánlott tárgy a medikusok részére</a:t>
            </a:r>
          </a:p>
          <a:p>
            <a:pPr eaLnBrk="0" hangingPunct="0">
              <a:lnSpc>
                <a:spcPct val="120000"/>
              </a:lnSpc>
            </a:pP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	½ év a sebészi curriculumon belül</a:t>
            </a:r>
          </a:p>
          <a:p>
            <a:pPr eaLnBrk="0" hangingPunct="0">
              <a:lnSpc>
                <a:spcPct val="120000"/>
              </a:lnSpc>
            </a:pP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	3 óra hetente</a:t>
            </a:r>
          </a:p>
          <a:p>
            <a:pPr eaLnBrk="0" hangingPunct="0">
              <a:lnSpc>
                <a:spcPct val="120000"/>
              </a:lnSpc>
            </a:pP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	35 hallgató</a:t>
            </a:r>
          </a:p>
          <a:p>
            <a:pPr eaLnBrk="0" hangingPunct="0">
              <a:lnSpc>
                <a:spcPct val="120000"/>
              </a:lnSpc>
            </a:pPr>
            <a:endParaRPr lang="hu-HU" altLang="hu-HU" sz="2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hu-HU" altLang="hu-HU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1939	</a:t>
            </a: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Urológiai sebészet</a:t>
            </a:r>
          </a:p>
          <a:p>
            <a:pPr eaLnBrk="0" hangingPunct="0">
              <a:lnSpc>
                <a:spcPct val="120000"/>
              </a:lnSpc>
            </a:pPr>
            <a:r>
              <a:rPr lang="hu-HU" altLang="hu-HU" sz="2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	Dr. Lieberthal fordítása (Chicago)</a:t>
            </a:r>
          </a:p>
        </p:txBody>
      </p:sp>
      <p:pic>
        <p:nvPicPr>
          <p:cNvPr id="71686" name="Picture 6">
            <a:extLst>
              <a:ext uri="{FF2B5EF4-FFF2-40B4-BE49-F238E27FC236}">
                <a16:creationId xmlns:a16="http://schemas.microsoft.com/office/drawing/2014/main" id="{EBD6352B-CCB9-97CA-2A75-0321F449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47638"/>
            <a:ext cx="2355850" cy="168116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A3298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0DD5DF3B-FAA8-7B5B-13AA-98BEFA48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363" y="3429000"/>
            <a:ext cx="2346325" cy="3200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A3298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08E66940-3DFB-91F4-916A-C64278F64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50"/>
            <a:ext cx="8839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Az önálló urológia érdekében tett lépései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C0B2CE4E-079C-2188-DD2B-F87D779BE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2178050"/>
            <a:ext cx="8450263" cy="3546475"/>
          </a:xfrm>
          <a:prstGeom prst="rect">
            <a:avLst/>
          </a:prstGeom>
          <a:solidFill>
            <a:srgbClr val="00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3298F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79500" indent="-1079500"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15000"/>
              </a:lnSpc>
              <a:spcBef>
                <a:spcPct val="20000"/>
              </a:spcBef>
            </a:pPr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1924</a:t>
            </a:r>
            <a:r>
              <a:rPr lang="hu-HU" altLang="hu-H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urológia fakultációs vizsga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</a:pPr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1925</a:t>
            </a:r>
            <a:r>
              <a:rPr lang="hu-HU" altLang="hu-H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Magyar Urológiai Egyesület</a:t>
            </a:r>
            <a:endParaRPr lang="en-GB" altLang="hu-H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</a:pPr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1938</a:t>
            </a:r>
            <a:r>
              <a:rPr lang="hu-HU" altLang="hu-H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a „Magyar Urológia” főszerkesztője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</a:pPr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1941</a:t>
            </a:r>
            <a:r>
              <a:rPr lang="hu-HU" altLang="hu-H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javasolta a létesítmény részére az urológiai osztályok országos hálózatba vételét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hu-HU" altLang="hu-H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hu-HU" altLang="hu-H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</a:t>
            </a:r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8 osztály budapesten és 30-40 ágyas osztály 18 városban</a:t>
            </a:r>
            <a:endParaRPr lang="hu-HU" altLang="hu-HU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56DD7EE-8E3F-2A58-83F2-05E6320D379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762000"/>
            <a:ext cx="5249863" cy="57150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1936: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r>
              <a:rPr lang="hu-HU" altLang="hu-HU" sz="2400">
                <a:solidFill>
                  <a:schemeClr val="tx2"/>
                </a:solidFill>
              </a:rPr>
              <a:t>A Magyar Tudományos Akadémia levelező tagja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1941: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r>
              <a:rPr lang="hu-HU" altLang="hu-HU" sz="2400">
                <a:solidFill>
                  <a:schemeClr val="tx2"/>
                </a:solidFill>
              </a:rPr>
              <a:t>a létesítmény részére több kórtermet javasol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1941: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r>
              <a:rPr lang="hu-HU" altLang="hu-HU" sz="2400">
                <a:solidFill>
                  <a:schemeClr val="tx2"/>
                </a:solidFill>
              </a:rPr>
              <a:t>nyugdíjba megy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1943: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r>
              <a:rPr lang="hu-HU" altLang="hu-HU" sz="2400">
                <a:solidFill>
                  <a:schemeClr val="tx2"/>
                </a:solidFill>
              </a:rPr>
              <a:t>A Magyar Tudományos Akadémia rendes tagja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1949: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  <a:r>
              <a:rPr lang="hu-HU" altLang="hu-HU" sz="2400">
                <a:solidFill>
                  <a:schemeClr val="tx2"/>
                </a:solidFill>
              </a:rPr>
              <a:t>Az Akadémia Orvostudományi Osztályának elnöke</a:t>
            </a:r>
            <a:endParaRPr lang="en-GB" altLang="hu-HU" sz="2400">
              <a:solidFill>
                <a:schemeClr val="tx2"/>
              </a:solidFill>
            </a:endParaRPr>
          </a:p>
          <a:p>
            <a:pPr>
              <a:spcAft>
                <a:spcPct val="30000"/>
              </a:spcAft>
              <a:tabLst>
                <a:tab pos="1531938" algn="l"/>
              </a:tabLst>
            </a:pPr>
            <a:r>
              <a:rPr lang="hu-HU" altLang="hu-HU" sz="2400">
                <a:solidFill>
                  <a:schemeClr val="tx2"/>
                </a:solidFill>
              </a:rPr>
              <a:t>élete 81. évében, 1951-ben elhunyt</a:t>
            </a:r>
            <a:r>
              <a:rPr lang="en-GB" altLang="hu-HU" sz="2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D4637206-8211-75C7-3CE2-6E819B2F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1449388"/>
            <a:ext cx="3375025" cy="39592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D5FBC24-497A-5BB9-64EC-6BDE8EF6D5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hu-HU"/>
              <a:t>Illyés</a:t>
            </a:r>
            <a:r>
              <a:rPr lang="hu-HU" altLang="hu-HU"/>
              <a:t> professzor követői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180CFFB-80D5-0330-FF17-06AC99E043CC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23863" y="1893888"/>
            <a:ext cx="8294687" cy="3938587"/>
          </a:xfrm>
          <a:solidFill>
            <a:srgbClr val="003300">
              <a:alpha val="50000"/>
            </a:srgbClr>
          </a:solidFill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  <a:tabLst>
                <a:tab pos="1619250" algn="l"/>
              </a:tabLst>
            </a:pPr>
            <a:r>
              <a:rPr lang="en-GB" altLang="hu-HU" sz="4400" b="1">
                <a:solidFill>
                  <a:schemeClr val="tx2"/>
                </a:solidFill>
                <a:latin typeface="Arial Black" panose="020B0A04020102020204" pitchFamily="34" charset="0"/>
              </a:rPr>
              <a:t>Minder Gyula (1895-1982)</a:t>
            </a:r>
            <a:endParaRPr lang="hu-HU" altLang="hu-HU" sz="4400" b="1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tabLst>
                <a:tab pos="1619250" algn="l"/>
              </a:tabLst>
            </a:pPr>
            <a:endParaRPr lang="en-GB" altLang="hu-HU" sz="4400" b="1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  <a:tabLst>
                <a:tab pos="1619250" algn="l"/>
              </a:tabLst>
            </a:pPr>
            <a:r>
              <a:rPr lang="en-GB" altLang="hu-HU" b="1">
                <a:solidFill>
                  <a:srgbClr val="FFFF00"/>
                </a:solidFill>
              </a:rPr>
              <a:t>1938:</a:t>
            </a:r>
            <a:r>
              <a:rPr lang="hu-HU" altLang="hu-HU">
                <a:solidFill>
                  <a:schemeClr val="tx2"/>
                </a:solidFill>
              </a:rPr>
              <a:t>	</a:t>
            </a:r>
            <a:r>
              <a:rPr lang="hu-HU" altLang="hu-HU" b="1">
                <a:solidFill>
                  <a:schemeClr val="tx2"/>
                </a:solidFill>
              </a:rPr>
              <a:t>a</a:t>
            </a:r>
            <a:r>
              <a:rPr lang="en-GB" altLang="hu-HU" b="1">
                <a:solidFill>
                  <a:schemeClr val="tx2"/>
                </a:solidFill>
              </a:rPr>
              <a:t> “Magyar Urológia”</a:t>
            </a:r>
            <a:r>
              <a:rPr lang="hu-HU" altLang="hu-HU" b="1">
                <a:solidFill>
                  <a:schemeClr val="tx2"/>
                </a:solidFill>
              </a:rPr>
              <a:t> alapítója és 	főszerkesztője</a:t>
            </a:r>
            <a:endParaRPr lang="en-GB" altLang="hu-HU" b="1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  <a:tabLst>
                <a:tab pos="1619250" algn="l"/>
              </a:tabLst>
            </a:pPr>
            <a:r>
              <a:rPr lang="en-GB" altLang="hu-HU" b="1">
                <a:solidFill>
                  <a:srgbClr val="FFFF00"/>
                </a:solidFill>
              </a:rPr>
              <a:t>1938-42:</a:t>
            </a:r>
            <a:r>
              <a:rPr lang="hu-HU" altLang="hu-HU" b="1">
                <a:solidFill>
                  <a:schemeClr val="tx2"/>
                </a:solidFill>
              </a:rPr>
              <a:t>	a Magyar Urológiai Egyesület elnöke</a:t>
            </a:r>
            <a:endParaRPr lang="en-GB" altLang="hu-HU" b="1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  <a:tabLst>
                <a:tab pos="1619250" algn="l"/>
              </a:tabLst>
            </a:pPr>
            <a:r>
              <a:rPr lang="en-GB" altLang="hu-HU" b="1">
                <a:solidFill>
                  <a:srgbClr val="FFFF00"/>
                </a:solidFill>
              </a:rPr>
              <a:t>1942-44:</a:t>
            </a:r>
            <a:r>
              <a:rPr lang="hu-HU" altLang="hu-HU" b="1">
                <a:solidFill>
                  <a:schemeClr val="tx2"/>
                </a:solidFill>
              </a:rPr>
              <a:t>	Az Urológiai Klinika professzora és elnöke</a:t>
            </a:r>
            <a:endParaRPr lang="en-GB" altLang="hu-HU" b="1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  <a:tabLst>
                <a:tab pos="1619250" algn="l"/>
              </a:tabLst>
            </a:pPr>
            <a:r>
              <a:rPr lang="en-GB" altLang="hu-HU" b="1">
                <a:solidFill>
                  <a:srgbClr val="FFFF00"/>
                </a:solidFill>
              </a:rPr>
              <a:t>1944:</a:t>
            </a:r>
            <a:r>
              <a:rPr lang="hu-HU" altLang="hu-HU" b="1">
                <a:solidFill>
                  <a:schemeClr val="tx2"/>
                </a:solidFill>
              </a:rPr>
              <a:t>	Svájcba emigrál</a:t>
            </a:r>
            <a:endParaRPr lang="en-GB" altLang="hu-HU" b="1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  <a:tabLst>
                <a:tab pos="1619250" algn="l"/>
              </a:tabLst>
            </a:pPr>
            <a:r>
              <a:rPr lang="en-GB" altLang="hu-HU" b="1">
                <a:solidFill>
                  <a:srgbClr val="FFFF00"/>
                </a:solidFill>
              </a:rPr>
              <a:t>1954:</a:t>
            </a:r>
            <a:r>
              <a:rPr lang="hu-HU" altLang="hu-HU" b="1">
                <a:solidFill>
                  <a:schemeClr val="tx2"/>
                </a:solidFill>
              </a:rPr>
              <a:t>	</a:t>
            </a:r>
            <a:r>
              <a:rPr lang="en-GB" altLang="hu-HU" b="1">
                <a:solidFill>
                  <a:schemeClr val="tx2"/>
                </a:solidFill>
              </a:rPr>
              <a:t>„Lehrbuch der Urologie”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>
            <a:extLst>
              <a:ext uri="{FF2B5EF4-FFF2-40B4-BE49-F238E27FC236}">
                <a16:creationId xmlns:a16="http://schemas.microsoft.com/office/drawing/2014/main" id="{EF6E2A36-C0BA-B136-4B60-E327A6E8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476250"/>
            <a:ext cx="8748713" cy="576103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8519848-440A-B2BD-A261-34666F1ED53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03238" y="1217613"/>
            <a:ext cx="8137525" cy="5316537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1945:</a:t>
            </a:r>
            <a:r>
              <a:rPr lang="hu-HU" altLang="hu-HU" sz="2400">
                <a:solidFill>
                  <a:schemeClr val="tx2"/>
                </a:solidFill>
              </a:rPr>
              <a:t>	</a:t>
            </a:r>
            <a:r>
              <a:rPr lang="hu-HU" altLang="hu-HU" sz="2400" b="1">
                <a:solidFill>
                  <a:schemeClr val="tx2"/>
                </a:solidFill>
              </a:rPr>
              <a:t>urológia professzor</a:t>
            </a: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1946-74:</a:t>
            </a:r>
            <a:r>
              <a:rPr lang="hu-HU" altLang="hu-HU" sz="2400" b="1">
                <a:solidFill>
                  <a:schemeClr val="tx2"/>
                </a:solidFill>
              </a:rPr>
              <a:t>	az Urológiai Klinika igazgatója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 typeface="Wingdings" panose="05000000000000000000" pitchFamily="2" charset="2"/>
              <a:buNone/>
              <a:tabLst>
                <a:tab pos="1798638" algn="l"/>
              </a:tabLst>
            </a:pPr>
            <a:r>
              <a:rPr lang="hu-HU" altLang="hu-HU" sz="2400" b="1">
                <a:solidFill>
                  <a:schemeClr val="tx2"/>
                </a:solidFill>
              </a:rPr>
              <a:t>		7 évig az egyetem dékánja</a:t>
            </a: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1949, 50:</a:t>
            </a:r>
            <a:r>
              <a:rPr lang="en-GB" altLang="hu-HU" sz="2400" b="1">
                <a:solidFill>
                  <a:schemeClr val="tx2"/>
                </a:solidFill>
              </a:rPr>
              <a:t> </a:t>
            </a:r>
            <a:r>
              <a:rPr lang="hu-HU" altLang="hu-HU" sz="2400" b="1">
                <a:solidFill>
                  <a:schemeClr val="tx2"/>
                </a:solidFill>
              </a:rPr>
              <a:t>a Magyar Tudományos Akadémia levelező 	és rendes tagja</a:t>
            </a: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en-GB" altLang="hu-HU" sz="2400" b="1">
                <a:solidFill>
                  <a:srgbClr val="FFFF00"/>
                </a:solidFill>
              </a:rPr>
              <a:t>1956:</a:t>
            </a:r>
            <a:r>
              <a:rPr lang="hu-HU" altLang="hu-HU" sz="2400" b="1">
                <a:solidFill>
                  <a:schemeClr val="tx2"/>
                </a:solidFill>
              </a:rPr>
              <a:t>	Egészségügyi Miniszter a forradalmi 	kormányban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 typeface="Wingdings" panose="05000000000000000000" pitchFamily="2" charset="2"/>
              <a:buNone/>
              <a:tabLst>
                <a:tab pos="1798638" algn="l"/>
              </a:tabLst>
            </a:pPr>
            <a:endParaRPr lang="en-GB" altLang="hu-HU" sz="1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hu-HU" altLang="hu-HU" sz="2400">
                <a:solidFill>
                  <a:schemeClr val="tx2"/>
                </a:solidFill>
              </a:rPr>
              <a:t>A Magyar Tudományos Akadémia Orvosi Osztályának elnöke (10 évig)</a:t>
            </a:r>
            <a:endParaRPr lang="de-DE" altLang="hu-HU" sz="24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hu-HU" altLang="hu-HU" sz="2400">
                <a:solidFill>
                  <a:schemeClr val="tx2"/>
                </a:solidFill>
              </a:rPr>
              <a:t>A Magyar Urológus társaság elnöke </a:t>
            </a:r>
          </a:p>
          <a:p>
            <a:pPr>
              <a:spcBef>
                <a:spcPct val="0"/>
              </a:spcBef>
              <a:spcAft>
                <a:spcPct val="30000"/>
              </a:spcAft>
              <a:tabLst>
                <a:tab pos="1798638" algn="l"/>
              </a:tabLst>
            </a:pPr>
            <a:r>
              <a:rPr lang="hu-HU" altLang="hu-HU" sz="2400">
                <a:solidFill>
                  <a:schemeClr val="tx2"/>
                </a:solidFill>
              </a:rPr>
              <a:t>Kétszeres Kossuth díjas</a:t>
            </a:r>
            <a:r>
              <a:rPr lang="de-DE" altLang="hu-HU" sz="2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ADECDB6-B7CE-3C8F-1C14-90E7B43E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261938"/>
            <a:ext cx="771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GB" altLang="hu-HU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Babics Antal (1902-1992</a:t>
            </a:r>
            <a:r>
              <a:rPr lang="en-GB" alt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2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6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D69C7B4-8091-D6DC-B366-A16E135F625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55625" y="2324100"/>
            <a:ext cx="8032750" cy="2209800"/>
          </a:xfrm>
          <a:solidFill>
            <a:srgbClr val="003300">
              <a:alpha val="50000"/>
            </a:srgbClr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hu-HU" altLang="hu-HU" sz="2400" b="1">
                <a:solidFill>
                  <a:schemeClr val="tx2"/>
                </a:solidFill>
                <a:latin typeface="Tahoma" panose="020B0604030504040204" pitchFamily="34" charset="0"/>
              </a:rPr>
              <a:t>A Német Urológus Társaság tiszteletbeli tagja</a:t>
            </a:r>
            <a:endParaRPr lang="de-DE" altLang="hu-HU" sz="24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hu-HU" altLang="hu-HU" sz="2400" b="1">
                <a:solidFill>
                  <a:schemeClr val="tx2"/>
                </a:solidFill>
                <a:latin typeface="Tahoma" panose="020B0604030504040204" pitchFamily="34" charset="0"/>
              </a:rPr>
              <a:t>Az Osztrák Urológus Társaság tiszteletbeli tagja</a:t>
            </a:r>
            <a:endParaRPr lang="de-DE" altLang="hu-HU" sz="24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hu-HU" altLang="hu-HU" sz="2400" b="1">
                <a:solidFill>
                  <a:schemeClr val="tx2"/>
                </a:solidFill>
                <a:latin typeface="Tahoma" panose="020B0604030504040204" pitchFamily="34" charset="0"/>
              </a:rPr>
              <a:t>a College Int. de Chirurgiens alapítója</a:t>
            </a:r>
            <a:endParaRPr lang="de-DE" altLang="hu-HU" sz="2400" b="1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808152E-161A-D699-F494-44190C16386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911475" y="203200"/>
            <a:ext cx="5384800" cy="11430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hu-HU" altLang="hu-HU"/>
              <a:t>Ivánchich Viktor </a:t>
            </a:r>
            <a:br>
              <a:rPr lang="hu-HU" altLang="hu-HU"/>
            </a:br>
            <a:r>
              <a:rPr lang="hu-HU" altLang="hu-HU"/>
              <a:t>(1812-1892)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72D9F9C-8343-9AA0-A331-1F09F3CD2CD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562225" y="1452563"/>
            <a:ext cx="6581775" cy="52197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 marL="865188" indent="-865188">
              <a:buFont typeface="Wingdings" panose="05000000000000000000" pitchFamily="2" charset="2"/>
              <a:buNone/>
            </a:pPr>
            <a:r>
              <a:rPr lang="hu-HU" altLang="hu-HU" sz="2000" b="1">
                <a:solidFill>
                  <a:schemeClr val="tx2"/>
                </a:solidFill>
              </a:rPr>
              <a:t>Pesten született is itt folytatta tanulmányait</a:t>
            </a:r>
            <a:endParaRPr lang="en-GB" altLang="hu-HU" sz="2000" b="1">
              <a:solidFill>
                <a:schemeClr val="tx2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1833-35: </a:t>
            </a:r>
            <a:r>
              <a:rPr lang="hu-HU" altLang="hu-HU" sz="2000">
                <a:solidFill>
                  <a:schemeClr val="tx2"/>
                </a:solidFill>
              </a:rPr>
              <a:t>sebész a</a:t>
            </a:r>
            <a:r>
              <a:rPr lang="en-GB" altLang="hu-HU" sz="2000">
                <a:solidFill>
                  <a:schemeClr val="tx2"/>
                </a:solidFill>
              </a:rPr>
              <a:t> Szt. Rókus </a:t>
            </a:r>
            <a:r>
              <a:rPr lang="hu-HU" altLang="hu-HU" sz="2000">
                <a:solidFill>
                  <a:schemeClr val="tx2"/>
                </a:solidFill>
              </a:rPr>
              <a:t>Kórházban</a:t>
            </a:r>
            <a:endParaRPr lang="en-GB" altLang="hu-HU" sz="2000">
              <a:solidFill>
                <a:schemeClr val="tx2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1835: </a:t>
            </a:r>
            <a:r>
              <a:rPr lang="hu-HU" altLang="hu-HU" sz="2000">
                <a:solidFill>
                  <a:schemeClr val="tx2"/>
                </a:solidFill>
              </a:rPr>
              <a:t>Párizsba utazik</a:t>
            </a:r>
            <a:r>
              <a:rPr lang="en-GB" altLang="hu-HU" sz="2000">
                <a:solidFill>
                  <a:schemeClr val="tx2"/>
                </a:solidFill>
              </a:rPr>
              <a:t> (Civiale)</a:t>
            </a: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 b="1">
                <a:solidFill>
                  <a:srgbClr val="FFFF00"/>
                </a:solidFill>
              </a:rPr>
              <a:t>1837: </a:t>
            </a:r>
            <a:r>
              <a:rPr lang="hu-HU" altLang="hu-HU" sz="2000" b="1">
                <a:solidFill>
                  <a:srgbClr val="FFFF00"/>
                </a:solidFill>
              </a:rPr>
              <a:t>az első lithotripsia Magyarországon</a:t>
            </a:r>
            <a:endParaRPr lang="en-GB" altLang="hu-HU" sz="2000" b="1">
              <a:solidFill>
                <a:srgbClr val="FFFF00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1838: </a:t>
            </a:r>
            <a:r>
              <a:rPr lang="hu-HU" altLang="hu-HU" sz="2000">
                <a:solidFill>
                  <a:schemeClr val="tx2"/>
                </a:solidFill>
              </a:rPr>
              <a:t>Bécsbe költözik, a legismertebb szakértők egyikévé válik (300 esetével) </a:t>
            </a: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1842: lithotrips</a:t>
            </a:r>
            <a:r>
              <a:rPr lang="hu-HU" altLang="hu-HU" sz="2000">
                <a:solidFill>
                  <a:schemeClr val="tx2"/>
                </a:solidFill>
              </a:rPr>
              <a:t>iával kapcsolatos eredményeit publikálja</a:t>
            </a:r>
            <a:endParaRPr lang="en-GB" altLang="hu-HU" sz="2000">
              <a:solidFill>
                <a:schemeClr val="tx2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1846: </a:t>
            </a:r>
            <a:r>
              <a:rPr lang="hu-HU" altLang="hu-HU" sz="2000">
                <a:solidFill>
                  <a:schemeClr val="tx2"/>
                </a:solidFill>
              </a:rPr>
              <a:t>könyvet ír a húgycsőszűkületről</a:t>
            </a:r>
            <a:endParaRPr lang="en-GB" altLang="hu-HU" sz="2000">
              <a:solidFill>
                <a:schemeClr val="tx2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>
                <a:solidFill>
                  <a:schemeClr val="tx2"/>
                </a:solidFill>
              </a:rPr>
              <a:t>1848: </a:t>
            </a:r>
            <a:r>
              <a:rPr lang="hu-HU" altLang="hu-HU" sz="2000">
                <a:solidFill>
                  <a:schemeClr val="tx2"/>
                </a:solidFill>
              </a:rPr>
              <a:t>együttműködik anaesthesiológusokkal</a:t>
            </a:r>
            <a:endParaRPr lang="en-GB" altLang="hu-HU" sz="2000">
              <a:solidFill>
                <a:schemeClr val="tx2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 b="1">
                <a:solidFill>
                  <a:srgbClr val="FFFF00"/>
                </a:solidFill>
              </a:rPr>
              <a:t>1851: </a:t>
            </a:r>
            <a:r>
              <a:rPr lang="hu-HU" altLang="hu-HU" sz="2000" b="1">
                <a:solidFill>
                  <a:srgbClr val="FFFF00"/>
                </a:solidFill>
              </a:rPr>
              <a:t>megkapja urológiában a világ első</a:t>
            </a:r>
            <a:r>
              <a:rPr lang="en-GB" altLang="hu-HU" sz="2000" b="1">
                <a:solidFill>
                  <a:srgbClr val="FFFF00"/>
                </a:solidFill>
              </a:rPr>
              <a:t> “venia legendi” </a:t>
            </a:r>
            <a:r>
              <a:rPr lang="hu-HU" altLang="hu-HU" sz="2000" b="1">
                <a:solidFill>
                  <a:srgbClr val="FFFF00"/>
                </a:solidFill>
              </a:rPr>
              <a:t>kinevezését </a:t>
            </a:r>
            <a:r>
              <a:rPr lang="en-GB" altLang="hu-HU" sz="2000" b="1">
                <a:solidFill>
                  <a:srgbClr val="FFFF00"/>
                </a:solidFill>
              </a:rPr>
              <a:t>(DSc) (</a:t>
            </a:r>
            <a:r>
              <a:rPr lang="hu-HU" altLang="hu-HU" sz="2000" b="1">
                <a:solidFill>
                  <a:srgbClr val="FFFF00"/>
                </a:solidFill>
              </a:rPr>
              <a:t>Bécs</a:t>
            </a:r>
            <a:r>
              <a:rPr lang="en-GB" altLang="hu-HU" sz="2000" b="1">
                <a:solidFill>
                  <a:srgbClr val="FFFF00"/>
                </a:solidFill>
              </a:rPr>
              <a:t>)</a:t>
            </a:r>
          </a:p>
          <a:p>
            <a:pPr marL="865188" indent="-865188">
              <a:buFont typeface="Wingdings" panose="05000000000000000000" pitchFamily="2" charset="2"/>
              <a:buNone/>
            </a:pPr>
            <a:endParaRPr lang="en-GB" altLang="hu-HU" sz="1000" b="1">
              <a:solidFill>
                <a:srgbClr val="FFFF00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hu-HU" altLang="hu-HU" sz="2000" b="1">
                <a:solidFill>
                  <a:srgbClr val="FF9900"/>
                </a:solidFill>
              </a:rPr>
              <a:t>Előadásokat tart Pesten</a:t>
            </a:r>
            <a:endParaRPr lang="en-GB" altLang="hu-HU" sz="2000" b="1">
              <a:solidFill>
                <a:srgbClr val="FF9900"/>
              </a:solidFill>
            </a:endParaRP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hu-HU" altLang="hu-HU" sz="2000" b="1">
                <a:solidFill>
                  <a:srgbClr val="FF9900"/>
                </a:solidFill>
              </a:rPr>
              <a:t>támogatja a magyar orvostudományt</a:t>
            </a:r>
            <a:r>
              <a:rPr lang="en-GB" altLang="hu-HU" sz="2000" b="1">
                <a:solidFill>
                  <a:srgbClr val="FF9900"/>
                </a:solidFill>
              </a:rPr>
              <a:t> </a:t>
            </a:r>
          </a:p>
          <a:p>
            <a:pPr marL="865188" indent="-865188">
              <a:buFont typeface="Wingdings" panose="05000000000000000000" pitchFamily="2" charset="2"/>
              <a:buNone/>
            </a:pPr>
            <a:r>
              <a:rPr lang="en-GB" altLang="hu-HU" sz="2000" b="1">
                <a:solidFill>
                  <a:srgbClr val="FF9900"/>
                </a:solidFill>
              </a:rPr>
              <a:t>15.000 Ft</a:t>
            </a:r>
            <a:r>
              <a:rPr lang="hu-HU" altLang="hu-HU" sz="2000" b="1">
                <a:solidFill>
                  <a:srgbClr val="FF9900"/>
                </a:solidFill>
              </a:rPr>
              <a:t>-ot adományoz az árváknak, özvegyeknek</a:t>
            </a:r>
            <a:endParaRPr lang="en-GB" altLang="hu-HU" sz="2000" b="1">
              <a:solidFill>
                <a:srgbClr val="FF9900"/>
              </a:solidFill>
            </a:endParaRP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C4ED9337-62F0-9C1B-B468-9FD7AA86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3638" cy="381000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1FF9D0FF-2608-8F69-9C44-13099CC5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54463"/>
            <a:ext cx="2419350" cy="2903537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D8E310E-710B-6CB5-982D-7609BACD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3" y="255588"/>
            <a:ext cx="2093912" cy="28797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96B3831A-F218-94D4-C068-17ECB704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675" y="255588"/>
            <a:ext cx="2635250" cy="640397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B11816D3-6005-A7C6-2EBA-7EA49C3D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750"/>
            <a:ext cx="3081338" cy="222408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0CA6324C-71A5-4565-3041-CA7A25D31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738" y="239713"/>
            <a:ext cx="2586037" cy="31892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>
            <a:extLst>
              <a:ext uri="{FF2B5EF4-FFF2-40B4-BE49-F238E27FC236}">
                <a16:creationId xmlns:a16="http://schemas.microsoft.com/office/drawing/2014/main" id="{FAE83855-7541-F450-0CFE-C43AD923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3621088"/>
            <a:ext cx="2097088" cy="30194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0161960E-F8E8-AF36-29DF-5417E933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71513"/>
            <a:ext cx="3938588" cy="55133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A4E986D9-6804-5AA1-C5CC-2D0998F1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30425"/>
            <a:ext cx="4327525" cy="259715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3C1DA9C9-9CE7-AD37-4D23-20302392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3" y="266700"/>
            <a:ext cx="4270375" cy="6323013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CC68E2DB-2C03-FC1F-E50B-4D9AE98B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4464050" cy="640873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A73B0C82-53D0-B1FE-9349-4FE3EA20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333375"/>
            <a:ext cx="4716463" cy="626427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C8B07F0B-E4A4-123D-9E25-7CCE3395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801688"/>
            <a:ext cx="7991475" cy="52546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7E122C77-B78A-5DBD-7072-D3DB49CB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417513"/>
            <a:ext cx="8515350" cy="602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1980D082-A87D-71D5-7A42-C32FB9FA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5" y="252413"/>
            <a:ext cx="5010150" cy="635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5921696C-4C67-0DD7-7948-3560DAE2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584200"/>
            <a:ext cx="8532813" cy="565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C6C482A6-6E2C-2425-ACF3-116360A8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" y="573088"/>
            <a:ext cx="8675688" cy="5592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>
            <a:extLst>
              <a:ext uri="{FF2B5EF4-FFF2-40B4-BE49-F238E27FC236}">
                <a16:creationId xmlns:a16="http://schemas.microsoft.com/office/drawing/2014/main" id="{67BD8365-63D3-B887-53E1-B966F959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5" y="4164013"/>
            <a:ext cx="1497013" cy="23717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C6EDE4C6-4BF4-AB8C-59ED-C5AA6E644B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5263" y="195263"/>
            <a:ext cx="9144000" cy="1830387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hu-HU" altLang="hu-HU" sz="3600"/>
              <a:t>A magyar sebészet megszervezője</a:t>
            </a:r>
            <a:r>
              <a:rPr lang="en-US" altLang="hu-HU" sz="3600"/>
              <a:t>:</a:t>
            </a:r>
            <a:r>
              <a:rPr lang="hu-HU" altLang="hu-HU" sz="3600"/>
              <a:t> </a:t>
            </a:r>
            <a:br>
              <a:rPr lang="hu-HU" altLang="hu-HU" sz="3600"/>
            </a:br>
            <a:r>
              <a:rPr lang="hu-HU" altLang="hu-HU" sz="3600"/>
              <a:t>  </a:t>
            </a:r>
            <a:r>
              <a:rPr lang="en-US" altLang="hu-HU"/>
              <a:t>Balassa János </a:t>
            </a:r>
            <a:br>
              <a:rPr lang="en-US" altLang="hu-HU"/>
            </a:br>
            <a:r>
              <a:rPr lang="hu-HU" altLang="hu-HU"/>
              <a:t>  </a:t>
            </a:r>
            <a:r>
              <a:rPr lang="en-US" altLang="hu-HU"/>
              <a:t>(181</a:t>
            </a:r>
            <a:r>
              <a:rPr lang="hu-HU" altLang="hu-HU"/>
              <a:t>4</a:t>
            </a:r>
            <a:r>
              <a:rPr lang="en-US" altLang="hu-HU"/>
              <a:t>-1868)</a:t>
            </a:r>
            <a:endParaRPr lang="hu-HU" altLang="hu-HU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02E814B-8969-A19A-C952-1431A08B101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32025"/>
            <a:ext cx="9144000" cy="43561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hu-HU" altLang="hu-HU" sz="2000" b="1">
                <a:solidFill>
                  <a:srgbClr val="FF9900"/>
                </a:solidFill>
              </a:rPr>
              <a:t>Briliáns sebész urológiai érdeklődéssel</a:t>
            </a:r>
            <a:endParaRPr lang="en-US" altLang="hu-HU" sz="2000" b="1">
              <a:solidFill>
                <a:srgbClr val="FF9900"/>
              </a:solidFill>
            </a:endParaRP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hu-HU" altLang="hu-HU" sz="2000">
                <a:solidFill>
                  <a:schemeClr val="tx2"/>
                </a:solidFill>
              </a:rPr>
              <a:t>A húgyhólyag műtétek, a lithotripsia szakértője</a:t>
            </a: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1843: </a:t>
            </a:r>
            <a:r>
              <a:rPr lang="hu-HU" altLang="hu-HU" sz="2000">
                <a:solidFill>
                  <a:schemeClr val="tx2"/>
                </a:solidFill>
              </a:rPr>
              <a:t>29 évesen sebész professzor</a:t>
            </a:r>
            <a:endParaRPr lang="en-US" altLang="hu-HU" sz="2000">
              <a:solidFill>
                <a:schemeClr val="tx2"/>
              </a:solidFill>
            </a:endParaRP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en-US" altLang="hu-HU" sz="2000" b="1">
                <a:solidFill>
                  <a:srgbClr val="FFFF00"/>
                </a:solidFill>
              </a:rPr>
              <a:t>1847: </a:t>
            </a:r>
            <a:r>
              <a:rPr lang="hu-HU" altLang="hu-HU" sz="2000" b="1">
                <a:solidFill>
                  <a:srgbClr val="FFFF00"/>
                </a:solidFill>
              </a:rPr>
              <a:t>inhalációs narkózist alkalmaz</a:t>
            </a:r>
            <a:endParaRPr lang="en-US" altLang="hu-HU" sz="2000">
              <a:solidFill>
                <a:srgbClr val="FFFF00"/>
              </a:solidFill>
            </a:endParaRP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1857: </a:t>
            </a:r>
            <a:r>
              <a:rPr lang="hu-HU" altLang="hu-HU" sz="2000">
                <a:solidFill>
                  <a:schemeClr val="tx2"/>
                </a:solidFill>
              </a:rPr>
              <a:t>az</a:t>
            </a:r>
            <a:r>
              <a:rPr lang="en-US" altLang="hu-HU" sz="2000">
                <a:solidFill>
                  <a:schemeClr val="tx2"/>
                </a:solidFill>
              </a:rPr>
              <a:t> Orvosi Hetilap </a:t>
            </a:r>
            <a:r>
              <a:rPr lang="hu-HU" altLang="hu-HU" sz="2000">
                <a:solidFill>
                  <a:schemeClr val="tx2"/>
                </a:solidFill>
              </a:rPr>
              <a:t>első számában </a:t>
            </a:r>
            <a:r>
              <a:rPr lang="en-US" altLang="hu-HU" sz="2000">
                <a:solidFill>
                  <a:schemeClr val="tx2"/>
                </a:solidFill>
              </a:rPr>
              <a:t>– </a:t>
            </a:r>
            <a:r>
              <a:rPr lang="hu-HU" altLang="hu-HU" sz="2000">
                <a:solidFill>
                  <a:schemeClr val="tx2"/>
                </a:solidFill>
              </a:rPr>
              <a:t>12 év során 92 lithotomiával és 30 	lithotripsiával szerzett tapasztalatainak összegzése</a:t>
            </a:r>
            <a:endParaRPr lang="en-US" altLang="hu-HU" sz="2000">
              <a:solidFill>
                <a:schemeClr val="tx2"/>
              </a:solidFill>
            </a:endParaRP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hu-HU" altLang="hu-HU" sz="2000" b="1">
                <a:solidFill>
                  <a:schemeClr val="tx2"/>
                </a:solidFill>
              </a:rPr>
              <a:t>	</a:t>
            </a:r>
            <a:r>
              <a:rPr lang="hu-HU" altLang="hu-HU" sz="2000" b="1">
                <a:solidFill>
                  <a:srgbClr val="FFFF00"/>
                </a:solidFill>
              </a:rPr>
              <a:t>kövek epidemiológiai és kémiai analízise </a:t>
            </a: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hu-HU" altLang="hu-HU" sz="2000">
                <a:solidFill>
                  <a:schemeClr val="tx2"/>
                </a:solidFill>
              </a:rPr>
              <a:t>	metabolikus zavar szerepe, kőoldás lehetségessége</a:t>
            </a:r>
            <a:endParaRPr lang="en-US" altLang="hu-HU" sz="2000">
              <a:solidFill>
                <a:schemeClr val="tx2"/>
              </a:solidFill>
            </a:endParaRPr>
          </a:p>
          <a:p>
            <a:pPr marL="179388" indent="22225">
              <a:spcBef>
                <a:spcPct val="0"/>
              </a:spcBef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en-US" altLang="hu-HU" sz="2000" b="1">
                <a:solidFill>
                  <a:srgbClr val="FFFF00"/>
                </a:solidFill>
              </a:rPr>
              <a:t>1859: </a:t>
            </a:r>
            <a:r>
              <a:rPr lang="hu-HU" altLang="hu-HU" sz="2000" b="1">
                <a:solidFill>
                  <a:srgbClr val="FFFF00"/>
                </a:solidFill>
              </a:rPr>
              <a:t>elsőként végez</a:t>
            </a:r>
            <a:r>
              <a:rPr lang="en-US" altLang="hu-HU" sz="2000" b="1">
                <a:solidFill>
                  <a:srgbClr val="FFFF00"/>
                </a:solidFill>
              </a:rPr>
              <a:t> </a:t>
            </a:r>
            <a:r>
              <a:rPr lang="hu-HU" altLang="hu-HU" sz="2000" b="1">
                <a:solidFill>
                  <a:srgbClr val="FFFF00"/>
                </a:solidFill>
              </a:rPr>
              <a:t>Magyarországon </a:t>
            </a:r>
            <a:r>
              <a:rPr lang="en-US" altLang="hu-HU" sz="2000" b="1">
                <a:solidFill>
                  <a:srgbClr val="FFFF00"/>
                </a:solidFill>
              </a:rPr>
              <a:t>sectio alta </a:t>
            </a:r>
            <a:r>
              <a:rPr lang="hu-HU" altLang="hu-HU" sz="2000" b="1">
                <a:solidFill>
                  <a:srgbClr val="FFFF00"/>
                </a:solidFill>
              </a:rPr>
              <a:t>műtétet</a:t>
            </a:r>
            <a:endParaRPr lang="en-US" altLang="hu-HU" sz="2000" b="1">
              <a:solidFill>
                <a:srgbClr val="FFFF00"/>
              </a:solidFill>
            </a:endParaRPr>
          </a:p>
          <a:p>
            <a:pPr marL="179388" indent="22225">
              <a:spcBef>
                <a:spcPct val="0"/>
              </a:spcBef>
              <a:tabLst>
                <a:tab pos="3603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húgycsőszűkület műtétjében érdekelt</a:t>
            </a:r>
            <a:r>
              <a:rPr lang="en-US" altLang="hu-HU" sz="2000">
                <a:solidFill>
                  <a:schemeClr val="tx2"/>
                </a:solidFill>
              </a:rPr>
              <a:t>, </a:t>
            </a:r>
            <a:r>
              <a:rPr lang="hu-HU" altLang="hu-HU" sz="2000">
                <a:solidFill>
                  <a:schemeClr val="tx2"/>
                </a:solidFill>
              </a:rPr>
              <a:t>a </a:t>
            </a:r>
            <a:r>
              <a:rPr lang="en-US" altLang="hu-HU" sz="2000">
                <a:solidFill>
                  <a:schemeClr val="tx2"/>
                </a:solidFill>
              </a:rPr>
              <a:t>“</a:t>
            </a:r>
            <a:r>
              <a:rPr lang="hu-HU" altLang="hu-HU" sz="2000">
                <a:solidFill>
                  <a:schemeClr val="tx2"/>
                </a:solidFill>
              </a:rPr>
              <a:t>spasztikus teória</a:t>
            </a:r>
            <a:r>
              <a:rPr lang="en-US" altLang="hu-HU" sz="2000">
                <a:solidFill>
                  <a:schemeClr val="tx2"/>
                </a:solidFill>
              </a:rPr>
              <a:t>”</a:t>
            </a:r>
            <a:r>
              <a:rPr lang="hu-HU" altLang="hu-HU" sz="2000">
                <a:solidFill>
                  <a:schemeClr val="tx2"/>
                </a:solidFill>
              </a:rPr>
              <a:t> ellen érvelt, </a:t>
            </a:r>
            <a:r>
              <a:rPr lang="en-US" altLang="hu-HU" sz="2000">
                <a:solidFill>
                  <a:schemeClr val="tx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	szervi eredetet igazol (szövettan!)</a:t>
            </a:r>
            <a:endParaRPr lang="en-US" altLang="hu-HU" sz="2000">
              <a:solidFill>
                <a:schemeClr val="tx2"/>
              </a:solidFill>
            </a:endParaRPr>
          </a:p>
          <a:p>
            <a:pPr marL="179388" indent="22225">
              <a:spcBef>
                <a:spcPct val="0"/>
              </a:spcBef>
              <a:tabLst>
                <a:tab pos="3603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Kiváló műtéti technika a vesicovaginalis fisztulák zárásában</a:t>
            </a:r>
          </a:p>
          <a:p>
            <a:pPr marL="179388" indent="22225">
              <a:spcBef>
                <a:spcPct val="0"/>
              </a:spcBef>
              <a:tabLst>
                <a:tab pos="360363" algn="l"/>
              </a:tabLst>
            </a:pPr>
            <a:r>
              <a:rPr lang="hu-HU" altLang="hu-HU" sz="2000">
                <a:solidFill>
                  <a:schemeClr val="tx2"/>
                </a:solidFill>
              </a:rPr>
              <a:t> </a:t>
            </a:r>
            <a:r>
              <a:rPr lang="en-US" altLang="hu-HU" sz="2000">
                <a:solidFill>
                  <a:schemeClr val="tx2"/>
                </a:solidFill>
              </a:rPr>
              <a:t>1859: electro-galvanocaustic</a:t>
            </a:r>
            <a:r>
              <a:rPr lang="hu-HU" altLang="hu-HU" sz="2000">
                <a:solidFill>
                  <a:schemeClr val="tx2"/>
                </a:solidFill>
              </a:rPr>
              <a:t>us</a:t>
            </a:r>
            <a:r>
              <a:rPr lang="en-US" altLang="hu-HU" sz="2000">
                <a:solidFill>
                  <a:schemeClr val="tx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szikét használ penis tumor rezekcióhoz</a:t>
            </a:r>
            <a:endParaRPr lang="en-US" altLang="hu-HU" sz="2000">
              <a:solidFill>
                <a:schemeClr val="tx2"/>
              </a:solidFill>
            </a:endParaRP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F74E6CA4-B39F-B90A-095B-4AC23001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063" y="838200"/>
            <a:ext cx="1978025" cy="25908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C709D046-977B-70F3-CEA7-7DDB3DA0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238" y="260350"/>
            <a:ext cx="5535612" cy="631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FBCBEEB9-6AD7-5675-16BC-AA10DC4E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913" y="315913"/>
            <a:ext cx="5464175" cy="622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86F0B78D-6754-838D-4B6A-49D6E1D8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503238"/>
            <a:ext cx="6408737" cy="591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B03C9229-3BBA-FBD7-13F0-A80905AF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646113"/>
            <a:ext cx="8964612" cy="545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1F47A62C-9671-6242-D875-E571D2FC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55650"/>
            <a:ext cx="8135938" cy="529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549CCF1C-FFD0-7DF1-47E6-AC16676A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771525"/>
            <a:ext cx="8321675" cy="531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62E2D2B4-4275-DCB9-6072-3C2378B8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620713"/>
            <a:ext cx="5208587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0C837B65-2520-8BD4-1373-95352E17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850900"/>
            <a:ext cx="7816850" cy="515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79105D30-1DAE-33F2-09BD-5061CCB9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3725"/>
            <a:ext cx="7632700" cy="562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3E93FA97-B05C-D094-E98D-27FBB829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668338"/>
            <a:ext cx="7416800" cy="557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1E4BBE8-906D-3F11-AA27-6D504C6CEC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0825" y="276225"/>
            <a:ext cx="8893175" cy="11430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hu-HU" altLang="hu-HU"/>
              <a:t>A lithotripsia mestere: </a:t>
            </a:r>
            <a:br>
              <a:rPr lang="hu-HU" altLang="hu-HU"/>
            </a:br>
            <a:r>
              <a:rPr lang="hu-HU" altLang="hu-HU"/>
              <a:t>Kovács József (1832-1897)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459B148-F3E7-EECA-2DCF-3C5F8C45ACC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1828800"/>
            <a:ext cx="8382000" cy="46482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 marL="360363" indent="-360363"/>
            <a:r>
              <a:rPr lang="hu-HU" altLang="hu-HU" sz="2400">
                <a:solidFill>
                  <a:schemeClr val="tx2"/>
                </a:solidFill>
              </a:rPr>
              <a:t>Balassa követője és utódja</a:t>
            </a:r>
            <a:endParaRPr lang="en-US" altLang="hu-HU" sz="2400">
              <a:solidFill>
                <a:schemeClr val="tx2"/>
              </a:solidFill>
            </a:endParaRPr>
          </a:p>
          <a:p>
            <a:pPr marL="360363" indent="-360363"/>
            <a:r>
              <a:rPr lang="hu-HU" altLang="hu-HU" sz="2400">
                <a:solidFill>
                  <a:schemeClr val="tx2"/>
                </a:solidFill>
              </a:rPr>
              <a:t>Nemzetközileg elismert a lithotripsiában</a:t>
            </a:r>
            <a:endParaRPr lang="en-US" altLang="hu-HU" sz="2400">
              <a:solidFill>
                <a:schemeClr val="tx2"/>
              </a:solidFill>
            </a:endParaRPr>
          </a:p>
          <a:p>
            <a:pPr marL="360363" indent="-360363"/>
            <a:r>
              <a:rPr lang="en-US" altLang="hu-HU" sz="2400">
                <a:solidFill>
                  <a:schemeClr val="tx2"/>
                </a:solidFill>
              </a:rPr>
              <a:t>1862: </a:t>
            </a:r>
            <a:r>
              <a:rPr lang="hu-HU" altLang="hu-HU" sz="2400">
                <a:solidFill>
                  <a:schemeClr val="tx2"/>
                </a:solidFill>
              </a:rPr>
              <a:t>magán tanár</a:t>
            </a:r>
          </a:p>
          <a:p>
            <a:pPr marL="360363" indent="-360363"/>
            <a:r>
              <a:rPr lang="en-US" altLang="hu-HU" sz="2400">
                <a:solidFill>
                  <a:schemeClr val="tx2"/>
                </a:solidFill>
              </a:rPr>
              <a:t>1870: </a:t>
            </a:r>
            <a:r>
              <a:rPr lang="hu-HU" altLang="hu-HU" sz="2400">
                <a:solidFill>
                  <a:schemeClr val="tx2"/>
                </a:solidFill>
              </a:rPr>
              <a:t>a Sebészeti Klinika igazgatója</a:t>
            </a:r>
            <a:endParaRPr lang="en-US" altLang="hu-HU" sz="2400">
              <a:solidFill>
                <a:schemeClr val="tx2"/>
              </a:solidFill>
            </a:endParaRPr>
          </a:p>
          <a:p>
            <a:pPr marL="360363" indent="-360363"/>
            <a:r>
              <a:rPr lang="en-GB" altLang="hu-HU" sz="2400">
                <a:solidFill>
                  <a:schemeClr val="tx2"/>
                </a:solidFill>
              </a:rPr>
              <a:t>682 </a:t>
            </a:r>
            <a:r>
              <a:rPr lang="hu-HU" altLang="hu-HU" sz="2400">
                <a:solidFill>
                  <a:schemeClr val="tx2"/>
                </a:solidFill>
              </a:rPr>
              <a:t>urológiai műtétet végzett</a:t>
            </a:r>
            <a:endParaRPr lang="en-GB" altLang="hu-HU" sz="2400">
              <a:solidFill>
                <a:schemeClr val="tx2"/>
              </a:solidFill>
            </a:endParaRPr>
          </a:p>
          <a:p>
            <a:pPr marL="360363" indent="-360363"/>
            <a:r>
              <a:rPr lang="hu-HU" altLang="hu-HU" sz="2400">
                <a:solidFill>
                  <a:schemeClr val="tx2"/>
                </a:solidFill>
              </a:rPr>
              <a:t>A kőzúzást részesítette előnyben a nyílt műtéttel szemben (különösen férfiak és idősek esetén</a:t>
            </a:r>
            <a:r>
              <a:rPr lang="en-GB" altLang="hu-HU" sz="2400">
                <a:solidFill>
                  <a:schemeClr val="tx2"/>
                </a:solidFill>
              </a:rPr>
              <a:t>)</a:t>
            </a:r>
          </a:p>
          <a:p>
            <a:pPr marL="360363" indent="-360363"/>
            <a:r>
              <a:rPr lang="hu-HU" altLang="hu-HU" sz="2400">
                <a:solidFill>
                  <a:schemeClr val="tx2"/>
                </a:solidFill>
              </a:rPr>
              <a:t>A higiénia és a sebgondozás szigorú szabályainak betartása a mortalitás csökkenését eredményezte</a:t>
            </a:r>
            <a:endParaRPr lang="en-GB" altLang="hu-HU" sz="2400">
              <a:solidFill>
                <a:schemeClr val="tx2"/>
              </a:solidFill>
            </a:endParaRPr>
          </a:p>
          <a:p>
            <a:pPr marL="360363" indent="-360363"/>
            <a:r>
              <a:rPr lang="hu-HU" altLang="hu-HU" sz="2400">
                <a:solidFill>
                  <a:schemeClr val="tx2"/>
                </a:solidFill>
              </a:rPr>
              <a:t>Együléses lithotripsiát végzett, szívást alkalmazott a foszlányok eltávolítására</a:t>
            </a:r>
            <a:endParaRPr lang="en-GB" altLang="hu-HU" sz="2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5ECE1868-DEF3-1784-1E61-B6CE797D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476250"/>
            <a:ext cx="4356100" cy="597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06C5BE41-A226-BD20-1E69-3961B376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509588"/>
            <a:ext cx="7345362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EF8C11B5-67DB-993C-9153-B253D228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49250"/>
            <a:ext cx="7848600" cy="610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9E961F23-58BD-0DC0-E0AE-2D3B0BF8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27013"/>
            <a:ext cx="4752975" cy="36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id="{6D51A735-300D-5DAA-9D0D-76686865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798888"/>
            <a:ext cx="4752975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FD42F95F-F4CB-D35B-7282-C5B2535CF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3" y="44450"/>
            <a:ext cx="33464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/>
              <a:t>Babics professzor és tanítványai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F43C2980-71BA-59E8-2551-EE46ADA5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" y="776288"/>
            <a:ext cx="8070850" cy="5303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>
            <a:extLst>
              <a:ext uri="{FF2B5EF4-FFF2-40B4-BE49-F238E27FC236}">
                <a16:creationId xmlns:a16="http://schemas.microsoft.com/office/drawing/2014/main" id="{462A9A59-768F-CDF5-BCA7-A973EBDC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488" y="476250"/>
            <a:ext cx="3932237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FB50674D-BFC5-A5FE-A6E1-F3A94B9CBDA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79413" y="2713038"/>
            <a:ext cx="8385175" cy="1431925"/>
          </a:xfrm>
        </p:spPr>
        <p:txBody>
          <a:bodyPr/>
          <a:lstStyle/>
          <a:p>
            <a:r>
              <a:rPr lang="hu-HU" altLang="hu-HU"/>
              <a:t>Balogh Ferenc</a:t>
            </a:r>
            <a:br>
              <a:rPr lang="hu-HU" altLang="hu-HU"/>
            </a:br>
            <a:r>
              <a:rPr lang="hu-HU" altLang="hu-HU"/>
              <a:t>(1974-1986)</a:t>
            </a:r>
            <a:endParaRPr lang="en-GB" altLang="hu-H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B96A88A5-DD37-1C38-176B-2EFDA4BE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868363"/>
            <a:ext cx="7832725" cy="512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8B6307FB-E84D-1731-9118-8AA0590A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800" y="368300"/>
            <a:ext cx="3455988" cy="611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082897C6-92FA-F647-B99C-1840EED0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368300"/>
            <a:ext cx="3933825" cy="611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1D7D6164-261E-3707-1C15-BD218C6432C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58775" y="2295525"/>
            <a:ext cx="8426450" cy="41529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tabLst>
                <a:tab pos="1258888" algn="l"/>
              </a:tabLst>
            </a:pPr>
            <a:r>
              <a:rPr lang="hu-HU" altLang="hu-HU" sz="2400">
                <a:solidFill>
                  <a:schemeClr val="tx2"/>
                </a:solidFill>
              </a:rPr>
              <a:t>Budapesten született</a:t>
            </a:r>
            <a:endParaRPr lang="en-US" altLang="hu-HU" sz="2400">
              <a:solidFill>
                <a:schemeClr val="tx2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tabLst>
                <a:tab pos="1258888" algn="l"/>
              </a:tabLst>
            </a:pPr>
            <a:r>
              <a:rPr lang="en-US" altLang="hu-HU" sz="2400" b="1">
                <a:solidFill>
                  <a:srgbClr val="FFFF00"/>
                </a:solidFill>
              </a:rPr>
              <a:t>1908:</a:t>
            </a:r>
            <a:r>
              <a:rPr lang="hu-HU" altLang="hu-HU" sz="2400" b="1">
                <a:solidFill>
                  <a:srgbClr val="FFFF00"/>
                </a:solidFill>
              </a:rPr>
              <a:t>	</a:t>
            </a:r>
            <a:r>
              <a:rPr lang="en-US" altLang="hu-HU" sz="2400">
                <a:solidFill>
                  <a:schemeClr val="tx2"/>
                </a:solidFill>
              </a:rPr>
              <a:t>Strassburg</a:t>
            </a:r>
            <a:r>
              <a:rPr lang="hu-HU" altLang="hu-HU" sz="2400">
                <a:solidFill>
                  <a:schemeClr val="tx2"/>
                </a:solidFill>
              </a:rPr>
              <a:t>ba költözik</a:t>
            </a:r>
            <a:endParaRPr lang="en-US" altLang="hu-HU" sz="2400">
              <a:solidFill>
                <a:schemeClr val="tx2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tabLst>
                <a:tab pos="1258888" algn="l"/>
              </a:tabLst>
            </a:pPr>
            <a:r>
              <a:rPr lang="en-US" altLang="hu-HU" sz="2400" b="1">
                <a:solidFill>
                  <a:srgbClr val="FFFF00"/>
                </a:solidFill>
              </a:rPr>
              <a:t>1912:</a:t>
            </a:r>
            <a:r>
              <a:rPr lang="hu-HU" altLang="hu-HU" sz="2400" b="1">
                <a:solidFill>
                  <a:srgbClr val="FFFF00"/>
                </a:solidFill>
              </a:rPr>
              <a:t>	</a:t>
            </a:r>
            <a:r>
              <a:rPr lang="hu-HU" altLang="hu-HU" sz="2400">
                <a:solidFill>
                  <a:schemeClr val="tx2"/>
                </a:solidFill>
              </a:rPr>
              <a:t>a „</a:t>
            </a:r>
            <a:r>
              <a:rPr lang="en-US" altLang="hu-HU" sz="2400">
                <a:solidFill>
                  <a:schemeClr val="tx2"/>
                </a:solidFill>
              </a:rPr>
              <a:t>Zeitschrift für Urol. Chirurgie”</a:t>
            </a:r>
            <a:r>
              <a:rPr lang="hu-HU" altLang="hu-HU" sz="2400">
                <a:solidFill>
                  <a:schemeClr val="tx2"/>
                </a:solidFill>
              </a:rPr>
              <a:t> </a:t>
            </a:r>
            <a:br>
              <a:rPr lang="hu-HU" altLang="hu-HU" sz="2400">
                <a:solidFill>
                  <a:schemeClr val="tx2"/>
                </a:solidFill>
              </a:rPr>
            </a:br>
            <a:r>
              <a:rPr lang="hu-HU" altLang="hu-HU" sz="2400">
                <a:solidFill>
                  <a:schemeClr val="tx2"/>
                </a:solidFill>
              </a:rPr>
              <a:t>	alapítója és szerkesztője</a:t>
            </a:r>
            <a:endParaRPr lang="en-US" altLang="hu-HU" sz="2400">
              <a:solidFill>
                <a:schemeClr val="tx2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tabLst>
                <a:tab pos="1258888" algn="l"/>
              </a:tabLst>
            </a:pPr>
            <a:r>
              <a:rPr lang="en-US" altLang="hu-HU" sz="2400" b="1">
                <a:solidFill>
                  <a:srgbClr val="FFFF00"/>
                </a:solidFill>
              </a:rPr>
              <a:t>1914-18:</a:t>
            </a:r>
            <a:r>
              <a:rPr lang="hu-HU" altLang="hu-HU" sz="2400" b="1">
                <a:solidFill>
                  <a:srgbClr val="FFFF00"/>
                </a:solidFill>
              </a:rPr>
              <a:t>	</a:t>
            </a:r>
            <a:r>
              <a:rPr lang="hu-HU" altLang="hu-HU" sz="2400">
                <a:solidFill>
                  <a:schemeClr val="tx2"/>
                </a:solidFill>
              </a:rPr>
              <a:t>az I. Világháborúban a magyar </a:t>
            </a:r>
            <a:br>
              <a:rPr lang="hu-HU" altLang="hu-HU" sz="2400">
                <a:solidFill>
                  <a:schemeClr val="tx2"/>
                </a:solidFill>
              </a:rPr>
            </a:br>
            <a:r>
              <a:rPr lang="hu-HU" altLang="hu-HU" sz="2400">
                <a:solidFill>
                  <a:schemeClr val="tx2"/>
                </a:solidFill>
              </a:rPr>
              <a:t>	seregben szolgált Berlinben (Szt. Hedvig Kórház)</a:t>
            </a:r>
            <a:r>
              <a:rPr lang="en-US" altLang="hu-HU" sz="2400">
                <a:solidFill>
                  <a:schemeClr val="tx2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tabLst>
                <a:tab pos="1258888" algn="l"/>
              </a:tabLst>
            </a:pPr>
            <a:endParaRPr lang="en-US" altLang="hu-HU" sz="2400">
              <a:solidFill>
                <a:schemeClr val="tx2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  <a:tabLst>
                <a:tab pos="1258888" algn="l"/>
              </a:tabLst>
            </a:pPr>
            <a:r>
              <a:rPr lang="hu-HU" altLang="hu-HU" sz="2400" b="1">
                <a:solidFill>
                  <a:srgbClr val="FFFF00"/>
                </a:solidFill>
              </a:rPr>
              <a:t>Feltalálta az intravénás urographiát, leírta a retrograd cistographiát (1905) és pyelographiát (1906) 5 %-os ezüst-colloid oldattal</a:t>
            </a:r>
            <a:endParaRPr lang="en-US" altLang="hu-HU" sz="2400" b="1">
              <a:solidFill>
                <a:srgbClr val="FFFF00"/>
              </a:solidFill>
            </a:endParaRP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BBEADEDD-4E83-A8BC-9697-99D387C6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90513"/>
            <a:ext cx="2917825" cy="40386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DC5EA8A0-8B0A-44DC-98A7-026894FB08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5588" y="474663"/>
            <a:ext cx="6559550" cy="11430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hu-HU" altLang="hu-HU"/>
              <a:t>Lichtenberg Sándor</a:t>
            </a:r>
            <a:br>
              <a:rPr lang="hu-HU" altLang="hu-HU"/>
            </a:br>
            <a:r>
              <a:rPr lang="hu-HU" altLang="hu-HU"/>
              <a:t>(1880-1952)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C30D3F8F-A370-7715-E2AD-64362C6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632700" cy="563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8C123600-F941-BC4E-E749-C5D77D21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463" y="549275"/>
            <a:ext cx="4811712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F69055F8-ED3E-713A-ED37-9C31BC80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858838"/>
            <a:ext cx="7956550" cy="516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FDD0EB35-20CF-7F6C-8B1B-44F498BF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649288"/>
            <a:ext cx="7704138" cy="521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76C39D8F-B305-151D-93CB-FEBCCEC0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74725"/>
            <a:ext cx="7705725" cy="514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C9C8E2C2-1D82-89F2-7A76-65526A80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814388"/>
            <a:ext cx="7777162" cy="504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F66E2D1E-1876-E2A6-461D-3628FFAF1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7325"/>
            <a:ext cx="7727950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 sz="4400" b="0"/>
              <a:t>Az Urológiai Múzeum felavatása 1998-ban</a:t>
            </a:r>
            <a:endParaRPr lang="hu-HU" altLang="hu-HU" sz="4400"/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595D0DB8-4861-16AF-780A-49CD3D20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913" y="2090738"/>
            <a:ext cx="2882900" cy="416401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4" name="Picture 4">
            <a:extLst>
              <a:ext uri="{FF2B5EF4-FFF2-40B4-BE49-F238E27FC236}">
                <a16:creationId xmlns:a16="http://schemas.microsoft.com/office/drawing/2014/main" id="{C7656D91-EDB9-DD49-9E21-A21A9C61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50" y="2678113"/>
            <a:ext cx="4445000" cy="308133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C7102D3E-3C97-ABC4-24E2-DCE8784D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0" y="182563"/>
            <a:ext cx="4352925" cy="649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Rectangle 3">
            <a:extLst>
              <a:ext uri="{FF2B5EF4-FFF2-40B4-BE49-F238E27FC236}">
                <a16:creationId xmlns:a16="http://schemas.microsoft.com/office/drawing/2014/main" id="{DB790F0A-FE39-EFE8-520E-66C6589C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5163"/>
            <a:ext cx="4241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hu-HU" altLang="hu-HU" sz="2400" b="0"/>
              <a:t>Az Urológiai Múzeum felavatása 1998-ban</a:t>
            </a:r>
            <a:endParaRPr lang="hu-HU" altLang="hu-HU" sz="2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4F5EE749-F1AC-39D7-F152-596226C1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722313"/>
            <a:ext cx="7845425" cy="541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0381C41C-54AE-FD5E-D891-3E65EC53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957263"/>
            <a:ext cx="7921625" cy="5202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37BF49A-6E08-1DC7-4ED8-763E70D0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667375"/>
          </a:xfrm>
          <a:prstGeom prst="rect">
            <a:avLst/>
          </a:prstGeom>
          <a:noFill/>
          <a:ln w="9525">
            <a:solidFill>
              <a:srgbClr val="FFAE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4C54B104-2FA3-55C2-D4A5-0DFF6BB2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352800" cy="1979613"/>
          </a:xfrm>
          <a:prstGeom prst="rect">
            <a:avLst/>
          </a:prstGeom>
          <a:noFill/>
          <a:ln w="9525">
            <a:solidFill>
              <a:srgbClr val="FFAE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52E7E830-C17C-3BD9-6CB0-41FF3418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4306888" cy="2292350"/>
          </a:xfrm>
          <a:prstGeom prst="rect">
            <a:avLst/>
          </a:prstGeom>
          <a:noFill/>
          <a:ln w="9525">
            <a:solidFill>
              <a:srgbClr val="FFAE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1BA75D7E-D52E-6065-C1FE-96C11C9DB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5" y="0"/>
            <a:ext cx="2859088" cy="457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Szt. Rókus Kórház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B8A87A5E-73A9-BFD1-FAF1-DF273099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400800"/>
            <a:ext cx="1995488" cy="457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mai épület</a:t>
            </a:r>
            <a:endParaRPr lang="hu-HU" altLang="hu-HU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0183" name="Oval 7">
            <a:extLst>
              <a:ext uri="{FF2B5EF4-FFF2-40B4-BE49-F238E27FC236}">
                <a16:creationId xmlns:a16="http://schemas.microsoft.com/office/drawing/2014/main" id="{66BE8057-402B-C022-E15C-E6038EF6D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336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184" name="Oval 8">
            <a:extLst>
              <a:ext uri="{FF2B5EF4-FFF2-40B4-BE49-F238E27FC236}">
                <a16:creationId xmlns:a16="http://schemas.microsoft.com/office/drawing/2014/main" id="{AD99396D-6E33-3809-BFC5-A7228723F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00200"/>
            <a:ext cx="7620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185" name="Oval 9">
            <a:extLst>
              <a:ext uri="{FF2B5EF4-FFF2-40B4-BE49-F238E27FC236}">
                <a16:creationId xmlns:a16="http://schemas.microsoft.com/office/drawing/2014/main" id="{47C6D715-6106-66B0-CEBA-AC7BAEF4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334000"/>
            <a:ext cx="7620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CBE5ADFB-0531-2945-00B2-DD7C8320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9688"/>
            <a:ext cx="2654300" cy="457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hu-HU" altLang="hu-H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Újvilág u. Kórház</a:t>
            </a:r>
            <a:endParaRPr lang="hu-HU" altLang="hu-HU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A37F9B31-2C83-0331-AEBF-79B8B51D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504825"/>
            <a:ext cx="7839075" cy="588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1C97BA02-CFA6-C99B-0E1D-13ADCC3E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44463"/>
            <a:ext cx="4892675" cy="652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3B402A24-ADA4-F549-ED55-D857424E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52550"/>
            <a:ext cx="8351837" cy="415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2AB1C9B0-DF0C-9BFE-49C3-8F2FD152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19138"/>
            <a:ext cx="7632700" cy="544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36ED046C-96B7-CBF6-546E-C30A38D02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5472113" cy="4103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>
            <a:extLst>
              <a:ext uri="{FF2B5EF4-FFF2-40B4-BE49-F238E27FC236}">
                <a16:creationId xmlns:a16="http://schemas.microsoft.com/office/drawing/2014/main" id="{415F425D-2A5D-6736-99D2-AE64F0A0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138" y="2060575"/>
            <a:ext cx="2982912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797FE3F9-B9F5-9CEC-92E3-0487836F9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550" y="188913"/>
            <a:ext cx="4635500" cy="659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4D537AC1-3D08-E22E-B6C0-ADEDB2E1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71513"/>
            <a:ext cx="8820150" cy="532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A3A6C319-D307-C2E9-E889-89B65C2B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864BBF08-B97B-CBAC-E676-CD167B99A25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0" y="1765300"/>
            <a:ext cx="9144000" cy="5092700"/>
          </a:xfrm>
          <a:solidFill>
            <a:srgbClr val="003300">
              <a:alpha val="50000"/>
            </a:srgbClr>
          </a:solidFill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hu-HU" altLang="hu-HU" sz="2400"/>
              <a:t>		</a:t>
            </a:r>
            <a:r>
              <a:rPr lang="en-US" altLang="hu-HU" sz="2000" b="1">
                <a:solidFill>
                  <a:schemeClr val="tx2"/>
                </a:solidFill>
              </a:rPr>
              <a:t>Nagyenyed</a:t>
            </a:r>
            <a:r>
              <a:rPr lang="hu-HU" altLang="hu-HU" sz="2000" b="1">
                <a:solidFill>
                  <a:schemeClr val="tx2"/>
                </a:solidFill>
              </a:rPr>
              <a:t>en született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1871: </a:t>
            </a:r>
            <a:r>
              <a:rPr lang="hu-HU" altLang="hu-HU" sz="2000" b="1">
                <a:solidFill>
                  <a:schemeClr val="tx2"/>
                </a:solidFill>
              </a:rPr>
              <a:t>sebész szakorvos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</a:t>
            </a:r>
            <a:r>
              <a:rPr lang="hu-HU" altLang="hu-HU" sz="2000" b="1">
                <a:solidFill>
                  <a:schemeClr val="tx2"/>
                </a:solidFill>
              </a:rPr>
              <a:t>Kiváló sebész, urológiára szakosodott</a:t>
            </a:r>
            <a:r>
              <a:rPr lang="en-US" altLang="hu-HU" sz="2000" b="1">
                <a:solidFill>
                  <a:schemeClr val="tx2"/>
                </a:solidFill>
              </a:rPr>
              <a:t> 		</a:t>
            </a:r>
            <a:r>
              <a:rPr lang="hu-HU" altLang="hu-HU" sz="2000" b="1">
                <a:solidFill>
                  <a:schemeClr val="tx2"/>
                </a:solidFill>
              </a:rPr>
              <a:t>1874-től</a:t>
            </a:r>
            <a:r>
              <a:rPr lang="en-US" altLang="hu-HU" sz="2000" b="1">
                <a:solidFill>
                  <a:schemeClr val="tx2"/>
                </a:solidFill>
              </a:rPr>
              <a:t>: </a:t>
            </a:r>
            <a:r>
              <a:rPr lang="hu-HU" altLang="hu-HU" sz="2000" b="1">
                <a:solidFill>
                  <a:schemeClr val="tx2"/>
                </a:solidFill>
              </a:rPr>
              <a:t>nemzetközi publikációk</a:t>
            </a:r>
            <a:r>
              <a:rPr lang="en-US" altLang="hu-HU" sz="2000" b="1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1883: </a:t>
            </a:r>
            <a:r>
              <a:rPr lang="hu-HU" altLang="hu-HU" sz="2000" b="1">
                <a:solidFill>
                  <a:schemeClr val="tx2"/>
                </a:solidFill>
              </a:rPr>
              <a:t>sebész-urológus professzor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rgbClr val="FFFF00"/>
                </a:solidFill>
              </a:rPr>
              <a:t>1884: </a:t>
            </a:r>
            <a:r>
              <a:rPr lang="hu-HU" altLang="hu-HU" sz="2000" b="1">
                <a:solidFill>
                  <a:srgbClr val="FFFF00"/>
                </a:solidFill>
              </a:rPr>
              <a:t>20 ággyal</a:t>
            </a:r>
            <a:r>
              <a:rPr lang="en-US" altLang="hu-HU" sz="2000" b="1">
                <a:solidFill>
                  <a:srgbClr val="FFFF00"/>
                </a:solidFill>
              </a:rPr>
              <a:t> </a:t>
            </a:r>
            <a:r>
              <a:rPr lang="hu-HU" altLang="hu-HU" sz="2000" b="1">
                <a:solidFill>
                  <a:srgbClr val="FFFF00"/>
                </a:solidFill>
              </a:rPr>
              <a:t>létrehozza az első urológiai kórtermet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1888: </a:t>
            </a:r>
            <a:r>
              <a:rPr lang="hu-HU" altLang="hu-HU" sz="2000" b="1">
                <a:solidFill>
                  <a:schemeClr val="tx2"/>
                </a:solidFill>
              </a:rPr>
              <a:t>Húgy- és ivarszervi betegségek könyv</a:t>
            </a:r>
            <a:r>
              <a:rPr lang="en-US" altLang="hu-HU" sz="2000" b="1">
                <a:solidFill>
                  <a:schemeClr val="tx2"/>
                </a:solidFill>
              </a:rPr>
              <a:t> (</a:t>
            </a:r>
            <a:r>
              <a:rPr lang="hu-HU" altLang="hu-HU" sz="2000" b="1">
                <a:solidFill>
                  <a:schemeClr val="tx2"/>
                </a:solidFill>
              </a:rPr>
              <a:t>16 fejezet, 350 old.</a:t>
            </a:r>
            <a:r>
              <a:rPr lang="en-US" altLang="hu-HU" sz="2000" b="1">
                <a:solidFill>
                  <a:schemeClr val="tx2"/>
                </a:solidFill>
              </a:rPr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hu-HU" altLang="hu-HU" sz="2000" b="1">
                <a:solidFill>
                  <a:schemeClr val="tx2"/>
                </a:solidFill>
              </a:rPr>
              <a:t>Szigorúan követi az antiszeptikus szabályzatokat, a diagnosztika során is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	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>
                <a:solidFill>
                  <a:schemeClr val="tx2"/>
                </a:solidFill>
              </a:rPr>
              <a:t>			</a:t>
            </a:r>
            <a:r>
              <a:rPr lang="hu-HU" altLang="hu-HU" sz="2000" b="1">
                <a:solidFill>
                  <a:schemeClr val="tx2"/>
                </a:solidFill>
              </a:rPr>
              <a:t>Aero-urethroscop-ot hoz létre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</a:t>
            </a:r>
            <a:r>
              <a:rPr lang="hu-HU" altLang="hu-HU" sz="2000" b="1">
                <a:solidFill>
                  <a:schemeClr val="tx2"/>
                </a:solidFill>
              </a:rPr>
              <a:t>	Intravesicalis fényképeket készít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</a:t>
            </a:r>
            <a:r>
              <a:rPr lang="hu-HU" altLang="hu-HU" sz="2000" b="1">
                <a:solidFill>
                  <a:schemeClr val="tx2"/>
                </a:solidFill>
              </a:rPr>
              <a:t>	15 cistoscopiával felderített hólyagrákos 		esetről publikál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2000" b="1">
                <a:solidFill>
                  <a:schemeClr val="tx2"/>
                </a:solidFill>
              </a:rPr>
              <a:t>		</a:t>
            </a:r>
            <a:r>
              <a:rPr lang="hu-HU" altLang="hu-HU" sz="2000" b="1">
                <a:solidFill>
                  <a:schemeClr val="tx2"/>
                </a:solidFill>
              </a:rPr>
              <a:t>	</a:t>
            </a:r>
            <a:r>
              <a:rPr lang="en-US" altLang="hu-HU" sz="2000" b="1">
                <a:solidFill>
                  <a:schemeClr val="tx2"/>
                </a:solidFill>
              </a:rPr>
              <a:t>1889:</a:t>
            </a:r>
            <a:r>
              <a:rPr lang="hu-HU" altLang="hu-HU" sz="2000" b="1">
                <a:solidFill>
                  <a:schemeClr val="tx2"/>
                </a:solidFill>
              </a:rPr>
              <a:t> az </a:t>
            </a:r>
            <a:r>
              <a:rPr lang="en-US" altLang="hu-HU" sz="2000" b="1">
                <a:solidFill>
                  <a:schemeClr val="tx2"/>
                </a:solidFill>
              </a:rPr>
              <a:t>Orvosi Hetilap</a:t>
            </a:r>
            <a:r>
              <a:rPr lang="hu-HU" altLang="hu-HU" sz="2000" b="1">
                <a:solidFill>
                  <a:schemeClr val="tx2"/>
                </a:solidFill>
              </a:rPr>
              <a:t> főszerkesztője</a:t>
            </a:r>
            <a:endParaRPr lang="en-US" altLang="hu-HU" sz="2000" b="1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None/>
              <a:tabLst>
                <a:tab pos="2863850" algn="l"/>
                <a:tab pos="3941763" algn="l"/>
              </a:tabLst>
            </a:pPr>
            <a:r>
              <a:rPr lang="en-US" altLang="hu-HU" sz="1800">
                <a:solidFill>
                  <a:schemeClr val="tx2"/>
                </a:solidFill>
              </a:rPr>
              <a:t>									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498C323B-DF33-1821-A80D-30C2C3CA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42888"/>
            <a:ext cx="2427288" cy="29845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EBF348F6-66EB-6673-6405-1CD7DC9F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4522788"/>
            <a:ext cx="3505200" cy="212566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B6E1C557-634C-73CA-3CE9-B9BBCE8E7A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490788" y="179388"/>
            <a:ext cx="6653212" cy="1616075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hu-HU" altLang="hu-HU" sz="3600" b="0"/>
              <a:t>Az első urológia professzor</a:t>
            </a:r>
            <a:br>
              <a:rPr lang="hu-HU" altLang="hu-HU" sz="3600" b="0"/>
            </a:br>
            <a:r>
              <a:rPr lang="hu-HU" altLang="hu-HU"/>
              <a:t>Antal Géza</a:t>
            </a:r>
            <a:r>
              <a:rPr lang="hu-HU" altLang="hu-HU" sz="3600" b="0"/>
              <a:t> (1846-1889)</a:t>
            </a:r>
            <a:endParaRPr lang="hu-HU" altLang="hu-HU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0" name="Picture 6">
            <a:extLst>
              <a:ext uri="{FF2B5EF4-FFF2-40B4-BE49-F238E27FC236}">
                <a16:creationId xmlns:a16="http://schemas.microsoft.com/office/drawing/2014/main" id="{379673B9-4FFE-C4D3-43DC-801D512F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457200"/>
            <a:ext cx="8145463" cy="594201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zöld Prof.">
  <a:themeElements>
    <a:clrScheme name="zöld Prof.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zöld Prof.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öld Prof.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öld Prof.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öld Prof.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zöld Prof.</Template>
  <TotalTime>649</TotalTime>
  <Words>1120</Words>
  <Application>Microsoft Office PowerPoint</Application>
  <PresentationFormat>Diavetítés a képernyőre (4:3 oldalarány)</PresentationFormat>
  <Paragraphs>157</Paragraphs>
  <Slides>77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77</vt:i4>
      </vt:variant>
    </vt:vector>
  </HeadingPairs>
  <TitlesOfParts>
    <vt:vector size="86" baseType="lpstr">
      <vt:lpstr>Arial</vt:lpstr>
      <vt:lpstr>Arial Black</vt:lpstr>
      <vt:lpstr>Times New Roman</vt:lpstr>
      <vt:lpstr>Wingdings</vt:lpstr>
      <vt:lpstr>Symbol</vt:lpstr>
      <vt:lpstr>Tahoma</vt:lpstr>
      <vt:lpstr>zöld Prof.</vt:lpstr>
      <vt:lpstr>Microsoft Clip Gallery</vt:lpstr>
      <vt:lpstr>Microsoft Photo Editor 3.0 Photo</vt:lpstr>
      <vt:lpstr>Az Urológiai Klinika története Prof. Romics Imre</vt:lpstr>
      <vt:lpstr>PowerPoint-bemutató</vt:lpstr>
      <vt:lpstr>Ivánchich Viktor  (1812-1892)</vt:lpstr>
      <vt:lpstr>A magyar sebészet megszervezője:    Balassa János    (1814-1868)</vt:lpstr>
      <vt:lpstr>A lithotripsia mestere:  Kovács József (1832-1897)</vt:lpstr>
      <vt:lpstr>Lichtenberg Sándor (1880-1952)</vt:lpstr>
      <vt:lpstr>PowerPoint-bemutató</vt:lpstr>
      <vt:lpstr>Az első urológia professzor Antal Géza (1846-1889)</vt:lpstr>
      <vt:lpstr>PowerPoint-bemutató</vt:lpstr>
      <vt:lpstr>Illyés Géza  (1870-1951):   A magyar urológia megalapítója</vt:lpstr>
      <vt:lpstr>PowerPoint-bemutató</vt:lpstr>
      <vt:lpstr>A diagnosztikus módszerek fejleszti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Illyés professzor követői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Balogh Ferenc (1974-1986)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SE Uorológia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Klinika történet Prof. Romics Imre</dc:title>
  <dc:creator>Szilágyi Andrea</dc:creator>
  <cp:lastModifiedBy>Csokonai Dániel (EOK Informatika)</cp:lastModifiedBy>
  <cp:revision>52</cp:revision>
  <dcterms:created xsi:type="dcterms:W3CDTF">2006-11-07T11:28:05Z</dcterms:created>
  <dcterms:modified xsi:type="dcterms:W3CDTF">2023-04-13T08:25:12Z</dcterms:modified>
</cp:coreProperties>
</file>