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5" r:id="rId5"/>
    <p:sldId id="263" r:id="rId6"/>
    <p:sldId id="269" r:id="rId7"/>
    <p:sldId id="268" r:id="rId8"/>
    <p:sldId id="260" r:id="rId9"/>
    <p:sldId id="270" r:id="rId10"/>
    <p:sldId id="276" r:id="rId11"/>
    <p:sldId id="257" r:id="rId12"/>
    <p:sldId id="259" r:id="rId13"/>
    <p:sldId id="261" r:id="rId14"/>
    <p:sldId id="273" r:id="rId15"/>
    <p:sldId id="266" r:id="rId16"/>
    <p:sldId id="274" r:id="rId17"/>
    <p:sldId id="258" r:id="rId18"/>
    <p:sldId id="275" r:id="rId19"/>
  </p:sldIdLst>
  <p:sldSz cx="9144000" cy="6858000" type="screen4x3"/>
  <p:notesSz cx="6735763" cy="98694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2A0A-677A-41C3-AE85-FA60151D4BDF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3150-8BD4-4178-A9B3-EEE7932AF9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70C4-B982-4895-8788-43B8C012730F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AFE8-C3E6-4FB5-9BFF-A4155700BC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A2AC-802A-48C2-ADD2-4F5DEB3941D2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FA58-0FC6-4BCF-BB6F-2D4BF9C4AD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488F-8300-4DDD-BBB4-C11A003E0778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A1C6-754C-426D-A0B0-0218100021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7892-F7E0-4FF0-9741-0A915B01B9CE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0B6F-7027-47EF-933A-5327E1324A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40AF-BC9E-4FA1-B02D-0968EF6074BE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5663-E01F-4876-B105-57F7FC2699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E86C-4096-4FF8-A9C0-CD45CC966385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DA82-AED0-423C-BF4A-BB808F10E8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7A66-79F6-4A40-8CE9-EB3938D19724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1A2D-15D2-4FA1-BEAB-2E3D721166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F87C-92EA-4176-AC75-F49FD90CA02D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C351-6AFD-4B66-9D01-17D9327113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DBF8-55B5-434C-9FF9-E376E7581AB2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7E80-800A-4455-B465-E5EC37211F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AE3F-4834-438B-B86A-269077B236E5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764C-6B40-4090-A7E3-EC21F777D6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0E856-6348-4988-A090-F8E256C06875}" type="datetimeFigureOut">
              <a:rPr lang="hu-HU"/>
              <a:pPr>
                <a:defRPr/>
              </a:pPr>
              <a:t>2014.11.06.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DE7C8F-B948-4E34-9C1D-B1A7798890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Dr. Szentágothai János levele Für Lajos honvédelmi miniszternek 1992. október 20-án</a:t>
            </a:r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hu-HU" sz="3200" i="1" smtClean="0"/>
              <a:t>„Szóban már említettem volt Neked, hogy egy Rákosiék által majdnem bizonyosan kivégzett </a:t>
            </a:r>
            <a:r>
              <a:rPr lang="hu-HU" sz="3200" b="1" i="1" smtClean="0">
                <a:solidFill>
                  <a:srgbClr val="FF0000"/>
                </a:solidFill>
              </a:rPr>
              <a:t>kiváló magyar orvoskutató </a:t>
            </a:r>
            <a:r>
              <a:rPr lang="hu-HU" sz="3200" i="1" smtClean="0"/>
              <a:t>emlékét a Semmelweis Orvostudományi Egyetemen emléktáblával kellene megörökíteni…… Podhradszky Lajos kissé brüszk, …dzsentroid külső mögött </a:t>
            </a:r>
            <a:r>
              <a:rPr lang="hu-HU" sz="3200" b="1" i="1" smtClean="0">
                <a:solidFill>
                  <a:srgbClr val="FF0000"/>
                </a:solidFill>
              </a:rPr>
              <a:t>végtelenül kedves, segítőkész egyéniséget rejtegetett</a:t>
            </a:r>
            <a:r>
              <a:rPr lang="hu-HU" sz="3200" i="1" smtClean="0"/>
              <a:t>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Tudományos közleményei </a:t>
            </a:r>
            <a:br>
              <a:rPr lang="hu-HU" b="1" dirty="0"/>
            </a:br>
            <a:r>
              <a:rPr lang="hu-HU" b="1" dirty="0"/>
              <a:t>az I. Belklinikán</a:t>
            </a:r>
            <a:endParaRPr lang="hu-HU" dirty="0"/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Greiner A, Podhradszky L: Kidney function in diabetes insipidus. </a:t>
            </a:r>
            <a:r>
              <a:rPr lang="hu-HU" sz="2800" i="1" smtClean="0"/>
              <a:t>Lancet 1947;2:498-501.</a:t>
            </a:r>
          </a:p>
          <a:p>
            <a:r>
              <a:rPr lang="hu-HU" smtClean="0"/>
              <a:t>A közlemények idézései évekkel-évtizedekkel a közlés után:</a:t>
            </a:r>
          </a:p>
          <a:p>
            <a:pPr lvl="1"/>
            <a:r>
              <a:rPr lang="hu-HU" smtClean="0"/>
              <a:t>Kidney International (1976), Eur. J Physiol(1970), Chest (1970), Arch Int Med (1964), J Clin Invest (1951), Arch Dis Child (1947), Ann Int Med (1944)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err="1" smtClean="0"/>
              <a:t>Herzog</a:t>
            </a:r>
            <a:r>
              <a:rPr lang="hu-HU" b="1" dirty="0" smtClean="0"/>
              <a:t> Ferenc professzor orvosi </a:t>
            </a:r>
            <a:r>
              <a:rPr lang="hu-HU" b="1" dirty="0"/>
              <a:t>működésének </a:t>
            </a:r>
            <a:r>
              <a:rPr lang="hu-HU" b="1" dirty="0" smtClean="0"/>
              <a:t>vezérfonalai</a:t>
            </a:r>
            <a:endParaRPr lang="hu-HU" b="1" dirty="0"/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hu-HU" smtClean="0"/>
              <a:t>A beteg érdeke és a beteg megsegítése mindenekelőtt.</a:t>
            </a:r>
          </a:p>
          <a:p>
            <a:r>
              <a:rPr lang="hu-HU" smtClean="0"/>
              <a:t>A tanítás és a betegágy melletti puritán, gondos klinikai megfigyelés és vizsgálat, valamint a helyes kórjelzés.</a:t>
            </a:r>
          </a:p>
          <a:p>
            <a:r>
              <a:rPr lang="hu-HU" smtClean="0"/>
              <a:t>Ha van lehetőség a vizsgálódásokra és kutatásra, azok eredményeinek lelkiismeretes és gondos közlése.</a:t>
            </a:r>
          </a:p>
        </p:txBody>
      </p:sp>
      <p:sp>
        <p:nvSpPr>
          <p:cNvPr id="23555" name="Szövegdoboz 3"/>
          <p:cNvSpPr txBox="1">
            <a:spLocks noChangeArrowheads="1"/>
          </p:cNvSpPr>
          <p:nvPr/>
        </p:nvSpPr>
        <p:spPr bwMode="auto">
          <a:xfrm>
            <a:off x="684213" y="6237288"/>
            <a:ext cx="777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 </a:t>
            </a:r>
            <a:r>
              <a:rPr lang="hu-HU" i="1">
                <a:latin typeface="Calibri" pitchFamily="34" charset="0"/>
              </a:rPr>
              <a:t>Marsovszky Pál: Herzog Ferenc emlékezetére. Comm. Hist. Artis Med 1980:89-91</a:t>
            </a:r>
            <a:r>
              <a:rPr lang="hu-H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Dr. Podhradszky Lajos habilitációja 1943-ban: </a:t>
            </a:r>
            <a:br>
              <a:rPr lang="hu-HU" sz="3200" b="1" smtClean="0"/>
            </a:br>
            <a:r>
              <a:rPr lang="hu-HU" sz="3200" b="1" smtClean="0"/>
              <a:t>A belső betegségek kórélettana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Kari Tanács által kijelölt bírálók: Dr. </a:t>
            </a:r>
            <a:r>
              <a:rPr lang="hu-HU" dirty="0" err="1" smtClean="0"/>
              <a:t>Herzog</a:t>
            </a:r>
            <a:r>
              <a:rPr lang="hu-HU" dirty="0" smtClean="0"/>
              <a:t> </a:t>
            </a:r>
            <a:r>
              <a:rPr lang="hu-HU" dirty="0"/>
              <a:t>Ferenc és </a:t>
            </a:r>
            <a:r>
              <a:rPr lang="hu-HU" dirty="0" smtClean="0"/>
              <a:t>Dr. Boros </a:t>
            </a:r>
            <a:r>
              <a:rPr lang="hu-HU" dirty="0"/>
              <a:t>József egyetemi nyilvános rendes tanárok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Kollokvium: 1943 május </a:t>
            </a:r>
            <a:r>
              <a:rPr lang="hu-HU" dirty="0" smtClean="0"/>
              <a:t>11.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Kérdés </a:t>
            </a:r>
            <a:r>
              <a:rPr lang="hu-HU" dirty="0" err="1"/>
              <a:t>Herzog</a:t>
            </a:r>
            <a:r>
              <a:rPr lang="hu-HU" dirty="0"/>
              <a:t> professzortól: A diabetes </a:t>
            </a:r>
            <a:r>
              <a:rPr lang="hu-HU" dirty="0" err="1"/>
              <a:t>indipidus</a:t>
            </a:r>
            <a:r>
              <a:rPr lang="hu-HU" dirty="0"/>
              <a:t> </a:t>
            </a:r>
            <a:r>
              <a:rPr lang="hu-HU" dirty="0" smtClean="0"/>
              <a:t>vérfehérje képe</a:t>
            </a:r>
            <a:endParaRPr lang="hu-HU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Kérdés Boros József professzortól: Az </a:t>
            </a:r>
            <a:r>
              <a:rPr lang="hu-HU" dirty="0" err="1"/>
              <a:t>extrarenalis</a:t>
            </a:r>
            <a:r>
              <a:rPr lang="hu-HU" dirty="0"/>
              <a:t> </a:t>
            </a:r>
            <a:r>
              <a:rPr lang="hu-HU" dirty="0" err="1"/>
              <a:t>azotaemia</a:t>
            </a:r>
            <a:r>
              <a:rPr lang="hu-HU" dirty="0"/>
              <a:t>. </a:t>
            </a:r>
            <a:endParaRPr lang="hu-HU" dirty="0" smtClean="0"/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kar egyhangúlag elfogadta a válaszokat. </a:t>
            </a:r>
            <a:r>
              <a:rPr lang="hu-HU" dirty="0" smtClean="0"/>
              <a:t>Titkos szavazás: 19 igen, tartózkodás és nem szavazat nem volt. A </a:t>
            </a:r>
            <a:r>
              <a:rPr lang="hu-HU" dirty="0"/>
              <a:t>próbaelőadás </a:t>
            </a:r>
            <a:r>
              <a:rPr lang="hu-HU" dirty="0" smtClean="0"/>
              <a:t>kijelölt időpontja: 1943 </a:t>
            </a:r>
            <a:r>
              <a:rPr lang="hu-HU" dirty="0"/>
              <a:t>május 25.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Dr. </a:t>
            </a:r>
            <a:r>
              <a:rPr lang="hu-HU" b="1" dirty="0" err="1"/>
              <a:t>Podhradszky</a:t>
            </a:r>
            <a:r>
              <a:rPr lang="hu-HU" b="1" dirty="0"/>
              <a:t> Lajos tudományos tevékenységének jellemzése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800" dirty="0"/>
              <a:t>Sort kerít az </a:t>
            </a:r>
            <a:r>
              <a:rPr lang="hu-HU" sz="3800" dirty="0" err="1"/>
              <a:t>exsiccosis</a:t>
            </a:r>
            <a:r>
              <a:rPr lang="hu-HU" sz="3800" dirty="0"/>
              <a:t>, az </a:t>
            </a:r>
            <a:r>
              <a:rPr lang="hu-HU" sz="3800" dirty="0" err="1"/>
              <a:t>extrarenalis</a:t>
            </a:r>
            <a:r>
              <a:rPr lang="hu-HU" sz="3800" dirty="0"/>
              <a:t> </a:t>
            </a:r>
            <a:r>
              <a:rPr lang="hu-HU" sz="3800" dirty="0" err="1"/>
              <a:t>azotaemia</a:t>
            </a:r>
            <a:r>
              <a:rPr lang="hu-HU" sz="3800" dirty="0"/>
              <a:t> kérdésére. Utóbbinak eredeti, nagyon valószínű magyarázatát is tudja adni a </a:t>
            </a:r>
            <a:r>
              <a:rPr lang="hu-HU" sz="3800" dirty="0" err="1"/>
              <a:t>colloidosmosisos</a:t>
            </a:r>
            <a:r>
              <a:rPr lang="hu-HU" sz="3800" dirty="0"/>
              <a:t> nyomás növekedésében, ami a </a:t>
            </a:r>
            <a:r>
              <a:rPr lang="hu-HU" sz="3800" dirty="0" err="1"/>
              <a:t>glomerularis</a:t>
            </a:r>
            <a:r>
              <a:rPr lang="hu-HU" sz="3800" dirty="0"/>
              <a:t> </a:t>
            </a:r>
            <a:r>
              <a:rPr lang="hu-HU" sz="3800" dirty="0" err="1"/>
              <a:t>filtratiot</a:t>
            </a:r>
            <a:r>
              <a:rPr lang="hu-HU" sz="3800" dirty="0"/>
              <a:t> az </a:t>
            </a:r>
            <a:r>
              <a:rPr lang="hu-HU" sz="3800" dirty="0" err="1"/>
              <a:t>exsiccosis</a:t>
            </a:r>
            <a:r>
              <a:rPr lang="hu-HU" sz="3800" dirty="0"/>
              <a:t> okozta kicsiny vérnyomás és a lassúbb keringés mellett lehetetlenné teszi</a:t>
            </a:r>
            <a:r>
              <a:rPr lang="hu-HU" sz="38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800" dirty="0"/>
              <a:t>További kísérletes munkája a belső elválasztású mirigyek </a:t>
            </a:r>
            <a:r>
              <a:rPr lang="hu-HU" sz="3800" dirty="0" smtClean="0"/>
              <a:t>hormonjainak </a:t>
            </a:r>
            <a:r>
              <a:rPr lang="hu-HU" sz="3800" dirty="0"/>
              <a:t>hatásával foglalkozik, és </a:t>
            </a:r>
            <a:r>
              <a:rPr lang="hu-HU" sz="3800" dirty="0" smtClean="0"/>
              <a:t>vérplazma </a:t>
            </a:r>
            <a:r>
              <a:rPr lang="hu-HU" sz="3800" dirty="0"/>
              <a:t>összetételére fontos megállapításokat tesz a </a:t>
            </a:r>
            <a:r>
              <a:rPr lang="hu-HU" sz="3800" dirty="0" err="1"/>
              <a:t>hypophysis</a:t>
            </a:r>
            <a:r>
              <a:rPr lang="hu-HU" sz="3800" dirty="0"/>
              <a:t> és a pajzsmirigy szerepét illetően.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800" dirty="0"/>
              <a:t>Az </a:t>
            </a:r>
            <a:r>
              <a:rPr lang="hu-HU" sz="3800" dirty="0" err="1" smtClean="0"/>
              <a:t>experimentalis</a:t>
            </a:r>
            <a:r>
              <a:rPr lang="hu-HU" sz="3800" dirty="0" smtClean="0"/>
              <a:t> </a:t>
            </a:r>
            <a:r>
              <a:rPr lang="hu-HU" sz="3800" dirty="0"/>
              <a:t>munkásság közben állandóan szoros érintkezésben marad a </a:t>
            </a:r>
            <a:r>
              <a:rPr lang="hu-HU" sz="3800" dirty="0" err="1"/>
              <a:t>klinikummal</a:t>
            </a:r>
            <a:r>
              <a:rPr lang="hu-HU" sz="3800" dirty="0"/>
              <a:t>. Amidőn eredményeit helyes kritikával vitte át az emberi patológiára, a klinikai beteganyagon  adatokat </a:t>
            </a:r>
            <a:r>
              <a:rPr lang="hu-HU" sz="3800" dirty="0" smtClean="0"/>
              <a:t>gyűjtött </a:t>
            </a:r>
            <a:r>
              <a:rPr lang="hu-HU" sz="3800" dirty="0"/>
              <a:t>azoknak bizonyítására és alkalmazásokat megkísérelt.  A fehérjekép változásairól élettani és kóros állapotokban írt dolgozatai a terhesség és a szülés idejére vonatkozóan új megállapításokat közöl.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25603" name="Téglalap 3"/>
          <p:cNvSpPr>
            <a:spLocks noChangeArrowheads="1"/>
          </p:cNvSpPr>
          <p:nvPr/>
        </p:nvSpPr>
        <p:spPr bwMode="auto">
          <a:xfrm>
            <a:off x="395288" y="5732463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i="1">
                <a:latin typeface="Calibri" pitchFamily="34" charset="0"/>
              </a:rPr>
              <a:t>Dr. Herzog Ferenc és Dr. Boros József előterjesztésében Dr. Podhradszky Lajos egyetemi tanársegéd tudományos dolgozatainak II. fokú bírálata az Orvoskari Tanártestület számára. Budapest, 1943. február hó.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93871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églalap 2"/>
          <p:cNvSpPr>
            <a:spLocks noChangeArrowheads="1"/>
          </p:cNvSpPr>
          <p:nvPr/>
        </p:nvSpPr>
        <p:spPr bwMode="auto">
          <a:xfrm>
            <a:off x="5478463" y="692150"/>
            <a:ext cx="3557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Calibri" pitchFamily="34" charset="0"/>
              </a:rPr>
              <a:t>Katonai behívójegy Dr. Podhradszky Lajos részére (SAS behívó) </a:t>
            </a:r>
          </a:p>
          <a:p>
            <a:r>
              <a:rPr lang="hu-HU" b="1">
                <a:latin typeface="Calibri" pitchFamily="34" charset="0"/>
              </a:rPr>
              <a:t>1944. december 6-án</a:t>
            </a:r>
          </a:p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smtClean="0"/>
              <a:t>Az 1944 decemberében kitelepített hallgatók száma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611188" y="2205038"/>
          <a:ext cx="770572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936104"/>
                <a:gridCol w="648072"/>
                <a:gridCol w="792088"/>
                <a:gridCol w="864096"/>
                <a:gridCol w="1800200"/>
              </a:tblGrid>
              <a:tr h="1390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szigorló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V.</a:t>
                      </a:r>
                    </a:p>
                    <a:p>
                      <a:r>
                        <a:rPr lang="hu-HU" dirty="0" smtClean="0"/>
                        <a:t>éves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IV.</a:t>
                      </a:r>
                    </a:p>
                    <a:p>
                      <a:r>
                        <a:rPr lang="hu-HU" dirty="0" smtClean="0"/>
                        <a:t>éves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alsóbb</a:t>
                      </a:r>
                    </a:p>
                    <a:p>
                      <a:r>
                        <a:rPr lang="hu-HU" dirty="0" smtClean="0"/>
                        <a:t>éves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Orvostanhallgató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432 +50 női hallgató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Gépészmérnök-hallgató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Vegyészmérnök-hallgató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Építészmérnök-hallgató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Egyéb mérnökhallgató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415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Állatorvostan-hallgató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Gyógyszerészhallgató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48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15" name="Szövegdoboz 3"/>
          <p:cNvSpPr txBox="1">
            <a:spLocks noChangeArrowheads="1"/>
          </p:cNvSpPr>
          <p:nvPr/>
        </p:nvSpPr>
        <p:spPr bwMode="auto">
          <a:xfrm>
            <a:off x="684213" y="6381750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i="1">
                <a:latin typeface="Calibri" pitchFamily="34" charset="0"/>
              </a:rPr>
              <a:t>Palasik Mária: A műegyetemisták Odüsszeiája 1944-1946. Műegyetemi Kiadó  2006.</a:t>
            </a:r>
          </a:p>
        </p:txBody>
      </p:sp>
      <p:sp>
        <p:nvSpPr>
          <p:cNvPr id="27716" name="Szövegdoboz 4"/>
          <p:cNvSpPr txBox="1">
            <a:spLocks noChangeArrowheads="1"/>
          </p:cNvSpPr>
          <p:nvPr/>
        </p:nvSpPr>
        <p:spPr bwMode="auto">
          <a:xfrm>
            <a:off x="6516688" y="5819775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1880 hallgató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Az egyetemi hallgatók és Dr. Podhradszky Lajos útja 1944 december- 1945 október között</a:t>
            </a:r>
          </a:p>
        </p:txBody>
      </p:sp>
      <p:pic>
        <p:nvPicPr>
          <p:cNvPr id="28674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00213"/>
            <a:ext cx="51498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smtClean="0"/>
              <a:t>A Herzog Ferenc által vezetett I. sz. Belgyógyászati Klinika orvoskara a kihallgatási jegyzőkönyvekből összeállítva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Debrőczy</a:t>
            </a:r>
            <a:r>
              <a:rPr lang="hu-HU" dirty="0"/>
              <a:t> Tibor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Falussy</a:t>
            </a:r>
            <a:r>
              <a:rPr lang="hu-HU" dirty="0"/>
              <a:t> (Friedrich) Géza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Fekete Lajos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Furnir</a:t>
            </a:r>
            <a:r>
              <a:rPr lang="hu-HU" dirty="0"/>
              <a:t> Nándor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Gömöri Pál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Greiner</a:t>
            </a:r>
            <a:r>
              <a:rPr lang="hu-HU" dirty="0"/>
              <a:t> Antal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Huzella</a:t>
            </a:r>
            <a:r>
              <a:rPr lang="hu-HU" dirty="0"/>
              <a:t> </a:t>
            </a:r>
            <a:r>
              <a:rPr lang="hu-HU" dirty="0" smtClean="0"/>
              <a:t>Tivadar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Irsy</a:t>
            </a:r>
            <a:r>
              <a:rPr lang="hu-HU" dirty="0"/>
              <a:t> József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Juvancz</a:t>
            </a:r>
            <a:r>
              <a:rPr lang="hu-HU" dirty="0"/>
              <a:t> Iréneusz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Kollai</a:t>
            </a:r>
            <a:r>
              <a:rPr lang="hu-HU" dirty="0"/>
              <a:t> István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Komjáthy Jenő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16463" y="1844675"/>
            <a:ext cx="4038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Marsovszky</a:t>
            </a:r>
            <a:r>
              <a:rPr lang="hu-HU" dirty="0"/>
              <a:t> Pál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Medgyessy Pál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Molnár István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Mosonyi László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Perémy</a:t>
            </a:r>
            <a:r>
              <a:rPr lang="hu-HU" dirty="0"/>
              <a:t> Gábor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Petrányi Gyula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</a:t>
            </a:r>
            <a:r>
              <a:rPr lang="hu-HU" dirty="0" err="1"/>
              <a:t>Podhradszky</a:t>
            </a:r>
            <a:r>
              <a:rPr lang="hu-HU" dirty="0"/>
              <a:t> Lajos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Renner Margit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Dr. Róka Gyula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Sármai</a:t>
            </a:r>
            <a:r>
              <a:rPr lang="hu-HU" dirty="0"/>
              <a:t> Ernő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Seefranz</a:t>
            </a:r>
            <a:r>
              <a:rPr lang="hu-HU" dirty="0"/>
              <a:t> Géza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Dr</a:t>
            </a:r>
            <a:r>
              <a:rPr lang="hu-HU" dirty="0"/>
              <a:t>. </a:t>
            </a:r>
            <a:r>
              <a:rPr lang="hu-HU" dirty="0" err="1"/>
              <a:t>Wallner</a:t>
            </a:r>
            <a:r>
              <a:rPr lang="hu-HU" dirty="0"/>
              <a:t> Emil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Dr. Szentágothai János levele Für Lajos honvédelmi miniszternek 1992. október 20-án</a:t>
            </a:r>
            <a:endParaRPr lang="hu-HU" sz="3200" smtClean="0"/>
          </a:p>
        </p:txBody>
      </p:sp>
      <p:sp>
        <p:nvSpPr>
          <p:cNvPr id="30722" name="Téglalap 2"/>
          <p:cNvSpPr>
            <a:spLocks noChangeArrowheads="1"/>
          </p:cNvSpPr>
          <p:nvPr/>
        </p:nvSpPr>
        <p:spPr bwMode="auto">
          <a:xfrm>
            <a:off x="971550" y="1997075"/>
            <a:ext cx="77041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hu-HU" sz="2800" i="1">
                <a:latin typeface="Calibri" pitchFamily="34" charset="0"/>
              </a:rPr>
              <a:t>„Mindenesetre </a:t>
            </a:r>
            <a:r>
              <a:rPr lang="hu-HU" sz="2800" b="1" i="1">
                <a:solidFill>
                  <a:srgbClr val="FF0000"/>
                </a:solidFill>
                <a:latin typeface="Calibri" pitchFamily="34" charset="0"/>
              </a:rPr>
              <a:t>kétségtelen, hogy Podhradszky Lajos dr. egyetemi magántanár magyar tiszti becsületéből folyó kötelességteljesítésének hőse- és áldozataként megkülönböztetett emléket érdemel</a:t>
            </a:r>
            <a:r>
              <a:rPr lang="hu-HU" sz="2800" b="1" i="1">
                <a:latin typeface="Calibri" pitchFamily="34" charset="0"/>
              </a:rPr>
              <a:t>….</a:t>
            </a:r>
            <a:r>
              <a:rPr lang="hu-HU" sz="2800" i="1">
                <a:latin typeface="Calibri" pitchFamily="34" charset="0"/>
              </a:rPr>
              <a:t> Szerény véleményem szerint a Korányi Sándor utcai I. sz. Belklinikán lenne legméltóbb helye Podhradszky Lajos külön emléktáblájának, hiszen ott működött.”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F0000"/>
                </a:solidFill>
              </a:rPr>
              <a:t>Dr. Podhradszky Lajos</a:t>
            </a:r>
            <a:br>
              <a:rPr lang="hu-HU" b="1" smtClean="0">
                <a:solidFill>
                  <a:srgbClr val="FF0000"/>
                </a:solidFill>
              </a:rPr>
            </a:br>
            <a:r>
              <a:rPr lang="hu-HU" b="1" smtClean="0">
                <a:solidFill>
                  <a:srgbClr val="FF0000"/>
                </a:solidFill>
              </a:rPr>
              <a:t>belklinikai orvos emlékezete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Semmelweis Egyetem Baráti Köre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2014 októberi rendezvénye</a:t>
            </a:r>
            <a:endParaRPr lang="hu-HU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Dr. Szathmári Miklós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I. sz. Belgyógyászati Klinika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smtClean="0"/>
              <a:t>Dr. Podhradszky Lajos családja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1908. augusztus 24-én született </a:t>
            </a:r>
            <a:r>
              <a:rPr lang="hu-HU" dirty="0" err="1" smtClean="0"/>
              <a:t>Korompán</a:t>
            </a:r>
            <a:r>
              <a:rPr lang="hu-HU" dirty="0" smtClean="0"/>
              <a:t> (Szepes vármegye)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Édesapja </a:t>
            </a:r>
            <a:r>
              <a:rPr lang="hu-HU" dirty="0" err="1" smtClean="0"/>
              <a:t>Podhradszky</a:t>
            </a:r>
            <a:r>
              <a:rPr lang="hu-HU" dirty="0" smtClean="0"/>
              <a:t> Lajos a </a:t>
            </a:r>
            <a:r>
              <a:rPr lang="hu-HU" dirty="0" err="1" smtClean="0"/>
              <a:t>korompai</a:t>
            </a:r>
            <a:r>
              <a:rPr lang="hu-HU" dirty="0" smtClean="0"/>
              <a:t> állami vasgyár főmérnöke, majd igazgatója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Édesanyja: </a:t>
            </a:r>
            <a:r>
              <a:rPr lang="hu-HU" dirty="0" err="1" smtClean="0"/>
              <a:t>Heincz</a:t>
            </a:r>
            <a:r>
              <a:rPr lang="hu-HU" dirty="0" smtClean="0"/>
              <a:t> Katalin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Testvérei: </a:t>
            </a:r>
            <a:r>
              <a:rPr lang="hu-HU" dirty="0" err="1"/>
              <a:t>Podhradszky</a:t>
            </a:r>
            <a:r>
              <a:rPr lang="hu-HU" dirty="0"/>
              <a:t> </a:t>
            </a:r>
            <a:r>
              <a:rPr lang="hu-HU" dirty="0" smtClean="0"/>
              <a:t>Katalin és </a:t>
            </a:r>
            <a:r>
              <a:rPr lang="hu-HU" dirty="0" err="1" smtClean="0"/>
              <a:t>Podhradszky</a:t>
            </a:r>
            <a:r>
              <a:rPr lang="hu-HU" dirty="0" smtClean="0"/>
              <a:t> Ádám</a:t>
            </a:r>
            <a:endParaRPr lang="hu-HU" dirty="0"/>
          </a:p>
        </p:txBody>
      </p:sp>
      <p:pic>
        <p:nvPicPr>
          <p:cNvPr id="15363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51025"/>
            <a:ext cx="4038600" cy="402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A korompai vasgyár látképe és a gyár kórháza</a:t>
            </a:r>
          </a:p>
        </p:txBody>
      </p:sp>
      <p:pic>
        <p:nvPicPr>
          <p:cNvPr id="16386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89363"/>
            <a:ext cx="3943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Kép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41767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églalap 3"/>
          <p:cNvSpPr>
            <a:spLocks noChangeArrowheads="1"/>
          </p:cNvSpPr>
          <p:nvPr/>
        </p:nvSpPr>
        <p:spPr bwMode="auto">
          <a:xfrm>
            <a:off x="4787900" y="1304925"/>
            <a:ext cx="36718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1895-ben bécsi vállalkozók megalapították a Hernádvölgyi Vas-és Acélmű Rt-t. A századfordulóig felépült az ország egyik legnagyobb és legkorszerűbb integrált vasgyára nagyolvasztókkal, hengerművekkel, martinacélművel. </a:t>
            </a:r>
          </a:p>
        </p:txBody>
      </p:sp>
      <p:sp>
        <p:nvSpPr>
          <p:cNvPr id="16389" name="Téglalap 4"/>
          <p:cNvSpPr>
            <a:spLocks noChangeArrowheads="1"/>
          </p:cNvSpPr>
          <p:nvPr/>
        </p:nvSpPr>
        <p:spPr bwMode="auto">
          <a:xfrm>
            <a:off x="179388" y="40767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1903-ban a Rimamurány-Salgótarján Vasmű Rt. felvásárolta a korompai vállalatot. Az I. világháború idején termelése visszaesett, a háború után egyre nehezebb helyzetbe került. A tömeges elbocsátások miatt került sor 1921-ben a korompai lázadás néven ismert véres eseményekre, amikor a tüntető munkások mozgalmát a hatóságok vérbe fojtották.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Dr. </a:t>
            </a:r>
            <a:r>
              <a:rPr lang="hu-HU" b="1" dirty="0" err="1"/>
              <a:t>Podhradszky</a:t>
            </a:r>
            <a:r>
              <a:rPr lang="hu-HU" b="1" dirty="0"/>
              <a:t> Lajos életrajzi </a:t>
            </a:r>
            <a:r>
              <a:rPr lang="hu-HU" b="1" dirty="0" smtClean="0"/>
              <a:t>adatai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1926. Ciszterci Szent Imre Gimnázium érettségi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1932.11.19. Orvosi diploma (83/1932-33)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1932-1935. I. sz. Anatómiai Intézet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1936-tól I. sz. Belgyógyászati Klinika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1938-tól tanársegéd, majd osztályvezető tanársegéd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1939-ben ösztöndíjas Nagy-Britanniában (Cardiff- FN </a:t>
            </a:r>
            <a:r>
              <a:rPr lang="hu-HU" dirty="0" err="1" smtClean="0"/>
              <a:t>Winton</a:t>
            </a:r>
            <a:r>
              <a:rPr lang="hu-HU" dirty="0" smtClean="0"/>
              <a:t>)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1944. december- 1945. október: </a:t>
            </a:r>
            <a:r>
              <a:rPr lang="hu-HU" dirty="0" err="1" smtClean="0"/>
              <a:t>Breslau</a:t>
            </a:r>
            <a:r>
              <a:rPr lang="hu-HU" dirty="0" smtClean="0"/>
              <a:t>, Halle</a:t>
            </a:r>
            <a:r>
              <a:rPr lang="hu-HU" dirty="0"/>
              <a:t>, Drezda, </a:t>
            </a:r>
            <a:r>
              <a:rPr lang="hu-HU" dirty="0" smtClean="0"/>
              <a:t>Passau.</a:t>
            </a: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1945. november  30. A 2275 </a:t>
            </a:r>
            <a:r>
              <a:rPr lang="hu-HU" dirty="0" err="1" smtClean="0"/>
              <a:t>fszám</a:t>
            </a:r>
            <a:r>
              <a:rPr lang="hu-HU" dirty="0" smtClean="0"/>
              <a:t>. igazolóbizottsági tárgyalás állásvesztésre ítélte.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1946. április: Budapesti Népbíróság hat havi börtönre ítélte, majd 1948. januárjában perújrafelvétel, május 3-án </a:t>
            </a:r>
            <a:r>
              <a:rPr lang="hu-HU" u="sng" dirty="0" smtClean="0">
                <a:solidFill>
                  <a:srgbClr val="FF0000"/>
                </a:solidFill>
              </a:rPr>
              <a:t>teljes felmentés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1946-os szabadulása után magánorvosként dolgozott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1949. február 26. letartóztatják. További sorsáról biztos adat nincs, az őrizetben meghalt.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Dr. Podhradszky Lajos tudományos tevékenysége az I.sz. Anatómiai Intézetben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Érdeklődése az idegrendszer, különösen a vegetatív idegrendszer szövettana felé fordult. A spinális dúcok sejtjeit és a gyökök rostjait vizsgálta és több új megállapítást tett, többek között azt, hogy a szimpatikus idegrendszer rostjai részben velőshüvellyel bírnak.  Ezen munkái közben új szövettani vizsgáló eljárást dolgozott ki, bizonyítva nagy érzékét az experimentális orvostudomány iránt. </a:t>
            </a:r>
          </a:p>
          <a:p>
            <a:endParaRPr lang="hu-H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Tudományos közleményei </a:t>
            </a:r>
            <a:br>
              <a:rPr lang="hu-HU" b="1" dirty="0" smtClean="0"/>
            </a:br>
            <a:r>
              <a:rPr lang="hu-HU" b="1" dirty="0" smtClean="0"/>
              <a:t>az I. sz. Anatómiai Intézetből</a:t>
            </a:r>
            <a:endParaRPr lang="hu-HU" b="1" dirty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hu-HU" smtClean="0"/>
              <a:t>Über die Darstellung der Nervenelemente in aufgeklebten Schnitten. </a:t>
            </a:r>
            <a:r>
              <a:rPr lang="hu-HU" sz="2800" i="1" smtClean="0"/>
              <a:t>1933. Zeitschrift für Anat Entw.</a:t>
            </a:r>
          </a:p>
          <a:p>
            <a:r>
              <a:rPr lang="hu-HU" smtClean="0"/>
              <a:t>A béka gerincvelői gyökereinek, idegeinek és symphaticumának rostösszetétele </a:t>
            </a:r>
            <a:r>
              <a:rPr lang="hu-HU" sz="2800" i="1" smtClean="0"/>
              <a:t>1933. Magyar Biol Kutatóint I. o. munkáiból</a:t>
            </a:r>
          </a:p>
          <a:p>
            <a:r>
              <a:rPr lang="hu-HU" smtClean="0"/>
              <a:t>Az együttérző dúcokból eredő velős rostokról. </a:t>
            </a:r>
            <a:r>
              <a:rPr lang="hu-HU" sz="2800" i="1" smtClean="0"/>
              <a:t>1934. Magyar Tud Akad Mat és Termtud Ért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/>
              <a:t>Dr. Podhradszky Lajos tudományos tevékenységének jellemzése az I. Belklinikán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r>
              <a:rPr lang="hu-HU" smtClean="0"/>
              <a:t>Az experimentális patológia iránti szeretetét magával vitte az I. sz. Belklinikára, ahol 1936-tól dolgozott. Itt kísérleteiben, melyek egy részét Gömöri Pállal együtt végezte, különösen a vízforgalom érdekelte, és ennek fontos tényezőivel, egyrészt a nátrium-vízforgalommal, másrészt a colloidosmosisos nyomással foglalkozik. </a:t>
            </a:r>
          </a:p>
        </p:txBody>
      </p:sp>
      <p:sp>
        <p:nvSpPr>
          <p:cNvPr id="20483" name="Szövegdoboz 3"/>
          <p:cNvSpPr txBox="1">
            <a:spLocks noChangeArrowheads="1"/>
          </p:cNvSpPr>
          <p:nvPr/>
        </p:nvSpPr>
        <p:spPr bwMode="auto">
          <a:xfrm>
            <a:off x="361950" y="6067425"/>
            <a:ext cx="8351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i="1">
                <a:latin typeface="Calibri" pitchFamily="34" charset="0"/>
              </a:rPr>
              <a:t>Dr. Herzog Ferenc és Dr. Boros József előterjesztésében Dr. Podhradszky Lajos egyetemi tanársegéd tudományos dolgozatainak II. fokú bírálata az Orvoskari Tanártestület számára. Budapest, 1943. február hó.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Tudományos közleményei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I. Belklinikán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Az </a:t>
            </a:r>
            <a:r>
              <a:rPr lang="hu-HU" dirty="0" err="1" smtClean="0"/>
              <a:t>extrarenalis</a:t>
            </a:r>
            <a:r>
              <a:rPr lang="hu-HU" dirty="0" smtClean="0"/>
              <a:t> (</a:t>
            </a:r>
            <a:r>
              <a:rPr lang="hu-HU" dirty="0" err="1" smtClean="0"/>
              <a:t>hypochloraemias</a:t>
            </a:r>
            <a:r>
              <a:rPr lang="hu-HU" dirty="0" smtClean="0"/>
              <a:t>) </a:t>
            </a:r>
            <a:r>
              <a:rPr lang="hu-HU" dirty="0" err="1" smtClean="0"/>
              <a:t>azotaemiák</a:t>
            </a:r>
            <a:r>
              <a:rPr lang="hu-HU" dirty="0" smtClean="0"/>
              <a:t> </a:t>
            </a:r>
            <a:r>
              <a:rPr lang="hu-HU" dirty="0" err="1" smtClean="0"/>
              <a:t>mechanismusa</a:t>
            </a:r>
            <a:r>
              <a:rPr lang="hu-HU" dirty="0" smtClean="0"/>
              <a:t>. </a:t>
            </a:r>
            <a:r>
              <a:rPr lang="hu-HU" i="1" dirty="0" smtClean="0"/>
              <a:t>1937. Orvosi Hetilap és </a:t>
            </a:r>
            <a:r>
              <a:rPr lang="hu-HU" i="1" dirty="0" err="1" smtClean="0"/>
              <a:t>Acta</a:t>
            </a:r>
            <a:r>
              <a:rPr lang="hu-HU" i="1" dirty="0" smtClean="0"/>
              <a:t> </a:t>
            </a:r>
            <a:r>
              <a:rPr lang="hu-HU" i="1" dirty="0" err="1" smtClean="0"/>
              <a:t>Med</a:t>
            </a:r>
            <a:r>
              <a:rPr lang="hu-HU" i="1" dirty="0" smtClean="0"/>
              <a:t> </a:t>
            </a:r>
            <a:r>
              <a:rPr lang="hu-HU" i="1" dirty="0" err="1" smtClean="0"/>
              <a:t>Scand</a:t>
            </a: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Fehérjevesztéses </a:t>
            </a:r>
            <a:r>
              <a:rPr lang="hu-HU" dirty="0" err="1" smtClean="0"/>
              <a:t>pylorusobstructio</a:t>
            </a:r>
            <a:r>
              <a:rPr lang="hu-HU" dirty="0" smtClean="0"/>
              <a:t> utáni </a:t>
            </a:r>
            <a:r>
              <a:rPr lang="hu-HU" dirty="0" err="1" smtClean="0"/>
              <a:t>hypochloraemiás</a:t>
            </a:r>
            <a:r>
              <a:rPr lang="hu-HU" dirty="0" smtClean="0"/>
              <a:t> </a:t>
            </a:r>
            <a:r>
              <a:rPr lang="hu-HU" dirty="0" err="1" smtClean="0"/>
              <a:t>azotaemia</a:t>
            </a:r>
            <a:r>
              <a:rPr lang="hu-HU" dirty="0" smtClean="0"/>
              <a:t> és annak </a:t>
            </a:r>
            <a:r>
              <a:rPr lang="hu-HU" dirty="0" err="1" smtClean="0"/>
              <a:t>mechanismusa</a:t>
            </a:r>
            <a:r>
              <a:rPr lang="hu-HU" dirty="0" smtClean="0"/>
              <a:t>. </a:t>
            </a:r>
            <a:r>
              <a:rPr lang="hu-HU" i="1" dirty="0" smtClean="0"/>
              <a:t>1937. Magyar Orv. </a:t>
            </a:r>
            <a:r>
              <a:rPr lang="hu-HU" i="1" dirty="0" err="1" smtClean="0"/>
              <a:t>Arch</a:t>
            </a:r>
            <a:r>
              <a:rPr lang="hu-HU" i="1" dirty="0" smtClean="0"/>
              <a:t>. És </a:t>
            </a:r>
            <a:r>
              <a:rPr lang="hu-HU" i="1" dirty="0" err="1" smtClean="0"/>
              <a:t>Acta</a:t>
            </a:r>
            <a:r>
              <a:rPr lang="hu-HU" i="1" dirty="0" smtClean="0"/>
              <a:t> </a:t>
            </a:r>
            <a:r>
              <a:rPr lang="hu-HU" i="1" dirty="0" err="1" smtClean="0"/>
              <a:t>Med</a:t>
            </a:r>
            <a:r>
              <a:rPr lang="hu-HU" i="1" dirty="0" smtClean="0"/>
              <a:t> </a:t>
            </a:r>
            <a:r>
              <a:rPr lang="hu-HU" i="1" dirty="0" err="1" smtClean="0"/>
              <a:t>Scand</a:t>
            </a:r>
            <a:r>
              <a:rPr lang="hu-HU" i="1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 err="1" smtClean="0"/>
              <a:t>serumfehérjék</a:t>
            </a:r>
            <a:r>
              <a:rPr lang="hu-HU" dirty="0" smtClean="0"/>
              <a:t> és a </a:t>
            </a:r>
            <a:r>
              <a:rPr lang="hu-HU" dirty="0" err="1" smtClean="0"/>
              <a:t>kolloidosmosis</a:t>
            </a:r>
            <a:r>
              <a:rPr lang="hu-HU" dirty="0" smtClean="0"/>
              <a:t> nyomás viselkedése </a:t>
            </a:r>
            <a:r>
              <a:rPr lang="hu-HU" dirty="0" err="1" smtClean="0"/>
              <a:t>myxoedemaban</a:t>
            </a:r>
            <a:r>
              <a:rPr lang="hu-HU" dirty="0" smtClean="0"/>
              <a:t> és </a:t>
            </a:r>
            <a:r>
              <a:rPr lang="hu-HU" dirty="0" err="1" smtClean="0"/>
              <a:t>hypophysaer</a:t>
            </a:r>
            <a:r>
              <a:rPr lang="hu-HU" dirty="0" smtClean="0"/>
              <a:t> soványságban. </a:t>
            </a:r>
            <a:r>
              <a:rPr lang="hu-HU" i="1" dirty="0" smtClean="0"/>
              <a:t>1937. Orvosi Hetilap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Endokrin betegségekben végzett </a:t>
            </a:r>
            <a:r>
              <a:rPr lang="hu-HU" dirty="0" err="1" smtClean="0"/>
              <a:t>serumfehérje</a:t>
            </a:r>
            <a:r>
              <a:rPr lang="hu-HU" dirty="0" smtClean="0"/>
              <a:t> vizsgálatok. </a:t>
            </a:r>
            <a:r>
              <a:rPr lang="hu-HU" i="1" dirty="0" smtClean="0"/>
              <a:t>1939. Orvosi Hetilap és </a:t>
            </a:r>
            <a:r>
              <a:rPr lang="hu-HU" i="1" dirty="0" err="1" smtClean="0"/>
              <a:t>Acta</a:t>
            </a:r>
            <a:r>
              <a:rPr lang="hu-HU" i="1" dirty="0" smtClean="0"/>
              <a:t> </a:t>
            </a:r>
            <a:r>
              <a:rPr lang="hu-HU" i="1" dirty="0" err="1" smtClean="0"/>
              <a:t>Med</a:t>
            </a:r>
            <a:r>
              <a:rPr lang="hu-HU" i="1" dirty="0" smtClean="0"/>
              <a:t> </a:t>
            </a:r>
            <a:r>
              <a:rPr lang="hu-HU" i="1" dirty="0" err="1" smtClean="0"/>
              <a:t>Scand</a:t>
            </a: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keringés jelentősége az </a:t>
            </a:r>
            <a:r>
              <a:rPr lang="hu-HU" dirty="0" err="1" smtClean="0"/>
              <a:t>extrarenalis</a:t>
            </a:r>
            <a:r>
              <a:rPr lang="hu-HU" dirty="0" smtClean="0"/>
              <a:t> </a:t>
            </a:r>
            <a:r>
              <a:rPr lang="hu-HU" dirty="0" err="1" smtClean="0"/>
              <a:t>azotaemiák</a:t>
            </a:r>
            <a:r>
              <a:rPr lang="hu-HU" dirty="0" smtClean="0"/>
              <a:t> </a:t>
            </a:r>
            <a:r>
              <a:rPr lang="hu-HU" dirty="0" err="1" smtClean="0"/>
              <a:t>pathogenesisében</a:t>
            </a:r>
            <a:r>
              <a:rPr lang="hu-HU" dirty="0" smtClean="0"/>
              <a:t>. </a:t>
            </a:r>
            <a:r>
              <a:rPr lang="hu-HU" i="1" dirty="0"/>
              <a:t>1940</a:t>
            </a:r>
            <a:r>
              <a:rPr lang="hu-HU" i="1" dirty="0" smtClean="0"/>
              <a:t>. </a:t>
            </a:r>
            <a:r>
              <a:rPr lang="hu-HU" i="1" dirty="0" err="1" smtClean="0"/>
              <a:t>Orvostud</a:t>
            </a:r>
            <a:r>
              <a:rPr lang="hu-HU" i="1" dirty="0" smtClean="0"/>
              <a:t> </a:t>
            </a:r>
            <a:r>
              <a:rPr lang="hu-HU" i="1" dirty="0" err="1" smtClean="0"/>
              <a:t>Közl</a:t>
            </a:r>
            <a:r>
              <a:rPr lang="hu-HU" i="1" dirty="0"/>
              <a:t> </a:t>
            </a:r>
            <a:r>
              <a:rPr lang="hu-HU" i="1" dirty="0" smtClean="0"/>
              <a:t>és </a:t>
            </a:r>
            <a:r>
              <a:rPr lang="hu-HU" i="1" dirty="0" err="1" smtClean="0"/>
              <a:t>Acta</a:t>
            </a:r>
            <a:r>
              <a:rPr lang="hu-HU" i="1" dirty="0" smtClean="0"/>
              <a:t> </a:t>
            </a:r>
            <a:r>
              <a:rPr lang="hu-HU" i="1" dirty="0" err="1" smtClean="0"/>
              <a:t>Med</a:t>
            </a:r>
            <a:r>
              <a:rPr lang="hu-HU" i="1" dirty="0" smtClean="0"/>
              <a:t> </a:t>
            </a:r>
            <a:r>
              <a:rPr lang="hu-HU" i="1" dirty="0" err="1" smtClean="0"/>
              <a:t>Scand</a:t>
            </a:r>
            <a:r>
              <a:rPr lang="hu-HU" i="1" dirty="0" smtClean="0"/>
              <a:t>. </a:t>
            </a:r>
            <a:endParaRPr lang="hu-HU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Egyszerű eljárás a keringés sebességének mérésére állatkísérletben. </a:t>
            </a:r>
            <a:r>
              <a:rPr lang="hu-HU" i="1" dirty="0" smtClean="0"/>
              <a:t>1940. Magyar Orv </a:t>
            </a:r>
            <a:r>
              <a:rPr lang="hu-HU" i="1" dirty="0" err="1" smtClean="0"/>
              <a:t>Arch</a:t>
            </a:r>
            <a:r>
              <a:rPr lang="hu-HU" i="1" dirty="0" smtClean="0"/>
              <a:t> és </a:t>
            </a:r>
            <a:r>
              <a:rPr lang="hu-HU" i="1" dirty="0" err="1" smtClean="0"/>
              <a:t>Pflüger</a:t>
            </a:r>
            <a:r>
              <a:rPr lang="hu-HU" i="1" dirty="0" smtClean="0"/>
              <a:t>’s </a:t>
            </a:r>
            <a:r>
              <a:rPr lang="hu-HU" i="1" dirty="0" err="1" smtClean="0"/>
              <a:t>Arch</a:t>
            </a:r>
            <a:r>
              <a:rPr lang="hu-HU" i="1" dirty="0" smtClean="0"/>
              <a:t> </a:t>
            </a:r>
            <a:r>
              <a:rPr lang="hu-HU" i="1" dirty="0" err="1" smtClean="0"/>
              <a:t>Eur</a:t>
            </a:r>
            <a:r>
              <a:rPr lang="hu-HU" i="1" dirty="0" smtClean="0"/>
              <a:t> J </a:t>
            </a:r>
            <a:r>
              <a:rPr lang="hu-HU" i="1" dirty="0" err="1" smtClean="0"/>
              <a:t>Physiol</a:t>
            </a: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Kristalloidosan</a:t>
            </a:r>
            <a:r>
              <a:rPr lang="hu-HU" dirty="0" smtClean="0"/>
              <a:t> és kolloidosan </a:t>
            </a:r>
            <a:r>
              <a:rPr lang="hu-HU" dirty="0" err="1" smtClean="0"/>
              <a:t>isotoniás</a:t>
            </a:r>
            <a:r>
              <a:rPr lang="hu-HU" dirty="0" smtClean="0"/>
              <a:t> oldatok hatása a veseműködésre. </a:t>
            </a:r>
            <a:r>
              <a:rPr lang="hu-HU" i="1" dirty="0" smtClean="0"/>
              <a:t>1940. Orvosképzés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</a:t>
            </a:r>
            <a:r>
              <a:rPr lang="hu-HU" dirty="0" err="1" smtClean="0"/>
              <a:t>belsőelválasztású</a:t>
            </a:r>
            <a:r>
              <a:rPr lang="hu-HU" dirty="0" smtClean="0"/>
              <a:t> mirigyrendszer szerepe a </a:t>
            </a:r>
            <a:r>
              <a:rPr lang="hu-HU" dirty="0" err="1" smtClean="0"/>
              <a:t>serumfehérjék</a:t>
            </a:r>
            <a:r>
              <a:rPr lang="hu-HU" dirty="0" smtClean="0"/>
              <a:t> szabályozásában. </a:t>
            </a:r>
            <a:r>
              <a:rPr lang="hu-HU" i="1" dirty="0" smtClean="0"/>
              <a:t>1941 </a:t>
            </a:r>
            <a:r>
              <a:rPr lang="hu-HU" i="1" dirty="0" err="1" smtClean="0"/>
              <a:t>Orvostud</a:t>
            </a:r>
            <a:r>
              <a:rPr lang="hu-HU" i="1" dirty="0" smtClean="0"/>
              <a:t> </a:t>
            </a:r>
            <a:r>
              <a:rPr lang="hu-HU" i="1" dirty="0" err="1" smtClean="0"/>
              <a:t>Közl</a:t>
            </a:r>
            <a:r>
              <a:rPr lang="hu-HU" i="1" dirty="0" smtClean="0"/>
              <a:t> és </a:t>
            </a:r>
            <a:r>
              <a:rPr lang="hu-HU" i="1" dirty="0" err="1" smtClean="0"/>
              <a:t>Klin</a:t>
            </a:r>
            <a:r>
              <a:rPr lang="hu-HU" i="1" dirty="0" smtClean="0"/>
              <a:t> </a:t>
            </a:r>
            <a:r>
              <a:rPr lang="hu-HU" i="1" dirty="0" err="1" smtClean="0"/>
              <a:t>Wochenschrift</a:t>
            </a: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fehérjekép (mennyiség és aktivitás) változása élettani és kóros állapotokban. A fehérjekép változása rendes terhesség és szülés alatt. </a:t>
            </a:r>
            <a:r>
              <a:rPr lang="hu-HU" i="1" dirty="0" smtClean="0"/>
              <a:t>1942. </a:t>
            </a:r>
            <a:r>
              <a:rPr lang="hu-HU" i="1" dirty="0" err="1" smtClean="0"/>
              <a:t>Orvostud</a:t>
            </a:r>
            <a:r>
              <a:rPr lang="hu-HU" i="1" dirty="0" smtClean="0"/>
              <a:t> </a:t>
            </a:r>
            <a:r>
              <a:rPr lang="hu-HU" i="1" dirty="0" err="1" smtClean="0"/>
              <a:t>Közl</a:t>
            </a: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1105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Office-téma</vt:lpstr>
      <vt:lpstr>Dr. Szentágothai János levele Für Lajos honvédelmi miniszternek 1992. október 20-án</vt:lpstr>
      <vt:lpstr>Dr. Podhradszky Lajos belklinikai orvos emlékezete</vt:lpstr>
      <vt:lpstr>Dr. Podhradszky Lajos családja</vt:lpstr>
      <vt:lpstr>A korompai vasgyár látképe és a gyár kórháza</vt:lpstr>
      <vt:lpstr>Dr. Podhradszky Lajos életrajzi adatai</vt:lpstr>
      <vt:lpstr>Dr. Podhradszky Lajos tudományos tevékenysége az I.sz. Anatómiai Intézetben</vt:lpstr>
      <vt:lpstr>Tudományos közleményei  az I. sz. Anatómiai Intézetből</vt:lpstr>
      <vt:lpstr>Dr. Podhradszky Lajos tudományos tevékenységének jellemzése az I. Belklinikán</vt:lpstr>
      <vt:lpstr>Tudományos közleményei  az I. Belklinikán</vt:lpstr>
      <vt:lpstr>Tudományos közleményei  az I. Belklinikán</vt:lpstr>
      <vt:lpstr>Herzog Ferenc professzor orvosi működésének vezérfonalai</vt:lpstr>
      <vt:lpstr>Dr. Podhradszky Lajos habilitációja 1943-ban:  A belső betegségek kórélettana</vt:lpstr>
      <vt:lpstr>Dr. Podhradszky Lajos tudományos tevékenységének jellemzése</vt:lpstr>
      <vt:lpstr>14. dia</vt:lpstr>
      <vt:lpstr>Az 1944 decemberében kitelepített hallgatók száma</vt:lpstr>
      <vt:lpstr>Az egyetemi hallgatók és Dr. Podhradszky Lajos útja 1944 december- 1945 október között</vt:lpstr>
      <vt:lpstr>A Herzog Ferenc által vezetett I. sz. Belgyógyászati Klinika orvoskara a kihallgatási jegyzőkönyvekből összeállítva</vt:lpstr>
      <vt:lpstr>Dr. Szentágothai János levele Für Lajos honvédelmi miniszternek 1992. október 20-án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Szathmári Miklós</dc:creator>
  <cp:lastModifiedBy>Halász Andrea</cp:lastModifiedBy>
  <cp:revision>52</cp:revision>
  <cp:lastPrinted>2014-10-28T16:42:55Z</cp:lastPrinted>
  <dcterms:created xsi:type="dcterms:W3CDTF">2014-09-24T13:07:37Z</dcterms:created>
  <dcterms:modified xsi:type="dcterms:W3CDTF">2014-11-06T12:43:23Z</dcterms:modified>
</cp:coreProperties>
</file>