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2" r:id="rId9"/>
    <p:sldId id="268" r:id="rId10"/>
    <p:sldId id="267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2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C281-9759-4FC1-A6DF-6988F6DD3480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70CC-56C2-4FC0-8909-C8A9024D88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A09F-E3F7-468F-A5BA-ADB6F02DD5C2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081E-A0C1-400E-A94C-4B6B7F903E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3178-2F95-46A6-8B37-D225BF95C489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30FA-6F90-48D9-99DF-D2D8D6808D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ECA1-BBF5-4731-A806-48960ECFC16A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A5A5-C708-4D89-B000-A8603F94F2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6AD4-F421-4FA9-8DC9-CADBC29D9D60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2A37-9F87-468F-8B17-86F1538B64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F023-77B6-4D6B-91D3-872FB2F49DBA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FC6E-C9C2-4E7D-A304-260C70BDCB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6183-A01A-4B8A-AE78-F8943AECE578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709C-7C7B-4D04-836F-5B04D9BBCF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E4B5-D968-4186-95A9-437C6CBF371A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3423-BD0E-4C51-8F99-9C53C448C1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CF5-0DA8-46B5-AAFC-C85944B82FD7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7C6B-3559-496E-A86D-94B4F2C418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9B3C-B615-418D-ABB1-6E60EDC00BAD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F58D-C7D9-4278-879F-DC3F64C811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FA68-F690-4D74-B9B2-77DD5810025E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23B0-3690-4F84-B2A1-AA549DFD81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41E0D-06A6-46A8-8361-2BE4A0ECB3CE}" type="datetimeFigureOut">
              <a:rPr lang="hu-HU"/>
              <a:pPr>
                <a:defRPr/>
              </a:pPr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F69ED-6C22-46D0-8097-606C1314E4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7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4" name="Szövegdoboz 9"/>
          <p:cNvSpPr txBox="1">
            <a:spLocks noChangeArrowheads="1"/>
          </p:cNvSpPr>
          <p:nvPr/>
        </p:nvSpPr>
        <p:spPr bwMode="auto">
          <a:xfrm>
            <a:off x="1285875" y="1854200"/>
            <a:ext cx="7181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>
                <a:latin typeface="Times New Roman" pitchFamily="18" charset="0"/>
                <a:cs typeface="Times New Roman" pitchFamily="18" charset="0"/>
              </a:rPr>
              <a:t>Emberi neutrofil granulociták egy sejten kívüli baktérium ellenes mechanizmusa: </a:t>
            </a:r>
          </a:p>
          <a:p>
            <a:pPr algn="ctr"/>
            <a:r>
              <a:rPr lang="hu-HU" sz="3200" b="1">
                <a:latin typeface="Times New Roman" pitchFamily="18" charset="0"/>
                <a:cs typeface="Times New Roman" pitchFamily="18" charset="0"/>
              </a:rPr>
              <a:t>a mikrovezikulák</a:t>
            </a:r>
          </a:p>
        </p:txBody>
      </p:sp>
      <p:sp>
        <p:nvSpPr>
          <p:cNvPr id="13315" name="Szövegdoboz 10"/>
          <p:cNvSpPr txBox="1">
            <a:spLocks noChangeArrowheads="1"/>
          </p:cNvSpPr>
          <p:nvPr/>
        </p:nvSpPr>
        <p:spPr bwMode="auto">
          <a:xfrm>
            <a:off x="1285875" y="4621213"/>
            <a:ext cx="71818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600">
                <a:latin typeface="Times New Roman" pitchFamily="18" charset="0"/>
                <a:cs typeface="Times New Roman" pitchFamily="18" charset="0"/>
              </a:rPr>
              <a:t>Dr. Timár Csaba</a:t>
            </a:r>
          </a:p>
          <a:p>
            <a:pPr algn="ctr"/>
            <a:r>
              <a:rPr lang="hu-HU" sz="2600">
                <a:latin typeface="Times New Roman" pitchFamily="18" charset="0"/>
                <a:cs typeface="Times New Roman" pitchFamily="18" charset="0"/>
              </a:rPr>
              <a:t>Semmelweis Egyetem, Élettani Intézet</a:t>
            </a:r>
          </a:p>
          <a:p>
            <a:pPr algn="ctr"/>
            <a:endParaRPr lang="hu-HU" sz="2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>
                <a:latin typeface="Times New Roman" pitchFamily="18" charset="0"/>
                <a:cs typeface="Times New Roman" pitchFamily="18" charset="0"/>
              </a:rPr>
              <a:t>2014. Szeptember 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38" name="Kép 1"/>
            <p:cNvPicPr>
              <a:picLocks noChangeAspect="1"/>
            </p:cNvPicPr>
            <p:nvPr/>
          </p:nvPicPr>
          <p:blipFill>
            <a:blip r:embed="rId3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0" name="Szövegdoboz 14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hatásmód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92363"/>
            <a:ext cx="42227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92363"/>
            <a:ext cx="42227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Csoportba foglalás 15"/>
          <p:cNvGrpSpPr>
            <a:grpSpLocks/>
          </p:cNvGrpSpPr>
          <p:nvPr/>
        </p:nvGrpSpPr>
        <p:grpSpPr bwMode="auto">
          <a:xfrm>
            <a:off x="7191375" y="989013"/>
            <a:ext cx="1755775" cy="1220787"/>
            <a:chOff x="0" y="2181395"/>
            <a:chExt cx="1755603" cy="1220659"/>
          </a:xfrm>
        </p:grpSpPr>
        <p:sp>
          <p:nvSpPr>
            <p:cNvPr id="17" name="Téglalap 16"/>
            <p:cNvSpPr/>
            <p:nvPr/>
          </p:nvSpPr>
          <p:spPr>
            <a:xfrm>
              <a:off x="28572" y="2236951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2535" name="Szövegdoboz 17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22536" name="Szövegdoboz 18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72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4" name="Szövegdoboz 14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hatásmód</a:t>
            </a:r>
          </a:p>
        </p:txBody>
      </p:sp>
      <p:pic>
        <p:nvPicPr>
          <p:cNvPr id="23555" name="Picture 6" descr="0"/>
          <p:cNvPicPr>
            <a:picLocks noChangeAspect="1" noChangeArrowheads="1"/>
          </p:cNvPicPr>
          <p:nvPr/>
        </p:nvPicPr>
        <p:blipFill>
          <a:blip r:embed="rId3"/>
          <a:srcRect l="40158" t="35886" r="48555" b="49997"/>
          <a:stretch>
            <a:fillRect/>
          </a:stretch>
        </p:blipFill>
        <p:spPr bwMode="auto">
          <a:xfrm>
            <a:off x="4897438" y="2565400"/>
            <a:ext cx="2303462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96988" y="59515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n=14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905500" y="58785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n=4</a:t>
            </a:r>
          </a:p>
        </p:txBody>
      </p:sp>
      <p:pic>
        <p:nvPicPr>
          <p:cNvPr id="23558" name="Picture 10" descr="45"/>
          <p:cNvPicPr>
            <a:picLocks noChangeAspect="1" noChangeArrowheads="1"/>
          </p:cNvPicPr>
          <p:nvPr/>
        </p:nvPicPr>
        <p:blipFill>
          <a:blip r:embed="rId4"/>
          <a:srcRect l="40807" t="37721" r="48691" b="49127"/>
          <a:stretch>
            <a:fillRect/>
          </a:stretch>
        </p:blipFill>
        <p:spPr bwMode="auto">
          <a:xfrm>
            <a:off x="6697663" y="4295775"/>
            <a:ext cx="2303462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6192838" y="2565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/>
              <a:t>0. min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7993063" y="42957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/>
              <a:t>45. min</a:t>
            </a:r>
          </a:p>
        </p:txBody>
      </p:sp>
      <p:pic>
        <p:nvPicPr>
          <p:cNvPr id="23561" name="Picture 13" descr="clump 0"/>
          <p:cNvPicPr>
            <a:picLocks noChangeAspect="1" noChangeArrowheads="1"/>
          </p:cNvPicPr>
          <p:nvPr/>
        </p:nvPicPr>
        <p:blipFill>
          <a:blip r:embed="rId5"/>
          <a:srcRect l="46634" t="19690" r="45345" b="70271"/>
          <a:stretch>
            <a:fillRect/>
          </a:stretch>
        </p:blipFill>
        <p:spPr bwMode="auto">
          <a:xfrm>
            <a:off x="360363" y="2565400"/>
            <a:ext cx="230505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2" name="Picture 14" descr="clump 45"/>
          <p:cNvPicPr>
            <a:picLocks noChangeAspect="1" noChangeArrowheads="1"/>
          </p:cNvPicPr>
          <p:nvPr/>
        </p:nvPicPr>
        <p:blipFill>
          <a:blip r:embed="rId6"/>
          <a:srcRect l="44530" t="16649" r="47440" b="73288"/>
          <a:stretch>
            <a:fillRect/>
          </a:stretch>
        </p:blipFill>
        <p:spPr bwMode="auto">
          <a:xfrm>
            <a:off x="2160588" y="4294188"/>
            <a:ext cx="2303462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1657350" y="25654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/>
              <a:t>0. min</a:t>
            </a: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3457575" y="42957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altLang="hu-HU"/>
              <a:t>45. min</a:t>
            </a:r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3736975" y="1917700"/>
            <a:ext cx="388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i="1">
                <a:latin typeface="Times New Roman" pitchFamily="18" charset="0"/>
                <a:cs typeface="Times New Roman" pitchFamily="18" charset="0"/>
              </a:rPr>
              <a:t>S.aureus </a:t>
            </a:r>
            <a:r>
              <a:rPr lang="hu-HU" altLang="hu-HU" sz="2000">
                <a:latin typeface="Times New Roman" pitchFamily="18" charset="0"/>
                <a:cs typeface="Times New Roman" pitchFamily="18" charset="0"/>
              </a:rPr>
              <a:t>magában                                  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133350" y="1917700"/>
            <a:ext cx="361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b-MV + </a:t>
            </a:r>
            <a:r>
              <a:rPr lang="hu-HU" altLang="hu-HU" i="1">
                <a:latin typeface="Times New Roman" pitchFamily="18" charset="0"/>
                <a:cs typeface="Times New Roman" pitchFamily="18" charset="0"/>
              </a:rPr>
              <a:t>S.aureus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 aggregálódás </a:t>
            </a: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után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23567" name="Csoportba foglalás 22"/>
          <p:cNvGrpSpPr>
            <a:grpSpLocks/>
          </p:cNvGrpSpPr>
          <p:nvPr/>
        </p:nvGrpSpPr>
        <p:grpSpPr bwMode="auto">
          <a:xfrm>
            <a:off x="7191375" y="989013"/>
            <a:ext cx="1755775" cy="1220787"/>
            <a:chOff x="0" y="2181395"/>
            <a:chExt cx="1755603" cy="1220659"/>
          </a:xfrm>
        </p:grpSpPr>
        <p:sp>
          <p:nvSpPr>
            <p:cNvPr id="24" name="Téglalap 23"/>
            <p:cNvSpPr/>
            <p:nvPr/>
          </p:nvSpPr>
          <p:spPr>
            <a:xfrm>
              <a:off x="28572" y="2236951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569" name="Szövegdoboz 24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23570" name="Szövegdoboz 25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782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8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6456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lehetséges jelentőség </a:t>
            </a:r>
          </a:p>
        </p:txBody>
      </p:sp>
      <p:grpSp>
        <p:nvGrpSpPr>
          <p:cNvPr id="24579" name="Group 4"/>
          <p:cNvGrpSpPr>
            <a:grpSpLocks noChangeAspect="1"/>
          </p:cNvGrpSpPr>
          <p:nvPr/>
        </p:nvGrpSpPr>
        <p:grpSpPr bwMode="auto">
          <a:xfrm>
            <a:off x="712788" y="1697038"/>
            <a:ext cx="7859712" cy="4575175"/>
            <a:chOff x="1229" y="1241"/>
            <a:chExt cx="4429" cy="2673"/>
          </a:xfrm>
        </p:grpSpPr>
        <p:sp>
          <p:nvSpPr>
            <p:cNvPr id="245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29" y="1241"/>
              <a:ext cx="3402" cy="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1993" y="1404"/>
              <a:ext cx="132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1993" y="2790"/>
              <a:ext cx="1322" cy="0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1993" y="2259"/>
              <a:ext cx="1322" cy="0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1993" y="1722"/>
              <a:ext cx="1322" cy="0"/>
            </a:xfrm>
            <a:prstGeom prst="line">
              <a:avLst/>
            </a:prstGeom>
            <a:noFill/>
            <a:ln w="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1993" y="1404"/>
              <a:ext cx="1322" cy="1923"/>
            </a:xfrm>
            <a:prstGeom prst="rect">
              <a:avLst/>
            </a:prstGeom>
            <a:noFill/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1993" y="1404"/>
              <a:ext cx="0" cy="19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1943" y="3327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>
              <a:off x="1943" y="2790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>
              <a:off x="1943" y="2259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>
              <a:off x="1943" y="1722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>
              <a:off x="1993" y="3327"/>
              <a:ext cx="13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V="1">
              <a:off x="1993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V="1">
              <a:off x="2127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 flipV="1">
              <a:off x="2205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V="1">
              <a:off x="2262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V="1">
              <a:off x="2304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 flipV="1">
              <a:off x="2339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 flipV="1">
              <a:off x="2368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 flipV="1">
              <a:off x="2389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 flipV="1">
              <a:off x="2410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 flipV="1">
              <a:off x="2431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 flipV="1">
              <a:off x="2566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 flipV="1">
              <a:off x="2644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 flipV="1">
              <a:off x="2700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 flipV="1">
              <a:off x="2743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 flipV="1">
              <a:off x="2778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V="1">
              <a:off x="2806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V="1">
              <a:off x="2835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V="1">
              <a:off x="2856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 flipV="1">
              <a:off x="2877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V="1">
              <a:off x="3004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V="1">
              <a:off x="3082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 flipV="1">
              <a:off x="3139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V="1">
              <a:off x="3181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V="1">
              <a:off x="3216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 flipV="1">
              <a:off x="3245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 flipV="1">
              <a:off x="3273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V="1">
              <a:off x="3294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0" name="Line 43"/>
            <p:cNvSpPr>
              <a:spLocks noChangeShapeType="1"/>
            </p:cNvSpPr>
            <p:nvPr/>
          </p:nvSpPr>
          <p:spPr bwMode="auto">
            <a:xfrm flipV="1">
              <a:off x="3315" y="3327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 flipV="1">
              <a:off x="1993" y="3278"/>
              <a:ext cx="0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2" name="Line 45"/>
            <p:cNvSpPr>
              <a:spLocks noChangeShapeType="1"/>
            </p:cNvSpPr>
            <p:nvPr/>
          </p:nvSpPr>
          <p:spPr bwMode="auto">
            <a:xfrm flipV="1">
              <a:off x="2431" y="3278"/>
              <a:ext cx="0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 flipV="1">
              <a:off x="2877" y="3278"/>
              <a:ext cx="0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4" name="Line 47"/>
            <p:cNvSpPr>
              <a:spLocks noChangeShapeType="1"/>
            </p:cNvSpPr>
            <p:nvPr/>
          </p:nvSpPr>
          <p:spPr bwMode="auto">
            <a:xfrm flipV="1">
              <a:off x="3315" y="3278"/>
              <a:ext cx="0" cy="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5" name="Freeform 48"/>
            <p:cNvSpPr>
              <a:spLocks/>
            </p:cNvSpPr>
            <p:nvPr/>
          </p:nvSpPr>
          <p:spPr bwMode="auto">
            <a:xfrm>
              <a:off x="1993" y="1729"/>
              <a:ext cx="1322" cy="396"/>
            </a:xfrm>
            <a:custGeom>
              <a:avLst/>
              <a:gdLst>
                <a:gd name="T0" fmla="*/ 0 w 187"/>
                <a:gd name="T1" fmla="*/ 2800 h 56"/>
                <a:gd name="T2" fmla="*/ 3096 w 187"/>
                <a:gd name="T3" fmla="*/ 898 h 56"/>
                <a:gd name="T4" fmla="*/ 4595 w 187"/>
                <a:gd name="T5" fmla="*/ 502 h 56"/>
                <a:gd name="T6" fmla="*/ 6249 w 187"/>
                <a:gd name="T7" fmla="*/ 0 h 56"/>
                <a:gd name="T8" fmla="*/ 7699 w 187"/>
                <a:gd name="T9" fmla="*/ 403 h 56"/>
                <a:gd name="T10" fmla="*/ 9346 w 187"/>
                <a:gd name="T11" fmla="*/ 1103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6"/>
                <a:gd name="T20" fmla="*/ 187 w 187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6">
                  <a:moveTo>
                    <a:pt x="0" y="56"/>
                  </a:moveTo>
                  <a:lnTo>
                    <a:pt x="62" y="18"/>
                  </a:lnTo>
                  <a:lnTo>
                    <a:pt x="92" y="10"/>
                  </a:lnTo>
                  <a:lnTo>
                    <a:pt x="125" y="0"/>
                  </a:lnTo>
                  <a:lnTo>
                    <a:pt x="154" y="8"/>
                  </a:lnTo>
                  <a:lnTo>
                    <a:pt x="187" y="22"/>
                  </a:lnTo>
                </a:path>
              </a:pathLst>
            </a:cu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6" name="Line 49"/>
            <p:cNvSpPr>
              <a:spLocks noChangeShapeType="1"/>
            </p:cNvSpPr>
            <p:nvPr/>
          </p:nvSpPr>
          <p:spPr bwMode="auto">
            <a:xfrm flipV="1">
              <a:off x="1993" y="2111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7" name="Line 50"/>
            <p:cNvSpPr>
              <a:spLocks noChangeShapeType="1"/>
            </p:cNvSpPr>
            <p:nvPr/>
          </p:nvSpPr>
          <p:spPr bwMode="auto">
            <a:xfrm>
              <a:off x="1972" y="2111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8" name="Line 51"/>
            <p:cNvSpPr>
              <a:spLocks noChangeShapeType="1"/>
            </p:cNvSpPr>
            <p:nvPr/>
          </p:nvSpPr>
          <p:spPr bwMode="auto">
            <a:xfrm flipV="1">
              <a:off x="2431" y="1771"/>
              <a:ext cx="0" cy="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29" name="Line 52"/>
            <p:cNvSpPr>
              <a:spLocks noChangeShapeType="1"/>
            </p:cNvSpPr>
            <p:nvPr/>
          </p:nvSpPr>
          <p:spPr bwMode="auto">
            <a:xfrm>
              <a:off x="2410" y="1771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0" name="Line 53"/>
            <p:cNvSpPr>
              <a:spLocks noChangeShapeType="1"/>
            </p:cNvSpPr>
            <p:nvPr/>
          </p:nvSpPr>
          <p:spPr bwMode="auto">
            <a:xfrm flipV="1">
              <a:off x="2644" y="1637"/>
              <a:ext cx="0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1" name="Line 54"/>
            <p:cNvSpPr>
              <a:spLocks noChangeShapeType="1"/>
            </p:cNvSpPr>
            <p:nvPr/>
          </p:nvSpPr>
          <p:spPr bwMode="auto">
            <a:xfrm>
              <a:off x="2622" y="1637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2" name="Line 55"/>
            <p:cNvSpPr>
              <a:spLocks noChangeShapeType="1"/>
            </p:cNvSpPr>
            <p:nvPr/>
          </p:nvSpPr>
          <p:spPr bwMode="auto">
            <a:xfrm flipV="1">
              <a:off x="2877" y="1510"/>
              <a:ext cx="0" cy="2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3" name="Line 56"/>
            <p:cNvSpPr>
              <a:spLocks noChangeShapeType="1"/>
            </p:cNvSpPr>
            <p:nvPr/>
          </p:nvSpPr>
          <p:spPr bwMode="auto">
            <a:xfrm>
              <a:off x="2856" y="1510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4" name="Line 57"/>
            <p:cNvSpPr>
              <a:spLocks noChangeShapeType="1"/>
            </p:cNvSpPr>
            <p:nvPr/>
          </p:nvSpPr>
          <p:spPr bwMode="auto">
            <a:xfrm flipV="1">
              <a:off x="3082" y="1644"/>
              <a:ext cx="0" cy="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5" name="Line 58"/>
            <p:cNvSpPr>
              <a:spLocks noChangeShapeType="1"/>
            </p:cNvSpPr>
            <p:nvPr/>
          </p:nvSpPr>
          <p:spPr bwMode="auto">
            <a:xfrm>
              <a:off x="3061" y="164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6" name="Line 59"/>
            <p:cNvSpPr>
              <a:spLocks noChangeShapeType="1"/>
            </p:cNvSpPr>
            <p:nvPr/>
          </p:nvSpPr>
          <p:spPr bwMode="auto">
            <a:xfrm flipV="1">
              <a:off x="3315" y="1821"/>
              <a:ext cx="0" cy="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7" name="Line 60"/>
            <p:cNvSpPr>
              <a:spLocks noChangeShapeType="1"/>
            </p:cNvSpPr>
            <p:nvPr/>
          </p:nvSpPr>
          <p:spPr bwMode="auto">
            <a:xfrm>
              <a:off x="3294" y="1821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8" name="Line 61"/>
            <p:cNvSpPr>
              <a:spLocks noChangeShapeType="1"/>
            </p:cNvSpPr>
            <p:nvPr/>
          </p:nvSpPr>
          <p:spPr bwMode="auto">
            <a:xfrm>
              <a:off x="1993" y="2125"/>
              <a:ext cx="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39" name="Line 62"/>
            <p:cNvSpPr>
              <a:spLocks noChangeShapeType="1"/>
            </p:cNvSpPr>
            <p:nvPr/>
          </p:nvSpPr>
          <p:spPr bwMode="auto">
            <a:xfrm>
              <a:off x="1972" y="2132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0" name="Line 63"/>
            <p:cNvSpPr>
              <a:spLocks noChangeShapeType="1"/>
            </p:cNvSpPr>
            <p:nvPr/>
          </p:nvSpPr>
          <p:spPr bwMode="auto">
            <a:xfrm>
              <a:off x="2431" y="1856"/>
              <a:ext cx="0" cy="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1" name="Line 64"/>
            <p:cNvSpPr>
              <a:spLocks noChangeShapeType="1"/>
            </p:cNvSpPr>
            <p:nvPr/>
          </p:nvSpPr>
          <p:spPr bwMode="auto">
            <a:xfrm>
              <a:off x="2410" y="1934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2" name="Line 65"/>
            <p:cNvSpPr>
              <a:spLocks noChangeShapeType="1"/>
            </p:cNvSpPr>
            <p:nvPr/>
          </p:nvSpPr>
          <p:spPr bwMode="auto">
            <a:xfrm>
              <a:off x="2644" y="1800"/>
              <a:ext cx="0" cy="1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3" name="Line 66"/>
            <p:cNvSpPr>
              <a:spLocks noChangeShapeType="1"/>
            </p:cNvSpPr>
            <p:nvPr/>
          </p:nvSpPr>
          <p:spPr bwMode="auto">
            <a:xfrm>
              <a:off x="2622" y="1955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4" name="Line 67"/>
            <p:cNvSpPr>
              <a:spLocks noChangeShapeType="1"/>
            </p:cNvSpPr>
            <p:nvPr/>
          </p:nvSpPr>
          <p:spPr bwMode="auto">
            <a:xfrm>
              <a:off x="2877" y="1729"/>
              <a:ext cx="0" cy="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5" name="Line 68"/>
            <p:cNvSpPr>
              <a:spLocks noChangeShapeType="1"/>
            </p:cNvSpPr>
            <p:nvPr/>
          </p:nvSpPr>
          <p:spPr bwMode="auto">
            <a:xfrm>
              <a:off x="2856" y="1941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6" name="Line 69"/>
            <p:cNvSpPr>
              <a:spLocks noChangeShapeType="1"/>
            </p:cNvSpPr>
            <p:nvPr/>
          </p:nvSpPr>
          <p:spPr bwMode="auto">
            <a:xfrm>
              <a:off x="3082" y="1786"/>
              <a:ext cx="0" cy="1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7" name="Line 70"/>
            <p:cNvSpPr>
              <a:spLocks noChangeShapeType="1"/>
            </p:cNvSpPr>
            <p:nvPr/>
          </p:nvSpPr>
          <p:spPr bwMode="auto">
            <a:xfrm>
              <a:off x="3061" y="1920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8" name="Line 71"/>
            <p:cNvSpPr>
              <a:spLocks noChangeShapeType="1"/>
            </p:cNvSpPr>
            <p:nvPr/>
          </p:nvSpPr>
          <p:spPr bwMode="auto">
            <a:xfrm>
              <a:off x="3315" y="1885"/>
              <a:ext cx="0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49" name="Line 72"/>
            <p:cNvSpPr>
              <a:spLocks noChangeShapeType="1"/>
            </p:cNvSpPr>
            <p:nvPr/>
          </p:nvSpPr>
          <p:spPr bwMode="auto">
            <a:xfrm>
              <a:off x="3294" y="1955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0" name="Freeform 73"/>
            <p:cNvSpPr>
              <a:spLocks/>
            </p:cNvSpPr>
            <p:nvPr/>
          </p:nvSpPr>
          <p:spPr bwMode="auto">
            <a:xfrm>
              <a:off x="1993" y="1941"/>
              <a:ext cx="1322" cy="983"/>
            </a:xfrm>
            <a:custGeom>
              <a:avLst/>
              <a:gdLst>
                <a:gd name="T0" fmla="*/ 0 w 187"/>
                <a:gd name="T1" fmla="*/ 6952 h 139"/>
                <a:gd name="T2" fmla="*/ 3096 w 187"/>
                <a:gd name="T3" fmla="*/ 5099 h 139"/>
                <a:gd name="T4" fmla="*/ 4595 w 187"/>
                <a:gd name="T5" fmla="*/ 3854 h 139"/>
                <a:gd name="T6" fmla="*/ 6249 w 187"/>
                <a:gd name="T7" fmla="*/ 2602 h 139"/>
                <a:gd name="T8" fmla="*/ 7699 w 187"/>
                <a:gd name="T9" fmla="*/ 1301 h 139"/>
                <a:gd name="T10" fmla="*/ 9346 w 187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39"/>
                <a:gd name="T20" fmla="*/ 187 w 187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39">
                  <a:moveTo>
                    <a:pt x="0" y="139"/>
                  </a:moveTo>
                  <a:lnTo>
                    <a:pt x="62" y="102"/>
                  </a:lnTo>
                  <a:lnTo>
                    <a:pt x="92" y="77"/>
                  </a:lnTo>
                  <a:lnTo>
                    <a:pt x="125" y="52"/>
                  </a:lnTo>
                  <a:lnTo>
                    <a:pt x="154" y="26"/>
                  </a:lnTo>
                  <a:lnTo>
                    <a:pt x="187" y="0"/>
                  </a:lnTo>
                </a:path>
              </a:pathLst>
            </a:custGeom>
            <a:noFill/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1" name="Line 74"/>
            <p:cNvSpPr>
              <a:spLocks noChangeShapeType="1"/>
            </p:cNvSpPr>
            <p:nvPr/>
          </p:nvSpPr>
          <p:spPr bwMode="auto">
            <a:xfrm>
              <a:off x="1993" y="2924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2" name="Line 75"/>
            <p:cNvSpPr>
              <a:spLocks noChangeShapeType="1"/>
            </p:cNvSpPr>
            <p:nvPr/>
          </p:nvSpPr>
          <p:spPr bwMode="auto">
            <a:xfrm>
              <a:off x="1972" y="292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3" name="Line 76"/>
            <p:cNvSpPr>
              <a:spLocks noChangeShapeType="1"/>
            </p:cNvSpPr>
            <p:nvPr/>
          </p:nvSpPr>
          <p:spPr bwMode="auto">
            <a:xfrm flipV="1">
              <a:off x="2431" y="2634"/>
              <a:ext cx="0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4" name="Line 77"/>
            <p:cNvSpPr>
              <a:spLocks noChangeShapeType="1"/>
            </p:cNvSpPr>
            <p:nvPr/>
          </p:nvSpPr>
          <p:spPr bwMode="auto">
            <a:xfrm>
              <a:off x="2410" y="2634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5" name="Line 78"/>
            <p:cNvSpPr>
              <a:spLocks noChangeShapeType="1"/>
            </p:cNvSpPr>
            <p:nvPr/>
          </p:nvSpPr>
          <p:spPr bwMode="auto">
            <a:xfrm>
              <a:off x="2644" y="248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6" name="Line 79"/>
            <p:cNvSpPr>
              <a:spLocks noChangeShapeType="1"/>
            </p:cNvSpPr>
            <p:nvPr/>
          </p:nvSpPr>
          <p:spPr bwMode="auto">
            <a:xfrm>
              <a:off x="2622" y="2486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7" name="Line 80"/>
            <p:cNvSpPr>
              <a:spLocks noChangeShapeType="1"/>
            </p:cNvSpPr>
            <p:nvPr/>
          </p:nvSpPr>
          <p:spPr bwMode="auto">
            <a:xfrm flipV="1">
              <a:off x="2877" y="2224"/>
              <a:ext cx="0" cy="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8" name="Line 81"/>
            <p:cNvSpPr>
              <a:spLocks noChangeShapeType="1"/>
            </p:cNvSpPr>
            <p:nvPr/>
          </p:nvSpPr>
          <p:spPr bwMode="auto">
            <a:xfrm>
              <a:off x="2856" y="222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59" name="Line 82"/>
            <p:cNvSpPr>
              <a:spLocks noChangeShapeType="1"/>
            </p:cNvSpPr>
            <p:nvPr/>
          </p:nvSpPr>
          <p:spPr bwMode="auto">
            <a:xfrm>
              <a:off x="3082" y="2125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0" name="Line 83"/>
            <p:cNvSpPr>
              <a:spLocks noChangeShapeType="1"/>
            </p:cNvSpPr>
            <p:nvPr/>
          </p:nvSpPr>
          <p:spPr bwMode="auto">
            <a:xfrm>
              <a:off x="3061" y="2125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1" name="Line 84"/>
            <p:cNvSpPr>
              <a:spLocks noChangeShapeType="1"/>
            </p:cNvSpPr>
            <p:nvPr/>
          </p:nvSpPr>
          <p:spPr bwMode="auto">
            <a:xfrm flipV="1">
              <a:off x="3315" y="1870"/>
              <a:ext cx="0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2" name="Line 85"/>
            <p:cNvSpPr>
              <a:spLocks noChangeShapeType="1"/>
            </p:cNvSpPr>
            <p:nvPr/>
          </p:nvSpPr>
          <p:spPr bwMode="auto">
            <a:xfrm>
              <a:off x="3294" y="1870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3" name="Line 86"/>
            <p:cNvSpPr>
              <a:spLocks noChangeShapeType="1"/>
            </p:cNvSpPr>
            <p:nvPr/>
          </p:nvSpPr>
          <p:spPr bwMode="auto">
            <a:xfrm>
              <a:off x="1993" y="2924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4" name="Line 87"/>
            <p:cNvSpPr>
              <a:spLocks noChangeShapeType="1"/>
            </p:cNvSpPr>
            <p:nvPr/>
          </p:nvSpPr>
          <p:spPr bwMode="auto">
            <a:xfrm>
              <a:off x="1972" y="292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5" name="Line 88"/>
            <p:cNvSpPr>
              <a:spLocks noChangeShapeType="1"/>
            </p:cNvSpPr>
            <p:nvPr/>
          </p:nvSpPr>
          <p:spPr bwMode="auto">
            <a:xfrm>
              <a:off x="2431" y="2662"/>
              <a:ext cx="0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6" name="Line 89"/>
            <p:cNvSpPr>
              <a:spLocks noChangeShapeType="1"/>
            </p:cNvSpPr>
            <p:nvPr/>
          </p:nvSpPr>
          <p:spPr bwMode="auto">
            <a:xfrm>
              <a:off x="2410" y="2698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7" name="Line 90"/>
            <p:cNvSpPr>
              <a:spLocks noChangeShapeType="1"/>
            </p:cNvSpPr>
            <p:nvPr/>
          </p:nvSpPr>
          <p:spPr bwMode="auto">
            <a:xfrm>
              <a:off x="2644" y="2486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8" name="Line 91"/>
            <p:cNvSpPr>
              <a:spLocks noChangeShapeType="1"/>
            </p:cNvSpPr>
            <p:nvPr/>
          </p:nvSpPr>
          <p:spPr bwMode="auto">
            <a:xfrm>
              <a:off x="2622" y="2486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69" name="Line 92"/>
            <p:cNvSpPr>
              <a:spLocks noChangeShapeType="1"/>
            </p:cNvSpPr>
            <p:nvPr/>
          </p:nvSpPr>
          <p:spPr bwMode="auto">
            <a:xfrm>
              <a:off x="2877" y="2309"/>
              <a:ext cx="0" cy="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0" name="Line 93"/>
            <p:cNvSpPr>
              <a:spLocks noChangeShapeType="1"/>
            </p:cNvSpPr>
            <p:nvPr/>
          </p:nvSpPr>
          <p:spPr bwMode="auto">
            <a:xfrm>
              <a:off x="2856" y="239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1" name="Line 94"/>
            <p:cNvSpPr>
              <a:spLocks noChangeShapeType="1"/>
            </p:cNvSpPr>
            <p:nvPr/>
          </p:nvSpPr>
          <p:spPr bwMode="auto">
            <a:xfrm>
              <a:off x="3082" y="2125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2" name="Line 95"/>
            <p:cNvSpPr>
              <a:spLocks noChangeShapeType="1"/>
            </p:cNvSpPr>
            <p:nvPr/>
          </p:nvSpPr>
          <p:spPr bwMode="auto">
            <a:xfrm>
              <a:off x="3061" y="2125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3" name="Line 96"/>
            <p:cNvSpPr>
              <a:spLocks noChangeShapeType="1"/>
            </p:cNvSpPr>
            <p:nvPr/>
          </p:nvSpPr>
          <p:spPr bwMode="auto">
            <a:xfrm>
              <a:off x="3315" y="1941"/>
              <a:ext cx="0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4" name="Line 97"/>
            <p:cNvSpPr>
              <a:spLocks noChangeShapeType="1"/>
            </p:cNvSpPr>
            <p:nvPr/>
          </p:nvSpPr>
          <p:spPr bwMode="auto">
            <a:xfrm>
              <a:off x="3294" y="2012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5" name="Freeform 98"/>
            <p:cNvSpPr>
              <a:spLocks/>
            </p:cNvSpPr>
            <p:nvPr/>
          </p:nvSpPr>
          <p:spPr bwMode="auto">
            <a:xfrm>
              <a:off x="1993" y="1976"/>
              <a:ext cx="1322" cy="941"/>
            </a:xfrm>
            <a:custGeom>
              <a:avLst/>
              <a:gdLst>
                <a:gd name="T0" fmla="*/ 0 w 187"/>
                <a:gd name="T1" fmla="*/ 6658 h 133"/>
                <a:gd name="T2" fmla="*/ 3096 w 187"/>
                <a:gd name="T3" fmla="*/ 5108 h 133"/>
                <a:gd name="T4" fmla="*/ 4595 w 187"/>
                <a:gd name="T5" fmla="*/ 3955 h 133"/>
                <a:gd name="T6" fmla="*/ 6249 w 187"/>
                <a:gd name="T7" fmla="*/ 2101 h 133"/>
                <a:gd name="T8" fmla="*/ 7699 w 187"/>
                <a:gd name="T9" fmla="*/ 849 h 133"/>
                <a:gd name="T10" fmla="*/ 9346 w 187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33"/>
                <a:gd name="T20" fmla="*/ 187 w 187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33">
                  <a:moveTo>
                    <a:pt x="0" y="133"/>
                  </a:moveTo>
                  <a:lnTo>
                    <a:pt x="62" y="102"/>
                  </a:lnTo>
                  <a:lnTo>
                    <a:pt x="92" y="79"/>
                  </a:lnTo>
                  <a:lnTo>
                    <a:pt x="125" y="42"/>
                  </a:lnTo>
                  <a:lnTo>
                    <a:pt x="154" y="17"/>
                  </a:lnTo>
                  <a:lnTo>
                    <a:pt x="187" y="0"/>
                  </a:lnTo>
                </a:path>
              </a:pathLst>
            </a:custGeom>
            <a:noFill/>
            <a:ln w="11113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6" name="Line 99"/>
            <p:cNvSpPr>
              <a:spLocks noChangeShapeType="1"/>
            </p:cNvSpPr>
            <p:nvPr/>
          </p:nvSpPr>
          <p:spPr bwMode="auto">
            <a:xfrm flipV="1">
              <a:off x="1993" y="2882"/>
              <a:ext cx="0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7" name="Line 100"/>
            <p:cNvSpPr>
              <a:spLocks noChangeShapeType="1"/>
            </p:cNvSpPr>
            <p:nvPr/>
          </p:nvSpPr>
          <p:spPr bwMode="auto">
            <a:xfrm>
              <a:off x="1972" y="2882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8" name="Line 101"/>
            <p:cNvSpPr>
              <a:spLocks noChangeShapeType="1"/>
            </p:cNvSpPr>
            <p:nvPr/>
          </p:nvSpPr>
          <p:spPr bwMode="auto">
            <a:xfrm flipV="1">
              <a:off x="2431" y="2669"/>
              <a:ext cx="0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79" name="Line 102"/>
            <p:cNvSpPr>
              <a:spLocks noChangeShapeType="1"/>
            </p:cNvSpPr>
            <p:nvPr/>
          </p:nvSpPr>
          <p:spPr bwMode="auto">
            <a:xfrm>
              <a:off x="2410" y="2669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0" name="Line 103"/>
            <p:cNvSpPr>
              <a:spLocks noChangeShapeType="1"/>
            </p:cNvSpPr>
            <p:nvPr/>
          </p:nvSpPr>
          <p:spPr bwMode="auto">
            <a:xfrm flipV="1">
              <a:off x="2644" y="2528"/>
              <a:ext cx="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1" name="Line 104"/>
            <p:cNvSpPr>
              <a:spLocks noChangeShapeType="1"/>
            </p:cNvSpPr>
            <p:nvPr/>
          </p:nvSpPr>
          <p:spPr bwMode="auto">
            <a:xfrm>
              <a:off x="2622" y="2528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2" name="Line 105"/>
            <p:cNvSpPr>
              <a:spLocks noChangeShapeType="1"/>
            </p:cNvSpPr>
            <p:nvPr/>
          </p:nvSpPr>
          <p:spPr bwMode="auto">
            <a:xfrm flipV="1">
              <a:off x="2877" y="2174"/>
              <a:ext cx="0" cy="9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3" name="Line 106"/>
            <p:cNvSpPr>
              <a:spLocks noChangeShapeType="1"/>
            </p:cNvSpPr>
            <p:nvPr/>
          </p:nvSpPr>
          <p:spPr bwMode="auto">
            <a:xfrm>
              <a:off x="2856" y="217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4" name="Line 107"/>
            <p:cNvSpPr>
              <a:spLocks noChangeShapeType="1"/>
            </p:cNvSpPr>
            <p:nvPr/>
          </p:nvSpPr>
          <p:spPr bwMode="auto">
            <a:xfrm flipV="1">
              <a:off x="3082" y="2012"/>
              <a:ext cx="0" cy="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5" name="Line 108"/>
            <p:cNvSpPr>
              <a:spLocks noChangeShapeType="1"/>
            </p:cNvSpPr>
            <p:nvPr/>
          </p:nvSpPr>
          <p:spPr bwMode="auto">
            <a:xfrm>
              <a:off x="3061" y="2012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6" name="Line 109"/>
            <p:cNvSpPr>
              <a:spLocks noChangeShapeType="1"/>
            </p:cNvSpPr>
            <p:nvPr/>
          </p:nvSpPr>
          <p:spPr bwMode="auto">
            <a:xfrm flipV="1">
              <a:off x="3315" y="1934"/>
              <a:ext cx="0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7" name="Line 110"/>
            <p:cNvSpPr>
              <a:spLocks noChangeShapeType="1"/>
            </p:cNvSpPr>
            <p:nvPr/>
          </p:nvSpPr>
          <p:spPr bwMode="auto">
            <a:xfrm>
              <a:off x="3294" y="1934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8" name="Line 111"/>
            <p:cNvSpPr>
              <a:spLocks noChangeShapeType="1"/>
            </p:cNvSpPr>
            <p:nvPr/>
          </p:nvSpPr>
          <p:spPr bwMode="auto">
            <a:xfrm>
              <a:off x="1993" y="2917"/>
              <a:ext cx="0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89" name="Line 112"/>
            <p:cNvSpPr>
              <a:spLocks noChangeShapeType="1"/>
            </p:cNvSpPr>
            <p:nvPr/>
          </p:nvSpPr>
          <p:spPr bwMode="auto">
            <a:xfrm>
              <a:off x="1972" y="2952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0" name="Line 113"/>
            <p:cNvSpPr>
              <a:spLocks noChangeShapeType="1"/>
            </p:cNvSpPr>
            <p:nvPr/>
          </p:nvSpPr>
          <p:spPr bwMode="auto">
            <a:xfrm>
              <a:off x="2431" y="2698"/>
              <a:ext cx="0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1" name="Line 114"/>
            <p:cNvSpPr>
              <a:spLocks noChangeShapeType="1"/>
            </p:cNvSpPr>
            <p:nvPr/>
          </p:nvSpPr>
          <p:spPr bwMode="auto">
            <a:xfrm>
              <a:off x="2410" y="2726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2" name="Line 115"/>
            <p:cNvSpPr>
              <a:spLocks noChangeShapeType="1"/>
            </p:cNvSpPr>
            <p:nvPr/>
          </p:nvSpPr>
          <p:spPr bwMode="auto">
            <a:xfrm>
              <a:off x="2644" y="2535"/>
              <a:ext cx="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3" name="Line 116"/>
            <p:cNvSpPr>
              <a:spLocks noChangeShapeType="1"/>
            </p:cNvSpPr>
            <p:nvPr/>
          </p:nvSpPr>
          <p:spPr bwMode="auto">
            <a:xfrm>
              <a:off x="2622" y="2542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4" name="Line 117"/>
            <p:cNvSpPr>
              <a:spLocks noChangeShapeType="1"/>
            </p:cNvSpPr>
            <p:nvPr/>
          </p:nvSpPr>
          <p:spPr bwMode="auto">
            <a:xfrm>
              <a:off x="2877" y="2273"/>
              <a:ext cx="0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5" name="Line 118"/>
            <p:cNvSpPr>
              <a:spLocks noChangeShapeType="1"/>
            </p:cNvSpPr>
            <p:nvPr/>
          </p:nvSpPr>
          <p:spPr bwMode="auto">
            <a:xfrm>
              <a:off x="2856" y="2365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6" name="Line 119"/>
            <p:cNvSpPr>
              <a:spLocks noChangeShapeType="1"/>
            </p:cNvSpPr>
            <p:nvPr/>
          </p:nvSpPr>
          <p:spPr bwMode="auto">
            <a:xfrm>
              <a:off x="3082" y="2097"/>
              <a:ext cx="0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7" name="Line 120"/>
            <p:cNvSpPr>
              <a:spLocks noChangeShapeType="1"/>
            </p:cNvSpPr>
            <p:nvPr/>
          </p:nvSpPr>
          <p:spPr bwMode="auto">
            <a:xfrm>
              <a:off x="3061" y="2189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8" name="Line 121"/>
            <p:cNvSpPr>
              <a:spLocks noChangeShapeType="1"/>
            </p:cNvSpPr>
            <p:nvPr/>
          </p:nvSpPr>
          <p:spPr bwMode="auto">
            <a:xfrm>
              <a:off x="3315" y="1976"/>
              <a:ext cx="0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699" name="Line 122"/>
            <p:cNvSpPr>
              <a:spLocks noChangeShapeType="1"/>
            </p:cNvSpPr>
            <p:nvPr/>
          </p:nvSpPr>
          <p:spPr bwMode="auto">
            <a:xfrm>
              <a:off x="3294" y="2019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0" name="Freeform 123"/>
            <p:cNvSpPr>
              <a:spLocks/>
            </p:cNvSpPr>
            <p:nvPr/>
          </p:nvSpPr>
          <p:spPr bwMode="auto">
            <a:xfrm>
              <a:off x="1993" y="2570"/>
              <a:ext cx="1322" cy="637"/>
            </a:xfrm>
            <a:custGeom>
              <a:avLst/>
              <a:gdLst>
                <a:gd name="T0" fmla="*/ 0 w 187"/>
                <a:gd name="T1" fmla="*/ 3058 h 90"/>
                <a:gd name="T2" fmla="*/ 3096 w 187"/>
                <a:gd name="T3" fmla="*/ 4211 h 90"/>
                <a:gd name="T4" fmla="*/ 4595 w 187"/>
                <a:gd name="T5" fmla="*/ 4509 h 90"/>
                <a:gd name="T6" fmla="*/ 6249 w 187"/>
                <a:gd name="T7" fmla="*/ 4360 h 90"/>
                <a:gd name="T8" fmla="*/ 7699 w 187"/>
                <a:gd name="T9" fmla="*/ 3503 h 90"/>
                <a:gd name="T10" fmla="*/ 9346 w 187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0"/>
                <a:gd name="T20" fmla="*/ 187 w 187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0">
                  <a:moveTo>
                    <a:pt x="0" y="61"/>
                  </a:moveTo>
                  <a:lnTo>
                    <a:pt x="62" y="84"/>
                  </a:lnTo>
                  <a:lnTo>
                    <a:pt x="92" y="90"/>
                  </a:lnTo>
                  <a:lnTo>
                    <a:pt x="125" y="87"/>
                  </a:lnTo>
                  <a:lnTo>
                    <a:pt x="154" y="70"/>
                  </a:lnTo>
                  <a:lnTo>
                    <a:pt x="187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1" name="Line 124"/>
            <p:cNvSpPr>
              <a:spLocks noChangeShapeType="1"/>
            </p:cNvSpPr>
            <p:nvPr/>
          </p:nvSpPr>
          <p:spPr bwMode="auto">
            <a:xfrm flipV="1">
              <a:off x="1993" y="2818"/>
              <a:ext cx="0" cy="1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2" name="Line 125"/>
            <p:cNvSpPr>
              <a:spLocks noChangeShapeType="1"/>
            </p:cNvSpPr>
            <p:nvPr/>
          </p:nvSpPr>
          <p:spPr bwMode="auto">
            <a:xfrm>
              <a:off x="1972" y="2818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3" name="Line 126"/>
            <p:cNvSpPr>
              <a:spLocks noChangeShapeType="1"/>
            </p:cNvSpPr>
            <p:nvPr/>
          </p:nvSpPr>
          <p:spPr bwMode="auto">
            <a:xfrm flipV="1">
              <a:off x="2431" y="3115"/>
              <a:ext cx="0" cy="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4" name="Line 127"/>
            <p:cNvSpPr>
              <a:spLocks noChangeShapeType="1"/>
            </p:cNvSpPr>
            <p:nvPr/>
          </p:nvSpPr>
          <p:spPr bwMode="auto">
            <a:xfrm>
              <a:off x="2410" y="3115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5" name="Line 128"/>
            <p:cNvSpPr>
              <a:spLocks noChangeShapeType="1"/>
            </p:cNvSpPr>
            <p:nvPr/>
          </p:nvSpPr>
          <p:spPr bwMode="auto">
            <a:xfrm flipV="1">
              <a:off x="2644" y="3150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6" name="Line 129"/>
            <p:cNvSpPr>
              <a:spLocks noChangeShapeType="1"/>
            </p:cNvSpPr>
            <p:nvPr/>
          </p:nvSpPr>
          <p:spPr bwMode="auto">
            <a:xfrm>
              <a:off x="2622" y="3150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7" name="Line 130"/>
            <p:cNvSpPr>
              <a:spLocks noChangeShapeType="1"/>
            </p:cNvSpPr>
            <p:nvPr/>
          </p:nvSpPr>
          <p:spPr bwMode="auto">
            <a:xfrm flipV="1">
              <a:off x="2877" y="3115"/>
              <a:ext cx="0" cy="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8" name="Line 131"/>
            <p:cNvSpPr>
              <a:spLocks noChangeShapeType="1"/>
            </p:cNvSpPr>
            <p:nvPr/>
          </p:nvSpPr>
          <p:spPr bwMode="auto">
            <a:xfrm>
              <a:off x="2856" y="3115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09" name="Line 132"/>
            <p:cNvSpPr>
              <a:spLocks noChangeShapeType="1"/>
            </p:cNvSpPr>
            <p:nvPr/>
          </p:nvSpPr>
          <p:spPr bwMode="auto">
            <a:xfrm flipV="1">
              <a:off x="3082" y="2974"/>
              <a:ext cx="0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0" name="Line 133"/>
            <p:cNvSpPr>
              <a:spLocks noChangeShapeType="1"/>
            </p:cNvSpPr>
            <p:nvPr/>
          </p:nvSpPr>
          <p:spPr bwMode="auto">
            <a:xfrm>
              <a:off x="3061" y="2974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1" name="Line 134"/>
            <p:cNvSpPr>
              <a:spLocks noChangeShapeType="1"/>
            </p:cNvSpPr>
            <p:nvPr/>
          </p:nvSpPr>
          <p:spPr bwMode="auto">
            <a:xfrm flipV="1">
              <a:off x="3315" y="2542"/>
              <a:ext cx="0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2" name="Line 135"/>
            <p:cNvSpPr>
              <a:spLocks noChangeShapeType="1"/>
            </p:cNvSpPr>
            <p:nvPr/>
          </p:nvSpPr>
          <p:spPr bwMode="auto">
            <a:xfrm>
              <a:off x="3294" y="2542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3" name="Line 136"/>
            <p:cNvSpPr>
              <a:spLocks noChangeShapeType="1"/>
            </p:cNvSpPr>
            <p:nvPr/>
          </p:nvSpPr>
          <p:spPr bwMode="auto">
            <a:xfrm>
              <a:off x="1993" y="3002"/>
              <a:ext cx="0" cy="1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4" name="Line 137"/>
            <p:cNvSpPr>
              <a:spLocks noChangeShapeType="1"/>
            </p:cNvSpPr>
            <p:nvPr/>
          </p:nvSpPr>
          <p:spPr bwMode="auto">
            <a:xfrm>
              <a:off x="1972" y="3193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5" name="Line 138"/>
            <p:cNvSpPr>
              <a:spLocks noChangeShapeType="1"/>
            </p:cNvSpPr>
            <p:nvPr/>
          </p:nvSpPr>
          <p:spPr bwMode="auto">
            <a:xfrm>
              <a:off x="2431" y="3164"/>
              <a:ext cx="0" cy="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6" name="Line 139"/>
            <p:cNvSpPr>
              <a:spLocks noChangeShapeType="1"/>
            </p:cNvSpPr>
            <p:nvPr/>
          </p:nvSpPr>
          <p:spPr bwMode="auto">
            <a:xfrm>
              <a:off x="2410" y="3214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7" name="Line 140"/>
            <p:cNvSpPr>
              <a:spLocks noChangeShapeType="1"/>
            </p:cNvSpPr>
            <p:nvPr/>
          </p:nvSpPr>
          <p:spPr bwMode="auto">
            <a:xfrm>
              <a:off x="2644" y="3207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8" name="Line 141"/>
            <p:cNvSpPr>
              <a:spLocks noChangeShapeType="1"/>
            </p:cNvSpPr>
            <p:nvPr/>
          </p:nvSpPr>
          <p:spPr bwMode="auto">
            <a:xfrm>
              <a:off x="2622" y="3263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19" name="Line 142"/>
            <p:cNvSpPr>
              <a:spLocks noChangeShapeType="1"/>
            </p:cNvSpPr>
            <p:nvPr/>
          </p:nvSpPr>
          <p:spPr bwMode="auto">
            <a:xfrm>
              <a:off x="2877" y="3186"/>
              <a:ext cx="0" cy="7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0" name="Line 143"/>
            <p:cNvSpPr>
              <a:spLocks noChangeShapeType="1"/>
            </p:cNvSpPr>
            <p:nvPr/>
          </p:nvSpPr>
          <p:spPr bwMode="auto">
            <a:xfrm>
              <a:off x="2856" y="3256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1" name="Line 144"/>
            <p:cNvSpPr>
              <a:spLocks noChangeShapeType="1"/>
            </p:cNvSpPr>
            <p:nvPr/>
          </p:nvSpPr>
          <p:spPr bwMode="auto">
            <a:xfrm>
              <a:off x="3082" y="3065"/>
              <a:ext cx="0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2" name="Line 145"/>
            <p:cNvSpPr>
              <a:spLocks noChangeShapeType="1"/>
            </p:cNvSpPr>
            <p:nvPr/>
          </p:nvSpPr>
          <p:spPr bwMode="auto">
            <a:xfrm>
              <a:off x="3061" y="3157"/>
              <a:ext cx="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3" name="Line 146"/>
            <p:cNvSpPr>
              <a:spLocks noChangeShapeType="1"/>
            </p:cNvSpPr>
            <p:nvPr/>
          </p:nvSpPr>
          <p:spPr bwMode="auto">
            <a:xfrm>
              <a:off x="3315" y="2570"/>
              <a:ext cx="0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4" name="Line 147"/>
            <p:cNvSpPr>
              <a:spLocks noChangeShapeType="1"/>
            </p:cNvSpPr>
            <p:nvPr/>
          </p:nvSpPr>
          <p:spPr bwMode="auto">
            <a:xfrm>
              <a:off x="3294" y="2606"/>
              <a:ext cx="5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5" name="Freeform 148"/>
            <p:cNvSpPr>
              <a:spLocks/>
            </p:cNvSpPr>
            <p:nvPr/>
          </p:nvSpPr>
          <p:spPr bwMode="auto">
            <a:xfrm>
              <a:off x="1957" y="2090"/>
              <a:ext cx="71" cy="70"/>
            </a:xfrm>
            <a:custGeom>
              <a:avLst/>
              <a:gdLst>
                <a:gd name="T0" fmla="*/ 36 w 71"/>
                <a:gd name="T1" fmla="*/ 0 h 70"/>
                <a:gd name="T2" fmla="*/ 71 w 71"/>
                <a:gd name="T3" fmla="*/ 35 h 70"/>
                <a:gd name="T4" fmla="*/ 36 w 71"/>
                <a:gd name="T5" fmla="*/ 70 h 70"/>
                <a:gd name="T6" fmla="*/ 0 w 71"/>
                <a:gd name="T7" fmla="*/ 35 h 70"/>
                <a:gd name="T8" fmla="*/ 36 w 71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0"/>
                <a:gd name="T17" fmla="*/ 71 w 71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0">
                  <a:moveTo>
                    <a:pt x="36" y="0"/>
                  </a:moveTo>
                  <a:lnTo>
                    <a:pt x="71" y="35"/>
                  </a:lnTo>
                  <a:lnTo>
                    <a:pt x="36" y="70"/>
                  </a:lnTo>
                  <a:lnTo>
                    <a:pt x="0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6" name="Freeform 149"/>
            <p:cNvSpPr>
              <a:spLocks/>
            </p:cNvSpPr>
            <p:nvPr/>
          </p:nvSpPr>
          <p:spPr bwMode="auto">
            <a:xfrm>
              <a:off x="2396" y="1821"/>
              <a:ext cx="71" cy="71"/>
            </a:xfrm>
            <a:custGeom>
              <a:avLst/>
              <a:gdLst>
                <a:gd name="T0" fmla="*/ 35 w 71"/>
                <a:gd name="T1" fmla="*/ 0 h 71"/>
                <a:gd name="T2" fmla="*/ 71 w 71"/>
                <a:gd name="T3" fmla="*/ 35 h 71"/>
                <a:gd name="T4" fmla="*/ 35 w 71"/>
                <a:gd name="T5" fmla="*/ 71 h 71"/>
                <a:gd name="T6" fmla="*/ 0 w 71"/>
                <a:gd name="T7" fmla="*/ 35 h 71"/>
                <a:gd name="T8" fmla="*/ 35 w 71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1"/>
                <a:gd name="T17" fmla="*/ 71 w 7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1">
                  <a:moveTo>
                    <a:pt x="35" y="0"/>
                  </a:moveTo>
                  <a:lnTo>
                    <a:pt x="71" y="35"/>
                  </a:lnTo>
                  <a:lnTo>
                    <a:pt x="35" y="71"/>
                  </a:lnTo>
                  <a:lnTo>
                    <a:pt x="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7" name="Freeform 150"/>
            <p:cNvSpPr>
              <a:spLocks/>
            </p:cNvSpPr>
            <p:nvPr/>
          </p:nvSpPr>
          <p:spPr bwMode="auto">
            <a:xfrm>
              <a:off x="2608" y="1764"/>
              <a:ext cx="71" cy="71"/>
            </a:xfrm>
            <a:custGeom>
              <a:avLst/>
              <a:gdLst>
                <a:gd name="T0" fmla="*/ 36 w 71"/>
                <a:gd name="T1" fmla="*/ 0 h 71"/>
                <a:gd name="T2" fmla="*/ 71 w 71"/>
                <a:gd name="T3" fmla="*/ 36 h 71"/>
                <a:gd name="T4" fmla="*/ 36 w 71"/>
                <a:gd name="T5" fmla="*/ 71 h 71"/>
                <a:gd name="T6" fmla="*/ 0 w 71"/>
                <a:gd name="T7" fmla="*/ 36 h 71"/>
                <a:gd name="T8" fmla="*/ 36 w 71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1"/>
                <a:gd name="T17" fmla="*/ 71 w 7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1">
                  <a:moveTo>
                    <a:pt x="36" y="0"/>
                  </a:moveTo>
                  <a:lnTo>
                    <a:pt x="71" y="36"/>
                  </a:lnTo>
                  <a:lnTo>
                    <a:pt x="36" y="71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8" name="Freeform 151"/>
            <p:cNvSpPr>
              <a:spLocks/>
            </p:cNvSpPr>
            <p:nvPr/>
          </p:nvSpPr>
          <p:spPr bwMode="auto">
            <a:xfrm>
              <a:off x="2842" y="1694"/>
              <a:ext cx="70" cy="70"/>
            </a:xfrm>
            <a:custGeom>
              <a:avLst/>
              <a:gdLst>
                <a:gd name="T0" fmla="*/ 35 w 70"/>
                <a:gd name="T1" fmla="*/ 0 h 70"/>
                <a:gd name="T2" fmla="*/ 70 w 70"/>
                <a:gd name="T3" fmla="*/ 35 h 70"/>
                <a:gd name="T4" fmla="*/ 35 w 70"/>
                <a:gd name="T5" fmla="*/ 70 h 70"/>
                <a:gd name="T6" fmla="*/ 0 w 70"/>
                <a:gd name="T7" fmla="*/ 35 h 70"/>
                <a:gd name="T8" fmla="*/ 35 w 7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70"/>
                <a:gd name="T17" fmla="*/ 70 w 7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70">
                  <a:moveTo>
                    <a:pt x="35" y="0"/>
                  </a:moveTo>
                  <a:lnTo>
                    <a:pt x="70" y="35"/>
                  </a:lnTo>
                  <a:lnTo>
                    <a:pt x="35" y="70"/>
                  </a:lnTo>
                  <a:lnTo>
                    <a:pt x="0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29" name="Freeform 152"/>
            <p:cNvSpPr>
              <a:spLocks/>
            </p:cNvSpPr>
            <p:nvPr/>
          </p:nvSpPr>
          <p:spPr bwMode="auto">
            <a:xfrm>
              <a:off x="3047" y="1750"/>
              <a:ext cx="70" cy="71"/>
            </a:xfrm>
            <a:custGeom>
              <a:avLst/>
              <a:gdLst>
                <a:gd name="T0" fmla="*/ 35 w 70"/>
                <a:gd name="T1" fmla="*/ 0 h 71"/>
                <a:gd name="T2" fmla="*/ 70 w 70"/>
                <a:gd name="T3" fmla="*/ 36 h 71"/>
                <a:gd name="T4" fmla="*/ 35 w 70"/>
                <a:gd name="T5" fmla="*/ 71 h 71"/>
                <a:gd name="T6" fmla="*/ 0 w 70"/>
                <a:gd name="T7" fmla="*/ 36 h 71"/>
                <a:gd name="T8" fmla="*/ 35 w 70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71"/>
                <a:gd name="T17" fmla="*/ 70 w 70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71">
                  <a:moveTo>
                    <a:pt x="35" y="0"/>
                  </a:moveTo>
                  <a:lnTo>
                    <a:pt x="70" y="36"/>
                  </a:lnTo>
                  <a:lnTo>
                    <a:pt x="35" y="71"/>
                  </a:lnTo>
                  <a:lnTo>
                    <a:pt x="0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0" name="Freeform 153"/>
            <p:cNvSpPr>
              <a:spLocks/>
            </p:cNvSpPr>
            <p:nvPr/>
          </p:nvSpPr>
          <p:spPr bwMode="auto">
            <a:xfrm>
              <a:off x="3280" y="1849"/>
              <a:ext cx="71" cy="71"/>
            </a:xfrm>
            <a:custGeom>
              <a:avLst/>
              <a:gdLst>
                <a:gd name="T0" fmla="*/ 35 w 71"/>
                <a:gd name="T1" fmla="*/ 0 h 71"/>
                <a:gd name="T2" fmla="*/ 71 w 71"/>
                <a:gd name="T3" fmla="*/ 36 h 71"/>
                <a:gd name="T4" fmla="*/ 35 w 71"/>
                <a:gd name="T5" fmla="*/ 71 h 71"/>
                <a:gd name="T6" fmla="*/ 0 w 71"/>
                <a:gd name="T7" fmla="*/ 36 h 71"/>
                <a:gd name="T8" fmla="*/ 35 w 71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1"/>
                <a:gd name="T17" fmla="*/ 71 w 7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1">
                  <a:moveTo>
                    <a:pt x="35" y="0"/>
                  </a:moveTo>
                  <a:lnTo>
                    <a:pt x="71" y="36"/>
                  </a:lnTo>
                  <a:lnTo>
                    <a:pt x="35" y="71"/>
                  </a:lnTo>
                  <a:lnTo>
                    <a:pt x="0" y="3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1" name="Freeform 154"/>
            <p:cNvSpPr>
              <a:spLocks/>
            </p:cNvSpPr>
            <p:nvPr/>
          </p:nvSpPr>
          <p:spPr bwMode="auto">
            <a:xfrm>
              <a:off x="1950" y="2882"/>
              <a:ext cx="85" cy="84"/>
            </a:xfrm>
            <a:custGeom>
              <a:avLst/>
              <a:gdLst>
                <a:gd name="T0" fmla="*/ 43 w 85"/>
                <a:gd name="T1" fmla="*/ 0 h 84"/>
                <a:gd name="T2" fmla="*/ 85 w 85"/>
                <a:gd name="T3" fmla="*/ 84 h 84"/>
                <a:gd name="T4" fmla="*/ 0 w 85"/>
                <a:gd name="T5" fmla="*/ 84 h 84"/>
                <a:gd name="T6" fmla="*/ 43 w 85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4"/>
                <a:gd name="T14" fmla="*/ 85 w 8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4">
                  <a:moveTo>
                    <a:pt x="43" y="0"/>
                  </a:moveTo>
                  <a:lnTo>
                    <a:pt x="85" y="84"/>
                  </a:lnTo>
                  <a:lnTo>
                    <a:pt x="0" y="8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2" name="Freeform 155"/>
            <p:cNvSpPr>
              <a:spLocks/>
            </p:cNvSpPr>
            <p:nvPr/>
          </p:nvSpPr>
          <p:spPr bwMode="auto">
            <a:xfrm>
              <a:off x="2389" y="2620"/>
              <a:ext cx="85" cy="85"/>
            </a:xfrm>
            <a:custGeom>
              <a:avLst/>
              <a:gdLst>
                <a:gd name="T0" fmla="*/ 42 w 85"/>
                <a:gd name="T1" fmla="*/ 0 h 85"/>
                <a:gd name="T2" fmla="*/ 85 w 85"/>
                <a:gd name="T3" fmla="*/ 85 h 85"/>
                <a:gd name="T4" fmla="*/ 0 w 85"/>
                <a:gd name="T5" fmla="*/ 85 h 85"/>
                <a:gd name="T6" fmla="*/ 42 w 85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5"/>
                <a:gd name="T14" fmla="*/ 85 w 85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5">
                  <a:moveTo>
                    <a:pt x="42" y="0"/>
                  </a:moveTo>
                  <a:lnTo>
                    <a:pt x="85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3" name="Freeform 156"/>
            <p:cNvSpPr>
              <a:spLocks/>
            </p:cNvSpPr>
            <p:nvPr/>
          </p:nvSpPr>
          <p:spPr bwMode="auto">
            <a:xfrm>
              <a:off x="2601" y="2443"/>
              <a:ext cx="85" cy="85"/>
            </a:xfrm>
            <a:custGeom>
              <a:avLst/>
              <a:gdLst>
                <a:gd name="T0" fmla="*/ 43 w 85"/>
                <a:gd name="T1" fmla="*/ 0 h 85"/>
                <a:gd name="T2" fmla="*/ 85 w 85"/>
                <a:gd name="T3" fmla="*/ 85 h 85"/>
                <a:gd name="T4" fmla="*/ 0 w 85"/>
                <a:gd name="T5" fmla="*/ 85 h 85"/>
                <a:gd name="T6" fmla="*/ 43 w 85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5"/>
                <a:gd name="T14" fmla="*/ 85 w 85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5">
                  <a:moveTo>
                    <a:pt x="43" y="0"/>
                  </a:moveTo>
                  <a:lnTo>
                    <a:pt x="85" y="85"/>
                  </a:lnTo>
                  <a:lnTo>
                    <a:pt x="0" y="8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4" name="Freeform 157"/>
            <p:cNvSpPr>
              <a:spLocks/>
            </p:cNvSpPr>
            <p:nvPr/>
          </p:nvSpPr>
          <p:spPr bwMode="auto">
            <a:xfrm>
              <a:off x="2835" y="2266"/>
              <a:ext cx="84" cy="85"/>
            </a:xfrm>
            <a:custGeom>
              <a:avLst/>
              <a:gdLst>
                <a:gd name="T0" fmla="*/ 42 w 84"/>
                <a:gd name="T1" fmla="*/ 0 h 85"/>
                <a:gd name="T2" fmla="*/ 84 w 84"/>
                <a:gd name="T3" fmla="*/ 85 h 85"/>
                <a:gd name="T4" fmla="*/ 0 w 84"/>
                <a:gd name="T5" fmla="*/ 85 h 85"/>
                <a:gd name="T6" fmla="*/ 42 w 84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5"/>
                <a:gd name="T14" fmla="*/ 84 w 84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5">
                  <a:moveTo>
                    <a:pt x="42" y="0"/>
                  </a:moveTo>
                  <a:lnTo>
                    <a:pt x="84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5" name="Freeform 158"/>
            <p:cNvSpPr>
              <a:spLocks/>
            </p:cNvSpPr>
            <p:nvPr/>
          </p:nvSpPr>
          <p:spPr bwMode="auto">
            <a:xfrm>
              <a:off x="3040" y="2083"/>
              <a:ext cx="85" cy="84"/>
            </a:xfrm>
            <a:custGeom>
              <a:avLst/>
              <a:gdLst>
                <a:gd name="T0" fmla="*/ 42 w 85"/>
                <a:gd name="T1" fmla="*/ 0 h 84"/>
                <a:gd name="T2" fmla="*/ 85 w 85"/>
                <a:gd name="T3" fmla="*/ 84 h 84"/>
                <a:gd name="T4" fmla="*/ 0 w 85"/>
                <a:gd name="T5" fmla="*/ 84 h 84"/>
                <a:gd name="T6" fmla="*/ 42 w 85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4"/>
                <a:gd name="T14" fmla="*/ 85 w 8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4">
                  <a:moveTo>
                    <a:pt x="42" y="0"/>
                  </a:moveTo>
                  <a:lnTo>
                    <a:pt x="85" y="84"/>
                  </a:lnTo>
                  <a:lnTo>
                    <a:pt x="0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6" name="Freeform 159"/>
            <p:cNvSpPr>
              <a:spLocks/>
            </p:cNvSpPr>
            <p:nvPr/>
          </p:nvSpPr>
          <p:spPr bwMode="auto">
            <a:xfrm>
              <a:off x="3273" y="1899"/>
              <a:ext cx="85" cy="85"/>
            </a:xfrm>
            <a:custGeom>
              <a:avLst/>
              <a:gdLst>
                <a:gd name="T0" fmla="*/ 42 w 85"/>
                <a:gd name="T1" fmla="*/ 0 h 85"/>
                <a:gd name="T2" fmla="*/ 85 w 85"/>
                <a:gd name="T3" fmla="*/ 85 h 85"/>
                <a:gd name="T4" fmla="*/ 0 w 85"/>
                <a:gd name="T5" fmla="*/ 85 h 85"/>
                <a:gd name="T6" fmla="*/ 42 w 85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5"/>
                <a:gd name="T14" fmla="*/ 85 w 85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5">
                  <a:moveTo>
                    <a:pt x="42" y="0"/>
                  </a:moveTo>
                  <a:lnTo>
                    <a:pt x="85" y="85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37" name="Oval 160"/>
            <p:cNvSpPr>
              <a:spLocks noChangeArrowheads="1"/>
            </p:cNvSpPr>
            <p:nvPr/>
          </p:nvSpPr>
          <p:spPr bwMode="auto">
            <a:xfrm>
              <a:off x="1957" y="2882"/>
              <a:ext cx="64" cy="63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38" name="Oval 161"/>
            <p:cNvSpPr>
              <a:spLocks noChangeArrowheads="1"/>
            </p:cNvSpPr>
            <p:nvPr/>
          </p:nvSpPr>
          <p:spPr bwMode="auto">
            <a:xfrm>
              <a:off x="2396" y="2662"/>
              <a:ext cx="64" cy="64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39" name="Oval 162"/>
            <p:cNvSpPr>
              <a:spLocks noChangeArrowheads="1"/>
            </p:cNvSpPr>
            <p:nvPr/>
          </p:nvSpPr>
          <p:spPr bwMode="auto">
            <a:xfrm>
              <a:off x="2608" y="2500"/>
              <a:ext cx="64" cy="63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0" name="Oval 163"/>
            <p:cNvSpPr>
              <a:spLocks noChangeArrowheads="1"/>
            </p:cNvSpPr>
            <p:nvPr/>
          </p:nvSpPr>
          <p:spPr bwMode="auto">
            <a:xfrm>
              <a:off x="2842" y="2238"/>
              <a:ext cx="63" cy="64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1" name="Oval 164"/>
            <p:cNvSpPr>
              <a:spLocks noChangeArrowheads="1"/>
            </p:cNvSpPr>
            <p:nvPr/>
          </p:nvSpPr>
          <p:spPr bwMode="auto">
            <a:xfrm>
              <a:off x="3047" y="2061"/>
              <a:ext cx="63" cy="64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2" name="Oval 165"/>
            <p:cNvSpPr>
              <a:spLocks noChangeArrowheads="1"/>
            </p:cNvSpPr>
            <p:nvPr/>
          </p:nvSpPr>
          <p:spPr bwMode="auto">
            <a:xfrm>
              <a:off x="3280" y="1941"/>
              <a:ext cx="64" cy="64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3" name="Rectangle 166"/>
            <p:cNvSpPr>
              <a:spLocks noChangeArrowheads="1"/>
            </p:cNvSpPr>
            <p:nvPr/>
          </p:nvSpPr>
          <p:spPr bwMode="auto">
            <a:xfrm>
              <a:off x="1965" y="2974"/>
              <a:ext cx="49" cy="49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4" name="Rectangle 167"/>
            <p:cNvSpPr>
              <a:spLocks noChangeArrowheads="1"/>
            </p:cNvSpPr>
            <p:nvPr/>
          </p:nvSpPr>
          <p:spPr bwMode="auto">
            <a:xfrm>
              <a:off x="2403" y="3136"/>
              <a:ext cx="50" cy="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5" name="Rectangle 168"/>
            <p:cNvSpPr>
              <a:spLocks noChangeArrowheads="1"/>
            </p:cNvSpPr>
            <p:nvPr/>
          </p:nvSpPr>
          <p:spPr bwMode="auto">
            <a:xfrm>
              <a:off x="2615" y="3179"/>
              <a:ext cx="50" cy="49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6" name="Rectangle 169"/>
            <p:cNvSpPr>
              <a:spLocks noChangeArrowheads="1"/>
            </p:cNvSpPr>
            <p:nvPr/>
          </p:nvSpPr>
          <p:spPr bwMode="auto">
            <a:xfrm>
              <a:off x="2849" y="3157"/>
              <a:ext cx="49" cy="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7" name="Rectangle 170"/>
            <p:cNvSpPr>
              <a:spLocks noChangeArrowheads="1"/>
            </p:cNvSpPr>
            <p:nvPr/>
          </p:nvSpPr>
          <p:spPr bwMode="auto">
            <a:xfrm>
              <a:off x="3054" y="3037"/>
              <a:ext cx="49" cy="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8" name="Rectangle 171"/>
            <p:cNvSpPr>
              <a:spLocks noChangeArrowheads="1"/>
            </p:cNvSpPr>
            <p:nvPr/>
          </p:nvSpPr>
          <p:spPr bwMode="auto">
            <a:xfrm>
              <a:off x="3287" y="2542"/>
              <a:ext cx="50" cy="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49" name="Rectangle 172"/>
            <p:cNvSpPr>
              <a:spLocks noChangeArrowheads="1"/>
            </p:cNvSpPr>
            <p:nvPr/>
          </p:nvSpPr>
          <p:spPr bwMode="auto">
            <a:xfrm>
              <a:off x="1788" y="3249"/>
              <a:ext cx="14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900">
                  <a:solidFill>
                    <a:srgbClr val="000000"/>
                  </a:solidFill>
                </a:rPr>
                <a:t>0</a:t>
              </a:r>
              <a:endParaRPr lang="hu-HU" altLang="hu-HU"/>
            </a:p>
          </p:txBody>
        </p:sp>
        <p:sp>
          <p:nvSpPr>
            <p:cNvPr id="24750" name="Rectangle 173"/>
            <p:cNvSpPr>
              <a:spLocks noChangeArrowheads="1"/>
            </p:cNvSpPr>
            <p:nvPr/>
          </p:nvSpPr>
          <p:spPr bwMode="auto">
            <a:xfrm>
              <a:off x="1703" y="2712"/>
              <a:ext cx="22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900">
                  <a:solidFill>
                    <a:srgbClr val="000000"/>
                  </a:solidFill>
                </a:rPr>
                <a:t>50</a:t>
              </a:r>
              <a:endParaRPr lang="hu-HU" altLang="hu-HU"/>
            </a:p>
          </p:txBody>
        </p:sp>
        <p:sp>
          <p:nvSpPr>
            <p:cNvPr id="24751" name="Rectangle 174"/>
            <p:cNvSpPr>
              <a:spLocks noChangeArrowheads="1"/>
            </p:cNvSpPr>
            <p:nvPr/>
          </p:nvSpPr>
          <p:spPr bwMode="auto">
            <a:xfrm>
              <a:off x="1618" y="2182"/>
              <a:ext cx="31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900">
                  <a:solidFill>
                    <a:srgbClr val="000000"/>
                  </a:solidFill>
                </a:rPr>
                <a:t>100</a:t>
              </a:r>
              <a:endParaRPr lang="hu-HU" altLang="hu-HU"/>
            </a:p>
          </p:txBody>
        </p:sp>
        <p:sp>
          <p:nvSpPr>
            <p:cNvPr id="24752" name="Rectangle 175"/>
            <p:cNvSpPr>
              <a:spLocks noChangeArrowheads="1"/>
            </p:cNvSpPr>
            <p:nvPr/>
          </p:nvSpPr>
          <p:spPr bwMode="auto">
            <a:xfrm>
              <a:off x="1618" y="1644"/>
              <a:ext cx="31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900">
                  <a:solidFill>
                    <a:srgbClr val="000000"/>
                  </a:solidFill>
                </a:rPr>
                <a:t>150</a:t>
              </a:r>
              <a:endParaRPr lang="hu-HU" altLang="hu-HU"/>
            </a:p>
          </p:txBody>
        </p:sp>
        <p:sp>
          <p:nvSpPr>
            <p:cNvPr id="24753" name="Rectangle 176"/>
            <p:cNvSpPr>
              <a:spLocks noChangeArrowheads="1"/>
            </p:cNvSpPr>
            <p:nvPr/>
          </p:nvSpPr>
          <p:spPr bwMode="auto">
            <a:xfrm rot="-5400000">
              <a:off x="674" y="2247"/>
              <a:ext cx="146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900">
                  <a:solidFill>
                    <a:srgbClr val="000000"/>
                  </a:solidFill>
                </a:rPr>
                <a:t>baktérium túlélés (%)</a:t>
              </a:r>
              <a:endParaRPr lang="hu-HU" altLang="hu-HU"/>
            </a:p>
          </p:txBody>
        </p:sp>
        <p:sp>
          <p:nvSpPr>
            <p:cNvPr id="24754" name="Line 177"/>
            <p:cNvSpPr>
              <a:spLocks noChangeShapeType="1"/>
            </p:cNvSpPr>
            <p:nvPr/>
          </p:nvSpPr>
          <p:spPr bwMode="auto">
            <a:xfrm>
              <a:off x="3422" y="1658"/>
              <a:ext cx="226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55" name="Freeform 178"/>
            <p:cNvSpPr>
              <a:spLocks/>
            </p:cNvSpPr>
            <p:nvPr/>
          </p:nvSpPr>
          <p:spPr bwMode="auto">
            <a:xfrm>
              <a:off x="3499" y="1623"/>
              <a:ext cx="71" cy="71"/>
            </a:xfrm>
            <a:custGeom>
              <a:avLst/>
              <a:gdLst>
                <a:gd name="T0" fmla="*/ 36 w 71"/>
                <a:gd name="T1" fmla="*/ 0 h 71"/>
                <a:gd name="T2" fmla="*/ 71 w 71"/>
                <a:gd name="T3" fmla="*/ 35 h 71"/>
                <a:gd name="T4" fmla="*/ 36 w 71"/>
                <a:gd name="T5" fmla="*/ 71 h 71"/>
                <a:gd name="T6" fmla="*/ 0 w 71"/>
                <a:gd name="T7" fmla="*/ 35 h 71"/>
                <a:gd name="T8" fmla="*/ 36 w 71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71"/>
                <a:gd name="T17" fmla="*/ 71 w 7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71">
                  <a:moveTo>
                    <a:pt x="36" y="0"/>
                  </a:moveTo>
                  <a:lnTo>
                    <a:pt x="71" y="35"/>
                  </a:lnTo>
                  <a:lnTo>
                    <a:pt x="36" y="71"/>
                  </a:lnTo>
                  <a:lnTo>
                    <a:pt x="0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56" name="Rectangle 179"/>
            <p:cNvSpPr>
              <a:spLocks noChangeArrowheads="1"/>
            </p:cNvSpPr>
            <p:nvPr/>
          </p:nvSpPr>
          <p:spPr bwMode="auto">
            <a:xfrm>
              <a:off x="3683" y="1573"/>
              <a:ext cx="197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hu-HU" altLang="hu-HU" sz="1700">
                  <a:solidFill>
                    <a:srgbClr val="000000"/>
                  </a:solidFill>
                </a:rPr>
                <a:t>PMN + NEM opszonizált </a:t>
              </a:r>
              <a:r>
                <a:rPr lang="hu-HU" altLang="hu-HU" sz="1700" i="1">
                  <a:solidFill>
                    <a:srgbClr val="000000"/>
                  </a:solidFill>
                </a:rPr>
                <a:t>S. aureus</a:t>
              </a:r>
              <a:r>
                <a:rPr lang="hu-HU" altLang="hu-HU" sz="1700">
                  <a:solidFill>
                    <a:srgbClr val="000000"/>
                  </a:solidFill>
                </a:rPr>
                <a:t> </a:t>
              </a:r>
              <a:endParaRPr lang="hu-HU" altLang="hu-HU"/>
            </a:p>
          </p:txBody>
        </p:sp>
        <p:sp>
          <p:nvSpPr>
            <p:cNvPr id="24757" name="Line 181"/>
            <p:cNvSpPr>
              <a:spLocks noChangeShapeType="1"/>
            </p:cNvSpPr>
            <p:nvPr/>
          </p:nvSpPr>
          <p:spPr bwMode="auto">
            <a:xfrm>
              <a:off x="3422" y="2125"/>
              <a:ext cx="226" cy="0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58" name="Freeform 182"/>
            <p:cNvSpPr>
              <a:spLocks/>
            </p:cNvSpPr>
            <p:nvPr/>
          </p:nvSpPr>
          <p:spPr bwMode="auto">
            <a:xfrm>
              <a:off x="3492" y="2083"/>
              <a:ext cx="85" cy="84"/>
            </a:xfrm>
            <a:custGeom>
              <a:avLst/>
              <a:gdLst>
                <a:gd name="T0" fmla="*/ 43 w 85"/>
                <a:gd name="T1" fmla="*/ 0 h 84"/>
                <a:gd name="T2" fmla="*/ 85 w 85"/>
                <a:gd name="T3" fmla="*/ 84 h 84"/>
                <a:gd name="T4" fmla="*/ 0 w 85"/>
                <a:gd name="T5" fmla="*/ 84 h 84"/>
                <a:gd name="T6" fmla="*/ 43 w 85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4"/>
                <a:gd name="T14" fmla="*/ 85 w 8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4">
                  <a:moveTo>
                    <a:pt x="43" y="0"/>
                  </a:moveTo>
                  <a:lnTo>
                    <a:pt x="85" y="84"/>
                  </a:lnTo>
                  <a:lnTo>
                    <a:pt x="0" y="8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59" name="Rectangle 183"/>
            <p:cNvSpPr>
              <a:spLocks noChangeArrowheads="1"/>
            </p:cNvSpPr>
            <p:nvPr/>
          </p:nvSpPr>
          <p:spPr bwMode="auto">
            <a:xfrm>
              <a:off x="3683" y="2040"/>
              <a:ext cx="195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700">
                  <a:solidFill>
                    <a:srgbClr val="000000"/>
                  </a:solidFill>
                </a:rPr>
                <a:t>b-MV + NEM opszonizált </a:t>
              </a:r>
              <a:r>
                <a:rPr lang="hu-HU" altLang="hu-HU" sz="1700" i="1">
                  <a:solidFill>
                    <a:srgbClr val="000000"/>
                  </a:solidFill>
                </a:rPr>
                <a:t>S. aureus</a:t>
              </a:r>
              <a:r>
                <a:rPr lang="hu-HU" altLang="hu-HU" sz="1700">
                  <a:solidFill>
                    <a:srgbClr val="000000"/>
                  </a:solidFill>
                </a:rPr>
                <a:t> </a:t>
              </a:r>
              <a:endParaRPr lang="hu-HU" altLang="hu-HU"/>
            </a:p>
          </p:txBody>
        </p:sp>
        <p:sp>
          <p:nvSpPr>
            <p:cNvPr id="24760" name="Line 185"/>
            <p:cNvSpPr>
              <a:spLocks noChangeShapeType="1"/>
            </p:cNvSpPr>
            <p:nvPr/>
          </p:nvSpPr>
          <p:spPr bwMode="auto">
            <a:xfrm>
              <a:off x="3422" y="2599"/>
              <a:ext cx="226" cy="0"/>
            </a:xfrm>
            <a:prstGeom prst="line">
              <a:avLst/>
            </a:prstGeom>
            <a:noFill/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61" name="Oval 186"/>
            <p:cNvSpPr>
              <a:spLocks noChangeArrowheads="1"/>
            </p:cNvSpPr>
            <p:nvPr/>
          </p:nvSpPr>
          <p:spPr bwMode="auto">
            <a:xfrm>
              <a:off x="3499" y="2563"/>
              <a:ext cx="64" cy="64"/>
            </a:xfrm>
            <a:prstGeom prst="ellipse">
              <a:avLst/>
            </a:prstGeom>
            <a:solidFill>
              <a:srgbClr val="008080"/>
            </a:solidFill>
            <a:ln w="11113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62" name="Rectangle 187"/>
            <p:cNvSpPr>
              <a:spLocks noChangeArrowheads="1"/>
            </p:cNvSpPr>
            <p:nvPr/>
          </p:nvSpPr>
          <p:spPr bwMode="auto">
            <a:xfrm>
              <a:off x="3683" y="2514"/>
              <a:ext cx="164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700">
                  <a:solidFill>
                    <a:srgbClr val="000000"/>
                  </a:solidFill>
                </a:rPr>
                <a:t>b-MV + opszonizált </a:t>
              </a:r>
              <a:r>
                <a:rPr lang="hu-HU" altLang="hu-HU" sz="1700" i="1">
                  <a:solidFill>
                    <a:srgbClr val="000000"/>
                  </a:solidFill>
                </a:rPr>
                <a:t>S. aureus</a:t>
              </a:r>
              <a:r>
                <a:rPr lang="hu-HU" altLang="hu-HU" sz="1700">
                  <a:solidFill>
                    <a:srgbClr val="000000"/>
                  </a:solidFill>
                </a:rPr>
                <a:t> </a:t>
              </a:r>
              <a:endParaRPr lang="hu-HU" altLang="hu-HU"/>
            </a:p>
          </p:txBody>
        </p:sp>
        <p:sp>
          <p:nvSpPr>
            <p:cNvPr id="24763" name="Line 189"/>
            <p:cNvSpPr>
              <a:spLocks noChangeShapeType="1"/>
            </p:cNvSpPr>
            <p:nvPr/>
          </p:nvSpPr>
          <p:spPr bwMode="auto">
            <a:xfrm>
              <a:off x="3422" y="3065"/>
              <a:ext cx="226" cy="0"/>
            </a:xfrm>
            <a:prstGeom prst="line">
              <a:avLst/>
            </a:prstGeom>
            <a:noFill/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764" name="Rectangle 190"/>
            <p:cNvSpPr>
              <a:spLocks noChangeArrowheads="1"/>
            </p:cNvSpPr>
            <p:nvPr/>
          </p:nvSpPr>
          <p:spPr bwMode="auto">
            <a:xfrm>
              <a:off x="3506" y="3037"/>
              <a:ext cx="50" cy="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24765" name="Rectangle 191"/>
            <p:cNvSpPr>
              <a:spLocks noChangeArrowheads="1"/>
            </p:cNvSpPr>
            <p:nvPr/>
          </p:nvSpPr>
          <p:spPr bwMode="auto">
            <a:xfrm>
              <a:off x="3683" y="2981"/>
              <a:ext cx="165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hu-HU" altLang="hu-HU" sz="1700">
                  <a:solidFill>
                    <a:srgbClr val="000000"/>
                  </a:solidFill>
                </a:rPr>
                <a:t>PMN + opszonizált </a:t>
              </a:r>
              <a:r>
                <a:rPr lang="hu-HU" altLang="hu-HU" sz="1700" i="1">
                  <a:solidFill>
                    <a:srgbClr val="000000"/>
                  </a:solidFill>
                </a:rPr>
                <a:t>S. aureus</a:t>
              </a:r>
              <a:r>
                <a:rPr lang="hu-HU" altLang="hu-HU" sz="1700">
                  <a:solidFill>
                    <a:srgbClr val="000000"/>
                  </a:solidFill>
                </a:rPr>
                <a:t> </a:t>
              </a:r>
              <a:endParaRPr lang="hu-HU" altLang="hu-HU"/>
            </a:p>
          </p:txBody>
        </p:sp>
        <p:grpSp>
          <p:nvGrpSpPr>
            <p:cNvPr id="24766" name="Group 207"/>
            <p:cNvGrpSpPr>
              <a:grpSpLocks/>
            </p:cNvGrpSpPr>
            <p:nvPr/>
          </p:nvGrpSpPr>
          <p:grpSpPr bwMode="auto">
            <a:xfrm>
              <a:off x="1494" y="3394"/>
              <a:ext cx="2371" cy="488"/>
              <a:chOff x="1494" y="3394"/>
              <a:chExt cx="2371" cy="488"/>
            </a:xfrm>
          </p:grpSpPr>
          <p:sp>
            <p:nvSpPr>
              <p:cNvPr id="24767" name="Rectangle 193"/>
              <p:cNvSpPr>
                <a:spLocks noChangeArrowheads="1"/>
              </p:cNvSpPr>
              <p:nvPr/>
            </p:nvSpPr>
            <p:spPr bwMode="auto">
              <a:xfrm>
                <a:off x="1798" y="3394"/>
                <a:ext cx="347" cy="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24768" name="Rectangle 194"/>
              <p:cNvSpPr>
                <a:spLocks noChangeArrowheads="1"/>
              </p:cNvSpPr>
              <p:nvPr/>
            </p:nvSpPr>
            <p:spPr bwMode="auto">
              <a:xfrm>
                <a:off x="1858" y="3447"/>
                <a:ext cx="22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900">
                    <a:solidFill>
                      <a:srgbClr val="000000"/>
                    </a:solidFill>
                  </a:rPr>
                  <a:t>10</a:t>
                </a:r>
                <a:endParaRPr lang="hu-HU" altLang="hu-HU"/>
              </a:p>
            </p:txBody>
          </p:sp>
          <p:sp>
            <p:nvSpPr>
              <p:cNvPr id="24769" name="Rectangle 195"/>
              <p:cNvSpPr>
                <a:spLocks noChangeArrowheads="1"/>
              </p:cNvSpPr>
              <p:nvPr/>
            </p:nvSpPr>
            <p:spPr bwMode="auto">
              <a:xfrm>
                <a:off x="2028" y="3419"/>
                <a:ext cx="10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200">
                    <a:solidFill>
                      <a:srgbClr val="000000"/>
                    </a:solidFill>
                  </a:rPr>
                  <a:t>6</a:t>
                </a:r>
                <a:endParaRPr lang="hu-HU" altLang="hu-HU"/>
              </a:p>
            </p:txBody>
          </p:sp>
          <p:sp>
            <p:nvSpPr>
              <p:cNvPr id="24770" name="Rectangle 196"/>
              <p:cNvSpPr>
                <a:spLocks noChangeArrowheads="1"/>
              </p:cNvSpPr>
              <p:nvPr/>
            </p:nvSpPr>
            <p:spPr bwMode="auto">
              <a:xfrm>
                <a:off x="2251" y="3394"/>
                <a:ext cx="347" cy="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24771" name="Rectangle 197"/>
              <p:cNvSpPr>
                <a:spLocks noChangeArrowheads="1"/>
              </p:cNvSpPr>
              <p:nvPr/>
            </p:nvSpPr>
            <p:spPr bwMode="auto">
              <a:xfrm>
                <a:off x="2311" y="3447"/>
                <a:ext cx="22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900">
                    <a:solidFill>
                      <a:srgbClr val="000000"/>
                    </a:solidFill>
                  </a:rPr>
                  <a:t>10</a:t>
                </a:r>
                <a:endParaRPr lang="hu-HU" altLang="hu-HU"/>
              </a:p>
            </p:txBody>
          </p:sp>
          <p:sp>
            <p:nvSpPr>
              <p:cNvPr id="24772" name="Rectangle 198"/>
              <p:cNvSpPr>
                <a:spLocks noChangeArrowheads="1"/>
              </p:cNvSpPr>
              <p:nvPr/>
            </p:nvSpPr>
            <p:spPr bwMode="auto">
              <a:xfrm>
                <a:off x="2481" y="3419"/>
                <a:ext cx="10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200">
                    <a:solidFill>
                      <a:srgbClr val="000000"/>
                    </a:solidFill>
                  </a:rPr>
                  <a:t>7</a:t>
                </a:r>
                <a:endParaRPr lang="hu-HU" altLang="hu-HU"/>
              </a:p>
            </p:txBody>
          </p:sp>
          <p:sp>
            <p:nvSpPr>
              <p:cNvPr id="24773" name="Rectangle 199"/>
              <p:cNvSpPr>
                <a:spLocks noChangeArrowheads="1"/>
              </p:cNvSpPr>
              <p:nvPr/>
            </p:nvSpPr>
            <p:spPr bwMode="auto">
              <a:xfrm>
                <a:off x="2704" y="3394"/>
                <a:ext cx="346" cy="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24774" name="Rectangle 200"/>
              <p:cNvSpPr>
                <a:spLocks noChangeArrowheads="1"/>
              </p:cNvSpPr>
              <p:nvPr/>
            </p:nvSpPr>
            <p:spPr bwMode="auto">
              <a:xfrm>
                <a:off x="2764" y="3447"/>
                <a:ext cx="22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900">
                    <a:solidFill>
                      <a:srgbClr val="000000"/>
                    </a:solidFill>
                  </a:rPr>
                  <a:t>10</a:t>
                </a:r>
                <a:endParaRPr lang="hu-HU" altLang="hu-HU"/>
              </a:p>
            </p:txBody>
          </p:sp>
          <p:sp>
            <p:nvSpPr>
              <p:cNvPr id="24775" name="Rectangle 201"/>
              <p:cNvSpPr>
                <a:spLocks noChangeArrowheads="1"/>
              </p:cNvSpPr>
              <p:nvPr/>
            </p:nvSpPr>
            <p:spPr bwMode="auto">
              <a:xfrm>
                <a:off x="2934" y="3419"/>
                <a:ext cx="10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200">
                    <a:solidFill>
                      <a:srgbClr val="000000"/>
                    </a:solidFill>
                  </a:rPr>
                  <a:t>8</a:t>
                </a:r>
                <a:endParaRPr lang="hu-HU" altLang="hu-HU"/>
              </a:p>
            </p:txBody>
          </p:sp>
          <p:sp>
            <p:nvSpPr>
              <p:cNvPr id="24776" name="Rectangle 202"/>
              <p:cNvSpPr>
                <a:spLocks noChangeArrowheads="1"/>
              </p:cNvSpPr>
              <p:nvPr/>
            </p:nvSpPr>
            <p:spPr bwMode="auto">
              <a:xfrm>
                <a:off x="3149" y="3394"/>
                <a:ext cx="347" cy="2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24777" name="Rectangle 203"/>
              <p:cNvSpPr>
                <a:spLocks noChangeArrowheads="1"/>
              </p:cNvSpPr>
              <p:nvPr/>
            </p:nvSpPr>
            <p:spPr bwMode="auto">
              <a:xfrm>
                <a:off x="3209" y="3447"/>
                <a:ext cx="226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900">
                    <a:solidFill>
                      <a:srgbClr val="000000"/>
                    </a:solidFill>
                  </a:rPr>
                  <a:t>10</a:t>
                </a:r>
                <a:endParaRPr lang="hu-HU" altLang="hu-HU"/>
              </a:p>
            </p:txBody>
          </p:sp>
          <p:sp>
            <p:nvSpPr>
              <p:cNvPr id="24778" name="Rectangle 204"/>
              <p:cNvSpPr>
                <a:spLocks noChangeArrowheads="1"/>
              </p:cNvSpPr>
              <p:nvPr/>
            </p:nvSpPr>
            <p:spPr bwMode="auto">
              <a:xfrm>
                <a:off x="3379" y="3419"/>
                <a:ext cx="106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200">
                    <a:solidFill>
                      <a:srgbClr val="000000"/>
                    </a:solidFill>
                  </a:rPr>
                  <a:t>9</a:t>
                </a:r>
                <a:endParaRPr lang="hu-HU" altLang="hu-HU"/>
              </a:p>
            </p:txBody>
          </p:sp>
          <p:sp>
            <p:nvSpPr>
              <p:cNvPr id="24779" name="Rectangle 205"/>
              <p:cNvSpPr>
                <a:spLocks noChangeArrowheads="1"/>
              </p:cNvSpPr>
              <p:nvPr/>
            </p:nvSpPr>
            <p:spPr bwMode="auto">
              <a:xfrm>
                <a:off x="1494" y="3635"/>
                <a:ext cx="2292" cy="2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24780" name="Rectangle 206"/>
              <p:cNvSpPr>
                <a:spLocks noChangeArrowheads="1"/>
              </p:cNvSpPr>
              <p:nvPr/>
            </p:nvSpPr>
            <p:spPr bwMode="auto">
              <a:xfrm>
                <a:off x="1590" y="3659"/>
                <a:ext cx="2275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hu-HU" altLang="hu-HU" sz="1900">
                    <a:solidFill>
                      <a:srgbClr val="000000"/>
                    </a:solidFill>
                  </a:rPr>
                  <a:t>baktérium koncentráció (CFU/ml)</a:t>
                </a:r>
                <a:endParaRPr lang="hu-HU" altLang="hu-HU"/>
              </a:p>
            </p:txBody>
          </p:sp>
        </p:grpSp>
      </p:grp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2075" y="58229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n=4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Csoportba foglalás 23"/>
          <p:cNvGrpSpPr>
            <a:grpSpLocks/>
          </p:cNvGrpSpPr>
          <p:nvPr/>
        </p:nvGrpSpPr>
        <p:grpSpPr bwMode="auto">
          <a:xfrm>
            <a:off x="4940300" y="2803525"/>
            <a:ext cx="4025900" cy="3829050"/>
            <a:chOff x="4608512" y="2238375"/>
            <a:chExt cx="4500562" cy="4176713"/>
          </a:xfrm>
        </p:grpSpPr>
        <p:pic>
          <p:nvPicPr>
            <p:cNvPr id="25618" name="Picture 1140" descr="serum - PKH2, CD11b-RPE - 10 08 05 - 4b"/>
            <p:cNvPicPr>
              <a:picLocks noChangeAspect="1" noChangeArrowheads="1"/>
            </p:cNvPicPr>
            <p:nvPr/>
          </p:nvPicPr>
          <p:blipFill>
            <a:blip r:embed="rId2"/>
            <a:srcRect l="8133" t="1923" r="37381" b="30649"/>
            <a:stretch>
              <a:fillRect/>
            </a:stretch>
          </p:blipFill>
          <p:spPr bwMode="auto">
            <a:xfrm>
              <a:off x="4608512" y="2238375"/>
              <a:ext cx="4500562" cy="41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9" name="Group 1177"/>
            <p:cNvGrpSpPr>
              <a:grpSpLocks/>
            </p:cNvGrpSpPr>
            <p:nvPr/>
          </p:nvGrpSpPr>
          <p:grpSpPr bwMode="auto">
            <a:xfrm>
              <a:off x="6553200" y="2382838"/>
              <a:ext cx="1008062" cy="538163"/>
              <a:chOff x="14288" y="24656"/>
              <a:chExt cx="635" cy="339"/>
            </a:xfrm>
          </p:grpSpPr>
          <p:sp>
            <p:nvSpPr>
              <p:cNvPr id="25620" name="Line 1178"/>
              <p:cNvSpPr>
                <a:spLocks noChangeShapeType="1"/>
              </p:cNvSpPr>
              <p:nvPr/>
            </p:nvSpPr>
            <p:spPr bwMode="auto">
              <a:xfrm>
                <a:off x="14573" y="24994"/>
                <a:ext cx="55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621" name="Text Box 1179"/>
              <p:cNvSpPr txBox="1">
                <a:spLocks noChangeArrowheads="1"/>
              </p:cNvSpPr>
              <p:nvPr/>
            </p:nvSpPr>
            <p:spPr bwMode="auto">
              <a:xfrm>
                <a:off x="14288" y="24656"/>
                <a:ext cx="6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778375">
                  <a:spcBef>
                    <a:spcPct val="50000"/>
                  </a:spcBef>
                </a:pPr>
                <a:r>
                  <a:rPr lang="hu-HU" altLang="hu-HU" sz="2400" b="1">
                    <a:solidFill>
                      <a:schemeClr val="bg1"/>
                    </a:solidFill>
                  </a:rPr>
                  <a:t>2 </a:t>
                </a:r>
                <a:r>
                  <a:rPr lang="el-GR" altLang="hu-HU" sz="2400" b="1">
                    <a:solidFill>
                      <a:schemeClr val="bg1"/>
                    </a:solidFill>
                    <a:cs typeface="Arial" charset="0"/>
                  </a:rPr>
                  <a:t>μ</a:t>
                </a:r>
                <a:r>
                  <a:rPr lang="hu-HU" altLang="hu-HU" sz="2400" b="1">
                    <a:solidFill>
                      <a:schemeClr val="bg1"/>
                    </a:solidFill>
                    <a:cs typeface="Arial" charset="0"/>
                  </a:rPr>
                  <a:t>m</a:t>
                </a:r>
                <a:endParaRPr lang="el-GR" altLang="hu-HU" sz="2400" b="1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5602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14638"/>
            <a:ext cx="41751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617" name="Kép 1"/>
            <p:cNvPicPr>
              <a:picLocks noChangeAspect="1"/>
            </p:cNvPicPr>
            <p:nvPr/>
          </p:nvPicPr>
          <p:blipFill>
            <a:blip r:embed="rId4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614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lehetséges jelentőség </a:t>
            </a:r>
          </a:p>
        </p:txBody>
      </p:sp>
      <p:sp>
        <p:nvSpPr>
          <p:cNvPr id="25605" name="AutoShape 1169"/>
          <p:cNvSpPr>
            <a:spLocks noChangeAspect="1" noChangeArrowheads="1" noTextEdit="1"/>
          </p:cNvSpPr>
          <p:nvPr/>
        </p:nvSpPr>
        <p:spPr bwMode="auto">
          <a:xfrm>
            <a:off x="971550" y="3086100"/>
            <a:ext cx="6619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6" name="Text Box 1182"/>
          <p:cNvSpPr txBox="1">
            <a:spLocks noChangeArrowheads="1"/>
          </p:cNvSpPr>
          <p:nvPr/>
        </p:nvSpPr>
        <p:spPr bwMode="auto">
          <a:xfrm>
            <a:off x="90488" y="2933700"/>
            <a:ext cx="12239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95363">
              <a:lnSpc>
                <a:spcPct val="80000"/>
              </a:lnSpc>
              <a:spcBef>
                <a:spcPct val="50000"/>
              </a:spcBef>
            </a:pPr>
            <a:r>
              <a:rPr lang="hu-HU" altLang="hu-HU" sz="2200">
                <a:solidFill>
                  <a:schemeClr val="bg1"/>
                </a:solidFill>
              </a:rPr>
              <a:t>t = 30’</a:t>
            </a:r>
          </a:p>
        </p:txBody>
      </p:sp>
      <p:sp>
        <p:nvSpPr>
          <p:cNvPr id="25607" name="Text Box 1189"/>
          <p:cNvSpPr txBox="1">
            <a:spLocks noChangeArrowheads="1"/>
          </p:cNvSpPr>
          <p:nvPr/>
        </p:nvSpPr>
        <p:spPr bwMode="auto">
          <a:xfrm>
            <a:off x="193675" y="6126163"/>
            <a:ext cx="1538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50" tIns="53072" rIns="106150" bIns="53072"/>
          <a:lstStyle/>
          <a:p>
            <a:pPr defTabSz="1057275"/>
            <a:r>
              <a:rPr lang="hu-HU" altLang="hu-HU" sz="2300">
                <a:solidFill>
                  <a:schemeClr val="bg1"/>
                </a:solidFill>
                <a:cs typeface="Arial" charset="0"/>
              </a:rPr>
              <a:t>n=6</a:t>
            </a:r>
          </a:p>
        </p:txBody>
      </p:sp>
      <p:sp>
        <p:nvSpPr>
          <p:cNvPr id="25608" name="Text Box 1189"/>
          <p:cNvSpPr txBox="1">
            <a:spLocks noChangeArrowheads="1"/>
          </p:cNvSpPr>
          <p:nvPr/>
        </p:nvSpPr>
        <p:spPr bwMode="auto">
          <a:xfrm>
            <a:off x="4972050" y="6138863"/>
            <a:ext cx="1538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50" tIns="53072" rIns="106150" bIns="53072"/>
          <a:lstStyle/>
          <a:p>
            <a:pPr defTabSz="1057275"/>
            <a:r>
              <a:rPr lang="hu-HU" altLang="hu-HU" sz="2300">
                <a:solidFill>
                  <a:schemeClr val="bg1"/>
                </a:solidFill>
                <a:cs typeface="Arial" charset="0"/>
              </a:rPr>
              <a:t>n=6</a:t>
            </a:r>
          </a:p>
        </p:txBody>
      </p:sp>
      <p:sp>
        <p:nvSpPr>
          <p:cNvPr id="25609" name="Text Box 1182"/>
          <p:cNvSpPr txBox="1">
            <a:spLocks noChangeArrowheads="1"/>
          </p:cNvSpPr>
          <p:nvPr/>
        </p:nvSpPr>
        <p:spPr bwMode="auto">
          <a:xfrm>
            <a:off x="4868863" y="2933700"/>
            <a:ext cx="12239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95363">
              <a:lnSpc>
                <a:spcPct val="80000"/>
              </a:lnSpc>
              <a:spcBef>
                <a:spcPct val="50000"/>
              </a:spcBef>
            </a:pPr>
            <a:r>
              <a:rPr lang="hu-HU" altLang="hu-HU" sz="2200">
                <a:solidFill>
                  <a:schemeClr val="bg1"/>
                </a:solidFill>
              </a:rPr>
              <a:t>t = 30’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79388" y="1828800"/>
            <a:ext cx="361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MV-k </a:t>
            </a:r>
            <a:r>
              <a:rPr lang="hu-HU" altLang="hu-HU" i="1">
                <a:latin typeface="Times New Roman" pitchFamily="18" charset="0"/>
                <a:cs typeface="Times New Roman" pitchFamily="18" charset="0"/>
              </a:rPr>
              <a:t>S. aureus</a:t>
            </a:r>
            <a:r>
              <a:rPr lang="hu-HU" altLang="hu-HU">
                <a:latin typeface="Times New Roman" pitchFamily="18" charset="0"/>
                <a:cs typeface="Times New Roman" pitchFamily="18" charset="0"/>
              </a:rPr>
              <a:t> szepszisben szenvedő betegek véréből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4868863" y="1828800"/>
            <a:ext cx="361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latin typeface="Times New Roman" pitchFamily="18" charset="0"/>
                <a:cs typeface="Times New Roman" pitchFamily="18" charset="0"/>
              </a:rPr>
              <a:t>MV-k egészséges donorok véréből</a:t>
            </a:r>
          </a:p>
        </p:txBody>
      </p:sp>
      <p:grpSp>
        <p:nvGrpSpPr>
          <p:cNvPr id="25612" name="Csoportba foglalás 28"/>
          <p:cNvGrpSpPr>
            <a:grpSpLocks/>
          </p:cNvGrpSpPr>
          <p:nvPr/>
        </p:nvGrpSpPr>
        <p:grpSpPr bwMode="auto">
          <a:xfrm>
            <a:off x="7210425" y="403225"/>
            <a:ext cx="1755775" cy="1220788"/>
            <a:chOff x="0" y="2181395"/>
            <a:chExt cx="1755603" cy="1220659"/>
          </a:xfrm>
        </p:grpSpPr>
        <p:sp>
          <p:nvSpPr>
            <p:cNvPr id="30" name="Téglalap 29"/>
            <p:cNvSpPr/>
            <p:nvPr/>
          </p:nvSpPr>
          <p:spPr>
            <a:xfrm>
              <a:off x="28572" y="2236952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5614" name="Szövegdoboz 30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25615" name="Szövegdoboz 31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40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6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614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Times New Roman" pitchFamily="18" charset="0"/>
                <a:cs typeface="Times New Roman" pitchFamily="18" charset="0"/>
              </a:rPr>
              <a:t>Köszönetnyilvánítás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25438" y="5946775"/>
            <a:ext cx="2255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Búzás Edit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5438" y="5603875"/>
            <a:ext cx="268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Nagy György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25438" y="6281738"/>
            <a:ext cx="243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Kittel Ágnes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5616575" y="3328988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Vályi-Nagy Anna</a:t>
            </a:r>
          </a:p>
        </p:txBody>
      </p:sp>
      <p:pic>
        <p:nvPicPr>
          <p:cNvPr id="26631" name="Picture 14"/>
          <p:cNvPicPr>
            <a:picLocks noChangeAspect="1" noChangeArrowheads="1"/>
          </p:cNvPicPr>
          <p:nvPr/>
        </p:nvPicPr>
        <p:blipFill>
          <a:blip r:embed="rId3"/>
          <a:srcRect l="26195" r="26195" b="20644"/>
          <a:stretch>
            <a:fillRect/>
          </a:stretch>
        </p:blipFill>
        <p:spPr bwMode="auto">
          <a:xfrm>
            <a:off x="3081338" y="1506538"/>
            <a:ext cx="154463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2755900" y="3498850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Lőrincz M. Ákos</a:t>
            </a:r>
          </a:p>
        </p:txBody>
      </p:sp>
      <p:pic>
        <p:nvPicPr>
          <p:cNvPr id="26633" name="Picture 17" descr="VNA"/>
          <p:cNvPicPr>
            <a:picLocks noChangeAspect="1" noChangeArrowheads="1"/>
          </p:cNvPicPr>
          <p:nvPr/>
        </p:nvPicPr>
        <p:blipFill>
          <a:blip r:embed="rId4"/>
          <a:srcRect r="15517" b="23300"/>
          <a:stretch>
            <a:fillRect/>
          </a:stretch>
        </p:blipFill>
        <p:spPr bwMode="auto">
          <a:xfrm>
            <a:off x="5834063" y="1193800"/>
            <a:ext cx="17541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8" descr="DSC00090"/>
          <p:cNvPicPr>
            <a:picLocks noChangeAspect="1" noChangeArrowheads="1"/>
          </p:cNvPicPr>
          <p:nvPr/>
        </p:nvPicPr>
        <p:blipFill>
          <a:blip r:embed="rId5"/>
          <a:srcRect b="285"/>
          <a:stretch>
            <a:fillRect/>
          </a:stretch>
        </p:blipFill>
        <p:spPr bwMode="auto">
          <a:xfrm>
            <a:off x="6945313" y="3867150"/>
            <a:ext cx="19907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7126288" y="6464300"/>
            <a:ext cx="1763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Iványi Zsolt</a:t>
            </a:r>
          </a:p>
        </p:txBody>
      </p:sp>
      <p:pic>
        <p:nvPicPr>
          <p:cNvPr id="26636" name="Kép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38" y="1836738"/>
            <a:ext cx="2065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325438" y="5013325"/>
            <a:ext cx="2074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>
                <a:latin typeface="Times New Roman" pitchFamily="18" charset="0"/>
                <a:cs typeface="Times New Roman" pitchFamily="18" charset="0"/>
              </a:rPr>
              <a:t>Dr. Ligeti Erzsébet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100138" y="4217988"/>
            <a:ext cx="7181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meghívást!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6" name="Kép 1"/>
            <p:cNvPicPr>
              <a:picLocks noChangeAspect="1"/>
            </p:cNvPicPr>
            <p:nvPr/>
          </p:nvPicPr>
          <p:blipFill>
            <a:blip r:embed="rId3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733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neutrofil granulociták (polimorfonukleáris sejt, PMN)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0" y="1381125"/>
            <a:ext cx="53435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3619500" y="1393825"/>
            <a:ext cx="1828800" cy="1225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341" name="Szövegdoboz 7"/>
          <p:cNvSpPr txBox="1">
            <a:spLocks noChangeArrowheads="1"/>
          </p:cNvSpPr>
          <p:nvPr/>
        </p:nvSpPr>
        <p:spPr bwMode="auto">
          <a:xfrm>
            <a:off x="3619500" y="169545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>
                <a:solidFill>
                  <a:srgbClr val="CC0000"/>
                </a:solidFill>
                <a:latin typeface="Calibri" pitchFamily="34" charset="0"/>
              </a:rPr>
              <a:t>CD11b (komplement receptor 3)</a:t>
            </a:r>
          </a:p>
        </p:txBody>
      </p:sp>
      <p:sp>
        <p:nvSpPr>
          <p:cNvPr id="14342" name="Szövegdoboz 9"/>
          <p:cNvSpPr txBox="1">
            <a:spLocks noChangeArrowheads="1"/>
          </p:cNvSpPr>
          <p:nvPr/>
        </p:nvSpPr>
        <p:spPr bwMode="auto">
          <a:xfrm>
            <a:off x="3619500" y="1381125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b="1" i="1">
                <a:solidFill>
                  <a:srgbClr val="00FF00"/>
                </a:solidFill>
                <a:latin typeface="Calibri" pitchFamily="34" charset="0"/>
              </a:rPr>
              <a:t>S.aureus</a:t>
            </a:r>
            <a:endParaRPr lang="hu-HU">
              <a:latin typeface="Calibri" pitchFamily="34" charset="0"/>
            </a:endParaRPr>
          </a:p>
        </p:txBody>
      </p:sp>
      <p:sp>
        <p:nvSpPr>
          <p:cNvPr id="14343" name="Szövegdoboz 10"/>
          <p:cNvSpPr txBox="1">
            <a:spLocks noChangeArrowheads="1"/>
          </p:cNvSpPr>
          <p:nvPr/>
        </p:nvSpPr>
        <p:spPr bwMode="auto">
          <a:xfrm>
            <a:off x="104775" y="1798638"/>
            <a:ext cx="35147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leggyakoribb keringő fehérvérsejt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professzionális baktériumölő sejt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fagocita, így igényli a baktériumok előzetes opszonizációját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ismert sejten kívüli baktériumölése is (NET)</a:t>
            </a:r>
          </a:p>
        </p:txBody>
      </p:sp>
      <p:sp>
        <p:nvSpPr>
          <p:cNvPr id="14344" name="Text Box 1182"/>
          <p:cNvSpPr txBox="1">
            <a:spLocks noChangeArrowheads="1"/>
          </p:cNvSpPr>
          <p:nvPr/>
        </p:nvSpPr>
        <p:spPr bwMode="auto">
          <a:xfrm>
            <a:off x="3752850" y="6361113"/>
            <a:ext cx="122396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95363">
              <a:lnSpc>
                <a:spcPct val="80000"/>
              </a:lnSpc>
              <a:spcBef>
                <a:spcPct val="50000"/>
              </a:spcBef>
            </a:pPr>
            <a:r>
              <a:rPr lang="hu-HU" altLang="hu-HU" sz="2200">
                <a:solidFill>
                  <a:schemeClr val="bg1"/>
                </a:solidFill>
              </a:rPr>
              <a:t>t = 20’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Ellipszis 207"/>
          <p:cNvSpPr/>
          <p:nvPr/>
        </p:nvSpPr>
        <p:spPr>
          <a:xfrm>
            <a:off x="5325982" y="2114550"/>
            <a:ext cx="3560843" cy="3480094"/>
          </a:xfrm>
          <a:prstGeom prst="ellipse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">
                <a:schemeClr val="accent5">
                  <a:lumMod val="22000"/>
                  <a:lumOff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364" name="Szövegdoboz 203"/>
          <p:cNvSpPr txBox="1">
            <a:spLocks noChangeArrowheads="1"/>
          </p:cNvSpPr>
          <p:nvPr/>
        </p:nvSpPr>
        <p:spPr bwMode="auto">
          <a:xfrm>
            <a:off x="1555750" y="663575"/>
            <a:ext cx="733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mikrovezikulák (MV)</a:t>
            </a:r>
          </a:p>
        </p:txBody>
      </p:sp>
      <p:grpSp>
        <p:nvGrpSpPr>
          <p:cNvPr id="15365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2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6" name="Szövegdoboz 204"/>
          <p:cNvSpPr txBox="1">
            <a:spLocks noChangeArrowheads="1"/>
          </p:cNvSpPr>
          <p:nvPr/>
        </p:nvSpPr>
        <p:spPr bwMode="auto">
          <a:xfrm>
            <a:off x="104775" y="1798638"/>
            <a:ext cx="35147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lipid kettősréteggel határolt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speciális lipid- és fehérje összetétel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minden eddig vizsgált sejt képes termelésükre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fontos résztvevői a szervezeten belüli kommunikációnak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endParaRPr lang="hu-H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Kép 205"/>
          <p:cNvPicPr>
            <a:picLocks noChangeAspect="1"/>
          </p:cNvPicPr>
          <p:nvPr/>
        </p:nvPicPr>
        <p:blipFill>
          <a:blip r:embed="rId3"/>
          <a:srcRect r="39574"/>
          <a:stretch>
            <a:fillRect/>
          </a:stretch>
        </p:blipFill>
        <p:spPr bwMode="auto">
          <a:xfrm>
            <a:off x="3838575" y="1465263"/>
            <a:ext cx="4905375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" name="Ellipszis 208"/>
          <p:cNvSpPr/>
          <p:nvPr/>
        </p:nvSpPr>
        <p:spPr>
          <a:xfrm>
            <a:off x="5548311" y="4519403"/>
            <a:ext cx="752475" cy="752475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46000">
                <a:srgbClr val="FF0000">
                  <a:lumMod val="56000"/>
                  <a:lumOff val="44000"/>
                </a:srgbClr>
              </a:gs>
              <a:gs pos="1000">
                <a:schemeClr val="accent5">
                  <a:lumMod val="22000"/>
                  <a:lumOff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01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9" name="Téglalap 158"/>
          <p:cNvSpPr/>
          <p:nvPr/>
        </p:nvSpPr>
        <p:spPr>
          <a:xfrm>
            <a:off x="1555750" y="4848225"/>
            <a:ext cx="711200" cy="695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6387" name="Picture 34"/>
          <p:cNvPicPr>
            <a:picLocks noChangeAspect="1" noChangeArrowheads="1"/>
          </p:cNvPicPr>
          <p:nvPr/>
        </p:nvPicPr>
        <p:blipFill>
          <a:blip r:embed="rId3"/>
          <a:srcRect b="4333"/>
          <a:stretch>
            <a:fillRect/>
          </a:stretch>
        </p:blipFill>
        <p:spPr bwMode="auto">
          <a:xfrm>
            <a:off x="4537075" y="2681288"/>
            <a:ext cx="45466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7756525" y="6153150"/>
            <a:ext cx="1327150" cy="523875"/>
            <a:chOff x="4785" y="3339"/>
            <a:chExt cx="836" cy="330"/>
          </a:xfrm>
        </p:grpSpPr>
        <p:sp>
          <p:nvSpPr>
            <p:cNvPr id="16397" name="Rectangle 35"/>
            <p:cNvSpPr>
              <a:spLocks noChangeArrowheads="1"/>
            </p:cNvSpPr>
            <p:nvPr/>
          </p:nvSpPr>
          <p:spPr bwMode="auto">
            <a:xfrm>
              <a:off x="4785" y="3339"/>
              <a:ext cx="836" cy="33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 altLang="hu-HU">
                <a:cs typeface="Arial" charset="0"/>
              </a:endParaRPr>
            </a:p>
          </p:txBody>
        </p:sp>
        <p:sp>
          <p:nvSpPr>
            <p:cNvPr id="16398" name="Line 36"/>
            <p:cNvSpPr>
              <a:spLocks noChangeShapeType="1"/>
            </p:cNvSpPr>
            <p:nvPr/>
          </p:nvSpPr>
          <p:spPr bwMode="auto">
            <a:xfrm>
              <a:off x="4940" y="3592"/>
              <a:ext cx="607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9" name="Text Box 37"/>
            <p:cNvSpPr txBox="1">
              <a:spLocks noChangeArrowheads="1"/>
            </p:cNvSpPr>
            <p:nvPr/>
          </p:nvSpPr>
          <p:spPr bwMode="auto">
            <a:xfrm>
              <a:off x="5058" y="3385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1200" b="1">
                  <a:solidFill>
                    <a:schemeClr val="bg1"/>
                  </a:solidFill>
                  <a:cs typeface="Arial" charset="0"/>
                </a:rPr>
                <a:t>1 </a:t>
              </a:r>
              <a:r>
                <a:rPr lang="el-GR" altLang="hu-HU" sz="1200" b="1">
                  <a:solidFill>
                    <a:schemeClr val="bg1"/>
                  </a:solidFill>
                  <a:cs typeface="Arial" charset="0"/>
                </a:rPr>
                <a:t>μ</a:t>
              </a:r>
              <a:r>
                <a:rPr lang="hu-HU" altLang="hu-HU" sz="1200" b="1">
                  <a:solidFill>
                    <a:schemeClr val="bg1"/>
                  </a:solidFill>
                  <a:cs typeface="Arial" charset="0"/>
                </a:rPr>
                <a:t>m</a:t>
              </a:r>
              <a:endParaRPr lang="el-GR" altLang="hu-HU" sz="1200" b="1">
                <a:solidFill>
                  <a:schemeClr val="bg1"/>
                </a:solidFill>
                <a:cs typeface="Arial" charset="0"/>
              </a:endParaRPr>
            </a:p>
          </p:txBody>
        </p:sp>
      </p:grpSp>
      <p:pic>
        <p:nvPicPr>
          <p:cNvPr id="16389" name="Kép 2"/>
          <p:cNvPicPr>
            <a:picLocks noChangeAspect="1"/>
          </p:cNvPicPr>
          <p:nvPr/>
        </p:nvPicPr>
        <p:blipFill>
          <a:blip r:embed="rId4"/>
          <a:srcRect t="22289" b="11942"/>
          <a:stretch>
            <a:fillRect/>
          </a:stretch>
        </p:blipFill>
        <p:spPr bwMode="auto">
          <a:xfrm>
            <a:off x="152400" y="2681288"/>
            <a:ext cx="4340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Szövegdoboz 14"/>
          <p:cNvSpPr txBox="1">
            <a:spLocks noChangeArrowheads="1"/>
          </p:cNvSpPr>
          <p:nvPr/>
        </p:nvSpPr>
        <p:spPr bwMode="auto">
          <a:xfrm>
            <a:off x="152400" y="2157413"/>
            <a:ext cx="3821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200">
                <a:latin typeface="Aparajita"/>
                <a:ea typeface="Aparajita"/>
                <a:cs typeface="Aparajita"/>
              </a:rPr>
              <a:t>Sótonyi Professzor Úr felvétele (1980)</a:t>
            </a:r>
          </a:p>
        </p:txBody>
      </p:sp>
      <p:sp>
        <p:nvSpPr>
          <p:cNvPr id="16391" name="Szövegdoboz 15"/>
          <p:cNvSpPr txBox="1">
            <a:spLocks noChangeArrowheads="1"/>
          </p:cNvSpPr>
          <p:nvPr/>
        </p:nvSpPr>
        <p:spPr bwMode="auto">
          <a:xfrm>
            <a:off x="5145088" y="2154238"/>
            <a:ext cx="38211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2200">
                <a:latin typeface="Aparajita"/>
                <a:ea typeface="Aparajita"/>
                <a:cs typeface="Aparajita"/>
              </a:rPr>
              <a:t>saját felvétel (2009)</a:t>
            </a:r>
          </a:p>
        </p:txBody>
      </p:sp>
      <p:sp>
        <p:nvSpPr>
          <p:cNvPr id="16392" name="AutoShape 6"/>
          <p:cNvSpPr>
            <a:spLocks/>
          </p:cNvSpPr>
          <p:nvPr/>
        </p:nvSpPr>
        <p:spPr bwMode="auto">
          <a:xfrm flipH="1">
            <a:off x="206375" y="3535363"/>
            <a:ext cx="1001713" cy="368300"/>
          </a:xfrm>
          <a:prstGeom prst="borderCallout2">
            <a:avLst>
              <a:gd name="adj1" fmla="val 31032"/>
              <a:gd name="adj2" fmla="val -7611"/>
              <a:gd name="adj3" fmla="val 31032"/>
              <a:gd name="adj4" fmla="val -25046"/>
              <a:gd name="adj5" fmla="val 212931"/>
              <a:gd name="adj6" fmla="val -36769"/>
            </a:avLst>
          </a:prstGeom>
          <a:solidFill>
            <a:srgbClr val="E7B247"/>
          </a:solidFill>
          <a:ln w="38100" algn="ctr">
            <a:solidFill>
              <a:srgbClr val="E7B24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latin typeface="Calibri" pitchFamily="34" charset="0"/>
              </a:rPr>
              <a:t>gomba</a:t>
            </a:r>
          </a:p>
        </p:txBody>
      </p:sp>
      <p:sp>
        <p:nvSpPr>
          <p:cNvPr id="16393" name="AutoShape 6"/>
          <p:cNvSpPr>
            <a:spLocks/>
          </p:cNvSpPr>
          <p:nvPr/>
        </p:nvSpPr>
        <p:spPr bwMode="auto">
          <a:xfrm>
            <a:off x="3998913" y="2681288"/>
            <a:ext cx="538162" cy="368300"/>
          </a:xfrm>
          <a:prstGeom prst="borderCallout2">
            <a:avLst>
              <a:gd name="adj1" fmla="val 31032"/>
              <a:gd name="adj2" fmla="val -7611"/>
              <a:gd name="adj3" fmla="val 31032"/>
              <a:gd name="adj4" fmla="val -50306"/>
              <a:gd name="adj5" fmla="val 378449"/>
              <a:gd name="adj6" fmla="val -115745"/>
            </a:avLst>
          </a:prstGeom>
          <a:solidFill>
            <a:srgbClr val="E7B247"/>
          </a:solidFill>
          <a:ln w="38100" algn="ctr">
            <a:solidFill>
              <a:srgbClr val="E7B24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latin typeface="Calibri" pitchFamily="34" charset="0"/>
              </a:rPr>
              <a:t>MV</a:t>
            </a:r>
          </a:p>
        </p:txBody>
      </p:sp>
      <p:sp>
        <p:nvSpPr>
          <p:cNvPr id="16394" name="AutoShape 6"/>
          <p:cNvSpPr>
            <a:spLocks/>
          </p:cNvSpPr>
          <p:nvPr/>
        </p:nvSpPr>
        <p:spPr bwMode="auto">
          <a:xfrm flipH="1">
            <a:off x="0" y="4575175"/>
            <a:ext cx="1057275" cy="368300"/>
          </a:xfrm>
          <a:prstGeom prst="borderCallout2">
            <a:avLst>
              <a:gd name="adj1" fmla="val 31032"/>
              <a:gd name="adj2" fmla="val -7611"/>
              <a:gd name="adj3" fmla="val 196551"/>
              <a:gd name="adj4" fmla="val -32250"/>
              <a:gd name="adj5" fmla="val 337069"/>
              <a:gd name="adj6" fmla="val -55690"/>
            </a:avLst>
          </a:prstGeom>
          <a:solidFill>
            <a:srgbClr val="E7B247"/>
          </a:solidFill>
          <a:ln w="38100" algn="ctr">
            <a:solidFill>
              <a:srgbClr val="E7B24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altLang="hu-HU">
                <a:latin typeface="Calibri" pitchFamily="34" charset="0"/>
              </a:rPr>
              <a:t>leukocita</a:t>
            </a:r>
          </a:p>
        </p:txBody>
      </p:sp>
      <p:sp>
        <p:nvSpPr>
          <p:cNvPr id="16395" name="Szövegdoboz 20"/>
          <p:cNvSpPr txBox="1">
            <a:spLocks noChangeArrowheads="1"/>
          </p:cNvSpPr>
          <p:nvPr/>
        </p:nvSpPr>
        <p:spPr bwMode="auto">
          <a:xfrm>
            <a:off x="1555750" y="663575"/>
            <a:ext cx="733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mikrovezikulák (MV)</a:t>
            </a:r>
          </a:p>
        </p:txBody>
      </p:sp>
      <p:sp>
        <p:nvSpPr>
          <p:cNvPr id="16396" name="Szövegdoboz 21"/>
          <p:cNvSpPr txBox="1">
            <a:spLocks noChangeArrowheads="1"/>
          </p:cNvSpPr>
          <p:nvPr/>
        </p:nvSpPr>
        <p:spPr bwMode="auto">
          <a:xfrm>
            <a:off x="152400" y="1611313"/>
            <a:ext cx="459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Times New Roman" pitchFamily="18" charset="0"/>
                <a:cs typeface="Times New Roman" pitchFamily="18" charset="0"/>
              </a:rPr>
              <a:t>elektoronmikroszkóp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33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0" name="Szövegdoboz 25"/>
          <p:cNvSpPr txBox="1">
            <a:spLocks noChangeArrowheads="1"/>
          </p:cNvSpPr>
          <p:nvPr/>
        </p:nvSpPr>
        <p:spPr bwMode="auto">
          <a:xfrm>
            <a:off x="1555750" y="663575"/>
            <a:ext cx="7331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mikrovezikulák (MV)</a:t>
            </a: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2159000" y="1333500"/>
            <a:ext cx="6219825" cy="5035550"/>
            <a:chOff x="1043" y="13783"/>
            <a:chExt cx="2903" cy="2320"/>
          </a:xfrm>
        </p:grpSpPr>
        <p:pic>
          <p:nvPicPr>
            <p:cNvPr id="17418" name="Kép 172" descr="konfok3.tif"/>
            <p:cNvPicPr>
              <a:picLocks noChangeAspect="1"/>
            </p:cNvPicPr>
            <p:nvPr/>
          </p:nvPicPr>
          <p:blipFill>
            <a:blip r:embed="rId3"/>
            <a:srcRect b="4678"/>
            <a:stretch>
              <a:fillRect/>
            </a:stretch>
          </p:blipFill>
          <p:spPr bwMode="auto">
            <a:xfrm>
              <a:off x="1043" y="13783"/>
              <a:ext cx="2903" cy="2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7419" name="Group 7"/>
            <p:cNvGrpSpPr>
              <a:grpSpLocks/>
            </p:cNvGrpSpPr>
            <p:nvPr/>
          </p:nvGrpSpPr>
          <p:grpSpPr bwMode="auto">
            <a:xfrm>
              <a:off x="1522" y="13783"/>
              <a:ext cx="2333" cy="2259"/>
              <a:chOff x="1522" y="13783"/>
              <a:chExt cx="2333" cy="2259"/>
            </a:xfrm>
          </p:grpSpPr>
          <p:sp>
            <p:nvSpPr>
              <p:cNvPr id="17420" name="Text Box 9"/>
              <p:cNvSpPr txBox="1">
                <a:spLocks noChangeArrowheads="1"/>
              </p:cNvSpPr>
              <p:nvPr/>
            </p:nvSpPr>
            <p:spPr bwMode="auto">
              <a:xfrm>
                <a:off x="3227" y="13783"/>
                <a:ext cx="546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2" tIns="45708" rIns="91422" bIns="45708">
                <a:spAutoFit/>
              </a:bodyPr>
              <a:lstStyle/>
              <a:p>
                <a:pPr defTabSz="911225">
                  <a:spcBef>
                    <a:spcPct val="50000"/>
                  </a:spcBef>
                </a:pPr>
                <a:r>
                  <a:rPr lang="hu-HU" altLang="hu-HU" sz="2000">
                    <a:cs typeface="Arial" charset="0"/>
                  </a:rPr>
                  <a:t>PMN</a:t>
                </a:r>
              </a:p>
            </p:txBody>
          </p:sp>
          <p:sp>
            <p:nvSpPr>
              <p:cNvPr id="17421" name="Text Box 10"/>
              <p:cNvSpPr txBox="1">
                <a:spLocks noChangeArrowheads="1"/>
              </p:cNvSpPr>
              <p:nvPr/>
            </p:nvSpPr>
            <p:spPr bwMode="auto">
              <a:xfrm>
                <a:off x="1665" y="14671"/>
                <a:ext cx="59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2" tIns="45708" rIns="91422" bIns="45708">
                <a:spAutoFit/>
              </a:bodyPr>
              <a:lstStyle/>
              <a:p>
                <a:pPr defTabSz="911225">
                  <a:spcBef>
                    <a:spcPct val="50000"/>
                  </a:spcBef>
                </a:pPr>
                <a:r>
                  <a:rPr lang="hu-HU" altLang="hu-HU" sz="2000">
                    <a:solidFill>
                      <a:schemeClr val="bg1"/>
                    </a:solidFill>
                    <a:cs typeface="Arial" charset="0"/>
                  </a:rPr>
                  <a:t>MV</a:t>
                </a:r>
              </a:p>
            </p:txBody>
          </p:sp>
          <p:sp>
            <p:nvSpPr>
              <p:cNvPr id="17422" name="Line 11"/>
              <p:cNvSpPr>
                <a:spLocks noChangeShapeType="1"/>
              </p:cNvSpPr>
              <p:nvPr/>
            </p:nvSpPr>
            <p:spPr bwMode="auto">
              <a:xfrm>
                <a:off x="1739" y="14855"/>
                <a:ext cx="49" cy="43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23" name="Line 12"/>
              <p:cNvSpPr>
                <a:spLocks noChangeShapeType="1"/>
              </p:cNvSpPr>
              <p:nvPr/>
            </p:nvSpPr>
            <p:spPr bwMode="auto">
              <a:xfrm>
                <a:off x="1888" y="14855"/>
                <a:ext cx="149" cy="2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7424" name="Group 14"/>
              <p:cNvGrpSpPr>
                <a:grpSpLocks/>
              </p:cNvGrpSpPr>
              <p:nvPr/>
            </p:nvGrpSpPr>
            <p:grpSpPr bwMode="auto">
              <a:xfrm>
                <a:off x="3363" y="15758"/>
                <a:ext cx="492" cy="284"/>
                <a:chOff x="801" y="1552"/>
                <a:chExt cx="587" cy="247"/>
              </a:xfrm>
            </p:grpSpPr>
            <p:grpSp>
              <p:nvGrpSpPr>
                <p:cNvPr id="17427" name="Group 15"/>
                <p:cNvGrpSpPr>
                  <a:grpSpLocks/>
                </p:cNvGrpSpPr>
                <p:nvPr/>
              </p:nvGrpSpPr>
              <p:grpSpPr bwMode="auto">
                <a:xfrm>
                  <a:off x="932" y="1709"/>
                  <a:ext cx="325" cy="90"/>
                  <a:chOff x="431" y="3203"/>
                  <a:chExt cx="227" cy="90"/>
                </a:xfrm>
              </p:grpSpPr>
              <p:sp>
                <p:nvSpPr>
                  <p:cNvPr id="1742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31" y="3249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7430" name="Line 1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612" y="3248"/>
                    <a:ext cx="9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7431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86" y="3248"/>
                    <a:ext cx="9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sp>
              <p:nvSpPr>
                <p:cNvPr id="1742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01" y="1552"/>
                  <a:ext cx="587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2" tIns="45708" rIns="91422" bIns="45708">
                  <a:spAutoFit/>
                </a:bodyPr>
                <a:lstStyle/>
                <a:p>
                  <a:pPr algn="ctr" defTabSz="911225">
                    <a:spcBef>
                      <a:spcPct val="50000"/>
                    </a:spcBef>
                  </a:pPr>
                  <a:r>
                    <a:rPr lang="hu-HU" altLang="hu-HU" sz="2000">
                      <a:solidFill>
                        <a:schemeClr val="bg1"/>
                      </a:solidFill>
                      <a:cs typeface="Arial" charset="0"/>
                    </a:rPr>
                    <a:t>2 µm</a:t>
                  </a:r>
                </a:p>
              </p:txBody>
            </p:sp>
          </p:grpSp>
          <p:sp>
            <p:nvSpPr>
              <p:cNvPr id="17425" name="Line 20"/>
              <p:cNvSpPr>
                <a:spLocks noChangeShapeType="1"/>
              </p:cNvSpPr>
              <p:nvPr/>
            </p:nvSpPr>
            <p:spPr bwMode="auto">
              <a:xfrm flipH="1" flipV="1">
                <a:off x="1522" y="15871"/>
                <a:ext cx="266" cy="2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426" name="Line 21"/>
              <p:cNvSpPr>
                <a:spLocks noChangeShapeType="1"/>
              </p:cNvSpPr>
              <p:nvPr/>
            </p:nvSpPr>
            <p:spPr bwMode="auto">
              <a:xfrm flipV="1">
                <a:off x="3714" y="15119"/>
                <a:ext cx="6" cy="43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17412" name="Csoportba foglalás 43"/>
          <p:cNvGrpSpPr>
            <a:grpSpLocks/>
          </p:cNvGrpSpPr>
          <p:nvPr/>
        </p:nvGrpSpPr>
        <p:grpSpPr bwMode="auto">
          <a:xfrm>
            <a:off x="2122488" y="1271588"/>
            <a:ext cx="1755775" cy="1220787"/>
            <a:chOff x="0" y="2181395"/>
            <a:chExt cx="1755603" cy="1220659"/>
          </a:xfrm>
        </p:grpSpPr>
        <p:sp>
          <p:nvSpPr>
            <p:cNvPr id="3" name="Téglalap 2"/>
            <p:cNvSpPr/>
            <p:nvPr/>
          </p:nvSpPr>
          <p:spPr>
            <a:xfrm>
              <a:off x="28572" y="2236951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7416" name="Szövegdoboz 3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17417" name="Szövegdoboz 24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741738" y="5732463"/>
            <a:ext cx="148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08" rIns="91422" bIns="45708"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hu-HU" altLang="hu-HU" sz="2000" i="1">
                <a:solidFill>
                  <a:schemeClr val="bg1"/>
                </a:solidFill>
                <a:cs typeface="Arial" charset="0"/>
              </a:rPr>
              <a:t>S. aureus</a:t>
            </a:r>
          </a:p>
        </p:txBody>
      </p:sp>
      <p:sp>
        <p:nvSpPr>
          <p:cNvPr id="17414" name="Szövegdoboz 40"/>
          <p:cNvSpPr txBox="1">
            <a:spLocks noChangeArrowheads="1"/>
          </p:cNvSpPr>
          <p:nvPr/>
        </p:nvSpPr>
        <p:spPr bwMode="auto">
          <a:xfrm>
            <a:off x="0" y="1657350"/>
            <a:ext cx="459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latin typeface="Times New Roman" pitchFamily="18" charset="0"/>
                <a:cs typeface="Times New Roman" pitchFamily="18" charset="0"/>
              </a:rPr>
              <a:t>konfokális </a:t>
            </a:r>
          </a:p>
          <a:p>
            <a:r>
              <a:rPr lang="hu-HU" b="1">
                <a:latin typeface="Times New Roman" pitchFamily="18" charset="0"/>
                <a:cs typeface="Times New Roman" pitchFamily="18" charset="0"/>
              </a:rPr>
              <a:t>mikroszkóp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531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alapmegfigyelés</a:t>
            </a:r>
          </a:p>
        </p:txBody>
      </p:sp>
      <p:sp>
        <p:nvSpPr>
          <p:cNvPr id="18435" name="AutoShape 74"/>
          <p:cNvSpPr>
            <a:spLocks noChangeAspect="1" noChangeArrowheads="1" noTextEdit="1"/>
          </p:cNvSpPr>
          <p:nvPr/>
        </p:nvSpPr>
        <p:spPr bwMode="auto">
          <a:xfrm>
            <a:off x="152400" y="1995488"/>
            <a:ext cx="52959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8436" name="Csoportba foglalás 2"/>
          <p:cNvGrpSpPr>
            <a:grpSpLocks/>
          </p:cNvGrpSpPr>
          <p:nvPr/>
        </p:nvGrpSpPr>
        <p:grpSpPr bwMode="auto">
          <a:xfrm>
            <a:off x="2559050" y="1517650"/>
            <a:ext cx="3578225" cy="4165600"/>
            <a:chOff x="253305" y="2110172"/>
            <a:chExt cx="3578256" cy="4165402"/>
          </a:xfrm>
        </p:grpSpPr>
        <p:sp>
          <p:nvSpPr>
            <p:cNvPr id="18447" name="Line 76"/>
            <p:cNvSpPr>
              <a:spLocks noChangeShapeType="1"/>
            </p:cNvSpPr>
            <p:nvPr/>
          </p:nvSpPr>
          <p:spPr bwMode="auto">
            <a:xfrm>
              <a:off x="1209675" y="2253047"/>
              <a:ext cx="0" cy="3219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48" name="Line 77"/>
            <p:cNvSpPr>
              <a:spLocks noChangeShapeType="1"/>
            </p:cNvSpPr>
            <p:nvPr/>
          </p:nvSpPr>
          <p:spPr bwMode="auto">
            <a:xfrm>
              <a:off x="1133475" y="547249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49" name="Line 78"/>
            <p:cNvSpPr>
              <a:spLocks noChangeShapeType="1"/>
            </p:cNvSpPr>
            <p:nvPr/>
          </p:nvSpPr>
          <p:spPr bwMode="auto">
            <a:xfrm>
              <a:off x="1133475" y="482479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0" name="Line 79"/>
            <p:cNvSpPr>
              <a:spLocks noChangeShapeType="1"/>
            </p:cNvSpPr>
            <p:nvPr/>
          </p:nvSpPr>
          <p:spPr bwMode="auto">
            <a:xfrm>
              <a:off x="1133475" y="4186622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1" name="Line 80"/>
            <p:cNvSpPr>
              <a:spLocks noChangeShapeType="1"/>
            </p:cNvSpPr>
            <p:nvPr/>
          </p:nvSpPr>
          <p:spPr bwMode="auto">
            <a:xfrm>
              <a:off x="1133475" y="3538922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2" name="Line 81"/>
            <p:cNvSpPr>
              <a:spLocks noChangeShapeType="1"/>
            </p:cNvSpPr>
            <p:nvPr/>
          </p:nvSpPr>
          <p:spPr bwMode="auto">
            <a:xfrm>
              <a:off x="1133475" y="290074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3" name="Line 82"/>
            <p:cNvSpPr>
              <a:spLocks noChangeShapeType="1"/>
            </p:cNvSpPr>
            <p:nvPr/>
          </p:nvSpPr>
          <p:spPr bwMode="auto">
            <a:xfrm>
              <a:off x="1133475" y="225304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4" name="Line 83"/>
            <p:cNvSpPr>
              <a:spLocks noChangeShapeType="1"/>
            </p:cNvSpPr>
            <p:nvPr/>
          </p:nvSpPr>
          <p:spPr bwMode="auto">
            <a:xfrm>
              <a:off x="1209675" y="5472497"/>
              <a:ext cx="24955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5" name="Line 84"/>
            <p:cNvSpPr>
              <a:spLocks noChangeShapeType="1"/>
            </p:cNvSpPr>
            <p:nvPr/>
          </p:nvSpPr>
          <p:spPr bwMode="auto">
            <a:xfrm flipV="1">
              <a:off x="1209675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6" name="Line 85"/>
            <p:cNvSpPr>
              <a:spLocks noChangeShapeType="1"/>
            </p:cNvSpPr>
            <p:nvPr/>
          </p:nvSpPr>
          <p:spPr bwMode="auto">
            <a:xfrm flipV="1">
              <a:off x="2038350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7" name="Line 86"/>
            <p:cNvSpPr>
              <a:spLocks noChangeShapeType="1"/>
            </p:cNvSpPr>
            <p:nvPr/>
          </p:nvSpPr>
          <p:spPr bwMode="auto">
            <a:xfrm flipV="1">
              <a:off x="2876550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8" name="Line 87"/>
            <p:cNvSpPr>
              <a:spLocks noChangeShapeType="1"/>
            </p:cNvSpPr>
            <p:nvPr/>
          </p:nvSpPr>
          <p:spPr bwMode="auto">
            <a:xfrm flipV="1">
              <a:off x="3705225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9" name="Freeform 88"/>
            <p:cNvSpPr>
              <a:spLocks/>
            </p:cNvSpPr>
            <p:nvPr/>
          </p:nvSpPr>
          <p:spPr bwMode="auto">
            <a:xfrm>
              <a:off x="1209675" y="2662622"/>
              <a:ext cx="2495550" cy="238125"/>
            </a:xfrm>
            <a:custGeom>
              <a:avLst/>
              <a:gdLst>
                <a:gd name="T0" fmla="*/ 0 w 262"/>
                <a:gd name="T1" fmla="*/ 2147483647 h 25"/>
                <a:gd name="T2" fmla="*/ 2147483647 w 262"/>
                <a:gd name="T3" fmla="*/ 2147483647 h 25"/>
                <a:gd name="T4" fmla="*/ 2147483647 w 262"/>
                <a:gd name="T5" fmla="*/ 2147483647 h 25"/>
                <a:gd name="T6" fmla="*/ 2147483647 w 26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25"/>
                <a:gd name="T14" fmla="*/ 262 w 26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25">
                  <a:moveTo>
                    <a:pt x="0" y="25"/>
                  </a:moveTo>
                  <a:lnTo>
                    <a:pt x="87" y="15"/>
                  </a:lnTo>
                  <a:lnTo>
                    <a:pt x="175" y="9"/>
                  </a:lnTo>
                  <a:lnTo>
                    <a:pt x="26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0" name="Line 89"/>
            <p:cNvSpPr>
              <a:spLocks noChangeShapeType="1"/>
            </p:cNvSpPr>
            <p:nvPr/>
          </p:nvSpPr>
          <p:spPr bwMode="auto">
            <a:xfrm flipV="1">
              <a:off x="2038350" y="2672147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1" name="Line 90"/>
            <p:cNvSpPr>
              <a:spLocks noChangeShapeType="1"/>
            </p:cNvSpPr>
            <p:nvPr/>
          </p:nvSpPr>
          <p:spPr bwMode="auto">
            <a:xfrm>
              <a:off x="2009775" y="26721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2" name="Line 91"/>
            <p:cNvSpPr>
              <a:spLocks noChangeShapeType="1"/>
            </p:cNvSpPr>
            <p:nvPr/>
          </p:nvSpPr>
          <p:spPr bwMode="auto">
            <a:xfrm flipV="1">
              <a:off x="2876550" y="2653097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3" name="Line 92"/>
            <p:cNvSpPr>
              <a:spLocks noChangeShapeType="1"/>
            </p:cNvSpPr>
            <p:nvPr/>
          </p:nvSpPr>
          <p:spPr bwMode="auto">
            <a:xfrm>
              <a:off x="2847975" y="26530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4" name="Line 93"/>
            <p:cNvSpPr>
              <a:spLocks noChangeShapeType="1"/>
            </p:cNvSpPr>
            <p:nvPr/>
          </p:nvSpPr>
          <p:spPr bwMode="auto">
            <a:xfrm flipV="1">
              <a:off x="3705225" y="256737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5" name="Line 94"/>
            <p:cNvSpPr>
              <a:spLocks noChangeShapeType="1"/>
            </p:cNvSpPr>
            <p:nvPr/>
          </p:nvSpPr>
          <p:spPr bwMode="auto">
            <a:xfrm>
              <a:off x="3676650" y="25673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6" name="Line 95"/>
            <p:cNvSpPr>
              <a:spLocks noChangeShapeType="1"/>
            </p:cNvSpPr>
            <p:nvPr/>
          </p:nvSpPr>
          <p:spPr bwMode="auto">
            <a:xfrm>
              <a:off x="2038350" y="2805497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7" name="Line 96"/>
            <p:cNvSpPr>
              <a:spLocks noChangeShapeType="1"/>
            </p:cNvSpPr>
            <p:nvPr/>
          </p:nvSpPr>
          <p:spPr bwMode="auto">
            <a:xfrm>
              <a:off x="2009775" y="29293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8" name="Line 97"/>
            <p:cNvSpPr>
              <a:spLocks noChangeShapeType="1"/>
            </p:cNvSpPr>
            <p:nvPr/>
          </p:nvSpPr>
          <p:spPr bwMode="auto">
            <a:xfrm>
              <a:off x="2876550" y="2748347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9" name="Line 98"/>
            <p:cNvSpPr>
              <a:spLocks noChangeShapeType="1"/>
            </p:cNvSpPr>
            <p:nvPr/>
          </p:nvSpPr>
          <p:spPr bwMode="auto">
            <a:xfrm>
              <a:off x="2847975" y="28531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0" name="Line 99"/>
            <p:cNvSpPr>
              <a:spLocks noChangeShapeType="1"/>
            </p:cNvSpPr>
            <p:nvPr/>
          </p:nvSpPr>
          <p:spPr bwMode="auto">
            <a:xfrm>
              <a:off x="3705225" y="266262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1" name="Line 100"/>
            <p:cNvSpPr>
              <a:spLocks noChangeShapeType="1"/>
            </p:cNvSpPr>
            <p:nvPr/>
          </p:nvSpPr>
          <p:spPr bwMode="auto">
            <a:xfrm>
              <a:off x="3676650" y="27578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2" name="Freeform 101"/>
            <p:cNvSpPr>
              <a:spLocks/>
            </p:cNvSpPr>
            <p:nvPr/>
          </p:nvSpPr>
          <p:spPr bwMode="auto">
            <a:xfrm>
              <a:off x="1209675" y="2900747"/>
              <a:ext cx="2495550" cy="962025"/>
            </a:xfrm>
            <a:custGeom>
              <a:avLst/>
              <a:gdLst>
                <a:gd name="T0" fmla="*/ 0 w 262"/>
                <a:gd name="T1" fmla="*/ 0 h 101"/>
                <a:gd name="T2" fmla="*/ 2147483647 w 262"/>
                <a:gd name="T3" fmla="*/ 2147483647 h 101"/>
                <a:gd name="T4" fmla="*/ 2147483647 w 262"/>
                <a:gd name="T5" fmla="*/ 2147483647 h 101"/>
                <a:gd name="T6" fmla="*/ 2147483647 w 262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101"/>
                <a:gd name="T14" fmla="*/ 262 w 262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101">
                  <a:moveTo>
                    <a:pt x="0" y="0"/>
                  </a:moveTo>
                  <a:lnTo>
                    <a:pt x="87" y="50"/>
                  </a:lnTo>
                  <a:lnTo>
                    <a:pt x="175" y="85"/>
                  </a:lnTo>
                  <a:lnTo>
                    <a:pt x="262" y="101"/>
                  </a:lnTo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3" name="Line 102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4" name="Line 103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5" name="Line 104"/>
            <p:cNvSpPr>
              <a:spLocks noChangeShapeType="1"/>
            </p:cNvSpPr>
            <p:nvPr/>
          </p:nvSpPr>
          <p:spPr bwMode="auto">
            <a:xfrm flipV="1">
              <a:off x="2038350" y="3310322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6" name="Line 105"/>
            <p:cNvSpPr>
              <a:spLocks noChangeShapeType="1"/>
            </p:cNvSpPr>
            <p:nvPr/>
          </p:nvSpPr>
          <p:spPr bwMode="auto">
            <a:xfrm>
              <a:off x="2009775" y="33103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7" name="Line 106"/>
            <p:cNvSpPr>
              <a:spLocks noChangeShapeType="1"/>
            </p:cNvSpPr>
            <p:nvPr/>
          </p:nvSpPr>
          <p:spPr bwMode="auto">
            <a:xfrm flipV="1">
              <a:off x="2876550" y="3634172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8" name="Line 107"/>
            <p:cNvSpPr>
              <a:spLocks noChangeShapeType="1"/>
            </p:cNvSpPr>
            <p:nvPr/>
          </p:nvSpPr>
          <p:spPr bwMode="auto">
            <a:xfrm>
              <a:off x="2847975" y="36341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9" name="Line 108"/>
            <p:cNvSpPr>
              <a:spLocks noChangeShapeType="1"/>
            </p:cNvSpPr>
            <p:nvPr/>
          </p:nvSpPr>
          <p:spPr bwMode="auto">
            <a:xfrm flipV="1">
              <a:off x="3705225" y="3777047"/>
              <a:ext cx="0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0" name="Line 109"/>
            <p:cNvSpPr>
              <a:spLocks noChangeShapeType="1"/>
            </p:cNvSpPr>
            <p:nvPr/>
          </p:nvSpPr>
          <p:spPr bwMode="auto">
            <a:xfrm>
              <a:off x="3676650" y="37770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1" name="Line 110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2" name="Line 111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3" name="Line 112"/>
            <p:cNvSpPr>
              <a:spLocks noChangeShapeType="1"/>
            </p:cNvSpPr>
            <p:nvPr/>
          </p:nvSpPr>
          <p:spPr bwMode="auto">
            <a:xfrm>
              <a:off x="2038350" y="3376997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4" name="Line 113"/>
            <p:cNvSpPr>
              <a:spLocks noChangeShapeType="1"/>
            </p:cNvSpPr>
            <p:nvPr/>
          </p:nvSpPr>
          <p:spPr bwMode="auto">
            <a:xfrm>
              <a:off x="2009775" y="34436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5" name="Line 114"/>
            <p:cNvSpPr>
              <a:spLocks noChangeShapeType="1"/>
            </p:cNvSpPr>
            <p:nvPr/>
          </p:nvSpPr>
          <p:spPr bwMode="auto">
            <a:xfrm>
              <a:off x="2876550" y="3710372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6" name="Line 115"/>
            <p:cNvSpPr>
              <a:spLocks noChangeShapeType="1"/>
            </p:cNvSpPr>
            <p:nvPr/>
          </p:nvSpPr>
          <p:spPr bwMode="auto">
            <a:xfrm>
              <a:off x="2847975" y="37865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7" name="Line 116"/>
            <p:cNvSpPr>
              <a:spLocks noChangeShapeType="1"/>
            </p:cNvSpPr>
            <p:nvPr/>
          </p:nvSpPr>
          <p:spPr bwMode="auto">
            <a:xfrm>
              <a:off x="3705225" y="386277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8" name="Line 117"/>
            <p:cNvSpPr>
              <a:spLocks noChangeShapeType="1"/>
            </p:cNvSpPr>
            <p:nvPr/>
          </p:nvSpPr>
          <p:spPr bwMode="auto">
            <a:xfrm>
              <a:off x="3676650" y="39580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89" name="Freeform 118"/>
            <p:cNvSpPr>
              <a:spLocks/>
            </p:cNvSpPr>
            <p:nvPr/>
          </p:nvSpPr>
          <p:spPr bwMode="auto">
            <a:xfrm>
              <a:off x="1209675" y="2900747"/>
              <a:ext cx="2495550" cy="2181225"/>
            </a:xfrm>
            <a:custGeom>
              <a:avLst/>
              <a:gdLst>
                <a:gd name="T0" fmla="*/ 0 w 262"/>
                <a:gd name="T1" fmla="*/ 0 h 229"/>
                <a:gd name="T2" fmla="*/ 2147483647 w 262"/>
                <a:gd name="T3" fmla="*/ 2147483647 h 229"/>
                <a:gd name="T4" fmla="*/ 2147483647 w 262"/>
                <a:gd name="T5" fmla="*/ 2147483647 h 229"/>
                <a:gd name="T6" fmla="*/ 2147483647 w 262"/>
                <a:gd name="T7" fmla="*/ 2147483647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229"/>
                <a:gd name="T14" fmla="*/ 262 w 262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229">
                  <a:moveTo>
                    <a:pt x="0" y="0"/>
                  </a:moveTo>
                  <a:lnTo>
                    <a:pt x="87" y="161"/>
                  </a:lnTo>
                  <a:lnTo>
                    <a:pt x="175" y="207"/>
                  </a:lnTo>
                  <a:lnTo>
                    <a:pt x="262" y="22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0" name="Line 119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1" name="Line 120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2" name="Line 121"/>
            <p:cNvSpPr>
              <a:spLocks noChangeShapeType="1"/>
            </p:cNvSpPr>
            <p:nvPr/>
          </p:nvSpPr>
          <p:spPr bwMode="auto">
            <a:xfrm flipV="1">
              <a:off x="2038350" y="4243772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3" name="Line 122"/>
            <p:cNvSpPr>
              <a:spLocks noChangeShapeType="1"/>
            </p:cNvSpPr>
            <p:nvPr/>
          </p:nvSpPr>
          <p:spPr bwMode="auto">
            <a:xfrm>
              <a:off x="2009775" y="42437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4" name="Line 123"/>
            <p:cNvSpPr>
              <a:spLocks noChangeShapeType="1"/>
            </p:cNvSpPr>
            <p:nvPr/>
          </p:nvSpPr>
          <p:spPr bwMode="auto">
            <a:xfrm flipV="1">
              <a:off x="2876550" y="4748597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5" name="Line 124"/>
            <p:cNvSpPr>
              <a:spLocks noChangeShapeType="1"/>
            </p:cNvSpPr>
            <p:nvPr/>
          </p:nvSpPr>
          <p:spPr bwMode="auto">
            <a:xfrm>
              <a:off x="2847975" y="47485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6" name="Line 125"/>
            <p:cNvSpPr>
              <a:spLocks noChangeShapeType="1"/>
            </p:cNvSpPr>
            <p:nvPr/>
          </p:nvSpPr>
          <p:spPr bwMode="auto">
            <a:xfrm flipV="1">
              <a:off x="3705225" y="498672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7" name="Line 126"/>
            <p:cNvSpPr>
              <a:spLocks noChangeShapeType="1"/>
            </p:cNvSpPr>
            <p:nvPr/>
          </p:nvSpPr>
          <p:spPr bwMode="auto">
            <a:xfrm>
              <a:off x="3676650" y="49867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8" name="Line 127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99" name="Line 128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0" name="Line 129"/>
            <p:cNvSpPr>
              <a:spLocks noChangeShapeType="1"/>
            </p:cNvSpPr>
            <p:nvPr/>
          </p:nvSpPr>
          <p:spPr bwMode="auto">
            <a:xfrm>
              <a:off x="2038350" y="4434272"/>
              <a:ext cx="0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1" name="Line 130"/>
            <p:cNvSpPr>
              <a:spLocks noChangeShapeType="1"/>
            </p:cNvSpPr>
            <p:nvPr/>
          </p:nvSpPr>
          <p:spPr bwMode="auto">
            <a:xfrm>
              <a:off x="2009775" y="46342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2" name="Line 131"/>
            <p:cNvSpPr>
              <a:spLocks noChangeShapeType="1"/>
            </p:cNvSpPr>
            <p:nvPr/>
          </p:nvSpPr>
          <p:spPr bwMode="auto">
            <a:xfrm>
              <a:off x="2876550" y="4872422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3" name="Line 132"/>
            <p:cNvSpPr>
              <a:spLocks noChangeShapeType="1"/>
            </p:cNvSpPr>
            <p:nvPr/>
          </p:nvSpPr>
          <p:spPr bwMode="auto">
            <a:xfrm>
              <a:off x="2847975" y="49962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4" name="Line 133"/>
            <p:cNvSpPr>
              <a:spLocks noChangeShapeType="1"/>
            </p:cNvSpPr>
            <p:nvPr/>
          </p:nvSpPr>
          <p:spPr bwMode="auto">
            <a:xfrm>
              <a:off x="3705225" y="5081972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5" name="Line 134"/>
            <p:cNvSpPr>
              <a:spLocks noChangeShapeType="1"/>
            </p:cNvSpPr>
            <p:nvPr/>
          </p:nvSpPr>
          <p:spPr bwMode="auto">
            <a:xfrm>
              <a:off x="3676650" y="5186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6" name="Freeform 135"/>
            <p:cNvSpPr>
              <a:spLocks/>
            </p:cNvSpPr>
            <p:nvPr/>
          </p:nvSpPr>
          <p:spPr bwMode="auto">
            <a:xfrm>
              <a:off x="1162050" y="285312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7" name="Freeform 136"/>
            <p:cNvSpPr>
              <a:spLocks/>
            </p:cNvSpPr>
            <p:nvPr/>
          </p:nvSpPr>
          <p:spPr bwMode="auto">
            <a:xfrm>
              <a:off x="1990725" y="275787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8" name="Freeform 137"/>
            <p:cNvSpPr>
              <a:spLocks/>
            </p:cNvSpPr>
            <p:nvPr/>
          </p:nvSpPr>
          <p:spPr bwMode="auto">
            <a:xfrm>
              <a:off x="2828925" y="270072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09" name="Freeform 138"/>
            <p:cNvSpPr>
              <a:spLocks/>
            </p:cNvSpPr>
            <p:nvPr/>
          </p:nvSpPr>
          <p:spPr bwMode="auto">
            <a:xfrm>
              <a:off x="3657600" y="2614997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Rectangle 139"/>
            <p:cNvSpPr>
              <a:spLocks noChangeArrowheads="1"/>
            </p:cNvSpPr>
            <p:nvPr/>
          </p:nvSpPr>
          <p:spPr bwMode="auto">
            <a:xfrm>
              <a:off x="1170888" y="2862611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4" name="Rectangle 140"/>
            <p:cNvSpPr>
              <a:spLocks noChangeArrowheads="1"/>
            </p:cNvSpPr>
            <p:nvPr/>
          </p:nvSpPr>
          <p:spPr bwMode="auto">
            <a:xfrm>
              <a:off x="1999570" y="3338839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5" name="Rectangle 141"/>
            <p:cNvSpPr>
              <a:spLocks noChangeArrowheads="1"/>
            </p:cNvSpPr>
            <p:nvPr/>
          </p:nvSpPr>
          <p:spPr bwMode="auto">
            <a:xfrm>
              <a:off x="2837777" y="3672198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6" name="Rectangle 142"/>
            <p:cNvSpPr>
              <a:spLocks noChangeArrowheads="1"/>
            </p:cNvSpPr>
            <p:nvPr/>
          </p:nvSpPr>
          <p:spPr bwMode="auto">
            <a:xfrm>
              <a:off x="3666460" y="3824591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7" name="Oval 143"/>
            <p:cNvSpPr>
              <a:spLocks noChangeArrowheads="1"/>
            </p:cNvSpPr>
            <p:nvPr/>
          </p:nvSpPr>
          <p:spPr bwMode="auto">
            <a:xfrm>
              <a:off x="1151838" y="2843562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8" name="Oval 144"/>
            <p:cNvSpPr>
              <a:spLocks noChangeArrowheads="1"/>
            </p:cNvSpPr>
            <p:nvPr/>
          </p:nvSpPr>
          <p:spPr bwMode="auto">
            <a:xfrm>
              <a:off x="1980520" y="4377014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9" name="Oval 145"/>
            <p:cNvSpPr>
              <a:spLocks noChangeArrowheads="1"/>
            </p:cNvSpPr>
            <p:nvPr/>
          </p:nvSpPr>
          <p:spPr bwMode="auto">
            <a:xfrm>
              <a:off x="2818727" y="4815143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80" name="Oval 146"/>
            <p:cNvSpPr>
              <a:spLocks noChangeArrowheads="1"/>
            </p:cNvSpPr>
            <p:nvPr/>
          </p:nvSpPr>
          <p:spPr bwMode="auto">
            <a:xfrm>
              <a:off x="3647409" y="5024683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81" name="Rectangle 147"/>
            <p:cNvSpPr>
              <a:spLocks noChangeArrowheads="1"/>
            </p:cNvSpPr>
            <p:nvPr/>
          </p:nvSpPr>
          <p:spPr bwMode="auto">
            <a:xfrm>
              <a:off x="885135" y="5329469"/>
              <a:ext cx="130176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2" name="Rectangle 148"/>
            <p:cNvSpPr>
              <a:spLocks noChangeArrowheads="1"/>
            </p:cNvSpPr>
            <p:nvPr/>
          </p:nvSpPr>
          <p:spPr bwMode="auto">
            <a:xfrm>
              <a:off x="751784" y="4681800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25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3" name="Rectangle 149"/>
            <p:cNvSpPr>
              <a:spLocks noChangeArrowheads="1"/>
            </p:cNvSpPr>
            <p:nvPr/>
          </p:nvSpPr>
          <p:spPr bwMode="auto">
            <a:xfrm>
              <a:off x="751784" y="4043655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50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4" name="Rectangle 150"/>
            <p:cNvSpPr>
              <a:spLocks noChangeArrowheads="1"/>
            </p:cNvSpPr>
            <p:nvPr/>
          </p:nvSpPr>
          <p:spPr bwMode="auto">
            <a:xfrm>
              <a:off x="751784" y="3395986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75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5" name="Rectangle 151"/>
            <p:cNvSpPr>
              <a:spLocks noChangeArrowheads="1"/>
            </p:cNvSpPr>
            <p:nvPr/>
          </p:nvSpPr>
          <p:spPr bwMode="auto">
            <a:xfrm>
              <a:off x="618433" y="2757841"/>
              <a:ext cx="390528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100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6" name="Rectangle 152"/>
            <p:cNvSpPr>
              <a:spLocks noChangeArrowheads="1"/>
            </p:cNvSpPr>
            <p:nvPr/>
          </p:nvSpPr>
          <p:spPr bwMode="auto">
            <a:xfrm>
              <a:off x="618433" y="2110172"/>
              <a:ext cx="390528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125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1142313" y="5691402"/>
              <a:ext cx="130176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8" name="Rectangle 154"/>
            <p:cNvSpPr>
              <a:spLocks noChangeArrowheads="1"/>
            </p:cNvSpPr>
            <p:nvPr/>
          </p:nvSpPr>
          <p:spPr bwMode="auto">
            <a:xfrm>
              <a:off x="1904319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9" name="Rectangle 155"/>
            <p:cNvSpPr>
              <a:spLocks noChangeArrowheads="1"/>
            </p:cNvSpPr>
            <p:nvPr/>
          </p:nvSpPr>
          <p:spPr bwMode="auto">
            <a:xfrm>
              <a:off x="2742527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20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90" name="Rectangle 156"/>
            <p:cNvSpPr>
              <a:spLocks noChangeArrowheads="1"/>
            </p:cNvSpPr>
            <p:nvPr/>
          </p:nvSpPr>
          <p:spPr bwMode="auto">
            <a:xfrm>
              <a:off x="3571209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30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91" name="Rectangle 157"/>
            <p:cNvSpPr>
              <a:spLocks noChangeArrowheads="1"/>
            </p:cNvSpPr>
            <p:nvPr/>
          </p:nvSpPr>
          <p:spPr bwMode="auto">
            <a:xfrm>
              <a:off x="1304239" y="5967614"/>
              <a:ext cx="216378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 dirty="0">
                  <a:solidFill>
                    <a:srgbClr val="000000"/>
                  </a:solidFill>
                  <a:latin typeface="+mn-lt"/>
                </a:rPr>
                <a:t>inkubációs idő (perc)</a:t>
              </a:r>
              <a:endParaRPr lang="hu-HU" altLang="hu-HU" dirty="0">
                <a:latin typeface="+mn-lt"/>
              </a:endParaRPr>
            </a:p>
          </p:txBody>
        </p:sp>
        <p:sp>
          <p:nvSpPr>
            <p:cNvPr id="92" name="Rectangle 158"/>
            <p:cNvSpPr>
              <a:spLocks noChangeArrowheads="1"/>
            </p:cNvSpPr>
            <p:nvPr/>
          </p:nvSpPr>
          <p:spPr bwMode="auto">
            <a:xfrm rot="16200000">
              <a:off x="-735651" y="3607104"/>
              <a:ext cx="2285891" cy="3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baktérium túlélés (%) </a:t>
              </a:r>
              <a:endParaRPr lang="hu-HU" altLang="hu-HU">
                <a:latin typeface="+mn-lt"/>
              </a:endParaRPr>
            </a:p>
          </p:txBody>
        </p:sp>
      </p:grpSp>
      <p:sp>
        <p:nvSpPr>
          <p:cNvPr id="18437" name="Line 159"/>
          <p:cNvSpPr>
            <a:spLocks noChangeShapeType="1"/>
          </p:cNvSpPr>
          <p:nvPr/>
        </p:nvSpPr>
        <p:spPr bwMode="auto">
          <a:xfrm>
            <a:off x="2917825" y="6178550"/>
            <a:ext cx="304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438" name="Freeform 160"/>
          <p:cNvSpPr>
            <a:spLocks/>
          </p:cNvSpPr>
          <p:nvPr/>
        </p:nvSpPr>
        <p:spPr bwMode="auto">
          <a:xfrm>
            <a:off x="3022600" y="6130925"/>
            <a:ext cx="95250" cy="95250"/>
          </a:xfrm>
          <a:custGeom>
            <a:avLst/>
            <a:gdLst>
              <a:gd name="T0" fmla="*/ 75604693 w 60"/>
              <a:gd name="T1" fmla="*/ 0 h 60"/>
              <a:gd name="T2" fmla="*/ 151209386 w 60"/>
              <a:gd name="T3" fmla="*/ 75604693 h 60"/>
              <a:gd name="T4" fmla="*/ 75604693 w 60"/>
              <a:gd name="T5" fmla="*/ 151209386 h 60"/>
              <a:gd name="T6" fmla="*/ 0 w 60"/>
              <a:gd name="T7" fmla="*/ 75604693 h 60"/>
              <a:gd name="T8" fmla="*/ 75604693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5" name="Rectangle 161"/>
          <p:cNvSpPr>
            <a:spLocks noChangeArrowheads="1"/>
          </p:cNvSpPr>
          <p:nvPr/>
        </p:nvSpPr>
        <p:spPr bwMode="auto">
          <a:xfrm>
            <a:off x="3289300" y="6016625"/>
            <a:ext cx="322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s-MV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spontán keletkezett 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MV)</a:t>
            </a:r>
            <a:endParaRPr lang="hu-HU" altLang="hu-HU" sz="2000" dirty="0">
              <a:latin typeface="+mn-lt"/>
            </a:endParaRPr>
          </a:p>
        </p:txBody>
      </p:sp>
      <p:sp>
        <p:nvSpPr>
          <p:cNvPr id="18440" name="Line 162"/>
          <p:cNvSpPr>
            <a:spLocks noChangeShapeType="1"/>
          </p:cNvSpPr>
          <p:nvPr/>
        </p:nvSpPr>
        <p:spPr bwMode="auto">
          <a:xfrm>
            <a:off x="2917825" y="6424613"/>
            <a:ext cx="3048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441" name="Rectangle 163"/>
          <p:cNvSpPr>
            <a:spLocks noChangeArrowheads="1"/>
          </p:cNvSpPr>
          <p:nvPr/>
        </p:nvSpPr>
        <p:spPr bwMode="auto">
          <a:xfrm>
            <a:off x="3032125" y="6386513"/>
            <a:ext cx="66675" cy="66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98" name="Rectangle 164"/>
          <p:cNvSpPr>
            <a:spLocks noChangeArrowheads="1"/>
          </p:cNvSpPr>
          <p:nvPr/>
        </p:nvSpPr>
        <p:spPr bwMode="auto">
          <a:xfrm>
            <a:off x="3289300" y="6262688"/>
            <a:ext cx="571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b-MV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hu-HU" altLang="hu-HU" sz="2000" dirty="0" err="1" smtClean="0">
                <a:solidFill>
                  <a:srgbClr val="000000"/>
                </a:solidFill>
                <a:latin typeface="+mn-lt"/>
              </a:rPr>
              <a:t>opszonizált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hu-HU" altLang="hu-HU" sz="2000" i="1" dirty="0" err="1">
                <a:solidFill>
                  <a:srgbClr val="000000"/>
                </a:solidFill>
                <a:latin typeface="+mn-lt"/>
              </a:rPr>
              <a:t>S.aureus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  <a:latin typeface="+mn-lt"/>
              </a:rPr>
              <a:t>stimulusra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 keletkezett MV)</a:t>
            </a:r>
            <a:endParaRPr lang="hu-HU" altLang="hu-HU" sz="2000" dirty="0">
              <a:latin typeface="+mn-lt"/>
            </a:endParaRPr>
          </a:p>
        </p:txBody>
      </p:sp>
      <p:sp>
        <p:nvSpPr>
          <p:cNvPr id="18443" name="Line 165"/>
          <p:cNvSpPr>
            <a:spLocks noChangeShapeType="1"/>
          </p:cNvSpPr>
          <p:nvPr/>
        </p:nvSpPr>
        <p:spPr bwMode="auto">
          <a:xfrm>
            <a:off x="2917825" y="6659563"/>
            <a:ext cx="304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444" name="Oval 166"/>
          <p:cNvSpPr>
            <a:spLocks noChangeArrowheads="1"/>
          </p:cNvSpPr>
          <p:nvPr/>
        </p:nvSpPr>
        <p:spPr bwMode="auto">
          <a:xfrm>
            <a:off x="3013075" y="6602413"/>
            <a:ext cx="104775" cy="1047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101" name="Rectangle 167"/>
          <p:cNvSpPr>
            <a:spLocks noChangeArrowheads="1"/>
          </p:cNvSpPr>
          <p:nvPr/>
        </p:nvSpPr>
        <p:spPr bwMode="auto">
          <a:xfrm>
            <a:off x="3289300" y="6497638"/>
            <a:ext cx="285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neutrofil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granulocita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(PMN)</a:t>
            </a:r>
            <a:endParaRPr lang="hu-HU" altLang="hu-HU" sz="2000" dirty="0">
              <a:latin typeface="+mn-lt"/>
            </a:endParaRPr>
          </a:p>
        </p:txBody>
      </p:sp>
      <p:sp>
        <p:nvSpPr>
          <p:cNvPr id="18446" name="Text Box 5"/>
          <p:cNvSpPr txBox="1">
            <a:spLocks noChangeArrowheads="1"/>
          </p:cNvSpPr>
          <p:nvPr/>
        </p:nvSpPr>
        <p:spPr bwMode="auto">
          <a:xfrm>
            <a:off x="2449513" y="5351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n=67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74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Szövegdoboz 5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alapmegfigyelés</a:t>
            </a:r>
          </a:p>
        </p:txBody>
      </p:sp>
      <p:sp>
        <p:nvSpPr>
          <p:cNvPr id="19459" name="AutoShape 74"/>
          <p:cNvSpPr>
            <a:spLocks noChangeAspect="1" noChangeArrowheads="1" noTextEdit="1"/>
          </p:cNvSpPr>
          <p:nvPr/>
        </p:nvSpPr>
        <p:spPr bwMode="auto">
          <a:xfrm>
            <a:off x="152400" y="1995488"/>
            <a:ext cx="52959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9460" name="Csoportba foglalás 2"/>
          <p:cNvGrpSpPr>
            <a:grpSpLocks/>
          </p:cNvGrpSpPr>
          <p:nvPr/>
        </p:nvGrpSpPr>
        <p:grpSpPr bwMode="auto">
          <a:xfrm>
            <a:off x="2559050" y="1517650"/>
            <a:ext cx="3578225" cy="4165600"/>
            <a:chOff x="253305" y="2110172"/>
            <a:chExt cx="3578256" cy="4165402"/>
          </a:xfrm>
        </p:grpSpPr>
        <p:sp>
          <p:nvSpPr>
            <p:cNvPr id="19490" name="Line 76"/>
            <p:cNvSpPr>
              <a:spLocks noChangeShapeType="1"/>
            </p:cNvSpPr>
            <p:nvPr/>
          </p:nvSpPr>
          <p:spPr bwMode="auto">
            <a:xfrm>
              <a:off x="1209675" y="2253047"/>
              <a:ext cx="0" cy="32194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1" name="Line 77"/>
            <p:cNvSpPr>
              <a:spLocks noChangeShapeType="1"/>
            </p:cNvSpPr>
            <p:nvPr/>
          </p:nvSpPr>
          <p:spPr bwMode="auto">
            <a:xfrm>
              <a:off x="1133475" y="547249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2" name="Line 78"/>
            <p:cNvSpPr>
              <a:spLocks noChangeShapeType="1"/>
            </p:cNvSpPr>
            <p:nvPr/>
          </p:nvSpPr>
          <p:spPr bwMode="auto">
            <a:xfrm>
              <a:off x="1133475" y="482479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3" name="Line 79"/>
            <p:cNvSpPr>
              <a:spLocks noChangeShapeType="1"/>
            </p:cNvSpPr>
            <p:nvPr/>
          </p:nvSpPr>
          <p:spPr bwMode="auto">
            <a:xfrm>
              <a:off x="1133475" y="4186622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4" name="Line 80"/>
            <p:cNvSpPr>
              <a:spLocks noChangeShapeType="1"/>
            </p:cNvSpPr>
            <p:nvPr/>
          </p:nvSpPr>
          <p:spPr bwMode="auto">
            <a:xfrm>
              <a:off x="1133475" y="3538922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5" name="Line 81"/>
            <p:cNvSpPr>
              <a:spLocks noChangeShapeType="1"/>
            </p:cNvSpPr>
            <p:nvPr/>
          </p:nvSpPr>
          <p:spPr bwMode="auto">
            <a:xfrm>
              <a:off x="1133475" y="290074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6" name="Line 82"/>
            <p:cNvSpPr>
              <a:spLocks noChangeShapeType="1"/>
            </p:cNvSpPr>
            <p:nvPr/>
          </p:nvSpPr>
          <p:spPr bwMode="auto">
            <a:xfrm>
              <a:off x="1133475" y="2253047"/>
              <a:ext cx="762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7" name="Line 83"/>
            <p:cNvSpPr>
              <a:spLocks noChangeShapeType="1"/>
            </p:cNvSpPr>
            <p:nvPr/>
          </p:nvSpPr>
          <p:spPr bwMode="auto">
            <a:xfrm>
              <a:off x="1209675" y="5472497"/>
              <a:ext cx="24955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8" name="Line 84"/>
            <p:cNvSpPr>
              <a:spLocks noChangeShapeType="1"/>
            </p:cNvSpPr>
            <p:nvPr/>
          </p:nvSpPr>
          <p:spPr bwMode="auto">
            <a:xfrm flipV="1">
              <a:off x="1209675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99" name="Line 85"/>
            <p:cNvSpPr>
              <a:spLocks noChangeShapeType="1"/>
            </p:cNvSpPr>
            <p:nvPr/>
          </p:nvSpPr>
          <p:spPr bwMode="auto">
            <a:xfrm flipV="1">
              <a:off x="2038350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0" name="Line 86"/>
            <p:cNvSpPr>
              <a:spLocks noChangeShapeType="1"/>
            </p:cNvSpPr>
            <p:nvPr/>
          </p:nvSpPr>
          <p:spPr bwMode="auto">
            <a:xfrm flipV="1">
              <a:off x="2876550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1" name="Line 87"/>
            <p:cNvSpPr>
              <a:spLocks noChangeShapeType="1"/>
            </p:cNvSpPr>
            <p:nvPr/>
          </p:nvSpPr>
          <p:spPr bwMode="auto">
            <a:xfrm flipV="1">
              <a:off x="3705225" y="5472497"/>
              <a:ext cx="0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2" name="Freeform 88"/>
            <p:cNvSpPr>
              <a:spLocks/>
            </p:cNvSpPr>
            <p:nvPr/>
          </p:nvSpPr>
          <p:spPr bwMode="auto">
            <a:xfrm>
              <a:off x="1209675" y="2662622"/>
              <a:ext cx="2495550" cy="238125"/>
            </a:xfrm>
            <a:custGeom>
              <a:avLst/>
              <a:gdLst>
                <a:gd name="T0" fmla="*/ 0 w 262"/>
                <a:gd name="T1" fmla="*/ 2147483647 h 25"/>
                <a:gd name="T2" fmla="*/ 2147483647 w 262"/>
                <a:gd name="T3" fmla="*/ 2147483647 h 25"/>
                <a:gd name="T4" fmla="*/ 2147483647 w 262"/>
                <a:gd name="T5" fmla="*/ 2147483647 h 25"/>
                <a:gd name="T6" fmla="*/ 2147483647 w 26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25"/>
                <a:gd name="T14" fmla="*/ 262 w 26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25">
                  <a:moveTo>
                    <a:pt x="0" y="25"/>
                  </a:moveTo>
                  <a:lnTo>
                    <a:pt x="87" y="15"/>
                  </a:lnTo>
                  <a:lnTo>
                    <a:pt x="175" y="9"/>
                  </a:lnTo>
                  <a:lnTo>
                    <a:pt x="26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3" name="Line 89"/>
            <p:cNvSpPr>
              <a:spLocks noChangeShapeType="1"/>
            </p:cNvSpPr>
            <p:nvPr/>
          </p:nvSpPr>
          <p:spPr bwMode="auto">
            <a:xfrm flipV="1">
              <a:off x="2038350" y="2672147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4" name="Line 90"/>
            <p:cNvSpPr>
              <a:spLocks noChangeShapeType="1"/>
            </p:cNvSpPr>
            <p:nvPr/>
          </p:nvSpPr>
          <p:spPr bwMode="auto">
            <a:xfrm>
              <a:off x="2009775" y="26721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5" name="Line 91"/>
            <p:cNvSpPr>
              <a:spLocks noChangeShapeType="1"/>
            </p:cNvSpPr>
            <p:nvPr/>
          </p:nvSpPr>
          <p:spPr bwMode="auto">
            <a:xfrm flipV="1">
              <a:off x="2876550" y="2653097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6" name="Line 92"/>
            <p:cNvSpPr>
              <a:spLocks noChangeShapeType="1"/>
            </p:cNvSpPr>
            <p:nvPr/>
          </p:nvSpPr>
          <p:spPr bwMode="auto">
            <a:xfrm>
              <a:off x="2847975" y="26530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7" name="Line 93"/>
            <p:cNvSpPr>
              <a:spLocks noChangeShapeType="1"/>
            </p:cNvSpPr>
            <p:nvPr/>
          </p:nvSpPr>
          <p:spPr bwMode="auto">
            <a:xfrm flipV="1">
              <a:off x="3705225" y="256737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8" name="Line 94"/>
            <p:cNvSpPr>
              <a:spLocks noChangeShapeType="1"/>
            </p:cNvSpPr>
            <p:nvPr/>
          </p:nvSpPr>
          <p:spPr bwMode="auto">
            <a:xfrm>
              <a:off x="3676650" y="25673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09" name="Line 95"/>
            <p:cNvSpPr>
              <a:spLocks noChangeShapeType="1"/>
            </p:cNvSpPr>
            <p:nvPr/>
          </p:nvSpPr>
          <p:spPr bwMode="auto">
            <a:xfrm>
              <a:off x="2038350" y="2805497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0" name="Line 96"/>
            <p:cNvSpPr>
              <a:spLocks noChangeShapeType="1"/>
            </p:cNvSpPr>
            <p:nvPr/>
          </p:nvSpPr>
          <p:spPr bwMode="auto">
            <a:xfrm>
              <a:off x="2009775" y="29293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1" name="Line 97"/>
            <p:cNvSpPr>
              <a:spLocks noChangeShapeType="1"/>
            </p:cNvSpPr>
            <p:nvPr/>
          </p:nvSpPr>
          <p:spPr bwMode="auto">
            <a:xfrm>
              <a:off x="2876550" y="2748347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2" name="Line 98"/>
            <p:cNvSpPr>
              <a:spLocks noChangeShapeType="1"/>
            </p:cNvSpPr>
            <p:nvPr/>
          </p:nvSpPr>
          <p:spPr bwMode="auto">
            <a:xfrm>
              <a:off x="2847975" y="28531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3" name="Line 99"/>
            <p:cNvSpPr>
              <a:spLocks noChangeShapeType="1"/>
            </p:cNvSpPr>
            <p:nvPr/>
          </p:nvSpPr>
          <p:spPr bwMode="auto">
            <a:xfrm>
              <a:off x="3705225" y="266262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4" name="Line 100"/>
            <p:cNvSpPr>
              <a:spLocks noChangeShapeType="1"/>
            </p:cNvSpPr>
            <p:nvPr/>
          </p:nvSpPr>
          <p:spPr bwMode="auto">
            <a:xfrm>
              <a:off x="3676650" y="27578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5" name="Freeform 101"/>
            <p:cNvSpPr>
              <a:spLocks/>
            </p:cNvSpPr>
            <p:nvPr/>
          </p:nvSpPr>
          <p:spPr bwMode="auto">
            <a:xfrm>
              <a:off x="1209675" y="2900747"/>
              <a:ext cx="2495550" cy="962025"/>
            </a:xfrm>
            <a:custGeom>
              <a:avLst/>
              <a:gdLst>
                <a:gd name="T0" fmla="*/ 0 w 262"/>
                <a:gd name="T1" fmla="*/ 0 h 101"/>
                <a:gd name="T2" fmla="*/ 2147483647 w 262"/>
                <a:gd name="T3" fmla="*/ 2147483647 h 101"/>
                <a:gd name="T4" fmla="*/ 2147483647 w 262"/>
                <a:gd name="T5" fmla="*/ 2147483647 h 101"/>
                <a:gd name="T6" fmla="*/ 2147483647 w 262"/>
                <a:gd name="T7" fmla="*/ 2147483647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101"/>
                <a:gd name="T14" fmla="*/ 262 w 262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101">
                  <a:moveTo>
                    <a:pt x="0" y="0"/>
                  </a:moveTo>
                  <a:lnTo>
                    <a:pt x="87" y="50"/>
                  </a:lnTo>
                  <a:lnTo>
                    <a:pt x="175" y="85"/>
                  </a:lnTo>
                  <a:lnTo>
                    <a:pt x="262" y="101"/>
                  </a:lnTo>
                </a:path>
              </a:pathLst>
            </a:cu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6" name="Line 102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7" name="Line 103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8" name="Line 104"/>
            <p:cNvSpPr>
              <a:spLocks noChangeShapeType="1"/>
            </p:cNvSpPr>
            <p:nvPr/>
          </p:nvSpPr>
          <p:spPr bwMode="auto">
            <a:xfrm flipV="1">
              <a:off x="2038350" y="3310322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19" name="Line 105"/>
            <p:cNvSpPr>
              <a:spLocks noChangeShapeType="1"/>
            </p:cNvSpPr>
            <p:nvPr/>
          </p:nvSpPr>
          <p:spPr bwMode="auto">
            <a:xfrm>
              <a:off x="2009775" y="33103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0" name="Line 106"/>
            <p:cNvSpPr>
              <a:spLocks noChangeShapeType="1"/>
            </p:cNvSpPr>
            <p:nvPr/>
          </p:nvSpPr>
          <p:spPr bwMode="auto">
            <a:xfrm flipV="1">
              <a:off x="2876550" y="3634172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1" name="Line 107"/>
            <p:cNvSpPr>
              <a:spLocks noChangeShapeType="1"/>
            </p:cNvSpPr>
            <p:nvPr/>
          </p:nvSpPr>
          <p:spPr bwMode="auto">
            <a:xfrm>
              <a:off x="2847975" y="36341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2" name="Line 108"/>
            <p:cNvSpPr>
              <a:spLocks noChangeShapeType="1"/>
            </p:cNvSpPr>
            <p:nvPr/>
          </p:nvSpPr>
          <p:spPr bwMode="auto">
            <a:xfrm flipV="1">
              <a:off x="3705225" y="3777047"/>
              <a:ext cx="0" cy="85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3" name="Line 109"/>
            <p:cNvSpPr>
              <a:spLocks noChangeShapeType="1"/>
            </p:cNvSpPr>
            <p:nvPr/>
          </p:nvSpPr>
          <p:spPr bwMode="auto">
            <a:xfrm>
              <a:off x="3676650" y="37770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4" name="Line 110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5" name="Line 111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6" name="Line 112"/>
            <p:cNvSpPr>
              <a:spLocks noChangeShapeType="1"/>
            </p:cNvSpPr>
            <p:nvPr/>
          </p:nvSpPr>
          <p:spPr bwMode="auto">
            <a:xfrm>
              <a:off x="2038350" y="3376997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7" name="Line 113"/>
            <p:cNvSpPr>
              <a:spLocks noChangeShapeType="1"/>
            </p:cNvSpPr>
            <p:nvPr/>
          </p:nvSpPr>
          <p:spPr bwMode="auto">
            <a:xfrm>
              <a:off x="2009775" y="34436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8" name="Line 114"/>
            <p:cNvSpPr>
              <a:spLocks noChangeShapeType="1"/>
            </p:cNvSpPr>
            <p:nvPr/>
          </p:nvSpPr>
          <p:spPr bwMode="auto">
            <a:xfrm>
              <a:off x="2876550" y="3710372"/>
              <a:ext cx="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29" name="Line 115"/>
            <p:cNvSpPr>
              <a:spLocks noChangeShapeType="1"/>
            </p:cNvSpPr>
            <p:nvPr/>
          </p:nvSpPr>
          <p:spPr bwMode="auto">
            <a:xfrm>
              <a:off x="2847975" y="37865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0" name="Line 116"/>
            <p:cNvSpPr>
              <a:spLocks noChangeShapeType="1"/>
            </p:cNvSpPr>
            <p:nvPr/>
          </p:nvSpPr>
          <p:spPr bwMode="auto">
            <a:xfrm>
              <a:off x="3705225" y="386277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1" name="Line 117"/>
            <p:cNvSpPr>
              <a:spLocks noChangeShapeType="1"/>
            </p:cNvSpPr>
            <p:nvPr/>
          </p:nvSpPr>
          <p:spPr bwMode="auto">
            <a:xfrm>
              <a:off x="3676650" y="39580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2" name="Freeform 118"/>
            <p:cNvSpPr>
              <a:spLocks/>
            </p:cNvSpPr>
            <p:nvPr/>
          </p:nvSpPr>
          <p:spPr bwMode="auto">
            <a:xfrm>
              <a:off x="1209675" y="2900747"/>
              <a:ext cx="2495550" cy="2181225"/>
            </a:xfrm>
            <a:custGeom>
              <a:avLst/>
              <a:gdLst>
                <a:gd name="T0" fmla="*/ 0 w 262"/>
                <a:gd name="T1" fmla="*/ 0 h 229"/>
                <a:gd name="T2" fmla="*/ 2147483647 w 262"/>
                <a:gd name="T3" fmla="*/ 2147483647 h 229"/>
                <a:gd name="T4" fmla="*/ 2147483647 w 262"/>
                <a:gd name="T5" fmla="*/ 2147483647 h 229"/>
                <a:gd name="T6" fmla="*/ 2147483647 w 262"/>
                <a:gd name="T7" fmla="*/ 2147483647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229"/>
                <a:gd name="T14" fmla="*/ 262 w 262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229">
                  <a:moveTo>
                    <a:pt x="0" y="0"/>
                  </a:moveTo>
                  <a:lnTo>
                    <a:pt x="87" y="161"/>
                  </a:lnTo>
                  <a:lnTo>
                    <a:pt x="175" y="207"/>
                  </a:lnTo>
                  <a:lnTo>
                    <a:pt x="262" y="22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3" name="Line 119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4" name="Line 120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5" name="Line 121"/>
            <p:cNvSpPr>
              <a:spLocks noChangeShapeType="1"/>
            </p:cNvSpPr>
            <p:nvPr/>
          </p:nvSpPr>
          <p:spPr bwMode="auto">
            <a:xfrm flipV="1">
              <a:off x="2038350" y="4243772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6" name="Line 122"/>
            <p:cNvSpPr>
              <a:spLocks noChangeShapeType="1"/>
            </p:cNvSpPr>
            <p:nvPr/>
          </p:nvSpPr>
          <p:spPr bwMode="auto">
            <a:xfrm>
              <a:off x="2009775" y="424377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7" name="Line 123"/>
            <p:cNvSpPr>
              <a:spLocks noChangeShapeType="1"/>
            </p:cNvSpPr>
            <p:nvPr/>
          </p:nvSpPr>
          <p:spPr bwMode="auto">
            <a:xfrm flipV="1">
              <a:off x="2876550" y="4748597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8" name="Line 124"/>
            <p:cNvSpPr>
              <a:spLocks noChangeShapeType="1"/>
            </p:cNvSpPr>
            <p:nvPr/>
          </p:nvSpPr>
          <p:spPr bwMode="auto">
            <a:xfrm>
              <a:off x="2847975" y="47485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39" name="Line 125"/>
            <p:cNvSpPr>
              <a:spLocks noChangeShapeType="1"/>
            </p:cNvSpPr>
            <p:nvPr/>
          </p:nvSpPr>
          <p:spPr bwMode="auto">
            <a:xfrm flipV="1">
              <a:off x="3705225" y="4986722"/>
              <a:ext cx="0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0" name="Line 126"/>
            <p:cNvSpPr>
              <a:spLocks noChangeShapeType="1"/>
            </p:cNvSpPr>
            <p:nvPr/>
          </p:nvSpPr>
          <p:spPr bwMode="auto">
            <a:xfrm>
              <a:off x="3676650" y="4986722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1" name="Line 127"/>
            <p:cNvSpPr>
              <a:spLocks noChangeShapeType="1"/>
            </p:cNvSpPr>
            <p:nvPr/>
          </p:nvSpPr>
          <p:spPr bwMode="auto">
            <a:xfrm>
              <a:off x="1209675" y="290074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2" name="Line 128"/>
            <p:cNvSpPr>
              <a:spLocks noChangeShapeType="1"/>
            </p:cNvSpPr>
            <p:nvPr/>
          </p:nvSpPr>
          <p:spPr bwMode="auto">
            <a:xfrm>
              <a:off x="1181100" y="2900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3" name="Line 129"/>
            <p:cNvSpPr>
              <a:spLocks noChangeShapeType="1"/>
            </p:cNvSpPr>
            <p:nvPr/>
          </p:nvSpPr>
          <p:spPr bwMode="auto">
            <a:xfrm>
              <a:off x="2038350" y="4434272"/>
              <a:ext cx="0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4" name="Line 130"/>
            <p:cNvSpPr>
              <a:spLocks noChangeShapeType="1"/>
            </p:cNvSpPr>
            <p:nvPr/>
          </p:nvSpPr>
          <p:spPr bwMode="auto">
            <a:xfrm>
              <a:off x="2009775" y="463429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5" name="Line 131"/>
            <p:cNvSpPr>
              <a:spLocks noChangeShapeType="1"/>
            </p:cNvSpPr>
            <p:nvPr/>
          </p:nvSpPr>
          <p:spPr bwMode="auto">
            <a:xfrm>
              <a:off x="2876550" y="4872422"/>
              <a:ext cx="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6" name="Line 132"/>
            <p:cNvSpPr>
              <a:spLocks noChangeShapeType="1"/>
            </p:cNvSpPr>
            <p:nvPr/>
          </p:nvSpPr>
          <p:spPr bwMode="auto">
            <a:xfrm>
              <a:off x="2847975" y="49962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7" name="Line 133"/>
            <p:cNvSpPr>
              <a:spLocks noChangeShapeType="1"/>
            </p:cNvSpPr>
            <p:nvPr/>
          </p:nvSpPr>
          <p:spPr bwMode="auto">
            <a:xfrm>
              <a:off x="3705225" y="5081972"/>
              <a:ext cx="0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8" name="Line 134"/>
            <p:cNvSpPr>
              <a:spLocks noChangeShapeType="1"/>
            </p:cNvSpPr>
            <p:nvPr/>
          </p:nvSpPr>
          <p:spPr bwMode="auto">
            <a:xfrm>
              <a:off x="3676650" y="5186747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49" name="Freeform 135"/>
            <p:cNvSpPr>
              <a:spLocks/>
            </p:cNvSpPr>
            <p:nvPr/>
          </p:nvSpPr>
          <p:spPr bwMode="auto">
            <a:xfrm>
              <a:off x="1162050" y="285312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0" name="Freeform 136"/>
            <p:cNvSpPr>
              <a:spLocks/>
            </p:cNvSpPr>
            <p:nvPr/>
          </p:nvSpPr>
          <p:spPr bwMode="auto">
            <a:xfrm>
              <a:off x="1990725" y="275787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1" name="Freeform 137"/>
            <p:cNvSpPr>
              <a:spLocks/>
            </p:cNvSpPr>
            <p:nvPr/>
          </p:nvSpPr>
          <p:spPr bwMode="auto">
            <a:xfrm>
              <a:off x="2828925" y="2700722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552" name="Freeform 138"/>
            <p:cNvSpPr>
              <a:spLocks/>
            </p:cNvSpPr>
            <p:nvPr/>
          </p:nvSpPr>
          <p:spPr bwMode="auto">
            <a:xfrm>
              <a:off x="3657600" y="2614997"/>
              <a:ext cx="95250" cy="95250"/>
            </a:xfrm>
            <a:custGeom>
              <a:avLst/>
              <a:gdLst>
                <a:gd name="T0" fmla="*/ 75604693 w 60"/>
                <a:gd name="T1" fmla="*/ 0 h 60"/>
                <a:gd name="T2" fmla="*/ 151209386 w 60"/>
                <a:gd name="T3" fmla="*/ 75604693 h 60"/>
                <a:gd name="T4" fmla="*/ 75604693 w 60"/>
                <a:gd name="T5" fmla="*/ 151209386 h 60"/>
                <a:gd name="T6" fmla="*/ 0 w 60"/>
                <a:gd name="T7" fmla="*/ 75604693 h 60"/>
                <a:gd name="T8" fmla="*/ 75604693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Rectangle 139"/>
            <p:cNvSpPr>
              <a:spLocks noChangeArrowheads="1"/>
            </p:cNvSpPr>
            <p:nvPr/>
          </p:nvSpPr>
          <p:spPr bwMode="auto">
            <a:xfrm>
              <a:off x="1170888" y="2862611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4" name="Rectangle 140"/>
            <p:cNvSpPr>
              <a:spLocks noChangeArrowheads="1"/>
            </p:cNvSpPr>
            <p:nvPr/>
          </p:nvSpPr>
          <p:spPr bwMode="auto">
            <a:xfrm>
              <a:off x="1999570" y="3338839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5" name="Rectangle 141"/>
            <p:cNvSpPr>
              <a:spLocks noChangeArrowheads="1"/>
            </p:cNvSpPr>
            <p:nvPr/>
          </p:nvSpPr>
          <p:spPr bwMode="auto">
            <a:xfrm>
              <a:off x="2837777" y="3672198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6" name="Rectangle 142"/>
            <p:cNvSpPr>
              <a:spLocks noChangeArrowheads="1"/>
            </p:cNvSpPr>
            <p:nvPr/>
          </p:nvSpPr>
          <p:spPr bwMode="auto">
            <a:xfrm>
              <a:off x="3666460" y="3824591"/>
              <a:ext cx="66676" cy="6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7" name="Oval 143"/>
            <p:cNvSpPr>
              <a:spLocks noChangeArrowheads="1"/>
            </p:cNvSpPr>
            <p:nvPr/>
          </p:nvSpPr>
          <p:spPr bwMode="auto">
            <a:xfrm>
              <a:off x="1151838" y="2843562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8" name="Oval 144"/>
            <p:cNvSpPr>
              <a:spLocks noChangeArrowheads="1"/>
            </p:cNvSpPr>
            <p:nvPr/>
          </p:nvSpPr>
          <p:spPr bwMode="auto">
            <a:xfrm>
              <a:off x="1980520" y="4377014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79" name="Oval 145"/>
            <p:cNvSpPr>
              <a:spLocks noChangeArrowheads="1"/>
            </p:cNvSpPr>
            <p:nvPr/>
          </p:nvSpPr>
          <p:spPr bwMode="auto">
            <a:xfrm>
              <a:off x="2818727" y="4815143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80" name="Oval 146"/>
            <p:cNvSpPr>
              <a:spLocks noChangeArrowheads="1"/>
            </p:cNvSpPr>
            <p:nvPr/>
          </p:nvSpPr>
          <p:spPr bwMode="auto">
            <a:xfrm>
              <a:off x="3647409" y="5024683"/>
              <a:ext cx="104776" cy="10477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altLang="hu-HU">
                <a:latin typeface="+mn-lt"/>
              </a:endParaRPr>
            </a:p>
          </p:txBody>
        </p:sp>
        <p:sp>
          <p:nvSpPr>
            <p:cNvPr id="81" name="Rectangle 147"/>
            <p:cNvSpPr>
              <a:spLocks noChangeArrowheads="1"/>
            </p:cNvSpPr>
            <p:nvPr/>
          </p:nvSpPr>
          <p:spPr bwMode="auto">
            <a:xfrm>
              <a:off x="885135" y="5329469"/>
              <a:ext cx="130176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2" name="Rectangle 148"/>
            <p:cNvSpPr>
              <a:spLocks noChangeArrowheads="1"/>
            </p:cNvSpPr>
            <p:nvPr/>
          </p:nvSpPr>
          <p:spPr bwMode="auto">
            <a:xfrm>
              <a:off x="751784" y="4681800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25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3" name="Rectangle 149"/>
            <p:cNvSpPr>
              <a:spLocks noChangeArrowheads="1"/>
            </p:cNvSpPr>
            <p:nvPr/>
          </p:nvSpPr>
          <p:spPr bwMode="auto">
            <a:xfrm>
              <a:off x="751784" y="4043655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50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4" name="Rectangle 150"/>
            <p:cNvSpPr>
              <a:spLocks noChangeArrowheads="1"/>
            </p:cNvSpPr>
            <p:nvPr/>
          </p:nvSpPr>
          <p:spPr bwMode="auto">
            <a:xfrm>
              <a:off x="751784" y="3395986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75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5" name="Rectangle 151"/>
            <p:cNvSpPr>
              <a:spLocks noChangeArrowheads="1"/>
            </p:cNvSpPr>
            <p:nvPr/>
          </p:nvSpPr>
          <p:spPr bwMode="auto">
            <a:xfrm>
              <a:off x="618433" y="2757841"/>
              <a:ext cx="390528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100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6" name="Rectangle 152"/>
            <p:cNvSpPr>
              <a:spLocks noChangeArrowheads="1"/>
            </p:cNvSpPr>
            <p:nvPr/>
          </p:nvSpPr>
          <p:spPr bwMode="auto">
            <a:xfrm>
              <a:off x="618433" y="2110172"/>
              <a:ext cx="390528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125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1142313" y="5691402"/>
              <a:ext cx="130176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8" name="Rectangle 154"/>
            <p:cNvSpPr>
              <a:spLocks noChangeArrowheads="1"/>
            </p:cNvSpPr>
            <p:nvPr/>
          </p:nvSpPr>
          <p:spPr bwMode="auto">
            <a:xfrm>
              <a:off x="1904319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10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89" name="Rectangle 155"/>
            <p:cNvSpPr>
              <a:spLocks noChangeArrowheads="1"/>
            </p:cNvSpPr>
            <p:nvPr/>
          </p:nvSpPr>
          <p:spPr bwMode="auto">
            <a:xfrm>
              <a:off x="2742527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20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90" name="Rectangle 156"/>
            <p:cNvSpPr>
              <a:spLocks noChangeArrowheads="1"/>
            </p:cNvSpPr>
            <p:nvPr/>
          </p:nvSpPr>
          <p:spPr bwMode="auto">
            <a:xfrm>
              <a:off x="3571209" y="5691402"/>
              <a:ext cx="26035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30</a:t>
              </a:r>
              <a:endParaRPr lang="hu-HU" altLang="hu-HU">
                <a:latin typeface="+mn-lt"/>
              </a:endParaRPr>
            </a:p>
          </p:txBody>
        </p:sp>
        <p:sp>
          <p:nvSpPr>
            <p:cNvPr id="91" name="Rectangle 157"/>
            <p:cNvSpPr>
              <a:spLocks noChangeArrowheads="1"/>
            </p:cNvSpPr>
            <p:nvPr/>
          </p:nvSpPr>
          <p:spPr bwMode="auto">
            <a:xfrm>
              <a:off x="1304239" y="5967614"/>
              <a:ext cx="2163782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 dirty="0">
                  <a:solidFill>
                    <a:srgbClr val="000000"/>
                  </a:solidFill>
                  <a:latin typeface="+mn-lt"/>
                </a:rPr>
                <a:t>inkubációs idő (perc)</a:t>
              </a:r>
              <a:endParaRPr lang="hu-HU" altLang="hu-HU" dirty="0">
                <a:latin typeface="+mn-lt"/>
              </a:endParaRPr>
            </a:p>
          </p:txBody>
        </p:sp>
        <p:sp>
          <p:nvSpPr>
            <p:cNvPr id="92" name="Rectangle 158"/>
            <p:cNvSpPr>
              <a:spLocks noChangeArrowheads="1"/>
            </p:cNvSpPr>
            <p:nvPr/>
          </p:nvSpPr>
          <p:spPr bwMode="auto">
            <a:xfrm rot="16200000">
              <a:off x="-735651" y="3607104"/>
              <a:ext cx="2285891" cy="30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altLang="hu-HU" sz="2000">
                  <a:solidFill>
                    <a:srgbClr val="000000"/>
                  </a:solidFill>
                  <a:latin typeface="+mn-lt"/>
                </a:rPr>
                <a:t>baktérium túlélés (%) </a:t>
              </a:r>
              <a:endParaRPr lang="hu-HU" altLang="hu-HU">
                <a:latin typeface="+mn-lt"/>
              </a:endParaRPr>
            </a:p>
          </p:txBody>
        </p:sp>
      </p:grpSp>
      <p:sp>
        <p:nvSpPr>
          <p:cNvPr id="19461" name="Line 159"/>
          <p:cNvSpPr>
            <a:spLocks noChangeShapeType="1"/>
          </p:cNvSpPr>
          <p:nvPr/>
        </p:nvSpPr>
        <p:spPr bwMode="auto">
          <a:xfrm>
            <a:off x="2917825" y="6178550"/>
            <a:ext cx="304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62" name="Freeform 160"/>
          <p:cNvSpPr>
            <a:spLocks/>
          </p:cNvSpPr>
          <p:nvPr/>
        </p:nvSpPr>
        <p:spPr bwMode="auto">
          <a:xfrm>
            <a:off x="3022600" y="6130925"/>
            <a:ext cx="95250" cy="95250"/>
          </a:xfrm>
          <a:custGeom>
            <a:avLst/>
            <a:gdLst>
              <a:gd name="T0" fmla="*/ 75604693 w 60"/>
              <a:gd name="T1" fmla="*/ 0 h 60"/>
              <a:gd name="T2" fmla="*/ 151209386 w 60"/>
              <a:gd name="T3" fmla="*/ 75604693 h 60"/>
              <a:gd name="T4" fmla="*/ 75604693 w 60"/>
              <a:gd name="T5" fmla="*/ 151209386 h 60"/>
              <a:gd name="T6" fmla="*/ 0 w 60"/>
              <a:gd name="T7" fmla="*/ 75604693 h 60"/>
              <a:gd name="T8" fmla="*/ 75604693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5" name="Rectangle 161"/>
          <p:cNvSpPr>
            <a:spLocks noChangeArrowheads="1"/>
          </p:cNvSpPr>
          <p:nvPr/>
        </p:nvSpPr>
        <p:spPr bwMode="auto">
          <a:xfrm>
            <a:off x="3289300" y="6016625"/>
            <a:ext cx="322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s-MV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spontán keletkezett 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MV)</a:t>
            </a:r>
            <a:endParaRPr lang="hu-HU" altLang="hu-HU" sz="2000" dirty="0">
              <a:latin typeface="+mn-lt"/>
            </a:endParaRPr>
          </a:p>
        </p:txBody>
      </p:sp>
      <p:sp>
        <p:nvSpPr>
          <p:cNvPr id="19464" name="Line 162"/>
          <p:cNvSpPr>
            <a:spLocks noChangeShapeType="1"/>
          </p:cNvSpPr>
          <p:nvPr/>
        </p:nvSpPr>
        <p:spPr bwMode="auto">
          <a:xfrm>
            <a:off x="2917825" y="6424613"/>
            <a:ext cx="3048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65" name="Rectangle 163"/>
          <p:cNvSpPr>
            <a:spLocks noChangeArrowheads="1"/>
          </p:cNvSpPr>
          <p:nvPr/>
        </p:nvSpPr>
        <p:spPr bwMode="auto">
          <a:xfrm>
            <a:off x="3032125" y="6386513"/>
            <a:ext cx="66675" cy="66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98" name="Rectangle 164"/>
          <p:cNvSpPr>
            <a:spLocks noChangeArrowheads="1"/>
          </p:cNvSpPr>
          <p:nvPr/>
        </p:nvSpPr>
        <p:spPr bwMode="auto">
          <a:xfrm>
            <a:off x="3289300" y="6262688"/>
            <a:ext cx="5716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b-MV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hu-HU" altLang="hu-HU" sz="2000" dirty="0" err="1" smtClean="0">
                <a:solidFill>
                  <a:srgbClr val="000000"/>
                </a:solidFill>
                <a:latin typeface="+mn-lt"/>
              </a:rPr>
              <a:t>opszonizált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hu-HU" altLang="hu-HU" sz="2000" i="1" dirty="0" err="1">
                <a:solidFill>
                  <a:srgbClr val="000000"/>
                </a:solidFill>
                <a:latin typeface="+mn-lt"/>
              </a:rPr>
              <a:t>S.aureus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  <a:latin typeface="+mn-lt"/>
              </a:rPr>
              <a:t>stimulusra</a:t>
            </a:r>
            <a:r>
              <a:rPr lang="hu-HU" altLang="hu-HU" sz="2000" dirty="0" smtClean="0">
                <a:solidFill>
                  <a:srgbClr val="000000"/>
                </a:solidFill>
                <a:latin typeface="+mn-lt"/>
              </a:rPr>
              <a:t> keletkezett MV)</a:t>
            </a:r>
            <a:endParaRPr lang="hu-HU" altLang="hu-HU" sz="2000" dirty="0">
              <a:latin typeface="+mn-lt"/>
            </a:endParaRPr>
          </a:p>
        </p:txBody>
      </p:sp>
      <p:sp>
        <p:nvSpPr>
          <p:cNvPr id="19467" name="Line 165"/>
          <p:cNvSpPr>
            <a:spLocks noChangeShapeType="1"/>
          </p:cNvSpPr>
          <p:nvPr/>
        </p:nvSpPr>
        <p:spPr bwMode="auto">
          <a:xfrm>
            <a:off x="2917825" y="6659563"/>
            <a:ext cx="304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68" name="Oval 166"/>
          <p:cNvSpPr>
            <a:spLocks noChangeArrowheads="1"/>
          </p:cNvSpPr>
          <p:nvPr/>
        </p:nvSpPr>
        <p:spPr bwMode="auto">
          <a:xfrm>
            <a:off x="3013075" y="6602413"/>
            <a:ext cx="104775" cy="1047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sp>
        <p:nvSpPr>
          <p:cNvPr id="101" name="Rectangle 167"/>
          <p:cNvSpPr>
            <a:spLocks noChangeArrowheads="1"/>
          </p:cNvSpPr>
          <p:nvPr/>
        </p:nvSpPr>
        <p:spPr bwMode="auto">
          <a:xfrm>
            <a:off x="3289300" y="6497638"/>
            <a:ext cx="285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neutrofil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altLang="hu-HU" sz="2000" dirty="0" err="1">
                <a:solidFill>
                  <a:srgbClr val="000000"/>
                </a:solidFill>
                <a:latin typeface="+mn-lt"/>
              </a:rPr>
              <a:t>granulocita</a:t>
            </a:r>
            <a:r>
              <a:rPr lang="hu-HU" altLang="hu-HU" sz="2000" dirty="0">
                <a:solidFill>
                  <a:srgbClr val="000000"/>
                </a:solidFill>
                <a:latin typeface="+mn-lt"/>
              </a:rPr>
              <a:t> (PMN)</a:t>
            </a:r>
            <a:endParaRPr lang="hu-HU" altLang="hu-HU" sz="2000" dirty="0">
              <a:latin typeface="+mn-lt"/>
            </a:endParaRPr>
          </a:p>
        </p:txBody>
      </p:sp>
      <p:pic>
        <p:nvPicPr>
          <p:cNvPr id="19470" name="Picture 54" descr="Clipboard"/>
          <p:cNvPicPr>
            <a:picLocks noChangeAspect="1" noChangeArrowheads="1"/>
          </p:cNvPicPr>
          <p:nvPr/>
        </p:nvPicPr>
        <p:blipFill>
          <a:blip r:embed="rId3"/>
          <a:srcRect l="31374" t="3375" r="8710" b="34167"/>
          <a:stretch>
            <a:fillRect/>
          </a:stretch>
        </p:blipFill>
        <p:spPr bwMode="auto">
          <a:xfrm>
            <a:off x="6635750" y="3617913"/>
            <a:ext cx="25019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1" name="Csoportba foglalás 121"/>
          <p:cNvGrpSpPr>
            <a:grpSpLocks/>
          </p:cNvGrpSpPr>
          <p:nvPr/>
        </p:nvGrpSpPr>
        <p:grpSpPr bwMode="auto">
          <a:xfrm>
            <a:off x="6630988" y="782638"/>
            <a:ext cx="2625725" cy="2006600"/>
            <a:chOff x="6619675" y="1416334"/>
            <a:chExt cx="2625840" cy="2007103"/>
          </a:xfrm>
        </p:grpSpPr>
        <p:pic>
          <p:nvPicPr>
            <p:cNvPr id="19487" name="Picture 20" descr="14"/>
            <p:cNvPicPr>
              <a:picLocks noChangeAspect="1" noChangeArrowheads="1"/>
            </p:cNvPicPr>
            <p:nvPr/>
          </p:nvPicPr>
          <p:blipFill>
            <a:blip r:embed="rId4"/>
            <a:srcRect l="9271" t="5518" r="59344" b="61116"/>
            <a:stretch>
              <a:fillRect/>
            </a:stretch>
          </p:blipFill>
          <p:spPr bwMode="auto">
            <a:xfrm>
              <a:off x="6619675" y="1416334"/>
              <a:ext cx="2518308" cy="2007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54" descr="Clipboard"/>
            <p:cNvPicPr>
              <a:picLocks noChangeAspect="1" noChangeArrowheads="1"/>
            </p:cNvPicPr>
            <p:nvPr/>
          </p:nvPicPr>
          <p:blipFill>
            <a:blip r:embed="rId3"/>
            <a:srcRect l="4579" t="22809" r="76691" b="58913"/>
            <a:stretch>
              <a:fillRect/>
            </a:stretch>
          </p:blipFill>
          <p:spPr bwMode="auto">
            <a:xfrm>
              <a:off x="6619675" y="1416334"/>
              <a:ext cx="6477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9" name="Szövegdoboz 117"/>
            <p:cNvSpPr txBox="1">
              <a:spLocks noChangeArrowheads="1"/>
            </p:cNvSpPr>
            <p:nvPr/>
          </p:nvSpPr>
          <p:spPr bwMode="auto">
            <a:xfrm>
              <a:off x="8208008" y="1525005"/>
              <a:ext cx="103750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30. Perc</a:t>
              </a:r>
            </a:p>
            <a:p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s-MV</a:t>
              </a:r>
            </a:p>
          </p:txBody>
        </p:sp>
      </p:grpSp>
      <p:grpSp>
        <p:nvGrpSpPr>
          <p:cNvPr id="19472" name="Csoportba foglalás 122"/>
          <p:cNvGrpSpPr>
            <a:grpSpLocks/>
          </p:cNvGrpSpPr>
          <p:nvPr/>
        </p:nvGrpSpPr>
        <p:grpSpPr bwMode="auto">
          <a:xfrm>
            <a:off x="6670675" y="3660775"/>
            <a:ext cx="1936750" cy="1974850"/>
            <a:chOff x="6671235" y="3660492"/>
            <a:chExt cx="1936700" cy="1975555"/>
          </a:xfrm>
        </p:grpSpPr>
        <p:pic>
          <p:nvPicPr>
            <p:cNvPr id="19485" name="Picture 54" descr="Clipboard"/>
            <p:cNvPicPr>
              <a:picLocks noChangeAspect="1" noChangeArrowheads="1"/>
            </p:cNvPicPr>
            <p:nvPr/>
          </p:nvPicPr>
          <p:blipFill>
            <a:blip r:embed="rId3"/>
            <a:srcRect l="4579" t="22809" r="76691" b="58913"/>
            <a:stretch>
              <a:fillRect/>
            </a:stretch>
          </p:blipFill>
          <p:spPr bwMode="auto">
            <a:xfrm>
              <a:off x="6671235" y="5118522"/>
              <a:ext cx="6477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6" name="Szövegdoboz 118"/>
            <p:cNvSpPr txBox="1">
              <a:spLocks noChangeArrowheads="1"/>
            </p:cNvSpPr>
            <p:nvPr/>
          </p:nvSpPr>
          <p:spPr bwMode="auto">
            <a:xfrm>
              <a:off x="7570428" y="3660492"/>
              <a:ext cx="103750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30. Perc</a:t>
              </a:r>
            </a:p>
            <a:p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b-MV</a:t>
              </a:r>
            </a:p>
          </p:txBody>
        </p:sp>
      </p:grpSp>
      <p:grpSp>
        <p:nvGrpSpPr>
          <p:cNvPr id="19473" name="Csoportba foglalás 120"/>
          <p:cNvGrpSpPr>
            <a:grpSpLocks/>
          </p:cNvGrpSpPr>
          <p:nvPr/>
        </p:nvGrpSpPr>
        <p:grpSpPr bwMode="auto">
          <a:xfrm>
            <a:off x="77788" y="2217738"/>
            <a:ext cx="2303462" cy="1970087"/>
            <a:chOff x="3798103" y="1222408"/>
            <a:chExt cx="2302551" cy="1969003"/>
          </a:xfrm>
        </p:grpSpPr>
        <p:pic>
          <p:nvPicPr>
            <p:cNvPr id="19482" name="Picture 43" descr="MP 0' - 2 - 08 09"/>
            <p:cNvPicPr>
              <a:picLocks noChangeAspect="1" noChangeArrowheads="1"/>
            </p:cNvPicPr>
            <p:nvPr/>
          </p:nvPicPr>
          <p:blipFill>
            <a:blip r:embed="rId5"/>
            <a:srcRect l="39664" t="19592" r="21207" b="55309"/>
            <a:stretch>
              <a:fillRect/>
            </a:stretch>
          </p:blipFill>
          <p:spPr bwMode="auto">
            <a:xfrm>
              <a:off x="3798103" y="1222408"/>
              <a:ext cx="2302551" cy="1969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3" name="Szövegdoboz 116"/>
            <p:cNvSpPr txBox="1">
              <a:spLocks noChangeArrowheads="1"/>
            </p:cNvSpPr>
            <p:nvPr/>
          </p:nvSpPr>
          <p:spPr bwMode="auto">
            <a:xfrm>
              <a:off x="3798103" y="1246024"/>
              <a:ext cx="1037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>
                  <a:solidFill>
                    <a:schemeClr val="bg1"/>
                  </a:solidFill>
                  <a:latin typeface="Calibri" pitchFamily="34" charset="0"/>
                </a:rPr>
                <a:t>0. perc</a:t>
              </a:r>
            </a:p>
          </p:txBody>
        </p:sp>
        <p:pic>
          <p:nvPicPr>
            <p:cNvPr id="19484" name="Picture 54" descr="Clipboard"/>
            <p:cNvPicPr>
              <a:picLocks noChangeAspect="1" noChangeArrowheads="1"/>
            </p:cNvPicPr>
            <p:nvPr/>
          </p:nvPicPr>
          <p:blipFill>
            <a:blip r:embed="rId3"/>
            <a:srcRect l="4579" t="22809" r="76691" b="58913"/>
            <a:stretch>
              <a:fillRect/>
            </a:stretch>
          </p:blipFill>
          <p:spPr bwMode="auto">
            <a:xfrm>
              <a:off x="4476751" y="2633211"/>
              <a:ext cx="6477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Jobbra nyíl 3"/>
          <p:cNvSpPr/>
          <p:nvPr/>
        </p:nvSpPr>
        <p:spPr>
          <a:xfrm rot="21245099">
            <a:off x="6169025" y="1895475"/>
            <a:ext cx="43497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3" name="Jobbra nyíl 112"/>
          <p:cNvSpPr/>
          <p:nvPr/>
        </p:nvSpPr>
        <p:spPr>
          <a:xfrm rot="1911414">
            <a:off x="6146800" y="3457575"/>
            <a:ext cx="4365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Jobbra nyíl 6"/>
          <p:cNvSpPr/>
          <p:nvPr/>
        </p:nvSpPr>
        <p:spPr>
          <a:xfrm rot="10229783">
            <a:off x="2463800" y="2300288"/>
            <a:ext cx="7937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19477" name="Csoportba foglalás 123"/>
          <p:cNvGrpSpPr>
            <a:grpSpLocks/>
          </p:cNvGrpSpPr>
          <p:nvPr/>
        </p:nvGrpSpPr>
        <p:grpSpPr bwMode="auto">
          <a:xfrm>
            <a:off x="392113" y="5094288"/>
            <a:ext cx="1755775" cy="1220787"/>
            <a:chOff x="0" y="2181395"/>
            <a:chExt cx="1755603" cy="1220659"/>
          </a:xfrm>
        </p:grpSpPr>
        <p:sp>
          <p:nvSpPr>
            <p:cNvPr id="125" name="Téglalap 124"/>
            <p:cNvSpPr/>
            <p:nvPr/>
          </p:nvSpPr>
          <p:spPr>
            <a:xfrm>
              <a:off x="28572" y="2236951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9480" name="Szövegdoboz 125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19481" name="Szövegdoboz 126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  <p:sp>
        <p:nvSpPr>
          <p:cNvPr id="19478" name="Text Box 5"/>
          <p:cNvSpPr txBox="1">
            <a:spLocks noChangeArrowheads="1"/>
          </p:cNvSpPr>
          <p:nvPr/>
        </p:nvSpPr>
        <p:spPr bwMode="auto">
          <a:xfrm>
            <a:off x="2449513" y="5351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n=67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92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2" name="Picture 14" descr="Clu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888" y="1701800"/>
            <a:ext cx="63817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7054850" y="6586538"/>
            <a:ext cx="1008063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7054850" y="618966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>
                <a:solidFill>
                  <a:schemeClr val="bg1"/>
                </a:solidFill>
              </a:rPr>
              <a:t>4 </a:t>
            </a:r>
            <a:r>
              <a:rPr lang="el-GR" altLang="hu-HU" sz="2000" b="1">
                <a:solidFill>
                  <a:schemeClr val="bg1"/>
                </a:solidFill>
                <a:cs typeface="Arial" charset="0"/>
              </a:rPr>
              <a:t>μ</a:t>
            </a:r>
            <a:r>
              <a:rPr lang="hu-HU" altLang="hu-HU" sz="2000" b="1">
                <a:solidFill>
                  <a:schemeClr val="bg1"/>
                </a:solidFill>
                <a:cs typeface="Arial" charset="0"/>
              </a:rPr>
              <a:t>m</a:t>
            </a:r>
            <a:endParaRPr lang="el-GR" altLang="hu-H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6429375" y="5013325"/>
            <a:ext cx="173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>
                <a:solidFill>
                  <a:schemeClr val="bg1"/>
                </a:solidFill>
              </a:rPr>
              <a:t>„z” tengely: 1 </a:t>
            </a:r>
            <a:r>
              <a:rPr lang="el-GR" altLang="hu-HU" sz="2000" b="1">
                <a:solidFill>
                  <a:schemeClr val="bg1"/>
                </a:solidFill>
                <a:cs typeface="Arial" charset="0"/>
              </a:rPr>
              <a:t>μ</a:t>
            </a:r>
            <a:r>
              <a:rPr lang="hu-HU" altLang="hu-HU" sz="2000" b="1">
                <a:solidFill>
                  <a:schemeClr val="bg1"/>
                </a:solidFill>
                <a:cs typeface="Arial" charset="0"/>
              </a:rPr>
              <a:t>m</a:t>
            </a:r>
            <a:endParaRPr lang="el-GR" altLang="hu-HU" sz="20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0486" name="Csoportba foglalás 10"/>
          <p:cNvGrpSpPr>
            <a:grpSpLocks/>
          </p:cNvGrpSpPr>
          <p:nvPr/>
        </p:nvGrpSpPr>
        <p:grpSpPr bwMode="auto">
          <a:xfrm>
            <a:off x="1863725" y="1644650"/>
            <a:ext cx="1755775" cy="1220788"/>
            <a:chOff x="0" y="2181395"/>
            <a:chExt cx="1755603" cy="1220659"/>
          </a:xfrm>
        </p:grpSpPr>
        <p:sp>
          <p:nvSpPr>
            <p:cNvPr id="12" name="Téglalap 11"/>
            <p:cNvSpPr/>
            <p:nvPr/>
          </p:nvSpPr>
          <p:spPr>
            <a:xfrm>
              <a:off x="28572" y="2236952"/>
              <a:ext cx="1727031" cy="113018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0489" name="Szövegdoboz 12"/>
            <p:cNvSpPr txBox="1">
              <a:spLocks noChangeArrowheads="1"/>
            </p:cNvSpPr>
            <p:nvPr/>
          </p:nvSpPr>
          <p:spPr bwMode="auto">
            <a:xfrm>
              <a:off x="0" y="2478724"/>
              <a:ext cx="172685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>
                  <a:solidFill>
                    <a:srgbClr val="CC0000"/>
                  </a:solidFill>
                  <a:latin typeface="Calibri" pitchFamily="34" charset="0"/>
                </a:rPr>
                <a:t>CD11b (komplement receptor 3)</a:t>
              </a:r>
            </a:p>
          </p:txBody>
        </p:sp>
        <p:sp>
          <p:nvSpPr>
            <p:cNvPr id="20490" name="Szövegdoboz 13"/>
            <p:cNvSpPr txBox="1">
              <a:spLocks noChangeArrowheads="1"/>
            </p:cNvSpPr>
            <p:nvPr/>
          </p:nvSpPr>
          <p:spPr bwMode="auto">
            <a:xfrm>
              <a:off x="0" y="2181395"/>
              <a:ext cx="124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altLang="hu-HU" b="1" i="1">
                  <a:solidFill>
                    <a:srgbClr val="00FF00"/>
                  </a:solidFill>
                  <a:latin typeface="Calibri" pitchFamily="34" charset="0"/>
                </a:rPr>
                <a:t>S.aureus</a:t>
              </a:r>
              <a:endParaRPr lang="hu-HU">
                <a:latin typeface="Calibri" pitchFamily="34" charset="0"/>
              </a:endParaRPr>
            </a:p>
          </p:txBody>
        </p:sp>
      </p:grpSp>
      <p:sp>
        <p:nvSpPr>
          <p:cNvPr id="20487" name="Szövegdoboz 14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hatásmód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Csoportba foglalás 8"/>
          <p:cNvGrpSpPr>
            <a:grpSpLocks/>
          </p:cNvGrpSpPr>
          <p:nvPr/>
        </p:nvGrpSpPr>
        <p:grpSpPr bwMode="auto">
          <a:xfrm>
            <a:off x="152400" y="90488"/>
            <a:ext cx="7199313" cy="1611312"/>
            <a:chOff x="152400" y="90738"/>
            <a:chExt cx="7200000" cy="161106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52400" y="657387"/>
              <a:ext cx="7200000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77" name="Kép 1"/>
            <p:cNvPicPr>
              <a:picLocks noChangeAspect="1"/>
            </p:cNvPicPr>
            <p:nvPr/>
          </p:nvPicPr>
          <p:blipFill>
            <a:blip r:embed="rId2"/>
            <a:srcRect l="5370"/>
            <a:stretch>
              <a:fillRect/>
            </a:stretch>
          </p:blipFill>
          <p:spPr bwMode="auto">
            <a:xfrm>
              <a:off x="152400" y="90738"/>
              <a:ext cx="1403138" cy="161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Szövegdoboz 14"/>
          <p:cNvSpPr txBox="1">
            <a:spLocks noChangeArrowheads="1"/>
          </p:cNvSpPr>
          <p:nvPr/>
        </p:nvSpPr>
        <p:spPr bwMode="auto">
          <a:xfrm>
            <a:off x="1555750" y="663575"/>
            <a:ext cx="4364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Times New Roman" pitchFamily="18" charset="0"/>
                <a:cs typeface="Times New Roman" pitchFamily="18" charset="0"/>
              </a:rPr>
              <a:t>A PMN MV-i – hatásmód</a:t>
            </a:r>
          </a:p>
        </p:txBody>
      </p:sp>
      <p:grpSp>
        <p:nvGrpSpPr>
          <p:cNvPr id="21507" name="Csoportba foglalás 89"/>
          <p:cNvGrpSpPr>
            <a:grpSpLocks/>
          </p:cNvGrpSpPr>
          <p:nvPr/>
        </p:nvGrpSpPr>
        <p:grpSpPr bwMode="auto">
          <a:xfrm>
            <a:off x="1916113" y="1900238"/>
            <a:ext cx="4383087" cy="4371975"/>
            <a:chOff x="1973579" y="2290145"/>
            <a:chExt cx="4382277" cy="4372069"/>
          </a:xfrm>
        </p:grpSpPr>
        <p:grpSp>
          <p:nvGrpSpPr>
            <p:cNvPr id="21508" name="Csoportba foglalás 6"/>
            <p:cNvGrpSpPr>
              <a:grpSpLocks/>
            </p:cNvGrpSpPr>
            <p:nvPr/>
          </p:nvGrpSpPr>
          <p:grpSpPr bwMode="auto">
            <a:xfrm>
              <a:off x="4790581" y="2290145"/>
              <a:ext cx="1565275" cy="1081038"/>
              <a:chOff x="5638306" y="1938338"/>
              <a:chExt cx="1565275" cy="1081038"/>
            </a:xfrm>
          </p:grpSpPr>
          <p:sp>
            <p:nvSpPr>
              <p:cNvPr id="21566" name="Freeform 66"/>
              <p:cNvSpPr>
                <a:spLocks/>
              </p:cNvSpPr>
              <p:nvPr/>
            </p:nvSpPr>
            <p:spPr bwMode="auto">
              <a:xfrm>
                <a:off x="6166943" y="2014538"/>
                <a:ext cx="76200" cy="76200"/>
              </a:xfrm>
              <a:custGeom>
                <a:avLst/>
                <a:gdLst>
                  <a:gd name="T0" fmla="*/ 2147483647 w 48"/>
                  <a:gd name="T1" fmla="*/ 0 h 48"/>
                  <a:gd name="T2" fmla="*/ 2147483647 w 48"/>
                  <a:gd name="T3" fmla="*/ 2147483647 h 48"/>
                  <a:gd name="T4" fmla="*/ 2147483647 w 48"/>
                  <a:gd name="T5" fmla="*/ 2147483647 h 48"/>
                  <a:gd name="T6" fmla="*/ 0 w 48"/>
                  <a:gd name="T7" fmla="*/ 2147483647 h 48"/>
                  <a:gd name="T8" fmla="*/ 2147483647 w 4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24" y="0"/>
                    </a:moveTo>
                    <a:lnTo>
                      <a:pt x="48" y="24"/>
                    </a:lnTo>
                    <a:lnTo>
                      <a:pt x="24" y="4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7" name="Rectangle 67"/>
              <p:cNvSpPr>
                <a:spLocks noChangeArrowheads="1"/>
              </p:cNvSpPr>
              <p:nvPr/>
            </p:nvSpPr>
            <p:spPr bwMode="auto">
              <a:xfrm>
                <a:off x="6309818" y="1938338"/>
                <a:ext cx="2413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0‘ </a:t>
                </a:r>
                <a:endParaRPr lang="hu-HU" altLang="hu-HU"/>
              </a:p>
            </p:txBody>
          </p:sp>
          <p:sp>
            <p:nvSpPr>
              <p:cNvPr id="21568" name="Freeform 68"/>
              <p:cNvSpPr>
                <a:spLocks/>
              </p:cNvSpPr>
              <p:nvPr/>
            </p:nvSpPr>
            <p:spPr bwMode="auto">
              <a:xfrm>
                <a:off x="6166943" y="2281238"/>
                <a:ext cx="76200" cy="76200"/>
              </a:xfrm>
              <a:custGeom>
                <a:avLst/>
                <a:gdLst>
                  <a:gd name="T0" fmla="*/ 2147483647 w 48"/>
                  <a:gd name="T1" fmla="*/ 0 h 48"/>
                  <a:gd name="T2" fmla="*/ 2147483647 w 48"/>
                  <a:gd name="T3" fmla="*/ 2147483647 h 48"/>
                  <a:gd name="T4" fmla="*/ 0 w 48"/>
                  <a:gd name="T5" fmla="*/ 2147483647 h 48"/>
                  <a:gd name="T6" fmla="*/ 2147483647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24" y="0"/>
                    </a:moveTo>
                    <a:lnTo>
                      <a:pt x="48" y="48"/>
                    </a:lnTo>
                    <a:lnTo>
                      <a:pt x="0" y="4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69" name="Rectangle 69"/>
              <p:cNvSpPr>
                <a:spLocks noChangeArrowheads="1"/>
              </p:cNvSpPr>
              <p:nvPr/>
            </p:nvSpPr>
            <p:spPr bwMode="auto">
              <a:xfrm>
                <a:off x="6309818" y="2205038"/>
                <a:ext cx="296863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10'</a:t>
                </a:r>
              </a:p>
            </p:txBody>
          </p:sp>
          <p:sp>
            <p:nvSpPr>
              <p:cNvPr id="21570" name="Rectangle 70"/>
              <p:cNvSpPr>
                <a:spLocks noChangeArrowheads="1"/>
              </p:cNvSpPr>
              <p:nvPr/>
            </p:nvSpPr>
            <p:spPr bwMode="auto">
              <a:xfrm>
                <a:off x="6166943" y="2547938"/>
                <a:ext cx="66675" cy="666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altLang="hu-HU"/>
              </a:p>
            </p:txBody>
          </p:sp>
          <p:sp>
            <p:nvSpPr>
              <p:cNvPr id="21571" name="Rectangle 71"/>
              <p:cNvSpPr>
                <a:spLocks noChangeArrowheads="1"/>
              </p:cNvSpPr>
              <p:nvPr/>
            </p:nvSpPr>
            <p:spPr bwMode="auto">
              <a:xfrm>
                <a:off x="6309818" y="2471738"/>
                <a:ext cx="296863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30'</a:t>
                </a:r>
              </a:p>
            </p:txBody>
          </p:sp>
          <p:sp>
            <p:nvSpPr>
              <p:cNvPr id="21572" name="Rectangle 74"/>
              <p:cNvSpPr>
                <a:spLocks noChangeArrowheads="1"/>
              </p:cNvSpPr>
              <p:nvPr/>
            </p:nvSpPr>
            <p:spPr bwMode="auto">
              <a:xfrm>
                <a:off x="6166943" y="2820938"/>
                <a:ext cx="66675" cy="6667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altLang="hu-HU"/>
              </a:p>
            </p:txBody>
          </p:sp>
          <p:sp>
            <p:nvSpPr>
              <p:cNvPr id="21573" name="Rectangle 75"/>
              <p:cNvSpPr>
                <a:spLocks noChangeArrowheads="1"/>
              </p:cNvSpPr>
              <p:nvPr/>
            </p:nvSpPr>
            <p:spPr bwMode="auto">
              <a:xfrm>
                <a:off x="6309818" y="2744738"/>
                <a:ext cx="89376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s-MV 30'</a:t>
                </a:r>
                <a:endParaRPr lang="hu-HU" altLang="hu-HU"/>
              </a:p>
            </p:txBody>
          </p:sp>
          <p:sp>
            <p:nvSpPr>
              <p:cNvPr id="21574" name="Line 77"/>
              <p:cNvSpPr>
                <a:spLocks noChangeShapeType="1"/>
              </p:cNvSpPr>
              <p:nvPr/>
            </p:nvSpPr>
            <p:spPr bwMode="auto">
              <a:xfrm>
                <a:off x="6066931" y="2009775"/>
                <a:ext cx="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75" name="Text Box 78"/>
              <p:cNvSpPr txBox="1">
                <a:spLocks noChangeArrowheads="1"/>
              </p:cNvSpPr>
              <p:nvPr/>
            </p:nvSpPr>
            <p:spPr bwMode="auto">
              <a:xfrm rot="-5400000">
                <a:off x="5425581" y="2151063"/>
                <a:ext cx="7921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altLang="hu-HU"/>
                  <a:t>b-MV</a:t>
                </a:r>
              </a:p>
            </p:txBody>
          </p:sp>
        </p:grpSp>
        <p:grpSp>
          <p:nvGrpSpPr>
            <p:cNvPr id="21509" name="Csoportba foglalás 32"/>
            <p:cNvGrpSpPr>
              <a:grpSpLocks/>
            </p:cNvGrpSpPr>
            <p:nvPr/>
          </p:nvGrpSpPr>
          <p:grpSpPr bwMode="auto">
            <a:xfrm>
              <a:off x="1973579" y="2414502"/>
              <a:ext cx="4183888" cy="4247712"/>
              <a:chOff x="1945681" y="2244311"/>
              <a:chExt cx="4894884" cy="4040568"/>
            </a:xfrm>
          </p:grpSpPr>
          <p:sp>
            <p:nvSpPr>
              <p:cNvPr id="21512" name="Line 3"/>
              <p:cNvSpPr>
                <a:spLocks noChangeShapeType="1"/>
              </p:cNvSpPr>
              <p:nvPr/>
            </p:nvSpPr>
            <p:spPr bwMode="auto">
              <a:xfrm flipH="1">
                <a:off x="3046412" y="2248926"/>
                <a:ext cx="16151" cy="32200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3" name="Line 4"/>
              <p:cNvSpPr>
                <a:spLocks noChangeShapeType="1"/>
              </p:cNvSpPr>
              <p:nvPr/>
            </p:nvSpPr>
            <p:spPr bwMode="auto">
              <a:xfrm>
                <a:off x="2979738" y="5468938"/>
                <a:ext cx="66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4" name="Line 5"/>
              <p:cNvSpPr>
                <a:spLocks noChangeShapeType="1"/>
              </p:cNvSpPr>
              <p:nvPr/>
            </p:nvSpPr>
            <p:spPr bwMode="auto">
              <a:xfrm>
                <a:off x="2979738" y="3427413"/>
                <a:ext cx="66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5" name="Line 6"/>
              <p:cNvSpPr>
                <a:spLocks noChangeShapeType="1"/>
              </p:cNvSpPr>
              <p:nvPr/>
            </p:nvSpPr>
            <p:spPr bwMode="auto">
              <a:xfrm>
                <a:off x="2979738" y="2371895"/>
                <a:ext cx="66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6" name="Line 7"/>
              <p:cNvSpPr>
                <a:spLocks noChangeShapeType="1"/>
              </p:cNvSpPr>
              <p:nvPr/>
            </p:nvSpPr>
            <p:spPr bwMode="auto">
              <a:xfrm>
                <a:off x="3046413" y="5468938"/>
                <a:ext cx="36560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7" name="Line 8"/>
              <p:cNvSpPr>
                <a:spLocks noChangeShapeType="1"/>
              </p:cNvSpPr>
              <p:nvPr/>
            </p:nvSpPr>
            <p:spPr bwMode="auto">
              <a:xfrm flipV="1">
                <a:off x="3046413" y="5468938"/>
                <a:ext cx="0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8" name="Line 9"/>
              <p:cNvSpPr>
                <a:spLocks noChangeShapeType="1"/>
              </p:cNvSpPr>
              <p:nvPr/>
            </p:nvSpPr>
            <p:spPr bwMode="auto">
              <a:xfrm flipV="1">
                <a:off x="4264025" y="5468938"/>
                <a:ext cx="0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19" name="Line 10"/>
              <p:cNvSpPr>
                <a:spLocks noChangeShapeType="1"/>
              </p:cNvSpPr>
              <p:nvPr/>
            </p:nvSpPr>
            <p:spPr bwMode="auto">
              <a:xfrm flipV="1">
                <a:off x="5483225" y="5468938"/>
                <a:ext cx="0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0" name="Line 11"/>
              <p:cNvSpPr>
                <a:spLocks noChangeShapeType="1"/>
              </p:cNvSpPr>
              <p:nvPr/>
            </p:nvSpPr>
            <p:spPr bwMode="auto">
              <a:xfrm flipV="1">
                <a:off x="6702425" y="5468938"/>
                <a:ext cx="0" cy="6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1" name="Line 12"/>
              <p:cNvSpPr>
                <a:spLocks noChangeShapeType="1"/>
              </p:cNvSpPr>
              <p:nvPr/>
            </p:nvSpPr>
            <p:spPr bwMode="auto">
              <a:xfrm>
                <a:off x="3951288" y="3427413"/>
                <a:ext cx="2349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2" name="Line 13"/>
              <p:cNvSpPr>
                <a:spLocks noChangeShapeType="1"/>
              </p:cNvSpPr>
              <p:nvPr/>
            </p:nvSpPr>
            <p:spPr bwMode="auto">
              <a:xfrm>
                <a:off x="4186238" y="3395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3" name="Line 14"/>
              <p:cNvSpPr>
                <a:spLocks noChangeShapeType="1"/>
              </p:cNvSpPr>
              <p:nvPr/>
            </p:nvSpPr>
            <p:spPr bwMode="auto">
              <a:xfrm flipH="1">
                <a:off x="3727450" y="3427413"/>
                <a:ext cx="2238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4" name="Line 15"/>
              <p:cNvSpPr>
                <a:spLocks noChangeShapeType="1"/>
              </p:cNvSpPr>
              <p:nvPr/>
            </p:nvSpPr>
            <p:spPr bwMode="auto">
              <a:xfrm>
                <a:off x="3727450" y="3395663"/>
                <a:ext cx="0" cy="74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5" name="Line 16"/>
              <p:cNvSpPr>
                <a:spLocks noChangeShapeType="1"/>
              </p:cNvSpPr>
              <p:nvPr/>
            </p:nvSpPr>
            <p:spPr bwMode="auto">
              <a:xfrm>
                <a:off x="3951288" y="342741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6" name="Line 17"/>
              <p:cNvSpPr>
                <a:spLocks noChangeShapeType="1"/>
              </p:cNvSpPr>
              <p:nvPr/>
            </p:nvSpPr>
            <p:spPr bwMode="auto">
              <a:xfrm>
                <a:off x="3917950" y="3427413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7" name="Line 18"/>
              <p:cNvSpPr>
                <a:spLocks noChangeShapeType="1"/>
              </p:cNvSpPr>
              <p:nvPr/>
            </p:nvSpPr>
            <p:spPr bwMode="auto">
              <a:xfrm>
                <a:off x="3951288" y="342741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8" name="Line 19"/>
              <p:cNvSpPr>
                <a:spLocks noChangeShapeType="1"/>
              </p:cNvSpPr>
              <p:nvPr/>
            </p:nvSpPr>
            <p:spPr bwMode="auto">
              <a:xfrm>
                <a:off x="3917950" y="3427413"/>
                <a:ext cx="777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29" name="Line 20"/>
              <p:cNvSpPr>
                <a:spLocks noChangeShapeType="1"/>
              </p:cNvSpPr>
              <p:nvPr/>
            </p:nvSpPr>
            <p:spPr bwMode="auto">
              <a:xfrm>
                <a:off x="4622800" y="4114800"/>
                <a:ext cx="1444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0" name="Line 21"/>
              <p:cNvSpPr>
                <a:spLocks noChangeShapeType="1"/>
              </p:cNvSpPr>
              <p:nvPr/>
            </p:nvSpPr>
            <p:spPr bwMode="auto">
              <a:xfrm>
                <a:off x="4767263" y="4083050"/>
                <a:ext cx="0" cy="730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1" name="Line 22"/>
              <p:cNvSpPr>
                <a:spLocks noChangeShapeType="1"/>
              </p:cNvSpPr>
              <p:nvPr/>
            </p:nvSpPr>
            <p:spPr bwMode="auto">
              <a:xfrm flipH="1">
                <a:off x="4487863" y="4114800"/>
                <a:ext cx="1349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2" name="Line 23"/>
              <p:cNvSpPr>
                <a:spLocks noChangeShapeType="1"/>
              </p:cNvSpPr>
              <p:nvPr/>
            </p:nvSpPr>
            <p:spPr bwMode="auto">
              <a:xfrm>
                <a:off x="4487863" y="4083050"/>
                <a:ext cx="0" cy="730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3" name="Line 24"/>
              <p:cNvSpPr>
                <a:spLocks noChangeShapeType="1"/>
              </p:cNvSpPr>
              <p:nvPr/>
            </p:nvSpPr>
            <p:spPr bwMode="auto">
              <a:xfrm flipV="1">
                <a:off x="4622800" y="4019550"/>
                <a:ext cx="0" cy="952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4" name="Line 25"/>
              <p:cNvSpPr>
                <a:spLocks noChangeShapeType="1"/>
              </p:cNvSpPr>
              <p:nvPr/>
            </p:nvSpPr>
            <p:spPr bwMode="auto">
              <a:xfrm>
                <a:off x="4587875" y="4019550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5" name="Line 26"/>
              <p:cNvSpPr>
                <a:spLocks noChangeShapeType="1"/>
              </p:cNvSpPr>
              <p:nvPr/>
            </p:nvSpPr>
            <p:spPr bwMode="auto">
              <a:xfrm>
                <a:off x="4622800" y="4114800"/>
                <a:ext cx="0" cy="1047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6" name="Line 27"/>
              <p:cNvSpPr>
                <a:spLocks noChangeShapeType="1"/>
              </p:cNvSpPr>
              <p:nvPr/>
            </p:nvSpPr>
            <p:spPr bwMode="auto">
              <a:xfrm>
                <a:off x="4587875" y="4219575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7" name="Line 28"/>
              <p:cNvSpPr>
                <a:spLocks noChangeShapeType="1"/>
              </p:cNvSpPr>
              <p:nvPr/>
            </p:nvSpPr>
            <p:spPr bwMode="auto">
              <a:xfrm>
                <a:off x="5695950" y="4972050"/>
                <a:ext cx="2460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8" name="Line 29"/>
              <p:cNvSpPr>
                <a:spLocks noChangeShapeType="1"/>
              </p:cNvSpPr>
              <p:nvPr/>
            </p:nvSpPr>
            <p:spPr bwMode="auto">
              <a:xfrm>
                <a:off x="5942013" y="4940300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39" name="Line 30"/>
              <p:cNvSpPr>
                <a:spLocks noChangeShapeType="1"/>
              </p:cNvSpPr>
              <p:nvPr/>
            </p:nvSpPr>
            <p:spPr bwMode="auto">
              <a:xfrm flipH="1">
                <a:off x="5449888" y="4972050"/>
                <a:ext cx="2460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0" name="Line 31"/>
              <p:cNvSpPr>
                <a:spLocks noChangeShapeType="1"/>
              </p:cNvSpPr>
              <p:nvPr/>
            </p:nvSpPr>
            <p:spPr bwMode="auto">
              <a:xfrm>
                <a:off x="5449888" y="4940300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1" name="Line 32"/>
              <p:cNvSpPr>
                <a:spLocks noChangeShapeType="1"/>
              </p:cNvSpPr>
              <p:nvPr/>
            </p:nvSpPr>
            <p:spPr bwMode="auto">
              <a:xfrm flipV="1">
                <a:off x="5695950" y="4865688"/>
                <a:ext cx="0" cy="106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2" name="Line 33"/>
              <p:cNvSpPr>
                <a:spLocks noChangeShapeType="1"/>
              </p:cNvSpPr>
              <p:nvPr/>
            </p:nvSpPr>
            <p:spPr bwMode="auto">
              <a:xfrm>
                <a:off x="5662613" y="4865688"/>
                <a:ext cx="777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3" name="Line 34"/>
              <p:cNvSpPr>
                <a:spLocks noChangeShapeType="1"/>
              </p:cNvSpPr>
              <p:nvPr/>
            </p:nvSpPr>
            <p:spPr bwMode="auto">
              <a:xfrm>
                <a:off x="5695950" y="4972050"/>
                <a:ext cx="0" cy="1063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4" name="Line 35"/>
              <p:cNvSpPr>
                <a:spLocks noChangeShapeType="1"/>
              </p:cNvSpPr>
              <p:nvPr/>
            </p:nvSpPr>
            <p:spPr bwMode="auto">
              <a:xfrm>
                <a:off x="5662613" y="5078413"/>
                <a:ext cx="777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5" name="Line 44"/>
              <p:cNvSpPr>
                <a:spLocks noChangeShapeType="1"/>
              </p:cNvSpPr>
              <p:nvPr/>
            </p:nvSpPr>
            <p:spPr bwMode="auto">
              <a:xfrm>
                <a:off x="3570288" y="3057525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6" name="Line 45"/>
              <p:cNvSpPr>
                <a:spLocks noChangeShapeType="1"/>
              </p:cNvSpPr>
              <p:nvPr/>
            </p:nvSpPr>
            <p:spPr bwMode="auto">
              <a:xfrm>
                <a:off x="3671888" y="3025775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7" name="Line 46"/>
              <p:cNvSpPr>
                <a:spLocks noChangeShapeType="1"/>
              </p:cNvSpPr>
              <p:nvPr/>
            </p:nvSpPr>
            <p:spPr bwMode="auto">
              <a:xfrm flipH="1">
                <a:off x="3471863" y="3057525"/>
                <a:ext cx="984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8" name="Line 47"/>
              <p:cNvSpPr>
                <a:spLocks noChangeShapeType="1"/>
              </p:cNvSpPr>
              <p:nvPr/>
            </p:nvSpPr>
            <p:spPr bwMode="auto">
              <a:xfrm>
                <a:off x="3471863" y="3025775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49" name="Line 48"/>
              <p:cNvSpPr>
                <a:spLocks noChangeShapeType="1"/>
              </p:cNvSpPr>
              <p:nvPr/>
            </p:nvSpPr>
            <p:spPr bwMode="auto">
              <a:xfrm flipV="1">
                <a:off x="3570288" y="2878138"/>
                <a:ext cx="0" cy="1793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0" name="Line 49"/>
              <p:cNvSpPr>
                <a:spLocks noChangeShapeType="1"/>
              </p:cNvSpPr>
              <p:nvPr/>
            </p:nvSpPr>
            <p:spPr bwMode="auto">
              <a:xfrm>
                <a:off x="3536950" y="2878138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1" name="Line 50"/>
              <p:cNvSpPr>
                <a:spLocks noChangeShapeType="1"/>
              </p:cNvSpPr>
              <p:nvPr/>
            </p:nvSpPr>
            <p:spPr bwMode="auto">
              <a:xfrm>
                <a:off x="3570288" y="3057525"/>
                <a:ext cx="0" cy="190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2" name="Line 51"/>
              <p:cNvSpPr>
                <a:spLocks noChangeShapeType="1"/>
              </p:cNvSpPr>
              <p:nvPr/>
            </p:nvSpPr>
            <p:spPr bwMode="auto">
              <a:xfrm>
                <a:off x="3536950" y="3248025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3" name="Freeform 52"/>
              <p:cNvSpPr>
                <a:spLocks/>
              </p:cNvSpPr>
              <p:nvPr/>
            </p:nvSpPr>
            <p:spPr bwMode="auto">
              <a:xfrm>
                <a:off x="3906838" y="3386138"/>
                <a:ext cx="88900" cy="84137"/>
              </a:xfrm>
              <a:custGeom>
                <a:avLst/>
                <a:gdLst>
                  <a:gd name="T0" fmla="*/ 2147483647 w 48"/>
                  <a:gd name="T1" fmla="*/ 0 h 48"/>
                  <a:gd name="T2" fmla="*/ 2147483647 w 48"/>
                  <a:gd name="T3" fmla="*/ 2147483647 h 48"/>
                  <a:gd name="T4" fmla="*/ 2147483647 w 48"/>
                  <a:gd name="T5" fmla="*/ 2147483647 h 48"/>
                  <a:gd name="T6" fmla="*/ 0 w 48"/>
                  <a:gd name="T7" fmla="*/ 2147483647 h 48"/>
                  <a:gd name="T8" fmla="*/ 2147483647 w 4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8"/>
                  <a:gd name="T17" fmla="*/ 48 w 4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8">
                    <a:moveTo>
                      <a:pt x="24" y="0"/>
                    </a:moveTo>
                    <a:lnTo>
                      <a:pt x="48" y="24"/>
                    </a:lnTo>
                    <a:lnTo>
                      <a:pt x="24" y="48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4" name="Freeform 53"/>
              <p:cNvSpPr>
                <a:spLocks/>
              </p:cNvSpPr>
              <p:nvPr/>
            </p:nvSpPr>
            <p:spPr bwMode="auto">
              <a:xfrm>
                <a:off x="4576763" y="4071938"/>
                <a:ext cx="90487" cy="84137"/>
              </a:xfrm>
              <a:custGeom>
                <a:avLst/>
                <a:gdLst>
                  <a:gd name="T0" fmla="*/ 2147483647 w 48"/>
                  <a:gd name="T1" fmla="*/ 0 h 48"/>
                  <a:gd name="T2" fmla="*/ 2147483647 w 48"/>
                  <a:gd name="T3" fmla="*/ 2147483647 h 48"/>
                  <a:gd name="T4" fmla="*/ 0 w 48"/>
                  <a:gd name="T5" fmla="*/ 2147483647 h 48"/>
                  <a:gd name="T6" fmla="*/ 2147483647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8"/>
                  <a:gd name="T14" fmla="*/ 48 w 48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8">
                    <a:moveTo>
                      <a:pt x="24" y="0"/>
                    </a:moveTo>
                    <a:lnTo>
                      <a:pt x="48" y="48"/>
                    </a:lnTo>
                    <a:lnTo>
                      <a:pt x="0" y="4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555" name="Rectangle 54"/>
              <p:cNvSpPr>
                <a:spLocks noChangeArrowheads="1"/>
              </p:cNvSpPr>
              <p:nvPr/>
            </p:nvSpPr>
            <p:spPr bwMode="auto">
              <a:xfrm>
                <a:off x="5651500" y="4929188"/>
                <a:ext cx="77788" cy="7461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altLang="hu-HU"/>
              </a:p>
            </p:txBody>
          </p:sp>
          <p:sp>
            <p:nvSpPr>
              <p:cNvPr id="21556" name="Rectangle 56"/>
              <p:cNvSpPr>
                <a:spLocks noChangeArrowheads="1"/>
              </p:cNvSpPr>
              <p:nvPr/>
            </p:nvSpPr>
            <p:spPr bwMode="auto">
              <a:xfrm>
                <a:off x="3525838" y="3014663"/>
                <a:ext cx="77787" cy="7461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altLang="hu-HU"/>
              </a:p>
            </p:txBody>
          </p:sp>
          <p:sp>
            <p:nvSpPr>
              <p:cNvPr id="21557" name="Rectangle 57"/>
              <p:cNvSpPr>
                <a:spLocks noChangeArrowheads="1"/>
              </p:cNvSpPr>
              <p:nvPr/>
            </p:nvSpPr>
            <p:spPr bwMode="auto">
              <a:xfrm>
                <a:off x="2551113" y="5300663"/>
                <a:ext cx="300065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50</a:t>
                </a:r>
                <a:endParaRPr lang="hu-HU" altLang="hu-HU"/>
              </a:p>
            </p:txBody>
          </p:sp>
          <p:sp>
            <p:nvSpPr>
              <p:cNvPr id="21558" name="Rectangle 58"/>
              <p:cNvSpPr>
                <a:spLocks noChangeArrowheads="1"/>
              </p:cNvSpPr>
              <p:nvPr/>
            </p:nvSpPr>
            <p:spPr bwMode="auto">
              <a:xfrm>
                <a:off x="2427288" y="3259138"/>
                <a:ext cx="450099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100</a:t>
                </a:r>
                <a:endParaRPr lang="hu-HU" altLang="hu-HU"/>
              </a:p>
            </p:txBody>
          </p:sp>
          <p:sp>
            <p:nvSpPr>
              <p:cNvPr id="21559" name="Rectangle 59"/>
              <p:cNvSpPr>
                <a:spLocks noChangeArrowheads="1"/>
              </p:cNvSpPr>
              <p:nvPr/>
            </p:nvSpPr>
            <p:spPr bwMode="auto">
              <a:xfrm>
                <a:off x="2427288" y="2248926"/>
                <a:ext cx="450099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125</a:t>
                </a:r>
                <a:endParaRPr lang="hu-HU" altLang="hu-HU"/>
              </a:p>
            </p:txBody>
          </p:sp>
          <p:sp>
            <p:nvSpPr>
              <p:cNvPr id="21560" name="Rectangle 60"/>
              <p:cNvSpPr>
                <a:spLocks noChangeArrowheads="1"/>
              </p:cNvSpPr>
              <p:nvPr/>
            </p:nvSpPr>
            <p:spPr bwMode="auto">
              <a:xfrm>
                <a:off x="2952750" y="5649913"/>
                <a:ext cx="150033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0</a:t>
                </a:r>
                <a:endParaRPr lang="hu-HU" altLang="hu-HU"/>
              </a:p>
            </p:txBody>
          </p:sp>
          <p:sp>
            <p:nvSpPr>
              <p:cNvPr id="21561" name="Rectangle 61"/>
              <p:cNvSpPr>
                <a:spLocks noChangeArrowheads="1"/>
              </p:cNvSpPr>
              <p:nvPr/>
            </p:nvSpPr>
            <p:spPr bwMode="auto">
              <a:xfrm>
                <a:off x="4103688" y="5649913"/>
                <a:ext cx="300065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25</a:t>
                </a:r>
                <a:endParaRPr lang="hu-HU" altLang="hu-HU"/>
              </a:p>
            </p:txBody>
          </p:sp>
          <p:sp>
            <p:nvSpPr>
              <p:cNvPr id="21562" name="Rectangle 62"/>
              <p:cNvSpPr>
                <a:spLocks noChangeArrowheads="1"/>
              </p:cNvSpPr>
              <p:nvPr/>
            </p:nvSpPr>
            <p:spPr bwMode="auto">
              <a:xfrm>
                <a:off x="5321300" y="5649913"/>
                <a:ext cx="300065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50</a:t>
                </a:r>
                <a:endParaRPr lang="hu-HU" altLang="hu-HU"/>
              </a:p>
            </p:txBody>
          </p:sp>
          <p:sp>
            <p:nvSpPr>
              <p:cNvPr id="21563" name="Rectangle 63"/>
              <p:cNvSpPr>
                <a:spLocks noChangeArrowheads="1"/>
              </p:cNvSpPr>
              <p:nvPr/>
            </p:nvSpPr>
            <p:spPr bwMode="auto">
              <a:xfrm>
                <a:off x="6540500" y="5649913"/>
                <a:ext cx="300065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75</a:t>
                </a:r>
                <a:endParaRPr lang="hu-HU" altLang="hu-HU"/>
              </a:p>
            </p:txBody>
          </p:sp>
          <p:sp>
            <p:nvSpPr>
              <p:cNvPr id="21564" name="Rectangle 64"/>
              <p:cNvSpPr>
                <a:spLocks noChangeArrowheads="1"/>
              </p:cNvSpPr>
              <p:nvPr/>
            </p:nvSpPr>
            <p:spPr bwMode="auto">
              <a:xfrm>
                <a:off x="3479800" y="6021388"/>
                <a:ext cx="2985656" cy="26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Aggregált baktérium (% )</a:t>
                </a:r>
              </a:p>
            </p:txBody>
          </p:sp>
          <p:sp>
            <p:nvSpPr>
              <p:cNvPr id="21565" name="Rectangle 65"/>
              <p:cNvSpPr>
                <a:spLocks noChangeArrowheads="1"/>
              </p:cNvSpPr>
              <p:nvPr/>
            </p:nvSpPr>
            <p:spPr bwMode="auto">
              <a:xfrm rot="-5400000">
                <a:off x="454801" y="3735191"/>
                <a:ext cx="3305832" cy="3240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altLang="hu-HU">
                    <a:solidFill>
                      <a:srgbClr val="000000"/>
                    </a:solidFill>
                  </a:rPr>
                  <a:t>Baktérium túlélés 30 perc után(%)</a:t>
                </a:r>
              </a:p>
            </p:txBody>
          </p:sp>
        </p:grpSp>
        <p:sp>
          <p:nvSpPr>
            <p:cNvPr id="21510" name="Rectangle 59"/>
            <p:cNvSpPr>
              <a:spLocks noChangeArrowheads="1"/>
            </p:cNvSpPr>
            <p:nvPr/>
          </p:nvSpPr>
          <p:spPr bwMode="auto">
            <a:xfrm>
              <a:off x="2461432" y="4552951"/>
              <a:ext cx="2564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hu-HU">
                  <a:solidFill>
                    <a:srgbClr val="000000"/>
                  </a:solidFill>
                </a:rPr>
                <a:t>75</a:t>
              </a:r>
              <a:endParaRPr lang="hu-HU" altLang="hu-HU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2847912" y="4672699"/>
              <a:ext cx="569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365</Words>
  <Application>Microsoft Office PowerPoint</Application>
  <PresentationFormat>On-screen Show (4:3)</PresentationFormat>
  <Paragraphs>152</Paragraphs>
  <Slides>14</Slides>
  <Notes>0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 Light</vt:lpstr>
      <vt:lpstr>Calibri</vt:lpstr>
      <vt:lpstr>Times New Roman</vt:lpstr>
      <vt:lpstr>Aparajita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Rendszergazda</dc:creator>
  <cp:lastModifiedBy>Halász Andrea</cp:lastModifiedBy>
  <cp:revision>27</cp:revision>
  <dcterms:created xsi:type="dcterms:W3CDTF">2014-09-23T16:34:55Z</dcterms:created>
  <dcterms:modified xsi:type="dcterms:W3CDTF">2014-10-07T09:49:54Z</dcterms:modified>
</cp:coreProperties>
</file>