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handoutMasterIdLst>
    <p:handoutMasterId r:id="rId50"/>
  </p:handoutMasterIdLst>
  <p:sldIdLst>
    <p:sldId id="349" r:id="rId2"/>
    <p:sldId id="371" r:id="rId3"/>
    <p:sldId id="257" r:id="rId4"/>
    <p:sldId id="336" r:id="rId5"/>
    <p:sldId id="270" r:id="rId6"/>
    <p:sldId id="348" r:id="rId7"/>
    <p:sldId id="276" r:id="rId8"/>
    <p:sldId id="316" r:id="rId9"/>
    <p:sldId id="335" r:id="rId10"/>
    <p:sldId id="264" r:id="rId11"/>
    <p:sldId id="267" r:id="rId12"/>
    <p:sldId id="302" r:id="rId13"/>
    <p:sldId id="280" r:id="rId14"/>
    <p:sldId id="289" r:id="rId15"/>
    <p:sldId id="282" r:id="rId16"/>
    <p:sldId id="288" r:id="rId17"/>
    <p:sldId id="297" r:id="rId18"/>
    <p:sldId id="298" r:id="rId19"/>
    <p:sldId id="262" r:id="rId20"/>
    <p:sldId id="359" r:id="rId21"/>
    <p:sldId id="306" r:id="rId22"/>
    <p:sldId id="291" r:id="rId23"/>
    <p:sldId id="354" r:id="rId24"/>
    <p:sldId id="281" r:id="rId25"/>
    <p:sldId id="309" r:id="rId26"/>
    <p:sldId id="295" r:id="rId27"/>
    <p:sldId id="311" r:id="rId28"/>
    <p:sldId id="269" r:id="rId29"/>
    <p:sldId id="332" r:id="rId30"/>
    <p:sldId id="285" r:id="rId31"/>
    <p:sldId id="328" r:id="rId32"/>
    <p:sldId id="258" r:id="rId33"/>
    <p:sldId id="260" r:id="rId34"/>
    <p:sldId id="318" r:id="rId35"/>
    <p:sldId id="329" r:id="rId36"/>
    <p:sldId id="321" r:id="rId37"/>
    <p:sldId id="352" r:id="rId38"/>
    <p:sldId id="345" r:id="rId39"/>
    <p:sldId id="326" r:id="rId40"/>
    <p:sldId id="330" r:id="rId41"/>
    <p:sldId id="370" r:id="rId42"/>
    <p:sldId id="373" r:id="rId43"/>
    <p:sldId id="374" r:id="rId44"/>
    <p:sldId id="376" r:id="rId45"/>
    <p:sldId id="353" r:id="rId46"/>
    <p:sldId id="355" r:id="rId47"/>
    <p:sldId id="358" r:id="rId4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6657" autoAdjust="0"/>
  </p:normalViewPr>
  <p:slideViewPr>
    <p:cSldViewPr>
      <p:cViewPr>
        <p:scale>
          <a:sx n="63" d="100"/>
          <a:sy n="63" d="100"/>
        </p:scale>
        <p:origin x="-3024" y="-10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2" d="100"/>
        <a:sy n="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01842-3EC6-4008-8AEE-05B91F211533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E54F2-EF6A-4FD4-B0DA-021A1AA8FE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2307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0974A-3FE3-4F53-A237-1731EEECF192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A5DF3-CA4C-401B-A363-E48B55FF136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5565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5DF3-CA4C-401B-A363-E48B55FF1361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5DF3-CA4C-401B-A363-E48B55FF1361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5DF3-CA4C-401B-A363-E48B55FF1361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5DF3-CA4C-401B-A363-E48B55FF1361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5DF3-CA4C-401B-A363-E48B55FF1361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Moravcsik</a:t>
            </a:r>
            <a:r>
              <a:rPr lang="hu-HU" dirty="0" smtClean="0"/>
              <a:t> Ernő Emil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5DF3-CA4C-401B-A363-E48B55FF1361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5DF3-CA4C-401B-A363-E48B55FF1361}" type="slidenum">
              <a:rPr lang="hu-HU" smtClean="0"/>
              <a:pPr/>
              <a:t>36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1885-9387-4FA3-81CB-E489D8704E1C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3064-9300-4CE1-9B3F-B588026526E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1885-9387-4FA3-81CB-E489D8704E1C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3064-9300-4CE1-9B3F-B588026526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1885-9387-4FA3-81CB-E489D8704E1C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3064-9300-4CE1-9B3F-B588026526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1885-9387-4FA3-81CB-E489D8704E1C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3064-9300-4CE1-9B3F-B588026526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1885-9387-4FA3-81CB-E489D8704E1C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CB13064-9300-4CE1-9B3F-B588026526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1885-9387-4FA3-81CB-E489D8704E1C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3064-9300-4CE1-9B3F-B588026526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1885-9387-4FA3-81CB-E489D8704E1C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3064-9300-4CE1-9B3F-B588026526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1885-9387-4FA3-81CB-E489D8704E1C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3064-9300-4CE1-9B3F-B588026526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1885-9387-4FA3-81CB-E489D8704E1C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3064-9300-4CE1-9B3F-B588026526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1885-9387-4FA3-81CB-E489D8704E1C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3064-9300-4CE1-9B3F-B588026526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1885-9387-4FA3-81CB-E489D8704E1C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3064-9300-4CE1-9B3F-B588026526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9A1885-9387-4FA3-81CB-E489D8704E1C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B13064-9300-4CE1-9B3F-B588026526E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baratikor.sote.hu/gallery/page.php?id=30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aratikor.sote.hu/gallery/page.php?id=3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aratikor.sote.hu/gallery/page.php?id=3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aratikor.sote.hu/gallery/page.php?id=3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aratikor.sote.hu/gallery/page.php?id=36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aratikor.sote.hu/gallery/page.php?id=3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aratikor.sote.hu/gallery/page.php?id=3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aratikor.sote.hu/gallery/page.php?id=39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aratikor.sote.hu/gallery/page.php?id=3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aratikor.sote.hu/gallery/page.php?id=40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aratikor.sote.hu/gallery/page.php?id=4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aratikor.sote.hu/gallery/page.php?id=45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aratikor.sote.hu/gallery/page.php?id=14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aratikor.sote.hu/gallery/page.php?id=4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aratikor.sote.hu/gallery/page.php?id=5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aratikor.sote.hu/gallery/page.php?id=53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aratikor.sote.hu/gallery/page.php?id=54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baratikor.sote.hu/gallery/page.php?id=26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ratikor.sote.hu/gallery/page.php?id=43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baratikor.sote.hu/gallery/page.php?id=46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aratikor.sote.hu/gallery/page.php?id=49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baratikor.sote.hu/gallery/page.php?id=51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aratikor.sote.hu/gallery/page.php?id=3" TargetMode="External"/><Relationship Id="rId5" Type="http://schemas.openxmlformats.org/officeDocument/2006/relationships/hyperlink" Target="http://baratikor.sote.hu/gallery/page.php?id=49" TargetMode="External"/><Relationship Id="rId4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aratikor.sote.hu/gallery/page.php?id=44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baratikor.sote.hu/gallery/page.php?id=94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baratikor.sote.hu/gallery/page.php?id=23" TargetMode="External"/><Relationship Id="rId3" Type="http://schemas.openxmlformats.org/officeDocument/2006/relationships/hyperlink" Target="http://baratikor.sote.hu/gallery/page.php?id=12" TargetMode="External"/><Relationship Id="rId7" Type="http://schemas.openxmlformats.org/officeDocument/2006/relationships/hyperlink" Target="http://baratikor.sote.hu/gallery/page.php?id=16" TargetMode="External"/><Relationship Id="rId2" Type="http://schemas.openxmlformats.org/officeDocument/2006/relationships/hyperlink" Target="http://baratikor.sote.hu/gallery/page.php?id=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ratikor.sote.hu/gallery/page.php?id=15" TargetMode="External"/><Relationship Id="rId5" Type="http://schemas.openxmlformats.org/officeDocument/2006/relationships/hyperlink" Target="http://baratikor.sote.hu/gallery/page.php?id=14" TargetMode="External"/><Relationship Id="rId4" Type="http://schemas.openxmlformats.org/officeDocument/2006/relationships/hyperlink" Target="http://baratikor.sote.hu/gallery/page.php?id=13" TargetMode="External"/><Relationship Id="rId9" Type="http://schemas.openxmlformats.org/officeDocument/2006/relationships/hyperlink" Target="http://baratikor.sote.hu/gallery/page.php?id=24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aratikor.sote.hu/gallery/page.php?id=1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baratikor.sote.hu/gallery/page.php?id=18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baratikor.sote.hu/gallery/page.php?id=25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aratikor.sote.hu/gallery/page.php?id=2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aratikor.sote.hu/gallery/page.php?id=2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35696" y="2204864"/>
            <a:ext cx="5256584" cy="158417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chemeClr val="accent5"/>
                </a:solidFill>
              </a:rPr>
              <a:t>Rektoraink sírjai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2200" dirty="0" smtClean="0">
                <a:solidFill>
                  <a:schemeClr val="accent5"/>
                </a:solidFill>
              </a:rPr>
              <a:t>Semmelweis Egyetem </a:t>
            </a:r>
            <a:br>
              <a:rPr lang="hu-HU" sz="2200" dirty="0" smtClean="0">
                <a:solidFill>
                  <a:schemeClr val="accent5"/>
                </a:solidFill>
              </a:rPr>
            </a:br>
            <a:r>
              <a:rPr lang="hu-HU" sz="2200" dirty="0" smtClean="0">
                <a:solidFill>
                  <a:schemeClr val="accent5"/>
                </a:solidFill>
              </a:rPr>
              <a:t>Baráti Köre</a:t>
            </a:r>
            <a:br>
              <a:rPr lang="hu-HU" sz="2200" dirty="0" smtClean="0">
                <a:solidFill>
                  <a:schemeClr val="accent5"/>
                </a:solidFill>
              </a:rPr>
            </a:br>
            <a:r>
              <a:rPr lang="hu-HU" sz="2200" dirty="0" smtClean="0">
                <a:solidFill>
                  <a:schemeClr val="accent5"/>
                </a:solidFill>
              </a:rPr>
              <a:t>előadás</a:t>
            </a:r>
            <a:br>
              <a:rPr lang="hu-HU" sz="2200" dirty="0" smtClean="0">
                <a:solidFill>
                  <a:schemeClr val="accent5"/>
                </a:solidFill>
              </a:rPr>
            </a:br>
            <a:r>
              <a:rPr lang="hu-HU" sz="2200" dirty="0" smtClean="0">
                <a:solidFill>
                  <a:schemeClr val="accent5"/>
                </a:solidFill>
              </a:rPr>
              <a:t>2014 április 30. </a:t>
            </a:r>
            <a:endParaRPr lang="hu-HU" sz="2400" dirty="0">
              <a:solidFill>
                <a:schemeClr val="accent5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87624" y="4005064"/>
            <a:ext cx="6696744" cy="1800200"/>
          </a:xfrm>
        </p:spPr>
        <p:txBody>
          <a:bodyPr>
            <a:normAutofit/>
          </a:bodyPr>
          <a:lstStyle/>
          <a:p>
            <a:r>
              <a:rPr lang="hu-HU" sz="1600" dirty="0" smtClean="0">
                <a:solidFill>
                  <a:schemeClr val="tx1"/>
                </a:solidFill>
              </a:rPr>
              <a:t>Gyűjtötte:</a:t>
            </a:r>
          </a:p>
          <a:p>
            <a:r>
              <a:rPr lang="hu-HU" sz="1600" dirty="0" smtClean="0">
                <a:solidFill>
                  <a:schemeClr val="tx1"/>
                </a:solidFill>
              </a:rPr>
              <a:t>Dr. </a:t>
            </a:r>
            <a:r>
              <a:rPr lang="hu-HU" sz="1600" dirty="0" err="1" smtClean="0">
                <a:solidFill>
                  <a:schemeClr val="tx1"/>
                </a:solidFill>
              </a:rPr>
              <a:t>Anderlik</a:t>
            </a:r>
            <a:r>
              <a:rPr lang="hu-HU" sz="1600" dirty="0" smtClean="0">
                <a:solidFill>
                  <a:schemeClr val="tx1"/>
                </a:solidFill>
              </a:rPr>
              <a:t> Piroska</a:t>
            </a:r>
          </a:p>
          <a:p>
            <a:r>
              <a:rPr lang="hu-HU" sz="1600" dirty="0" smtClean="0">
                <a:solidFill>
                  <a:schemeClr val="tx1"/>
                </a:solidFill>
              </a:rPr>
              <a:t>professzor </a:t>
            </a:r>
            <a:r>
              <a:rPr lang="hu-HU" sz="1600" dirty="0" err="1" smtClean="0">
                <a:solidFill>
                  <a:schemeClr val="tx1"/>
                </a:solidFill>
              </a:rPr>
              <a:t>emerita</a:t>
            </a:r>
            <a:endParaRPr lang="hu-HU" sz="1600" dirty="0" smtClean="0">
              <a:solidFill>
                <a:schemeClr val="tx1"/>
              </a:solidFill>
            </a:endParaRPr>
          </a:p>
          <a:p>
            <a:r>
              <a:rPr lang="hu-HU" sz="1600" dirty="0" smtClean="0">
                <a:solidFill>
                  <a:schemeClr val="tx1"/>
                </a:solidFill>
              </a:rPr>
              <a:t>2013-2014</a:t>
            </a:r>
          </a:p>
          <a:p>
            <a:endParaRPr lang="hu-HU" sz="1600" dirty="0" smtClean="0">
              <a:solidFill>
                <a:schemeClr val="tx1"/>
              </a:solidFill>
            </a:endParaRPr>
          </a:p>
          <a:p>
            <a:endParaRPr lang="hu-HU" sz="1600" dirty="0" smtClean="0">
              <a:solidFill>
                <a:schemeClr val="tx1"/>
              </a:solidFill>
            </a:endParaRPr>
          </a:p>
          <a:p>
            <a:endParaRPr lang="hu-HU" sz="2000" dirty="0" smtClean="0">
              <a:solidFill>
                <a:schemeClr val="tx1"/>
              </a:solidFill>
            </a:endParaRPr>
          </a:p>
          <a:p>
            <a:endParaRPr lang="hu-HU" sz="2000" dirty="0" smtClean="0">
              <a:solidFill>
                <a:schemeClr val="tx1"/>
              </a:solidFill>
            </a:endParaRPr>
          </a:p>
          <a:p>
            <a:endParaRPr lang="hu-HU" sz="2000" dirty="0" smtClean="0">
              <a:solidFill>
                <a:schemeClr val="tx1"/>
              </a:solidFill>
            </a:endParaRPr>
          </a:p>
          <a:p>
            <a:endParaRPr lang="hu-HU" sz="2000" dirty="0" smtClean="0">
              <a:solidFill>
                <a:schemeClr val="tx1"/>
              </a:solidFill>
            </a:endParaRPr>
          </a:p>
          <a:p>
            <a:endParaRPr lang="hu-HU" sz="2000" dirty="0" smtClean="0">
              <a:solidFill>
                <a:schemeClr val="tx1"/>
              </a:solidFill>
            </a:endParaRPr>
          </a:p>
          <a:p>
            <a:endParaRPr lang="hu-HU" sz="2000" dirty="0" smtClean="0">
              <a:solidFill>
                <a:schemeClr val="tx1"/>
              </a:solidFill>
            </a:endParaRPr>
          </a:p>
          <a:p>
            <a:endParaRPr lang="hu-HU" sz="2000" dirty="0" smtClean="0">
              <a:solidFill>
                <a:schemeClr val="tx1"/>
              </a:solidFill>
            </a:endParaRPr>
          </a:p>
          <a:p>
            <a:endParaRPr lang="hu-HU" sz="2000" dirty="0" smtClean="0">
              <a:solidFill>
                <a:schemeClr val="tx1"/>
              </a:solidFill>
            </a:endParaRPr>
          </a:p>
          <a:p>
            <a:endParaRPr lang="hu-HU" sz="2000" dirty="0" smtClean="0">
              <a:solidFill>
                <a:schemeClr val="tx1"/>
              </a:solidFill>
            </a:endParaRPr>
          </a:p>
          <a:p>
            <a:endParaRPr lang="hu-HU" sz="2000" dirty="0" smtClean="0">
              <a:solidFill>
                <a:schemeClr val="tx1"/>
              </a:solidFill>
            </a:endParaRPr>
          </a:p>
          <a:p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026_2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404664"/>
            <a:ext cx="3579427" cy="5400600"/>
          </a:xfrm>
          <a:prstGeom prst="rect">
            <a:avLst/>
          </a:prstGeom>
        </p:spPr>
      </p:pic>
      <p:pic>
        <p:nvPicPr>
          <p:cNvPr id="3" name="Kép 2" descr="0027_2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5" y="3212976"/>
            <a:ext cx="4680644" cy="3102252"/>
          </a:xfrm>
          <a:prstGeom prst="rect">
            <a:avLst/>
          </a:prstGeom>
        </p:spPr>
      </p:pic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4139952" y="1844824"/>
          <a:ext cx="4176464" cy="648072"/>
        </p:xfrm>
        <a:graphic>
          <a:graphicData uri="http://schemas.openxmlformats.org/drawingml/2006/table">
            <a:tbl>
              <a:tblPr/>
              <a:tblGrid>
                <a:gridCol w="2303853"/>
                <a:gridCol w="1872611"/>
              </a:tblGrid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Kovács József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(Tengelice, 1832 - Erdőtelke, 1897)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(1874/1875) Fiumei, 29-1-13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5796136" y="764704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6.kép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018_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03" y="476673"/>
            <a:ext cx="2911267" cy="4392488"/>
          </a:xfrm>
          <a:prstGeom prst="rect">
            <a:avLst/>
          </a:prstGeom>
        </p:spPr>
      </p:pic>
      <p:pic>
        <p:nvPicPr>
          <p:cNvPr id="5" name="Kép 4" descr="0019_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2996953"/>
            <a:ext cx="5436096" cy="3602953"/>
          </a:xfrm>
          <a:prstGeom prst="rect">
            <a:avLst/>
          </a:prstGeom>
        </p:spPr>
      </p:pic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3707904" y="1196752"/>
          <a:ext cx="3699688" cy="792088"/>
        </p:xfrm>
        <a:graphic>
          <a:graphicData uri="http://schemas.openxmlformats.org/drawingml/2006/table">
            <a:tbl>
              <a:tblPr/>
              <a:tblGrid>
                <a:gridCol w="1800200"/>
                <a:gridCol w="1899488"/>
              </a:tblGrid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Lenhossék József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(Buda, 1818 - Budapest, 1888)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(1878/1879) Fiumei, 34-3-22 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églalap 6"/>
          <p:cNvSpPr/>
          <p:nvPr/>
        </p:nvSpPr>
        <p:spPr>
          <a:xfrm>
            <a:off x="4932040" y="548680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7. 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004_0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3" y="116632"/>
            <a:ext cx="3245348" cy="4896545"/>
          </a:xfrm>
          <a:prstGeom prst="rect">
            <a:avLst/>
          </a:prstGeom>
        </p:spPr>
      </p:pic>
      <p:pic>
        <p:nvPicPr>
          <p:cNvPr id="3" name="Kép 2" descr="0005_1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2780929"/>
            <a:ext cx="5450075" cy="3612217"/>
          </a:xfrm>
          <a:prstGeom prst="rect">
            <a:avLst/>
          </a:prstGeom>
        </p:spPr>
      </p:pic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3707904" y="1196753"/>
          <a:ext cx="4968552" cy="853440"/>
        </p:xfrm>
        <a:graphic>
          <a:graphicData uri="http://schemas.openxmlformats.org/drawingml/2006/table">
            <a:tbl>
              <a:tblPr/>
              <a:tblGrid>
                <a:gridCol w="2740791"/>
                <a:gridCol w="2227761"/>
              </a:tblGrid>
              <a:tr h="792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Jendrassik Jenő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hu-H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Kapnikbánya</a:t>
                      </a: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, 1824. november 18. - Budapest, 1891. március 3.)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(1882/1883) Fiumei, jobb fal mellett </a:t>
                      </a: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268.sz.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 családi </a:t>
                      </a: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sírbolt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5724128" y="404664"/>
            <a:ext cx="10801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8 . 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012_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87824" cy="4507996"/>
          </a:xfrm>
          <a:prstGeom prst="rect">
            <a:avLst/>
          </a:prstGeom>
        </p:spPr>
      </p:pic>
      <p:pic>
        <p:nvPicPr>
          <p:cNvPr id="3" name="Kép 2" descr="0011_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618" y="2564904"/>
            <a:ext cx="5876879" cy="3966348"/>
          </a:xfrm>
          <a:prstGeom prst="rect">
            <a:avLst/>
          </a:prstGeom>
        </p:spPr>
      </p:pic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3563888" y="1052736"/>
          <a:ext cx="4968552" cy="609600"/>
        </p:xfrm>
        <a:graphic>
          <a:graphicData uri="http://schemas.openxmlformats.org/drawingml/2006/table">
            <a:tbl>
              <a:tblPr/>
              <a:tblGrid>
                <a:gridCol w="2740791"/>
                <a:gridCol w="2227761"/>
              </a:tblGrid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Korányi Frigyes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(Nagykálló, 1828 - Budapest, 1913)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(1886/1887) Fiumei, jobb árkádsor </a:t>
                      </a: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46.sz.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5076056" y="404664"/>
            <a:ext cx="10801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9. 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0026_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155179"/>
            <a:ext cx="4374967" cy="6370166"/>
          </a:xfrm>
          <a:prstGeom prst="rect">
            <a:avLst/>
          </a:prstGeom>
        </p:spPr>
      </p:pic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4716016" y="2996952"/>
          <a:ext cx="4176464" cy="648072"/>
        </p:xfrm>
        <a:graphic>
          <a:graphicData uri="http://schemas.openxmlformats.org/drawingml/2006/table">
            <a:tbl>
              <a:tblPr/>
              <a:tblGrid>
                <a:gridCol w="2303853"/>
                <a:gridCol w="1872611"/>
              </a:tblGrid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Schulek Vilmos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(Pest, 1843 - Budapest, 1905)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(1890/1891) Fiumei</a:t>
                      </a: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, 29/2-0-4-20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5868144" y="836712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10. 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016_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188640"/>
            <a:ext cx="3084020" cy="4653136"/>
          </a:xfrm>
          <a:prstGeom prst="rect">
            <a:avLst/>
          </a:prstGeom>
        </p:spPr>
      </p:pic>
      <p:pic>
        <p:nvPicPr>
          <p:cNvPr id="3" name="Kép 2" descr="0017_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821" y="3041577"/>
            <a:ext cx="5758179" cy="3816424"/>
          </a:xfrm>
          <a:prstGeom prst="rect">
            <a:avLst/>
          </a:prstGeom>
        </p:spPr>
      </p:pic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3923928" y="1556792"/>
          <a:ext cx="4536506" cy="720080"/>
        </p:xfrm>
        <a:graphic>
          <a:graphicData uri="http://schemas.openxmlformats.org/drawingml/2006/table">
            <a:tbl>
              <a:tblPr/>
              <a:tblGrid>
                <a:gridCol w="2502463"/>
                <a:gridCol w="2034043"/>
              </a:tblGrid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Fodor József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hu-H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Lakocsa</a:t>
                      </a: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, 1843. július 16. - Budapest, 1901. március 20.)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(1894/1895) Fiumei, 34-1-44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5148064" y="620688"/>
            <a:ext cx="10081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11. 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024_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797667" cy="4221088"/>
          </a:xfrm>
          <a:prstGeom prst="rect">
            <a:avLst/>
          </a:prstGeom>
        </p:spPr>
      </p:pic>
      <p:pic>
        <p:nvPicPr>
          <p:cNvPr id="3" name="Kép 2" descr="0023_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2420889"/>
            <a:ext cx="6120680" cy="4276145"/>
          </a:xfrm>
          <a:prstGeom prst="rect">
            <a:avLst/>
          </a:prstGeom>
        </p:spPr>
      </p:pic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3347864" y="980728"/>
          <a:ext cx="5184578" cy="936104"/>
        </p:xfrm>
        <a:graphic>
          <a:graphicData uri="http://schemas.openxmlformats.org/drawingml/2006/table">
            <a:tbl>
              <a:tblPr/>
              <a:tblGrid>
                <a:gridCol w="2857875"/>
                <a:gridCol w="2326703"/>
              </a:tblGrid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Mihalkovics</a:t>
                      </a:r>
                      <a:r>
                        <a:rPr lang="hu-HU" sz="1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 Géza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(Pest, 1844. január 30. - Budapest, 1899. július 12.)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(1898/1899) Fiumei, díszsor, 28-0-5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5292080" y="332656"/>
            <a:ext cx="9361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12.kép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033_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53" y="260649"/>
            <a:ext cx="2958993" cy="4464496"/>
          </a:xfrm>
          <a:prstGeom prst="rect">
            <a:avLst/>
          </a:prstGeom>
        </p:spPr>
      </p:pic>
      <p:pic>
        <p:nvPicPr>
          <p:cNvPr id="3" name="Kép 2" descr="0032_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261" y="2564904"/>
            <a:ext cx="5875739" cy="3894340"/>
          </a:xfrm>
          <a:prstGeom prst="rect">
            <a:avLst/>
          </a:prstGeom>
        </p:spPr>
      </p:pic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3851920" y="1196752"/>
          <a:ext cx="4896544" cy="1224136"/>
        </p:xfrm>
        <a:graphic>
          <a:graphicData uri="http://schemas.openxmlformats.org/drawingml/2006/table">
            <a:tbl>
              <a:tblPr/>
              <a:tblGrid>
                <a:gridCol w="2699103"/>
                <a:gridCol w="2197441"/>
              </a:tblGrid>
              <a:tr h="1224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Kétly</a:t>
                      </a:r>
                      <a:r>
                        <a:rPr lang="hu-HU" sz="1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 Károly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(Fehérvárcsurgó, 1839. szeptember 14. - Budapest, 1927. február 19.) 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(1902/1903) Fiumei </a:t>
                      </a: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Bal o. árkádsor </a:t>
                      </a: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szegély, 62</a:t>
                      </a: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hu-H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sz</a:t>
                      </a: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5364088" y="332656"/>
            <a:ext cx="10801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13.kép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034_3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2" y="260649"/>
            <a:ext cx="2672639" cy="4032448"/>
          </a:xfrm>
          <a:prstGeom prst="rect">
            <a:avLst/>
          </a:prstGeom>
        </p:spPr>
      </p:pic>
      <p:pic>
        <p:nvPicPr>
          <p:cNvPr id="3" name="Kép 2" descr="0035_3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916832"/>
            <a:ext cx="5767093" cy="4104456"/>
          </a:xfrm>
          <a:prstGeom prst="rect">
            <a:avLst/>
          </a:prstGeom>
        </p:spPr>
      </p:pic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3923928" y="980728"/>
          <a:ext cx="4608512" cy="648071"/>
        </p:xfrm>
        <a:graphic>
          <a:graphicData uri="http://schemas.openxmlformats.org/drawingml/2006/table">
            <a:tbl>
              <a:tblPr/>
              <a:tblGrid>
                <a:gridCol w="2520280"/>
                <a:gridCol w="2088232"/>
              </a:tblGrid>
              <a:tr h="648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Réczey</a:t>
                      </a:r>
                      <a:r>
                        <a:rPr lang="hu-HU" sz="1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 Imre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(Pest, 1848 - Budapest, 1913)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(1910/1911</a:t>
                      </a: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) Fiumei</a:t>
                      </a: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19/1-0-1-14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5436096" y="332656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14.kép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020_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6" y="260649"/>
            <a:ext cx="4181711" cy="6309320"/>
          </a:xfrm>
          <a:prstGeom prst="rect">
            <a:avLst/>
          </a:prstGeom>
        </p:spPr>
      </p:pic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4860032" y="3108960"/>
          <a:ext cx="3600400" cy="640080"/>
        </p:xfrm>
        <a:graphic>
          <a:graphicData uri="http://schemas.openxmlformats.org/drawingml/2006/table">
            <a:tbl>
              <a:tblPr/>
              <a:tblGrid>
                <a:gridCol w="1944216"/>
                <a:gridCol w="165618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Lenhossék Mihály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(Pest,1863. augusztus 28. - Budapest, 1937. jan.26 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(1914/1915) Fiumei, </a:t>
                      </a: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34-4-14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églalap 3"/>
          <p:cNvSpPr/>
          <p:nvPr/>
        </p:nvSpPr>
        <p:spPr>
          <a:xfrm>
            <a:off x="6012160" y="1340768"/>
            <a:ext cx="10801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15.kép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tx1"/>
                </a:solidFill>
              </a:rPr>
              <a:t>Bevezető és magyarázat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dirty="0" smtClean="0"/>
              <a:t>Az elhunyt rektorok sírjainak megkereséséhez a Baráti Kör honlapja/ Galéria/ „Rektorok időrendben”című  oldal adta a vezérfonalat. </a:t>
            </a:r>
          </a:p>
          <a:p>
            <a:pPr>
              <a:buNone/>
            </a:pPr>
            <a:r>
              <a:rPr lang="hu-HU" sz="2000" dirty="0" smtClean="0"/>
              <a:t>További keresési lehetőség volt:</a:t>
            </a:r>
          </a:p>
          <a:p>
            <a:pPr>
              <a:buNone/>
            </a:pPr>
            <a:r>
              <a:rPr lang="hu-HU" sz="2000" dirty="0" smtClean="0"/>
              <a:t>- on-line keresés név alapján, </a:t>
            </a:r>
          </a:p>
          <a:p>
            <a:pPr>
              <a:buNone/>
            </a:pPr>
            <a:r>
              <a:rPr lang="hu-HU" sz="2000" dirty="0" smtClean="0"/>
              <a:t>- az EPA (</a:t>
            </a:r>
            <a:r>
              <a:rPr lang="hu-HU" sz="2000" smtClean="0"/>
              <a:t>Elektronikus Periodika </a:t>
            </a:r>
            <a:r>
              <a:rPr lang="hu-HU" sz="2000" dirty="0" smtClean="0"/>
              <a:t>Adatbázis) használata,</a:t>
            </a:r>
          </a:p>
          <a:p>
            <a:pPr>
              <a:buNone/>
            </a:pPr>
            <a:r>
              <a:rPr lang="hu-HU" sz="2000" dirty="0" smtClean="0"/>
              <a:t>- temető-irodák ,</a:t>
            </a:r>
          </a:p>
          <a:p>
            <a:pPr>
              <a:buNone/>
            </a:pPr>
            <a:r>
              <a:rPr lang="hu-HU" sz="2000" dirty="0" smtClean="0"/>
              <a:t>- levéltárak,</a:t>
            </a:r>
          </a:p>
          <a:p>
            <a:pPr>
              <a:buNone/>
            </a:pPr>
            <a:r>
              <a:rPr lang="hu-HU" sz="2000" dirty="0" smtClean="0"/>
              <a:t>- kollégák, családtagok, ismerősök visszaemlékezései.</a:t>
            </a:r>
          </a:p>
          <a:p>
            <a:pPr>
              <a:buNone/>
            </a:pPr>
            <a:r>
              <a:rPr lang="hu-HU" sz="2000" dirty="0" smtClean="0"/>
              <a:t>A   Budapesten felkeresett sírokról  a fotókat magam készítettem (beszámozott képek),  kivételével két kép (32. és 34. kép), ezeken a  fotók eredetét feltüntettem.  </a:t>
            </a:r>
          </a:p>
          <a:p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018_14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90009"/>
            <a:ext cx="2232248" cy="3367991"/>
          </a:xfrm>
          <a:prstGeom prst="rect">
            <a:avLst/>
          </a:prstGeom>
        </p:spPr>
      </p:pic>
      <p:pic>
        <p:nvPicPr>
          <p:cNvPr id="1026" name="Picture 2" descr="F:\20131230\00008954\0019_15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-243408"/>
            <a:ext cx="6627340" cy="4392488"/>
          </a:xfrm>
          <a:prstGeom prst="rect">
            <a:avLst/>
          </a:prstGeom>
          <a:noFill/>
        </p:spPr>
      </p:pic>
      <p:pic>
        <p:nvPicPr>
          <p:cNvPr id="5" name="Picture 2" descr="F:\20131230\00008954\0019_15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660" y="-243408"/>
            <a:ext cx="6627340" cy="4392488"/>
          </a:xfrm>
          <a:prstGeom prst="rect">
            <a:avLst/>
          </a:prstGeom>
          <a:noFill/>
        </p:spPr>
      </p:pic>
      <p:pic>
        <p:nvPicPr>
          <p:cNvPr id="6" name="Kép 5" descr="0018_14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490009"/>
            <a:ext cx="2232248" cy="3367991"/>
          </a:xfrm>
          <a:prstGeom prst="rect">
            <a:avLst/>
          </a:prstGeom>
        </p:spPr>
      </p:pic>
      <p:sp>
        <p:nvSpPr>
          <p:cNvPr id="7" name="2. sz. felirat 6"/>
          <p:cNvSpPr/>
          <p:nvPr/>
        </p:nvSpPr>
        <p:spPr>
          <a:xfrm>
            <a:off x="3923928" y="4869160"/>
            <a:ext cx="3168352" cy="900680"/>
          </a:xfrm>
          <a:prstGeom prst="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Moravcsik</a:t>
            </a:r>
            <a:r>
              <a:rPr lang="hu-HU" dirty="0" smtClean="0"/>
              <a:t> Ernő Emil</a:t>
            </a:r>
          </a:p>
          <a:p>
            <a:pPr algn="ctr"/>
            <a:r>
              <a:rPr lang="hu-HU" dirty="0" smtClean="0"/>
              <a:t>Bér,1858-Budapest 1924</a:t>
            </a:r>
          </a:p>
          <a:p>
            <a:pPr algn="ctr"/>
            <a:r>
              <a:rPr lang="hu-HU" dirty="0" smtClean="0"/>
              <a:t>Fiumei, 37/1/2/1-19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611560" y="1124744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16 .kép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008_4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2708920"/>
            <a:ext cx="5652120" cy="3746130"/>
          </a:xfrm>
          <a:prstGeom prst="rect">
            <a:avLst/>
          </a:prstGeom>
        </p:spPr>
      </p:pic>
      <p:pic>
        <p:nvPicPr>
          <p:cNvPr id="3" name="Kép 2" descr="0009_5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4" y="188640"/>
            <a:ext cx="2672639" cy="4032448"/>
          </a:xfrm>
          <a:prstGeom prst="rect">
            <a:avLst/>
          </a:prstGeom>
        </p:spPr>
      </p:pic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3851920" y="1556792"/>
          <a:ext cx="4104456" cy="720080"/>
        </p:xfrm>
        <a:graphic>
          <a:graphicData uri="http://schemas.openxmlformats.org/drawingml/2006/table">
            <a:tbl>
              <a:tblPr/>
              <a:tblGrid>
                <a:gridCol w="2262483"/>
                <a:gridCol w="1841973"/>
              </a:tblGrid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Bársony János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(Nagykároly, 1860 - Budapest, 1926)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1922/1923) </a:t>
                      </a: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Fiumei,</a:t>
                      </a:r>
                      <a:r>
                        <a:rPr lang="hu-H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39-1-21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5292080" y="404664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17. 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027_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332657"/>
            <a:ext cx="4669199" cy="3094666"/>
          </a:xfrm>
          <a:prstGeom prst="rect">
            <a:avLst/>
          </a:prstGeom>
        </p:spPr>
      </p:pic>
      <p:pic>
        <p:nvPicPr>
          <p:cNvPr id="3" name="Kép 2" descr="0029_2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717033"/>
            <a:ext cx="4463355" cy="2958236"/>
          </a:xfrm>
          <a:prstGeom prst="rect">
            <a:avLst/>
          </a:prstGeom>
        </p:spPr>
      </p:pic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5076056" y="2276872"/>
          <a:ext cx="3600402" cy="720079"/>
        </p:xfrm>
        <a:graphic>
          <a:graphicData uri="http://schemas.openxmlformats.org/drawingml/2006/table">
            <a:tbl>
              <a:tblPr/>
              <a:tblGrid>
                <a:gridCol w="1984635"/>
                <a:gridCol w="1615767"/>
              </a:tblGrid>
              <a:tr h="720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Kenyeres Balázs</a:t>
                      </a: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 (Brassó, 1865. febr. 21. - Budapest, 1940. </a:t>
                      </a:r>
                      <a:r>
                        <a:rPr lang="hu-H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feb</a:t>
                      </a: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. 10.)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(1934/1935) Fiumei </a:t>
                      </a: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,  </a:t>
                      </a: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34-1-55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6372200" y="836712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18. 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0021_17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3656729" cy="5517232"/>
          </a:xfrm>
          <a:prstGeom prst="rect">
            <a:avLst/>
          </a:prstGeom>
        </p:spPr>
      </p:pic>
      <p:pic>
        <p:nvPicPr>
          <p:cNvPr id="1026" name="Picture 2" descr="F:\20131230\00008954\0020_16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7690" y="188640"/>
            <a:ext cx="5106310" cy="3384376"/>
          </a:xfrm>
          <a:prstGeom prst="rect">
            <a:avLst/>
          </a:prstGeom>
          <a:noFill/>
        </p:spPr>
      </p:pic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4139952" y="4365104"/>
          <a:ext cx="4464496" cy="792088"/>
        </p:xfrm>
        <a:graphic>
          <a:graphicData uri="http://schemas.openxmlformats.org/drawingml/2006/table">
            <a:tbl>
              <a:tblPr/>
              <a:tblGrid>
                <a:gridCol w="2462739"/>
                <a:gridCol w="2001757"/>
              </a:tblGrid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Ádám Lajos</a:t>
                      </a:r>
                      <a:endParaRPr lang="hu-H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hu-H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Tergenye</a:t>
                      </a:r>
                      <a:r>
                        <a:rPr lang="hu-HU" sz="1600" dirty="0">
                          <a:latin typeface="Times New Roman"/>
                          <a:ea typeface="Times New Roman"/>
                          <a:cs typeface="Times New Roman"/>
                        </a:rPr>
                        <a:t>, 1879 - Budapest, 1946)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Times New Roman"/>
                          <a:ea typeface="Times New Roman"/>
                          <a:cs typeface="Times New Roman"/>
                        </a:rPr>
                        <a:t>(1946/1947) Fiumei </a:t>
                      </a:r>
                      <a:r>
                        <a:rPr lang="hu-H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34-4-18</a:t>
                      </a:r>
                      <a:endParaRPr lang="hu-H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5868144" y="5661248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19. 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014_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8756"/>
            <a:ext cx="4572000" cy="3030245"/>
          </a:xfrm>
          <a:prstGeom prst="rect">
            <a:avLst/>
          </a:prstGeom>
        </p:spPr>
      </p:pic>
      <p:pic>
        <p:nvPicPr>
          <p:cNvPr id="3" name="Kép 2" descr="0015_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3395709"/>
            <a:ext cx="5223869" cy="3462292"/>
          </a:xfrm>
          <a:prstGeom prst="rect">
            <a:avLst/>
          </a:prstGeom>
        </p:spPr>
      </p:pic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5004048" y="2060848"/>
          <a:ext cx="3510945" cy="720080"/>
        </p:xfrm>
        <a:graphic>
          <a:graphicData uri="http://schemas.openxmlformats.org/drawingml/2006/table">
            <a:tbl>
              <a:tblPr/>
              <a:tblGrid>
                <a:gridCol w="1935324"/>
                <a:gridCol w="1575621"/>
              </a:tblGrid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Frigyesi József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(Kisvárda, 1875 - Budapest, 1967)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(1946/1947) Fiumei </a:t>
                      </a: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18. p.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6228184" y="764704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20.kép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012_8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04665"/>
            <a:ext cx="6012159" cy="3984758"/>
          </a:xfrm>
          <a:prstGeom prst="rect">
            <a:avLst/>
          </a:prstGeom>
        </p:spPr>
      </p:pic>
      <p:pic>
        <p:nvPicPr>
          <p:cNvPr id="3" name="Kép 2" descr="0013_9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676" y="4509120"/>
            <a:ext cx="2942325" cy="1950124"/>
          </a:xfrm>
          <a:prstGeom prst="rect">
            <a:avLst/>
          </a:prstGeom>
        </p:spPr>
      </p:pic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611560" y="4725144"/>
          <a:ext cx="5256583" cy="576064"/>
        </p:xfrm>
        <a:graphic>
          <a:graphicData uri="http://schemas.openxmlformats.org/drawingml/2006/table">
            <a:tbl>
              <a:tblPr/>
              <a:tblGrid>
                <a:gridCol w="2897566"/>
                <a:gridCol w="2359017"/>
              </a:tblGrid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Zoltán Imre</a:t>
                      </a: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(Budapest, 1909. december 12. - Budapest, 2002. március 21.)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(1967/1969, </a:t>
                      </a:r>
                      <a:r>
                        <a:rPr lang="hu-H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1969</a:t>
                      </a: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/1973</a:t>
                      </a: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) Fiumei,42-2/u/1/54 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6804248" y="908720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21 .kép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031_2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5" y="332657"/>
            <a:ext cx="7226116" cy="4789348"/>
          </a:xfrm>
          <a:prstGeom prst="rect">
            <a:avLst/>
          </a:prstGeom>
        </p:spPr>
      </p:pic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3851920" y="5533618"/>
          <a:ext cx="4032448" cy="822960"/>
        </p:xfrm>
        <a:graphic>
          <a:graphicData uri="http://schemas.openxmlformats.org/drawingml/2006/table">
            <a:tbl>
              <a:tblPr/>
              <a:tblGrid>
                <a:gridCol w="2853733"/>
                <a:gridCol w="1178715"/>
              </a:tblGrid>
              <a:tr h="487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Szécsény Andor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hu-H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Fadd, 1920 - Budapest, 2002)</a:t>
                      </a:r>
                      <a:endParaRPr lang="hu-H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(1979/1985) Fiumei 42-2/u/1-51</a:t>
                      </a:r>
                      <a:endParaRPr lang="hu-H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u-H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églalap 3"/>
          <p:cNvSpPr/>
          <p:nvPr/>
        </p:nvSpPr>
        <p:spPr>
          <a:xfrm>
            <a:off x="1403648" y="5589240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22. 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014_10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60489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771800" y="6093296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22/a. kép</a:t>
            </a:r>
          </a:p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(21. és 22. kép</a:t>
            </a:r>
            <a:r>
              <a:rPr lang="hu-HU" dirty="0" smtClean="0">
                <a:solidFill>
                  <a:schemeClr val="tx1"/>
                </a:solidFill>
              </a:rPr>
              <a:t>)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025_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188641"/>
            <a:ext cx="3197623" cy="4824536"/>
          </a:xfrm>
          <a:prstGeom prst="rect">
            <a:avLst/>
          </a:prstGeom>
        </p:spPr>
      </p:pic>
      <p:pic>
        <p:nvPicPr>
          <p:cNvPr id="3" name="Kép 2" descr="0024_2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637" y="2924945"/>
            <a:ext cx="5667364" cy="3756233"/>
          </a:xfrm>
          <a:prstGeom prst="rect">
            <a:avLst/>
          </a:prstGeom>
        </p:spPr>
      </p:pic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3851920" y="1700808"/>
          <a:ext cx="4680520" cy="504056"/>
        </p:xfrm>
        <a:graphic>
          <a:graphicData uri="http://schemas.openxmlformats.org/drawingml/2006/table">
            <a:tbl>
              <a:tblPr/>
              <a:tblGrid>
                <a:gridCol w="2580025"/>
                <a:gridCol w="2100495"/>
              </a:tblGrid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Somogyi Endre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(Kisvárda, 1922 - Budapest, 2006 )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(1985/1991)Fiumei, szóró </a:t>
                      </a: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parcella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5652120" y="692696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23 .kép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btirt.hu/temetok/terkep/farkasret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6696744" cy="4536504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6876256" y="2132856"/>
            <a:ext cx="22677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/>
              <a:t>Lenhossék Mihály Ignác  (felszámolva)</a:t>
            </a:r>
          </a:p>
          <a:p>
            <a:r>
              <a:rPr lang="hu-HU" dirty="0" err="1" smtClean="0"/>
              <a:t>Fabini</a:t>
            </a:r>
            <a:r>
              <a:rPr lang="hu-HU" dirty="0" smtClean="0"/>
              <a:t>  János     </a:t>
            </a:r>
            <a:r>
              <a:rPr lang="hu-HU" dirty="0" err="1" smtClean="0"/>
              <a:t>Teophil</a:t>
            </a:r>
            <a:r>
              <a:rPr lang="hu-HU" dirty="0" smtClean="0"/>
              <a:t>  24. kép</a:t>
            </a:r>
          </a:p>
          <a:p>
            <a:r>
              <a:rPr lang="hu-HU" sz="1200" dirty="0" err="1" smtClean="0"/>
              <a:t>Stockinger</a:t>
            </a:r>
            <a:r>
              <a:rPr lang="hu-HU" sz="1200" dirty="0" smtClean="0"/>
              <a:t> Tamás (felszámolva)</a:t>
            </a:r>
          </a:p>
          <a:p>
            <a:r>
              <a:rPr lang="hu-HU" dirty="0" err="1" smtClean="0"/>
              <a:t>Preisz</a:t>
            </a:r>
            <a:r>
              <a:rPr lang="hu-HU" dirty="0" smtClean="0"/>
              <a:t> </a:t>
            </a:r>
            <a:r>
              <a:rPr lang="hu-HU" dirty="0" err="1" smtClean="0"/>
              <a:t>Húgó</a:t>
            </a:r>
            <a:r>
              <a:rPr lang="hu-HU" dirty="0" smtClean="0"/>
              <a:t>  25.kép  </a:t>
            </a:r>
          </a:p>
          <a:p>
            <a:r>
              <a:rPr lang="hu-HU" dirty="0" err="1" smtClean="0"/>
              <a:t>Verebély</a:t>
            </a:r>
            <a:r>
              <a:rPr lang="hu-HU" dirty="0" smtClean="0"/>
              <a:t> Tibor 	 	26.kép</a:t>
            </a:r>
          </a:p>
          <a:p>
            <a:r>
              <a:rPr lang="hu-HU" dirty="0" err="1" smtClean="0"/>
              <a:t>Bakay</a:t>
            </a:r>
            <a:r>
              <a:rPr lang="hu-HU" dirty="0" smtClean="0"/>
              <a:t> Lajos 27.kép</a:t>
            </a:r>
          </a:p>
          <a:p>
            <a:r>
              <a:rPr lang="hu-HU" dirty="0" err="1" smtClean="0"/>
              <a:t>Gegesi</a:t>
            </a:r>
            <a:r>
              <a:rPr lang="hu-HU" dirty="0" smtClean="0"/>
              <a:t> Kis Pál 	28.kép</a:t>
            </a:r>
          </a:p>
          <a:p>
            <a:r>
              <a:rPr lang="hu-HU" dirty="0" smtClean="0"/>
              <a:t>Sós József 29.kép</a:t>
            </a:r>
          </a:p>
          <a:p>
            <a:r>
              <a:rPr lang="hu-HU" dirty="0" smtClean="0"/>
              <a:t>Antoni Ferenc 	30.kép</a:t>
            </a:r>
          </a:p>
          <a:p>
            <a:endParaRPr lang="hu-HU" dirty="0" smtClean="0"/>
          </a:p>
        </p:txBody>
      </p:sp>
      <p:sp>
        <p:nvSpPr>
          <p:cNvPr id="7" name="Téglalap 6"/>
          <p:cNvSpPr/>
          <p:nvPr/>
        </p:nvSpPr>
        <p:spPr>
          <a:xfrm>
            <a:off x="6804250" y="1412776"/>
            <a:ext cx="20621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Farkasréti temető</a:t>
            </a:r>
            <a:endParaRPr lang="hu-HU" sz="2000" b="1" dirty="0"/>
          </a:p>
        </p:txBody>
      </p:sp>
      <p:sp>
        <p:nvSpPr>
          <p:cNvPr id="5" name="Robbanás 1 4"/>
          <p:cNvSpPr/>
          <p:nvPr/>
        </p:nvSpPr>
        <p:spPr>
          <a:xfrm>
            <a:off x="5148064" y="4653136"/>
            <a:ext cx="144016" cy="21602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nyíllal 7"/>
          <p:cNvCxnSpPr>
            <a:endCxn id="5" idx="3"/>
          </p:cNvCxnSpPr>
          <p:nvPr/>
        </p:nvCxnSpPr>
        <p:spPr>
          <a:xfrm flipH="1">
            <a:off x="5292080" y="4077072"/>
            <a:ext cx="1656184" cy="7089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étágú csillag 9"/>
          <p:cNvSpPr/>
          <p:nvPr/>
        </p:nvSpPr>
        <p:spPr>
          <a:xfrm>
            <a:off x="6012160" y="1988840"/>
            <a:ext cx="288032" cy="144016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Egyenes összekötő nyíllal 11"/>
          <p:cNvCxnSpPr>
            <a:endCxn id="10" idx="6"/>
          </p:cNvCxnSpPr>
          <p:nvPr/>
        </p:nvCxnSpPr>
        <p:spPr>
          <a:xfrm flipH="1" flipV="1">
            <a:off x="6156176" y="1988840"/>
            <a:ext cx="792088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Hatágú csillag 12"/>
          <p:cNvSpPr/>
          <p:nvPr/>
        </p:nvSpPr>
        <p:spPr>
          <a:xfrm>
            <a:off x="4860032" y="3933056"/>
            <a:ext cx="216024" cy="21602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5" name="Egyenes összekötő nyíllal 14"/>
          <p:cNvCxnSpPr>
            <a:endCxn id="13" idx="5"/>
          </p:cNvCxnSpPr>
          <p:nvPr/>
        </p:nvCxnSpPr>
        <p:spPr>
          <a:xfrm flipH="1" flipV="1">
            <a:off x="4968044" y="3933056"/>
            <a:ext cx="205222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atágú csillag 15"/>
          <p:cNvSpPr/>
          <p:nvPr/>
        </p:nvSpPr>
        <p:spPr>
          <a:xfrm>
            <a:off x="5508104" y="1196752"/>
            <a:ext cx="288032" cy="288032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" name="Egyenes összekötő nyíllal 17"/>
          <p:cNvCxnSpPr>
            <a:endCxn id="16" idx="2"/>
          </p:cNvCxnSpPr>
          <p:nvPr/>
        </p:nvCxnSpPr>
        <p:spPr>
          <a:xfrm flipH="1" flipV="1">
            <a:off x="5652120" y="1484784"/>
            <a:ext cx="1296144" cy="4104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atágú csillag 18"/>
          <p:cNvSpPr/>
          <p:nvPr/>
        </p:nvSpPr>
        <p:spPr>
          <a:xfrm>
            <a:off x="4644008" y="4725144"/>
            <a:ext cx="144016" cy="14401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1" name="Egyenes összekötő nyíllal 20"/>
          <p:cNvCxnSpPr/>
          <p:nvPr/>
        </p:nvCxnSpPr>
        <p:spPr>
          <a:xfrm flipH="1" flipV="1">
            <a:off x="4788024" y="4869160"/>
            <a:ext cx="216024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Hatágú csillag 21"/>
          <p:cNvSpPr/>
          <p:nvPr/>
        </p:nvSpPr>
        <p:spPr>
          <a:xfrm>
            <a:off x="5580112" y="2204864"/>
            <a:ext cx="216024" cy="288032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4" name="Egyenes összekötő nyíllal 23"/>
          <p:cNvCxnSpPr>
            <a:endCxn id="22" idx="1"/>
          </p:cNvCxnSpPr>
          <p:nvPr/>
        </p:nvCxnSpPr>
        <p:spPr>
          <a:xfrm flipH="1" flipV="1">
            <a:off x="5796136" y="2420888"/>
            <a:ext cx="1152128" cy="3816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>
            <a:endCxn id="23" idx="2"/>
          </p:cNvCxnSpPr>
          <p:nvPr/>
        </p:nvCxnSpPr>
        <p:spPr>
          <a:xfrm flipH="1" flipV="1">
            <a:off x="4680012" y="3861048"/>
            <a:ext cx="226825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atágú csillag 22"/>
          <p:cNvSpPr/>
          <p:nvPr/>
        </p:nvSpPr>
        <p:spPr>
          <a:xfrm>
            <a:off x="4572000" y="3645024"/>
            <a:ext cx="216024" cy="216024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Retorok  sírjai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8130" name="Picture 2" descr="http://www.btirt.hu/temetok/terkep/fiume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8741201" cy="5832648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" name="Négyágú csillag 4"/>
          <p:cNvSpPr/>
          <p:nvPr/>
        </p:nvSpPr>
        <p:spPr>
          <a:xfrm>
            <a:off x="1115616" y="2636912"/>
            <a:ext cx="288032" cy="432048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Négyágú csillag 5"/>
          <p:cNvSpPr/>
          <p:nvPr/>
        </p:nvSpPr>
        <p:spPr>
          <a:xfrm>
            <a:off x="8100392" y="5085184"/>
            <a:ext cx="288032" cy="288032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Négyágú csillag 6"/>
          <p:cNvSpPr/>
          <p:nvPr/>
        </p:nvSpPr>
        <p:spPr>
          <a:xfrm>
            <a:off x="3707904" y="1196752"/>
            <a:ext cx="288032" cy="288032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Négyágú csillag 7"/>
          <p:cNvSpPr/>
          <p:nvPr/>
        </p:nvSpPr>
        <p:spPr>
          <a:xfrm>
            <a:off x="4355976" y="3068960"/>
            <a:ext cx="216024" cy="21602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Négyágú csillag 8"/>
          <p:cNvSpPr/>
          <p:nvPr/>
        </p:nvSpPr>
        <p:spPr>
          <a:xfrm>
            <a:off x="4427984" y="5733256"/>
            <a:ext cx="288032" cy="21602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Négyágú csillag 9"/>
          <p:cNvSpPr/>
          <p:nvPr/>
        </p:nvSpPr>
        <p:spPr>
          <a:xfrm>
            <a:off x="7884368" y="4509120"/>
            <a:ext cx="216024" cy="14401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Négyágú csillag 10"/>
          <p:cNvSpPr/>
          <p:nvPr/>
        </p:nvSpPr>
        <p:spPr>
          <a:xfrm>
            <a:off x="6804248" y="5805264"/>
            <a:ext cx="216024" cy="14401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Négyágú csillag 11"/>
          <p:cNvSpPr/>
          <p:nvPr/>
        </p:nvSpPr>
        <p:spPr>
          <a:xfrm>
            <a:off x="5292080" y="5013176"/>
            <a:ext cx="216024" cy="14401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Négyágú csillag 12"/>
          <p:cNvSpPr/>
          <p:nvPr/>
        </p:nvSpPr>
        <p:spPr>
          <a:xfrm>
            <a:off x="4716016" y="3284984"/>
            <a:ext cx="216024" cy="21602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Négyágú csillag 13"/>
          <p:cNvSpPr/>
          <p:nvPr/>
        </p:nvSpPr>
        <p:spPr>
          <a:xfrm>
            <a:off x="3707904" y="4941168"/>
            <a:ext cx="216024" cy="21602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Négyágú csillag 14"/>
          <p:cNvSpPr/>
          <p:nvPr/>
        </p:nvSpPr>
        <p:spPr>
          <a:xfrm>
            <a:off x="4788024" y="1484784"/>
            <a:ext cx="216024" cy="21602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16" name="Négyágú csillag 15"/>
          <p:cNvSpPr/>
          <p:nvPr/>
        </p:nvSpPr>
        <p:spPr>
          <a:xfrm>
            <a:off x="5364088" y="4365104"/>
            <a:ext cx="216024" cy="21602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Négyágú csillag 16"/>
          <p:cNvSpPr/>
          <p:nvPr/>
        </p:nvSpPr>
        <p:spPr>
          <a:xfrm>
            <a:off x="4499992" y="3429000"/>
            <a:ext cx="216024" cy="14401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Négyágú csillag 17"/>
          <p:cNvSpPr/>
          <p:nvPr/>
        </p:nvSpPr>
        <p:spPr>
          <a:xfrm>
            <a:off x="3203848" y="4869160"/>
            <a:ext cx="216024" cy="21602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Négyágú csillag 18"/>
          <p:cNvSpPr/>
          <p:nvPr/>
        </p:nvSpPr>
        <p:spPr>
          <a:xfrm>
            <a:off x="4427984" y="3573016"/>
            <a:ext cx="216024" cy="144016"/>
          </a:xfrm>
          <a:prstGeom prst="star4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Négyágú csillag 19"/>
          <p:cNvSpPr/>
          <p:nvPr/>
        </p:nvSpPr>
        <p:spPr>
          <a:xfrm>
            <a:off x="5652120" y="5085184"/>
            <a:ext cx="216024" cy="14401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Négyágú csillag 20"/>
          <p:cNvSpPr/>
          <p:nvPr/>
        </p:nvSpPr>
        <p:spPr>
          <a:xfrm>
            <a:off x="5148064" y="4293096"/>
            <a:ext cx="144016" cy="14401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Négyágú csillag 21"/>
          <p:cNvSpPr/>
          <p:nvPr/>
        </p:nvSpPr>
        <p:spPr>
          <a:xfrm>
            <a:off x="3563888" y="4869160"/>
            <a:ext cx="216024" cy="14401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Négyágú csillag 22"/>
          <p:cNvSpPr/>
          <p:nvPr/>
        </p:nvSpPr>
        <p:spPr>
          <a:xfrm>
            <a:off x="3707904" y="3212976"/>
            <a:ext cx="144016" cy="21602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Négyágú csillag 23"/>
          <p:cNvSpPr/>
          <p:nvPr/>
        </p:nvSpPr>
        <p:spPr>
          <a:xfrm>
            <a:off x="3995936" y="2060848"/>
            <a:ext cx="216024" cy="21602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Négyágú csillag 24"/>
          <p:cNvSpPr/>
          <p:nvPr/>
        </p:nvSpPr>
        <p:spPr>
          <a:xfrm>
            <a:off x="2987824" y="5085184"/>
            <a:ext cx="288032" cy="21602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Négyágú csillag 25"/>
          <p:cNvSpPr/>
          <p:nvPr/>
        </p:nvSpPr>
        <p:spPr>
          <a:xfrm>
            <a:off x="3851920" y="4869160"/>
            <a:ext cx="216024" cy="14401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Négyágú csillag 26"/>
          <p:cNvSpPr/>
          <p:nvPr/>
        </p:nvSpPr>
        <p:spPr>
          <a:xfrm>
            <a:off x="5148064" y="5085184"/>
            <a:ext cx="216024" cy="21602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Négyágú csillag 27"/>
          <p:cNvSpPr/>
          <p:nvPr/>
        </p:nvSpPr>
        <p:spPr>
          <a:xfrm>
            <a:off x="2483768" y="4941168"/>
            <a:ext cx="216024" cy="21602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Négyágú csillag 28"/>
          <p:cNvSpPr/>
          <p:nvPr/>
        </p:nvSpPr>
        <p:spPr>
          <a:xfrm>
            <a:off x="2267744" y="4797152"/>
            <a:ext cx="216024" cy="21602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Négyágú csillag 29"/>
          <p:cNvSpPr/>
          <p:nvPr/>
        </p:nvSpPr>
        <p:spPr>
          <a:xfrm>
            <a:off x="3131840" y="3861048"/>
            <a:ext cx="216024" cy="144016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Négyágú csillag 32"/>
          <p:cNvSpPr/>
          <p:nvPr/>
        </p:nvSpPr>
        <p:spPr>
          <a:xfrm>
            <a:off x="3860304" y="3365376"/>
            <a:ext cx="144016" cy="21602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Négyágú csillag 31"/>
          <p:cNvSpPr/>
          <p:nvPr/>
        </p:nvSpPr>
        <p:spPr>
          <a:xfrm>
            <a:off x="3923928" y="3429000"/>
            <a:ext cx="144016" cy="21602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021_1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918" y="116632"/>
            <a:ext cx="4343039" cy="6552728"/>
          </a:xfrm>
          <a:prstGeom prst="rect">
            <a:avLst/>
          </a:prstGeom>
        </p:spPr>
      </p:pic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5724128" y="3108960"/>
          <a:ext cx="3240360" cy="1280160"/>
        </p:xfrm>
        <a:graphic>
          <a:graphicData uri="http://schemas.openxmlformats.org/drawingml/2006/table">
            <a:tbl>
              <a:tblPr/>
              <a:tblGrid>
                <a:gridCol w="1668308"/>
                <a:gridCol w="1572052"/>
              </a:tblGrid>
              <a:tr h="1256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Fabini</a:t>
                      </a:r>
                      <a:r>
                        <a:rPr lang="hu-HU" sz="1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 János </a:t>
                      </a:r>
                      <a:r>
                        <a:rPr lang="hu-HU" sz="1400" b="1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Theophil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(Hasság /</a:t>
                      </a:r>
                      <a:r>
                        <a:rPr lang="hu-H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Medgyesszék</a:t>
                      </a: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/, 1791. július 5. - Pest, 1847. november 30.) 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(1845/1846) Farkasrét  7/- 91-19- 98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6660232" y="836712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24. 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75856" y="404664"/>
            <a:ext cx="2160240" cy="720080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tx1"/>
                </a:solidFill>
              </a:rPr>
              <a:t>25. kép</a:t>
            </a:r>
            <a:endParaRPr lang="hu-HU" sz="1800" dirty="0">
              <a:solidFill>
                <a:schemeClr val="tx1"/>
              </a:solidFill>
            </a:endParaRPr>
          </a:p>
        </p:txBody>
      </p:sp>
      <p:pic>
        <p:nvPicPr>
          <p:cNvPr id="4" name="Tartalom helye 3" descr="0022_18A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5" y="1700809"/>
            <a:ext cx="2999732" cy="4525963"/>
          </a:xfrm>
        </p:spPr>
      </p:pic>
      <p:pic>
        <p:nvPicPr>
          <p:cNvPr id="5" name="Tartalom helye 3" descr="0014_10A0000533900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9" y="1988840"/>
            <a:ext cx="3585281" cy="2376264"/>
          </a:xfrm>
          <a:prstGeom prst="rect">
            <a:avLst/>
          </a:prstGeom>
        </p:spPr>
      </p:pic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5508104" y="4581128"/>
          <a:ext cx="2664296" cy="1008112"/>
        </p:xfrm>
        <a:graphic>
          <a:graphicData uri="http://schemas.openxmlformats.org/drawingml/2006/table">
            <a:tbl>
              <a:tblPr/>
              <a:tblGrid>
                <a:gridCol w="1469700"/>
                <a:gridCol w="1194596"/>
              </a:tblGrid>
              <a:tr h="1008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Preisz</a:t>
                      </a:r>
                      <a:r>
                        <a:rPr lang="hu-HU" sz="1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 Hugó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(Ruma, 1860. szept. 21. - Budapest, 1940. </a:t>
                      </a: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július. </a:t>
                      </a: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5.)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(1926/1927) Farkasrét, 2-4-18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015_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8604448" cy="5702883"/>
          </a:xfrm>
          <a:prstGeom prst="rect">
            <a:avLst/>
          </a:prstGeom>
        </p:spPr>
      </p:pic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3419872" y="6093297"/>
          <a:ext cx="4968552" cy="432047"/>
        </p:xfrm>
        <a:graphic>
          <a:graphicData uri="http://schemas.openxmlformats.org/drawingml/2006/table">
            <a:tbl>
              <a:tblPr/>
              <a:tblGrid>
                <a:gridCol w="2740791"/>
                <a:gridCol w="2227761"/>
              </a:tblGrid>
              <a:tr h="432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Verebély</a:t>
                      </a:r>
                      <a:r>
                        <a:rPr lang="hu-HU" sz="1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 Tibor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(Budapest, 1875 - Budapest, 1941)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(1938/1939) Farkasrét, </a:t>
                      </a: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28 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1115616" y="6165304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26. 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013_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6" y="0"/>
            <a:ext cx="4545367" cy="6858000"/>
          </a:xfrm>
          <a:prstGeom prst="rect">
            <a:avLst/>
          </a:prstGeom>
        </p:spPr>
      </p:pic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6012160" y="2348880"/>
          <a:ext cx="2736304" cy="864096"/>
        </p:xfrm>
        <a:graphic>
          <a:graphicData uri="http://schemas.openxmlformats.org/drawingml/2006/table">
            <a:tbl>
              <a:tblPr/>
              <a:tblGrid>
                <a:gridCol w="1509420"/>
                <a:gridCol w="1226884"/>
              </a:tblGrid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Bakay</a:t>
                      </a:r>
                      <a:r>
                        <a:rPr lang="hu-HU" sz="1400" b="1" dirty="0">
                          <a:latin typeface="Times New Roman"/>
                          <a:ea typeface="Times New Roman"/>
                          <a:cs typeface="Times New Roman"/>
                        </a:rPr>
                        <a:t> Lajos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(Hódmezővásárhely, 1880 - Budapest, 1959)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(1942/1943) Farkasrét  </a:t>
                      </a: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églalap 3"/>
          <p:cNvSpPr/>
          <p:nvPr/>
        </p:nvSpPr>
        <p:spPr>
          <a:xfrm>
            <a:off x="6876256" y="404664"/>
            <a:ext cx="12241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27.kép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034_30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9"/>
            <a:ext cx="3275856" cy="4942576"/>
          </a:xfrm>
          <a:prstGeom prst="rect">
            <a:avLst/>
          </a:prstGeom>
        </p:spPr>
      </p:pic>
      <p:pic>
        <p:nvPicPr>
          <p:cNvPr id="3" name="Kép 2" descr="0033_29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060849"/>
            <a:ext cx="5472608" cy="3961461"/>
          </a:xfrm>
          <a:prstGeom prst="rect">
            <a:avLst/>
          </a:prstGeom>
        </p:spPr>
      </p:pic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4139953" y="548680"/>
          <a:ext cx="4680520" cy="648072"/>
        </p:xfrm>
        <a:graphic>
          <a:graphicData uri="http://schemas.openxmlformats.org/drawingml/2006/table">
            <a:tbl>
              <a:tblPr/>
              <a:tblGrid>
                <a:gridCol w="2581905"/>
                <a:gridCol w="2098615"/>
              </a:tblGrid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Gegesi</a:t>
                      </a:r>
                      <a:r>
                        <a:rPr lang="hu-HU" sz="1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 Kiss Pál</a:t>
                      </a: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hu-H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Nagyszőllős</a:t>
                      </a: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, 1900. november 2. - Budapest, 1993. április 3.)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(1955/1961) Farkasrét t. 6/A-2-112 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1115616" y="5589240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28. 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3240360" cy="504056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tx1"/>
                </a:solidFill>
              </a:rPr>
              <a:t>29.kép</a:t>
            </a:r>
            <a:endParaRPr lang="hu-HU" sz="1800" dirty="0">
              <a:solidFill>
                <a:schemeClr val="tx1"/>
              </a:solidFill>
            </a:endParaRPr>
          </a:p>
        </p:txBody>
      </p:sp>
      <p:pic>
        <p:nvPicPr>
          <p:cNvPr id="4" name="Tartalom helye 3" descr="0007_3A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9" y="908721"/>
            <a:ext cx="6828723" cy="4525963"/>
          </a:xfrm>
        </p:spPr>
      </p:pic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1979713" y="5517232"/>
          <a:ext cx="5430422" cy="648072"/>
        </p:xfrm>
        <a:graphic>
          <a:graphicData uri="http://schemas.openxmlformats.org/drawingml/2006/table">
            <a:tbl>
              <a:tblPr/>
              <a:tblGrid>
                <a:gridCol w="2995571"/>
                <a:gridCol w="2434851"/>
              </a:tblGrid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Sós </a:t>
                      </a:r>
                      <a:r>
                        <a:rPr lang="hu-HU" sz="1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József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(Orosháza, 1906 - Budapest, 1973)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(1964/1967)  Farkasrét 50-461 fülke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036_32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52736"/>
            <a:ext cx="3847631" cy="5805264"/>
          </a:xfrm>
          <a:prstGeom prst="rect">
            <a:avLst/>
          </a:prstGeom>
        </p:spPr>
      </p:pic>
      <p:pic>
        <p:nvPicPr>
          <p:cNvPr id="3" name="Kép 2" descr="0038_34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16633"/>
            <a:ext cx="5220072" cy="3459777"/>
          </a:xfrm>
          <a:prstGeom prst="rect">
            <a:avLst/>
          </a:prstGeom>
        </p:spPr>
      </p:pic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0548664" y="-11260632"/>
          <a:ext cx="4328947" cy="16504920"/>
        </p:xfrm>
        <a:graphic>
          <a:graphicData uri="http://schemas.openxmlformats.org/drawingml/2006/table">
            <a:tbl>
              <a:tblPr/>
              <a:tblGrid>
                <a:gridCol w="33867"/>
                <a:gridCol w="4295080"/>
              </a:tblGrid>
              <a:tr h="16504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Gegesi</a:t>
                      </a:r>
                      <a:r>
                        <a:rPr lang="hu-HU" sz="1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 Kiss Pál</a:t>
                      </a: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hu-H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Nagyszőllős</a:t>
                      </a: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, 1900. </a:t>
                      </a:r>
                      <a:r>
                        <a:rPr lang="hu-H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novembr</a:t>
                      </a: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2. - Budapest, 1993. április 3.)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4860032" y="3861048"/>
          <a:ext cx="3816424" cy="822960"/>
        </p:xfrm>
        <a:graphic>
          <a:graphicData uri="http://schemas.openxmlformats.org/drawingml/2006/table">
            <a:tbl>
              <a:tblPr/>
              <a:tblGrid>
                <a:gridCol w="2105245"/>
                <a:gridCol w="1711179"/>
              </a:tblGrid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Antoni Ferenc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(Budapest, 1928 - Budapest, 1991)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(1973/1979) Farkasrét, </a:t>
                      </a: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1/2-(169),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212/213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6228184" y="5373216"/>
            <a:ext cx="12241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30.kép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További sírhelyek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3888431"/>
          </a:xfrm>
        </p:spPr>
        <p:txBody>
          <a:bodyPr>
            <a:normAutofit fontScale="70000" lnSpcReduction="20000"/>
          </a:bodyPr>
          <a:lstStyle/>
          <a:p>
            <a:pPr lvl="1">
              <a:buNone/>
            </a:pPr>
            <a:endParaRPr lang="hu-HU" sz="2000" dirty="0" smtClean="0"/>
          </a:p>
          <a:p>
            <a:pPr>
              <a:buNone/>
            </a:pPr>
            <a:endParaRPr lang="hu-HU" sz="1900" dirty="0" smtClean="0"/>
          </a:p>
          <a:p>
            <a:pPr>
              <a:buNone/>
            </a:pPr>
            <a:r>
              <a:rPr lang="hu-HU" sz="1900" dirty="0" smtClean="0"/>
              <a:t>        	 </a:t>
            </a:r>
            <a:r>
              <a:rPr lang="hu-HU" sz="1900" dirty="0" err="1" smtClean="0"/>
              <a:t>Nékám</a:t>
            </a:r>
            <a:r>
              <a:rPr lang="hu-HU" sz="1900" dirty="0" smtClean="0"/>
              <a:t> Lajos, 	31. kép		 Budapest, Rákoskeresztúri köztemető</a:t>
            </a:r>
          </a:p>
          <a:p>
            <a:pPr>
              <a:buNone/>
            </a:pPr>
            <a:endParaRPr lang="hu-HU" sz="1900" dirty="0" smtClean="0"/>
          </a:p>
          <a:p>
            <a:pPr>
              <a:buNone/>
            </a:pPr>
            <a:r>
              <a:rPr lang="hu-HU" sz="1900" dirty="0" smtClean="0"/>
              <a:t>           </a:t>
            </a:r>
            <a:r>
              <a:rPr lang="hu-HU" sz="1900" dirty="0" err="1" smtClean="0"/>
              <a:t>Genersich</a:t>
            </a:r>
            <a:r>
              <a:rPr lang="hu-HU" sz="1900" dirty="0" smtClean="0"/>
              <a:t> Antal, 32. kép		 Kolozsvár, Házsongárdi  temető</a:t>
            </a:r>
          </a:p>
          <a:p>
            <a:pPr>
              <a:buNone/>
            </a:pPr>
            <a:r>
              <a:rPr lang="hu-HU" sz="1900" dirty="0" smtClean="0"/>
              <a:t>	</a:t>
            </a:r>
          </a:p>
          <a:p>
            <a:pPr>
              <a:buNone/>
            </a:pPr>
            <a:r>
              <a:rPr lang="hu-HU" sz="1900" dirty="0" smtClean="0"/>
              <a:t>	 </a:t>
            </a:r>
            <a:r>
              <a:rPr lang="hu-HU" sz="1900" dirty="0" err="1" smtClean="0"/>
              <a:t>Stáhly</a:t>
            </a:r>
            <a:r>
              <a:rPr lang="hu-HU" sz="1900" dirty="0" smtClean="0"/>
              <a:t> Ignác, 	33, 34. kép		 Budapest,  Ferenciek tere, altemplom</a:t>
            </a:r>
          </a:p>
          <a:p>
            <a:pPr>
              <a:buNone/>
            </a:pPr>
            <a:r>
              <a:rPr lang="hu-HU" sz="1900" dirty="0" smtClean="0"/>
              <a:t>	   </a:t>
            </a:r>
          </a:p>
          <a:p>
            <a:pPr>
              <a:buNone/>
            </a:pPr>
            <a:r>
              <a:rPr lang="hu-HU" sz="1900" dirty="0" smtClean="0"/>
              <a:t>           </a:t>
            </a:r>
            <a:r>
              <a:rPr lang="hu-HU" sz="1900" dirty="0" err="1" smtClean="0"/>
              <a:t>Romics</a:t>
            </a:r>
            <a:r>
              <a:rPr lang="hu-HU" sz="1900" dirty="0" smtClean="0"/>
              <a:t> László 	35. kép              	Budapest, Szent István Bazilika ,							altemplom</a:t>
            </a:r>
          </a:p>
          <a:p>
            <a:pPr>
              <a:buNone/>
            </a:pPr>
            <a:r>
              <a:rPr lang="hu-HU" sz="1900" dirty="0" smtClean="0"/>
              <a:t>	 Törő Imre			 Debrecen, Nagyerdei Köztemető</a:t>
            </a:r>
          </a:p>
          <a:p>
            <a:pPr>
              <a:buNone/>
            </a:pPr>
            <a:r>
              <a:rPr lang="hu-HU" sz="1900" dirty="0" smtClean="0"/>
              <a:t>	   (Debrecen,1900-Budapest ,1993) 	XV-4. tábla A-C. sarok 3. hely</a:t>
            </a:r>
          </a:p>
          <a:p>
            <a:pPr>
              <a:buNone/>
            </a:pPr>
            <a:r>
              <a:rPr lang="hu-HU" sz="1900" dirty="0" smtClean="0"/>
              <a:t>     	   (1960-1964)       36. kép</a:t>
            </a:r>
          </a:p>
          <a:p>
            <a:pPr>
              <a:buNone/>
            </a:pPr>
            <a:r>
              <a:rPr lang="hu-HU" sz="1900" dirty="0" smtClean="0"/>
              <a:t>					</a:t>
            </a:r>
          </a:p>
          <a:p>
            <a:pPr lvl="1">
              <a:buNone/>
            </a:pPr>
            <a:r>
              <a:rPr lang="hu-HU" sz="1900" dirty="0" smtClean="0"/>
              <a:t> Ajtai Kovách Sándor		Abony, katolikus temető  5/3/5</a:t>
            </a:r>
          </a:p>
          <a:p>
            <a:pPr lvl="1">
              <a:buNone/>
            </a:pPr>
            <a:r>
              <a:rPr lang="hu-HU" sz="1900" dirty="0" smtClean="0"/>
              <a:t>  (Kolozsvár,1845-Budapest ,1917)</a:t>
            </a:r>
          </a:p>
          <a:p>
            <a:pPr lvl="1">
              <a:buNone/>
            </a:pPr>
            <a:r>
              <a:rPr lang="hu-HU" sz="1900" dirty="0" smtClean="0"/>
              <a:t> (1906/1907)        37. kép</a:t>
            </a:r>
          </a:p>
          <a:p>
            <a:pPr lvl="1">
              <a:buNone/>
            </a:pPr>
            <a:endParaRPr lang="hu-HU" sz="1900" dirty="0" smtClean="0"/>
          </a:p>
          <a:p>
            <a:pPr>
              <a:buNone/>
            </a:pPr>
            <a:r>
              <a:rPr lang="hu-HU" sz="1900" dirty="0" smtClean="0"/>
              <a:t>	     		</a:t>
            </a: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005_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476673"/>
            <a:ext cx="4262955" cy="6120680"/>
          </a:xfrm>
          <a:prstGeom prst="rect">
            <a:avLst/>
          </a:prstGeom>
        </p:spPr>
      </p:pic>
      <p:pic>
        <p:nvPicPr>
          <p:cNvPr id="3" name="Kép 2" descr="0004_0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620688"/>
            <a:ext cx="2720364" cy="4104456"/>
          </a:xfrm>
          <a:prstGeom prst="rect">
            <a:avLst/>
          </a:prstGeom>
        </p:spPr>
      </p:pic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539551" y="5013176"/>
          <a:ext cx="3456385" cy="720080"/>
        </p:xfrm>
        <a:graphic>
          <a:graphicData uri="http://schemas.openxmlformats.org/drawingml/2006/table">
            <a:tbl>
              <a:tblPr/>
              <a:tblGrid>
                <a:gridCol w="1906637"/>
                <a:gridCol w="1549748"/>
              </a:tblGrid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Nékám</a:t>
                      </a:r>
                      <a:r>
                        <a:rPr lang="hu-HU" sz="1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 Lajos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(Pest, 1868 - Budapest, 1957)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(1930/1931) Rákoskeresztúr, 96-137-138-1. sor  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1475656" y="5949280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31.kép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50px-Hazsongard_Genersich_Anta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32656"/>
            <a:ext cx="4248472" cy="5664629"/>
          </a:xfrm>
          <a:prstGeom prst="rect">
            <a:avLst/>
          </a:prstGeom>
        </p:spPr>
      </p:pic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5652120" y="2132856"/>
          <a:ext cx="3024336" cy="1152128"/>
        </p:xfrm>
        <a:graphic>
          <a:graphicData uri="http://schemas.openxmlformats.org/drawingml/2006/table">
            <a:tbl>
              <a:tblPr/>
              <a:tblGrid>
                <a:gridCol w="1668307"/>
                <a:gridCol w="1356029"/>
              </a:tblGrid>
              <a:tr h="1152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Genersich</a:t>
                      </a:r>
                      <a:r>
                        <a:rPr lang="hu-HU" sz="1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 Antal Konstantin</a:t>
                      </a: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 (Nagyszombat, 1842. febr. 4. - Budapest, 1918. június 4.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(1910/1911) Kolozsvár, Házsongárdi </a:t>
                      </a: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temető</a:t>
                      </a:r>
                      <a:r>
                        <a:rPr lang="hu-H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honlapja</a:t>
                      </a: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églalap 3"/>
          <p:cNvSpPr/>
          <p:nvPr/>
        </p:nvSpPr>
        <p:spPr>
          <a:xfrm>
            <a:off x="6444208" y="692696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32. 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400" b="1" dirty="0" smtClean="0">
                <a:solidFill>
                  <a:schemeClr val="accent5"/>
                </a:solidFill>
              </a:rPr>
              <a:t>Fiumei úti Temető</a:t>
            </a:r>
            <a:br>
              <a:rPr lang="hu-HU" sz="2400" b="1" dirty="0" smtClean="0">
                <a:solidFill>
                  <a:schemeClr val="accent5"/>
                </a:solidFill>
              </a:rPr>
            </a:br>
            <a:r>
              <a:rPr lang="hu-HU" sz="2400" b="1" dirty="0" smtClean="0">
                <a:solidFill>
                  <a:schemeClr val="accent5"/>
                </a:solidFill>
              </a:rPr>
              <a:t>Kerepesi úti temető</a:t>
            </a:r>
            <a:br>
              <a:rPr lang="hu-HU" sz="2400" b="1" dirty="0" smtClean="0">
                <a:solidFill>
                  <a:schemeClr val="accent5"/>
                </a:solidFill>
              </a:rPr>
            </a:br>
            <a:r>
              <a:rPr lang="hu-HU" sz="2400" b="1" dirty="0" smtClean="0">
                <a:solidFill>
                  <a:schemeClr val="accent5"/>
                </a:solidFill>
              </a:rPr>
              <a:t>Nemzeti Sírkert</a:t>
            </a:r>
            <a:endParaRPr lang="hu-HU" sz="2400" b="1" dirty="0">
              <a:solidFill>
                <a:schemeClr val="accent5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 numCol="2">
            <a:normAutofit fontScale="85000" lnSpcReduction="10000"/>
          </a:bodyPr>
          <a:lstStyle/>
          <a:p>
            <a:pPr marL="457200" indent="-457200">
              <a:buNone/>
            </a:pPr>
            <a:r>
              <a:rPr lang="hu-HU" sz="1900" i="1" dirty="0" err="1" smtClean="0"/>
              <a:t>Winterl</a:t>
            </a:r>
            <a:r>
              <a:rPr lang="hu-HU" sz="1900" i="1" dirty="0" smtClean="0"/>
              <a:t> Jakab ?(571)felismerhetetlen</a:t>
            </a:r>
          </a:p>
          <a:p>
            <a:pPr marL="457200" indent="-457200">
              <a:buNone/>
            </a:pPr>
            <a:r>
              <a:rPr lang="hu-HU" sz="2400" dirty="0" smtClean="0"/>
              <a:t>Bene Ferenc 		1 .kép</a:t>
            </a:r>
          </a:p>
          <a:p>
            <a:pPr marL="457200" indent="-457200">
              <a:buNone/>
            </a:pPr>
            <a:r>
              <a:rPr lang="hu-HU" sz="2400" dirty="0" err="1" smtClean="0"/>
              <a:t>Eckstein</a:t>
            </a:r>
            <a:r>
              <a:rPr lang="hu-HU" sz="2400" dirty="0" smtClean="0"/>
              <a:t> Ferenc		2. kép	</a:t>
            </a:r>
          </a:p>
          <a:p>
            <a:pPr marL="457200" indent="-457200">
              <a:buNone/>
            </a:pPr>
            <a:r>
              <a:rPr lang="hu-HU" sz="1900" i="1" dirty="0" smtClean="0"/>
              <a:t>Schuszter János Konstantin</a:t>
            </a:r>
            <a:r>
              <a:rPr lang="hu-HU" sz="2400" dirty="0" smtClean="0"/>
              <a:t>?</a:t>
            </a:r>
          </a:p>
          <a:p>
            <a:pPr marL="457200" indent="-457200">
              <a:buNone/>
            </a:pPr>
            <a:r>
              <a:rPr lang="hu-HU" sz="1400" dirty="0" smtClean="0"/>
              <a:t>	(Kisfaludy Károly közelében29-1-1)</a:t>
            </a:r>
          </a:p>
          <a:p>
            <a:pPr marL="457200" indent="-457200">
              <a:buNone/>
            </a:pPr>
            <a:r>
              <a:rPr lang="hu-HU" sz="1900" i="1" dirty="0" err="1" smtClean="0"/>
              <a:t>Reisinger</a:t>
            </a:r>
            <a:r>
              <a:rPr lang="hu-HU" sz="1900" i="1" dirty="0" smtClean="0"/>
              <a:t> János?(266)felismerhetetlen</a:t>
            </a:r>
          </a:p>
          <a:p>
            <a:pPr marL="457200" indent="-457200">
              <a:buNone/>
            </a:pPr>
            <a:r>
              <a:rPr lang="hu-HU" sz="2400" dirty="0" err="1" smtClean="0"/>
              <a:t>Birly</a:t>
            </a:r>
            <a:r>
              <a:rPr lang="hu-HU" sz="2400" dirty="0" smtClean="0"/>
              <a:t> Ede Flórián	3. kép</a:t>
            </a:r>
          </a:p>
          <a:p>
            <a:pPr marL="457200" indent="-457200">
              <a:buNone/>
            </a:pPr>
            <a:r>
              <a:rPr lang="hu-HU" sz="2400" dirty="0" err="1" smtClean="0"/>
              <a:t>Sauer</a:t>
            </a:r>
            <a:r>
              <a:rPr lang="hu-HU" sz="2400" dirty="0" smtClean="0"/>
              <a:t> Ignác		4. kép</a:t>
            </a:r>
          </a:p>
          <a:p>
            <a:pPr marL="457200" indent="-457200">
              <a:buNone/>
            </a:pPr>
            <a:r>
              <a:rPr lang="hu-HU" sz="2400" dirty="0" err="1" smtClean="0"/>
              <a:t>Rupp</a:t>
            </a:r>
            <a:r>
              <a:rPr lang="hu-HU" sz="2400" dirty="0" smtClean="0"/>
              <a:t> Nepomuk János	5,6 .kép</a:t>
            </a:r>
          </a:p>
          <a:p>
            <a:pPr marL="457200" indent="-457200">
              <a:buNone/>
            </a:pPr>
            <a:r>
              <a:rPr lang="hu-HU" sz="2400" dirty="0" smtClean="0"/>
              <a:t>Kovács József		7. kép</a:t>
            </a:r>
          </a:p>
          <a:p>
            <a:pPr marL="457200" indent="-457200">
              <a:buNone/>
            </a:pPr>
            <a:r>
              <a:rPr lang="hu-HU" sz="2400" dirty="0" smtClean="0"/>
              <a:t>Lenhossék József	8. kép</a:t>
            </a:r>
          </a:p>
          <a:p>
            <a:pPr marL="457200" indent="-457200">
              <a:buNone/>
            </a:pPr>
            <a:r>
              <a:rPr lang="hu-HU" sz="2400" dirty="0" smtClean="0"/>
              <a:t>Jendrassik Jenő		9. kép</a:t>
            </a:r>
          </a:p>
          <a:p>
            <a:pPr marL="457200" indent="-457200">
              <a:buNone/>
            </a:pPr>
            <a:r>
              <a:rPr lang="hu-HU" sz="2400" dirty="0" smtClean="0"/>
              <a:t>Korányi Frigyes		10. kép</a:t>
            </a:r>
          </a:p>
          <a:p>
            <a:pPr marL="457200" indent="-457200">
              <a:buNone/>
            </a:pPr>
            <a:r>
              <a:rPr lang="hu-HU" sz="2400" dirty="0" smtClean="0"/>
              <a:t>Schulek Vilmos		11. kép</a:t>
            </a:r>
          </a:p>
          <a:p>
            <a:pPr marL="457200" indent="-457200">
              <a:buNone/>
            </a:pPr>
            <a:r>
              <a:rPr lang="hu-HU" sz="2400" dirty="0" smtClean="0"/>
              <a:t>Fodor József		12. kép</a:t>
            </a:r>
          </a:p>
          <a:p>
            <a:pPr marL="457200" indent="-457200">
              <a:buNone/>
            </a:pPr>
            <a:r>
              <a:rPr lang="hu-HU" sz="2400" dirty="0" err="1" smtClean="0"/>
              <a:t>Mihalkovics</a:t>
            </a:r>
            <a:r>
              <a:rPr lang="hu-HU" sz="2400" dirty="0" smtClean="0"/>
              <a:t> Géza	13. kép</a:t>
            </a:r>
          </a:p>
          <a:p>
            <a:pPr marL="457200" indent="-457200">
              <a:buNone/>
            </a:pPr>
            <a:r>
              <a:rPr lang="hu-HU" sz="2400" dirty="0" err="1" smtClean="0"/>
              <a:t>Kétly</a:t>
            </a:r>
            <a:r>
              <a:rPr lang="hu-HU" sz="2400" dirty="0" smtClean="0"/>
              <a:t> Károly		14. kép</a:t>
            </a:r>
          </a:p>
          <a:p>
            <a:pPr marL="457200" indent="-457200">
              <a:buNone/>
            </a:pPr>
            <a:r>
              <a:rPr lang="hu-HU" sz="2400" dirty="0" err="1" smtClean="0"/>
              <a:t>Réczey</a:t>
            </a:r>
            <a:r>
              <a:rPr lang="hu-HU" sz="2400" dirty="0" smtClean="0"/>
              <a:t> Imre		15. kép</a:t>
            </a:r>
          </a:p>
          <a:p>
            <a:pPr marL="457200" indent="-457200">
              <a:buNone/>
            </a:pPr>
            <a:r>
              <a:rPr lang="hu-HU" sz="2400" dirty="0" smtClean="0"/>
              <a:t>Lenhossék Mihály	16. kép</a:t>
            </a:r>
          </a:p>
          <a:p>
            <a:pPr marL="457200" indent="-457200">
              <a:buNone/>
            </a:pPr>
            <a:r>
              <a:rPr lang="hu-HU" sz="2400" dirty="0" err="1" smtClean="0"/>
              <a:t>Moravcsik</a:t>
            </a:r>
            <a:r>
              <a:rPr lang="hu-HU" sz="2400" dirty="0" smtClean="0"/>
              <a:t> Ernő Emi	17. kép</a:t>
            </a:r>
          </a:p>
          <a:p>
            <a:pPr marL="457200" indent="-457200">
              <a:buNone/>
            </a:pPr>
            <a:r>
              <a:rPr lang="hu-HU" sz="2400" dirty="0" smtClean="0"/>
              <a:t>Bársony József		18. kép</a:t>
            </a:r>
          </a:p>
          <a:p>
            <a:pPr marL="457200" indent="-457200">
              <a:buNone/>
            </a:pPr>
            <a:r>
              <a:rPr lang="hu-HU" sz="2400" dirty="0" smtClean="0"/>
              <a:t>Ádám Lajos		19. kép </a:t>
            </a:r>
          </a:p>
          <a:p>
            <a:pPr marL="457200" indent="-457200">
              <a:buNone/>
            </a:pPr>
            <a:r>
              <a:rPr lang="hu-HU" sz="2400" dirty="0" smtClean="0"/>
              <a:t>Frigyesi József		20. kép</a:t>
            </a:r>
          </a:p>
          <a:p>
            <a:pPr marL="457200" indent="-457200">
              <a:buNone/>
            </a:pPr>
            <a:r>
              <a:rPr lang="hu-HU" sz="2400" dirty="0" smtClean="0"/>
              <a:t>Zoltán Imre		21. kép</a:t>
            </a:r>
          </a:p>
          <a:p>
            <a:pPr marL="457200" indent="-457200">
              <a:buNone/>
            </a:pPr>
            <a:r>
              <a:rPr lang="hu-HU" sz="2400" dirty="0" smtClean="0"/>
              <a:t>Szécsény Andor		22. kép</a:t>
            </a:r>
          </a:p>
          <a:p>
            <a:pPr marL="457200" indent="-457200">
              <a:buNone/>
            </a:pPr>
            <a:r>
              <a:rPr lang="hu-HU" sz="2400" dirty="0" smtClean="0"/>
              <a:t>Somogyi Endre		23. kép</a:t>
            </a:r>
          </a:p>
          <a:p>
            <a:pPr>
              <a:buNone/>
            </a:pPr>
            <a:endParaRPr lang="hu-HU" sz="2000" dirty="0" smtClean="0"/>
          </a:p>
          <a:p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rtalom helye 7"/>
          <p:cNvGraphicFramePr>
            <a:graphicFrameLocks noGrp="1"/>
          </p:cNvGraphicFramePr>
          <p:nvPr>
            <p:ph idx="1"/>
          </p:nvPr>
        </p:nvGraphicFramePr>
        <p:xfrm>
          <a:off x="395288" y="3779361"/>
          <a:ext cx="61912" cy="167640"/>
        </p:xfrm>
        <a:graphic>
          <a:graphicData uri="http://schemas.openxmlformats.org/drawingml/2006/table">
            <a:tbl>
              <a:tblPr/>
              <a:tblGrid>
                <a:gridCol w="34152"/>
                <a:gridCol w="2776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00" b="1">
                          <a:latin typeface="Times New Roman"/>
                          <a:ea typeface="Times New Roman"/>
                          <a:cs typeface="Times New Roman"/>
                        </a:rPr>
                        <a:t>Stáhl</a:t>
                      </a:r>
                      <a:r>
                        <a:rPr lang="hu-HU" sz="100">
                          <a:latin typeface="Times New Roman"/>
                          <a:ea typeface="Times New Roman"/>
                          <a:cs typeface="Times New Roman"/>
                        </a:rPr>
                        <a:t>y Ignácz Pest, 1784?, 1787 -1849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00" dirty="0">
                          <a:latin typeface="Times New Roman"/>
                          <a:ea typeface="Times New Roman"/>
                          <a:cs typeface="Times New Roman"/>
                        </a:rPr>
                        <a:t>(1829/1830) Ferenciek tere,  Altemplom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00" dirty="0">
                          <a:latin typeface="Times New Roman"/>
                          <a:ea typeface="Times New Roman"/>
                          <a:cs typeface="Times New Roman"/>
                        </a:rPr>
                        <a:t>foto</a:t>
                      </a:r>
                    </a:p>
                  </a:txBody>
                  <a:tcPr marL="2078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áblázat 8"/>
          <p:cNvGraphicFramePr>
            <a:graphicFrameLocks noGrp="1"/>
          </p:cNvGraphicFramePr>
          <p:nvPr/>
        </p:nvGraphicFramePr>
        <p:xfrm>
          <a:off x="251521" y="5085184"/>
          <a:ext cx="4032447" cy="648072"/>
        </p:xfrm>
        <a:graphic>
          <a:graphicData uri="http://schemas.openxmlformats.org/drawingml/2006/table">
            <a:tbl>
              <a:tblPr/>
              <a:tblGrid>
                <a:gridCol w="1910106"/>
                <a:gridCol w="2122341"/>
              </a:tblGrid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Stáhl</a:t>
                      </a:r>
                      <a:r>
                        <a:rPr lang="hu-H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 Ignácz Pest, 1784?, 1787 -1849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(1829/1830) Ferenciek tere,  Altemplom   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Tartalom helye 3" descr="0037_33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6301404" cy="4176464"/>
          </a:xfrm>
          <a:prstGeom prst="rect">
            <a:avLst/>
          </a:prstGeom>
        </p:spPr>
      </p:pic>
      <p:pic>
        <p:nvPicPr>
          <p:cNvPr id="12" name="Kép 11" descr="0038_34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4149080"/>
            <a:ext cx="3779912" cy="250526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7092280" y="476672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33 . 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hu-HU" sz="1800" dirty="0" smtClean="0">
                <a:solidFill>
                  <a:schemeClr val="tx1"/>
                </a:solidFill>
              </a:rPr>
              <a:t>34. Kép</a:t>
            </a:r>
            <a:br>
              <a:rPr lang="hu-HU" sz="1800" dirty="0" smtClean="0">
                <a:solidFill>
                  <a:schemeClr val="tx1"/>
                </a:solidFill>
              </a:rPr>
            </a:br>
            <a:r>
              <a:rPr lang="hu-HU" sz="1800" dirty="0" smtClean="0">
                <a:solidFill>
                  <a:schemeClr val="tx1"/>
                </a:solidFill>
              </a:rPr>
              <a:t>Balra: </a:t>
            </a:r>
            <a:r>
              <a:rPr lang="hu-HU" sz="1800" dirty="0" err="1" smtClean="0">
                <a:solidFill>
                  <a:schemeClr val="tx1"/>
                </a:solidFill>
              </a:rPr>
              <a:t>Battyányi</a:t>
            </a:r>
            <a:r>
              <a:rPr lang="hu-HU" sz="1800" dirty="0" smtClean="0">
                <a:solidFill>
                  <a:schemeClr val="tx1"/>
                </a:solidFill>
              </a:rPr>
              <a:t> Lajos első sírhelye, emléktábla</a:t>
            </a:r>
            <a:br>
              <a:rPr lang="hu-HU" sz="1800" dirty="0" smtClean="0">
                <a:solidFill>
                  <a:schemeClr val="tx1"/>
                </a:solidFill>
              </a:rPr>
            </a:br>
            <a:r>
              <a:rPr lang="hu-HU" sz="1800" dirty="0" smtClean="0">
                <a:solidFill>
                  <a:schemeClr val="tx1"/>
                </a:solidFill>
              </a:rPr>
              <a:t>Szemben: </a:t>
            </a:r>
            <a:r>
              <a:rPr lang="hu-HU" sz="1800" dirty="0" err="1" smtClean="0">
                <a:solidFill>
                  <a:schemeClr val="tx1"/>
                </a:solidFill>
              </a:rPr>
              <a:t>Stáhly</a:t>
            </a:r>
            <a:r>
              <a:rPr lang="hu-HU" sz="1800" dirty="0" smtClean="0">
                <a:solidFill>
                  <a:schemeClr val="tx1"/>
                </a:solidFill>
              </a:rPr>
              <a:t>  Ignácz sírtáblája</a:t>
            </a:r>
            <a:br>
              <a:rPr lang="hu-HU" sz="1800" dirty="0" smtClean="0">
                <a:solidFill>
                  <a:schemeClr val="tx1"/>
                </a:solidFill>
              </a:rPr>
            </a:br>
            <a:r>
              <a:rPr lang="hu-HU" sz="1800" dirty="0" smtClean="0">
                <a:solidFill>
                  <a:schemeClr val="tx1"/>
                </a:solidFill>
              </a:rPr>
              <a:t>(Foto: Vas népe online, 2013 október 5.)</a:t>
            </a:r>
            <a:br>
              <a:rPr lang="hu-HU" sz="1800" dirty="0" smtClean="0">
                <a:solidFill>
                  <a:schemeClr val="tx1"/>
                </a:solidFill>
              </a:rPr>
            </a:br>
            <a:endParaRPr lang="hu-HU" sz="1800" dirty="0">
              <a:solidFill>
                <a:schemeClr val="tx1"/>
              </a:solidFill>
            </a:endParaRPr>
          </a:p>
        </p:txBody>
      </p:sp>
      <p:pic>
        <p:nvPicPr>
          <p:cNvPr id="4" name="Tartalom helye 3" descr="Battyányi-Stáh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7311" y="188640"/>
            <a:ext cx="7894794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23928" y="188640"/>
            <a:ext cx="4762872" cy="1080120"/>
          </a:xfrm>
        </p:spPr>
        <p:txBody>
          <a:bodyPr>
            <a:normAutofit fontScale="90000"/>
          </a:bodyPr>
          <a:lstStyle/>
          <a:p>
            <a:r>
              <a:rPr lang="hu-HU" sz="1800" dirty="0" err="1" smtClean="0">
                <a:solidFill>
                  <a:schemeClr val="tx1"/>
                </a:solidFill>
              </a:rPr>
              <a:t>Romics</a:t>
            </a:r>
            <a:r>
              <a:rPr lang="hu-HU" sz="1800" dirty="0" smtClean="0">
                <a:solidFill>
                  <a:schemeClr val="tx1"/>
                </a:solidFill>
              </a:rPr>
              <a:t> László</a:t>
            </a:r>
            <a:br>
              <a:rPr lang="hu-HU" sz="1800" dirty="0" smtClean="0">
                <a:solidFill>
                  <a:schemeClr val="tx1"/>
                </a:solidFill>
              </a:rPr>
            </a:br>
            <a:r>
              <a:rPr lang="hu-HU" sz="1800" dirty="0" smtClean="0">
                <a:solidFill>
                  <a:schemeClr val="tx1"/>
                </a:solidFill>
              </a:rPr>
              <a:t>Érd 1936  –  Budapest 2011</a:t>
            </a:r>
            <a:br>
              <a:rPr lang="hu-HU" sz="1800" dirty="0" smtClean="0">
                <a:solidFill>
                  <a:schemeClr val="tx1"/>
                </a:solidFill>
              </a:rPr>
            </a:br>
            <a:r>
              <a:rPr lang="hu-HU" sz="1800" dirty="0" smtClean="0">
                <a:solidFill>
                  <a:schemeClr val="tx1"/>
                </a:solidFill>
              </a:rPr>
              <a:t>( 1996 -1999)</a:t>
            </a:r>
            <a:br>
              <a:rPr lang="hu-HU" sz="1800" dirty="0" smtClean="0">
                <a:solidFill>
                  <a:schemeClr val="tx1"/>
                </a:solidFill>
              </a:rPr>
            </a:br>
            <a:r>
              <a:rPr lang="hu-HU" sz="1800" dirty="0" smtClean="0">
                <a:solidFill>
                  <a:schemeClr val="tx1"/>
                </a:solidFill>
              </a:rPr>
              <a:t>Budapest, Szent István Bazilika altemplom</a:t>
            </a:r>
            <a:br>
              <a:rPr lang="hu-HU" sz="1800" dirty="0" smtClean="0">
                <a:solidFill>
                  <a:schemeClr val="tx1"/>
                </a:solidFill>
              </a:rPr>
            </a:br>
            <a:r>
              <a:rPr lang="hu-HU" sz="1800" dirty="0" smtClean="0">
                <a:solidFill>
                  <a:schemeClr val="tx1"/>
                </a:solidFill>
              </a:rPr>
              <a:t>Szent Lipót terem  I-5/1</a:t>
            </a:r>
            <a:br>
              <a:rPr lang="hu-HU" sz="1800" dirty="0" smtClean="0">
                <a:solidFill>
                  <a:schemeClr val="tx1"/>
                </a:solidFill>
              </a:rPr>
            </a:br>
            <a:endParaRPr lang="hu-HU" sz="1800" dirty="0">
              <a:solidFill>
                <a:schemeClr val="tx1"/>
              </a:solidFill>
            </a:endParaRPr>
          </a:p>
        </p:txBody>
      </p:sp>
      <p:pic>
        <p:nvPicPr>
          <p:cNvPr id="4" name="Tartalom helye 3" descr="P508006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132856"/>
            <a:ext cx="4139952" cy="3104964"/>
          </a:xfrm>
        </p:spPr>
      </p:pic>
      <p:sp>
        <p:nvSpPr>
          <p:cNvPr id="5" name="Téglalap 4"/>
          <p:cNvSpPr/>
          <p:nvPr/>
        </p:nvSpPr>
        <p:spPr>
          <a:xfrm>
            <a:off x="1475656" y="188640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35. kép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6" name="Kép 5" descr="P508006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212976"/>
            <a:ext cx="4475990" cy="3356992"/>
          </a:xfrm>
          <a:prstGeom prst="rect">
            <a:avLst/>
          </a:prstGeom>
        </p:spPr>
      </p:pic>
      <p:pic>
        <p:nvPicPr>
          <p:cNvPr id="8" name="Kép 7" descr="P508006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5" y="908721"/>
            <a:ext cx="2880320" cy="2160240"/>
          </a:xfrm>
          <a:prstGeom prst="rect">
            <a:avLst/>
          </a:prstGeom>
        </p:spPr>
      </p:pic>
      <p:sp>
        <p:nvSpPr>
          <p:cNvPr id="10" name="Négyágú csillag 9"/>
          <p:cNvSpPr/>
          <p:nvPr/>
        </p:nvSpPr>
        <p:spPr>
          <a:xfrm>
            <a:off x="2339752" y="4437112"/>
            <a:ext cx="144016" cy="14401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P81201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3429000"/>
            <a:ext cx="4572001" cy="3429000"/>
          </a:xfrm>
          <a:prstGeom prst="rect">
            <a:avLst/>
          </a:prstGeom>
        </p:spPr>
      </p:pic>
      <p:pic>
        <p:nvPicPr>
          <p:cNvPr id="5" name="Kép 4" descr="P81201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5298121" cy="4365104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6156176" y="404664"/>
            <a:ext cx="266429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Törő Imre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Debrecen</a:t>
            </a:r>
            <a:r>
              <a:rPr lang="hu-HU" dirty="0" smtClean="0"/>
              <a:t> </a:t>
            </a:r>
          </a:p>
          <a:p>
            <a:pPr algn="ctr"/>
            <a:r>
              <a:rPr lang="hu-HU" dirty="0" smtClean="0">
                <a:solidFill>
                  <a:schemeClr val="tx2"/>
                </a:solidFill>
              </a:rPr>
              <a:t>1900-1993</a:t>
            </a:r>
          </a:p>
          <a:p>
            <a:pPr algn="ctr"/>
            <a:endParaRPr lang="hu-HU" dirty="0" smtClean="0">
              <a:solidFill>
                <a:schemeClr val="tx2"/>
              </a:solidFill>
            </a:endParaRPr>
          </a:p>
          <a:p>
            <a:pPr algn="ctr"/>
            <a:r>
              <a:rPr lang="hu-HU" dirty="0" smtClean="0">
                <a:solidFill>
                  <a:schemeClr val="tx2"/>
                </a:solidFill>
              </a:rPr>
              <a:t>36. kép</a:t>
            </a:r>
            <a:endParaRPr lang="hu-H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P810009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64088" cy="4023065"/>
          </a:xfrm>
          <a:prstGeom prst="rect">
            <a:avLst/>
          </a:prstGeom>
        </p:spPr>
      </p:pic>
      <p:pic>
        <p:nvPicPr>
          <p:cNvPr id="3" name="Kép 2" descr="P81001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516216" cy="4887161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691680" y="5373216"/>
            <a:ext cx="410445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Ajtai Kovách Sándor (Abony)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1845-1917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37. kép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" name="Kép 4" descr="P810009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256" y="3501008"/>
            <a:ext cx="2517744" cy="3356992"/>
          </a:xfrm>
          <a:prstGeom prst="rect">
            <a:avLst/>
          </a:prstGeom>
        </p:spPr>
      </p:pic>
      <p:pic>
        <p:nvPicPr>
          <p:cNvPr id="6" name="Kép 5" descr="P81001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730" y="0"/>
            <a:ext cx="2430270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/>
          <a:lstStyle/>
          <a:p>
            <a:r>
              <a:rPr lang="hu-HU" dirty="0" smtClean="0">
                <a:solidFill>
                  <a:schemeClr val="accent5"/>
                </a:solidFill>
              </a:rPr>
              <a:t>Ismeretlen sírhelyek</a:t>
            </a:r>
            <a:endParaRPr lang="hu-HU" dirty="0">
              <a:solidFill>
                <a:schemeClr val="accent5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3688" y="1052736"/>
            <a:ext cx="5976664" cy="5328592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hu-HU" b="1" dirty="0" smtClean="0"/>
              <a:t> </a:t>
            </a:r>
            <a:endParaRPr lang="hu-HU" dirty="0" smtClean="0"/>
          </a:p>
          <a:p>
            <a:r>
              <a:rPr lang="hu-HU" sz="5600" b="1" u="sng" dirty="0" err="1" smtClean="0">
                <a:hlinkClick r:id="rId2"/>
              </a:rPr>
              <a:t>Prandt</a:t>
            </a:r>
            <a:r>
              <a:rPr lang="hu-HU" sz="5600" b="1" u="sng" dirty="0" smtClean="0">
                <a:hlinkClick r:id="rId2"/>
              </a:rPr>
              <a:t> Ádám Ignác</a:t>
            </a:r>
            <a:r>
              <a:rPr lang="hu-HU" sz="5600" dirty="0" smtClean="0"/>
              <a:t> (</a:t>
            </a:r>
            <a:r>
              <a:rPr lang="hu-HU" sz="5600" dirty="0" err="1" smtClean="0"/>
              <a:t>Pétervárad</a:t>
            </a:r>
            <a:r>
              <a:rPr lang="hu-HU" sz="5600" dirty="0" smtClean="0"/>
              <a:t>, </a:t>
            </a:r>
            <a:r>
              <a:rPr lang="hu-HU" sz="5600" dirty="0" smtClean="0">
                <a:solidFill>
                  <a:srgbClr val="FF0000"/>
                </a:solidFill>
              </a:rPr>
              <a:t>1739</a:t>
            </a:r>
            <a:r>
              <a:rPr lang="hu-HU" sz="5600" dirty="0" smtClean="0"/>
              <a:t> – Pest, 1817. 15 július)</a:t>
            </a:r>
          </a:p>
          <a:p>
            <a:r>
              <a:rPr lang="hu-HU" sz="5600" dirty="0" smtClean="0"/>
              <a:t>(1774/1775) </a:t>
            </a:r>
          </a:p>
          <a:p>
            <a:pPr lvl="0"/>
            <a:endParaRPr lang="hu-HU" sz="5600" dirty="0" smtClean="0"/>
          </a:p>
          <a:p>
            <a:r>
              <a:rPr lang="hu-HU" sz="5600" b="1" u="sng" dirty="0" err="1" smtClean="0">
                <a:hlinkClick r:id="rId3"/>
              </a:rPr>
              <a:t>Schoretits</a:t>
            </a:r>
            <a:r>
              <a:rPr lang="hu-HU" sz="5600" b="1" u="sng" dirty="0" smtClean="0">
                <a:hlinkClick r:id="rId3"/>
              </a:rPr>
              <a:t> Mihály</a:t>
            </a:r>
            <a:r>
              <a:rPr lang="hu-HU" sz="5600" dirty="0" smtClean="0"/>
              <a:t> (Cinfalva, </a:t>
            </a:r>
            <a:r>
              <a:rPr lang="hu-HU" sz="5600" dirty="0" smtClean="0">
                <a:solidFill>
                  <a:srgbClr val="FF0000"/>
                </a:solidFill>
              </a:rPr>
              <a:t>1741</a:t>
            </a:r>
            <a:r>
              <a:rPr lang="hu-HU" sz="5600" dirty="0" smtClean="0"/>
              <a:t>. szeptember 2. - Pest, 1786. március 3.)</a:t>
            </a:r>
          </a:p>
          <a:p>
            <a:r>
              <a:rPr lang="hu-HU" sz="5600" dirty="0" smtClean="0"/>
              <a:t>(1783/1784)</a:t>
            </a:r>
          </a:p>
          <a:p>
            <a:pPr lvl="0"/>
            <a:r>
              <a:rPr lang="hu-HU" sz="5600" b="1" dirty="0" smtClean="0"/>
              <a:t> </a:t>
            </a:r>
            <a:endParaRPr lang="hu-HU" sz="5600" dirty="0" smtClean="0"/>
          </a:p>
          <a:p>
            <a:r>
              <a:rPr lang="hu-HU" sz="5600" b="1" u="sng" dirty="0" err="1" smtClean="0">
                <a:hlinkClick r:id="rId4"/>
              </a:rPr>
              <a:t>Trnka</a:t>
            </a:r>
            <a:r>
              <a:rPr lang="hu-HU" sz="5600" b="1" u="sng" dirty="0" smtClean="0">
                <a:hlinkClick r:id="rId4"/>
              </a:rPr>
              <a:t> Vencel</a:t>
            </a:r>
            <a:r>
              <a:rPr lang="hu-HU" sz="5600" dirty="0" smtClean="0"/>
              <a:t> (</a:t>
            </a:r>
            <a:r>
              <a:rPr lang="hu-HU" sz="5600" dirty="0" err="1" smtClean="0"/>
              <a:t>Tabor</a:t>
            </a:r>
            <a:r>
              <a:rPr lang="hu-HU" sz="5600" dirty="0" smtClean="0"/>
              <a:t>, </a:t>
            </a:r>
            <a:r>
              <a:rPr lang="hu-HU" sz="5600" dirty="0" smtClean="0">
                <a:solidFill>
                  <a:srgbClr val="FF0000"/>
                </a:solidFill>
              </a:rPr>
              <a:t>1739</a:t>
            </a:r>
            <a:r>
              <a:rPr lang="hu-HU" sz="5600" dirty="0" smtClean="0"/>
              <a:t>. október 16. - Pest, 1791. május 12.)</a:t>
            </a:r>
          </a:p>
          <a:p>
            <a:r>
              <a:rPr lang="hu-HU" sz="5600" dirty="0" smtClean="0"/>
              <a:t>(1786/1787) </a:t>
            </a:r>
          </a:p>
          <a:p>
            <a:pPr lvl="0"/>
            <a:r>
              <a:rPr lang="hu-HU" sz="5600" b="1" dirty="0" smtClean="0"/>
              <a:t> </a:t>
            </a:r>
            <a:endParaRPr lang="hu-HU" sz="5600" dirty="0" smtClean="0"/>
          </a:p>
          <a:p>
            <a:r>
              <a:rPr lang="hu-HU" sz="5600" b="1" u="sng" dirty="0" smtClean="0">
                <a:hlinkClick r:id="rId5"/>
              </a:rPr>
              <a:t>Rácz Sámuel</a:t>
            </a:r>
            <a:r>
              <a:rPr lang="hu-HU" sz="5600" dirty="0" smtClean="0"/>
              <a:t> (Pest, </a:t>
            </a:r>
            <a:r>
              <a:rPr lang="hu-HU" sz="5600" dirty="0" smtClean="0">
                <a:solidFill>
                  <a:srgbClr val="FF0000"/>
                </a:solidFill>
              </a:rPr>
              <a:t>1744</a:t>
            </a:r>
            <a:r>
              <a:rPr lang="hu-HU" sz="5600" dirty="0" smtClean="0"/>
              <a:t>. március 30. - Pest, 1807. február 24.)</a:t>
            </a:r>
          </a:p>
          <a:p>
            <a:r>
              <a:rPr lang="hu-HU" sz="5600" dirty="0" smtClean="0"/>
              <a:t>(1793/1794) </a:t>
            </a:r>
          </a:p>
          <a:p>
            <a:pPr lvl="0"/>
            <a:r>
              <a:rPr lang="hu-HU" sz="5600" b="1" dirty="0" smtClean="0"/>
              <a:t> </a:t>
            </a:r>
            <a:endParaRPr lang="hu-HU" sz="5600" dirty="0" smtClean="0"/>
          </a:p>
          <a:p>
            <a:r>
              <a:rPr lang="hu-HU" sz="5600" b="1" u="sng" dirty="0" err="1" smtClean="0">
                <a:hlinkClick r:id="rId6"/>
              </a:rPr>
              <a:t>Stipsics</a:t>
            </a:r>
            <a:r>
              <a:rPr lang="hu-HU" sz="5600" b="1" u="sng" dirty="0" smtClean="0">
                <a:hlinkClick r:id="rId6"/>
              </a:rPr>
              <a:t> Ferdinánd Károly</a:t>
            </a:r>
            <a:r>
              <a:rPr lang="hu-HU" sz="5600" dirty="0" smtClean="0"/>
              <a:t> (Székesfehérvár, </a:t>
            </a:r>
            <a:r>
              <a:rPr lang="hu-HU" sz="5600" dirty="0" smtClean="0">
                <a:solidFill>
                  <a:srgbClr val="FF0000"/>
                </a:solidFill>
              </a:rPr>
              <a:t>1754 </a:t>
            </a:r>
            <a:r>
              <a:rPr lang="hu-HU" sz="5600" dirty="0" smtClean="0"/>
              <a:t>- Pest, 1820. március 25.)</a:t>
            </a:r>
          </a:p>
          <a:p>
            <a:r>
              <a:rPr lang="hu-HU" sz="5600" dirty="0" smtClean="0"/>
              <a:t>(1796/1797, 1802/1803, 1805/1806)</a:t>
            </a:r>
          </a:p>
          <a:p>
            <a:pPr lvl="0"/>
            <a:r>
              <a:rPr lang="hu-HU" sz="5600" b="1" dirty="0" smtClean="0"/>
              <a:t> </a:t>
            </a:r>
            <a:endParaRPr lang="hu-HU" sz="5600" dirty="0" smtClean="0"/>
          </a:p>
          <a:p>
            <a:r>
              <a:rPr lang="hu-HU" sz="5600" b="1" u="sng" dirty="0" err="1" smtClean="0">
                <a:hlinkClick r:id="rId7"/>
              </a:rPr>
              <a:t>Schönbauer</a:t>
            </a:r>
            <a:r>
              <a:rPr lang="hu-HU" sz="5600" b="1" u="sng" dirty="0" smtClean="0">
                <a:hlinkClick r:id="rId7"/>
              </a:rPr>
              <a:t> József Antal</a:t>
            </a:r>
            <a:r>
              <a:rPr lang="hu-HU" sz="5600" dirty="0" smtClean="0"/>
              <a:t> (</a:t>
            </a:r>
            <a:r>
              <a:rPr lang="hu-HU" sz="5600" dirty="0" err="1" smtClean="0"/>
              <a:t>Reichenberg</a:t>
            </a:r>
            <a:r>
              <a:rPr lang="hu-HU" sz="5600" dirty="0" smtClean="0"/>
              <a:t>,</a:t>
            </a:r>
            <a:r>
              <a:rPr lang="hu-HU" sz="5600" dirty="0" smtClean="0">
                <a:solidFill>
                  <a:srgbClr val="FF0000"/>
                </a:solidFill>
              </a:rPr>
              <a:t> 1757 </a:t>
            </a:r>
            <a:r>
              <a:rPr lang="hu-HU" sz="5600" dirty="0" smtClean="0"/>
              <a:t>- Pest, 1807. december 27.)</a:t>
            </a:r>
          </a:p>
          <a:p>
            <a:r>
              <a:rPr lang="hu-HU" sz="5600" dirty="0" smtClean="0"/>
              <a:t>(1799/1800)</a:t>
            </a:r>
            <a:r>
              <a:rPr lang="hu-HU" sz="5600" b="1" dirty="0" smtClean="0"/>
              <a:t> </a:t>
            </a:r>
            <a:endParaRPr lang="hu-HU" sz="5600" dirty="0" smtClean="0"/>
          </a:p>
          <a:p>
            <a:pPr lvl="0"/>
            <a:r>
              <a:rPr lang="hu-HU" sz="5600" b="1" dirty="0" smtClean="0"/>
              <a:t> </a:t>
            </a:r>
            <a:endParaRPr lang="hu-HU" sz="5600" dirty="0" smtClean="0"/>
          </a:p>
          <a:p>
            <a:r>
              <a:rPr lang="hu-HU" sz="5600" b="1" u="sng" dirty="0" err="1" smtClean="0">
                <a:hlinkClick r:id="rId8"/>
              </a:rPr>
              <a:t>Veleczky</a:t>
            </a:r>
            <a:r>
              <a:rPr lang="hu-HU" sz="5600" b="1" u="sng" dirty="0" smtClean="0">
                <a:hlinkClick r:id="rId8"/>
              </a:rPr>
              <a:t> János</a:t>
            </a:r>
            <a:r>
              <a:rPr lang="hu-HU" sz="5600" dirty="0" smtClean="0"/>
              <a:t> (Pest</a:t>
            </a:r>
            <a:r>
              <a:rPr lang="hu-HU" sz="5600" dirty="0" smtClean="0">
                <a:solidFill>
                  <a:srgbClr val="FF0000"/>
                </a:solidFill>
              </a:rPr>
              <a:t>, 1786 </a:t>
            </a:r>
            <a:r>
              <a:rPr lang="hu-HU" sz="5600" dirty="0" smtClean="0"/>
              <a:t>- Bécs, 1854)</a:t>
            </a:r>
          </a:p>
          <a:p>
            <a:r>
              <a:rPr lang="hu-HU" sz="5600" dirty="0" smtClean="0"/>
              <a:t>(1833/1834 </a:t>
            </a:r>
          </a:p>
          <a:p>
            <a:pPr lvl="0"/>
            <a:r>
              <a:rPr lang="hu-HU" sz="5600" b="1" dirty="0" smtClean="0"/>
              <a:t> </a:t>
            </a:r>
            <a:endParaRPr lang="hu-HU" sz="5600" dirty="0" smtClean="0"/>
          </a:p>
          <a:p>
            <a:r>
              <a:rPr lang="hu-HU" sz="5600" b="1" u="sng" dirty="0" smtClean="0">
                <a:hlinkClick r:id="rId9"/>
              </a:rPr>
              <a:t>Böhm Károly</a:t>
            </a:r>
            <a:r>
              <a:rPr lang="hu-HU" sz="5600" dirty="0" smtClean="0"/>
              <a:t> (Buda,</a:t>
            </a:r>
            <a:r>
              <a:rPr lang="hu-HU" sz="5600" dirty="0" smtClean="0">
                <a:solidFill>
                  <a:srgbClr val="FF0000"/>
                </a:solidFill>
              </a:rPr>
              <a:t> 1778 </a:t>
            </a:r>
            <a:r>
              <a:rPr lang="hu-HU" sz="5600" dirty="0" smtClean="0"/>
              <a:t>- Pest?, 1844)</a:t>
            </a:r>
          </a:p>
          <a:p>
            <a:r>
              <a:rPr lang="hu-HU" sz="5600" dirty="0" smtClean="0"/>
              <a:t>(1837/1838)</a:t>
            </a:r>
          </a:p>
          <a:p>
            <a:endParaRPr lang="hu-HU" sz="5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Nemzeti Emlékhely és Kegyeleti Bizottság által védetté </a:t>
            </a:r>
            <a:r>
              <a:rPr lang="hu-HU" sz="2700" dirty="0" smtClean="0">
                <a:solidFill>
                  <a:srgbClr val="FF0000"/>
                </a:solidFill>
              </a:rPr>
              <a:t>nyilvánított</a:t>
            </a:r>
            <a:r>
              <a:rPr lang="hu-HU" sz="2800" dirty="0" smtClean="0">
                <a:solidFill>
                  <a:srgbClr val="FF0000"/>
                </a:solidFill>
              </a:rPr>
              <a:t> sírhelyek </a:t>
            </a:r>
            <a:br>
              <a:rPr lang="hu-HU" sz="2800" dirty="0" smtClean="0">
                <a:solidFill>
                  <a:srgbClr val="FF0000"/>
                </a:solidFill>
              </a:rPr>
            </a:br>
            <a:r>
              <a:rPr lang="hu-HU" sz="2800" dirty="0" smtClean="0">
                <a:solidFill>
                  <a:srgbClr val="FF0000"/>
                </a:solidFill>
              </a:rPr>
              <a:t>2004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64536"/>
          </a:xfrm>
        </p:spPr>
        <p:txBody>
          <a:bodyPr numCol="2">
            <a:normAutofit fontScale="92500" lnSpcReduction="10000"/>
          </a:bodyPr>
          <a:lstStyle/>
          <a:p>
            <a:r>
              <a:rPr lang="hu-HU" sz="2000" dirty="0" smtClean="0"/>
              <a:t>Bene Ferenc (1775-1858  )</a:t>
            </a:r>
          </a:p>
          <a:p>
            <a:r>
              <a:rPr lang="hu-HU" sz="2000" dirty="0" err="1" smtClean="0"/>
              <a:t>Eckstein</a:t>
            </a:r>
            <a:r>
              <a:rPr lang="hu-HU" sz="2000" dirty="0" smtClean="0"/>
              <a:t> Ferenc(1769-1833)</a:t>
            </a:r>
          </a:p>
          <a:p>
            <a:r>
              <a:rPr lang="hu-HU" sz="2000" dirty="0" err="1" smtClean="0"/>
              <a:t>Fabini</a:t>
            </a:r>
            <a:r>
              <a:rPr lang="hu-HU" sz="2000" dirty="0" smtClean="0"/>
              <a:t> János </a:t>
            </a:r>
            <a:r>
              <a:rPr lang="hu-HU" sz="2000" dirty="0" err="1" smtClean="0"/>
              <a:t>Theophil</a:t>
            </a:r>
            <a:r>
              <a:rPr lang="hu-HU" sz="2000" dirty="0" smtClean="0"/>
              <a:t> (1791-1847)</a:t>
            </a:r>
          </a:p>
          <a:p>
            <a:endParaRPr lang="hu-HU" sz="2000" dirty="0" smtClean="0"/>
          </a:p>
          <a:p>
            <a:r>
              <a:rPr lang="hu-HU" sz="2000" dirty="0" err="1" smtClean="0"/>
              <a:t>Rupp</a:t>
            </a:r>
            <a:r>
              <a:rPr lang="hu-HU" sz="2000" dirty="0" smtClean="0"/>
              <a:t> </a:t>
            </a:r>
            <a:r>
              <a:rPr lang="hu-HU" sz="2000" dirty="0" err="1" smtClean="0"/>
              <a:t>Nep</a:t>
            </a:r>
            <a:r>
              <a:rPr lang="hu-HU" sz="2000" dirty="0" smtClean="0"/>
              <a:t>. János (1808-1881)</a:t>
            </a:r>
          </a:p>
          <a:p>
            <a:r>
              <a:rPr lang="hu-HU" sz="2000" dirty="0" smtClean="0"/>
              <a:t>Lenhossék József (1818-1888)</a:t>
            </a:r>
          </a:p>
          <a:p>
            <a:r>
              <a:rPr lang="hu-HU" sz="2000" dirty="0" smtClean="0"/>
              <a:t>Jendrassik Jenő (1824-1891)</a:t>
            </a:r>
          </a:p>
          <a:p>
            <a:r>
              <a:rPr lang="hu-HU" sz="2000" dirty="0" smtClean="0"/>
              <a:t>Korányi Frigyes (1828-1913)</a:t>
            </a:r>
          </a:p>
          <a:p>
            <a:r>
              <a:rPr lang="hu-HU" sz="2000" dirty="0" smtClean="0"/>
              <a:t>Schulek Vilmos (1843-1905)</a:t>
            </a:r>
          </a:p>
          <a:p>
            <a:r>
              <a:rPr lang="hu-HU" sz="2000" dirty="0" smtClean="0"/>
              <a:t>Fodor József (1843-1901) </a:t>
            </a:r>
          </a:p>
          <a:p>
            <a:r>
              <a:rPr lang="hu-HU" sz="2000" dirty="0" err="1" smtClean="0"/>
              <a:t>Mihalkovics</a:t>
            </a:r>
            <a:r>
              <a:rPr lang="hu-HU" sz="2000" dirty="0" smtClean="0"/>
              <a:t> Géza (1844-1899)</a:t>
            </a:r>
          </a:p>
          <a:p>
            <a:r>
              <a:rPr lang="hu-HU" sz="2000" dirty="0" err="1" smtClean="0"/>
              <a:t>Kétly</a:t>
            </a:r>
            <a:r>
              <a:rPr lang="hu-HU" sz="2000" dirty="0" smtClean="0"/>
              <a:t>  Károly (1839-1927)</a:t>
            </a:r>
          </a:p>
          <a:p>
            <a:r>
              <a:rPr lang="hu-HU" sz="2000" dirty="0" err="1" smtClean="0"/>
              <a:t>Réczei</a:t>
            </a:r>
            <a:r>
              <a:rPr lang="hu-HU" sz="2000" dirty="0" smtClean="0"/>
              <a:t> Imre  (1848-1913)</a:t>
            </a:r>
          </a:p>
          <a:p>
            <a:r>
              <a:rPr lang="hu-HU" sz="2000" dirty="0" smtClean="0"/>
              <a:t>Lenhossék Mihály (1863-1937)</a:t>
            </a:r>
          </a:p>
          <a:p>
            <a:r>
              <a:rPr lang="hu-HU" sz="2000" dirty="0" err="1" smtClean="0"/>
              <a:t>Moravcsik</a:t>
            </a:r>
            <a:r>
              <a:rPr lang="hu-HU" sz="2000" dirty="0" smtClean="0"/>
              <a:t> Ernő Emil  (1858-1914)</a:t>
            </a:r>
          </a:p>
          <a:p>
            <a:r>
              <a:rPr lang="hu-HU" sz="2000" dirty="0" smtClean="0"/>
              <a:t>Bársony János (1860-1926)</a:t>
            </a:r>
          </a:p>
          <a:p>
            <a:r>
              <a:rPr lang="hu-HU" sz="2000" dirty="0" err="1" smtClean="0"/>
              <a:t>Preisz</a:t>
            </a:r>
            <a:r>
              <a:rPr lang="hu-HU" sz="2000" dirty="0" smtClean="0"/>
              <a:t> </a:t>
            </a:r>
            <a:r>
              <a:rPr lang="hu-HU" sz="2000" dirty="0" err="1" smtClean="0"/>
              <a:t>Húgó</a:t>
            </a:r>
            <a:r>
              <a:rPr lang="hu-HU" sz="2000" dirty="0" smtClean="0"/>
              <a:t> (1860-1940)</a:t>
            </a:r>
          </a:p>
          <a:p>
            <a:r>
              <a:rPr lang="hu-HU" sz="2000" dirty="0" smtClean="0"/>
              <a:t>Kenyeres Balázs (1865-1940)</a:t>
            </a:r>
          </a:p>
          <a:p>
            <a:r>
              <a:rPr lang="hu-HU" sz="2000" dirty="0" err="1" smtClean="0"/>
              <a:t>Bakay</a:t>
            </a:r>
            <a:r>
              <a:rPr lang="hu-HU" sz="2000" dirty="0" smtClean="0"/>
              <a:t> Lajos (1880-1959)</a:t>
            </a:r>
          </a:p>
          <a:p>
            <a:r>
              <a:rPr lang="hu-HU" sz="2000" dirty="0" smtClean="0"/>
              <a:t>Ádám Lajos (1879-1946)</a:t>
            </a:r>
          </a:p>
          <a:p>
            <a:r>
              <a:rPr lang="hu-HU" sz="2000" dirty="0" smtClean="0"/>
              <a:t>Frigyesi József (1875-1967)</a:t>
            </a:r>
          </a:p>
          <a:p>
            <a:endParaRPr lang="hu-HU" sz="2000" dirty="0" smtClean="0"/>
          </a:p>
          <a:p>
            <a:r>
              <a:rPr lang="hu-HU" sz="2000" dirty="0" smtClean="0"/>
              <a:t>Antoni Ferenc (1928-1991)</a:t>
            </a:r>
          </a:p>
          <a:p>
            <a:endParaRPr lang="hu-HU" sz="2000" dirty="0" smtClean="0"/>
          </a:p>
          <a:p>
            <a:r>
              <a:rPr lang="hu-HU" sz="2000" dirty="0" smtClean="0"/>
              <a:t>Ajtai Kovách Sándor ( 1845-1917) </a:t>
            </a:r>
            <a:r>
              <a:rPr lang="hu-HU" sz="1700" dirty="0" smtClean="0"/>
              <a:t>Védetté </a:t>
            </a:r>
            <a:r>
              <a:rPr lang="hu-HU" sz="1700" dirty="0" err="1" smtClean="0"/>
              <a:t>nyilv</a:t>
            </a:r>
            <a:r>
              <a:rPr lang="hu-HU" sz="1700" dirty="0" smtClean="0"/>
              <a:t>. 2009</a:t>
            </a:r>
          </a:p>
          <a:p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542458" cy="1828800"/>
          </a:xfrm>
        </p:spPr>
        <p:txBody>
          <a:bodyPr/>
          <a:lstStyle/>
          <a:p>
            <a:r>
              <a:rPr lang="hu-HU" dirty="0" smtClean="0">
                <a:solidFill>
                  <a:schemeClr val="accent5"/>
                </a:solidFill>
              </a:rPr>
              <a:t>Köszönöm a figyelmet !</a:t>
            </a:r>
            <a:endParaRPr lang="hu-HU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0"/>
            <a:ext cx="3561277" cy="5373216"/>
          </a:xfrm>
          <a:prstGeom prst="rect">
            <a:avLst/>
          </a:prstGeom>
        </p:spPr>
      </p:pic>
      <p:pic>
        <p:nvPicPr>
          <p:cNvPr id="3" name="Kép 2" descr="0006_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132" y="3395709"/>
            <a:ext cx="5223869" cy="3201644"/>
          </a:xfrm>
          <a:prstGeom prst="rect">
            <a:avLst/>
          </a:prstGeom>
        </p:spPr>
      </p:pic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4572000" y="1196753"/>
          <a:ext cx="3528392" cy="936103"/>
        </p:xfrm>
        <a:graphic>
          <a:graphicData uri="http://schemas.openxmlformats.org/drawingml/2006/table">
            <a:tbl>
              <a:tblPr/>
              <a:tblGrid>
                <a:gridCol w="1879941"/>
                <a:gridCol w="1648451"/>
              </a:tblGrid>
              <a:tr h="936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Bene Ferenc</a:t>
                      </a: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(Mindszent /Csongrád m./, 1775. október 12. - Pest, 1858. július 2.)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(1809/1810)Fiumei </a:t>
                      </a: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Bal old. </a:t>
                      </a: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Fal 23 </a:t>
                      </a:r>
                      <a:r>
                        <a:rPr lang="hu-H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sz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5004048" y="404664"/>
            <a:ext cx="14401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1.kép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018_14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76672"/>
            <a:ext cx="5796136" cy="6060489"/>
          </a:xfrm>
          <a:prstGeom prst="rect">
            <a:avLst/>
          </a:prstGeom>
        </p:spPr>
      </p:pic>
      <p:pic>
        <p:nvPicPr>
          <p:cNvPr id="3" name="Kép 2" descr="0017_13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2657"/>
            <a:ext cx="3203848" cy="2123456"/>
          </a:xfrm>
          <a:prstGeom prst="rect">
            <a:avLst/>
          </a:prstGeom>
        </p:spPr>
      </p:pic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251521" y="3108960"/>
          <a:ext cx="3024335" cy="896104"/>
        </p:xfrm>
        <a:graphic>
          <a:graphicData uri="http://schemas.openxmlformats.org/drawingml/2006/table">
            <a:tbl>
              <a:tblPr/>
              <a:tblGrid>
                <a:gridCol w="1667092"/>
                <a:gridCol w="1357243"/>
              </a:tblGrid>
              <a:tr h="89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Eckstein</a:t>
                      </a:r>
                      <a:r>
                        <a:rPr lang="hu-HU" sz="1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 Ferenc</a:t>
                      </a: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 (Alsókubin, 1769. március 28. - Pest, 1833. november 7.)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(1813/1814)Fiumei, Jobb  old. fal 337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1115616" y="5085184"/>
            <a:ext cx="10081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2.kép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008_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0"/>
            <a:ext cx="3418101" cy="5157192"/>
          </a:xfrm>
          <a:prstGeom prst="rect">
            <a:avLst/>
          </a:prstGeom>
        </p:spPr>
      </p:pic>
      <p:pic>
        <p:nvPicPr>
          <p:cNvPr id="3" name="Kép 2" descr="0010_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284985"/>
            <a:ext cx="5040560" cy="3340798"/>
          </a:xfrm>
          <a:prstGeom prst="rect">
            <a:avLst/>
          </a:prstGeom>
        </p:spPr>
      </p:pic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4067944" y="908720"/>
          <a:ext cx="4248472" cy="792088"/>
        </p:xfrm>
        <a:graphic>
          <a:graphicData uri="http://schemas.openxmlformats.org/drawingml/2006/table">
            <a:tbl>
              <a:tblPr/>
              <a:tblGrid>
                <a:gridCol w="2343575"/>
                <a:gridCol w="1904897"/>
              </a:tblGrid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Birly</a:t>
                      </a:r>
                      <a:r>
                        <a:rPr lang="hu-HU" sz="1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 Ede Flórián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(Hódság, 1787. december 6. - Pest, 1854. 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(1841/1842) Fiumei   25- (I- 11)  J. o. fal </a:t>
                      </a: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1043608" y="5661248"/>
            <a:ext cx="10081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3.kép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0029_25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3" y="188640"/>
            <a:ext cx="3388524" cy="5112568"/>
          </a:xfrm>
          <a:prstGeom prst="rect">
            <a:avLst/>
          </a:prstGeom>
        </p:spPr>
      </p:pic>
      <p:pic>
        <p:nvPicPr>
          <p:cNvPr id="4" name="Kép 3" descr="0028_24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564" y="476673"/>
            <a:ext cx="3905909" cy="5893192"/>
          </a:xfrm>
          <a:prstGeom prst="rect">
            <a:avLst/>
          </a:prstGeom>
        </p:spPr>
      </p:pic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467545" y="5517233"/>
          <a:ext cx="3960440" cy="720079"/>
        </p:xfrm>
        <a:graphic>
          <a:graphicData uri="http://schemas.openxmlformats.org/drawingml/2006/table">
            <a:tbl>
              <a:tblPr/>
              <a:tblGrid>
                <a:gridCol w="2184689"/>
                <a:gridCol w="1775751"/>
              </a:tblGrid>
              <a:tr h="720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Sauer</a:t>
                      </a:r>
                      <a:r>
                        <a:rPr lang="hu-HU" sz="14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 Ignác</a:t>
                      </a: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 (Veszprém, 1801. október 2. - Pest, 1863. november 17.)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(1862/1863)Fiumei, Bal fal  94sz.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3995936" y="548680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4.kép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021_17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9" y="188640"/>
            <a:ext cx="4705835" cy="3118948"/>
          </a:xfrm>
          <a:prstGeom prst="rect">
            <a:avLst/>
          </a:prstGeom>
        </p:spPr>
      </p:pic>
      <p:pic>
        <p:nvPicPr>
          <p:cNvPr id="3" name="Kép 2" descr="0019_15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44" y="3342812"/>
            <a:ext cx="4919328" cy="3260447"/>
          </a:xfrm>
          <a:prstGeom prst="rect">
            <a:avLst/>
          </a:prstGeom>
        </p:spPr>
      </p:pic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5652120" y="5013176"/>
          <a:ext cx="3096344" cy="1036320"/>
        </p:xfrm>
        <a:graphic>
          <a:graphicData uri="http://schemas.openxmlformats.org/drawingml/2006/table">
            <a:tbl>
              <a:tblPr/>
              <a:tblGrid>
                <a:gridCol w="1872208"/>
                <a:gridCol w="1224136"/>
              </a:tblGrid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u="sng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Rupp</a:t>
                      </a:r>
                      <a:r>
                        <a:rPr lang="hu-HU" sz="1400" b="1" u="sng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 Nepomuk </a:t>
                      </a:r>
                      <a:r>
                        <a:rPr lang="hu-HU" sz="1400" b="1" u="sng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János</a:t>
                      </a:r>
                      <a:r>
                        <a:rPr lang="hu-HU" sz="1400" b="1" u="sng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hu-HU" sz="1400" b="1" u="sng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illobai</a:t>
                      </a:r>
                      <a:r>
                        <a:rPr lang="hu-HU" sz="1400" b="1" u="sng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hu-H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(Veszprém, </a:t>
                      </a:r>
                      <a:r>
                        <a:rPr lang="hu-H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1808</a:t>
                      </a:r>
                      <a:r>
                        <a:rPr lang="hu-H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ápr. 10., Pest, 1881 ápr. 23.)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(1866/1867) Fiumei, Bal árkád sor 48, </a:t>
                      </a: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899592" y="692696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5.kép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Szürkeárnyalato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</TotalTime>
  <Words>1134</Words>
  <Application>Microsoft Office PowerPoint</Application>
  <PresentationFormat>Diavetítés a képernyőre (4:3 oldalarány)</PresentationFormat>
  <Paragraphs>284</Paragraphs>
  <Slides>47</Slides>
  <Notes>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48" baseType="lpstr">
      <vt:lpstr>Hegycsúcs</vt:lpstr>
      <vt:lpstr>  Rektoraink sírjai  Semmelweis Egyetem  Baráti Köre előadás 2014 április 30. </vt:lpstr>
      <vt:lpstr>Bevezető és magyarázat</vt:lpstr>
      <vt:lpstr>Retorok  sírjai</vt:lpstr>
      <vt:lpstr>Fiumei úti Temető Kerepesi úti temető Nemzeti Sírkert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25. kép</vt:lpstr>
      <vt:lpstr>PowerPoint bemutató</vt:lpstr>
      <vt:lpstr>PowerPoint bemutató</vt:lpstr>
      <vt:lpstr>PowerPoint bemutató</vt:lpstr>
      <vt:lpstr>29.kép</vt:lpstr>
      <vt:lpstr>PowerPoint bemutató</vt:lpstr>
      <vt:lpstr>További sírhelyek</vt:lpstr>
      <vt:lpstr>PowerPoint bemutató</vt:lpstr>
      <vt:lpstr>PowerPoint bemutató</vt:lpstr>
      <vt:lpstr>PowerPoint bemutató</vt:lpstr>
      <vt:lpstr>34. Kép Balra: Battyányi Lajos első sírhelye, emléktábla Szemben: Stáhly  Ignácz sírtáblája (Foto: Vas népe online, 2013 október 5.) </vt:lpstr>
      <vt:lpstr>Romics László Érd 1936  –  Budapest 2011 ( 1996 -1999) Budapest, Szent István Bazilika altemplom Szent Lipót terem  I-5/1 </vt:lpstr>
      <vt:lpstr>PowerPoint bemutató</vt:lpstr>
      <vt:lpstr>PowerPoint bemutató</vt:lpstr>
      <vt:lpstr>Ismeretlen sírhelyek</vt:lpstr>
      <vt:lpstr>A Nemzeti Emlékhely és Kegyeleti Bizottság által védetté nyilvánított sírhelyek  2004</vt:lpstr>
      <vt:lpstr>Köszönöm a figyelmet !</vt:lpstr>
    </vt:vector>
  </TitlesOfParts>
  <Company>The 609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Retorok  sírjai</dc:title>
  <dc:creator>user</dc:creator>
  <cp:lastModifiedBy>Reka</cp:lastModifiedBy>
  <cp:revision>216</cp:revision>
  <dcterms:created xsi:type="dcterms:W3CDTF">2013-11-12T09:26:19Z</dcterms:created>
  <dcterms:modified xsi:type="dcterms:W3CDTF">2014-09-29T12:42:01Z</dcterms:modified>
</cp:coreProperties>
</file>