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0" r:id="rId2"/>
    <p:sldId id="449" r:id="rId3"/>
    <p:sldId id="448" r:id="rId4"/>
    <p:sldId id="377" r:id="rId5"/>
    <p:sldId id="393" r:id="rId6"/>
    <p:sldId id="519" r:id="rId7"/>
    <p:sldId id="520" r:id="rId8"/>
    <p:sldId id="531" r:id="rId9"/>
    <p:sldId id="516" r:id="rId10"/>
    <p:sldId id="536" r:id="rId11"/>
    <p:sldId id="521" r:id="rId12"/>
    <p:sldId id="422" r:id="rId13"/>
    <p:sldId id="423" r:id="rId14"/>
    <p:sldId id="518" r:id="rId15"/>
    <p:sldId id="524" r:id="rId16"/>
    <p:sldId id="527" r:id="rId17"/>
    <p:sldId id="525" r:id="rId18"/>
    <p:sldId id="528" r:id="rId19"/>
    <p:sldId id="539" r:id="rId20"/>
    <p:sldId id="445" r:id="rId21"/>
    <p:sldId id="538" r:id="rId22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DBCEC3"/>
    <a:srgbClr val="FF3399"/>
    <a:srgbClr val="FFCCFF"/>
    <a:srgbClr val="FF6600"/>
    <a:srgbClr val="FFFF00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3852" autoAdjust="0"/>
  </p:normalViewPr>
  <p:slideViewPr>
    <p:cSldViewPr>
      <p:cViewPr varScale="1">
        <p:scale>
          <a:sx n="77" d="100"/>
          <a:sy n="77" d="100"/>
        </p:scale>
        <p:origin x="15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FF464E7-CD96-6DE8-0366-6B42719DBB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B0ABC1F-F7A1-9602-E6F2-1AB0E555BF5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E719FCDC-675F-DA08-AC3E-03E6ECC461B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10AB0D43-60E3-466F-342E-71F76F1D0D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C07EB9-3935-4186-A71B-367FC501879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2FE7CEE-423B-4095-2966-FD8E50C84F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F1B4DA6-6123-8AC7-338B-FA5BBF55EC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E6DDAFB1-1407-7187-CBDB-51573232062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7E74F661-3C5D-D711-4E88-25D61DB82B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6B9A79FC-2872-C4D4-DEB5-63F1C4DB56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6C4FE968-8EBC-CD80-6093-DE30F8211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E989D-CA07-478D-88CB-288A28893B0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6167295C-F9AE-15C8-0DFF-E714F6F16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08C4D2-82D8-4849-8543-09882CB8D799}" type="slidenum">
              <a:rPr lang="hu-HU" altLang="hu-HU"/>
              <a:pPr eaLnBrk="1" hangingPunct="1"/>
              <a:t>1</a:t>
            </a:fld>
            <a:endParaRPr lang="hu-HU" altLang="hu-HU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B7B54490-D41F-6DBC-3ED1-2A32DF0715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9F76738B-E7AF-0CA3-E5A0-E51DF5C9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CEB1A48A-0F4A-213B-F25E-F77DFC0B3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2E9B4-4647-4547-A3DC-C6B31A4B3DB6}" type="slidenum">
              <a:rPr lang="hu-HU" altLang="hu-HU"/>
              <a:pPr eaLnBrk="1" hangingPunct="1"/>
              <a:t>2</a:t>
            </a:fld>
            <a:endParaRPr lang="hu-HU" altLang="hu-HU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9EA4EBE-16D0-FCFB-3C64-9FFDB5C025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01067D9-71BE-561A-F7C3-93B9E6BB1C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85800" y="4724400"/>
            <a:ext cx="5486400" cy="4567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00B938AE-1950-2DD0-3E54-7690E92BB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13C81B-8319-4DE8-BC49-2D8D3682B891}" type="slidenum">
              <a:rPr lang="hu-HU" altLang="hu-HU"/>
              <a:pPr eaLnBrk="1" hangingPunct="1"/>
              <a:t>5</a:t>
            </a:fld>
            <a:endParaRPr lang="hu-HU" altLang="hu-HU"/>
          </a:p>
        </p:txBody>
      </p:sp>
      <p:sp>
        <p:nvSpPr>
          <p:cNvPr id="93187" name="Slide Image Placeholder 1">
            <a:extLst>
              <a:ext uri="{FF2B5EF4-FFF2-40B4-BE49-F238E27FC236}">
                <a16:creationId xmlns:a16="http://schemas.microsoft.com/office/drawing/2014/main" id="{19048BDB-FF36-5284-C4B0-E1DD18AAC7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8" name="Notes Placeholder 2">
            <a:extLst>
              <a:ext uri="{FF2B5EF4-FFF2-40B4-BE49-F238E27FC236}">
                <a16:creationId xmlns:a16="http://schemas.microsoft.com/office/drawing/2014/main" id="{04939835-D870-1E84-2178-ACF6DC4B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93189" name="Slide Number Placeholder 3">
            <a:extLst>
              <a:ext uri="{FF2B5EF4-FFF2-40B4-BE49-F238E27FC236}">
                <a16:creationId xmlns:a16="http://schemas.microsoft.com/office/drawing/2014/main" id="{3D34718C-1BFE-AABB-3BB0-D45C461A28B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A90885-A686-4670-9531-3648456F7852}" type="slidenum">
              <a:rPr lang="en-US" altLang="hu-HU" sz="1200"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5</a:t>
            </a:fld>
            <a:endParaRPr lang="en-US" altLang="hu-HU" sz="12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>
            <a:extLst>
              <a:ext uri="{FF2B5EF4-FFF2-40B4-BE49-F238E27FC236}">
                <a16:creationId xmlns:a16="http://schemas.microsoft.com/office/drawing/2014/main" id="{361C0FE1-61DB-23DB-027C-1B87BF0615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0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t>10/23/10</a:t>
            </a:r>
          </a:p>
        </p:txBody>
      </p:sp>
      <p:sp>
        <p:nvSpPr>
          <p:cNvPr id="114691" name="Rectangle 9">
            <a:extLst>
              <a:ext uri="{FF2B5EF4-FFF2-40B4-BE49-F238E27FC236}">
                <a16:creationId xmlns:a16="http://schemas.microsoft.com/office/drawing/2014/main" id="{5C0B550A-DF55-6932-A411-30C3F589A7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4038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533EA5E-6F20-4DE8-BBE7-AEDD7373F0B8}" type="slidenum"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8</a:t>
            </a:fld>
            <a:endParaRPr lang="en-US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4692" name="Text Box 1">
            <a:extLst>
              <a:ext uri="{FF2B5EF4-FFF2-40B4-BE49-F238E27FC236}">
                <a16:creationId xmlns:a16="http://schemas.microsoft.com/office/drawing/2014/main" id="{D76623CF-2FF7-0910-7E6D-456000A0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2400">
              <a:solidFill>
                <a:schemeClr val="bg1"/>
              </a:solidFill>
            </a:endParaRPr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DEACA9D9-B3F2-0FC7-CB42-D52A6BEEC4B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724400"/>
            <a:ext cx="548322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449263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>
            <a:extLst>
              <a:ext uri="{FF2B5EF4-FFF2-40B4-BE49-F238E27FC236}">
                <a16:creationId xmlns:a16="http://schemas.microsoft.com/office/drawing/2014/main" id="{68976BB5-3C38-A3A1-0B6D-8E255C01CB0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0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t>10/23/10</a:t>
            </a:r>
          </a:p>
        </p:txBody>
      </p:sp>
      <p:sp>
        <p:nvSpPr>
          <p:cNvPr id="124931" name="Rectangle 9">
            <a:extLst>
              <a:ext uri="{FF2B5EF4-FFF2-40B4-BE49-F238E27FC236}">
                <a16:creationId xmlns:a16="http://schemas.microsoft.com/office/drawing/2014/main" id="{5F63ACCD-0959-D265-5974-4012A883E5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4038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61ABCC2-0CFB-4E8E-BAF4-F1E8FC94C105}" type="slidenum"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10</a:t>
            </a:fld>
            <a:endParaRPr lang="en-US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4932" name="Text Box 1">
            <a:extLst>
              <a:ext uri="{FF2B5EF4-FFF2-40B4-BE49-F238E27FC236}">
                <a16:creationId xmlns:a16="http://schemas.microsoft.com/office/drawing/2014/main" id="{755EE4C9-82D3-E0E2-9662-93A7B95DE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2400">
              <a:solidFill>
                <a:schemeClr val="bg1"/>
              </a:solidFill>
            </a:endParaRPr>
          </a:p>
        </p:txBody>
      </p:sp>
      <p:sp>
        <p:nvSpPr>
          <p:cNvPr id="124933" name="Rectangle 2">
            <a:extLst>
              <a:ext uri="{FF2B5EF4-FFF2-40B4-BE49-F238E27FC236}">
                <a16:creationId xmlns:a16="http://schemas.microsoft.com/office/drawing/2014/main" id="{DDFFD105-0AA1-FC2F-5DA0-057D0F941FF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724400"/>
            <a:ext cx="5483225" cy="456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449263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97ADDEF-DAF8-977B-80FD-B5CB63A319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FA9C6A6-ADF9-4EB2-BD40-AAFDB7C6B771}" type="slidenum">
              <a:rPr lang="hu-HU" altLang="hu-HU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hu-HU" altLang="hu-HU" sz="1200">
              <a:latin typeface="Calibri" panose="020F050202020403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146B8A7C-EC1B-8E36-98B1-95926104FB86}"/>
              </a:ext>
            </a:extLst>
          </p:cNvPr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EF509A6C-8875-D1C5-838C-B8C1292E8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hu-H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>
            <a:extLst>
              <a:ext uri="{FF2B5EF4-FFF2-40B4-BE49-F238E27FC236}">
                <a16:creationId xmlns:a16="http://schemas.microsoft.com/office/drawing/2014/main" id="{2E26D40D-B866-C076-A4FF-670EA5009D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0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t>10/23/10</a:t>
            </a:r>
          </a:p>
        </p:txBody>
      </p:sp>
      <p:sp>
        <p:nvSpPr>
          <p:cNvPr id="128003" name="Rectangle 9">
            <a:extLst>
              <a:ext uri="{FF2B5EF4-FFF2-40B4-BE49-F238E27FC236}">
                <a16:creationId xmlns:a16="http://schemas.microsoft.com/office/drawing/2014/main" id="{A50D399C-8AB5-B381-EFF5-CFC65F2C7D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9444038"/>
            <a:ext cx="29670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5B59C20-BE48-4D65-80C7-EC742D559F40}" type="slidenum">
              <a:rPr lang="en-US" altLang="hu-H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en-US" altLang="hu-H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004" name="Text Box 1">
            <a:extLst>
              <a:ext uri="{FF2B5EF4-FFF2-40B4-BE49-F238E27FC236}">
                <a16:creationId xmlns:a16="http://schemas.microsoft.com/office/drawing/2014/main" id="{657225FF-CF3D-84AF-93A3-F1F7BC423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746125"/>
            <a:ext cx="497205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2400">
              <a:solidFill>
                <a:schemeClr val="bg1"/>
              </a:solidFill>
            </a:endParaRPr>
          </a:p>
        </p:txBody>
      </p:sp>
      <p:sp>
        <p:nvSpPr>
          <p:cNvPr id="128005" name="Rectangle 2">
            <a:extLst>
              <a:ext uri="{FF2B5EF4-FFF2-40B4-BE49-F238E27FC236}">
                <a16:creationId xmlns:a16="http://schemas.microsoft.com/office/drawing/2014/main" id="{7D6CAA4C-8668-FC63-A3DF-08C06A922E3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685800" y="4724400"/>
            <a:ext cx="5483225" cy="456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defTabSz="449263"/>
            <a:endParaRPr lang="hu-HU" altLang="hu-H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D5803-3C06-FAE9-EA95-2325B2AD1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651B05-E091-0746-AF0D-A47A0AB5D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E2109-67FB-9562-9228-5311ABFF8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D1D61-87A8-4C94-8950-6DEF49AB2B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029283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404BA2-AFAB-9A8E-0046-C0D9A836E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43EC37-2960-044F-A18F-C6591002B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07470-C800-8C57-E376-A89A70721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B4323-7B7D-4C4B-9753-4F16D1FABFF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6986938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85A7B-CDE2-0D3D-3D77-3AC304CD7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014AB-552C-0764-F4B2-4297E93CE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8E46AC-76F9-83D9-1A7D-DD05FE2BB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2E48-241F-42C0-BD60-E3DE3930999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5813191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963BB48-D148-B293-A9D8-64DCC44CA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969CEB-9CAA-7165-CAC3-BAF1D2AE1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5BCE2-70CA-A7F9-8BC6-3F74CBE77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6B800-E506-4437-BEE6-314131FC188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237700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2F6B2-D2B1-297F-3DFF-7236C7309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A6C9C-6194-07CC-7112-C9031D777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884F6-8606-63EA-B0A3-9623541A9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C50E5-3AEC-4643-A78A-07F563ABEF7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3214310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FB5FE-9C00-A40B-803F-04818C45D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74216A-6A3E-AC95-8002-AF8A6AA96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1A338-3182-787B-D9C0-406CE0539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F00E7-4CEB-4236-B3EF-D5A842A7DD7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610201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F3A3EA-7F76-F5B7-EA33-9DB86D40D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97AF3C-DFF2-A2D0-CC25-8DE85B5B2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4FCDB82-66DE-8F27-2E7A-FF8102D8B1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0A6F7-D4F6-4B30-8601-9945E4BEC23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0941423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8E3D8-FDA8-D51D-4FE7-F155F4EFA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23522E-A670-9DC5-CB3C-9E5CA6720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D5E4A9-F042-AA35-F61D-F05F20737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C7597-00FC-469A-9517-6382F83CCC9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8508352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EAD65F-1581-B7FD-AA35-53B16B188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BCF1F-D75F-63F2-313A-6FAB2F8E4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C4E84E-3147-6D2D-BE18-B454B9E20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9C444-64EC-4D8F-8861-DCFBEAEBB17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715367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EF509-7C3E-7935-0C13-93B75EE1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2DDFBF-5472-0D41-EA1C-0E21E9C78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D068D-5FEA-C95D-E4E2-4F251700E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5897B-9D0A-40F2-BC40-8722E70B512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872056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6F01-CC1B-0B8F-3B5F-DE647062F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6460B4-C645-72A9-7CF5-118ECA60C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E5108C-3695-E81C-A090-881EA1A47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A24E3-2C83-42E4-B7C8-0F04CEA71A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022122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F1EC6B-739C-9DCE-FD30-FFA8B1866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0C7B19-D011-CA7B-A523-E0822FF4D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6DA4DA-B1B0-12AA-8BE6-DB21E3393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BC4B-68EC-47E7-B3C2-FA27528EC4F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731711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CD54A4-5633-19A0-39E5-C00C9784F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2DCE6B-B9AF-9317-F84C-315B013A3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AA1E5B-861C-183C-2D68-AABE9942E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819D0-7763-422B-8245-6FA01C37FF5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9717469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B83B0-E668-D238-7FED-CD2E5ACED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DFF2A-81FC-6D42-8586-A8B206F59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69658-4F30-4724-D8CC-0A9D78766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12C5F-F64A-4FAE-BA9A-B8061F785A9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926342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040B0-A48E-CBFD-E835-EAA801F84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DCC00-0DCE-8076-756A-79414B4D6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AAE39-8DE7-AC6A-E3EF-DC0FA5B88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EF2FF-40DF-4BDD-A146-178622F278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04361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BB52EE-6B87-AD90-AA73-864998167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71AC0F-1214-0A39-6305-4AC0614AD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1936AC-913E-85AD-91A1-3F46FDD531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880D11-6EBB-A2B0-F8D5-32A53DCE51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18C09DD-1674-81FB-B0D7-6CD1160E6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28904D-75DC-42B3-91C1-3A52FDC91E9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9">
            <a:extLst>
              <a:ext uri="{FF2B5EF4-FFF2-40B4-BE49-F238E27FC236}">
                <a16:creationId xmlns:a16="http://schemas.microsoft.com/office/drawing/2014/main" id="{0117ED85-3B49-8893-646E-69F7DFBB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288925"/>
          </a:xfrm>
          <a:prstGeom prst="rect">
            <a:avLst/>
          </a:prstGeom>
          <a:gradFill rotWithShape="1">
            <a:gsLst>
              <a:gs pos="0">
                <a:srgbClr val="C0C0C0">
                  <a:alpha val="89998"/>
                </a:srgbClr>
              </a:gs>
              <a:gs pos="100000">
                <a:srgbClr val="92929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80" name="Rectangle 32">
            <a:extLst>
              <a:ext uri="{FF2B5EF4-FFF2-40B4-BE49-F238E27FC236}">
                <a16:creationId xmlns:a16="http://schemas.microsoft.com/office/drawing/2014/main" id="{53FAB470-453B-535E-F463-33B4659EF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53425" cy="1143000"/>
          </a:xfrm>
          <a:solidFill>
            <a:srgbClr val="FFCC99">
              <a:alpha val="30000"/>
            </a:srgbClr>
          </a:solidFill>
        </p:spPr>
        <p:txBody>
          <a:bodyPr/>
          <a:lstStyle/>
          <a:p>
            <a:pPr algn="r" eaLnBrk="1" hangingPunct="1"/>
            <a:r>
              <a:rPr lang="hu-HU" altLang="hu-HU" sz="35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Kardiovaszkuláris ikervizsgálatok</a:t>
            </a:r>
          </a:p>
        </p:txBody>
      </p:sp>
      <p:pic>
        <p:nvPicPr>
          <p:cNvPr id="2052" name="Picture 84" descr="zwillinge">
            <a:extLst>
              <a:ext uri="{FF2B5EF4-FFF2-40B4-BE49-F238E27FC236}">
                <a16:creationId xmlns:a16="http://schemas.microsoft.com/office/drawing/2014/main" id="{0A23DA69-41BD-9B8F-6300-977D0E57988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2857500" cy="3209925"/>
          </a:xfrm>
          <a:noFill/>
        </p:spPr>
      </p:pic>
      <p:pic>
        <p:nvPicPr>
          <p:cNvPr id="2053" name="Picture 87" descr="C0105755-Twin_research-SPL">
            <a:extLst>
              <a:ext uri="{FF2B5EF4-FFF2-40B4-BE49-F238E27FC236}">
                <a16:creationId xmlns:a16="http://schemas.microsoft.com/office/drawing/2014/main" id="{ED9FEB0E-9FFF-7686-970F-0AB16435F5B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300663"/>
            <a:ext cx="1616075" cy="1073150"/>
          </a:xfrm>
          <a:noFill/>
        </p:spPr>
      </p:pic>
      <p:pic>
        <p:nvPicPr>
          <p:cNvPr id="2054" name="Picture 59" descr="Hungarian Flag">
            <a:extLst>
              <a:ext uri="{FF2B5EF4-FFF2-40B4-BE49-F238E27FC236}">
                <a16:creationId xmlns:a16="http://schemas.microsoft.com/office/drawing/2014/main" id="{5239CE74-8C70-928E-7A3E-B3A7003D0C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2969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51">
            <a:extLst>
              <a:ext uri="{FF2B5EF4-FFF2-40B4-BE49-F238E27FC236}">
                <a16:creationId xmlns:a16="http://schemas.microsoft.com/office/drawing/2014/main" id="{08423D1C-3E78-DF6C-E356-EDAF55E67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886325"/>
            <a:ext cx="76057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zh-CN" sz="2300" b="1">
                <a:solidFill>
                  <a:srgbClr val="FFFF99"/>
                </a:solidFill>
              </a:rPr>
              <a:t>Dr. Tárnoki Ádám Domonkos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zh-CN" sz="2300" b="1">
                <a:solidFill>
                  <a:srgbClr val="FFFF99"/>
                </a:solidFill>
              </a:rPr>
              <a:t>Dr. Tárnoki Dávid László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zh-CN" sz="2000" b="1">
                <a:solidFill>
                  <a:srgbClr val="FFFF00"/>
                </a:solidFill>
              </a:rPr>
              <a:t>Semmelweis Egyetem, Budapest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zh-CN" sz="2000" b="1">
                <a:solidFill>
                  <a:srgbClr val="FFFF00"/>
                </a:solidFill>
              </a:rPr>
              <a:t>Radiológiai és Onkoterápiás Klinika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hu-HU" altLang="zh-CN" sz="20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hu-HU" altLang="zh-CN" sz="2000" b="1">
                <a:solidFill>
                  <a:srgbClr val="FFFF00"/>
                </a:solidFill>
              </a:rPr>
              <a:t>SE Baráti Kör, 2012. szeptember 26.</a:t>
            </a:r>
            <a:endParaRPr lang="en-US" altLang="zh-CN" sz="2800" b="1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pic>
        <p:nvPicPr>
          <p:cNvPr id="2056" name="Picture 10" descr="photo_twins">
            <a:extLst>
              <a:ext uri="{FF2B5EF4-FFF2-40B4-BE49-F238E27FC236}">
                <a16:creationId xmlns:a16="http://schemas.microsoft.com/office/drawing/2014/main" id="{D90EB617-07A1-BC58-637D-85219A38CB8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341438"/>
            <a:ext cx="4824413" cy="3209925"/>
          </a:xfrm>
          <a:noFill/>
        </p:spPr>
      </p:pic>
      <p:sp>
        <p:nvSpPr>
          <p:cNvPr id="2057" name="Rectangle 91">
            <a:extLst>
              <a:ext uri="{FF2B5EF4-FFF2-40B4-BE49-F238E27FC236}">
                <a16:creationId xmlns:a16="http://schemas.microsoft.com/office/drawing/2014/main" id="{C1D3A98B-718B-E414-2E94-78E065A1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581525"/>
            <a:ext cx="3960813" cy="2159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58" name="Rectangle 92">
            <a:extLst>
              <a:ext uri="{FF2B5EF4-FFF2-40B4-BE49-F238E27FC236}">
                <a16:creationId xmlns:a16="http://schemas.microsoft.com/office/drawing/2014/main" id="{DC2E095B-23AE-F50E-4787-572186BFF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581525"/>
            <a:ext cx="4248150" cy="2159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grpSp>
        <p:nvGrpSpPr>
          <p:cNvPr id="2059" name="Group 95">
            <a:extLst>
              <a:ext uri="{FF2B5EF4-FFF2-40B4-BE49-F238E27FC236}">
                <a16:creationId xmlns:a16="http://schemas.microsoft.com/office/drawing/2014/main" id="{4A69266E-530F-1081-73B8-26E29333BF2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652963"/>
            <a:ext cx="8135938" cy="215900"/>
            <a:chOff x="340" y="2886"/>
            <a:chExt cx="5262" cy="136"/>
          </a:xfrm>
        </p:grpSpPr>
        <p:sp>
          <p:nvSpPr>
            <p:cNvPr id="2061" name="Rectangle 93">
              <a:extLst>
                <a:ext uri="{FF2B5EF4-FFF2-40B4-BE49-F238E27FC236}">
                  <a16:creationId xmlns:a16="http://schemas.microsoft.com/office/drawing/2014/main" id="{ACDC3D48-D50F-9884-9812-0DBDE5EAA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886"/>
              <a:ext cx="2495" cy="136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62" name="Rectangle 94">
              <a:extLst>
                <a:ext uri="{FF2B5EF4-FFF2-40B4-BE49-F238E27FC236}">
                  <a16:creationId xmlns:a16="http://schemas.microsoft.com/office/drawing/2014/main" id="{990C64FA-1C74-3B7A-AE39-13366E3E3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2886"/>
              <a:ext cx="2813" cy="1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2060" name="Rectangle 100">
            <a:extLst>
              <a:ext uri="{FF2B5EF4-FFF2-40B4-BE49-F238E27FC236}">
                <a16:creationId xmlns:a16="http://schemas.microsoft.com/office/drawing/2014/main" id="{8A69D3F8-C4A9-6497-1891-ECC4F282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9144000" cy="3527425"/>
          </a:xfrm>
          <a:prstGeom prst="rect">
            <a:avLst/>
          </a:prstGeom>
          <a:noFill/>
          <a:ln w="825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EB0982C1-4D15-32DE-9217-A7EBD616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90538" indent="-490538" defTabSz="449263" eaLnBrk="0" hangingPunct="0"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90538" algn="l"/>
                <a:tab pos="938213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50"/>
              </a:spcBef>
            </a:pPr>
            <a:br>
              <a:rPr lang="hu-HU" altLang="hu-HU" sz="2600">
                <a:solidFill>
                  <a:srgbClr val="000000"/>
                </a:solidFill>
                <a:latin typeface="Constantia" panose="02030602050306030303" pitchFamily="18" charset="0"/>
              </a:rPr>
            </a:br>
            <a:endParaRPr lang="hu-HU" altLang="hu-HU" sz="260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23907" name="Text Box 2">
            <a:extLst>
              <a:ext uri="{FF2B5EF4-FFF2-40B4-BE49-F238E27FC236}">
                <a16:creationId xmlns:a16="http://schemas.microsoft.com/office/drawing/2014/main" id="{B8440EC3-EE37-8F08-4695-377A718BD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46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3908" name="Group 3">
            <a:extLst>
              <a:ext uri="{FF2B5EF4-FFF2-40B4-BE49-F238E27FC236}">
                <a16:creationId xmlns:a16="http://schemas.microsoft.com/office/drawing/2014/main" id="{9E7A12C6-42F0-25F1-A710-BA9BAC0B4278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0825" cy="536575"/>
            <a:chOff x="0" y="3984"/>
            <a:chExt cx="5758" cy="338"/>
          </a:xfrm>
        </p:grpSpPr>
        <p:pic>
          <p:nvPicPr>
            <p:cNvPr id="123909" name="Picture 4">
              <a:extLst>
                <a:ext uri="{FF2B5EF4-FFF2-40B4-BE49-F238E27FC236}">
                  <a16:creationId xmlns:a16="http://schemas.microsoft.com/office/drawing/2014/main" id="{EC14360E-5D6A-42CE-6895-9E6457484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3910" name="Text Box 5">
              <a:extLst>
                <a:ext uri="{FF2B5EF4-FFF2-40B4-BE49-F238E27FC236}">
                  <a16:creationId xmlns:a16="http://schemas.microsoft.com/office/drawing/2014/main" id="{43FD5363-09CF-FBFB-21C8-BD4C3424F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3" cy="301"/>
            </a:xfrm>
            <a:prstGeom prst="rect">
              <a:avLst/>
            </a:prstGeom>
            <a:gradFill rotWithShape="0">
              <a:gsLst>
                <a:gs pos="0">
                  <a:srgbClr val="0F6FC6"/>
                </a:gs>
                <a:gs pos="100000">
                  <a:srgbClr val="094071">
                    <a:alpha val="15999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</a:rPr>
                <a:t>Semmelweis University, Department of Radiology and Oncotherapy; Budapest, Hungary</a:t>
              </a:r>
            </a:p>
            <a:p>
              <a:pPr eaLnBrk="1" hangingPunct="1">
                <a:spcBef>
                  <a:spcPts val="6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</a:rPr>
                <a:t>International Twin Study</a:t>
              </a:r>
            </a:p>
          </p:txBody>
        </p:sp>
      </p:grpSp>
      <p:pic>
        <p:nvPicPr>
          <p:cNvPr id="123911" name="Picture 8" descr="Two_left_hands_forming_a_heart_shape">
            <a:extLst>
              <a:ext uri="{FF2B5EF4-FFF2-40B4-BE49-F238E27FC236}">
                <a16:creationId xmlns:a16="http://schemas.microsoft.com/office/drawing/2014/main" id="{C18738DC-6F6A-4FFD-754F-77E24A70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99213"/>
            <a:ext cx="611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8">
            <a:extLst>
              <a:ext uri="{FF2B5EF4-FFF2-40B4-BE49-F238E27FC236}">
                <a16:creationId xmlns:a16="http://schemas.microsoft.com/office/drawing/2014/main" id="{F493989D-EF3E-04F4-E177-96B2A8E6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14844" r="6888" b="38933"/>
          <a:stretch>
            <a:fillRect/>
          </a:stretch>
        </p:blipFill>
        <p:spPr bwMode="auto">
          <a:xfrm>
            <a:off x="755650" y="333375"/>
            <a:ext cx="76327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3" name="Picture 9">
            <a:extLst>
              <a:ext uri="{FF2B5EF4-FFF2-40B4-BE49-F238E27FC236}">
                <a16:creationId xmlns:a16="http://schemas.microsoft.com/office/drawing/2014/main" id="{B1F32F57-3B48-3FD1-6F53-CAA705AE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6" t="56641" r="6888" b="24902"/>
          <a:stretch>
            <a:fillRect/>
          </a:stretch>
        </p:blipFill>
        <p:spPr bwMode="auto">
          <a:xfrm>
            <a:off x="1908175" y="3789363"/>
            <a:ext cx="5111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carotid%20IMT%20good%20illustrated%20copy">
            <a:extLst>
              <a:ext uri="{FF2B5EF4-FFF2-40B4-BE49-F238E27FC236}">
                <a16:creationId xmlns:a16="http://schemas.microsoft.com/office/drawing/2014/main" id="{32185B3B-70F6-6357-CA17-2B297F0D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667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DA7CDD61-B6D1-752A-A4DC-D20A1855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0"/>
            <a:ext cx="91995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300" b="1">
                <a:solidFill>
                  <a:srgbClr val="FFFF00"/>
                </a:solidFill>
                <a:latin typeface="Century Gothic" panose="020B0502020202020204" pitchFamily="34" charset="0"/>
              </a:rPr>
              <a:t>CAROTIS INTIMA MEDIA VASTAGSÁG (IMT)</a:t>
            </a:r>
            <a:r>
              <a:rPr lang="hu-HU" altLang="hu-HU" sz="3300" b="1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0670" name="Rectangle 4">
            <a:extLst>
              <a:ext uri="{FF2B5EF4-FFF2-40B4-BE49-F238E27FC236}">
                <a16:creationId xmlns:a16="http://schemas.microsoft.com/office/drawing/2014/main" id="{641A80CB-4B7C-83AE-A247-48DAE92B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96000"/>
            <a:ext cx="906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1000" b="1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Sources: www.heartsound.co.uk/hintroductorytalk.htm, www.tpainfo.ch/tpaimage1.gif</a:t>
            </a:r>
            <a:r>
              <a:rPr lang="hu-HU" sz="1000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29701" name="Picture 9" descr="DSCF0180">
            <a:extLst>
              <a:ext uri="{FF2B5EF4-FFF2-40B4-BE49-F238E27FC236}">
                <a16:creationId xmlns:a16="http://schemas.microsoft.com/office/drawing/2014/main" id="{76D1B5FE-5A61-76D5-0B14-7AB77EC6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463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>
            <a:extLst>
              <a:ext uri="{FF2B5EF4-FFF2-40B4-BE49-F238E27FC236}">
                <a16:creationId xmlns:a16="http://schemas.microsoft.com/office/drawing/2014/main" id="{4F45C0CC-B419-8949-6C19-C7E62ED9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20670" r="9596" b="25098"/>
          <a:stretch>
            <a:fillRect/>
          </a:stretch>
        </p:blipFill>
        <p:spPr bwMode="auto">
          <a:xfrm>
            <a:off x="3200400" y="838200"/>
            <a:ext cx="5257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>
            <a:extLst>
              <a:ext uri="{FF2B5EF4-FFF2-40B4-BE49-F238E27FC236}">
                <a16:creationId xmlns:a16="http://schemas.microsoft.com/office/drawing/2014/main" id="{C1CF84CD-DE08-FEB2-2524-2EB69B75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41339" r="10335" b="13287"/>
          <a:stretch>
            <a:fillRect/>
          </a:stretch>
        </p:blipFill>
        <p:spPr bwMode="auto">
          <a:xfrm>
            <a:off x="2743200" y="3411538"/>
            <a:ext cx="6400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4" name="Group 5">
            <a:extLst>
              <a:ext uri="{FF2B5EF4-FFF2-40B4-BE49-F238E27FC236}">
                <a16:creationId xmlns:a16="http://schemas.microsoft.com/office/drawing/2014/main" id="{EB329FC0-B077-D33C-FDA7-06ED12AF75AC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29707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CDDD337B-9402-F055-F258-B0E42C714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7">
              <a:extLst>
                <a:ext uri="{FF2B5EF4-FFF2-40B4-BE49-F238E27FC236}">
                  <a16:creationId xmlns:a16="http://schemas.microsoft.com/office/drawing/2014/main" id="{92DA8205-70E3-FAA4-8C6C-DEF8C028B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C1AD76B5-F44C-821B-5CF9-90A1560C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3" t="46751" r="32480" b="21161"/>
          <a:stretch>
            <a:fillRect/>
          </a:stretch>
        </p:blipFill>
        <p:spPr bwMode="auto">
          <a:xfrm>
            <a:off x="6516688" y="3725863"/>
            <a:ext cx="91281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Dia számának helye 11">
            <a:extLst>
              <a:ext uri="{FF2B5EF4-FFF2-40B4-BE49-F238E27FC236}">
                <a16:creationId xmlns:a16="http://schemas.microsoft.com/office/drawing/2014/main" id="{8FBA63D6-D3CD-BF44-E835-9B09B26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A4A998-F2B6-4A3D-B4D4-A1D284B82B06}" type="slidenum">
              <a:rPr lang="hu-HU" altLang="hu-HU"/>
              <a:pPr eaLnBrk="1" hangingPunct="1"/>
              <a:t>11</a:t>
            </a:fld>
            <a:endParaRPr lang="hu-HU" altLang="hu-HU"/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C679E1AE-7779-D7C8-53A4-DCCC8050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3644900"/>
            <a:ext cx="900112" cy="1944688"/>
          </a:xfrm>
          <a:prstGeom prst="rect">
            <a:avLst/>
          </a:prstGeom>
          <a:noFill/>
          <a:ln w="730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1">
            <a:extLst>
              <a:ext uri="{FF2B5EF4-FFF2-40B4-BE49-F238E27FC236}">
                <a16:creationId xmlns:a16="http://schemas.microsoft.com/office/drawing/2014/main" id="{BC83BC3F-5B05-724A-5EE4-9933E9DF3E45}"/>
              </a:ext>
            </a:extLst>
          </p:cNvPr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06E1778-9E0B-4DA2-8CD0-EBC34AEDBEBF}" type="slidenum">
              <a:rPr lang="en-US" altLang="hu-HU" sz="1200">
                <a:solidFill>
                  <a:srgbClr val="045C75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pPr algn="r" eaLnBrk="1" hangingPunct="1"/>
              <a:t>12</a:t>
            </a:fld>
            <a:endParaRPr lang="en-US" altLang="hu-HU" sz="1200">
              <a:solidFill>
                <a:srgbClr val="045C75"/>
              </a:solidFill>
              <a:latin typeface="Constantia" panose="02030602050306030303" pitchFamily="18" charset="0"/>
              <a:ea typeface="MS PGothic" panose="020B0600070205080204" pitchFamily="34" charset="-128"/>
            </a:endParaRPr>
          </a:p>
        </p:txBody>
      </p:sp>
      <p:sp>
        <p:nvSpPr>
          <p:cNvPr id="17411" name="Alcím 4">
            <a:extLst>
              <a:ext uri="{FF2B5EF4-FFF2-40B4-BE49-F238E27FC236}">
                <a16:creationId xmlns:a16="http://schemas.microsoft.com/office/drawing/2014/main" id="{D6A84892-96E3-4CC0-862A-F54023837057}"/>
              </a:ext>
            </a:extLst>
          </p:cNvPr>
          <p:cNvSpPr>
            <a:spLocks noGrp="1"/>
          </p:cNvSpPr>
          <p:nvPr>
            <p:ph type="subTitle" sz="quarter" idx="4294967295"/>
          </p:nvPr>
        </p:nvSpPr>
        <p:spPr>
          <a:xfrm>
            <a:off x="0" y="3059113"/>
            <a:ext cx="9251950" cy="14493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hu-HU" altLang="hu-HU" sz="3100">
                <a:solidFill>
                  <a:srgbClr val="FFFF00"/>
                </a:solidFill>
              </a:rPr>
              <a:t>Amikor a nagyítóból csak egy van egy ikerpárnak…</a:t>
            </a:r>
          </a:p>
        </p:txBody>
      </p:sp>
      <p:pic>
        <p:nvPicPr>
          <p:cNvPr id="17412" name="Picture 6" descr="F:\KÉPEK\OSSZES FOTO\2009.08.06-12. USA-Twinsburg\DSCF0334.JPG">
            <a:extLst>
              <a:ext uri="{FF2B5EF4-FFF2-40B4-BE49-F238E27FC236}">
                <a16:creationId xmlns:a16="http://schemas.microsoft.com/office/drawing/2014/main" id="{5EB8A7BC-8827-1564-7BD9-E4072E55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/>
          <a:stretch>
            <a:fillRect/>
          </a:stretch>
        </p:blipFill>
        <p:spPr bwMode="auto">
          <a:xfrm>
            <a:off x="0" y="0"/>
            <a:ext cx="673258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F:\KÉPEK\OSSZES FOTO\2009.08.06-12. USA-Twinsburg\DSCF0348.JPG">
            <a:extLst>
              <a:ext uri="{FF2B5EF4-FFF2-40B4-BE49-F238E27FC236}">
                <a16:creationId xmlns:a16="http://schemas.microsoft.com/office/drawing/2014/main" id="{44255B8A-BA83-2B26-993F-098B8586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3" b="12801"/>
          <a:stretch>
            <a:fillRect/>
          </a:stretch>
        </p:blipFill>
        <p:spPr bwMode="auto">
          <a:xfrm>
            <a:off x="1547813" y="3532188"/>
            <a:ext cx="6408737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3" name="Picture 9" descr="http://www.nagyitobolt.hu/termekek/termek_50.jpg">
            <a:extLst>
              <a:ext uri="{FF2B5EF4-FFF2-40B4-BE49-F238E27FC236}">
                <a16:creationId xmlns:a16="http://schemas.microsoft.com/office/drawing/2014/main" id="{FB39702D-CAA3-FA00-AD68-46857B84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58763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http://www.nagyitobolt.hu/termekek/termek_50.jpg">
            <a:extLst>
              <a:ext uri="{FF2B5EF4-FFF2-40B4-BE49-F238E27FC236}">
                <a16:creationId xmlns:a16="http://schemas.microsoft.com/office/drawing/2014/main" id="{A8D5D91F-59D6-FCB2-D2DE-AA28CFC03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1484313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Dia számának helye 7">
            <a:extLst>
              <a:ext uri="{FF2B5EF4-FFF2-40B4-BE49-F238E27FC236}">
                <a16:creationId xmlns:a16="http://schemas.microsoft.com/office/drawing/2014/main" id="{BB865F9F-13DA-3D5E-730F-856CDBDC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A290A8-17E7-4ACE-BE79-F1FFD198BDE8}" type="slidenum">
              <a:rPr lang="hu-HU" altLang="hu-HU"/>
              <a:pPr eaLnBrk="1" hangingPunct="1"/>
              <a:t>12</a:t>
            </a:fld>
            <a:endParaRPr lang="hu-HU" altLang="hu-H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11" dur="20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G_2443">
            <a:extLst>
              <a:ext uri="{FF2B5EF4-FFF2-40B4-BE49-F238E27FC236}">
                <a16:creationId xmlns:a16="http://schemas.microsoft.com/office/drawing/2014/main" id="{C357D529-B663-8AFC-F03E-27E7769BE17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-1611313"/>
            <a:ext cx="10440988" cy="8469313"/>
          </a:xfrm>
          <a:noFill/>
        </p:spPr>
      </p:pic>
      <p:sp>
        <p:nvSpPr>
          <p:cNvPr id="18435" name="Dia számának helye 2">
            <a:extLst>
              <a:ext uri="{FF2B5EF4-FFF2-40B4-BE49-F238E27FC236}">
                <a16:creationId xmlns:a16="http://schemas.microsoft.com/office/drawing/2014/main" id="{0AC955AB-D696-EB80-03A1-BE945235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E7AF18-CDF5-4772-B35D-6977829471B1}" type="slidenum">
              <a:rPr lang="hu-HU" altLang="hu-HU"/>
              <a:pPr eaLnBrk="1" hangingPunct="1"/>
              <a:t>13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1" descr="normal-carotid-for-cvs-scan">
            <a:extLst>
              <a:ext uri="{FF2B5EF4-FFF2-40B4-BE49-F238E27FC236}">
                <a16:creationId xmlns:a16="http://schemas.microsoft.com/office/drawing/2014/main" id="{CF81EBA1-24F7-EB8F-C6BB-463BFFAD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29791" r="-322" b="10628"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Line 18">
            <a:extLst>
              <a:ext uri="{FF2B5EF4-FFF2-40B4-BE49-F238E27FC236}">
                <a16:creationId xmlns:a16="http://schemas.microsoft.com/office/drawing/2014/main" id="{08A4A0F0-FFFC-E490-67D3-2AFF4A0F4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191000"/>
            <a:ext cx="8839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ED07DDF0-685C-AA85-AC01-8D7A4F19B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63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200" b="1">
                <a:solidFill>
                  <a:srgbClr val="FFFF00"/>
                </a:solidFill>
                <a:latin typeface="Century Gothic" panose="020B0502020202020204" pitchFamily="34" charset="0"/>
              </a:rPr>
              <a:t>A CAROTIS PLAKKOK </a:t>
            </a:r>
          </a:p>
          <a:p>
            <a:pPr eaLnBrk="1" hangingPunct="1"/>
            <a:r>
              <a:rPr lang="hu-HU" altLang="hu-HU" sz="3200" b="1">
                <a:solidFill>
                  <a:srgbClr val="FFFF00"/>
                </a:solidFill>
                <a:latin typeface="Century Gothic" panose="020B0502020202020204" pitchFamily="34" charset="0"/>
              </a:rPr>
              <a:t>GENETIKAI HÁTTERÉNEK </a:t>
            </a:r>
          </a:p>
          <a:p>
            <a:pPr eaLnBrk="1" hangingPunct="1"/>
            <a:r>
              <a:rPr lang="hu-HU" altLang="hu-HU" sz="3200" b="1">
                <a:solidFill>
                  <a:srgbClr val="FFFF00"/>
                </a:solidFill>
                <a:latin typeface="Century Gothic" panose="020B0502020202020204" pitchFamily="34" charset="0"/>
              </a:rPr>
              <a:t>VIZSGÁLATA</a:t>
            </a:r>
            <a:endParaRPr lang="hu-HU" altLang="hu-HU" sz="3100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28" name="Picture 10" descr="photo_twins">
            <a:extLst>
              <a:ext uri="{FF2B5EF4-FFF2-40B4-BE49-F238E27FC236}">
                <a16:creationId xmlns:a16="http://schemas.microsoft.com/office/drawing/2014/main" id="{5FE6BC1D-9A62-CA2C-DB3A-953F48A7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Dia számának helye 19">
            <a:extLst>
              <a:ext uri="{FF2B5EF4-FFF2-40B4-BE49-F238E27FC236}">
                <a16:creationId xmlns:a16="http://schemas.microsoft.com/office/drawing/2014/main" id="{3A0FDCA8-4DF0-DD5C-69CE-A31E3C29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54EE22-0F19-4CEF-AEB9-C880F675BB83}" type="slidenum">
              <a:rPr lang="hu-HU" altLang="hu-HU"/>
              <a:pPr eaLnBrk="1" hangingPunct="1"/>
              <a:t>14</a:t>
            </a:fld>
            <a:endParaRPr lang="hu-HU" altLang="hu-HU"/>
          </a:p>
        </p:txBody>
      </p:sp>
      <p:pic>
        <p:nvPicPr>
          <p:cNvPr id="30742" name="Picture 2" descr="http://upload.wikimedia.org/wikipedia/commons/4/48/Carotid_Plaque.jpg">
            <a:extLst>
              <a:ext uri="{FF2B5EF4-FFF2-40B4-BE49-F238E27FC236}">
                <a16:creationId xmlns:a16="http://schemas.microsoft.com/office/drawing/2014/main" id="{3141FE6B-D53D-442A-A601-2F024C5E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636838"/>
            <a:ext cx="16414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Rectangle 5">
            <a:extLst>
              <a:ext uri="{FF2B5EF4-FFF2-40B4-BE49-F238E27FC236}">
                <a16:creationId xmlns:a16="http://schemas.microsoft.com/office/drawing/2014/main" id="{12650A56-18EC-536F-063C-13732D53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9725"/>
            <a:ext cx="7596188" cy="4221163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Plakk jelenléte (van/nincs)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Plakk oldalisága (nincs/egyoldali/kétoldali)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Plakkok száma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Plakkok összmérete (</a:t>
            </a:r>
            <a:r>
              <a:rPr lang="en-US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mm</a:t>
            </a:r>
            <a:r>
              <a:rPr lang="en-US" altLang="hu-HU" sz="2600" baseline="300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; 50 percentilis felett/alatt)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Plakkok echogenitása 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echomentes/echoszegény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echodús/meszes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>
                <a:solidFill>
                  <a:schemeClr val="bg1"/>
                </a:solidFill>
                <a:latin typeface="Century Gothic" panose="020B0502020202020204" pitchFamily="34" charset="0"/>
              </a:rPr>
              <a:t>vegyes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6F4405A4-D5EF-BC31-9851-5827E38A19AB}"/>
              </a:ext>
            </a:extLst>
          </p:cNvPr>
          <p:cNvGrpSpPr>
            <a:grpSpLocks/>
          </p:cNvGrpSpPr>
          <p:nvPr/>
        </p:nvGrpSpPr>
        <p:grpSpPr bwMode="auto">
          <a:xfrm>
            <a:off x="0" y="1412875"/>
            <a:ext cx="1981200" cy="4800600"/>
            <a:chOff x="2256" y="912"/>
            <a:chExt cx="1248" cy="3024"/>
          </a:xfrm>
        </p:grpSpPr>
        <p:pic>
          <p:nvPicPr>
            <p:cNvPr id="34878" name="Picture 3" descr="car1">
              <a:extLst>
                <a:ext uri="{FF2B5EF4-FFF2-40B4-BE49-F238E27FC236}">
                  <a16:creationId xmlns:a16="http://schemas.microsoft.com/office/drawing/2014/main" id="{62C7B731-4B3E-A2D0-7EFD-96DF0F0CA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12"/>
              <a:ext cx="888" cy="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79" name="Picture 4" descr="car2">
              <a:extLst>
                <a:ext uri="{FF2B5EF4-FFF2-40B4-BE49-F238E27FC236}">
                  <a16:creationId xmlns:a16="http://schemas.microsoft.com/office/drawing/2014/main" id="{1D9B4270-F933-B484-AA51-4D2278A18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912"/>
              <a:ext cx="720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Title 11">
            <a:extLst>
              <a:ext uri="{FF2B5EF4-FFF2-40B4-BE49-F238E27FC236}">
                <a16:creationId xmlns:a16="http://schemas.microsoft.com/office/drawing/2014/main" id="{ABEB0623-504B-D103-DEF1-500F8CED2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6513" y="-315913"/>
            <a:ext cx="9144001" cy="1143001"/>
          </a:xfrm>
        </p:spPr>
        <p:txBody>
          <a:bodyPr/>
          <a:lstStyle/>
          <a:p>
            <a:pPr eaLnBrk="1" hangingPunct="1"/>
            <a:r>
              <a:rPr lang="hu-HU" altLang="hu-HU" sz="1800" b="1">
                <a:solidFill>
                  <a:srgbClr val="FFFF00"/>
                </a:solidFill>
                <a:latin typeface="Century Gothic" panose="020B0502020202020204" pitchFamily="34" charset="0"/>
              </a:rPr>
              <a:t>Életkor, nem, ország, testsúly-testmagasság index és dohányzás korrigált iker korrelációk, és legjobban illeszkedő univariáns ACE-modell eredményei</a:t>
            </a:r>
          </a:p>
        </p:txBody>
      </p:sp>
      <p:graphicFrame>
        <p:nvGraphicFramePr>
          <p:cNvPr id="34954" name="Group 138">
            <a:extLst>
              <a:ext uri="{FF2B5EF4-FFF2-40B4-BE49-F238E27FC236}">
                <a16:creationId xmlns:a16="http://schemas.microsoft.com/office/drawing/2014/main" id="{B494C98D-CC1D-A542-E7EC-07F70F6B4733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549275"/>
          <a:ext cx="7086600" cy="5851525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925686613"/>
                    </a:ext>
                  </a:extLst>
                </a:gridCol>
                <a:gridCol w="1265238">
                  <a:extLst>
                    <a:ext uri="{9D8B030D-6E8A-4147-A177-3AD203B41FA5}">
                      <a16:colId xmlns:a16="http://schemas.microsoft.com/office/drawing/2014/main" val="3146449665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1649889796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1354240302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5897533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981767028"/>
                    </a:ext>
                  </a:extLst>
                </a:gridCol>
              </a:tblGrid>
              <a:tr h="374650">
                <a:tc row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 gridSpan="2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Iker korrelációk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Variancia komponensek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946948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rMZ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rDZ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304395"/>
                  </a:ext>
                </a:extLst>
              </a:tr>
              <a:tr h="6985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Carotis plakk jelenléte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(0.561, 0.936)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(-1.000, 1.000)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77.4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(51.6, 90.4)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(0.0, 0.0)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22.6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(9.5, 47.5)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97306"/>
                  </a:ext>
                </a:extLst>
              </a:tr>
              <a:tr h="7000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Plakk echogenitás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0.717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(0.506, 0.847)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0.111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(-0.685, 0.764)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69.9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(16.1, 86.4)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(0.0, 3.2)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30.1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(15.6, 49.8)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040862"/>
                  </a:ext>
                </a:extLst>
              </a:tr>
              <a:tr h="6985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lakk nagyság</a:t>
                      </a:r>
                      <a:endParaRPr kumimoji="0" lang="hu-HU" altLang="hu-H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0.693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(0.476, 0.841)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0.351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(-0.542, 1.000)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68.3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(20.2, 86.7)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(0.0, 81.6)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(15.2, 51.8)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64169"/>
                  </a:ext>
                </a:extLst>
              </a:tr>
              <a:tr h="6985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lakk oldaliság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0.709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(0.495, 0.844)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0.374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(-0.321, 0.996)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(0.0, 87.0)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(0.0, 76.6)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29.1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(15.2, 48.1)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61863"/>
                  </a:ext>
                </a:extLst>
              </a:tr>
              <a:tr h="6985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Pl</a:t>
                      </a: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akkok száma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0.723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(0.521, 0.838)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0.269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(-0.481, 0.759)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71.3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(30.3, 84.5)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(0.0, 14.3)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(16.4, 46.6)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02915"/>
                  </a:ext>
                </a:extLst>
              </a:tr>
              <a:tr h="7000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Plakk jelenléte a carotis bulbusban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0.708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(0.459, 0.877)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-0.259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(-1.000, 0.281)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(40.4, 84.0)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(0.0, 0.0)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(16.1, 56.8)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175816"/>
                  </a:ext>
                </a:extLst>
              </a:tr>
              <a:tr h="69850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Plakk jelenléte az art. carotis internában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0.667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(0.337, 0.841)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0.228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(-0.998, 1.000)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(32.3, 90.2)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(0.0, 0.0)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 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(13.7, 57.9)</a:t>
                      </a:r>
                      <a:endParaRPr kumimoji="0" lang="hu-HU" altLang="hu-H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27626"/>
                  </a:ext>
                </a:extLst>
              </a:tr>
            </a:tbl>
          </a:graphicData>
        </a:graphic>
      </p:graphicFrame>
      <p:grpSp>
        <p:nvGrpSpPr>
          <p:cNvPr id="34874" name="Group 5">
            <a:extLst>
              <a:ext uri="{FF2B5EF4-FFF2-40B4-BE49-F238E27FC236}">
                <a16:creationId xmlns:a16="http://schemas.microsoft.com/office/drawing/2014/main" id="{56D8A3B6-98A5-E6F1-8133-36E5A694F7C9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34876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47638265-E1A2-D7A1-5B92-CAB829A59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7" name="Text Box 7">
              <a:extLst>
                <a:ext uri="{FF2B5EF4-FFF2-40B4-BE49-F238E27FC236}">
                  <a16:creationId xmlns:a16="http://schemas.microsoft.com/office/drawing/2014/main" id="{87F773DC-7A99-BAFB-E942-A529A60CC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sp>
        <p:nvSpPr>
          <p:cNvPr id="34875" name="Dia számának helye 9">
            <a:extLst>
              <a:ext uri="{FF2B5EF4-FFF2-40B4-BE49-F238E27FC236}">
                <a16:creationId xmlns:a16="http://schemas.microsoft.com/office/drawing/2014/main" id="{5983A79D-6FFF-4D4E-7FF0-F36953A9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FC590D-9E04-4D25-A187-056C473C34F7}" type="slidenum">
              <a:rPr lang="hu-HU" altLang="hu-HU"/>
              <a:pPr eaLnBrk="1" hangingPunct="1"/>
              <a:t>15</a:t>
            </a:fld>
            <a:endParaRPr lang="hu-HU" altLang="hu-HU"/>
          </a:p>
        </p:txBody>
      </p:sp>
      <p:sp>
        <p:nvSpPr>
          <p:cNvPr id="34955" name="Text Box 139">
            <a:extLst>
              <a:ext uri="{FF2B5EF4-FFF2-40B4-BE49-F238E27FC236}">
                <a16:creationId xmlns:a16="http://schemas.microsoft.com/office/drawing/2014/main" id="{8C4DDF40-30B4-DE57-DDB9-74DB1DB7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53188"/>
            <a:ext cx="3313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In press: </a:t>
            </a:r>
            <a:r>
              <a:rPr lang="hu-HU" altLang="hu-HU" i="1">
                <a:solidFill>
                  <a:schemeClr val="bg1"/>
                </a:solidFill>
              </a:rPr>
              <a:t>Stroke</a:t>
            </a:r>
          </a:p>
        </p:txBody>
      </p:sp>
      <p:pic>
        <p:nvPicPr>
          <p:cNvPr id="34957" name="Picture 141">
            <a:extLst>
              <a:ext uri="{FF2B5EF4-FFF2-40B4-BE49-F238E27FC236}">
                <a16:creationId xmlns:a16="http://schemas.microsoft.com/office/drawing/2014/main" id="{6FFCFAA4-25AE-60B8-74AE-378CD719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36523"/>
          <a:stretch>
            <a:fillRect/>
          </a:stretch>
        </p:blipFill>
        <p:spPr bwMode="auto">
          <a:xfrm>
            <a:off x="6659563" y="6369050"/>
            <a:ext cx="1441450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1CCB3006-42E3-F50C-9DDF-6307DF0EEE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464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A carotis plakkok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jelenléte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oldalisága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száma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összmérete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Char char=""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echogenitása </a:t>
            </a: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u-HU" altLang="hu-HU" sz="26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u-HU" altLang="hu-HU" sz="2600" b="1">
                <a:solidFill>
                  <a:schemeClr val="bg1"/>
                </a:solidFill>
                <a:latin typeface="Century Gothic" panose="020B0502020202020204" pitchFamily="34" charset="0"/>
              </a:rPr>
              <a:t>mind magasan örökletes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br>
              <a:rPr lang="hu-HU" altLang="hu-HU"/>
            </a:br>
            <a:endParaRPr lang="hu-HU" altLang="hu-HU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u-HU" altLang="hu-HU"/>
          </a:p>
        </p:txBody>
      </p:sp>
      <p:sp>
        <p:nvSpPr>
          <p:cNvPr id="36867" name="Title 11">
            <a:extLst>
              <a:ext uri="{FF2B5EF4-FFF2-40B4-BE49-F238E27FC236}">
                <a16:creationId xmlns:a16="http://schemas.microsoft.com/office/drawing/2014/main" id="{46D9FC9B-72BD-EA56-4163-2F3292B84D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700" b="1">
                <a:solidFill>
                  <a:srgbClr val="FFFF00"/>
                </a:solidFill>
                <a:latin typeface="Century Gothic" panose="020B0502020202020204" pitchFamily="34" charset="0"/>
              </a:rPr>
              <a:t>ÖSSZEGZÉS</a:t>
            </a:r>
            <a:br>
              <a:rPr lang="hu-HU" altLang="hu-HU">
                <a:solidFill>
                  <a:srgbClr val="FFFF00"/>
                </a:solidFill>
              </a:rPr>
            </a:br>
            <a:endParaRPr lang="hu-HU" altLang="hu-HU" sz="2400">
              <a:solidFill>
                <a:srgbClr val="FFFF00"/>
              </a:solidFill>
            </a:endParaRPr>
          </a:p>
        </p:txBody>
      </p:sp>
      <p:grpSp>
        <p:nvGrpSpPr>
          <p:cNvPr id="36868" name="Group 5">
            <a:extLst>
              <a:ext uri="{FF2B5EF4-FFF2-40B4-BE49-F238E27FC236}">
                <a16:creationId xmlns:a16="http://schemas.microsoft.com/office/drawing/2014/main" id="{4CBF49D6-0EF6-5EB0-76DC-8E1BEF50A11A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36872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A55795D1-E8F7-B1A4-EE6D-9C5B83B53F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 Box 7">
              <a:extLst>
                <a:ext uri="{FF2B5EF4-FFF2-40B4-BE49-F238E27FC236}">
                  <a16:creationId xmlns:a16="http://schemas.microsoft.com/office/drawing/2014/main" id="{28D148B9-707F-5D68-EC03-48DDF8A38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pic>
        <p:nvPicPr>
          <p:cNvPr id="36869" name="Picture 9" descr="360">
            <a:extLst>
              <a:ext uri="{FF2B5EF4-FFF2-40B4-BE49-F238E27FC236}">
                <a16:creationId xmlns:a16="http://schemas.microsoft.com/office/drawing/2014/main" id="{5C35010B-CDD7-5A90-C985-CFFDE755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6417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 descr="d89c990fc5b12445acd244847e8de022">
            <a:extLst>
              <a:ext uri="{FF2B5EF4-FFF2-40B4-BE49-F238E27FC236}">
                <a16:creationId xmlns:a16="http://schemas.microsoft.com/office/drawing/2014/main" id="{1265210C-6D04-5720-693F-67D2B7FD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6" t="24762" r="-1004" b="18095"/>
          <a:stretch>
            <a:fillRect/>
          </a:stretch>
        </p:blipFill>
        <p:spPr bwMode="auto">
          <a:xfrm>
            <a:off x="4953000" y="11430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Dia számának helye 8">
            <a:extLst>
              <a:ext uri="{FF2B5EF4-FFF2-40B4-BE49-F238E27FC236}">
                <a16:creationId xmlns:a16="http://schemas.microsoft.com/office/drawing/2014/main" id="{B690CE90-3585-8089-A900-77D863E1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C5606E-2F2A-4EA4-8CBF-F8C7405B23D9}" type="slidenum">
              <a:rPr lang="hu-HU" altLang="hu-HU"/>
              <a:pPr eaLnBrk="1" hangingPunct="1"/>
              <a:t>16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368B16AC-70E4-1109-5EDA-429734C07C10}"/>
              </a:ext>
            </a:extLst>
          </p:cNvPr>
          <p:cNvSpPr/>
          <p:nvPr/>
        </p:nvSpPr>
        <p:spPr>
          <a:xfrm>
            <a:off x="2514600" y="228600"/>
            <a:ext cx="4419600" cy="5638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5843" name="Picture 7" descr="http://1.bp.blogspot.com/_dioLmNkwK9Q/SwyB74UrGvI/AAAAAAAAAAM/X43rVieYYW0/s1600/parents.gif">
            <a:extLst>
              <a:ext uri="{FF2B5EF4-FFF2-40B4-BE49-F238E27FC236}">
                <a16:creationId xmlns:a16="http://schemas.microsoft.com/office/drawing/2014/main" id="{3445856D-B0B4-61EF-E972-18AE0339F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429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Szövegdoboz 6">
            <a:extLst>
              <a:ext uri="{FF2B5EF4-FFF2-40B4-BE49-F238E27FC236}">
                <a16:creationId xmlns:a16="http://schemas.microsoft.com/office/drawing/2014/main" id="{9703F220-6779-F33D-F54E-0F0810CB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7543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hu-HU" altLang="hu-HU" sz="900"/>
              <a:t>Ábrák: hrmviejo.blogspot.com, shelleyellisphotography.com, immortalhumans.com</a:t>
            </a:r>
          </a:p>
        </p:txBody>
      </p:sp>
      <p:pic>
        <p:nvPicPr>
          <p:cNvPr id="16393" name="Picture 9" descr="http://shelleyellisphotography.com/blog/wp-content/uploads/2009/11/Halifax-Baby-and-Child-Photography-Halifax-Baby-Photographer-1.jpg">
            <a:extLst>
              <a:ext uri="{FF2B5EF4-FFF2-40B4-BE49-F238E27FC236}">
                <a16:creationId xmlns:a16="http://schemas.microsoft.com/office/drawing/2014/main" id="{99248A05-F837-B1F5-3748-CB11EE91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514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Jobbra nyíl 9">
            <a:extLst>
              <a:ext uri="{FF2B5EF4-FFF2-40B4-BE49-F238E27FC236}">
                <a16:creationId xmlns:a16="http://schemas.microsoft.com/office/drawing/2014/main" id="{B14AC47E-3F51-D144-220D-143A75098712}"/>
              </a:ext>
            </a:extLst>
          </p:cNvPr>
          <p:cNvSpPr/>
          <p:nvPr/>
        </p:nvSpPr>
        <p:spPr>
          <a:xfrm rot="5400000">
            <a:off x="3702050" y="2851150"/>
            <a:ext cx="855663" cy="792163"/>
          </a:xfrm>
          <a:prstGeom prst="rightArrow">
            <a:avLst>
              <a:gd name="adj1" fmla="val 56061"/>
              <a:gd name="adj2" fmla="val 500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2" name="Picture 118">
            <a:extLst>
              <a:ext uri="{FF2B5EF4-FFF2-40B4-BE49-F238E27FC236}">
                <a16:creationId xmlns:a16="http://schemas.microsoft.com/office/drawing/2014/main" id="{BD48DAAE-EDB5-2900-A9DA-F07AF2A0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0">
            <a:extLst>
              <a:ext uri="{FF2B5EF4-FFF2-40B4-BE49-F238E27FC236}">
                <a16:creationId xmlns:a16="http://schemas.microsoft.com/office/drawing/2014/main" id="{9CFAA6D5-AC14-A95B-82A1-0EE8D8D4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1461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" name="Jobbra nyíl 14">
            <a:extLst>
              <a:ext uri="{FF2B5EF4-FFF2-40B4-BE49-F238E27FC236}">
                <a16:creationId xmlns:a16="http://schemas.microsoft.com/office/drawing/2014/main" id="{8B33F8B2-3B78-04CA-9B40-8B947EB48225}"/>
              </a:ext>
            </a:extLst>
          </p:cNvPr>
          <p:cNvSpPr/>
          <p:nvPr/>
        </p:nvSpPr>
        <p:spPr>
          <a:xfrm rot="5400000">
            <a:off x="4921250" y="2851150"/>
            <a:ext cx="855663" cy="792163"/>
          </a:xfrm>
          <a:prstGeom prst="rightArrow">
            <a:avLst>
              <a:gd name="adj1" fmla="val 56061"/>
              <a:gd name="adj2" fmla="val 50000"/>
            </a:avLst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16394" name="Picture 10">
            <a:extLst>
              <a:ext uri="{FF2B5EF4-FFF2-40B4-BE49-F238E27FC236}">
                <a16:creationId xmlns:a16="http://schemas.microsoft.com/office/drawing/2014/main" id="{CF77DF84-4016-91BB-ABDD-10992A20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20670" r="35802" b="17224"/>
          <a:stretch>
            <a:fillRect/>
          </a:stretch>
        </p:blipFill>
        <p:spPr bwMode="auto">
          <a:xfrm>
            <a:off x="7045325" y="2514600"/>
            <a:ext cx="20986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Jobbra nyíl 18">
            <a:extLst>
              <a:ext uri="{FF2B5EF4-FFF2-40B4-BE49-F238E27FC236}">
                <a16:creationId xmlns:a16="http://schemas.microsoft.com/office/drawing/2014/main" id="{DC4DA311-D412-9AC1-4F67-8E3BA3448ACB}"/>
              </a:ext>
            </a:extLst>
          </p:cNvPr>
          <p:cNvSpPr/>
          <p:nvPr/>
        </p:nvSpPr>
        <p:spPr>
          <a:xfrm>
            <a:off x="1676400" y="2789238"/>
            <a:ext cx="2012950" cy="792162"/>
          </a:xfrm>
          <a:prstGeom prst="rightArrow">
            <a:avLst>
              <a:gd name="adj1" fmla="val 56061"/>
              <a:gd name="adj2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Jobbra nyíl 19">
            <a:extLst>
              <a:ext uri="{FF2B5EF4-FFF2-40B4-BE49-F238E27FC236}">
                <a16:creationId xmlns:a16="http://schemas.microsoft.com/office/drawing/2014/main" id="{7B2BB13B-4698-74CD-C804-2F967A0E3B79}"/>
              </a:ext>
            </a:extLst>
          </p:cNvPr>
          <p:cNvSpPr/>
          <p:nvPr/>
        </p:nvSpPr>
        <p:spPr>
          <a:xfrm rot="10800000">
            <a:off x="5867400" y="2819400"/>
            <a:ext cx="1905000" cy="792163"/>
          </a:xfrm>
          <a:prstGeom prst="rightArrow">
            <a:avLst>
              <a:gd name="adj1" fmla="val 56061"/>
              <a:gd name="adj2" fmla="val 50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21" name="Picture 2" descr="http://upload.wikimedia.org/wikipedia/commons/4/48/Carotid_Plaque.jpg">
            <a:extLst>
              <a:ext uri="{FF2B5EF4-FFF2-40B4-BE49-F238E27FC236}">
                <a16:creationId xmlns:a16="http://schemas.microsoft.com/office/drawing/2014/main" id="{69F72ABB-0870-39D2-FE72-E7ADD6DE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667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upload.wikimedia.org/wikipedia/commons/4/48/Carotid_Plaque.jpg">
            <a:extLst>
              <a:ext uri="{FF2B5EF4-FFF2-40B4-BE49-F238E27FC236}">
                <a16:creationId xmlns:a16="http://schemas.microsoft.com/office/drawing/2014/main" id="{94A6089F-CDA0-5169-8957-986E0FDA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667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upload.wikimedia.org/wikipedia/commons/4/48/Carotid_Plaque.jpg">
            <a:extLst>
              <a:ext uri="{FF2B5EF4-FFF2-40B4-BE49-F238E27FC236}">
                <a16:creationId xmlns:a16="http://schemas.microsoft.com/office/drawing/2014/main" id="{40CB4471-344D-1E20-4F13-11C59006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3667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églalap 26">
            <a:extLst>
              <a:ext uri="{FF2B5EF4-FFF2-40B4-BE49-F238E27FC236}">
                <a16:creationId xmlns:a16="http://schemas.microsoft.com/office/drawing/2014/main" id="{8F3068EE-C438-152A-77EB-E6DCD78BB19C}"/>
              </a:ext>
            </a:extLst>
          </p:cNvPr>
          <p:cNvSpPr/>
          <p:nvPr/>
        </p:nvSpPr>
        <p:spPr>
          <a:xfrm>
            <a:off x="6629400" y="4015770"/>
            <a:ext cx="2887662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5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-128"/>
              </a:rPr>
              <a:t>67-77%</a:t>
            </a:r>
          </a:p>
        </p:txBody>
      </p:sp>
      <p:sp>
        <p:nvSpPr>
          <p:cNvPr id="28" name="Téglalap 27">
            <a:extLst>
              <a:ext uri="{FF2B5EF4-FFF2-40B4-BE49-F238E27FC236}">
                <a16:creationId xmlns:a16="http://schemas.microsoft.com/office/drawing/2014/main" id="{6227FBAB-EFB0-DD8B-CAFF-55915CFCEE8D}"/>
              </a:ext>
            </a:extLst>
          </p:cNvPr>
          <p:cNvSpPr/>
          <p:nvPr/>
        </p:nvSpPr>
        <p:spPr>
          <a:xfrm>
            <a:off x="-304800" y="4800600"/>
            <a:ext cx="2887662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45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-128"/>
              </a:rPr>
              <a:t>22-30%</a:t>
            </a:r>
          </a:p>
        </p:txBody>
      </p:sp>
      <p:grpSp>
        <p:nvGrpSpPr>
          <p:cNvPr id="35858" name="Group 5">
            <a:extLst>
              <a:ext uri="{FF2B5EF4-FFF2-40B4-BE49-F238E27FC236}">
                <a16:creationId xmlns:a16="http://schemas.microsoft.com/office/drawing/2014/main" id="{3824EEAD-76A3-2C89-ED75-74EEEA01D9CD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35860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CFA93F88-5F57-DED1-2694-4A8149FEF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1" name="Text Box 7">
              <a:extLst>
                <a:ext uri="{FF2B5EF4-FFF2-40B4-BE49-F238E27FC236}">
                  <a16:creationId xmlns:a16="http://schemas.microsoft.com/office/drawing/2014/main" id="{9A0EC603-81C2-A234-9DD8-17D6E2226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sp>
        <p:nvSpPr>
          <p:cNvPr id="35859" name="Dia számának helye 21">
            <a:extLst>
              <a:ext uri="{FF2B5EF4-FFF2-40B4-BE49-F238E27FC236}">
                <a16:creationId xmlns:a16="http://schemas.microsoft.com/office/drawing/2014/main" id="{B507CD42-D274-8630-B8AB-39A9E8E3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C9DEE8-3ABF-44D8-A81A-321DC1AE5248}" type="slidenum">
              <a:rPr lang="hu-HU" altLang="hu-HU"/>
              <a:pPr eaLnBrk="1" hangingPunct="1"/>
              <a:t>17</a:t>
            </a:fld>
            <a:endParaRPr lang="hu-HU" altLang="hu-H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1932DaisyAndVioletHilton">
            <a:extLst>
              <a:ext uri="{FF2B5EF4-FFF2-40B4-BE49-F238E27FC236}">
                <a16:creationId xmlns:a16="http://schemas.microsoft.com/office/drawing/2014/main" id="{8CC411A8-A7FB-8A6D-A4C7-2718528D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0460B690-6151-B1C3-B782-5329259B9C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229600" cy="704850"/>
          </a:xfrm>
        </p:spPr>
        <p:txBody>
          <a:bodyPr/>
          <a:lstStyle/>
          <a:p>
            <a:pPr eaLnBrk="1" hangingPunct="1"/>
            <a:r>
              <a:rPr lang="hu-HU" altLang="hu-HU" sz="3300" b="1">
                <a:solidFill>
                  <a:srgbClr val="FFFF00"/>
                </a:solidFill>
                <a:latin typeface="Century Gothic" panose="020B0502020202020204" pitchFamily="34" charset="0"/>
              </a:rPr>
              <a:t>KONKLÚZIÓ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3831F566-3173-717C-04B9-44C2823C914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200" y="1295400"/>
            <a:ext cx="2590800" cy="51054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"/>
            </a:pPr>
            <a:r>
              <a:rPr lang="hu-HU" altLang="hu-HU" sz="2400" b="1">
                <a:latin typeface="Century Gothic" panose="020B0502020202020204" pitchFamily="34" charset="0"/>
              </a:rPr>
              <a:t>Rosszabb hír: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u-HU" altLang="hu-HU" sz="2200">
                <a:latin typeface="Century Gothic" panose="020B0502020202020204" pitchFamily="34" charset="0"/>
              </a:rPr>
              <a:t>	A </a:t>
            </a:r>
            <a:r>
              <a:rPr lang="hu-HU" altLang="hu-HU" sz="2200" i="1">
                <a:latin typeface="Century Gothic" panose="020B0502020202020204" pitchFamily="34" charset="0"/>
              </a:rPr>
              <a:t>megelőzés</a:t>
            </a:r>
            <a:r>
              <a:rPr lang="hu-HU" altLang="hu-HU" sz="2200">
                <a:latin typeface="Century Gothic" panose="020B0502020202020204" pitchFamily="34" charset="0"/>
              </a:rPr>
              <a:t> (környezeti faktorok, pl</a:t>
            </a:r>
            <a:r>
              <a:rPr lang="en-GB" altLang="hu-HU" sz="2200">
                <a:latin typeface="Century Gothic" panose="020B0502020202020204" pitchFamily="34" charset="0"/>
              </a:rPr>
              <a:t>.</a:t>
            </a:r>
            <a:r>
              <a:rPr lang="hu-HU" altLang="hu-HU" sz="2200">
                <a:latin typeface="Century Gothic" panose="020B0502020202020204" pitchFamily="34" charset="0"/>
              </a:rPr>
              <a:t> dohányzás, étkezés, fizikai aktivitás)</a:t>
            </a:r>
            <a:r>
              <a:rPr lang="en-GB" altLang="hu-HU" sz="2200">
                <a:latin typeface="Century Gothic" panose="020B0502020202020204" pitchFamily="34" charset="0"/>
              </a:rPr>
              <a:t> </a:t>
            </a:r>
            <a:r>
              <a:rPr lang="hu-HU" altLang="hu-HU" sz="2200">
                <a:latin typeface="Century Gothic" panose="020B0502020202020204" pitchFamily="34" charset="0"/>
              </a:rPr>
              <a:t>csupán mérsékelt szereppel bír.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2D116ABC-71A5-4DED-71A1-59A82BB2952D}"/>
              </a:ext>
            </a:extLst>
          </p:cNvPr>
          <p:cNvSpPr>
            <a:spLocks/>
          </p:cNvSpPr>
          <p:nvPr/>
        </p:nvSpPr>
        <p:spPr bwMode="auto">
          <a:xfrm>
            <a:off x="6019800" y="1295400"/>
            <a:ext cx="31242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"/>
            </a:pPr>
            <a:r>
              <a:rPr lang="hu-HU" altLang="hu-HU" sz="2200" b="1">
                <a:latin typeface="Century Gothic" panose="020B0502020202020204" pitchFamily="34" charset="0"/>
              </a:rPr>
              <a:t>Magas rizikójú betegeknél: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hu-HU" altLang="hu-HU" sz="2200">
                <a:latin typeface="Century Gothic" panose="020B0502020202020204" pitchFamily="34" charset="0"/>
              </a:rPr>
              <a:t>	az érelmeszesedés korai stádiumban történő szűrése (carotis ultrahang) a szövődmények (pl. stroke) megelőzése érdekében.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hu-HU" altLang="hu-HU" sz="220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hu-HU" altLang="hu-HU" sz="2600">
              <a:latin typeface="Century Gothic" panose="020B0502020202020204" pitchFamily="34" charset="0"/>
            </a:endParaRPr>
          </a:p>
        </p:txBody>
      </p:sp>
      <p:sp>
        <p:nvSpPr>
          <p:cNvPr id="37894" name="Dia számának helye 5">
            <a:extLst>
              <a:ext uri="{FF2B5EF4-FFF2-40B4-BE49-F238E27FC236}">
                <a16:creationId xmlns:a16="http://schemas.microsoft.com/office/drawing/2014/main" id="{3A410D82-019C-DE67-21F8-CC4C49B4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40D79D-D120-45CA-AA63-E6EC8A82B85B}" type="slidenum">
              <a:rPr lang="hu-HU" altLang="hu-HU"/>
              <a:pPr eaLnBrk="1" hangingPunct="1"/>
              <a:t>18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5">
            <a:extLst>
              <a:ext uri="{FF2B5EF4-FFF2-40B4-BE49-F238E27FC236}">
                <a16:creationId xmlns:a16="http://schemas.microsoft.com/office/drawing/2014/main" id="{759680AA-ACA0-C08B-A598-5D879F4A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620713"/>
            <a:ext cx="4205287" cy="2235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RIZIKÓFAKTOROK</a:t>
            </a:r>
          </a:p>
          <a:p>
            <a:pPr algn="ctr" eaLnBrk="1" hangingPunct="1"/>
            <a:r>
              <a:rPr lang="hu-HU" altLang="hu-HU" sz="2000" b="1">
                <a:solidFill>
                  <a:srgbClr val="FF3300"/>
                </a:solidFill>
                <a:latin typeface="Garamond" panose="02020404030301010803" pitchFamily="18" charset="0"/>
              </a:rPr>
              <a:t>Magas (centrális) vérnyomás,</a:t>
            </a:r>
          </a:p>
          <a:p>
            <a:pPr algn="ctr" eaLnBrk="1" hangingPunct="1"/>
            <a:r>
              <a:rPr lang="hu-HU" altLang="hu-HU" sz="2000" b="1">
                <a:solidFill>
                  <a:srgbClr val="FF3300"/>
                </a:solidFill>
                <a:latin typeface="Garamond" panose="02020404030301010803" pitchFamily="18" charset="0"/>
              </a:rPr>
              <a:t>Fokozott érrugalmatlanság,</a:t>
            </a:r>
            <a:r>
              <a:rPr lang="hu-HU" altLang="hu-HU" sz="2000" b="1">
                <a:latin typeface="Garamond" panose="02020404030301010803" pitchFamily="18" charset="0"/>
              </a:rPr>
              <a:t>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Hypertonia,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Diabetes</a:t>
            </a:r>
            <a:r>
              <a:rPr lang="en-US" altLang="hu-HU" sz="2000" b="1">
                <a:latin typeface="Garamond" panose="02020404030301010803" pitchFamily="18" charset="0"/>
              </a:rPr>
              <a:t>,</a:t>
            </a:r>
            <a:r>
              <a:rPr lang="hu-HU" altLang="hu-HU" sz="2000" b="1">
                <a:latin typeface="Garamond" panose="02020404030301010803" pitchFamily="18" charset="0"/>
              </a:rPr>
              <a:t> Hypercholesterinaemia</a:t>
            </a:r>
            <a:r>
              <a:rPr lang="en-US" altLang="hu-HU" sz="2000" b="1">
                <a:latin typeface="Garamond" panose="02020404030301010803" pitchFamily="18" charset="0"/>
              </a:rPr>
              <a:t>,</a:t>
            </a:r>
            <a:endParaRPr lang="hu-HU" altLang="hu-HU" sz="2000" b="1">
              <a:latin typeface="Garamond" panose="02020404030301010803" pitchFamily="18" charset="0"/>
            </a:endParaRP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Dohányzás,</a:t>
            </a:r>
            <a:r>
              <a:rPr lang="en-US" altLang="hu-HU" sz="2000" b="1">
                <a:latin typeface="Garamond" panose="02020404030301010803" pitchFamily="18" charset="0"/>
              </a:rPr>
              <a:t> </a:t>
            </a:r>
            <a:r>
              <a:rPr lang="hu-HU" altLang="hu-HU" sz="2000" b="1">
                <a:latin typeface="Garamond" panose="02020404030301010803" pitchFamily="18" charset="0"/>
              </a:rPr>
              <a:t>Elhízás,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Metabolikus szindróma</a:t>
            </a:r>
          </a:p>
        </p:txBody>
      </p:sp>
      <p:sp>
        <p:nvSpPr>
          <p:cNvPr id="129027" name="Text Box 6">
            <a:extLst>
              <a:ext uri="{FF2B5EF4-FFF2-40B4-BE49-F238E27FC236}">
                <a16:creationId xmlns:a16="http://schemas.microsoft.com/office/drawing/2014/main" id="{F56B527C-86DE-7B5B-E8DD-7F96506D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2924175"/>
            <a:ext cx="2617787" cy="132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CÉLSZERVEK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Bal kamra hipertrófia, </a:t>
            </a:r>
            <a:endParaRPr lang="hu-HU" altLang="hu-HU" sz="2000" b="1"/>
          </a:p>
          <a:p>
            <a:pPr algn="ctr" eaLnBrk="1" hangingPunct="1"/>
            <a:r>
              <a:rPr lang="hu-HU" altLang="hu-HU" sz="2000" b="1">
                <a:solidFill>
                  <a:srgbClr val="FF0000"/>
                </a:solidFill>
                <a:latin typeface="Garamond" panose="02020404030301010803" pitchFamily="18" charset="0"/>
              </a:rPr>
              <a:t>Carotis falvastagság,</a:t>
            </a:r>
          </a:p>
          <a:p>
            <a:pPr algn="ctr" eaLnBrk="1" hangingPunct="1"/>
            <a:r>
              <a:rPr lang="hu-HU" altLang="hu-HU" sz="2000" b="1">
                <a:solidFill>
                  <a:srgbClr val="FF0000"/>
                </a:solidFill>
                <a:latin typeface="Garamond" panose="02020404030301010803" pitchFamily="18" charset="0"/>
              </a:rPr>
              <a:t>Carotis plakk</a:t>
            </a: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B3E1CD31-93D8-ED57-C8D1-C7F5186D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4629150"/>
            <a:ext cx="4238625" cy="1320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KÖVETKEZMÉNY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Szívinfarktus,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Stroke, 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Perifériás érbetegség</a:t>
            </a:r>
            <a:endParaRPr lang="hu-HU" sz="20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ea typeface="ＭＳ Ｐゴシック" charset="-128"/>
            </a:endParaRPr>
          </a:p>
        </p:txBody>
      </p:sp>
      <p:sp>
        <p:nvSpPr>
          <p:cNvPr id="129030" name="Title 11">
            <a:extLst>
              <a:ext uri="{FF2B5EF4-FFF2-40B4-BE49-F238E27FC236}">
                <a16:creationId xmlns:a16="http://schemas.microsoft.com/office/drawing/2014/main" id="{43F1498B-666D-7075-4B43-B5128A12433D}"/>
              </a:ext>
            </a:extLst>
          </p:cNvPr>
          <p:cNvSpPr>
            <a:spLocks/>
          </p:cNvSpPr>
          <p:nvPr/>
        </p:nvSpPr>
        <p:spPr bwMode="auto">
          <a:xfrm>
            <a:off x="304800" y="76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000" b="1">
                <a:solidFill>
                  <a:srgbClr val="FFFF00"/>
                </a:solidFill>
                <a:latin typeface="Century Gothic" panose="020B0502020202020204" pitchFamily="34" charset="0"/>
              </a:rPr>
              <a:t>ÖSSZEGZÉS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A470350A-B7A8-D0F7-12D4-116C6FCC240E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997200"/>
            <a:ext cx="2743200" cy="1320800"/>
            <a:chOff x="2112" y="720"/>
            <a:chExt cx="1680" cy="883"/>
          </a:xfrm>
        </p:grpSpPr>
        <p:sp>
          <p:nvSpPr>
            <p:cNvPr id="129032" name="Text Box 17">
              <a:extLst>
                <a:ext uri="{FF2B5EF4-FFF2-40B4-BE49-F238E27FC236}">
                  <a16:creationId xmlns:a16="http://schemas.microsoft.com/office/drawing/2014/main" id="{A3FBAE4F-1D44-B43D-6199-84F44A351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720"/>
              <a:ext cx="1680" cy="88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800" b="1">
                  <a:solidFill>
                    <a:srgbClr val="FFFF00"/>
                  </a:solidFill>
                  <a:latin typeface="Garamond" panose="02020404030301010803" pitchFamily="18" charset="0"/>
                </a:rPr>
                <a:t>Gének?</a:t>
              </a:r>
            </a:p>
            <a:p>
              <a:pPr algn="ctr" eaLnBrk="1" hangingPunct="1"/>
              <a:endParaRPr lang="hu-HU" altLang="hu-HU" sz="2800" b="1">
                <a:latin typeface="Garamond" panose="02020404030301010803" pitchFamily="18" charset="0"/>
              </a:endParaRPr>
            </a:p>
            <a:p>
              <a:pPr algn="ctr" eaLnBrk="1" hangingPunct="1"/>
              <a:endParaRPr lang="hu-HU" altLang="hu-HU" sz="2400" b="1">
                <a:latin typeface="Garamond" panose="02020404030301010803" pitchFamily="18" charset="0"/>
              </a:endParaRPr>
            </a:p>
          </p:txBody>
        </p:sp>
        <p:pic>
          <p:nvPicPr>
            <p:cNvPr id="129033" name="Picture 19" descr="gene">
              <a:extLst>
                <a:ext uri="{FF2B5EF4-FFF2-40B4-BE49-F238E27FC236}">
                  <a16:creationId xmlns:a16="http://schemas.microsoft.com/office/drawing/2014/main" id="{3219E3B5-439C-07F4-182F-04AE16A9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720"/>
              <a:ext cx="7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034" name="Group 5">
            <a:extLst>
              <a:ext uri="{FF2B5EF4-FFF2-40B4-BE49-F238E27FC236}">
                <a16:creationId xmlns:a16="http://schemas.microsoft.com/office/drawing/2014/main" id="{177D1A07-B92B-886F-C4D8-CC08C3439934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129035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F0D36F94-AE7A-6551-0FAA-6D8B42613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36" name="Text Box 7">
              <a:extLst>
                <a:ext uri="{FF2B5EF4-FFF2-40B4-BE49-F238E27FC236}">
                  <a16:creationId xmlns:a16="http://schemas.microsoft.com/office/drawing/2014/main" id="{AC3A5470-36BF-8DAA-1096-6D71D6873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pic>
        <p:nvPicPr>
          <p:cNvPr id="129037" name="Picture 14">
            <a:extLst>
              <a:ext uri="{FF2B5EF4-FFF2-40B4-BE49-F238E27FC236}">
                <a16:creationId xmlns:a16="http://schemas.microsoft.com/office/drawing/2014/main" id="{E5899AFE-DBB7-050F-926B-844C7F38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9812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elé nyíl 14">
            <a:extLst>
              <a:ext uri="{FF2B5EF4-FFF2-40B4-BE49-F238E27FC236}">
                <a16:creationId xmlns:a16="http://schemas.microsoft.com/office/drawing/2014/main" id="{0924DC71-5DDF-2D61-2D62-0A5485846A80}"/>
              </a:ext>
            </a:extLst>
          </p:cNvPr>
          <p:cNvSpPr/>
          <p:nvPr/>
        </p:nvSpPr>
        <p:spPr>
          <a:xfrm>
            <a:off x="228600" y="838200"/>
            <a:ext cx="609600" cy="5181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9039" name="Dia számának helye 15">
            <a:extLst>
              <a:ext uri="{FF2B5EF4-FFF2-40B4-BE49-F238E27FC236}">
                <a16:creationId xmlns:a16="http://schemas.microsoft.com/office/drawing/2014/main" id="{83BA6C09-38B5-39E5-9710-3F320A42C3E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74B094F-6B14-41C4-81DB-3BE3F31C2B66}" type="slidenum">
              <a:rPr lang="hu-HU" altLang="hu-HU" sz="1400"/>
              <a:pPr algn="r" eaLnBrk="1" hangingPunct="1"/>
              <a:t>19</a:t>
            </a:fld>
            <a:endParaRPr lang="hu-HU" altLang="hu-HU" sz="1400"/>
          </a:p>
        </p:txBody>
      </p:sp>
      <p:grpSp>
        <p:nvGrpSpPr>
          <p:cNvPr id="129060" name="Group 36">
            <a:extLst>
              <a:ext uri="{FF2B5EF4-FFF2-40B4-BE49-F238E27FC236}">
                <a16:creationId xmlns:a16="http://schemas.microsoft.com/office/drawing/2014/main" id="{A880FCE6-1E8A-DBC9-FF30-78A86D20B819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933825"/>
            <a:ext cx="2089150" cy="720725"/>
            <a:chOff x="2789" y="2478"/>
            <a:chExt cx="1316" cy="454"/>
          </a:xfrm>
        </p:grpSpPr>
        <p:grpSp>
          <p:nvGrpSpPr>
            <p:cNvPr id="129054" name="Group 30">
              <a:extLst>
                <a:ext uri="{FF2B5EF4-FFF2-40B4-BE49-F238E27FC236}">
                  <a16:creationId xmlns:a16="http://schemas.microsoft.com/office/drawing/2014/main" id="{A6909D3F-DA11-B7C7-E2EB-158CEF572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2478"/>
              <a:ext cx="1088" cy="454"/>
              <a:chOff x="2064" y="2840"/>
              <a:chExt cx="1088" cy="454"/>
            </a:xfrm>
          </p:grpSpPr>
          <p:sp>
            <p:nvSpPr>
              <p:cNvPr id="129047" name="Rectangle 23">
                <a:extLst>
                  <a:ext uri="{FF2B5EF4-FFF2-40B4-BE49-F238E27FC236}">
                    <a16:creationId xmlns:a16="http://schemas.microsoft.com/office/drawing/2014/main" id="{6BF5713D-1DF4-5376-ACF5-02469BD97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840"/>
                <a:ext cx="1088" cy="454"/>
              </a:xfrm>
              <a:prstGeom prst="rect">
                <a:avLst/>
              </a:prstGeom>
              <a:solidFill>
                <a:schemeClr val="bg1">
                  <a:alpha val="67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9046" name="WordArt 22">
                <a:extLst>
                  <a:ext uri="{FF2B5EF4-FFF2-40B4-BE49-F238E27FC236}">
                    <a16:creationId xmlns:a16="http://schemas.microsoft.com/office/drawing/2014/main" id="{1F7ECFF5-33D1-A111-FCEF-5F19CEE44B6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154" y="2931"/>
                <a:ext cx="907" cy="31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hu-HU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800000"/>
                    </a:solidFill>
                    <a:latin typeface="Arial Black" panose="020B0A04020102020204" pitchFamily="34" charset="0"/>
                  </a:rPr>
                  <a:t>66-77%</a:t>
                </a:r>
              </a:p>
            </p:txBody>
          </p:sp>
        </p:grpSp>
        <p:sp>
          <p:nvSpPr>
            <p:cNvPr id="129055" name="Line 31">
              <a:extLst>
                <a:ext uri="{FF2B5EF4-FFF2-40B4-BE49-F238E27FC236}">
                  <a16:creationId xmlns:a16="http://schemas.microsoft.com/office/drawing/2014/main" id="{22056AF9-ACDE-C763-5701-FDEF83058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2" y="2568"/>
              <a:ext cx="363" cy="1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9058" name="Group 34">
            <a:extLst>
              <a:ext uri="{FF2B5EF4-FFF2-40B4-BE49-F238E27FC236}">
                <a16:creationId xmlns:a16="http://schemas.microsoft.com/office/drawing/2014/main" id="{5EB22097-9DF8-FDE2-75B0-7691A2F3C39B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908050"/>
            <a:ext cx="2089150" cy="720725"/>
            <a:chOff x="2154" y="572"/>
            <a:chExt cx="1316" cy="454"/>
          </a:xfrm>
        </p:grpSpPr>
        <p:grpSp>
          <p:nvGrpSpPr>
            <p:cNvPr id="129053" name="Group 29">
              <a:extLst>
                <a:ext uri="{FF2B5EF4-FFF2-40B4-BE49-F238E27FC236}">
                  <a16:creationId xmlns:a16="http://schemas.microsoft.com/office/drawing/2014/main" id="{EE324DF1-4855-6C4D-4A2E-8B1D4731E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572"/>
              <a:ext cx="1088" cy="454"/>
              <a:chOff x="2290" y="572"/>
              <a:chExt cx="1088" cy="454"/>
            </a:xfrm>
          </p:grpSpPr>
          <p:sp>
            <p:nvSpPr>
              <p:cNvPr id="129050" name="Rectangle 26">
                <a:extLst>
                  <a:ext uri="{FF2B5EF4-FFF2-40B4-BE49-F238E27FC236}">
                    <a16:creationId xmlns:a16="http://schemas.microsoft.com/office/drawing/2014/main" id="{9730C082-1BC1-E040-56DB-7067A3F4B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572"/>
                <a:ext cx="1088" cy="454"/>
              </a:xfrm>
              <a:prstGeom prst="rect">
                <a:avLst/>
              </a:prstGeom>
              <a:solidFill>
                <a:schemeClr val="bg1">
                  <a:alpha val="67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9048" name="WordArt 24">
                <a:extLst>
                  <a:ext uri="{FF2B5EF4-FFF2-40B4-BE49-F238E27FC236}">
                    <a16:creationId xmlns:a16="http://schemas.microsoft.com/office/drawing/2014/main" id="{DCAAAEA1-43E6-5BEE-4636-20F237289C9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663"/>
                <a:ext cx="907" cy="31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hu-HU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800000"/>
                    </a:solidFill>
                    <a:latin typeface="Arial Black" panose="020B0A04020102020204" pitchFamily="34" charset="0"/>
                  </a:rPr>
                  <a:t>30-64%</a:t>
                </a:r>
              </a:p>
            </p:txBody>
          </p:sp>
        </p:grpSp>
        <p:sp>
          <p:nvSpPr>
            <p:cNvPr id="129056" name="Line 32">
              <a:extLst>
                <a:ext uri="{FF2B5EF4-FFF2-40B4-BE49-F238E27FC236}">
                  <a16:creationId xmlns:a16="http://schemas.microsoft.com/office/drawing/2014/main" id="{22C21C34-6C58-D76B-7089-07102C038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7" y="799"/>
              <a:ext cx="363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29059" name="Group 35">
            <a:extLst>
              <a:ext uri="{FF2B5EF4-FFF2-40B4-BE49-F238E27FC236}">
                <a16:creationId xmlns:a16="http://schemas.microsoft.com/office/drawing/2014/main" id="{82096C62-7671-9FBD-FCFA-46A3F517C9BA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357563"/>
            <a:ext cx="1873250" cy="720725"/>
            <a:chOff x="2789" y="2115"/>
            <a:chExt cx="1180" cy="454"/>
          </a:xfrm>
        </p:grpSpPr>
        <p:grpSp>
          <p:nvGrpSpPr>
            <p:cNvPr id="129052" name="Group 28">
              <a:extLst>
                <a:ext uri="{FF2B5EF4-FFF2-40B4-BE49-F238E27FC236}">
                  <a16:creationId xmlns:a16="http://schemas.microsoft.com/office/drawing/2014/main" id="{0898092E-1F8E-71E7-EB90-C912EC139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2115"/>
              <a:ext cx="1088" cy="454"/>
              <a:chOff x="2154" y="1071"/>
              <a:chExt cx="1088" cy="454"/>
            </a:xfrm>
          </p:grpSpPr>
          <p:sp>
            <p:nvSpPr>
              <p:cNvPr id="129051" name="Rectangle 27">
                <a:extLst>
                  <a:ext uri="{FF2B5EF4-FFF2-40B4-BE49-F238E27FC236}">
                    <a16:creationId xmlns:a16="http://schemas.microsoft.com/office/drawing/2014/main" id="{2702A4C4-3A44-A1CD-9C89-E8DD4A3C7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1071"/>
                <a:ext cx="1088" cy="454"/>
              </a:xfrm>
              <a:prstGeom prst="rect">
                <a:avLst/>
              </a:prstGeom>
              <a:solidFill>
                <a:schemeClr val="bg1">
                  <a:alpha val="67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9049" name="WordArt 25">
                <a:extLst>
                  <a:ext uri="{FF2B5EF4-FFF2-40B4-BE49-F238E27FC236}">
                    <a16:creationId xmlns:a16="http://schemas.microsoft.com/office/drawing/2014/main" id="{77326F64-C284-6E3E-0AC6-8F5C8C288E90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336" y="1162"/>
                <a:ext cx="725" cy="27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hu-HU" sz="3600" kern="10"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solidFill>
                      <a:srgbClr val="800000"/>
                    </a:solidFill>
                    <a:latin typeface="Arial Black" panose="020B0A04020102020204" pitchFamily="34" charset="0"/>
                  </a:rPr>
                  <a:t>0-38%</a:t>
                </a:r>
              </a:p>
            </p:txBody>
          </p:sp>
        </p:grpSp>
        <p:sp>
          <p:nvSpPr>
            <p:cNvPr id="129057" name="Line 33">
              <a:extLst>
                <a:ext uri="{FF2B5EF4-FFF2-40B4-BE49-F238E27FC236}">
                  <a16:creationId xmlns:a16="http://schemas.microsoft.com/office/drawing/2014/main" id="{598D96FF-C3AC-67F9-8A1C-36A69140D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96" y="2341"/>
              <a:ext cx="273" cy="4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1D761062-24A0-DD1B-A490-ACACB6D1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60575"/>
            <a:ext cx="90360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600">
                <a:solidFill>
                  <a:srgbClr val="FFFF00"/>
                </a:solidFill>
                <a:ea typeface="MS PGothic" panose="020B0600070205080204" pitchFamily="34" charset="-128"/>
              </a:rPr>
              <a:t>Csak gének (100%): </a:t>
            </a:r>
          </a:p>
          <a:p>
            <a:pPr eaLnBrk="1" hangingPunct="1">
              <a:spcBef>
                <a:spcPts val="650"/>
              </a:spcBef>
            </a:pPr>
            <a:r>
              <a:rPr lang="hu-HU" altLang="hu-HU" sz="2600">
                <a:solidFill>
                  <a:schemeClr val="bg1"/>
                </a:solidFill>
                <a:ea typeface="MS PGothic" panose="020B0600070205080204" pitchFamily="34" charset="-128"/>
              </a:rPr>
              <a:t>	kromoszóma rendellenességek 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600">
                <a:solidFill>
                  <a:srgbClr val="FFFF00"/>
                </a:solidFill>
                <a:ea typeface="MS PGothic" panose="020B0600070205080204" pitchFamily="34" charset="-128"/>
              </a:rPr>
              <a:t>Csak környezet (100%): </a:t>
            </a:r>
          </a:p>
          <a:p>
            <a:pPr eaLnBrk="1" hangingPunct="1">
              <a:spcBef>
                <a:spcPts val="650"/>
              </a:spcBef>
            </a:pPr>
            <a:r>
              <a:rPr lang="hu-HU" altLang="hu-HU" sz="2600">
                <a:solidFill>
                  <a:schemeClr val="bg1"/>
                </a:solidFill>
                <a:ea typeface="MS PGothic" panose="020B0600070205080204" pitchFamily="34" charset="-128"/>
              </a:rPr>
              <a:t>	fertőzések, táplálkozási ártalom, balesetek</a:t>
            </a:r>
          </a:p>
          <a:p>
            <a:pPr eaLnBrk="1" hangingPunct="1">
              <a:spcBef>
                <a:spcPts val="65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hu-HU" altLang="hu-HU" sz="2600">
                <a:solidFill>
                  <a:srgbClr val="FFFF00"/>
                </a:solidFill>
                <a:ea typeface="MS PGothic" panose="020B0600070205080204" pitchFamily="34" charset="-128"/>
              </a:rPr>
              <a:t>Genetika ÉS környezet (multifaktoriális):</a:t>
            </a:r>
            <a:r>
              <a:rPr lang="hu-HU" altLang="hu-HU" sz="260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ts val="650"/>
              </a:spcBef>
            </a:pPr>
            <a:r>
              <a:rPr lang="hu-HU" altLang="hu-HU" sz="2600">
                <a:solidFill>
                  <a:schemeClr val="bg1"/>
                </a:solidFill>
                <a:ea typeface="MS PGothic" panose="020B0600070205080204" pitchFamily="34" charset="-128"/>
              </a:rPr>
              <a:t>	veleszületett rendellenességek, diabetes, hypertonia, epilepszia, stb.</a:t>
            </a:r>
          </a:p>
          <a:p>
            <a:pPr eaLnBrk="1" hangingPunct="1">
              <a:spcBef>
                <a:spcPts val="650"/>
              </a:spcBef>
            </a:pPr>
            <a:endParaRPr lang="hu-HU" altLang="hu-HU" sz="260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F935E32-9DA0-3F9B-BFB7-202FC3406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5000">
                <a:solidFill>
                  <a:srgbClr val="FFFF00"/>
                </a:solidFill>
              </a:rPr>
              <a:t>Fenotípusok eredete</a:t>
            </a:r>
          </a:p>
        </p:txBody>
      </p:sp>
      <p:sp>
        <p:nvSpPr>
          <p:cNvPr id="5125" name="Dia számának helye 6">
            <a:extLst>
              <a:ext uri="{FF2B5EF4-FFF2-40B4-BE49-F238E27FC236}">
                <a16:creationId xmlns:a16="http://schemas.microsoft.com/office/drawing/2014/main" id="{7B2225FC-2D47-424C-5F98-AEA81E7A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194AB5-CB80-4B34-9F4C-E436EFD9304D}" type="slidenum">
              <a:rPr lang="hu-HU" altLang="hu-HU"/>
              <a:pPr eaLnBrk="1" hangingPunct="1"/>
              <a:t>2</a:t>
            </a:fld>
            <a:endParaRPr lang="hu-HU" altLang="hu-HU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3ADC05A-8AC2-2701-3C95-9CDE8CD2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497137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1" name="Group 5">
            <a:extLst>
              <a:ext uri="{FF2B5EF4-FFF2-40B4-BE49-F238E27FC236}">
                <a16:creationId xmlns:a16="http://schemas.microsoft.com/office/drawing/2014/main" id="{E40A8EED-629E-8D19-CB61-875896EE557A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5132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D8BFE438-D1E0-F604-FA65-D8A206E1E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Text Box 7">
              <a:extLst>
                <a:ext uri="{FF2B5EF4-FFF2-40B4-BE49-F238E27FC236}">
                  <a16:creationId xmlns:a16="http://schemas.microsoft.com/office/drawing/2014/main" id="{118F6B62-6BF9-BD37-03FA-B531637E2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0D8B28-57DB-BBB7-E412-8F05D8E27D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0"/>
            <a:ext cx="6659562" cy="1412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b="1" u="sng">
                <a:solidFill>
                  <a:srgbClr val="FFFF00"/>
                </a:solidFill>
              </a:rPr>
              <a:t>Köszönetnyilvánítás</a:t>
            </a:r>
            <a:endParaRPr lang="hu-HU" altLang="hu-HU" sz="600" b="1"/>
          </a:p>
        </p:txBody>
      </p:sp>
      <p:sp>
        <p:nvSpPr>
          <p:cNvPr id="9221" name="Text Box 9">
            <a:extLst>
              <a:ext uri="{FF2B5EF4-FFF2-40B4-BE49-F238E27FC236}">
                <a16:creationId xmlns:a16="http://schemas.microsoft.com/office/drawing/2014/main" id="{D90037C4-4FD2-9E53-7BAC-282AD8A5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3850" y="649288"/>
            <a:ext cx="8208963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hu-HU" altLang="hu-HU" sz="1500">
                <a:solidFill>
                  <a:schemeClr val="bg1"/>
                </a:solidFill>
              </a:rPr>
              <a:t>Emil MONOS, </a:t>
            </a:r>
            <a:r>
              <a:rPr lang="en-US" altLang="hu-HU" sz="1500">
                <a:solidFill>
                  <a:schemeClr val="bg1"/>
                </a:solidFill>
              </a:rPr>
              <a:t>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Claudio BARACCHINI,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Pierleone LUCATELLI,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Emanuele BOATTA,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Chiara ZINI,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Fabrizio FANELLI, 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Andrea Agnes MOLNAR,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Giorgio MENEGHETTI, 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Maria Antonietta STAZI, MSc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Emanuela MEDDA, BSc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Rodolfo COTICHINI, BSc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Lorenza NISTICÓ,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Corrado FAGNANI, BSc</a:t>
            </a:r>
            <a:endParaRPr lang="hu-HU" altLang="hu-HU" sz="1500">
              <a:solidFill>
                <a:schemeClr val="bg1"/>
              </a:solidFill>
            </a:endParaRPr>
          </a:p>
        </p:txBody>
      </p:sp>
      <p:sp>
        <p:nvSpPr>
          <p:cNvPr id="9222" name="AutoShape 11" descr="Z">
            <a:extLst>
              <a:ext uri="{FF2B5EF4-FFF2-40B4-BE49-F238E27FC236}">
                <a16:creationId xmlns:a16="http://schemas.microsoft.com/office/drawing/2014/main" id="{4E4930F1-344D-1C76-CFF7-1425DFBFEB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67125" y="2162175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9223" name="AutoShape 14" descr="9k=">
            <a:extLst>
              <a:ext uri="{FF2B5EF4-FFF2-40B4-BE49-F238E27FC236}">
                <a16:creationId xmlns:a16="http://schemas.microsoft.com/office/drawing/2014/main" id="{902B126F-8E06-8A11-A162-82DDD634A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9228" name="Dia számának helye 15">
            <a:extLst>
              <a:ext uri="{FF2B5EF4-FFF2-40B4-BE49-F238E27FC236}">
                <a16:creationId xmlns:a16="http://schemas.microsoft.com/office/drawing/2014/main" id="{28B051D1-9A01-51B9-A300-56BD7D3C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D120D2-9F11-42B3-911E-74EF7BE8A907}" type="slidenum">
              <a:rPr lang="hu-HU" altLang="hu-HU"/>
              <a:pPr eaLnBrk="1" hangingPunct="1"/>
              <a:t>20</a:t>
            </a:fld>
            <a:endParaRPr lang="hu-HU" altLang="hu-HU"/>
          </a:p>
        </p:txBody>
      </p:sp>
      <p:sp>
        <p:nvSpPr>
          <p:cNvPr id="9240" name="Text Box 9">
            <a:extLst>
              <a:ext uri="{FF2B5EF4-FFF2-40B4-BE49-F238E27FC236}">
                <a16:creationId xmlns:a16="http://schemas.microsoft.com/office/drawing/2014/main" id="{FBBC9068-01DA-4331-6F67-5F3383686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76250"/>
            <a:ext cx="820896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Janos OSZTOVITS,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Gyorgy JERMENDY, 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István PREDA, MD, PhD, DSc 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Róbert Gábor KISS,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Julia METNEKI,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Tamas HORVATH,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Giacomo PUCCI,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Pal BATA,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Kinga KARLINGER, MD,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Levente LITTVAY, PhD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Viktor BERCZI, 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Zsolt GARAMI, MD</a:t>
            </a:r>
            <a:endParaRPr lang="hu-HU" altLang="hu-HU" sz="1500">
              <a:solidFill>
                <a:schemeClr val="bg1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hu-HU" sz="1500">
                <a:solidFill>
                  <a:schemeClr val="bg1"/>
                </a:solidFill>
              </a:rPr>
              <a:t>Giuseppe SCHILLACI, MD, PhD, DSc</a:t>
            </a:r>
            <a:endParaRPr lang="hu-HU" altLang="hu-HU" sz="150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hu-HU" altLang="hu-HU" sz="15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hu-HU" altLang="hu-HU">
              <a:solidFill>
                <a:schemeClr val="bg1"/>
              </a:solidFill>
            </a:endParaRPr>
          </a:p>
        </p:txBody>
      </p:sp>
      <p:pic>
        <p:nvPicPr>
          <p:cNvPr id="9241" name="Picture 25">
            <a:extLst>
              <a:ext uri="{FF2B5EF4-FFF2-40B4-BE49-F238E27FC236}">
                <a16:creationId xmlns:a16="http://schemas.microsoft.com/office/drawing/2014/main" id="{836A7F58-B04A-D958-C9AF-25E3CA7C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21263"/>
            <a:ext cx="244792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2" name="Picture 26">
            <a:extLst>
              <a:ext uri="{FF2B5EF4-FFF2-40B4-BE49-F238E27FC236}">
                <a16:creationId xmlns:a16="http://schemas.microsoft.com/office/drawing/2014/main" id="{8F68DDE7-D702-CFA6-FE18-D54F40E72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12903" r="6448" b="28316"/>
          <a:stretch>
            <a:fillRect/>
          </a:stretch>
        </p:blipFill>
        <p:spPr bwMode="auto">
          <a:xfrm>
            <a:off x="0" y="5181600"/>
            <a:ext cx="3352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374" t="12903" r="6448" b="283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3" name="Picture 27">
            <a:extLst>
              <a:ext uri="{FF2B5EF4-FFF2-40B4-BE49-F238E27FC236}">
                <a16:creationId xmlns:a16="http://schemas.microsoft.com/office/drawing/2014/main" id="{E8037033-13D4-3D39-6251-06B7C872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32283" r="5260" b="11578"/>
          <a:stretch>
            <a:fillRect/>
          </a:stretch>
        </p:blipFill>
        <p:spPr bwMode="auto">
          <a:xfrm>
            <a:off x="5599113" y="5229225"/>
            <a:ext cx="3581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03" t="32283" r="5260" b="115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5" name="Picture 9">
            <a:extLst>
              <a:ext uri="{FF2B5EF4-FFF2-40B4-BE49-F238E27FC236}">
                <a16:creationId xmlns:a16="http://schemas.microsoft.com/office/drawing/2014/main" id="{D91DCFF9-92F9-20C9-0578-2981C039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49026"/>
          <a:stretch>
            <a:fillRect/>
          </a:stretch>
        </p:blipFill>
        <p:spPr bwMode="auto">
          <a:xfrm>
            <a:off x="0" y="259238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7" name="Text Box 1">
            <a:extLst>
              <a:ext uri="{FF2B5EF4-FFF2-40B4-BE49-F238E27FC236}">
                <a16:creationId xmlns:a16="http://schemas.microsoft.com/office/drawing/2014/main" id="{F8A35E63-E4D6-D912-C168-06B1D20B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563"/>
            <a:ext cx="7848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7000">
                <a:solidFill>
                  <a:schemeClr val="bg1"/>
                </a:solidFill>
                <a:latin typeface="Calibri" panose="020F0502020204030204" pitchFamily="34" charset="0"/>
              </a:rPr>
              <a:t>Köszönöm 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3B5156F-9C67-1068-EDAA-775E7988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7000">
                <a:latin typeface="Calibri" panose="020F0502020204030204" pitchFamily="34" charset="0"/>
              </a:rPr>
              <a:t>a figyelmet!</a:t>
            </a:r>
          </a:p>
        </p:txBody>
      </p:sp>
      <p:pic>
        <p:nvPicPr>
          <p:cNvPr id="126982" name="Picture 12" descr="3dflagsdotcom_hunga_2fawl">
            <a:extLst>
              <a:ext uri="{FF2B5EF4-FFF2-40B4-BE49-F238E27FC236}">
                <a16:creationId xmlns:a16="http://schemas.microsoft.com/office/drawing/2014/main" id="{B2689577-675E-655F-C21D-8651743EA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1257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Text Box 10">
            <a:extLst>
              <a:ext uri="{FF2B5EF4-FFF2-40B4-BE49-F238E27FC236}">
                <a16:creationId xmlns:a16="http://schemas.microsoft.com/office/drawing/2014/main" id="{99F4AB19-D09E-FAD1-3077-5C0BC05E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6516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>
                <a:solidFill>
                  <a:schemeClr val="bg1"/>
                </a:solidFill>
              </a:rPr>
              <a:t>Web: www.ikerkutatas.club.hu  </a:t>
            </a:r>
            <a:r>
              <a:rPr lang="hu-HU" altLang="hu-HU">
                <a:solidFill>
                  <a:schemeClr val="bg1"/>
                </a:solidFill>
                <a:ea typeface="MS PGothic" panose="020B0600070205080204" pitchFamily="34" charset="-128"/>
              </a:rPr>
              <a:t>Email: tarnoki2@gmail.com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5">
            <a:extLst>
              <a:ext uri="{FF2B5EF4-FFF2-40B4-BE49-F238E27FC236}">
                <a16:creationId xmlns:a16="http://schemas.microsoft.com/office/drawing/2014/main" id="{1A8C5FC7-24E6-C62B-E340-0937270379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524000"/>
            <a:ext cx="9036050" cy="4248150"/>
          </a:xfrm>
        </p:spPr>
        <p:txBody>
          <a:bodyPr/>
          <a:lstStyle/>
          <a:p>
            <a:pPr marL="273050" indent="-273050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chemeClr val="bg1"/>
                </a:solidFill>
              </a:rPr>
              <a:t>Egypetéjű (monozigóta, MZ) és kétpetéjű (dizigóta, DZ) ikrek</a:t>
            </a:r>
          </a:p>
          <a:p>
            <a:pPr marL="273050" indent="-273050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chemeClr val="bg1"/>
                </a:solidFill>
              </a:rPr>
              <a:t>DZ ikrek = kontroll csoport</a:t>
            </a:r>
          </a:p>
          <a:p>
            <a:pPr marL="273050" indent="-273050" eaLnBrk="1" hangingPunct="1">
              <a:buFont typeface="Wingdings 2" panose="05020102010507070707" pitchFamily="18" charset="2"/>
              <a:buChar char=""/>
            </a:pPr>
            <a:endParaRPr lang="hu-HU" altLang="hu-HU">
              <a:solidFill>
                <a:schemeClr val="bg1"/>
              </a:solidFill>
            </a:endParaRPr>
          </a:p>
          <a:p>
            <a:pPr marL="273050" indent="-273050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rgbClr val="FFFF00"/>
                </a:solidFill>
              </a:rPr>
              <a:t>ACE</a:t>
            </a:r>
            <a:r>
              <a:rPr lang="hu-HU" altLang="hu-HU">
                <a:solidFill>
                  <a:schemeClr val="bg1"/>
                </a:solidFill>
              </a:rPr>
              <a:t> modell:</a:t>
            </a:r>
          </a:p>
          <a:p>
            <a:pPr lvl="1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chemeClr val="bg1"/>
                </a:solidFill>
              </a:rPr>
              <a:t>A: öröklődés (</a:t>
            </a:r>
            <a:r>
              <a:rPr lang="hu-HU" altLang="hu-HU" b="1">
                <a:solidFill>
                  <a:srgbClr val="FFFF00"/>
                </a:solidFill>
              </a:rPr>
              <a:t>A</a:t>
            </a:r>
            <a:r>
              <a:rPr lang="hu-HU" altLang="hu-HU">
                <a:solidFill>
                  <a:schemeClr val="bg1"/>
                </a:solidFill>
              </a:rPr>
              <a:t>dditive genetics) (%)</a:t>
            </a:r>
          </a:p>
          <a:p>
            <a:pPr lvl="1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chemeClr val="bg1"/>
                </a:solidFill>
              </a:rPr>
              <a:t>C: Közös (</a:t>
            </a:r>
            <a:r>
              <a:rPr lang="hu-HU" altLang="hu-HU" b="1">
                <a:solidFill>
                  <a:srgbClr val="FFFF00"/>
                </a:solidFill>
              </a:rPr>
              <a:t>C</a:t>
            </a:r>
            <a:r>
              <a:rPr lang="hu-HU" altLang="hu-HU">
                <a:solidFill>
                  <a:schemeClr val="bg1"/>
                </a:solidFill>
              </a:rPr>
              <a:t>ommon) környezet (%)           </a:t>
            </a:r>
          </a:p>
          <a:p>
            <a:pPr lvl="1" eaLnBrk="1" hangingPunct="1">
              <a:buFont typeface="Wingdings 2" panose="05020102010507070707" pitchFamily="18" charset="2"/>
              <a:buChar char=""/>
            </a:pPr>
            <a:r>
              <a:rPr lang="hu-HU" altLang="hu-HU">
                <a:solidFill>
                  <a:schemeClr val="bg1"/>
                </a:solidFill>
              </a:rPr>
              <a:t>E: Egyéni (uniqu</a:t>
            </a:r>
            <a:r>
              <a:rPr lang="hu-HU" altLang="hu-HU" b="1">
                <a:solidFill>
                  <a:srgbClr val="FFFF00"/>
                </a:solidFill>
              </a:rPr>
              <a:t>E</a:t>
            </a:r>
            <a:r>
              <a:rPr lang="hu-HU" altLang="hu-HU">
                <a:solidFill>
                  <a:schemeClr val="bg1"/>
                </a:solidFill>
              </a:rPr>
              <a:t>) környezet (%)</a:t>
            </a:r>
          </a:p>
          <a:p>
            <a:pPr marL="273050" indent="-273050" eaLnBrk="1" hangingPunct="1">
              <a:buFontTx/>
              <a:buNone/>
            </a:pPr>
            <a:endParaRPr lang="hu-HU" altLang="hu-HU">
              <a:solidFill>
                <a:schemeClr val="bg1"/>
              </a:solidFill>
            </a:endParaRPr>
          </a:p>
        </p:txBody>
      </p:sp>
      <p:sp>
        <p:nvSpPr>
          <p:cNvPr id="4099" name="Title 11">
            <a:extLst>
              <a:ext uri="{FF2B5EF4-FFF2-40B4-BE49-F238E27FC236}">
                <a16:creationId xmlns:a16="http://schemas.microsoft.com/office/drawing/2014/main" id="{132E6F1D-5337-5682-F91C-1CFE5C9F88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 lIns="0" rIns="0" bIns="0" anchor="b"/>
          <a:lstStyle/>
          <a:p>
            <a:pPr eaLnBrk="1" hangingPunct="1"/>
            <a:r>
              <a:rPr lang="hu-HU" altLang="hu-HU">
                <a:solidFill>
                  <a:srgbClr val="FFFF00"/>
                </a:solidFill>
              </a:rPr>
              <a:t>Ikervizsgálatok jelentősége</a:t>
            </a:r>
          </a:p>
        </p:txBody>
      </p:sp>
      <p:sp>
        <p:nvSpPr>
          <p:cNvPr id="160778" name="AutoShape 10">
            <a:extLst>
              <a:ext uri="{FF2B5EF4-FFF2-40B4-BE49-F238E27FC236}">
                <a16:creationId xmlns:a16="http://schemas.microsoft.com/office/drawing/2014/main" id="{9854EA6C-5110-5966-4ED9-127AC2DE0E34}"/>
              </a:ext>
            </a:extLst>
          </p:cNvPr>
          <p:cNvSpPr>
            <a:spLocks/>
          </p:cNvSpPr>
          <p:nvPr/>
        </p:nvSpPr>
        <p:spPr bwMode="auto">
          <a:xfrm>
            <a:off x="6875463" y="5084763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444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a typeface="MS PGothic" panose="020B0600070205080204" pitchFamily="34" charset="-128"/>
            </a:endParaRPr>
          </a:p>
        </p:txBody>
      </p:sp>
      <p:sp>
        <p:nvSpPr>
          <p:cNvPr id="160779" name="Rectangle 11">
            <a:extLst>
              <a:ext uri="{FF2B5EF4-FFF2-40B4-BE49-F238E27FC236}">
                <a16:creationId xmlns:a16="http://schemas.microsoft.com/office/drawing/2014/main" id="{D130DF2A-3ABA-99F8-2318-C8BA9A7E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424488"/>
            <a:ext cx="1111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hu-HU" altLang="hu-HU" sz="2200">
                <a:solidFill>
                  <a:schemeClr val="bg1"/>
                </a:solidFill>
                <a:latin typeface="Constantia" panose="02030602050306030303" pitchFamily="18" charset="0"/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4103" name="Dia számának helye 8">
            <a:extLst>
              <a:ext uri="{FF2B5EF4-FFF2-40B4-BE49-F238E27FC236}">
                <a16:creationId xmlns:a16="http://schemas.microsoft.com/office/drawing/2014/main" id="{A91C194C-90CF-C21A-E4B3-9B9AD1BF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9B161-9F7E-4C2A-ABDC-BC737CF00333}" type="slidenum">
              <a:rPr lang="hu-HU" altLang="hu-HU"/>
              <a:pPr eaLnBrk="1" hangingPunct="1"/>
              <a:t>3</a:t>
            </a:fld>
            <a:endParaRPr lang="hu-HU" altLang="hu-HU"/>
          </a:p>
        </p:txBody>
      </p:sp>
      <p:pic>
        <p:nvPicPr>
          <p:cNvPr id="4107" name="Picture 11" descr="twins">
            <a:extLst>
              <a:ext uri="{FF2B5EF4-FFF2-40B4-BE49-F238E27FC236}">
                <a16:creationId xmlns:a16="http://schemas.microsoft.com/office/drawing/2014/main" id="{4DE920FE-90AB-A0F2-3313-B0E27678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2" b="46234"/>
          <a:stretch>
            <a:fillRect/>
          </a:stretch>
        </p:blipFill>
        <p:spPr bwMode="auto">
          <a:xfrm>
            <a:off x="7019925" y="2105025"/>
            <a:ext cx="212407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oup 5">
            <a:extLst>
              <a:ext uri="{FF2B5EF4-FFF2-40B4-BE49-F238E27FC236}">
                <a16:creationId xmlns:a16="http://schemas.microsoft.com/office/drawing/2014/main" id="{AFA69A18-E10A-D8A7-FCAD-4D74D53CCD7B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4109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B37CB6D3-35D2-FC9F-8D15-98E1E6515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">
              <a:extLst>
                <a:ext uri="{FF2B5EF4-FFF2-40B4-BE49-F238E27FC236}">
                  <a16:creationId xmlns:a16="http://schemas.microsoft.com/office/drawing/2014/main" id="{440E13BE-FE50-8518-55E4-BD8339FE5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0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  <p:bldP spid="1607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8">
            <a:extLst>
              <a:ext uri="{FF2B5EF4-FFF2-40B4-BE49-F238E27FC236}">
                <a16:creationId xmlns:a16="http://schemas.microsoft.com/office/drawing/2014/main" id="{D7D428DA-E48B-6371-A6FF-02226F7B3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191000"/>
            <a:ext cx="8839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15" name="Rectangle 17">
            <a:extLst>
              <a:ext uri="{FF2B5EF4-FFF2-40B4-BE49-F238E27FC236}">
                <a16:creationId xmlns:a16="http://schemas.microsoft.com/office/drawing/2014/main" id="{C4C9D70D-4965-0E37-AA30-45987E31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715000"/>
            <a:ext cx="22098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ea typeface="MS PGothic" panose="020B0600070205080204" pitchFamily="34" charset="-128"/>
            </a:endParaRP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78CA5469-13E5-1FD3-93FD-C304C410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144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1 Radiológiai és Onkoterápiás Klinika, Semmelweis Egyetem, Budapest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2 Genetic Epidemiology Unit, National Centre of Epidemiology, Istituto Superiore di Sanità, Rome, Italy 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3 Vascular and Interventional Radiology Unit, Department of Radiological Sciences, La Sapienza University of Rome, Rome, Italy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4 Department of Neurosciences, School of Medicine, University of Padua, Padua, Italy 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5 Bajcsy Zsilinszky Hospital, III. Department of Internal Medicine, Semmelweis University, Budapest, Hungary 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6 Central European University, Budapest, Hungary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7 Department of Hungarian Congenital Abnormalities Registry and Surveillance, National Centre for Healthcare Audit and Inspection, Budapest, Hungary  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8 Institute of Human Phisiology and Clinical Experimental Research, Semmelweis University, Budapest, Hungary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9 Semmelweis University, Faculty of Pharmacy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10 Research Group for Inflammation Biology and Immunogenomics of Hungarian Academy of Sciences and Semmelweis University, Budapest, Hungary </a:t>
            </a: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11 Unit of Internal Medicine, Angiology and Arteriosclerosis Disease, Department of Clinical and Experimental Medicine, University of Perugia, Perugia, Italy</a:t>
            </a:r>
            <a:r>
              <a:rPr lang="hu-HU" altLang="hu-HU" sz="800">
                <a:solidFill>
                  <a:schemeClr val="bg1"/>
                </a:solidFill>
                <a:ea typeface="MS PGothic" panose="020B0600070205080204" pitchFamily="34" charset="-128"/>
              </a:rPr>
              <a:t> </a:t>
            </a:r>
            <a:endParaRPr lang="hu-HU" altLang="hu-HU" sz="800" b="1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hu-HU" altLang="hu-HU" sz="800" b="1">
                <a:solidFill>
                  <a:schemeClr val="bg1"/>
                </a:solidFill>
                <a:ea typeface="MS PGothic" panose="020B0600070205080204" pitchFamily="34" charset="-128"/>
              </a:rPr>
              <a:t>12 The Methodist Hospital DeBakey Heart and Vascular Center, Houston, TX, USA</a:t>
            </a:r>
          </a:p>
        </p:txBody>
      </p:sp>
      <p:pic>
        <p:nvPicPr>
          <p:cNvPr id="13317" name="Picture 4" descr="http://orvostovabbkepzes.kreditzona.hu/wp-content/uploads/2009/02/sote_logo.jpg">
            <a:extLst>
              <a:ext uri="{FF2B5EF4-FFF2-40B4-BE49-F238E27FC236}">
                <a16:creationId xmlns:a16="http://schemas.microsoft.com/office/drawing/2014/main" id="{58CA9F59-5D0F-75D5-5733-093440C9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8">
            <a:extLst>
              <a:ext uri="{FF2B5EF4-FFF2-40B4-BE49-F238E27FC236}">
                <a16:creationId xmlns:a16="http://schemas.microsoft.com/office/drawing/2014/main" id="{88D87FAC-1B60-1C02-C15D-9B25AFB1C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763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100" b="1">
                <a:solidFill>
                  <a:srgbClr val="FFFF00"/>
                </a:solidFill>
                <a:ea typeface="MS PGothic" panose="020B0600070205080204" pitchFamily="34" charset="-128"/>
              </a:rPr>
              <a:t>A Nemzetközi Ikervizsgálat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3100" b="1">
                <a:solidFill>
                  <a:srgbClr val="FFFF00"/>
                </a:solidFill>
                <a:ea typeface="MS PGothic" panose="020B0600070205080204" pitchFamily="34" charset="-128"/>
              </a:rPr>
              <a:t>2009 </a:t>
            </a:r>
            <a:br>
              <a:rPr lang="hu-HU" altLang="hu-HU" sz="3100" b="1">
                <a:solidFill>
                  <a:srgbClr val="FFFF00"/>
                </a:solidFill>
                <a:ea typeface="MS PGothic" panose="020B0600070205080204" pitchFamily="34" charset="-128"/>
              </a:rPr>
            </a:br>
            <a:endParaRPr lang="hu-HU" altLang="hu-HU" sz="3100" b="1">
              <a:solidFill>
                <a:srgbClr val="FFFF00"/>
              </a:solidFill>
              <a:ea typeface="MS PGothic" panose="020B0600070205080204" pitchFamily="34" charset="-128"/>
            </a:endParaRPr>
          </a:p>
        </p:txBody>
      </p:sp>
      <p:pic>
        <p:nvPicPr>
          <p:cNvPr id="13319" name="Picture 10" descr="photo_twins">
            <a:extLst>
              <a:ext uri="{FF2B5EF4-FFF2-40B4-BE49-F238E27FC236}">
                <a16:creationId xmlns:a16="http://schemas.microsoft.com/office/drawing/2014/main" id="{AD131E3A-EB4B-4932-5B64-B6361692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38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twinstudy2009-molino">
            <a:extLst>
              <a:ext uri="{FF2B5EF4-FFF2-40B4-BE49-F238E27FC236}">
                <a16:creationId xmlns:a16="http://schemas.microsoft.com/office/drawing/2014/main" id="{8D461CAC-9D1F-4700-2C42-A310BC88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828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methodist">
            <a:extLst>
              <a:ext uri="{FF2B5EF4-FFF2-40B4-BE49-F238E27FC236}">
                <a16:creationId xmlns:a16="http://schemas.microsoft.com/office/drawing/2014/main" id="{AEA4603E-E616-FE10-A9F6-F289F014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400800"/>
            <a:ext cx="25146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3">
            <a:extLst>
              <a:ext uri="{FF2B5EF4-FFF2-40B4-BE49-F238E27FC236}">
                <a16:creationId xmlns:a16="http://schemas.microsoft.com/office/drawing/2014/main" id="{92D3C4BD-0593-7D83-1DB2-B54AC789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9713"/>
            <a:ext cx="4800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FFFFCC"/>
                </a:solidFill>
                <a:ea typeface="MS PGothic" panose="020B0600070205080204" pitchFamily="34" charset="-128"/>
              </a:rPr>
              <a:t>Tárnoki Ádám Domonkos</a:t>
            </a:r>
            <a:r>
              <a:rPr lang="hu-HU" altLang="hu-HU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</a:t>
            </a:r>
            <a:r>
              <a:rPr lang="hu-HU" altLang="hu-HU" b="1">
                <a:solidFill>
                  <a:srgbClr val="FFFFCC"/>
                </a:solidFill>
                <a:ea typeface="MS PGothic" panose="020B0600070205080204" pitchFamily="34" charset="-128"/>
              </a:rPr>
              <a:t>, </a:t>
            </a:r>
          </a:p>
          <a:p>
            <a:pPr algn="r" eaLnBrk="1" hangingPunct="1">
              <a:spcBef>
                <a:spcPct val="50000"/>
              </a:spcBef>
            </a:pPr>
            <a:r>
              <a:rPr lang="hu-HU" altLang="hu-HU" b="1">
                <a:solidFill>
                  <a:srgbClr val="FFFFCC"/>
                </a:solidFill>
                <a:ea typeface="MS PGothic" panose="020B0600070205080204" pitchFamily="34" charset="-128"/>
              </a:rPr>
              <a:t>Tárnoki Dávid László</a:t>
            </a:r>
            <a:r>
              <a:rPr lang="hu-HU" altLang="hu-HU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</a:t>
            </a:r>
            <a:r>
              <a:rPr lang="hu-HU" altLang="hu-HU" b="1">
                <a:solidFill>
                  <a:srgbClr val="FFFFCC"/>
                </a:solidFill>
                <a:ea typeface="MS PGothic" panose="020B0600070205080204" pitchFamily="34" charset="-128"/>
              </a:rPr>
              <a:t>,</a:t>
            </a:r>
          </a:p>
          <a:p>
            <a:pPr algn="r" eaLnBrk="1" hangingPunct="1">
              <a:spcBef>
                <a:spcPct val="50000"/>
              </a:spcBef>
            </a:pP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Maria Antonietta Stazi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Emanuela Medda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Rodolfo Cotichini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Corrado Fagnani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Lorenza Nisticò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Pierleone Lucatelli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3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Emanuele Boatta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3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Chiaretta Zini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3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Fabrizio Fanelli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3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Claudio Baracchini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4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Giorgio Meneghetti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4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Osztovits János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5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Jermendy György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5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Littvay Levente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6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Métneki Júlia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7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Horvath Tamás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8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Karlinger Kinga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 Lannert Ágnes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9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Molnar Andrea Ágnes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10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</a:t>
            </a:r>
          </a:p>
          <a:p>
            <a:pPr algn="r" eaLnBrk="1" hangingPunct="1">
              <a:spcBef>
                <a:spcPct val="50000"/>
              </a:spcBef>
            </a:pP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Giuseppe Schillaci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11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Zsolt Garami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12</a:t>
            </a:r>
            <a:r>
              <a:rPr lang="hu-HU" altLang="hu-HU" sz="1300" b="1">
                <a:solidFill>
                  <a:srgbClr val="FFFFCC"/>
                </a:solidFill>
                <a:ea typeface="MS PGothic" panose="020B0600070205080204" pitchFamily="34" charset="-128"/>
              </a:rPr>
              <a:t>, Viktor Berczi</a:t>
            </a:r>
            <a:r>
              <a:rPr lang="hu-HU" altLang="hu-HU" sz="1300" b="1" baseline="30000">
                <a:solidFill>
                  <a:srgbClr val="FFFFCC"/>
                </a:solidFill>
                <a:ea typeface="MS PGothic" panose="020B0600070205080204" pitchFamily="34" charset="-128"/>
              </a:rPr>
              <a:t>1</a:t>
            </a:r>
            <a:r>
              <a:rPr lang="hu-HU" altLang="hu-HU">
                <a:solidFill>
                  <a:srgbClr val="FFFFCC"/>
                </a:solidFill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13323" name="Picture 14" descr="lasapienza">
            <a:extLst>
              <a:ext uri="{FF2B5EF4-FFF2-40B4-BE49-F238E27FC236}">
                <a16:creationId xmlns:a16="http://schemas.microsoft.com/office/drawing/2014/main" id="{2628F350-7A8E-3B4A-C79A-5A08A344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150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6" descr="gemelliisslogo">
            <a:extLst>
              <a:ext uri="{FF2B5EF4-FFF2-40B4-BE49-F238E27FC236}">
                <a16:creationId xmlns:a16="http://schemas.microsoft.com/office/drawing/2014/main" id="{CCDC1BA9-64F6-F95F-FEB3-7FE4C2455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2" descr="LogoUniPg">
            <a:extLst>
              <a:ext uri="{FF2B5EF4-FFF2-40B4-BE49-F238E27FC236}">
                <a16:creationId xmlns:a16="http://schemas.microsoft.com/office/drawing/2014/main" id="{28D6FCAE-ABB3-5B88-1550-0D3777EC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unipadova-logo">
            <a:extLst>
              <a:ext uri="{FF2B5EF4-FFF2-40B4-BE49-F238E27FC236}">
                <a16:creationId xmlns:a16="http://schemas.microsoft.com/office/drawing/2014/main" id="{E9B4C2C1-F01D-72AD-8A9C-5E8BFFAD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5715000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7" name="Group 18">
            <a:extLst>
              <a:ext uri="{FF2B5EF4-FFF2-40B4-BE49-F238E27FC236}">
                <a16:creationId xmlns:a16="http://schemas.microsoft.com/office/drawing/2014/main" id="{D66D22A4-1A35-C292-2D67-9BE6A2CFA49B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0"/>
            <a:ext cx="3505200" cy="1131888"/>
            <a:chOff x="3552" y="0"/>
            <a:chExt cx="2208" cy="713"/>
          </a:xfrm>
        </p:grpSpPr>
        <p:pic>
          <p:nvPicPr>
            <p:cNvPr id="13329" name="Picture 19" descr="honlapheader">
              <a:extLst>
                <a:ext uri="{FF2B5EF4-FFF2-40B4-BE49-F238E27FC236}">
                  <a16:creationId xmlns:a16="http://schemas.microsoft.com/office/drawing/2014/main" id="{DC893F20-77EC-3A1F-CDBB-3F39ECC68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" y="0"/>
              <a:ext cx="2153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Kép 4" descr="k_cimer_sote.gif">
              <a:extLst>
                <a:ext uri="{FF2B5EF4-FFF2-40B4-BE49-F238E27FC236}">
                  <a16:creationId xmlns:a16="http://schemas.microsoft.com/office/drawing/2014/main" id="{8A204983-F83B-87E7-AED9-B271208E7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4"/>
              <a:ext cx="624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Rectangle 21">
              <a:extLst>
                <a:ext uri="{FF2B5EF4-FFF2-40B4-BE49-F238E27FC236}">
                  <a16:creationId xmlns:a16="http://schemas.microsoft.com/office/drawing/2014/main" id="{2AAFEE3A-395D-B403-0750-2AB3C75F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48"/>
              <a:ext cx="102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indent="190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Constantia" panose="02030602050306030303" pitchFamily="18" charset="0"/>
                  <a:ea typeface="MS PGothic" panose="020B0600070205080204" pitchFamily="34" charset="-128"/>
                </a:rPr>
                <a:t>SEMMELWEIS</a:t>
              </a:r>
              <a:endParaRPr lang="hu-HU" altLang="hu-HU" sz="1000" b="1">
                <a:solidFill>
                  <a:schemeClr val="bg1"/>
                </a:solidFill>
                <a:ea typeface="MS PGothic" panose="020B0600070205080204" pitchFamily="34" charset="-128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Constantia" panose="02030602050306030303" pitchFamily="18" charset="0"/>
                  <a:ea typeface="MS PGothic" panose="020B0600070205080204" pitchFamily="34" charset="-128"/>
                </a:rPr>
                <a:t>EGYETEM</a:t>
              </a:r>
              <a:endParaRPr lang="hu-HU" altLang="hu-HU" sz="1000" b="1">
                <a:solidFill>
                  <a:schemeClr val="bg1"/>
                </a:solidFill>
                <a:ea typeface="MS PGothic" panose="020B0600070205080204" pitchFamily="34" charset="-128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Constantia" panose="02030602050306030303" pitchFamily="18" charset="0"/>
                  <a:ea typeface="MS PGothic" panose="020B0600070205080204" pitchFamily="34" charset="-128"/>
                </a:rPr>
                <a:t>RADIOLÓGIAI ÉS</a:t>
              </a:r>
              <a:endParaRPr lang="hu-HU" altLang="hu-HU" sz="1000" b="1">
                <a:solidFill>
                  <a:schemeClr val="bg1"/>
                </a:solidFill>
                <a:ea typeface="MS PGothic" panose="020B0600070205080204" pitchFamily="34" charset="-128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Constantia" panose="02030602050306030303" pitchFamily="18" charset="0"/>
                  <a:ea typeface="MS PGothic" panose="020B0600070205080204" pitchFamily="34" charset="-128"/>
                </a:rPr>
                <a:t>ONKOTERÁPIÁS</a:t>
              </a:r>
              <a:endParaRPr lang="hu-HU" altLang="hu-HU" sz="1000" b="1">
                <a:solidFill>
                  <a:schemeClr val="bg1"/>
                </a:solidFill>
                <a:ea typeface="MS PGothic" panose="020B0600070205080204" pitchFamily="34" charset="-128"/>
              </a:endParaRPr>
            </a:p>
            <a:p>
              <a: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Constantia" panose="02030602050306030303" pitchFamily="18" charset="0"/>
                  <a:ea typeface="MS PGothic" panose="020B0600070205080204" pitchFamily="34" charset="-128"/>
                </a:rPr>
                <a:t>KLINIKA</a:t>
              </a:r>
            </a:p>
          </p:txBody>
        </p:sp>
      </p:grpSp>
      <p:sp>
        <p:nvSpPr>
          <p:cNvPr id="13328" name="Dia számának helye 18">
            <a:extLst>
              <a:ext uri="{FF2B5EF4-FFF2-40B4-BE49-F238E27FC236}">
                <a16:creationId xmlns:a16="http://schemas.microsoft.com/office/drawing/2014/main" id="{E15F9422-8823-E439-44D4-CFF8CC381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783860-2AF6-42D9-9B9F-F02B332670F3}" type="slidenum">
              <a:rPr lang="hu-HU" altLang="hu-HU"/>
              <a:pPr eaLnBrk="1" hangingPunct="1"/>
              <a:t>4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87DC194D-82C3-9696-1946-640BA44D66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3400" y="2933700"/>
            <a:ext cx="7854950" cy="1808163"/>
          </a:xfrm>
        </p:spPr>
        <p:txBody>
          <a:bodyPr lIns="0" rIns="18288"/>
          <a:lstStyle/>
          <a:p>
            <a:pPr marL="0" indent="0" algn="r" eaLnBrk="1" hangingPunct="1">
              <a:buFontTx/>
              <a:buNone/>
            </a:pPr>
            <a:endParaRPr lang="hu-HU" altLang="hu-HU"/>
          </a:p>
        </p:txBody>
      </p:sp>
      <p:pic>
        <p:nvPicPr>
          <p:cNvPr id="14339" name="Picture 2" descr="E:\IKERKUTATÁS VÉGLEGES\twins.jpg">
            <a:extLst>
              <a:ext uri="{FF2B5EF4-FFF2-40B4-BE49-F238E27FC236}">
                <a16:creationId xmlns:a16="http://schemas.microsoft.com/office/drawing/2014/main" id="{80385BA6-E6CE-C1E6-4CFF-89C1C2E2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151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E:\KUTATÁSOK\twinstudy2009-molino.jpg">
            <a:extLst>
              <a:ext uri="{FF2B5EF4-FFF2-40B4-BE49-F238E27FC236}">
                <a16:creationId xmlns:a16="http://schemas.microsoft.com/office/drawing/2014/main" id="{047D1792-CD26-D47F-D2C8-C3AAEADA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www.google.com/url?source=imgres&amp;ct=tbn&amp;q=http://www.enchantedlearning.com/europe/italy/Italy_color.GIF&amp;usg=AFQjCNHKoNduFjf71CfhtIjgGhQ_sE-Glg">
            <a:extLst>
              <a:ext uri="{FF2B5EF4-FFF2-40B4-BE49-F238E27FC236}">
                <a16:creationId xmlns:a16="http://schemas.microsoft.com/office/drawing/2014/main" id="{505CE0BB-7B2E-E9A6-E170-3C300968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7430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images.google.com/url?source=imgres&amp;ct=tbn&amp;q=http://www.ispor.org/HTARoadMaps/Hungary/HungaryMap.gif&amp;usg=AFQjCNF7M-sPc0z6BpHu4CCD6IeycTMMVg">
            <a:extLst>
              <a:ext uri="{FF2B5EF4-FFF2-40B4-BE49-F238E27FC236}">
                <a16:creationId xmlns:a16="http://schemas.microsoft.com/office/drawing/2014/main" id="{57EF64A8-E73F-BAC6-CB5B-7FE95894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2895600"/>
            <a:ext cx="20907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http://images.google.com/url?source=imgres&amp;ct=tbn&amp;q=http://www.welt-atlas.de/datenbank/karten/karte-0-9013.gif&amp;usg=AFQjCNGWaJK2k8dnsl9Pt662FSxC0z7rAg">
            <a:extLst>
              <a:ext uri="{FF2B5EF4-FFF2-40B4-BE49-F238E27FC236}">
                <a16:creationId xmlns:a16="http://schemas.microsoft.com/office/drawing/2014/main" id="{AAE85AC2-D5F7-3ED6-BC8C-1C66C8F9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703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itle 1">
            <a:extLst>
              <a:ext uri="{FF2B5EF4-FFF2-40B4-BE49-F238E27FC236}">
                <a16:creationId xmlns:a16="http://schemas.microsoft.com/office/drawing/2014/main" id="{43B096C0-A9C1-C07B-4419-0AAF0D966C56}"/>
              </a:ext>
            </a:extLst>
          </p:cNvPr>
          <p:cNvSpPr txBox="1">
            <a:spLocks/>
          </p:cNvSpPr>
          <p:nvPr/>
        </p:nvSpPr>
        <p:spPr bwMode="auto">
          <a:xfrm>
            <a:off x="3429000" y="1752600"/>
            <a:ext cx="190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USA</a:t>
            </a:r>
          </a:p>
        </p:txBody>
      </p:sp>
      <p:sp>
        <p:nvSpPr>
          <p:cNvPr id="14345" name="Text Box 8">
            <a:extLst>
              <a:ext uri="{FF2B5EF4-FFF2-40B4-BE49-F238E27FC236}">
                <a16:creationId xmlns:a16="http://schemas.microsoft.com/office/drawing/2014/main" id="{8522B32C-815B-A621-D815-C97DA9ED8762}"/>
              </a:ext>
            </a:extLst>
          </p:cNvPr>
          <p:cNvSpPr txBox="1">
            <a:spLocks/>
          </p:cNvSpPr>
          <p:nvPr/>
        </p:nvSpPr>
        <p:spPr bwMode="auto">
          <a:xfrm>
            <a:off x="6781800" y="1981200"/>
            <a:ext cx="2362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u-HU" altLang="hu-HU" sz="3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MAGYAR-ORSZÁG</a:t>
            </a:r>
          </a:p>
        </p:txBody>
      </p:sp>
      <p:pic>
        <p:nvPicPr>
          <p:cNvPr id="14346" name="Picture 15" descr="http://images.google.com/url?source=imgres&amp;ct=tbn&amp;q=http://www.hbocmeeting2009.org/loghi/iss.jpg&amp;usg=AFQjCNGRhRL2lSdwc-Qd6-it5LajE4s1TA">
            <a:extLst>
              <a:ext uri="{FF2B5EF4-FFF2-40B4-BE49-F238E27FC236}">
                <a16:creationId xmlns:a16="http://schemas.microsoft.com/office/drawing/2014/main" id="{AAA96725-165B-31DD-7660-9E89C4E9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E:\KUTATÁSOK\IKERKUTATÁS VÉGLEGES\SOTE_logo.jpg">
            <a:extLst>
              <a:ext uri="{FF2B5EF4-FFF2-40B4-BE49-F238E27FC236}">
                <a16:creationId xmlns:a16="http://schemas.microsoft.com/office/drawing/2014/main" id="{F8DD72AA-2352-CD64-03CC-AB802899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1">
            <a:extLst>
              <a:ext uri="{FF2B5EF4-FFF2-40B4-BE49-F238E27FC236}">
                <a16:creationId xmlns:a16="http://schemas.microsoft.com/office/drawing/2014/main" id="{E967C10B-100D-F7AA-6CD4-DB778367BFFA}"/>
              </a:ext>
            </a:extLst>
          </p:cNvPr>
          <p:cNvSpPr txBox="1">
            <a:spLocks/>
          </p:cNvSpPr>
          <p:nvPr/>
        </p:nvSpPr>
        <p:spPr bwMode="auto">
          <a:xfrm>
            <a:off x="228600" y="1828800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OLASZ-ORSZÁG</a:t>
            </a:r>
          </a:p>
        </p:txBody>
      </p:sp>
      <p:sp>
        <p:nvSpPr>
          <p:cNvPr id="14349" name="Dia számának helye 12">
            <a:extLst>
              <a:ext uri="{FF2B5EF4-FFF2-40B4-BE49-F238E27FC236}">
                <a16:creationId xmlns:a16="http://schemas.microsoft.com/office/drawing/2014/main" id="{77A0DABA-9120-BA4C-6CEB-40DE6E0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FB774-F5FC-4666-8124-92412BF95B98}" type="slidenum">
              <a:rPr lang="hu-HU" altLang="hu-HU"/>
              <a:pPr eaLnBrk="1" hangingPunct="1"/>
              <a:t>5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>
            <a:extLst>
              <a:ext uri="{FF2B5EF4-FFF2-40B4-BE49-F238E27FC236}">
                <a16:creationId xmlns:a16="http://schemas.microsoft.com/office/drawing/2014/main" id="{B327FB60-D087-3F98-C619-2B6719CB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620713"/>
            <a:ext cx="4205287" cy="2235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RIZIKÓFAKTOROK</a:t>
            </a:r>
          </a:p>
          <a:p>
            <a:pPr algn="ctr" eaLnBrk="1" hangingPunct="1"/>
            <a:r>
              <a:rPr lang="hu-HU" altLang="hu-HU" sz="2000" b="1">
                <a:solidFill>
                  <a:srgbClr val="FF3300"/>
                </a:solidFill>
                <a:latin typeface="Garamond" panose="02020404030301010803" pitchFamily="18" charset="0"/>
              </a:rPr>
              <a:t>Magas (centrális) vérnyomás,</a:t>
            </a:r>
          </a:p>
          <a:p>
            <a:pPr algn="ctr" eaLnBrk="1" hangingPunct="1"/>
            <a:r>
              <a:rPr lang="hu-HU" altLang="hu-HU" sz="2000" b="1">
                <a:solidFill>
                  <a:srgbClr val="FF3300"/>
                </a:solidFill>
                <a:latin typeface="Garamond" panose="02020404030301010803" pitchFamily="18" charset="0"/>
              </a:rPr>
              <a:t>Fokozott érrugalmatlanság,</a:t>
            </a:r>
            <a:r>
              <a:rPr lang="hu-HU" altLang="hu-HU" sz="2000" b="1">
                <a:latin typeface="Garamond" panose="02020404030301010803" pitchFamily="18" charset="0"/>
              </a:rPr>
              <a:t>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Hypertonia,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Diabetes</a:t>
            </a:r>
            <a:r>
              <a:rPr lang="en-US" altLang="hu-HU" sz="2000" b="1">
                <a:latin typeface="Garamond" panose="02020404030301010803" pitchFamily="18" charset="0"/>
              </a:rPr>
              <a:t>,</a:t>
            </a:r>
            <a:r>
              <a:rPr lang="hu-HU" altLang="hu-HU" sz="2000" b="1">
                <a:latin typeface="Garamond" panose="02020404030301010803" pitchFamily="18" charset="0"/>
              </a:rPr>
              <a:t> Hypercholesterinaemia</a:t>
            </a:r>
            <a:r>
              <a:rPr lang="en-US" altLang="hu-HU" sz="2000" b="1">
                <a:latin typeface="Garamond" panose="02020404030301010803" pitchFamily="18" charset="0"/>
              </a:rPr>
              <a:t>,</a:t>
            </a:r>
            <a:endParaRPr lang="hu-HU" altLang="hu-HU" sz="2000" b="1">
              <a:latin typeface="Garamond" panose="02020404030301010803" pitchFamily="18" charset="0"/>
            </a:endParaRP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Dohányzás,</a:t>
            </a:r>
            <a:r>
              <a:rPr lang="en-US" altLang="hu-HU" sz="2000" b="1">
                <a:latin typeface="Garamond" panose="02020404030301010803" pitchFamily="18" charset="0"/>
              </a:rPr>
              <a:t> </a:t>
            </a:r>
            <a:r>
              <a:rPr lang="hu-HU" altLang="hu-HU" sz="2000" b="1">
                <a:latin typeface="Garamond" panose="02020404030301010803" pitchFamily="18" charset="0"/>
              </a:rPr>
              <a:t>Elhízás, 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Metabolikus szindróma</a:t>
            </a:r>
          </a:p>
        </p:txBody>
      </p:sp>
      <p:sp>
        <p:nvSpPr>
          <p:cNvPr id="31747" name="Text Box 6">
            <a:extLst>
              <a:ext uri="{FF2B5EF4-FFF2-40B4-BE49-F238E27FC236}">
                <a16:creationId xmlns:a16="http://schemas.microsoft.com/office/drawing/2014/main" id="{03E82238-7905-7D51-72BD-AEC5CD05F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675" y="2924175"/>
            <a:ext cx="2617788" cy="1320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CÉLSZERVEK</a:t>
            </a:r>
          </a:p>
          <a:p>
            <a:pPr algn="ctr" eaLnBrk="1" hangingPunct="1"/>
            <a:r>
              <a:rPr lang="hu-HU" altLang="hu-HU" sz="2000" b="1">
                <a:latin typeface="Garamond" panose="02020404030301010803" pitchFamily="18" charset="0"/>
              </a:rPr>
              <a:t>Bal kamra hipertrófia, </a:t>
            </a:r>
            <a:endParaRPr lang="hu-HU" altLang="hu-HU" sz="2000" b="1"/>
          </a:p>
          <a:p>
            <a:pPr algn="ctr" eaLnBrk="1" hangingPunct="1"/>
            <a:r>
              <a:rPr lang="hu-HU" altLang="hu-HU" sz="2000" b="1">
                <a:solidFill>
                  <a:srgbClr val="FF0000"/>
                </a:solidFill>
                <a:latin typeface="Garamond" panose="02020404030301010803" pitchFamily="18" charset="0"/>
              </a:rPr>
              <a:t>Carotis falvastagság,</a:t>
            </a:r>
          </a:p>
          <a:p>
            <a:pPr algn="ctr" eaLnBrk="1" hangingPunct="1"/>
            <a:r>
              <a:rPr lang="hu-HU" altLang="hu-HU" sz="2000" b="1">
                <a:solidFill>
                  <a:srgbClr val="FF0000"/>
                </a:solidFill>
                <a:latin typeface="Garamond" panose="02020404030301010803" pitchFamily="18" charset="0"/>
              </a:rPr>
              <a:t>Carotis plakk</a:t>
            </a: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71DF3279-77F0-E6C7-7B45-08881608D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5" y="4629150"/>
            <a:ext cx="4238625" cy="1320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KÖVETKEZMÉNY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Szívinfarktus,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Stroke, </a:t>
            </a:r>
          </a:p>
          <a:p>
            <a:pPr algn="ctr">
              <a:defRPr/>
            </a:pPr>
            <a:r>
              <a:rPr lang="hu-HU" sz="2000" b="1" dirty="0">
                <a:latin typeface="Garamond" pitchFamily="18" charset="0"/>
                <a:ea typeface="ＭＳ Ｐゴシック" charset="-128"/>
              </a:rPr>
              <a:t>Perifériás érbetegség</a:t>
            </a:r>
            <a:endParaRPr lang="hu-HU" sz="2000" b="1" dirty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  <a:ea typeface="ＭＳ Ｐゴシック" charset="-128"/>
            </a:endParaRPr>
          </a:p>
        </p:txBody>
      </p:sp>
      <p:sp>
        <p:nvSpPr>
          <p:cNvPr id="31749" name="Text Box 14">
            <a:extLst>
              <a:ext uri="{FF2B5EF4-FFF2-40B4-BE49-F238E27FC236}">
                <a16:creationId xmlns:a16="http://schemas.microsoft.com/office/drawing/2014/main" id="{6E8E9B87-FE0E-BADB-1D06-AB7DC9DE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016625"/>
            <a:ext cx="5334000" cy="3651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900" b="1">
                <a:solidFill>
                  <a:srgbClr val="C0C0C0"/>
                </a:solidFill>
              </a:rPr>
              <a:t>Stephane Laurent et al: Expert consensus document on arterial stiffness:</a:t>
            </a:r>
          </a:p>
          <a:p>
            <a:pPr eaLnBrk="1" hangingPunct="1"/>
            <a:r>
              <a:rPr lang="hu-HU" altLang="hu-HU" sz="900" b="1">
                <a:solidFill>
                  <a:srgbClr val="C0C0C0"/>
                </a:solidFill>
              </a:rPr>
              <a:t>methodological issues and clinical applications. European Heart Journal (2006) 27, 2588–2605</a:t>
            </a:r>
          </a:p>
        </p:txBody>
      </p:sp>
      <p:sp>
        <p:nvSpPr>
          <p:cNvPr id="31750" name="Title 11">
            <a:extLst>
              <a:ext uri="{FF2B5EF4-FFF2-40B4-BE49-F238E27FC236}">
                <a16:creationId xmlns:a16="http://schemas.microsoft.com/office/drawing/2014/main" id="{B05C0ADC-78EB-2903-E15F-FAEC7C7DF6D4}"/>
              </a:ext>
            </a:extLst>
          </p:cNvPr>
          <p:cNvSpPr>
            <a:spLocks/>
          </p:cNvSpPr>
          <p:nvPr/>
        </p:nvSpPr>
        <p:spPr bwMode="auto">
          <a:xfrm>
            <a:off x="304800" y="76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000" b="1">
                <a:solidFill>
                  <a:srgbClr val="FFFF00"/>
                </a:solidFill>
                <a:latin typeface="Century Gothic" panose="020B0502020202020204" pitchFamily="34" charset="0"/>
              </a:rPr>
              <a:t>BEVEZETÉS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7A6D71ED-2EE4-8751-C1D5-307F86F4C38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971800"/>
            <a:ext cx="2743200" cy="1320800"/>
            <a:chOff x="2112" y="720"/>
            <a:chExt cx="1680" cy="883"/>
          </a:xfrm>
        </p:grpSpPr>
        <p:sp>
          <p:nvSpPr>
            <p:cNvPr id="31758" name="Text Box 17">
              <a:extLst>
                <a:ext uri="{FF2B5EF4-FFF2-40B4-BE49-F238E27FC236}">
                  <a16:creationId xmlns:a16="http://schemas.microsoft.com/office/drawing/2014/main" id="{3F86A8E8-2E73-1587-39BE-CB384FBEF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720"/>
              <a:ext cx="1680" cy="88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2800" b="1">
                  <a:solidFill>
                    <a:srgbClr val="FFFF00"/>
                  </a:solidFill>
                  <a:latin typeface="Garamond" panose="02020404030301010803" pitchFamily="18" charset="0"/>
                </a:rPr>
                <a:t>Gének?</a:t>
              </a:r>
            </a:p>
            <a:p>
              <a:pPr algn="ctr" eaLnBrk="1" hangingPunct="1"/>
              <a:endParaRPr lang="hu-HU" altLang="hu-HU" sz="2800" b="1">
                <a:latin typeface="Garamond" panose="02020404030301010803" pitchFamily="18" charset="0"/>
              </a:endParaRPr>
            </a:p>
            <a:p>
              <a:pPr algn="ctr" eaLnBrk="1" hangingPunct="1"/>
              <a:endParaRPr lang="hu-HU" altLang="hu-HU" sz="2400" b="1">
                <a:latin typeface="Garamond" panose="02020404030301010803" pitchFamily="18" charset="0"/>
              </a:endParaRPr>
            </a:p>
          </p:txBody>
        </p:sp>
        <p:pic>
          <p:nvPicPr>
            <p:cNvPr id="31759" name="Picture 19" descr="gene">
              <a:extLst>
                <a:ext uri="{FF2B5EF4-FFF2-40B4-BE49-F238E27FC236}">
                  <a16:creationId xmlns:a16="http://schemas.microsoft.com/office/drawing/2014/main" id="{B2C10E3F-1957-99F2-F19A-5AC144041D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720"/>
              <a:ext cx="73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2" name="Group 5">
            <a:extLst>
              <a:ext uri="{FF2B5EF4-FFF2-40B4-BE49-F238E27FC236}">
                <a16:creationId xmlns:a16="http://schemas.microsoft.com/office/drawing/2014/main" id="{E615E2BC-9CBE-2691-1C3A-5A35AF4A43DA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31756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921DD65C-EBF9-19DC-1A4A-94B47D9F7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7" name="Text Box 7">
              <a:extLst>
                <a:ext uri="{FF2B5EF4-FFF2-40B4-BE49-F238E27FC236}">
                  <a16:creationId xmlns:a16="http://schemas.microsoft.com/office/drawing/2014/main" id="{4210DD49-2CB7-61BC-B753-D58D47BC8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pic>
        <p:nvPicPr>
          <p:cNvPr id="31753" name="Picture 14">
            <a:extLst>
              <a:ext uri="{FF2B5EF4-FFF2-40B4-BE49-F238E27FC236}">
                <a16:creationId xmlns:a16="http://schemas.microsoft.com/office/drawing/2014/main" id="{18030266-E652-EA01-7725-B6714E51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9812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elé nyíl 14">
            <a:extLst>
              <a:ext uri="{FF2B5EF4-FFF2-40B4-BE49-F238E27FC236}">
                <a16:creationId xmlns:a16="http://schemas.microsoft.com/office/drawing/2014/main" id="{67F935A7-D02C-A7F5-34AC-BCF85C448BDA}"/>
              </a:ext>
            </a:extLst>
          </p:cNvPr>
          <p:cNvSpPr/>
          <p:nvPr/>
        </p:nvSpPr>
        <p:spPr>
          <a:xfrm>
            <a:off x="228600" y="838200"/>
            <a:ext cx="609600" cy="5181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1755" name="Dia számának helye 15">
            <a:extLst>
              <a:ext uri="{FF2B5EF4-FFF2-40B4-BE49-F238E27FC236}">
                <a16:creationId xmlns:a16="http://schemas.microsoft.com/office/drawing/2014/main" id="{3D21ABB8-AF07-1BC2-BD49-4AF59377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04D25C-2E5F-4E55-8000-798817396A46}" type="slidenum">
              <a:rPr lang="hu-HU" altLang="hu-HU"/>
              <a:pPr eaLnBrk="1" hangingPunct="1"/>
              <a:t>6</a:t>
            </a:fld>
            <a:endParaRPr lang="hu-HU" altLang="hu-H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Clinic_Felember_En2">
            <a:extLst>
              <a:ext uri="{FF2B5EF4-FFF2-40B4-BE49-F238E27FC236}">
                <a16:creationId xmlns:a16="http://schemas.microsoft.com/office/drawing/2014/main" id="{491F99C3-A87A-F3A0-7857-4EC704AF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7529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1">
            <a:extLst>
              <a:ext uri="{FF2B5EF4-FFF2-40B4-BE49-F238E27FC236}">
                <a16:creationId xmlns:a16="http://schemas.microsoft.com/office/drawing/2014/main" id="{1A15B7BE-C158-739D-3B83-4E9F67B85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57563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676" name="Rectangle 12">
            <a:extLst>
              <a:ext uri="{FF2B5EF4-FFF2-40B4-BE49-F238E27FC236}">
                <a16:creationId xmlns:a16="http://schemas.microsoft.com/office/drawing/2014/main" id="{01B2F613-C063-E47C-BD32-74B5E4556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0713"/>
            <a:ext cx="720725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90363348-3C13-364F-D7B1-F8E9A0439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"/>
            <a:ext cx="8610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ARTERI</a:t>
            </a:r>
            <a:r>
              <a:rPr lang="hu-HU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ÁS</a:t>
            </a:r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 STIFFNESS </a:t>
            </a:r>
            <a:r>
              <a:rPr lang="hu-HU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MÉRÉS</a:t>
            </a:r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 (OS</a:t>
            </a:r>
            <a:r>
              <a:rPr lang="hu-HU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Z</a:t>
            </a:r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CILLOMETRI</a:t>
            </a:r>
            <a:r>
              <a:rPr lang="hu-HU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KUS</a:t>
            </a:r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 M</a:t>
            </a:r>
            <a:r>
              <a:rPr lang="hu-HU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ÓDSZER</a:t>
            </a:r>
            <a:r>
              <a:rPr lang="en-US" altLang="hu-HU" sz="2300" b="1">
                <a:solidFill>
                  <a:srgbClr val="FFFF00"/>
                </a:solidFill>
                <a:latin typeface="Century Gothic" panose="020B0502020202020204" pitchFamily="34" charset="0"/>
              </a:rPr>
              <a:t>)</a:t>
            </a:r>
            <a:endParaRPr lang="hu-HU" altLang="hu-HU" sz="2300" b="1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678" name="Picture 16">
            <a:extLst>
              <a:ext uri="{FF2B5EF4-FFF2-40B4-BE49-F238E27FC236}">
                <a16:creationId xmlns:a16="http://schemas.microsoft.com/office/drawing/2014/main" id="{8D9AE163-F561-4E5F-E486-207E8A69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0828" r="5536" b="42323"/>
          <a:stretch>
            <a:fillRect/>
          </a:stretch>
        </p:blipFill>
        <p:spPr bwMode="auto">
          <a:xfrm>
            <a:off x="4716463" y="4508500"/>
            <a:ext cx="38862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 descr="E:\2009.08.06-12. USA-Twinsburg\DSCF0177.JPG">
            <a:extLst>
              <a:ext uri="{FF2B5EF4-FFF2-40B4-BE49-F238E27FC236}">
                <a16:creationId xmlns:a16="http://schemas.microsoft.com/office/drawing/2014/main" id="{912BE626-889D-2CBA-6FA4-E84CF059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38188"/>
            <a:ext cx="34559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Group 5">
            <a:extLst>
              <a:ext uri="{FF2B5EF4-FFF2-40B4-BE49-F238E27FC236}">
                <a16:creationId xmlns:a16="http://schemas.microsoft.com/office/drawing/2014/main" id="{CFEE6132-7C28-7E15-BD94-9CD209836031}"/>
              </a:ext>
            </a:extLst>
          </p:cNvPr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3984"/>
            <a:chExt cx="5760" cy="336"/>
          </a:xfrm>
        </p:grpSpPr>
        <p:pic>
          <p:nvPicPr>
            <p:cNvPr id="28685" name="Picture 4" descr="http://orvostovabbkepzes.kreditzona.hu/wp-content/uploads/2009/02/sote_logo.jpg">
              <a:extLst>
                <a:ext uri="{FF2B5EF4-FFF2-40B4-BE49-F238E27FC236}">
                  <a16:creationId xmlns:a16="http://schemas.microsoft.com/office/drawing/2014/main" id="{C5E2F840-3B9A-B5ED-125A-1E93D15FE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4"/>
              <a:ext cx="31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Text Box 7">
              <a:extLst>
                <a:ext uri="{FF2B5EF4-FFF2-40B4-BE49-F238E27FC236}">
                  <a16:creationId xmlns:a16="http://schemas.microsoft.com/office/drawing/2014/main" id="{300B64CE-2F6F-17B3-38E6-B3E96B48C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22"/>
              <a:ext cx="5424" cy="298"/>
            </a:xfrm>
            <a:prstGeom prst="rect">
              <a:avLst/>
            </a:prstGeom>
            <a:gradFill rotWithShape="1">
              <a:gsLst>
                <a:gs pos="0">
                  <a:srgbClr val="094071">
                    <a:alpha val="15999"/>
                  </a:srgbClr>
                </a:gs>
                <a:gs pos="100000">
                  <a:srgbClr val="0F6FC6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SEMMELWEIS EGYETEM RADIOLÓGIAI ÉS ONKOTERÁPIÁS KLINIKA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hu-HU" altLang="hu-HU" sz="1000" b="1">
                  <a:solidFill>
                    <a:schemeClr val="tx2"/>
                  </a:solidFill>
                  <a:latin typeface="Century Gothic" panose="020B0502020202020204" pitchFamily="34" charset="0"/>
                </a:rPr>
                <a:t>NEMZETKÖZI IKERVIZSGÁLAT</a:t>
              </a:r>
            </a:p>
          </p:txBody>
        </p:sp>
      </p:grpSp>
      <p:sp>
        <p:nvSpPr>
          <p:cNvPr id="28684" name="Dia számának helye 13">
            <a:extLst>
              <a:ext uri="{FF2B5EF4-FFF2-40B4-BE49-F238E27FC236}">
                <a16:creationId xmlns:a16="http://schemas.microsoft.com/office/drawing/2014/main" id="{C2022FD5-A4F6-E24C-2B7D-93ECFF1D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9C030D-9AAC-4336-86DD-2167358C2983}" type="slidenum">
              <a:rPr lang="hu-HU" altLang="hu-HU"/>
              <a:pPr eaLnBrk="1" hangingPunct="1"/>
              <a:t>7</a:t>
            </a:fld>
            <a:endParaRPr lang="hu-HU" altLang="hu-HU"/>
          </a:p>
        </p:txBody>
      </p:sp>
      <p:pic>
        <p:nvPicPr>
          <p:cNvPr id="28679" name="Picture 18" descr="http://www.lwwpartnerships.com/assets/images/Journal%20Covers/Journal%20of%20Hypertension.gif">
            <a:extLst>
              <a:ext uri="{FF2B5EF4-FFF2-40B4-BE49-F238E27FC236}">
                <a16:creationId xmlns:a16="http://schemas.microsoft.com/office/drawing/2014/main" id="{CD3B1BF8-27C1-EEDC-DD6C-4CC6D240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41663"/>
            <a:ext cx="134778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1876D97D-5C0D-0674-D782-E8D84CCE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1600200"/>
            <a:ext cx="5302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220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  <a:p>
            <a:pPr eaLnBrk="1" hangingPunct="1"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220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13667" name="Text Box 2">
            <a:extLst>
              <a:ext uri="{FF2B5EF4-FFF2-40B4-BE49-F238E27FC236}">
                <a16:creationId xmlns:a16="http://schemas.microsoft.com/office/drawing/2014/main" id="{7233A1D7-9116-AEEA-AEAB-97CC5EC1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8686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2700">
                <a:solidFill>
                  <a:srgbClr val="FFFF00"/>
                </a:solidFill>
              </a:rPr>
              <a:t>Az érrugalmasság (artériás stiffness) és a centrális/perifériás vérnyomáskomponensek öröklődése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2200">
                <a:solidFill>
                  <a:srgbClr val="FFFF00"/>
                </a:solidFill>
              </a:rPr>
              <a:t>korra</a:t>
            </a:r>
            <a:r>
              <a:rPr lang="hu-HU" altLang="hu-HU" sz="2200">
                <a:solidFill>
                  <a:srgbClr val="FFFF00"/>
                </a:solidFill>
                <a:latin typeface="Calibri" panose="020F0502020204030204" pitchFamily="34" charset="0"/>
              </a:rPr>
              <a:t>, </a:t>
            </a:r>
            <a:r>
              <a:rPr lang="hu-HU" altLang="hu-HU" sz="2200">
                <a:solidFill>
                  <a:srgbClr val="FFFF00"/>
                </a:solidFill>
              </a:rPr>
              <a:t>nemre és országra korrigált értékek</a:t>
            </a:r>
            <a:endParaRPr lang="hu-HU" altLang="hu-HU" sz="22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grpSp>
        <p:nvGrpSpPr>
          <p:cNvPr id="113668" name="Group 3">
            <a:extLst>
              <a:ext uri="{FF2B5EF4-FFF2-40B4-BE49-F238E27FC236}">
                <a16:creationId xmlns:a16="http://schemas.microsoft.com/office/drawing/2014/main" id="{7E641430-308E-E1AF-F0D6-E6B763D4295D}"/>
              </a:ext>
            </a:extLst>
          </p:cNvPr>
          <p:cNvGrpSpPr>
            <a:grpSpLocks/>
          </p:cNvGrpSpPr>
          <p:nvPr/>
        </p:nvGrpSpPr>
        <p:grpSpPr bwMode="auto">
          <a:xfrm>
            <a:off x="0" y="6319838"/>
            <a:ext cx="9140825" cy="536575"/>
            <a:chOff x="0" y="3981"/>
            <a:chExt cx="5758" cy="338"/>
          </a:xfrm>
        </p:grpSpPr>
        <p:pic>
          <p:nvPicPr>
            <p:cNvPr id="113669" name="Picture 4">
              <a:extLst>
                <a:ext uri="{FF2B5EF4-FFF2-40B4-BE49-F238E27FC236}">
                  <a16:creationId xmlns:a16="http://schemas.microsoft.com/office/drawing/2014/main" id="{71DD61B9-01DF-CCEC-1F6E-9A7562B81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81"/>
              <a:ext cx="31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3670" name="Text Box 5">
              <a:extLst>
                <a:ext uri="{FF2B5EF4-FFF2-40B4-BE49-F238E27FC236}">
                  <a16:creationId xmlns:a16="http://schemas.microsoft.com/office/drawing/2014/main" id="{DB5436C9-5C63-5715-64B9-1A2F7C326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4019"/>
              <a:ext cx="5423" cy="301"/>
            </a:xfrm>
            <a:prstGeom prst="rect">
              <a:avLst/>
            </a:prstGeom>
            <a:gradFill rotWithShape="0">
              <a:gsLst>
                <a:gs pos="0">
                  <a:srgbClr val="0F6FC6"/>
                </a:gs>
                <a:gs pos="100000">
                  <a:srgbClr val="094071">
                    <a:alpha val="15999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6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</a:rPr>
                <a:t>Semmelweis University, Department of Radiology and Oncotherapy; Budapest, Hungary</a:t>
              </a:r>
            </a:p>
            <a:p>
              <a:pPr eaLnBrk="1" hangingPunct="1">
                <a:spcBef>
                  <a:spcPts val="6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</a:rPr>
                <a:t>International Twin Study</a:t>
              </a:r>
            </a:p>
          </p:txBody>
        </p:sp>
      </p:grpSp>
      <p:grpSp>
        <p:nvGrpSpPr>
          <p:cNvPr id="4" name="Group 116">
            <a:extLst>
              <a:ext uri="{FF2B5EF4-FFF2-40B4-BE49-F238E27FC236}">
                <a16:creationId xmlns:a16="http://schemas.microsoft.com/office/drawing/2014/main" id="{AE64D163-DFA1-EBE5-8370-DF23F7FDB053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5157788"/>
            <a:ext cx="4968875" cy="1111250"/>
            <a:chOff x="748" y="3113"/>
            <a:chExt cx="3991" cy="881"/>
          </a:xfrm>
        </p:grpSpPr>
        <p:pic>
          <p:nvPicPr>
            <p:cNvPr id="113672" name="Picture 117">
              <a:extLst>
                <a:ext uri="{FF2B5EF4-FFF2-40B4-BE49-F238E27FC236}">
                  <a16:creationId xmlns:a16="http://schemas.microsoft.com/office/drawing/2014/main" id="{F7132D8C-462C-C08A-47EA-B7C0D1135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158"/>
              <a:ext cx="108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3673" name="Picture 118">
              <a:extLst>
                <a:ext uri="{FF2B5EF4-FFF2-40B4-BE49-F238E27FC236}">
                  <a16:creationId xmlns:a16="http://schemas.microsoft.com/office/drawing/2014/main" id="{1F6011FD-CE71-C7C9-8985-97253821B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113"/>
              <a:ext cx="86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3674" name="Picture 119">
              <a:extLst>
                <a:ext uri="{FF2B5EF4-FFF2-40B4-BE49-F238E27FC236}">
                  <a16:creationId xmlns:a16="http://schemas.microsoft.com/office/drawing/2014/main" id="{223F8169-ABE4-4981-F2FD-1CA61F7C0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218"/>
              <a:ext cx="113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13675" name="Picture 120">
              <a:extLst>
                <a:ext uri="{FF2B5EF4-FFF2-40B4-BE49-F238E27FC236}">
                  <a16:creationId xmlns:a16="http://schemas.microsoft.com/office/drawing/2014/main" id="{20FC1AFA-089F-91E1-56E7-E939F57AF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113"/>
              <a:ext cx="617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7769" name="Oval 121">
            <a:extLst>
              <a:ext uri="{FF2B5EF4-FFF2-40B4-BE49-F238E27FC236}">
                <a16:creationId xmlns:a16="http://schemas.microsoft.com/office/drawing/2014/main" id="{31DD6547-9FFC-3E98-BD1E-F6CA418AA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412875"/>
            <a:ext cx="1798637" cy="374491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 sz="2400">
              <a:solidFill>
                <a:schemeClr val="bg1"/>
              </a:solidFill>
            </a:endParaRPr>
          </a:p>
        </p:txBody>
      </p:sp>
      <p:sp>
        <p:nvSpPr>
          <p:cNvPr id="27770" name="Line 122">
            <a:extLst>
              <a:ext uri="{FF2B5EF4-FFF2-40B4-BE49-F238E27FC236}">
                <a16:creationId xmlns:a16="http://schemas.microsoft.com/office/drawing/2014/main" id="{5A22AF4C-CA6B-6CDF-2495-67E7C13357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6325" y="4797425"/>
            <a:ext cx="509588" cy="431800"/>
          </a:xfrm>
          <a:prstGeom prst="line">
            <a:avLst/>
          </a:prstGeom>
          <a:noFill/>
          <a:ln w="82440">
            <a:solidFill>
              <a:srgbClr val="FFFF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113750" name="Group 86">
            <a:extLst>
              <a:ext uri="{FF2B5EF4-FFF2-40B4-BE49-F238E27FC236}">
                <a16:creationId xmlns:a16="http://schemas.microsoft.com/office/drawing/2014/main" id="{2C0C0F21-C065-AB6E-D20F-FBBC3E9F4BB3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12875"/>
          <a:ext cx="8496300" cy="3571875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401695309"/>
                    </a:ext>
                  </a:extLst>
                </a:gridCol>
                <a:gridCol w="1760538">
                  <a:extLst>
                    <a:ext uri="{9D8B030D-6E8A-4147-A177-3AD203B41FA5}">
                      <a16:colId xmlns:a16="http://schemas.microsoft.com/office/drawing/2014/main" val="3970750217"/>
                    </a:ext>
                  </a:extLst>
                </a:gridCol>
                <a:gridCol w="1758950">
                  <a:extLst>
                    <a:ext uri="{9D8B030D-6E8A-4147-A177-3AD203B41FA5}">
                      <a16:colId xmlns:a16="http://schemas.microsoft.com/office/drawing/2014/main" val="3855512715"/>
                    </a:ext>
                  </a:extLst>
                </a:gridCol>
                <a:gridCol w="1760537">
                  <a:extLst>
                    <a:ext uri="{9D8B030D-6E8A-4147-A177-3AD203B41FA5}">
                      <a16:colId xmlns:a16="http://schemas.microsoft.com/office/drawing/2014/main" val="837808109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640902041"/>
                    </a:ext>
                  </a:extLst>
                </a:gridCol>
              </a:tblGrid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Model fit (p)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45472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Perifériás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SBP, Hg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 (30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2-63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 (0.0-47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(37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1-60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0.9775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57696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Perifériás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DBP, Hg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 (46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5-74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(0.0-46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(27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0-44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0.8061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171491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Centr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SBP, Hg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mm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 (44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8-69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 (0.0-0.0)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 (30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5-50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0.5928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697363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Perifériás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PP, Hg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 (0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0-53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(0.0-45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(43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3-68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0.5318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4370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Centr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PP, 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Hgmm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(12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4-61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 (0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-46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(39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9-66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0.6062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519427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Perifériás</a:t>
                      </a: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AIx, %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 (1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1-73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 (0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-62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 (23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9-42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0.3986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71477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Centrális AIx, %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48.7 (1.7-74.0)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19.2 (0.00-63.8)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32.1 (23.5-41.1)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0.3255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885903"/>
                  </a:ext>
                </a:extLst>
              </a:tr>
              <a:tr h="384175"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Aortikus</a:t>
                      </a:r>
                      <a:r>
                        <a:rPr kumimoji="0" lang="nl-NL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PWV, m/s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 (26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0-66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 (0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0-0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 (33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3-71</a:t>
                      </a:r>
                      <a:r>
                        <a:rPr kumimoji="0" lang="hu-HU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GB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8)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-95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-9525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hu-HU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0.0020</a:t>
                      </a:r>
                      <a:endParaRPr kumimoji="0" lang="hu-HU" altLang="hu-HU" sz="13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368639"/>
                  </a:ext>
                </a:extLst>
              </a:tr>
            </a:tbl>
          </a:graphicData>
        </a:graphic>
      </p:graphicFrame>
      <p:pic>
        <p:nvPicPr>
          <p:cNvPr id="113740" name="Picture 77" descr="Two_left_hands_forming_a_heart_shape">
            <a:extLst>
              <a:ext uri="{FF2B5EF4-FFF2-40B4-BE49-F238E27FC236}">
                <a16:creationId xmlns:a16="http://schemas.microsoft.com/office/drawing/2014/main" id="{C0BEDBD2-5E0D-FEE6-87EA-CF6E4920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99213"/>
            <a:ext cx="6111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40" name="Picture 80" descr="genetics">
            <a:extLst>
              <a:ext uri="{FF2B5EF4-FFF2-40B4-BE49-F238E27FC236}">
                <a16:creationId xmlns:a16="http://schemas.microsoft.com/office/drawing/2014/main" id="{CE347DDE-2B9C-4955-FFBC-C0E38D4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1265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2">
            <a:extLst>
              <a:ext uri="{FF2B5EF4-FFF2-40B4-BE49-F238E27FC236}">
                <a16:creationId xmlns:a16="http://schemas.microsoft.com/office/drawing/2014/main" id="{32A84184-8406-7E51-B67B-1ED2FB005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5013325"/>
            <a:ext cx="509587" cy="431800"/>
          </a:xfrm>
          <a:prstGeom prst="line">
            <a:avLst/>
          </a:prstGeom>
          <a:noFill/>
          <a:ln w="82440">
            <a:solidFill>
              <a:srgbClr val="FFFF9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3751" name="Text Box 87">
            <a:extLst>
              <a:ext uri="{FF2B5EF4-FFF2-40B4-BE49-F238E27FC236}">
                <a16:creationId xmlns:a16="http://schemas.microsoft.com/office/drawing/2014/main" id="{212BEBBC-D76D-5B70-BC40-BC1E3B0E5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25"/>
            <a:ext cx="16922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800">
                <a:solidFill>
                  <a:schemeClr val="bg1"/>
                </a:solidFill>
              </a:rPr>
              <a:t>SBP: systolés vérnyomás</a:t>
            </a:r>
          </a:p>
          <a:p>
            <a:pPr>
              <a:spcBef>
                <a:spcPct val="50000"/>
              </a:spcBef>
            </a:pPr>
            <a:r>
              <a:rPr lang="hu-HU" altLang="hu-HU" sz="800">
                <a:solidFill>
                  <a:schemeClr val="bg1"/>
                </a:solidFill>
              </a:rPr>
              <a:t>DBP: diasztolés vérnyomás</a:t>
            </a:r>
          </a:p>
          <a:p>
            <a:pPr>
              <a:spcBef>
                <a:spcPct val="50000"/>
              </a:spcBef>
            </a:pPr>
            <a:r>
              <a:rPr lang="hu-HU" altLang="hu-HU" sz="800">
                <a:solidFill>
                  <a:schemeClr val="bg1"/>
                </a:solidFill>
              </a:rPr>
              <a:t>PP: pulzusnyomás</a:t>
            </a:r>
          </a:p>
          <a:p>
            <a:pPr>
              <a:spcBef>
                <a:spcPct val="50000"/>
              </a:spcBef>
            </a:pPr>
            <a:r>
              <a:rPr lang="hu-HU" altLang="hu-HU" sz="800">
                <a:solidFill>
                  <a:schemeClr val="bg1"/>
                </a:solidFill>
              </a:rPr>
              <a:t>AIx: Augmentációs index</a:t>
            </a:r>
          </a:p>
          <a:p>
            <a:pPr>
              <a:spcBef>
                <a:spcPct val="50000"/>
              </a:spcBef>
            </a:pPr>
            <a:r>
              <a:rPr lang="hu-HU" altLang="hu-HU" sz="800">
                <a:solidFill>
                  <a:schemeClr val="bg1"/>
                </a:solidFill>
              </a:rPr>
              <a:t>PWV: pulzushullám terjedési sebesség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appy-sad-twins-with-different-personalities_sjpg26807">
            <a:extLst>
              <a:ext uri="{FF2B5EF4-FFF2-40B4-BE49-F238E27FC236}">
                <a16:creationId xmlns:a16="http://schemas.microsoft.com/office/drawing/2014/main" id="{C823CC3E-E502-2472-6930-AFD9FA98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6788"/>
            <a:ext cx="82296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E5DEDD07-23AC-0453-5DEC-D154AB3BF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88913"/>
            <a:ext cx="8229600" cy="704850"/>
          </a:xfrm>
        </p:spPr>
        <p:txBody>
          <a:bodyPr/>
          <a:lstStyle/>
          <a:p>
            <a:pPr eaLnBrk="1" hangingPunct="1"/>
            <a:r>
              <a:rPr lang="hu-HU" altLang="hu-HU" sz="4600">
                <a:solidFill>
                  <a:srgbClr val="FFFF00"/>
                </a:solidFill>
              </a:rPr>
              <a:t>Konklúzió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75DC7DE-8D8A-08F3-BBAF-B92B64A78D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4213" y="981075"/>
            <a:ext cx="8229600" cy="43894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Char char=""/>
            </a:pPr>
            <a:r>
              <a:rPr lang="hu-HU" altLang="hu-HU" sz="2500" b="1"/>
              <a:t>Jó hír:</a:t>
            </a:r>
            <a:r>
              <a:rPr lang="hu-HU" altLang="hu-HU" sz="2500"/>
              <a:t> A környezeti faktorok többsége egyéni szokásokat jelent </a:t>
            </a:r>
            <a:r>
              <a:rPr lang="en-GB" altLang="hu-HU" sz="2500"/>
              <a:t>(</a:t>
            </a:r>
            <a:r>
              <a:rPr lang="hu-HU" altLang="hu-HU" sz="2500"/>
              <a:t>pl</a:t>
            </a:r>
            <a:r>
              <a:rPr lang="en-GB" altLang="hu-HU" sz="2500"/>
              <a:t>.</a:t>
            </a:r>
            <a:r>
              <a:rPr lang="hu-HU" altLang="hu-HU" sz="2500"/>
              <a:t> </a:t>
            </a:r>
            <a:r>
              <a:rPr lang="hu-HU" altLang="hu-HU" sz="2500" u="sng"/>
              <a:t>életmód</a:t>
            </a:r>
            <a:r>
              <a:rPr lang="hu-HU" altLang="hu-HU" sz="2500"/>
              <a:t>: helytelen táplálkozás, fizikai aktivitás hiánya)</a:t>
            </a:r>
            <a:r>
              <a:rPr lang="en-GB" altLang="hu-HU" sz="2500"/>
              <a:t> </a:t>
            </a:r>
            <a:endParaRPr lang="hu-HU" altLang="hu-HU" sz="2500"/>
          </a:p>
          <a:p>
            <a:pPr lvl="1" eaLnBrk="1" hangingPunct="1">
              <a:buFont typeface="Wingdings 2" panose="05020102010507070707" pitchFamily="18" charset="2"/>
              <a:buChar char=""/>
            </a:pPr>
            <a:r>
              <a:rPr lang="hu-HU" altLang="hu-HU" sz="2500"/>
              <a:t>és így megelőzhető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u-HU" altLang="hu-HU" sz="2500"/>
          </a:p>
          <a:p>
            <a:pPr algn="ctr" eaLnBrk="1" hangingPunct="1">
              <a:buFont typeface="Wingdings 2" panose="05020102010507070707" pitchFamily="18" charset="2"/>
              <a:buChar char=""/>
            </a:pPr>
            <a:r>
              <a:rPr lang="hu-HU" altLang="hu-HU" sz="2500" i="1"/>
              <a:t>Magas rizikójú betegeknél: 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hu-HU" altLang="hu-HU" sz="2500"/>
              <a:t>	szűrés előnye</a:t>
            </a:r>
          </a:p>
        </p:txBody>
      </p:sp>
      <p:sp>
        <p:nvSpPr>
          <p:cNvPr id="26629" name="Dia számának helye 4">
            <a:extLst>
              <a:ext uri="{FF2B5EF4-FFF2-40B4-BE49-F238E27FC236}">
                <a16:creationId xmlns:a16="http://schemas.microsoft.com/office/drawing/2014/main" id="{60C6E36C-7012-0CBE-6F2F-96FB8F1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42869D-5EA7-482C-B39B-F2256767BA37}" type="slidenum">
              <a:rPr lang="hu-HU" altLang="hu-HU"/>
              <a:pPr eaLnBrk="1" hangingPunct="1"/>
              <a:t>9</a:t>
            </a:fld>
            <a:endParaRPr lang="hu-HU" altLang="hu-HU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1609</Words>
  <Application>Microsoft Office PowerPoint</Application>
  <PresentationFormat>Diavetítés a képernyőre (4:3 oldalarány)</PresentationFormat>
  <Paragraphs>348</Paragraphs>
  <Slides>21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4" baseType="lpstr">
      <vt:lpstr>Arial</vt:lpstr>
      <vt:lpstr>Verdana</vt:lpstr>
      <vt:lpstr>宋体</vt:lpstr>
      <vt:lpstr>MS PGothic</vt:lpstr>
      <vt:lpstr>Wingdings 2</vt:lpstr>
      <vt:lpstr>Times New Roman</vt:lpstr>
      <vt:lpstr>Century Gothic</vt:lpstr>
      <vt:lpstr>Constantia</vt:lpstr>
      <vt:lpstr>Calibri</vt:lpstr>
      <vt:lpstr>Garamond</vt:lpstr>
      <vt:lpstr>MS Mincho</vt:lpstr>
      <vt:lpstr>Wingdings</vt:lpstr>
      <vt:lpstr>Alapértelmezett terv</vt:lpstr>
      <vt:lpstr>Kardiovaszkuláris ikervizsgálatok</vt:lpstr>
      <vt:lpstr>PowerPoint-bemutató</vt:lpstr>
      <vt:lpstr>Ikervizsgálatok jelentősége</vt:lpstr>
      <vt:lpstr>PowerPoint-bemutató</vt:lpstr>
      <vt:lpstr>PowerPoint-bemutató</vt:lpstr>
      <vt:lpstr>PowerPoint-bemutató</vt:lpstr>
      <vt:lpstr>PowerPoint-bemutató</vt:lpstr>
      <vt:lpstr>PowerPoint-bemutató</vt:lpstr>
      <vt:lpstr>Konklúzió</vt:lpstr>
      <vt:lpstr>PowerPoint-bemutató</vt:lpstr>
      <vt:lpstr>PowerPoint-bemutató</vt:lpstr>
      <vt:lpstr>PowerPoint-bemutató</vt:lpstr>
      <vt:lpstr>PowerPoint-bemutató</vt:lpstr>
      <vt:lpstr>PowerPoint-bemutató</vt:lpstr>
      <vt:lpstr>Életkor, nem, ország, testsúly-testmagasság index és dohányzás korrigált iker korrelációk, és legjobban illeszkedő univariáns ACE-modell eredményei</vt:lpstr>
      <vt:lpstr>ÖSSZEGZÉS </vt:lpstr>
      <vt:lpstr>PowerPoint-bemutató</vt:lpstr>
      <vt:lpstr>KONKLÚZIÓ</vt:lpstr>
      <vt:lpstr>PowerPoint-bemutató</vt:lpstr>
      <vt:lpstr>PowerPoint-bemutató</vt:lpstr>
      <vt:lpstr>PowerPoint-bemutató</vt:lpstr>
    </vt:vector>
  </TitlesOfParts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Előadás, Sarasota</dc:title>
  <dc:creator>Tarnoki</dc:creator>
  <cp:lastModifiedBy>Csokonai Dániel (EOK Informatika)</cp:lastModifiedBy>
  <cp:revision>441</cp:revision>
  <dcterms:created xsi:type="dcterms:W3CDTF">2005-09-20T15:59:15Z</dcterms:created>
  <dcterms:modified xsi:type="dcterms:W3CDTF">2023-03-31T08:27:05Z</dcterms:modified>
</cp:coreProperties>
</file>