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94" r:id="rId4"/>
    <p:sldId id="301" r:id="rId5"/>
    <p:sldId id="260" r:id="rId6"/>
    <p:sldId id="270" r:id="rId7"/>
    <p:sldId id="271" r:id="rId8"/>
    <p:sldId id="283" r:id="rId9"/>
    <p:sldId id="288" r:id="rId10"/>
    <p:sldId id="287" r:id="rId11"/>
    <p:sldId id="297" r:id="rId12"/>
    <p:sldId id="300" r:id="rId13"/>
    <p:sldId id="303" r:id="rId14"/>
    <p:sldId id="302" r:id="rId15"/>
    <p:sldId id="305" r:id="rId16"/>
    <p:sldId id="299" r:id="rId17"/>
    <p:sldId id="306" r:id="rId18"/>
    <p:sldId id="293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>
            <a:extLst>
              <a:ext uri="{FF2B5EF4-FFF2-40B4-BE49-F238E27FC236}">
                <a16:creationId xmlns:a16="http://schemas.microsoft.com/office/drawing/2014/main" id="{4BC86A55-3A0D-D337-D5A5-6F65FAC5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3F1833-9486-3A73-E4D4-65C22BBA5B2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7B3D9B-1B7C-DC18-2083-1CA78CD589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22C07BF1-BB69-F4E9-4C81-EAB24C1D9567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75676E-01AC-9DBE-ABD7-FB8D5FB1B5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CC6A46F-C486-5451-0F3A-B05778F1593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A9AADCE-4BC7-E5E0-C3DC-F0FF406B82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DC455EB-D799-4E5D-8356-9E3109293438}" type="slidenum">
              <a:rPr lang="en-GB" altLang="hu-HU"/>
              <a:pPr/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9AE1553-F780-59A7-8E21-EFAF4BE866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77B9772-82E4-4A76-82DD-292362D6BABD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hu-HU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0C4688FC-57DC-1825-3EC7-0D52B2ACD3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A9A943D8-DC09-1765-8221-8062A8B1E0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08EEA67-3369-F588-2000-7FFBA2E43E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D0E846D-8577-46BE-B3A3-25ED9F6EA8A9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hu-HU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365A072A-CAA1-D7C2-C2AC-DD76092A94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136C6C68-C196-AE9B-E5A3-FD50694C02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9BF20F1-6F8C-C9CA-6D57-8753A783D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AD56531-3EB3-46F1-8AED-DD4E096595F2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hu-HU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A85EE1C-CDD1-C7DE-F7D7-A6C9B7C23D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009D478-5BD8-3195-A49A-04077A29BF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2B738BF-C788-C190-20F5-40441F95BE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0535229-4E53-45B0-AAA7-6BC18061D817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hu-HU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47B944E-6396-B5A8-0679-9B2906A672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0F9F9CC-8C07-F650-C186-CD8EA9AC54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816B01D-1E28-07AD-EE91-727CD74666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550BAEC-3604-4C04-86BE-125911C59EE2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hu-HU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CE717CAC-7AFC-3CA4-FB30-ED120F24F8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F43C6B03-059A-2054-3173-F7FD149E74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22366F2-804B-2F15-9865-E624F1EE38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C4ABFF4-0B55-4DC6-B43A-6838BB7BA991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hu-HU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51F85ECB-6542-69D4-7E8F-38A13D945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55B2CA5-E91E-FAC1-AF67-7DA1EC84AE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8F8AEF9-F50F-E7C2-E4E0-3C7535F1A7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877E9A6-8238-4006-811C-0322983F4A9A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hu-HU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0A3E0ABF-E9A2-2B94-B046-E2CAD21F46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A4AD836-F0F2-2ADF-4987-7D81F1D9EC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56E33FB-DCC0-E910-DAB4-53BD70EBBE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807790B-2D00-4980-8113-8D12D5C30317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hu-HU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318E6775-7E25-00BE-8CC9-3E360D2885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ED25478-7745-FE62-79B7-CEC2D47D75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55BE9E5-9A1C-D982-9468-83201D0293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7A6C14F-3552-4CF2-AE47-8BCD260B4A5A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hu-HU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A8C9EDF3-D288-865B-A8E7-39BE354A3E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D1C4CA7-8E08-18F7-1CA1-4C41DFA3E5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07E6336-5CAE-B18E-0367-55B4825FFC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AFA5720-7949-421E-9B6B-8A091A376D46}" type="slidenum">
              <a:rPr lang="en-GB" altLang="hu-HU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hu-HU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3D4E1BF9-A4A2-14AA-9589-CC03DC67A2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4867738-E4AC-1FB7-C2EA-3EE8CFF4CC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C257EE1-574C-3F41-F51E-5910E2197B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6DCA5E3-D1A0-DFB2-0A48-82098D4A5F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47598DF-3AFC-A0A9-A440-5E5973FC9A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C6DB0-94AA-4655-9616-EE06E363318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200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7E921B7-6716-CFD5-E441-B2C975061B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8470D84-2FB7-44A6-16B0-D3C1F2AC01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F0798D9-43D3-DCF3-E2CC-9A1815E8F5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7FF8D-4406-4CD7-AF5C-BF2C28E680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2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25762DC-5E76-0897-D901-E671F798D3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485C5A1-2265-8576-54B7-D38A3AA75B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7701055-6F9D-27D6-81C8-4E9852341E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D323B-E05A-40E1-9773-0E4E267C616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839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8013" cy="143351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86F663A-F9C4-3252-3F11-4CB8E10DD2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D9A296D-189F-6217-838A-82C2B76620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8A9166D-76FD-27E3-8AE2-8B52028960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8C509-3365-4A33-8FCB-2AFDBC7A552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356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8013" cy="143351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3C8E5B2-0FA4-85FA-6A2C-755FE06B9F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869FA8E-EE81-D72A-EDA0-4F9F8F0853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A7E60BA-2B8D-BA07-0D85-B622453BA4D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DEA1C-2267-4146-984E-16BB9533DFA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43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CADC45A-F85E-1153-C3DF-CB45BFA1B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A2EF39-0908-CF47-3847-A6AA09472D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912DA37-225D-3F9B-2E53-0AC397FB04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61AAD-A35D-45C0-8FC9-C4665100F6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674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0FC701-3630-EA01-79A4-BA4D17270F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B6B1164-C23B-FFA0-2282-A7F4693456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3D1D71-E42D-A3BF-DE5E-66FB1A5F28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11504-3A81-44B6-9A0B-3D7C27D81A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395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05B1835-0E11-50F3-FCE6-926D53FD78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1BA333A-9391-CE1B-8206-1CDE976D69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D586553-59A5-1AAB-B054-E7894F558D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81D70-10E0-4161-9DCA-4D94E41D21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109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E81F62D-C4B8-ECD5-8AE7-572A18C97C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A96F67D-8B12-29CA-5886-C8A11EFC71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CAF23A0-7E12-57CC-5671-D96A709E87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02060-A373-437E-9F99-B7E839E75B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778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D9E8F60-E162-B9B5-94D0-EE21FDD076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A5BBE09-14A6-BA0C-812F-51F21A640D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48EDDF2-E169-C21E-2099-A49ABE4A72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3E9D2-CB3B-4127-A86A-7D5FF8E4E0B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560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9CFC658-7B44-6840-E779-1CEBE2C9B9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6E8D9A6-7E79-A798-D467-1BAC501A98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75D5DE0-4643-8332-8A8C-9DF18F271A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36B9-B8CF-48B7-ACF7-D0BC241E68E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985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A7CD18E-623F-3EFB-AEBC-4BDCDA0465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724017D-0127-E6B6-6BA6-2674EC3CA3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8125381-475F-3675-1A6E-18B0E58438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B49D2-004A-4AE5-8B6D-D20CA0E746E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258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2A30412-E1EF-017A-987E-7C38EDAB8B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6644CCC-0E4A-27D5-119B-6CF40B530C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BC74326-3A54-ADD4-EF0E-B7FE3709BD6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54CE-0BD9-4801-8875-0523221B708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3959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72FBD2-2548-1A6A-8D68-8ACEFE7BBE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A0D4201-F88D-8192-DDAA-1A78057A9E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495C6E1-EF06-9797-85BB-BEF30ADAC6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6745-F50F-4446-9387-FF75F1294AC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50579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5DCD524-421D-9E79-F66C-61FD4FB07D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098CF2-09F6-9093-9F45-B0FFCFE137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EBCCDA1-11FB-DC78-A574-0EBC211D13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C43E7-5A31-4623-A6B9-3943172D12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40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5E2BAF1-79A9-0E1F-F4E6-33DBA1E2D8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CD05432-067A-8BD6-A5A2-E004C6AAE7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DF8F529-3C5E-41C2-2B4D-998F50A6D7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4C825-8C40-4774-9D63-DBED20BC479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200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CE62A48-A81F-FD05-2D61-0804C87429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01708EA-F98C-A1A4-B742-3D7AE8BC74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A201E7-8840-3154-E86B-372144E6EE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BC25-E923-40E9-9C96-26B16A7B299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14828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73250"/>
            <a:ext cx="7770813" cy="1554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EC344CC-F772-5449-52CD-9ADA50EF48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F7ECC84-201A-E2A9-E454-0B70649DB5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D83697-1714-DAD2-F9CC-67624FC5C0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37EB3-6952-4A3A-BF88-E359FED9AE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664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933F3A-ACA5-6657-551D-BF250DDB69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2E0F55-EFC3-7664-992B-2D2D418627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820167E-BB2A-9128-A486-DAE04742FE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A3ACC-91EA-44E5-9AC8-7284C6B166D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672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143D185-7137-1D42-057B-D77412F519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58C2EA-7BEA-2518-632C-04238C5343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866E088-D1A3-1605-A9E2-496314B947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5F362-1EA0-4F54-99D9-D81AE6E5C58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83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F67F5A6-C8F5-AF64-B5FC-B6372A45EB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081DDEF-036B-22D9-357C-9994E24A6D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72DC855-E07F-5510-53FF-2239814C09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28C95-EBA0-4130-937D-BC85C04B42B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88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08C50B1-B04A-B683-7884-DD2DBDDD8A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FE8F0E3-33CC-2BBA-8B0C-0032F0D14D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D6D28D8-A659-E316-881F-9FCD44FCF2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74002-EB5F-4FBE-8A31-7CF7A3966DF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644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60E92A6-E462-8A75-C51C-6410C4E7DB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6C22D7F-5CCA-3DB9-645C-02DCD044A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90A5CE8-29EC-9882-FF84-63BFBE77D3D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11589-30B7-4660-911A-6736F3132D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507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58704A5-E00B-DDE7-F80D-E5E15D0758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220EDD0-F5FC-73B9-B04A-94E1355A49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143B5E3-06E4-C130-4AAF-921DEEE5FD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B6AC6-667F-4715-9704-5B9072FAE4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271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22C3B02-81DC-CA70-59F6-D80A46559D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614DA56-DBC3-3F0A-54A5-40E6554EAA6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7D0B471-DB62-5E4C-27C6-F33181CE9D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EE10D-1B2D-4770-9BC4-C2659173C24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215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B5AFB07-9ADC-CC47-B2AD-19B4C8897591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195DE503-7677-0432-23B0-5EB5750C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08"/>
              <a:ext cx="2141" cy="1803"/>
            </a:xfrm>
            <a:custGeom>
              <a:avLst/>
              <a:gdLst>
                <a:gd name="T0" fmla="*/ 335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9 w 2135"/>
                <a:gd name="T11" fmla="*/ 78 h 1804"/>
                <a:gd name="T12" fmla="*/ 568 w 2135"/>
                <a:gd name="T13" fmla="*/ 150 h 1804"/>
                <a:gd name="T14" fmla="*/ 789 w 2135"/>
                <a:gd name="T15" fmla="*/ 245 h 1804"/>
                <a:gd name="T16" fmla="*/ 1011 w 2135"/>
                <a:gd name="T17" fmla="*/ 365 h 1804"/>
                <a:gd name="T18" fmla="*/ 1214 w 2135"/>
                <a:gd name="T19" fmla="*/ 503 h 1804"/>
                <a:gd name="T20" fmla="*/ 1405 w 2135"/>
                <a:gd name="T21" fmla="*/ 653 h 1804"/>
                <a:gd name="T22" fmla="*/ 1579 w 2135"/>
                <a:gd name="T23" fmla="*/ 827 h 1804"/>
                <a:gd name="T24" fmla="*/ 1740 w 2135"/>
                <a:gd name="T25" fmla="*/ 1013 h 1804"/>
                <a:gd name="T26" fmla="*/ 1884 w 2135"/>
                <a:gd name="T27" fmla="*/ 1223 h 1804"/>
                <a:gd name="T28" fmla="*/ 1968 w 2135"/>
                <a:gd name="T29" fmla="*/ 1360 h 1804"/>
                <a:gd name="T30" fmla="*/ 2045 w 2135"/>
                <a:gd name="T31" fmla="*/ 1504 h 1804"/>
                <a:gd name="T32" fmla="*/ 2105 w 2135"/>
                <a:gd name="T33" fmla="*/ 1648 h 1804"/>
                <a:gd name="T34" fmla="*/ 2159 w 2135"/>
                <a:gd name="T35" fmla="*/ 1798 h 1804"/>
                <a:gd name="T36" fmla="*/ 2171 w 2135"/>
                <a:gd name="T37" fmla="*/ 1798 h 1804"/>
                <a:gd name="T38" fmla="*/ 2117 w 2135"/>
                <a:gd name="T39" fmla="*/ 1648 h 1804"/>
                <a:gd name="T40" fmla="*/ 2057 w 2135"/>
                <a:gd name="T41" fmla="*/ 1504 h 1804"/>
                <a:gd name="T42" fmla="*/ 1983 w 2135"/>
                <a:gd name="T43" fmla="*/ 1360 h 1804"/>
                <a:gd name="T44" fmla="*/ 1896 w 2135"/>
                <a:gd name="T45" fmla="*/ 1217 h 1804"/>
                <a:gd name="T46" fmla="*/ 1752 w 2135"/>
                <a:gd name="T47" fmla="*/ 1007 h 1804"/>
                <a:gd name="T48" fmla="*/ 1585 w 2135"/>
                <a:gd name="T49" fmla="*/ 821 h 1804"/>
                <a:gd name="T50" fmla="*/ 1411 w 2135"/>
                <a:gd name="T51" fmla="*/ 647 h 1804"/>
                <a:gd name="T52" fmla="*/ 1220 w 2135"/>
                <a:gd name="T53" fmla="*/ 491 h 1804"/>
                <a:gd name="T54" fmla="*/ 1017 w 2135"/>
                <a:gd name="T55" fmla="*/ 353 h 1804"/>
                <a:gd name="T56" fmla="*/ 795 w 2135"/>
                <a:gd name="T57" fmla="*/ 239 h 1804"/>
                <a:gd name="T58" fmla="*/ 574 w 2135"/>
                <a:gd name="T59" fmla="*/ 138 h 1804"/>
                <a:gd name="T60" fmla="*/ 335 w 2135"/>
                <a:gd name="T61" fmla="*/ 66 h 1804"/>
                <a:gd name="T62" fmla="*/ 335 w 2135"/>
                <a:gd name="T63" fmla="*/ 66 h 18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EC9D8F52-F686-CCB6-41A3-CE082B57D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"/>
              <a:ext cx="1853" cy="1857"/>
            </a:xfrm>
            <a:custGeom>
              <a:avLst/>
              <a:gdLst>
                <a:gd name="T0" fmla="*/ 1848 w 1854"/>
                <a:gd name="T1" fmla="*/ 1852 h 1858"/>
                <a:gd name="T2" fmla="*/ 0 w 1854"/>
                <a:gd name="T3" fmla="*/ 1852 h 1858"/>
                <a:gd name="T4" fmla="*/ 0 w 1854"/>
                <a:gd name="T5" fmla="*/ 0 h 1858"/>
                <a:gd name="T6" fmla="*/ 1848 w 1854"/>
                <a:gd name="T7" fmla="*/ 1852 h 1858"/>
                <a:gd name="T8" fmla="*/ 1848 w 1854"/>
                <a:gd name="T9" fmla="*/ 1852 h 1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69D7B57C-D369-3558-DC74-82A0C1A8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5"/>
              <a:ext cx="1744" cy="1576"/>
            </a:xfrm>
            <a:custGeom>
              <a:avLst/>
              <a:gdLst>
                <a:gd name="T0" fmla="*/ 1634 w 1745"/>
                <a:gd name="T1" fmla="*/ 1371 h 1577"/>
                <a:gd name="T2" fmla="*/ 1686 w 1745"/>
                <a:gd name="T3" fmla="*/ 1473 h 1577"/>
                <a:gd name="T4" fmla="*/ 1726 w 1745"/>
                <a:gd name="T5" fmla="*/ 1571 h 1577"/>
                <a:gd name="T6" fmla="*/ 1739 w 1745"/>
                <a:gd name="T7" fmla="*/ 1571 h 1577"/>
                <a:gd name="T8" fmla="*/ 1697 w 1745"/>
                <a:gd name="T9" fmla="*/ 1463 h 1577"/>
                <a:gd name="T10" fmla="*/ 1643 w 1745"/>
                <a:gd name="T11" fmla="*/ 1361 h 1577"/>
                <a:gd name="T12" fmla="*/ 1529 w 1745"/>
                <a:gd name="T13" fmla="*/ 1151 h 1577"/>
                <a:gd name="T14" fmla="*/ 1389 w 1745"/>
                <a:gd name="T15" fmla="*/ 945 h 1577"/>
                <a:gd name="T16" fmla="*/ 1230 w 1745"/>
                <a:gd name="T17" fmla="*/ 756 h 1577"/>
                <a:gd name="T18" fmla="*/ 1055 w 1745"/>
                <a:gd name="T19" fmla="*/ 582 h 1577"/>
                <a:gd name="T20" fmla="*/ 872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46 w 1745"/>
                <a:gd name="T41" fmla="*/ 593 h 1577"/>
                <a:gd name="T42" fmla="*/ 1220 w 1745"/>
                <a:gd name="T43" fmla="*/ 767 h 1577"/>
                <a:gd name="T44" fmla="*/ 1379 w 1745"/>
                <a:gd name="T45" fmla="*/ 954 h 1577"/>
                <a:gd name="T46" fmla="*/ 1520 w 1745"/>
                <a:gd name="T47" fmla="*/ 1161 h 1577"/>
                <a:gd name="T48" fmla="*/ 1634 w 1745"/>
                <a:gd name="T49" fmla="*/ 1371 h 15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E888551-2329-4FC3-DA46-8CEEAF486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744" cy="1767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2 w 1745"/>
                <a:gd name="T13" fmla="*/ 592 h 1768"/>
                <a:gd name="T14" fmla="*/ 1158 w 1745"/>
                <a:gd name="T15" fmla="*/ 766 h 1768"/>
                <a:gd name="T16" fmla="*/ 1304 w 1745"/>
                <a:gd name="T17" fmla="*/ 936 h 1768"/>
                <a:gd name="T18" fmla="*/ 1448 w 1745"/>
                <a:gd name="T19" fmla="*/ 1140 h 1768"/>
                <a:gd name="T20" fmla="*/ 1530 w 1745"/>
                <a:gd name="T21" fmla="*/ 1292 h 1768"/>
                <a:gd name="T22" fmla="*/ 1608 w 1745"/>
                <a:gd name="T23" fmla="*/ 1450 h 1768"/>
                <a:gd name="T24" fmla="*/ 1676 w 1745"/>
                <a:gd name="T25" fmla="*/ 1610 h 1768"/>
                <a:gd name="T26" fmla="*/ 1727 w 1745"/>
                <a:gd name="T27" fmla="*/ 1762 h 1768"/>
                <a:gd name="T28" fmla="*/ 1739 w 1745"/>
                <a:gd name="T29" fmla="*/ 1762 h 1768"/>
                <a:gd name="T30" fmla="*/ 1685 w 1745"/>
                <a:gd name="T31" fmla="*/ 1600 h 1768"/>
                <a:gd name="T32" fmla="*/ 1617 w 1745"/>
                <a:gd name="T33" fmla="*/ 1439 h 1768"/>
                <a:gd name="T34" fmla="*/ 1541 w 1745"/>
                <a:gd name="T35" fmla="*/ 1282 h 1768"/>
                <a:gd name="T36" fmla="*/ 1457 w 1745"/>
                <a:gd name="T37" fmla="*/ 1130 h 1768"/>
                <a:gd name="T38" fmla="*/ 1314 w 1745"/>
                <a:gd name="T39" fmla="*/ 926 h 1768"/>
                <a:gd name="T40" fmla="*/ 1167 w 1745"/>
                <a:gd name="T41" fmla="*/ 755 h 1768"/>
                <a:gd name="T42" fmla="*/ 1002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87156881-71EF-2A34-209A-8EA57AC2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784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B00DC0CB-1AFA-6B01-5623-708CE0370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84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  <p:sp>
          <p:nvSpPr>
            <p:cNvPr id="1038" name="Oval 8">
              <a:extLst>
                <a:ext uri="{FF2B5EF4-FFF2-40B4-BE49-F238E27FC236}">
                  <a16:creationId xmlns:a16="http://schemas.microsoft.com/office/drawing/2014/main" id="{0913A4DC-199E-32D4-BDA2-29A33E9E2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2723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033" name="Rectangle 9">
            <a:extLst>
              <a:ext uri="{FF2B5EF4-FFF2-40B4-BE49-F238E27FC236}">
                <a16:creationId xmlns:a16="http://schemas.microsoft.com/office/drawing/2014/main" id="{BA1560D4-C0FE-D6C3-8617-767D971B3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68B85F4-BA84-CB1B-D98E-C596BE9F3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1EE2073-FE04-4416-E8DE-F9786B02B2A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2AC06437-9F5D-7E4D-F53C-0CF32F2A136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9408BDC6-766D-6258-F2D5-B9A428390B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F2AE7F4-3763-4BEF-8EA4-82E8A96A7B8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EFCC70FE-73B1-3086-6979-92240F714C05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056" name="Freeform 2">
              <a:extLst>
                <a:ext uri="{FF2B5EF4-FFF2-40B4-BE49-F238E27FC236}">
                  <a16:creationId xmlns:a16="http://schemas.microsoft.com/office/drawing/2014/main" id="{6F5342A3-F1A3-3198-1F3D-0DB448E3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08"/>
              <a:ext cx="2141" cy="1803"/>
            </a:xfrm>
            <a:custGeom>
              <a:avLst/>
              <a:gdLst>
                <a:gd name="T0" fmla="*/ 335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9 w 2135"/>
                <a:gd name="T11" fmla="*/ 78 h 1804"/>
                <a:gd name="T12" fmla="*/ 568 w 2135"/>
                <a:gd name="T13" fmla="*/ 150 h 1804"/>
                <a:gd name="T14" fmla="*/ 789 w 2135"/>
                <a:gd name="T15" fmla="*/ 245 h 1804"/>
                <a:gd name="T16" fmla="*/ 1011 w 2135"/>
                <a:gd name="T17" fmla="*/ 365 h 1804"/>
                <a:gd name="T18" fmla="*/ 1214 w 2135"/>
                <a:gd name="T19" fmla="*/ 503 h 1804"/>
                <a:gd name="T20" fmla="*/ 1405 w 2135"/>
                <a:gd name="T21" fmla="*/ 653 h 1804"/>
                <a:gd name="T22" fmla="*/ 1579 w 2135"/>
                <a:gd name="T23" fmla="*/ 827 h 1804"/>
                <a:gd name="T24" fmla="*/ 1740 w 2135"/>
                <a:gd name="T25" fmla="*/ 1013 h 1804"/>
                <a:gd name="T26" fmla="*/ 1884 w 2135"/>
                <a:gd name="T27" fmla="*/ 1223 h 1804"/>
                <a:gd name="T28" fmla="*/ 1968 w 2135"/>
                <a:gd name="T29" fmla="*/ 1360 h 1804"/>
                <a:gd name="T30" fmla="*/ 2045 w 2135"/>
                <a:gd name="T31" fmla="*/ 1504 h 1804"/>
                <a:gd name="T32" fmla="*/ 2105 w 2135"/>
                <a:gd name="T33" fmla="*/ 1648 h 1804"/>
                <a:gd name="T34" fmla="*/ 2159 w 2135"/>
                <a:gd name="T35" fmla="*/ 1798 h 1804"/>
                <a:gd name="T36" fmla="*/ 2171 w 2135"/>
                <a:gd name="T37" fmla="*/ 1798 h 1804"/>
                <a:gd name="T38" fmla="*/ 2117 w 2135"/>
                <a:gd name="T39" fmla="*/ 1648 h 1804"/>
                <a:gd name="T40" fmla="*/ 2057 w 2135"/>
                <a:gd name="T41" fmla="*/ 1504 h 1804"/>
                <a:gd name="T42" fmla="*/ 1983 w 2135"/>
                <a:gd name="T43" fmla="*/ 1360 h 1804"/>
                <a:gd name="T44" fmla="*/ 1896 w 2135"/>
                <a:gd name="T45" fmla="*/ 1217 h 1804"/>
                <a:gd name="T46" fmla="*/ 1752 w 2135"/>
                <a:gd name="T47" fmla="*/ 1007 h 1804"/>
                <a:gd name="T48" fmla="*/ 1585 w 2135"/>
                <a:gd name="T49" fmla="*/ 821 h 1804"/>
                <a:gd name="T50" fmla="*/ 1411 w 2135"/>
                <a:gd name="T51" fmla="*/ 647 h 1804"/>
                <a:gd name="T52" fmla="*/ 1220 w 2135"/>
                <a:gd name="T53" fmla="*/ 491 h 1804"/>
                <a:gd name="T54" fmla="*/ 1017 w 2135"/>
                <a:gd name="T55" fmla="*/ 353 h 1804"/>
                <a:gd name="T56" fmla="*/ 795 w 2135"/>
                <a:gd name="T57" fmla="*/ 239 h 1804"/>
                <a:gd name="T58" fmla="*/ 574 w 2135"/>
                <a:gd name="T59" fmla="*/ 138 h 1804"/>
                <a:gd name="T60" fmla="*/ 335 w 2135"/>
                <a:gd name="T61" fmla="*/ 66 h 1804"/>
                <a:gd name="T62" fmla="*/ 335 w 2135"/>
                <a:gd name="T63" fmla="*/ 66 h 18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F1EDED81-72AB-D61D-6093-DBEAB560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"/>
              <a:ext cx="1853" cy="1857"/>
            </a:xfrm>
            <a:custGeom>
              <a:avLst/>
              <a:gdLst>
                <a:gd name="T0" fmla="*/ 1848 w 1854"/>
                <a:gd name="T1" fmla="*/ 1852 h 1858"/>
                <a:gd name="T2" fmla="*/ 0 w 1854"/>
                <a:gd name="T3" fmla="*/ 1852 h 1858"/>
                <a:gd name="T4" fmla="*/ 0 w 1854"/>
                <a:gd name="T5" fmla="*/ 0 h 1858"/>
                <a:gd name="T6" fmla="*/ 1848 w 1854"/>
                <a:gd name="T7" fmla="*/ 1852 h 1858"/>
                <a:gd name="T8" fmla="*/ 1848 w 1854"/>
                <a:gd name="T9" fmla="*/ 1852 h 1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991E5F0-B53C-612F-7282-58A8043F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5"/>
              <a:ext cx="1744" cy="1576"/>
            </a:xfrm>
            <a:custGeom>
              <a:avLst/>
              <a:gdLst>
                <a:gd name="T0" fmla="*/ 1634 w 1745"/>
                <a:gd name="T1" fmla="*/ 1371 h 1577"/>
                <a:gd name="T2" fmla="*/ 1686 w 1745"/>
                <a:gd name="T3" fmla="*/ 1473 h 1577"/>
                <a:gd name="T4" fmla="*/ 1726 w 1745"/>
                <a:gd name="T5" fmla="*/ 1571 h 1577"/>
                <a:gd name="T6" fmla="*/ 1739 w 1745"/>
                <a:gd name="T7" fmla="*/ 1571 h 1577"/>
                <a:gd name="T8" fmla="*/ 1697 w 1745"/>
                <a:gd name="T9" fmla="*/ 1463 h 1577"/>
                <a:gd name="T10" fmla="*/ 1643 w 1745"/>
                <a:gd name="T11" fmla="*/ 1361 h 1577"/>
                <a:gd name="T12" fmla="*/ 1529 w 1745"/>
                <a:gd name="T13" fmla="*/ 1151 h 1577"/>
                <a:gd name="T14" fmla="*/ 1389 w 1745"/>
                <a:gd name="T15" fmla="*/ 945 h 1577"/>
                <a:gd name="T16" fmla="*/ 1230 w 1745"/>
                <a:gd name="T17" fmla="*/ 756 h 1577"/>
                <a:gd name="T18" fmla="*/ 1055 w 1745"/>
                <a:gd name="T19" fmla="*/ 582 h 1577"/>
                <a:gd name="T20" fmla="*/ 872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46 w 1745"/>
                <a:gd name="T41" fmla="*/ 593 h 1577"/>
                <a:gd name="T42" fmla="*/ 1220 w 1745"/>
                <a:gd name="T43" fmla="*/ 767 h 1577"/>
                <a:gd name="T44" fmla="*/ 1379 w 1745"/>
                <a:gd name="T45" fmla="*/ 954 h 1577"/>
                <a:gd name="T46" fmla="*/ 1520 w 1745"/>
                <a:gd name="T47" fmla="*/ 1161 h 1577"/>
                <a:gd name="T48" fmla="*/ 1634 w 1745"/>
                <a:gd name="T49" fmla="*/ 1371 h 15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4DF59EA-A066-C686-9B86-DCBA0FA7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744" cy="1767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2 w 1745"/>
                <a:gd name="T13" fmla="*/ 592 h 1768"/>
                <a:gd name="T14" fmla="*/ 1158 w 1745"/>
                <a:gd name="T15" fmla="*/ 766 h 1768"/>
                <a:gd name="T16" fmla="*/ 1304 w 1745"/>
                <a:gd name="T17" fmla="*/ 936 h 1768"/>
                <a:gd name="T18" fmla="*/ 1448 w 1745"/>
                <a:gd name="T19" fmla="*/ 1140 h 1768"/>
                <a:gd name="T20" fmla="*/ 1530 w 1745"/>
                <a:gd name="T21" fmla="*/ 1292 h 1768"/>
                <a:gd name="T22" fmla="*/ 1608 w 1745"/>
                <a:gd name="T23" fmla="*/ 1450 h 1768"/>
                <a:gd name="T24" fmla="*/ 1676 w 1745"/>
                <a:gd name="T25" fmla="*/ 1610 h 1768"/>
                <a:gd name="T26" fmla="*/ 1727 w 1745"/>
                <a:gd name="T27" fmla="*/ 1762 h 1768"/>
                <a:gd name="T28" fmla="*/ 1739 w 1745"/>
                <a:gd name="T29" fmla="*/ 1762 h 1768"/>
                <a:gd name="T30" fmla="*/ 1685 w 1745"/>
                <a:gd name="T31" fmla="*/ 1600 h 1768"/>
                <a:gd name="T32" fmla="*/ 1617 w 1745"/>
                <a:gd name="T33" fmla="*/ 1439 h 1768"/>
                <a:gd name="T34" fmla="*/ 1541 w 1745"/>
                <a:gd name="T35" fmla="*/ 1282 h 1768"/>
                <a:gd name="T36" fmla="*/ 1457 w 1745"/>
                <a:gd name="T37" fmla="*/ 1130 h 1768"/>
                <a:gd name="T38" fmla="*/ 1314 w 1745"/>
                <a:gd name="T39" fmla="*/ 926 h 1768"/>
                <a:gd name="T40" fmla="*/ 1167 w 1745"/>
                <a:gd name="T41" fmla="*/ 755 h 1768"/>
                <a:gd name="T42" fmla="*/ 1002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33137EBD-969D-B4C3-FA53-92473D103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784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12BBAD0-21D0-F9C3-4CE6-4CB7AF2E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84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  <p:sp>
          <p:nvSpPr>
            <p:cNvPr id="2062" name="Oval 8">
              <a:extLst>
                <a:ext uri="{FF2B5EF4-FFF2-40B4-BE49-F238E27FC236}">
                  <a16:creationId xmlns:a16="http://schemas.microsoft.com/office/drawing/2014/main" id="{81107335-F4D6-FEE4-A988-E182EB15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2723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2057" name="Rectangle 9">
            <a:extLst>
              <a:ext uri="{FF2B5EF4-FFF2-40B4-BE49-F238E27FC236}">
                <a16:creationId xmlns:a16="http://schemas.microsoft.com/office/drawing/2014/main" id="{6783739B-52C6-A053-DB99-2037CDBBD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73250"/>
            <a:ext cx="7770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0D275717-00FA-6F34-64E1-891C478FDF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9623782E-35D2-6251-E5A9-1B6A83E2D8C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DAB1D110-5138-F346-FE23-EA786EB12C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341D0BA6-3BD6-47A0-8B74-081372F8525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31E48FB8-59DB-7B2E-F2A7-5342F223B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7DCFBA-7499-D226-8190-395E4E87A80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484438" y="4076700"/>
            <a:ext cx="6400800" cy="17526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800" dirty="0"/>
              <a:t>Dr. </a:t>
            </a:r>
            <a:r>
              <a:rPr lang="en-GB" altLang="hu-HU" sz="2800" dirty="0" err="1"/>
              <a:t>Tárnoki</a:t>
            </a:r>
            <a:r>
              <a:rPr lang="en-GB" altLang="hu-HU" sz="2800" dirty="0"/>
              <a:t> </a:t>
            </a:r>
            <a:r>
              <a:rPr lang="hu-HU" altLang="hu-HU" sz="2800" dirty="0"/>
              <a:t>Ádám Domonkos PhD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800" dirty="0"/>
              <a:t>Dr. Tárnoki D</a:t>
            </a:r>
            <a:r>
              <a:rPr lang="en-GB" altLang="hu-HU" sz="2800" dirty="0" err="1"/>
              <a:t>ávid</a:t>
            </a:r>
            <a:r>
              <a:rPr lang="hu-HU" altLang="hu-HU" sz="2800" dirty="0"/>
              <a:t> László PhD</a:t>
            </a:r>
            <a:endParaRPr lang="en-GB" altLang="hu-HU" sz="2800" dirty="0"/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 sz="2400" dirty="0"/>
              <a:t>SE </a:t>
            </a:r>
            <a:r>
              <a:rPr lang="en-GB" altLang="hu-HU" sz="2400" dirty="0" err="1"/>
              <a:t>Radiol</a:t>
            </a:r>
            <a:r>
              <a:rPr lang="hu-HU" altLang="hu-HU" sz="2400" dirty="0"/>
              <a:t>ó</a:t>
            </a:r>
            <a:r>
              <a:rPr lang="en-GB" altLang="hu-HU" sz="2400" dirty="0" err="1"/>
              <a:t>giai</a:t>
            </a:r>
            <a:r>
              <a:rPr lang="en-GB" altLang="hu-HU" sz="2400" dirty="0"/>
              <a:t> </a:t>
            </a:r>
            <a:r>
              <a:rPr lang="en-GB" altLang="hu-HU" sz="2400" dirty="0" err="1"/>
              <a:t>és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Onkoterápiás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Klinika</a:t>
            </a:r>
            <a:endParaRPr lang="hu-HU" altLang="hu-HU" sz="2400" dirty="0"/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altLang="hu-HU" sz="2400" dirty="0"/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400" dirty="0"/>
              <a:t>SE Baráti Kör, 2015.05.27.</a:t>
            </a:r>
            <a:endParaRPr lang="en-GB" altLang="hu-HU" sz="2400" dirty="0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71A367FF-BCBC-EA73-B678-CD3AAF67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240088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12" descr="http://orvostovabbkepzes.kreditzona.hu/wp-content/uploads/2009/02/sote_logo.jpg">
            <a:extLst>
              <a:ext uri="{FF2B5EF4-FFF2-40B4-BE49-F238E27FC236}">
                <a16:creationId xmlns:a16="http://schemas.microsoft.com/office/drawing/2014/main" id="{3BBC289B-C8F2-3D68-DBC9-A796A811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16160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F3AE3F8-824B-FA1B-0E90-6442F593DC0D}"/>
              </a:ext>
            </a:extLst>
          </p:cNvPr>
          <p:cNvSpPr/>
          <p:nvPr/>
        </p:nvSpPr>
        <p:spPr>
          <a:xfrm>
            <a:off x="2699792" y="908050"/>
            <a:ext cx="709409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sz="4400" b="1" cap="all" dirty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+mn-ea"/>
              </a:rPr>
              <a:t>Újdonságok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sz="4400" b="1" cap="all" dirty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+mn-ea"/>
              </a:rPr>
              <a:t>a Mellkas képalkotásában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F4C1DE7-4A6A-1D5C-6E1B-F6D42592E9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33338"/>
            <a:ext cx="6399213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77114FD-41BC-0EF2-8C49-F8B6D305C6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412875"/>
            <a:ext cx="5545137" cy="476885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hu-HU" sz="2400" dirty="0" err="1"/>
              <a:t>Mediastinalis</a:t>
            </a:r>
            <a:r>
              <a:rPr lang="en-GB" altLang="hu-HU" sz="2400" dirty="0"/>
              <a:t>, </a:t>
            </a:r>
            <a:r>
              <a:rPr lang="en-GB" altLang="hu-HU" sz="2400" dirty="0" err="1"/>
              <a:t>hilusi</a:t>
            </a:r>
            <a:r>
              <a:rPr lang="en-GB" altLang="hu-HU" sz="2400" dirty="0"/>
              <a:t> </a:t>
            </a:r>
            <a:r>
              <a:rPr lang="en-GB" altLang="hu-HU" sz="2400" dirty="0" err="1"/>
              <a:t>strukt</a:t>
            </a:r>
            <a:r>
              <a:rPr lang="hu-HU" altLang="hu-HU" sz="2400" dirty="0"/>
              <a:t>ú</a:t>
            </a:r>
            <a:r>
              <a:rPr lang="en-GB" altLang="hu-HU" sz="2400" dirty="0"/>
              <a:t>r</a:t>
            </a:r>
            <a:r>
              <a:rPr lang="hu-HU" altLang="hu-HU" sz="2400" dirty="0"/>
              <a:t>á</a:t>
            </a:r>
            <a:r>
              <a:rPr lang="en-GB" altLang="hu-HU" sz="2400" dirty="0"/>
              <a:t>k, pleura</a:t>
            </a:r>
            <a:r>
              <a:rPr lang="hu-HU" altLang="hu-HU" sz="2400" dirty="0"/>
              <a:t>-</a:t>
            </a:r>
            <a:r>
              <a:rPr lang="en-GB" altLang="hu-HU" sz="2400" dirty="0"/>
              <a:t> </a:t>
            </a:r>
            <a:r>
              <a:rPr lang="hu-HU" altLang="hu-HU" sz="2400" dirty="0"/>
              <a:t>é</a:t>
            </a:r>
            <a:r>
              <a:rPr lang="en-GB" altLang="hu-HU" sz="2400" dirty="0"/>
              <a:t>s </a:t>
            </a:r>
            <a:r>
              <a:rPr lang="en-GB" altLang="hu-HU" sz="2400" dirty="0" err="1"/>
              <a:t>nagyobb</a:t>
            </a:r>
            <a:r>
              <a:rPr lang="en-GB" altLang="hu-HU" sz="2400" dirty="0"/>
              <a:t> </a:t>
            </a:r>
            <a:r>
              <a:rPr lang="en-GB" altLang="hu-HU" sz="2400" dirty="0" err="1"/>
              <a:t>intrapulmonalis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elt</a:t>
            </a:r>
            <a:r>
              <a:rPr lang="hu-HU" altLang="hu-HU" sz="2400" dirty="0"/>
              <a:t>é</a:t>
            </a:r>
            <a:r>
              <a:rPr lang="en-GB" altLang="hu-HU" sz="2400" dirty="0"/>
              <a:t>r</a:t>
            </a:r>
            <a:r>
              <a:rPr lang="hu-HU" altLang="hu-HU" sz="2400" dirty="0"/>
              <a:t>é</a:t>
            </a:r>
            <a:r>
              <a:rPr lang="en-GB" altLang="hu-HU" sz="2400" dirty="0" err="1"/>
              <a:t>sek</a:t>
            </a:r>
            <a:r>
              <a:rPr lang="en-GB" altLang="hu-HU" sz="2400" dirty="0"/>
              <a:t> </a:t>
            </a:r>
            <a:endParaRPr lang="hu-HU" altLang="hu-HU" sz="2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hu-HU" sz="2400" dirty="0"/>
              <a:t>T</a:t>
            </a:r>
            <a:r>
              <a:rPr lang="hu-HU" altLang="hu-HU" sz="2400" dirty="0"/>
              <a:t>ü</a:t>
            </a:r>
            <a:r>
              <a:rPr lang="en-GB" altLang="hu-HU" sz="2400" dirty="0"/>
              <a:t>d</a:t>
            </a:r>
            <a:r>
              <a:rPr lang="hu-HU" altLang="hu-HU" sz="2400" dirty="0"/>
              <a:t>ő MR: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hu-HU" sz="2000" dirty="0" err="1"/>
              <a:t>alacsony</a:t>
            </a:r>
            <a:r>
              <a:rPr lang="en-GB" altLang="hu-HU" sz="2000" dirty="0"/>
              <a:t> </a:t>
            </a:r>
            <a:r>
              <a:rPr lang="en-GB" altLang="hu-HU" sz="2000" dirty="0" err="1"/>
              <a:t>szign</a:t>
            </a:r>
            <a:r>
              <a:rPr lang="hu-HU" altLang="hu-HU" sz="2000" dirty="0"/>
              <a:t>á</a:t>
            </a:r>
            <a:r>
              <a:rPr lang="en-GB" altLang="hu-HU" sz="2000" dirty="0"/>
              <a:t>l</a:t>
            </a:r>
            <a:r>
              <a:rPr lang="hu-HU" altLang="hu-HU" sz="2000" dirty="0"/>
              <a:t> (</a:t>
            </a:r>
            <a:r>
              <a:rPr lang="en-GB" altLang="hu-HU" sz="2000" dirty="0"/>
              <a:t>ok: </a:t>
            </a:r>
            <a:r>
              <a:rPr lang="en-GB" altLang="hu-HU" sz="2000" dirty="0" err="1"/>
              <a:t>alacsony</a:t>
            </a:r>
            <a:r>
              <a:rPr lang="en-GB" altLang="hu-HU" sz="2000" dirty="0"/>
              <a:t> </a:t>
            </a:r>
            <a:r>
              <a:rPr lang="en-GB" altLang="hu-HU" sz="2000" dirty="0" err="1"/>
              <a:t>protondenzit</a:t>
            </a:r>
            <a:r>
              <a:rPr lang="hu-HU" altLang="hu-HU" sz="2000" dirty="0"/>
              <a:t>á</a:t>
            </a:r>
            <a:r>
              <a:rPr lang="en-GB" altLang="hu-HU" sz="2000" dirty="0"/>
              <a:t>s, s</a:t>
            </a:r>
            <a:r>
              <a:rPr lang="hu-HU" altLang="hu-HU" sz="2000" dirty="0"/>
              <a:t>z</a:t>
            </a:r>
            <a:r>
              <a:rPr lang="en-GB" altLang="hu-HU" sz="2000" dirty="0"/>
              <a:t>us</a:t>
            </a:r>
            <a:r>
              <a:rPr lang="hu-HU" altLang="hu-HU" sz="2000" dirty="0"/>
              <a:t>z</a:t>
            </a:r>
            <a:r>
              <a:rPr lang="en-GB" altLang="hu-HU" sz="2000" dirty="0" err="1"/>
              <a:t>ceptibilit</a:t>
            </a:r>
            <a:r>
              <a:rPr lang="hu-HU" altLang="hu-HU" sz="2000" dirty="0"/>
              <a:t>á</a:t>
            </a:r>
            <a:r>
              <a:rPr lang="en-GB" altLang="hu-HU" sz="2000" dirty="0" err="1"/>
              <a:t>si</a:t>
            </a:r>
            <a:r>
              <a:rPr lang="en-GB" altLang="hu-HU" sz="2000" dirty="0"/>
              <a:t> </a:t>
            </a:r>
            <a:r>
              <a:rPr lang="en-GB" altLang="hu-HU" sz="2000" dirty="0" err="1"/>
              <a:t>artefaktumok</a:t>
            </a:r>
            <a:r>
              <a:rPr lang="hu-HU" altLang="hu-HU" sz="2000" dirty="0"/>
              <a:t>)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hu-HU" sz="2000" dirty="0" err="1"/>
              <a:t>fiziol</a:t>
            </a:r>
            <a:r>
              <a:rPr lang="hu-HU" altLang="hu-HU" sz="2000" dirty="0"/>
              <a:t>ó</a:t>
            </a:r>
            <a:r>
              <a:rPr lang="en-GB" altLang="hu-HU" sz="2000" dirty="0" err="1"/>
              <a:t>giai</a:t>
            </a:r>
            <a:r>
              <a:rPr lang="en-GB" altLang="hu-HU" sz="2000" dirty="0"/>
              <a:t> </a:t>
            </a:r>
            <a:r>
              <a:rPr lang="en-GB" altLang="hu-HU" sz="2000" dirty="0" err="1"/>
              <a:t>mozg</a:t>
            </a:r>
            <a:r>
              <a:rPr lang="hu-HU" altLang="hu-HU" sz="2000" dirty="0"/>
              <a:t>á</a:t>
            </a:r>
            <a:r>
              <a:rPr lang="en-GB" altLang="hu-HU" sz="2000" dirty="0"/>
              <a:t>s (</a:t>
            </a:r>
            <a:r>
              <a:rPr lang="en-GB" altLang="hu-HU" sz="2000" dirty="0" err="1"/>
              <a:t>sz</a:t>
            </a:r>
            <a:r>
              <a:rPr lang="hu-HU" altLang="hu-HU" sz="2000" dirty="0"/>
              <a:t>í</a:t>
            </a:r>
            <a:r>
              <a:rPr lang="en-GB" altLang="hu-HU" sz="2000" dirty="0"/>
              <a:t>v </a:t>
            </a:r>
            <a:r>
              <a:rPr lang="en-GB" altLang="hu-HU" sz="2000" dirty="0" err="1"/>
              <a:t>pulz</a:t>
            </a:r>
            <a:r>
              <a:rPr lang="hu-HU" altLang="hu-HU" sz="2000" dirty="0"/>
              <a:t>á</a:t>
            </a:r>
            <a:r>
              <a:rPr lang="en-GB" altLang="hu-HU" sz="2000" dirty="0"/>
              <a:t>ci</a:t>
            </a:r>
            <a:r>
              <a:rPr lang="hu-HU" altLang="hu-HU" sz="2000" dirty="0"/>
              <a:t>ó</a:t>
            </a:r>
            <a:r>
              <a:rPr lang="en-GB" altLang="hu-HU" sz="2000" dirty="0"/>
              <a:t>, l</a:t>
            </a:r>
            <a:r>
              <a:rPr lang="hu-HU" altLang="hu-HU" sz="2000" dirty="0"/>
              <a:t>é</a:t>
            </a:r>
            <a:r>
              <a:rPr lang="en-GB" altLang="hu-HU" sz="2000" dirty="0" err="1"/>
              <a:t>gz</a:t>
            </a:r>
            <a:r>
              <a:rPr lang="hu-HU" altLang="hu-HU" sz="2000" dirty="0"/>
              <a:t>é</a:t>
            </a:r>
            <a:r>
              <a:rPr lang="en-GB" altLang="hu-HU" sz="2000" dirty="0"/>
              <a:t>s)</a:t>
            </a:r>
            <a:endParaRPr lang="hu-HU" altLang="hu-HU" sz="2000" dirty="0"/>
          </a:p>
          <a:p>
            <a:pPr marL="342900" indent="-3429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hu-HU" sz="2400" dirty="0" err="1"/>
              <a:t>Funkcionalis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ventill</a:t>
            </a:r>
            <a:r>
              <a:rPr lang="hu-HU" altLang="hu-HU" sz="2400" dirty="0"/>
              <a:t>á</a:t>
            </a:r>
            <a:r>
              <a:rPr lang="en-GB" altLang="hu-HU" sz="2400" dirty="0"/>
              <a:t>ci</a:t>
            </a:r>
            <a:r>
              <a:rPr lang="hu-HU" altLang="hu-HU" sz="2400" dirty="0"/>
              <a:t>ó</a:t>
            </a:r>
            <a:r>
              <a:rPr lang="en-GB" altLang="hu-HU" sz="2400" dirty="0"/>
              <a:t>s k</a:t>
            </a:r>
            <a:r>
              <a:rPr lang="hu-HU" altLang="hu-HU" sz="2400" dirty="0"/>
              <a:t>é</a:t>
            </a:r>
            <a:r>
              <a:rPr lang="en-GB" altLang="hu-HU" sz="2400" dirty="0"/>
              <a:t>p</a:t>
            </a:r>
            <a:r>
              <a:rPr lang="hu-HU" altLang="hu-HU" sz="2400" dirty="0"/>
              <a:t>alkotás</a:t>
            </a:r>
            <a:r>
              <a:rPr lang="en-GB" altLang="hu-HU" sz="2400" dirty="0"/>
              <a:t>: </a:t>
            </a:r>
            <a:endParaRPr lang="hu-HU" altLang="hu-HU" sz="2400" dirty="0"/>
          </a:p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hu-HU" altLang="hu-HU" sz="2400" dirty="0"/>
              <a:t>	</a:t>
            </a:r>
            <a:r>
              <a:rPr lang="en-GB" altLang="hu-HU" sz="2400" dirty="0" err="1"/>
              <a:t>nem</a:t>
            </a:r>
            <a:r>
              <a:rPr lang="en-GB" altLang="hu-HU" sz="2400" dirty="0"/>
              <a:t> proton-MRI </a:t>
            </a:r>
            <a:r>
              <a:rPr lang="en-GB" altLang="hu-HU" sz="2400" dirty="0" err="1"/>
              <a:t>nukleonok</a:t>
            </a:r>
            <a:r>
              <a:rPr lang="en-GB" altLang="hu-HU" sz="2400" dirty="0"/>
              <a:t> </a:t>
            </a:r>
            <a:r>
              <a:rPr lang="hu-HU" altLang="hu-HU" sz="2400" dirty="0"/>
              <a:t>	belélegzése (</a:t>
            </a:r>
            <a:r>
              <a:rPr lang="en-GB" altLang="hu-HU" sz="2400" dirty="0"/>
              <a:t>pl. </a:t>
            </a:r>
            <a:r>
              <a:rPr lang="en-GB" altLang="hu-HU" sz="2400" dirty="0" err="1"/>
              <a:t>hyperpolariz</a:t>
            </a:r>
            <a:r>
              <a:rPr lang="hu-HU" altLang="hu-HU" sz="2400" dirty="0"/>
              <a:t>ált</a:t>
            </a:r>
            <a:r>
              <a:rPr lang="en-GB" altLang="hu-HU" sz="2400" dirty="0"/>
              <a:t> </a:t>
            </a:r>
            <a:r>
              <a:rPr lang="hu-HU" altLang="hu-HU" sz="2400" dirty="0"/>
              <a:t>	</a:t>
            </a:r>
            <a:r>
              <a:rPr lang="en-GB" altLang="hu-HU" sz="2400" dirty="0"/>
              <a:t>g</a:t>
            </a:r>
            <a:r>
              <a:rPr lang="hu-HU" altLang="hu-HU" sz="2400" dirty="0"/>
              <a:t>á</a:t>
            </a:r>
            <a:r>
              <a:rPr lang="en-GB" altLang="hu-HU" sz="2400" dirty="0" err="1"/>
              <a:t>zok</a:t>
            </a:r>
            <a:r>
              <a:rPr lang="hu-HU" altLang="hu-HU" sz="2400" dirty="0"/>
              <a:t>: </a:t>
            </a:r>
            <a:r>
              <a:rPr lang="en-GB" altLang="hu-HU" sz="2400" baseline="30000" dirty="0"/>
              <a:t>3</a:t>
            </a:r>
            <a:r>
              <a:rPr lang="en-GB" altLang="hu-HU" sz="2400" dirty="0"/>
              <a:t>He</a:t>
            </a:r>
            <a:r>
              <a:rPr lang="hu-HU" altLang="hu-HU" sz="2400" dirty="0"/>
              <a:t>,</a:t>
            </a:r>
            <a:r>
              <a:rPr lang="en-GB" altLang="hu-HU" sz="2400" baseline="30000" dirty="0"/>
              <a:t>129</a:t>
            </a:r>
            <a:r>
              <a:rPr lang="en-GB" altLang="hu-HU" sz="2400" dirty="0"/>
              <a:t>Xe)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hu-HU" dirty="0"/>
          </a:p>
        </p:txBody>
      </p:sp>
      <p:pic>
        <p:nvPicPr>
          <p:cNvPr id="12292" name="Picture 5" descr="abdomen_mri">
            <a:extLst>
              <a:ext uri="{FF2B5EF4-FFF2-40B4-BE49-F238E27FC236}">
                <a16:creationId xmlns:a16="http://schemas.microsoft.com/office/drawing/2014/main" id="{7DAD6FFB-4B62-48E3-B365-1E068DF9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48431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E84DA38-8394-7F00-7AF6-9626377AA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33338"/>
            <a:ext cx="6399213" cy="1524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Funkcionális 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9FDA850-01DA-ABD9-5DFA-FD33FE3175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363" y="1412875"/>
            <a:ext cx="8713787" cy="3240088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2400" dirty="0"/>
              <a:t>O</a:t>
            </a:r>
            <a:r>
              <a:rPr lang="en-US" altLang="hu-HU" sz="2400" dirty="0"/>
              <a:t>x</a:t>
            </a:r>
            <a:r>
              <a:rPr lang="hu-HU" altLang="hu-HU" sz="2400" dirty="0"/>
              <a:t>i</a:t>
            </a:r>
            <a:r>
              <a:rPr lang="en-US" altLang="hu-HU" sz="2400" dirty="0"/>
              <a:t>g</a:t>
            </a:r>
            <a:r>
              <a:rPr lang="hu-HU" altLang="hu-HU" sz="2400" dirty="0"/>
              <a:t>é</a:t>
            </a:r>
            <a:r>
              <a:rPr lang="en-US" altLang="hu-HU" sz="2400" dirty="0"/>
              <a:t>n</a:t>
            </a:r>
            <a:r>
              <a:rPr lang="hu-HU" altLang="hu-HU" sz="2400" dirty="0" err="1"/>
              <a:t>nel</a:t>
            </a:r>
            <a:r>
              <a:rPr lang="hu-HU" altLang="hu-HU" sz="2400" dirty="0"/>
              <a:t> dúsított T</a:t>
            </a:r>
            <a:r>
              <a:rPr lang="en-US" altLang="hu-HU" sz="2400" dirty="0"/>
              <a:t>1 </a:t>
            </a:r>
            <a:r>
              <a:rPr lang="hu-HU" altLang="hu-HU" sz="2400" dirty="0"/>
              <a:t>képalkotás és </a:t>
            </a:r>
            <a:r>
              <a:rPr lang="en-US" altLang="hu-HU" sz="2400" dirty="0" err="1"/>
              <a:t>perf</a:t>
            </a:r>
            <a:r>
              <a:rPr lang="hu-HU" altLang="hu-HU" sz="2400" dirty="0" err="1"/>
              <a:t>úziós</a:t>
            </a:r>
            <a:r>
              <a:rPr lang="hu-HU" altLang="hu-HU" sz="2400" dirty="0"/>
              <a:t> </a:t>
            </a:r>
            <a:r>
              <a:rPr lang="en-US" altLang="hu-HU" sz="2400" dirty="0"/>
              <a:t>MRI</a:t>
            </a:r>
            <a:endParaRPr lang="hu-HU" altLang="hu-HU" sz="2400" dirty="0"/>
          </a:p>
          <a:p>
            <a:pPr marL="914400" lvl="1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1600" dirty="0"/>
              <a:t>T1 relax</a:t>
            </a:r>
            <a:r>
              <a:rPr lang="hu-HU" altLang="hu-HU" sz="1600" dirty="0" err="1"/>
              <a:t>ációs</a:t>
            </a:r>
            <a:r>
              <a:rPr lang="hu-HU" altLang="hu-HU" sz="1600" dirty="0"/>
              <a:t> idő a szövetek összetételétől és a vérmennyiségtől függ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600" dirty="0"/>
              <a:t>M</a:t>
            </a:r>
            <a:r>
              <a:rPr lang="en-US" altLang="hu-HU" sz="1600" dirty="0"/>
              <a:t>ole</a:t>
            </a:r>
            <a:r>
              <a:rPr lang="hu-HU" altLang="hu-HU" sz="1600" dirty="0" err="1"/>
              <a:t>kuláris</a:t>
            </a:r>
            <a:r>
              <a:rPr lang="hu-HU" altLang="hu-HU" sz="1600" dirty="0"/>
              <a:t> oxigén oldódik a vérben és a tüdőszövet lerövidíti a</a:t>
            </a:r>
            <a:r>
              <a:rPr lang="en-US" altLang="hu-HU" sz="1600" dirty="0"/>
              <a:t> T₁ </a:t>
            </a:r>
            <a:r>
              <a:rPr lang="hu-HU" altLang="hu-HU" sz="1600" dirty="0"/>
              <a:t>időt </a:t>
            </a:r>
            <a:r>
              <a:rPr lang="hu-HU" altLang="hu-HU" sz="1600" dirty="0">
                <a:sym typeface="Wingdings"/>
              </a:rPr>
              <a:t> </a:t>
            </a:r>
            <a:r>
              <a:rPr lang="hu-HU" altLang="hu-HU" sz="1600" dirty="0"/>
              <a:t>tüdő oxigén felvételének, regionális eloszlásának vizsgálata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1600" dirty="0"/>
              <a:t>T₁ </a:t>
            </a:r>
            <a:r>
              <a:rPr lang="hu-HU" altLang="hu-HU" sz="1600" dirty="0"/>
              <a:t>rövidülés mértéke </a:t>
            </a:r>
            <a:r>
              <a:rPr lang="hu-HU" altLang="hu-HU" sz="1600" dirty="0" err="1"/>
              <a:t>hyperoxiás</a:t>
            </a:r>
            <a:r>
              <a:rPr lang="hu-HU" altLang="hu-HU" sz="1600" dirty="0"/>
              <a:t> környezetben?</a:t>
            </a:r>
          </a:p>
          <a:p>
            <a:pPr marL="914400" lvl="1" indent="-457200" algn="l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hu-HU" altLang="hu-HU" sz="1600" dirty="0"/>
          </a:p>
        </p:txBody>
      </p:sp>
      <p:sp>
        <p:nvSpPr>
          <p:cNvPr id="13316" name="Szövegdoboz 1">
            <a:extLst>
              <a:ext uri="{FF2B5EF4-FFF2-40B4-BE49-F238E27FC236}">
                <a16:creationId xmlns:a16="http://schemas.microsoft.com/office/drawing/2014/main" id="{26C2523B-9CEA-19F6-EA05-FED590CC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35738"/>
            <a:ext cx="619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200"/>
              <a:t>Bertram Jobst és mtsai. Kerry Hart és mtsai. ERS konferencia, 2014, München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4BD2F9-A7BA-FF1E-8962-C83FD79F9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36938"/>
            <a:ext cx="835342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0" indent="0" algn="ctr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2pPr>
            <a:lvl3pPr marL="914400" indent="0" algn="ctr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3pPr>
            <a:lvl4pPr marL="1371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4pPr>
            <a:lvl5pPr marL="18288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5pPr>
            <a:lvl6pPr marL="22860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6pPr>
            <a:lvl7pPr marL="27432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7pPr>
            <a:lvl8pPr marL="32004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8pPr>
            <a:lvl9pPr marL="3657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hu-HU" altLang="hu-HU" sz="2000" kern="0" dirty="0"/>
              <a:t>Egészséges kontroll &gt; &gt; &gt; </a:t>
            </a:r>
          </a:p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endParaRPr lang="hu-HU" altLang="hu-HU" sz="2000" kern="0" dirty="0"/>
          </a:p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endParaRPr lang="hu-HU" altLang="hu-HU" sz="2000" kern="0" dirty="0"/>
          </a:p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endParaRPr lang="hu-HU" altLang="hu-HU" sz="2000" kern="0" dirty="0"/>
          </a:p>
          <a:p>
            <a:pPr algn="l"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hu-HU" sz="2000" kern="0" dirty="0"/>
              <a:t>COPD </a:t>
            </a:r>
            <a:r>
              <a:rPr lang="hu-HU" altLang="hu-HU" sz="2000" kern="0" dirty="0"/>
              <a:t>vagy IPF   &gt;  &gt;   &gt;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2000" kern="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2000" kern="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2000" kern="0" dirty="0" err="1"/>
              <a:t>hypoxi</a:t>
            </a:r>
            <a:r>
              <a:rPr lang="hu-HU" altLang="hu-HU" sz="2000" kern="0" dirty="0"/>
              <a:t>ás </a:t>
            </a:r>
            <a:r>
              <a:rPr lang="en-US" altLang="hu-HU" sz="2000" kern="0" dirty="0" err="1"/>
              <a:t>vaso</a:t>
            </a:r>
            <a:r>
              <a:rPr lang="hu-HU" altLang="hu-HU" sz="2000" kern="0" dirty="0"/>
              <a:t>c</a:t>
            </a:r>
            <a:r>
              <a:rPr lang="en-US" altLang="hu-HU" sz="2000" kern="0" dirty="0" err="1"/>
              <a:t>onstrictio</a:t>
            </a:r>
            <a:r>
              <a:rPr lang="hu-HU" altLang="hu-HU" sz="2000" kern="0" dirty="0"/>
              <a:t> és a </a:t>
            </a:r>
            <a:r>
              <a:rPr lang="en-US" altLang="hu-HU" sz="2000" kern="0" dirty="0" err="1"/>
              <a:t>valódi</a:t>
            </a:r>
            <a:r>
              <a:rPr lang="en-US" altLang="hu-HU" sz="2000" kern="0" dirty="0"/>
              <a:t> </a:t>
            </a:r>
            <a:r>
              <a:rPr lang="en-US" altLang="hu-HU" sz="2000" kern="0" dirty="0" err="1"/>
              <a:t>perfúzió</a:t>
            </a:r>
            <a:r>
              <a:rPr lang="hu-HU" altLang="hu-HU" sz="2000" kern="0" dirty="0"/>
              <a:t>s eltérések elkülönítése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D29583F0-5343-CBEA-FF52-0B34848C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37872" r="10307" b="18097"/>
          <a:stretch>
            <a:fillRect/>
          </a:stretch>
        </p:blipFill>
        <p:spPr bwMode="auto">
          <a:xfrm>
            <a:off x="3556000" y="3130550"/>
            <a:ext cx="5156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59F0B1B2-DE17-7696-DE71-F054D7DC11E9}"/>
              </a:ext>
            </a:extLst>
          </p:cNvPr>
          <p:cNvSpPr/>
          <p:nvPr/>
        </p:nvSpPr>
        <p:spPr>
          <a:xfrm>
            <a:off x="106363" y="5216525"/>
            <a:ext cx="45720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hu-HU" altLang="hu-HU" sz="1400" dirty="0" err="1"/>
              <a:t>Tüdőparenchyma</a:t>
            </a:r>
            <a:r>
              <a:rPr lang="hu-HU" altLang="hu-HU" sz="1400" dirty="0"/>
              <a:t> </a:t>
            </a:r>
            <a:r>
              <a:rPr lang="en-US" altLang="hu-HU" sz="1400" dirty="0"/>
              <a:t>T₁ </a:t>
            </a:r>
            <a:r>
              <a:rPr lang="hu-HU" altLang="hu-HU" sz="1400" dirty="0"/>
              <a:t>értékei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1400" dirty="0"/>
              <a:t>	alacsonyabbak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hu-HU" altLang="hu-HU" sz="1200" dirty="0"/>
              <a:t>több </a:t>
            </a:r>
            <a:r>
              <a:rPr lang="hu-HU" altLang="hu-HU" sz="1200" dirty="0" err="1"/>
              <a:t>fibrotikus</a:t>
            </a:r>
            <a:r>
              <a:rPr lang="hu-HU" altLang="hu-HU" sz="1200" dirty="0"/>
              <a:t> szövet 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hu-HU" altLang="hu-HU" sz="1200" dirty="0"/>
              <a:t>kevesebb gázcsere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17EE039-D119-11BB-6963-FAC991AAD5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363" y="33338"/>
            <a:ext cx="8786812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T1-mapping MRI a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krónikus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tüdő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allograft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diszfunkcióban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FC3702-5AD7-BDEA-D2D7-2B3547FB64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925" y="1655763"/>
            <a:ext cx="8858250" cy="544512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1800" dirty="0"/>
              <a:t>Bronchiolitis obliterans </a:t>
            </a:r>
            <a:r>
              <a:rPr lang="hu-HU" altLang="hu-HU" sz="1800" dirty="0"/>
              <a:t>szindróma </a:t>
            </a:r>
            <a:r>
              <a:rPr lang="en-US" altLang="hu-HU" sz="1800" dirty="0"/>
              <a:t>(BOS) </a:t>
            </a:r>
            <a:r>
              <a:rPr lang="hu-HU" altLang="hu-HU" sz="1800" dirty="0" err="1"/>
              <a:t>tüdőtranszplantáció</a:t>
            </a:r>
            <a:r>
              <a:rPr lang="hu-HU" altLang="hu-HU" sz="1800" dirty="0"/>
              <a:t> után a hosszú-távú túlélés </a:t>
            </a:r>
            <a:r>
              <a:rPr lang="hu-HU" altLang="hu-HU" sz="1800" dirty="0" err="1"/>
              <a:t>markere</a:t>
            </a:r>
            <a:endParaRPr lang="hu-HU" altLang="hu-HU" sz="18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Eddig </a:t>
            </a:r>
            <a:r>
              <a:rPr lang="en-US" altLang="hu-HU" sz="1800" dirty="0" err="1"/>
              <a:t>spirometr</a:t>
            </a:r>
            <a:r>
              <a:rPr lang="hu-HU" altLang="hu-HU" sz="1800" dirty="0" err="1"/>
              <a:t>ia</a:t>
            </a:r>
            <a:r>
              <a:rPr lang="hu-HU" altLang="hu-HU" sz="1800" dirty="0"/>
              <a:t> alapján állapították meg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3 csoport: </a:t>
            </a:r>
            <a:r>
              <a:rPr lang="en-US" altLang="hu-HU" sz="1800" dirty="0"/>
              <a:t>BOS 0, BOS0p </a:t>
            </a:r>
            <a:r>
              <a:rPr lang="hu-HU" altLang="hu-HU" sz="1800" dirty="0"/>
              <a:t>és késői stádiumok </a:t>
            </a:r>
            <a:r>
              <a:rPr lang="en-US" altLang="hu-HU" sz="1800" dirty="0"/>
              <a:t>(BOS1-3)</a:t>
            </a:r>
            <a:endParaRPr lang="hu-HU" altLang="hu-HU" sz="18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BOS korai </a:t>
            </a:r>
            <a:r>
              <a:rPr lang="hu-HU" altLang="hu-HU" sz="1800" dirty="0" err="1"/>
              <a:t>detekciója</a:t>
            </a:r>
            <a:endParaRPr lang="hu-HU" altLang="hu-HU" sz="18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400" dirty="0"/>
              <a:t>51 beteg </a:t>
            </a:r>
            <a:r>
              <a:rPr lang="hu-HU" altLang="hu-HU" sz="1400" dirty="0" err="1"/>
              <a:t>tüdőtranszplantáció</a:t>
            </a:r>
            <a:r>
              <a:rPr lang="hu-HU" altLang="hu-HU" sz="1400" dirty="0"/>
              <a:t> után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400" dirty="0" err="1"/>
              <a:t>coronalis</a:t>
            </a:r>
            <a:r>
              <a:rPr lang="hu-HU" altLang="hu-HU" sz="1400" dirty="0"/>
              <a:t> </a:t>
            </a:r>
            <a:r>
              <a:rPr lang="en-US" altLang="hu-HU" sz="1400" dirty="0"/>
              <a:t>T1 </a:t>
            </a:r>
            <a:r>
              <a:rPr lang="hu-HU" altLang="hu-HU" sz="1400" dirty="0"/>
              <a:t>képek szobalevegőn és </a:t>
            </a:r>
            <a:r>
              <a:rPr lang="en-US" altLang="hu-HU" sz="1400" dirty="0"/>
              <a:t>100% ox</a:t>
            </a:r>
            <a:r>
              <a:rPr lang="hu-HU" altLang="hu-HU" sz="1400" dirty="0"/>
              <a:t>i</a:t>
            </a:r>
            <a:r>
              <a:rPr lang="en-US" altLang="hu-HU" sz="1400" dirty="0"/>
              <a:t>g</a:t>
            </a:r>
            <a:r>
              <a:rPr lang="hu-HU" altLang="hu-HU" sz="1400" dirty="0"/>
              <a:t>énen </a:t>
            </a:r>
            <a:r>
              <a:rPr lang="hu-HU" altLang="hu-HU" sz="1400" dirty="0" err="1"/>
              <a:t>in</a:t>
            </a:r>
            <a:r>
              <a:rPr lang="en-US" altLang="hu-HU" sz="1400" dirty="0"/>
              <a:t>version recovery</a:t>
            </a:r>
            <a:r>
              <a:rPr lang="hu-HU" altLang="hu-HU" sz="1400" dirty="0"/>
              <a:t> </a:t>
            </a:r>
            <a:r>
              <a:rPr lang="en-US" altLang="hu-HU" sz="1400" dirty="0"/>
              <a:t>snapshot fast low angle shot sequence</a:t>
            </a:r>
            <a:r>
              <a:rPr lang="hu-HU" altLang="hu-HU" sz="1400" dirty="0"/>
              <a:t> + oxigén transzfer funkciót (OTF) számoltak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hu-HU" altLang="hu-HU" sz="1600" dirty="0"/>
          </a:p>
        </p:txBody>
      </p:sp>
      <p:sp>
        <p:nvSpPr>
          <p:cNvPr id="14340" name="Szövegdoboz 1">
            <a:extLst>
              <a:ext uri="{FF2B5EF4-FFF2-40B4-BE49-F238E27FC236}">
                <a16:creationId xmlns:a16="http://schemas.microsoft.com/office/drawing/2014/main" id="{B1341B21-6A47-1B97-3A52-346FCE390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35738"/>
            <a:ext cx="619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200"/>
              <a:t>Julius Renne és mtsai. ERS konferencia, 2014, München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AD9688EE-7C60-7F40-B899-03E7C6E6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31818" r="6248" b="30785"/>
          <a:stretch>
            <a:fillRect/>
          </a:stretch>
        </p:blipFill>
        <p:spPr bwMode="auto">
          <a:xfrm>
            <a:off x="3348038" y="2989263"/>
            <a:ext cx="5214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D6765BB-00DB-3FA3-B29A-6667EF5766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33338"/>
            <a:ext cx="864235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dinamikus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oxigénnel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dúsított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MRI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84439A4-BBD2-E32A-1B6F-E2F5E284CF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363" y="1612900"/>
            <a:ext cx="3817937" cy="4922838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„Légzésfunkciós vizsgálat a radiológiában”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a regionális tüdőventilláció és perfúzió újabb radiológiai </a:t>
            </a:r>
            <a:r>
              <a:rPr lang="hu-HU" altLang="hu-HU" sz="1800" dirty="0" err="1"/>
              <a:t>biomarkereivel</a:t>
            </a:r>
            <a:r>
              <a:rPr lang="hu-HU" altLang="hu-HU" sz="1800" dirty="0"/>
              <a:t> szolgál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800" dirty="0"/>
              <a:t>egy légzési ciklusban a légzésfunkció regionális változásaiban lehet szerepe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6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16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400" dirty="0"/>
              <a:t>Technika: </a:t>
            </a:r>
            <a:r>
              <a:rPr lang="hu-HU" altLang="hu-HU" sz="1400" dirty="0" err="1"/>
              <a:t>single-shot</a:t>
            </a:r>
            <a:r>
              <a:rPr lang="hu-HU" altLang="hu-HU" sz="1400" dirty="0"/>
              <a:t> 3D MPRAGE szekvencia alkalmazása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1400" dirty="0"/>
              <a:t>4 </a:t>
            </a:r>
            <a:r>
              <a:rPr lang="hu-HU" altLang="hu-HU" sz="1400" dirty="0"/>
              <a:t>egészséges személy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1400" dirty="0"/>
              <a:t>T1 felvételek alatt szobai levegőt lélegeztek be, majd 15 mp dinamikus </a:t>
            </a:r>
            <a:r>
              <a:rPr lang="hu-HU" altLang="hu-HU" sz="1400" dirty="0" err="1"/>
              <a:t>scan</a:t>
            </a:r>
            <a:r>
              <a:rPr lang="hu-HU" altLang="hu-HU" sz="1400" dirty="0"/>
              <a:t> (</a:t>
            </a:r>
            <a:r>
              <a:rPr lang="en-US" altLang="hu-HU" sz="1400" dirty="0"/>
              <a:t>100% O₂</a:t>
            </a:r>
            <a:r>
              <a:rPr lang="hu-HU" altLang="hu-HU" sz="1400" dirty="0"/>
              <a:t>), majd szobai levegő</a:t>
            </a:r>
            <a:r>
              <a:rPr lang="en-US" altLang="hu-HU" sz="1400" dirty="0"/>
              <a:t> </a:t>
            </a:r>
            <a:endParaRPr lang="hu-HU" altLang="hu-HU" sz="14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1400" dirty="0"/>
              <a:t>∆PO₂ </a:t>
            </a:r>
            <a:r>
              <a:rPr lang="hu-HU" altLang="hu-HU" sz="1400" dirty="0"/>
              <a:t>térképek, </a:t>
            </a:r>
            <a:r>
              <a:rPr lang="en-US" altLang="hu-HU" sz="1400" dirty="0"/>
              <a:t>O₂ </a:t>
            </a:r>
            <a:r>
              <a:rPr lang="hu-HU" altLang="hu-HU" sz="1400" dirty="0"/>
              <a:t>belélegzés (</a:t>
            </a:r>
            <a:r>
              <a:rPr lang="en-US" altLang="hu-HU" sz="1400" dirty="0"/>
              <a:t>wash-in</a:t>
            </a:r>
            <a:r>
              <a:rPr lang="hu-HU" altLang="hu-HU" sz="1400" dirty="0"/>
              <a:t>)</a:t>
            </a:r>
            <a:r>
              <a:rPr lang="en-US" altLang="hu-HU" sz="1400" dirty="0"/>
              <a:t> </a:t>
            </a:r>
            <a:r>
              <a:rPr lang="hu-HU" altLang="hu-HU" sz="1400" dirty="0"/>
              <a:t>és kilélegzés (</a:t>
            </a:r>
            <a:r>
              <a:rPr lang="hu-HU" altLang="hu-HU" sz="1400" dirty="0" err="1"/>
              <a:t>wash</a:t>
            </a:r>
            <a:r>
              <a:rPr lang="en-US" altLang="hu-HU" sz="1400" dirty="0"/>
              <a:t>-out</a:t>
            </a:r>
            <a:r>
              <a:rPr lang="hu-HU" altLang="hu-HU" sz="1400" dirty="0"/>
              <a:t>)</a:t>
            </a:r>
          </a:p>
          <a:p>
            <a:pPr marL="457200" indent="-457200" algn="l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hu-HU" altLang="hu-HU" sz="1600" dirty="0"/>
          </a:p>
        </p:txBody>
      </p:sp>
      <p:sp>
        <p:nvSpPr>
          <p:cNvPr id="15364" name="Szövegdoboz 1">
            <a:extLst>
              <a:ext uri="{FF2B5EF4-FFF2-40B4-BE49-F238E27FC236}">
                <a16:creationId xmlns:a16="http://schemas.microsoft.com/office/drawing/2014/main" id="{E3419DBA-E444-49AC-CF8E-89FB5057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35738"/>
            <a:ext cx="619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200"/>
              <a:t>Jose Ulloa és mtsai. ERS konferencia, 2014, München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408B2889-B342-D7FD-6AD1-DA15CB45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7" t="25758" r="6248" b="14774"/>
          <a:stretch>
            <a:fillRect/>
          </a:stretch>
        </p:blipFill>
        <p:spPr bwMode="auto">
          <a:xfrm>
            <a:off x="3814763" y="1700213"/>
            <a:ext cx="52578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904829C-91D7-B827-BC62-B837F9E20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33338"/>
            <a:ext cx="7561262" cy="1524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Hyperpolarizált</a:t>
            </a: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Xenon </a:t>
            </a:r>
            <a:r>
              <a:rPr lang="en-GB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E6D58A-E25F-3114-C451-3DD5D0D661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363" y="1412875"/>
            <a:ext cx="4321175" cy="544512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2000" dirty="0"/>
              <a:t>200 ml </a:t>
            </a:r>
            <a:r>
              <a:rPr lang="en-US" altLang="hu-HU" sz="2000" dirty="0"/>
              <a:t>3He </a:t>
            </a:r>
            <a:r>
              <a:rPr lang="hu-HU" altLang="hu-HU" sz="2000" dirty="0"/>
              <a:t>vagy 500 ml </a:t>
            </a:r>
            <a:r>
              <a:rPr lang="en-US" altLang="hu-HU" sz="2000" dirty="0"/>
              <a:t>129Xe </a:t>
            </a:r>
            <a:endParaRPr lang="hu-HU" altLang="hu-HU" sz="20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2000" dirty="0"/>
              <a:t>Drága: </a:t>
            </a:r>
            <a:r>
              <a:rPr lang="en-US" altLang="hu-HU" sz="2000" dirty="0"/>
              <a:t>$850 </a:t>
            </a:r>
            <a:r>
              <a:rPr lang="hu-HU" altLang="hu-HU" sz="2000" dirty="0"/>
              <a:t>és </a:t>
            </a:r>
            <a:r>
              <a:rPr lang="en-US" altLang="hu-HU" sz="2000" dirty="0"/>
              <a:t>$170 </a:t>
            </a:r>
            <a:r>
              <a:rPr lang="hu-HU" altLang="hu-HU" sz="2000" dirty="0"/>
              <a:t>/ liter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20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hu-HU" sz="2000" dirty="0"/>
              <a:t>MRI </a:t>
            </a:r>
            <a:r>
              <a:rPr lang="en-US" altLang="hu-HU" sz="2000" dirty="0" err="1"/>
              <a:t>pul</a:t>
            </a:r>
            <a:r>
              <a:rPr lang="hu-HU" altLang="hu-HU" sz="2000" dirty="0" err="1"/>
              <a:t>zusszekvenciák</a:t>
            </a:r>
            <a:r>
              <a:rPr lang="hu-HU" altLang="hu-HU" sz="2000" dirty="0"/>
              <a:t> optimalizálása</a:t>
            </a:r>
            <a:r>
              <a:rPr lang="en-US" altLang="hu-HU" sz="2000" dirty="0"/>
              <a:t> </a:t>
            </a:r>
            <a:r>
              <a:rPr lang="en-US" altLang="hu-HU" sz="2000" dirty="0" err="1"/>
              <a:t>polari</a:t>
            </a:r>
            <a:r>
              <a:rPr lang="hu-HU" altLang="hu-HU" sz="2000" dirty="0" err="1"/>
              <a:t>zációs</a:t>
            </a:r>
            <a:r>
              <a:rPr lang="hu-HU" altLang="hu-HU" sz="2000" dirty="0"/>
              <a:t> </a:t>
            </a:r>
            <a:r>
              <a:rPr lang="en-US" altLang="hu-HU" sz="2000" dirty="0"/>
              <a:t> </a:t>
            </a:r>
            <a:r>
              <a:rPr lang="en-US" altLang="hu-HU" sz="2000" dirty="0" err="1"/>
              <a:t>technol</a:t>
            </a:r>
            <a:r>
              <a:rPr lang="hu-HU" altLang="hu-HU" sz="2000" dirty="0" err="1"/>
              <a:t>ógiával</a:t>
            </a:r>
            <a:r>
              <a:rPr lang="hu-HU" altLang="hu-HU" sz="2000" dirty="0"/>
              <a:t>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endParaRPr lang="hu-HU" altLang="hu-HU" sz="2000" dirty="0"/>
          </a:p>
          <a:p>
            <a:pPr marL="457200" indent="-457200" algn="l" eaLnBrk="1" hangingPunct="1">
              <a:lnSpc>
                <a:spcPct val="9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hu-HU" altLang="hu-HU" sz="2000" dirty="0"/>
              <a:t>V</a:t>
            </a:r>
            <a:r>
              <a:rPr lang="en-US" altLang="hu-HU" sz="2000" dirty="0" err="1"/>
              <a:t>entil</a:t>
            </a:r>
            <a:r>
              <a:rPr lang="hu-HU" altLang="hu-HU" sz="2000" dirty="0" err="1"/>
              <a:t>lációs</a:t>
            </a:r>
            <a:r>
              <a:rPr lang="hu-HU" altLang="hu-HU" sz="2000" dirty="0"/>
              <a:t> defektusok egészséges dohányosokban</a:t>
            </a:r>
          </a:p>
        </p:txBody>
      </p:sp>
      <p:sp>
        <p:nvSpPr>
          <p:cNvPr id="16388" name="Szövegdoboz 1">
            <a:extLst>
              <a:ext uri="{FF2B5EF4-FFF2-40B4-BE49-F238E27FC236}">
                <a16:creationId xmlns:a16="http://schemas.microsoft.com/office/drawing/2014/main" id="{C17C8C91-9A88-3BE7-29FC-83ADDA48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35738"/>
            <a:ext cx="619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200"/>
              <a:t>Neil J. Stewart és mtsai. ERS konferencia, 2014, München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90CE598-2FFD-64E0-4206-42F751C6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27147" r="51308" b="17696"/>
          <a:stretch>
            <a:fillRect/>
          </a:stretch>
        </p:blipFill>
        <p:spPr bwMode="auto">
          <a:xfrm>
            <a:off x="4643438" y="1168400"/>
            <a:ext cx="4319587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B61A846-02B1-B661-0718-78B3EE60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338"/>
            <a:ext cx="6399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hu-HU" altLang="hu-HU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Radiogenomika</a:t>
            </a:r>
            <a:endParaRPr lang="en-GB" altLang="hu-H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B822F66C-EE2F-0CB2-30DD-A96C31A5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1196975"/>
            <a:ext cx="7991475" cy="17526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/>
              <a:t>A képalkotás a szöveti patológiával korrelál</a:t>
            </a:r>
          </a:p>
          <a:p>
            <a:pPr eaLnBrk="1" hangingPunct="1">
              <a:defRPr/>
            </a:pPr>
            <a:endParaRPr lang="hu-HU" dirty="0"/>
          </a:p>
        </p:txBody>
      </p:sp>
      <p:pic>
        <p:nvPicPr>
          <p:cNvPr id="17412" name="Picture 5" descr="An external file that holds a picture, illustration, etc.&#10;Object name is ncomms5006-f1.jpg">
            <a:extLst>
              <a:ext uri="{FF2B5EF4-FFF2-40B4-BE49-F238E27FC236}">
                <a16:creationId xmlns:a16="http://schemas.microsoft.com/office/drawing/2014/main" id="{1E8CA8C1-9038-8F76-E65F-F1395E5C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58950"/>
            <a:ext cx="61928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zövegdoboz 1">
            <a:extLst>
              <a:ext uri="{FF2B5EF4-FFF2-40B4-BE49-F238E27FC236}">
                <a16:creationId xmlns:a16="http://schemas.microsoft.com/office/drawing/2014/main" id="{E5AF1597-33C6-1DEF-88FD-AC37C2278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200"/>
              <a:t>Aerts HJ et al. Decoding tumour phenotype by noninvasive imaging using a quantitative radiomics approach. Nat Commun. 2014;5:4006. </a:t>
            </a:r>
          </a:p>
        </p:txBody>
      </p:sp>
      <p:sp>
        <p:nvSpPr>
          <p:cNvPr id="17414" name="Szövegdoboz 2">
            <a:extLst>
              <a:ext uri="{FF2B5EF4-FFF2-40B4-BE49-F238E27FC236}">
                <a16:creationId xmlns:a16="http://schemas.microsoft.com/office/drawing/2014/main" id="{9A75F6C5-D0F4-B278-18E7-D8AA33A5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73275"/>
            <a:ext cx="2449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1600">
                <a:solidFill>
                  <a:schemeClr val="bg1"/>
                </a:solidFill>
              </a:rPr>
              <a:t>Tüdőrákosok CT vizsgálata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1600">
                <a:solidFill>
                  <a:schemeClr val="bg1"/>
                </a:solidFill>
              </a:rPr>
              <a:t>Erős fenotípikus különbségek (tumor heterogenitás, alak)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1600">
                <a:solidFill>
                  <a:schemeClr val="bg1"/>
                </a:solidFill>
              </a:rPr>
              <a:t>Összehasonlítás a klinikai és génexpressziós adatokkal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F30CCC17-29D9-33C0-1E89-DE2ADFDA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338"/>
            <a:ext cx="6399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hu-HU" altLang="hu-H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Összefoglalás</a:t>
            </a:r>
            <a:endParaRPr lang="en-GB" altLang="hu-H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zövegdoboz 2">
            <a:extLst>
              <a:ext uri="{FF2B5EF4-FFF2-40B4-BE49-F238E27FC236}">
                <a16:creationId xmlns:a16="http://schemas.microsoft.com/office/drawing/2014/main" id="{2CC1427B-3AB8-806A-620A-FE6CFC74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73275"/>
            <a:ext cx="8137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2400">
                <a:solidFill>
                  <a:schemeClr val="bg1"/>
                </a:solidFill>
              </a:rPr>
              <a:t>Mellkasi ultrahang: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2400">
                <a:solidFill>
                  <a:schemeClr val="bg1"/>
                </a:solidFill>
              </a:rPr>
              <a:t>PTX, perifériás pneumonia, pleura betegségek, translaryngealis UH (endotrachealis tubus pozíciója), rekeszmozgás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hu-HU" altLang="hu-HU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2400">
                <a:solidFill>
                  <a:schemeClr val="bg1"/>
                </a:solidFill>
              </a:rPr>
              <a:t>Tüdő MRI: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2400">
                <a:solidFill>
                  <a:schemeClr val="bg1"/>
                </a:solidFill>
              </a:rPr>
              <a:t>COPD, IPF, tüdő allograft diszfunkció stb.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hu-HU" altLang="hu-HU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altLang="hu-HU" sz="2400">
                <a:solidFill>
                  <a:schemeClr val="bg1"/>
                </a:solidFill>
              </a:rPr>
              <a:t>Radiogenomika</a:t>
            </a:r>
          </a:p>
        </p:txBody>
      </p:sp>
      <p:pic>
        <p:nvPicPr>
          <p:cNvPr id="18436" name="Picture 2" descr="http://images.iop.org/objects/phw/news/8/3/16/lungs.jpg">
            <a:extLst>
              <a:ext uri="{FF2B5EF4-FFF2-40B4-BE49-F238E27FC236}">
                <a16:creationId xmlns:a16="http://schemas.microsoft.com/office/drawing/2014/main" id="{0E0AFCE3-FBCC-8E24-3D34-8BCACC6C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3663" r="52481" b="13470"/>
          <a:stretch>
            <a:fillRect/>
          </a:stretch>
        </p:blipFill>
        <p:spPr bwMode="auto">
          <a:xfrm>
            <a:off x="6588125" y="4941888"/>
            <a:ext cx="22320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s://s-media-cache-ak0.pinimg.com/236x/a7/a9/6b/a7a96b27e9a8b4f348f17eba7a6d53d9.jpg">
            <a:extLst>
              <a:ext uri="{FF2B5EF4-FFF2-40B4-BE49-F238E27FC236}">
                <a16:creationId xmlns:a16="http://schemas.microsoft.com/office/drawing/2014/main" id="{5B6E5B47-5D76-F449-DEA6-EA1C34C3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75"/>
            <a:ext cx="600868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F4F32E40-5A4E-E935-FED2-1EFB837D7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260350"/>
            <a:ext cx="8229600" cy="11398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 dirty="0">
                <a:solidFill>
                  <a:srgbClr val="000000"/>
                </a:solidFill>
              </a:rPr>
              <a:t>K</a:t>
            </a:r>
            <a:r>
              <a:rPr lang="hu-HU" altLang="hu-HU" dirty="0">
                <a:solidFill>
                  <a:srgbClr val="000000"/>
                </a:solidFill>
              </a:rPr>
              <a:t>ö</a:t>
            </a:r>
            <a:r>
              <a:rPr lang="en-GB" altLang="hu-HU" dirty="0" err="1">
                <a:solidFill>
                  <a:srgbClr val="000000"/>
                </a:solidFill>
              </a:rPr>
              <a:t>sz</a:t>
            </a:r>
            <a:r>
              <a:rPr lang="hu-HU" altLang="hu-HU" dirty="0">
                <a:solidFill>
                  <a:srgbClr val="000000"/>
                </a:solidFill>
              </a:rPr>
              <a:t>ö</a:t>
            </a:r>
            <a:r>
              <a:rPr lang="en-GB" altLang="hu-HU" dirty="0">
                <a:solidFill>
                  <a:srgbClr val="000000"/>
                </a:solidFill>
              </a:rPr>
              <a:t>n</a:t>
            </a:r>
            <a:r>
              <a:rPr lang="hu-HU" altLang="hu-HU" dirty="0" err="1">
                <a:solidFill>
                  <a:srgbClr val="000000"/>
                </a:solidFill>
              </a:rPr>
              <a:t>jük</a:t>
            </a:r>
            <a:r>
              <a:rPr lang="en-GB" altLang="hu-HU" dirty="0">
                <a:solidFill>
                  <a:srgbClr val="000000"/>
                </a:solidFill>
              </a:rPr>
              <a:t> a </a:t>
            </a:r>
            <a:r>
              <a:rPr lang="en-GB" altLang="hu-HU" dirty="0" err="1">
                <a:solidFill>
                  <a:srgbClr val="000000"/>
                </a:solidFill>
              </a:rPr>
              <a:t>figyelmet</a:t>
            </a:r>
            <a:r>
              <a:rPr lang="en-GB" altLang="hu-HU" dirty="0">
                <a:solidFill>
                  <a:srgbClr val="000000"/>
                </a:solidFill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FA2561A-6DB0-7AE9-8003-50FF870B68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br>
              <a:rPr lang="hu-HU" altLang="hu-HU" dirty="0"/>
            </a:br>
            <a:r>
              <a:rPr lang="hu-HU" altLang="hu-HU" dirty="0"/>
              <a:t>Baráti Kör </a:t>
            </a:r>
            <a:r>
              <a:rPr lang="en-US" altLang="hu-HU" dirty="0"/>
              <a:t>Dr. </a:t>
            </a:r>
            <a:r>
              <a:rPr lang="en-US" altLang="hu-HU" dirty="0" err="1"/>
              <a:t>Balázs</a:t>
            </a:r>
            <a:r>
              <a:rPr lang="en-US" altLang="hu-HU" dirty="0"/>
              <a:t> </a:t>
            </a:r>
            <a:r>
              <a:rPr lang="en-US" altLang="hu-HU" dirty="0" err="1"/>
              <a:t>Dezső</a:t>
            </a:r>
            <a:r>
              <a:rPr lang="en-US" altLang="hu-HU" dirty="0"/>
              <a:t> </a:t>
            </a:r>
            <a:r>
              <a:rPr lang="hu-HU" altLang="hu-HU" dirty="0"/>
              <a:t>és </a:t>
            </a:r>
            <a:r>
              <a:rPr lang="en-US" altLang="hu-HU" dirty="0"/>
              <a:t>Walter Julianna</a:t>
            </a:r>
            <a:r>
              <a:rPr lang="hu-HU" altLang="hu-HU" dirty="0"/>
              <a:t> díja</a:t>
            </a:r>
            <a:endParaRPr lang="en-GB" altLang="hu-HU" dirty="0"/>
          </a:p>
        </p:txBody>
      </p:sp>
      <p:sp>
        <p:nvSpPr>
          <p:cNvPr id="4099" name="AutoShape 14" descr="data:image/jpeg;base64,/9j/4AAQSkZJRgABAQAAAQABAAD/2wCEAAkGBxQTEhUUEhQUFhQWFxgXGBgVFhgcGBkXFx0YGBgYGBgeHiggHBolHBkXITEhJSkrLy4uFx8zODQsNygtLisBCgoKBQUFDgUFDisZExkrKysrKysrKysrKysrKysrKysrKysrKysrKysrKysrKysrKysrKysrKysrKysrKysrK//AABEIAIUBFgMBIgACEQEDEQH/xAAcAAABBQEBAQAAAAAAAAAAAAAAAQQFBgcDAgj/xABFEAABAwIEAgcEBwUGBgMAAAABAAIRAyEEBRIxQVEGBxMiYXGBMpGhsSMkM0JzsvAUUmLB0TRydIKz4SU1Q1NjohXS8f/EABQBAQAAAAAAAAAAAAAAAAAAAAD/xAAUEQEAAAAAAAAAAAAAAAAAAAAA/9oADAMBAAIRAxEAPwDHauLfJ7x3XI13cSV5fuV5QetZ5o1+KGMJMNBJ5ASfgpWn0brxLw2kOdRwHw3QRWvxRqKm6vR8NALq1idxTdHvJC9UujQd7OIp/wCdr2fE2QQlN5F5Uw+g7s2kGZpg+qcnoXiZAaaLpsC2qLeJ8FM5jgR7LQIa0NEbd0RZBVa1V86RPsj4X5LxQxha4PNxMOHhYOEeV1OOwQcdGoyZbDLSWxALiNp5Jq/LAARpeCHTBvZvtXtNkEXmLXU3loJLT3mGd2nb+nomWs81cMvykVWihU1BocXMcN2udbjPdIAtzT6r0UoYc9+hiaruGqdH/o3+aCgl/ivRa7k73FXnFYSo0SxjcMzmG6I9SNTj4BNcaaekNbUqh8WqPcbnnG4HogprX/ooVie5xBDnMfH3nNmY4zG39VEvDDGphZMw5nsmD+6ga9oeav8A1G1Cc1ZP/aq/IKh4jDFkXlp9lw2P+/gr31Gf81Z+FW+QQUvNqh7etf8A6tT8zk1NY8ynGbfb1vxan5imiD0XFeUIQCEJA5AqEShAIQhAIQhAISlIgEIQgEIQgUhSuTZMawdUeSyk0wXRdzv3GDi75L3k+TuxOIbRZYucZPBrRdzvQK3Y+gCWsoj6Kn3KQ8OLieLnbyga4Go1giiwUWDcm9Vx5T8/NPXUGv709oB7TKhkEcLabX5XTnL8vYIDoUzluUtdWEDUxm8DcnhHFBADFVj3YbpPAtlvkZJVuyPo3hKzA6qOytcNeGNtvGoH4JnVdNUtp0qbKbHQ4uBc57v3BwHifGE//YKjqUv9hkFoI/fJENtcW4Sg7YXBZcBUbSNYANJLzckDcNnmq4zAtLhZxkiw5WTzOCzDU+1q1GNBJDfvFzhuGMG5EjwEql0un1ZuoUGUmtsS6q3XUPDvGQAPABBbzlTadcl0MBkhoHeN7Ocdo4W5LrRylr3iHEht9JbM3AJBOwupno3mQzBlKrSwpDm09D9L26QQSYgjnf1R0wzcZdRqPfhh2rqZbSL3At1E8GD33jZBE5Hl9CniPp2uAmB+7PKeW1pT/EdLn06ha2k00wY9pweY4yLekLIm9MMVrPavbVB3bUaCznaILVdOj+bYfFgd806g9qm46j5s2Lm+G6CVz2vTxLWz9oYIaSDvtLvu+RVXZkBrS5r2kAkGDMO8RzV2zfJ6YpNewsfqAl2onQ4CI08J31HyVdp0+zeKgaC6YeIjUzh6jgUEBg8mc5z6NQ+yd22Dgf6bQovP8mDCNHAbC6vnSPstdPsxUa6e8IiBBO5EFQNbAOdLomNz8BPigqGXt/6dSQ18AcIcfZd4Xsrn1K0izOA13tNp1gfcFBYrAd8m88PMXCunVzSjO6To9vCvcfOIPyCDLc3+3rfi1PzFNE7zf7et+LU/MU0QCCUIhAgCWEpSIAoT/D5W9wk28PknFTJzFpQRCF0q0i0wd07yzAdpJOwt5lAwXpu6lK2Sn7p9DPzUZUYWmCCCOBQLUC5oQgEIcklAqEIQaN1Z04qY6rxp0O6fF7iPjCl6GGFhyXHodgHYfB4upUGk4g02tnfSDIkbg3JhSWHMAmYA4n4RzKCZxPRrTTZUNSmGuEw50PkbgC+r0SZQ6tT7QsgUi8Nc4Ml2ot+6/wBltgNxxXIVXOaHRIbIbzjf3X4eKe9HqgZZ41U3u1PBNuAnzFvcg4YSiGtAF4Mmbkk7kcyuvSzpMzBYYl7AXAFlGnFjV4ucL7CLeB5qWw2WlldwMdxriSdgLhpPjMbLFOsHN+3xrmzqpUB2bNTSWzu4kA7uO58EEHjcRVq1O0rOLnObckizRwZJ0xfb4JqWNkEzpgXA2PGx96d9iJ019NNpBLCy41cZBcYBHCy4UOyioHGodPeY4CxIsNQOw8UF+6oc7q0MSaLCwteTd4fAFhNriYXPruzqrVxjaNTRFJgP0euCSXbg8VGdWbw/HMZUqFlN7Hajql0N7w0zYGRy2Vl6zOjQ7ZmIZXeS+iTcA95pMAuA2PJBlOktuW3n2SDysef/AOJGvAgiQ4QQS7YjiIHPxTiliHOEFwYyxIFgNUCRyNvJJUp0Q0HW8kn2Q0d0cO8TDvRBpfQjpU7EM7KoR2zAb/8AdpWkEcXN39E+xFEaoF9hwv8A7LKctxXY1qdVhI7N7XA8YBvPmJstrZTbU01WXYDsOEjU0eUm3kgi86LGUjTptDnNe1/am7paLtaJgN3HMpzh8e6pRNF7pY7vMJ+64bDyO154KUyno4/EuOpzWNDZc4+Khc5yl2FqGi506QCC3i11wfn7kEFjcJBMiOB8+XvVj6HYbTm+Etb9lqt9wH9VFtzNkj9oGsNi49sAXAn7w8CrL0RxdOrmNF1Nwc3TV0kH+GI8/BBhWcf2it+LU/O5NE6zj+0Vvxan5nJqgF6EpF7Y5AOVryPo9AD6g7xvB4DceqicnwoqVmNO0yfJt1pLKPdk6vQhBB/sQbvC9OwE8o3/AFyUvAFnbHYmPcmnaaNZkvAaXAD+vKyCi9IsLpdq8Y4eikeiTWvYW/eDpieBtIRn7C7DB5HekEgDYEyPmnXV5Sb9M62uzQLag3jZBKjAzw/W1kzzHo8KjYPdd910befgpeliJqFrGucN7cL7HkpDQSDLXSeSDHsRScxzmOEOaSD5hc5U50xw2jETHttDvUWPyCg0AhDjCQOQKhCEGy4zHUjTDHuc5zTIY0wCfE3XF1Uvpw0RAiPHkP6qo4J3Z1Hve4ljRJMTxIEeJ2Vmwpc2pofILGio8C+l750tnjpG/mEF26HUA+rSpuGtoaSZEgxt8VZaeIwmJompQIDWmHdxzIJ4EOAv5clDdAaY7V9Q2bTpc7XMn3AKS6SYkUcPRoNH3NR8mgX9XFB2zwdnhzWJl4A1WJDuyDtAgcNUH0XzfkVAVHk1ATqpz/eJcZJjxW89YOY6MBXMwW4ZrQLz2tS5PmGj4rBslrHRTEtDRU0y10PaXEX5OaZ2KCJp4ZxdDWSRchomD8ePC664JtYPe5jZcwEvDgIDdjqBIT3VTZiHdxphw0m+oOG5DLh1+YXfMqj2PhztNFzhqe1nek3IBkz5Sgb9HXtFageBrBpgGQHjTBPHf4LU80rufXoU5b2fYsPKDHzmVlOFcNYLZc4V2FriIc6HDdsWWh53WLHsqaQCQQT/AHHugQPNBnFLLXVu2fTbApklwtpEkwL8TewTLDYstmGM7wi7ZtxiTAVm6F5m6k6pTDmhlUObUc8wDAdpBteSbbbqtYsQ72dN/Z5IO1CKhIjSBeGQJj+G94WwdVzzWoOpBxJfTLG6v/GQ9gnmO8PKFijal7SP1dad1Y45rKVRzIa+i5tVoi5IDQ8AzMOE2QaV0ZwjMTSrUKpBO7ZF2wYNj4pr1mYSKlKqPv09BA/gMiPR59wR0Oc3/wCQeWOBD+1Po46gpPpmf2jBF4F6VV7TA20OLDvfgEGQ4hgFcNIs4QJm1/mnnU/TezNg0nuxXMSDsAJ81FV8ZFdjXESHCJknULx5HaFOdWQc3O2gkwadY7ACT6IMwzkfWK34tT87k0TzPD9YrfjVPzuTNAIQlaEEx0Xee2HkVp1EutEC3I7LP+g2G11neDZ95hadhcERxv4oGOIwQdZ7GuJO4ImfUKtZQA17muIJ1O1AtIIDTaw/RVwx1Xs2OdMkNMRvMWVNyFukufVcDqcS++p4bHcJaLoGuf5iKVcB7CaNWm2QLEQTJ+O3koepktRsVMO4vb7Qe1wBDeRHMLr05rh+JGmNIYI9flwUh0Yo0jh2kg6i5wMRB8wd0Et0WzNvZ6G9+vJ1uO1z7U2m2wCsNEFphz2unaRpPpzCj+jWBZTlha1suiRs7iD4QrCaUjbY8eHkUGb9Y2Hg0ncy4fIqlhaF1k4eKTHXMPifAhZ2gWUJSvKDpCReEINAyJ1N2IYyqB2VKa9YjiaY+jbfcarwrRkuXVajO2qDv13moRudToAbteAA3/KqR0ad9I4WMu1VOelsaWn/ADXWydHsZ7DGwalmNngX+0/0EoH3SSl+yZXVFK1SsKeHDrGHVSKWq/AF7ivXThn01HUbaIJ5w4arczIVF67ekrXvp5fRJAoEPqET9pH0bQf4QdU8y3krxisT+3ZdhcUDJ0gvjmRDvXWAghesh7XYPHuEb6WyTvxIA3MNiTZYblZYPtA43a9oZufOxgWC3DpSe0weKeA1uqh2hJsA50ACN5mdlhGWMl4MOLRuWk7Qgf5ziAKjjTaA/wBovkuInkZhp9JXevmpdSpB41aWl2mwBm2om5JhQWIcXOdEnz4jhqHNPsDWayWuAOsadQdOiRyAvffzQectr1BVHZA6i4OaPIzc8QtR6RUami7A4angkGwJh4k8xKzjozlz34ulTaWh+r7/ALIgGQef+627H9HsRpOuoyq0tcYbTAIIZYj3IPn/AAZh1IwD3m2J3uLkevEpz0goacRUA1c7/PyXDDVGljWlrZ16i+4dAAsCOEynOdZgMRoqEAPjQ4SSYbcO5fejbggYBw0ezefag7chwV46tZLMUXOAb2YjuydbTIM7i1pCo1FhJtJ/W/JXfqzAIxTZ0v7NrmzsdJJcJ4GEGmdWuFnGOfEaKZ8+9pH9VJdFc6GLGZ0nR9FinwOHZuAafO7ah9QvHV/9GzF1j9xg38A55+QVL6gse6pi8UH37anrceGrUSbf5igrfTDLTSxTAZtyHFtw79clYerSqX5vTeYvTq7cIaPnKd9ZOD+s9qW7abeHeYfgUz6qMPozNg/hq+7SICDLM8H1mv8Ai1PzuTMJ/nw+tV/xqv53JggErSkSoL91Y0gXVnRfuDbhutDr4fUCASRxB2McLXCp/VbQAwz3xd1QiZ4NAA/mrZicSKepzASXAbX1O2FuFkEFm+HIJbT2IktFx6nxUXgsFVgSxrXPkQwAeR5lWungxBBgvN3mNuMBOcPhQ1xNidhPARw5IM66wujBw9KjWmdRLXeBNxPqueRZK79lpVDcOe4wdgTEK19aVVrsIAD3gWkgG1iNk76v8EKmW0dRF+0/9CIhBGYfBVNbNQh24k913DT4W8FbsNhanIk7gPI9zXCxPmlx2CAIEHQQNhOh0xPPSTx4KUysOaC157o/fIseEO4eHNBn/WfgwcGX3aWvYSDvd2lY+d19I9YOUjEZfiIIJazWLtMlha47HkvnBwCDwvTCghAQBKErUIL7kFIND3Ddxv5BaV1d0R27qjzDaNMvcSbAmRc+Wr3LJ8DiSXXIaB7yBxKtXTXOTgstZhGGMRjfpa9u8yjs1h5E/wD25oKB0hzk4rGV8TsKtQuAi4bswHx0hq13qPzDtcPi8C6ZH0rDyFQaSB5PaHf51hDStG6mswNPM6ABtVD6RgbyNQn1b8UFw6VVNWCrEW+hk22IsFlWS5DiMQ/RRadMC4nQOZnaVrXTHAvdTxNCmY1VdBP8BOuPcVZclwVHD0WU6YDQAJ58OJQZG7qrxQvqH9fcqznHRzEYWRVp9394ch6WX0f+1TMX5TA/RTbH4ei8FtQB2oXEbDZBhvQHAOfjqApv0O9oOI1DbkZn5L6FxWX1mDU/Ev0ixAYHapGmAABBPgsjyHK34XNWsodm2WudTL9rnvA2Ox25StbzOlXfRIGJDXEHgxwkXkDsxxCD5aq4EMLmSdbHvYbbBtgPMkeiZPaRvuJVuzTo/UqZjXoMGtxqag7b7SHF3vJstPyDq1wlKl9Zaaj/AL3geCDAqQm2028PVWjoK4DEvY46TUpkDlqbeJ8Vqma9XeXukNp6Te4JBPjY7rPMz6LOwOMoOBL6TnwDxEg2QaPQxGjI8zqAw4l7J4iadJoHprPvVE6iMb2eZNZwq03s8iBrHyKtebv09H8dJ3xEW4/Y/wBFlPQ3Mzh8dhaw+5WZP91x0u+DnINi61aY7RwN5afjcKI6rAXY+jU4Gm8HzLQYU/1nVWuqE8IH8wq71N5rpxgw+nVrFTvkez2ckaY4kOAQZV0hP1rEfj1fzuUcpPpK363ifx63+o9RiAQhCDYOgMMwNPa+pxJJ+8fBS9Wp3hJEDa23jdUTIekbKGFYHm7QYH63UXmPTKq49yAPGP0EGrYarI4byfFdalQcuEnlI5LHsP0vrNINj4BWnI+mQrHs3y13KN/IoOHWLjBGlp3d8rx5K3dWtSMBRIk3fAGmx1XHnwWW9LcRrxDgDOkwTH8lduhGa08Nl9OrWMNa+qR56ogDig0wvFjxIuBMRvx28kwq4oh4IbINnFt5YNpHMeAWZZ71o1KhIos0s5u3UXg+sGu1wL9v4dxfgg2/F/SYSuGBs9lU9kC40kwTsD4QvmA8PJfQGVdLaVXB13tIB7NxIA4lpBPndfP5fIQeUQhCBQYSJQUINCyOhh6DTiMQZaDIadnEbW8+AVL6R5y/F4ipXqTLzYTOlosGp7n9XVTpwbNe9pHjz87FQZCBGBSuQZocPiKNYGOzqsd6A974SFFpQEH0B0zxQZinub7FRjarZ4kQDHjAC6U80lsz8lUcXmna4LD1ruNNg1TxaRpePgCmWTZodEEyQd7ezwQaEzM+M3PhM8tlx/bCXkMDiT5evoq/Qx5cbHePLzT9mYBrYbYcTaT4oHGb1+xcxwDH1iAGieGqTB5x8ktTO8aWg6aAbeJc7jwADYUHmmMa5xe8kBjWw4GNJlNWZwSAy8THtAeqCxdF2ziKuKfBqljGv/hc2WmLxFhdTuKzK3DxuqTleNawE036muF3TOoySfcuj8y4zbzQWapmswZngq90ozAEN56hp8xylMauYeP64qu9IMyBLb94XAPGbfzQTvSzMQMl0A/a19e3Mj+QWVued+IiPRXPppXjC0KfIj4BUpBqOcZ722DZVc4XptF+DogifMfFcupTETmlFv8A46z/AFcGgj4fFUGnivq7qRNg8OA87H4hXTqNP/F6f4dX5BBT+lH9sxX+Irf6jlGqT6Un67iv8RW/1HqLQCEJeHigJSISoEXunULSCDBBkHkvJCWUC1ahJJJJJNzzK91MU8sbTLjoaSWt4Au3K5W5IJQIhCEDzCZi+m17Gnu1BpKZoQgEIQgWUJEIHuYVe89k2FRx+JH80xKdZkPpan99/wCYptCACAUBKB+v5oLh0Txk4d9Jx2cbH914H9Comhi3U6pYSIbDB5DY/Fc+jboc/wAQPmU+zfBa5c2NQHDcgfzQTGCxLmgkkS6SADw4fzXStmmkF02i55BVb/5Vxa0EQRYknla6ZY+q7UWGYEDz8T4IJfC5w5736idB7wm4GnaR6qPZjHBoaSdGr2tPDeOfK3io9p8fcl1GAORn3hBN1s5cx4g6hYk7SXXJA4cFNsx+q4uD6fBUcm3kn+W4kg6dxv5eqCy18QYJvYE25KuYIGtXDnXAOojwF4HwXDEYwkugnSbcU+wbTSBLvacOQtyEoOvSnFa3NE7An3qBKcY2tqceFhv6ptCBQFoPUWP+LUvw6vyCz8LQeox//FqYt9nVOwnYcd48EFS6Uj67iv8AEVv9RyiyFMdLqf17Fbfb1vzuUOUCIQhAL00ryhB71BI4pEAIEQhCAQhCAQvQajQgRBQQkQCEIQO81+2q/i1PzOTMoQgEIQgkMnMVR4hWiiyUIQGLyOm/vbHiRx3VXzjDaKkTPdbfmhCBjCAEIQLCeYOjOqDBMNmOB3SoQP8AD5c2mNUybxwiyj8U8kuEne/ilQgZBq8AIQgVoWhdRX/Nqf4dX5BCEFX6Zf2/F/j1PzFQyRCD05JCRCBYRCRCD0F7eEIQeCEhQhAQu1OiChCDuyiEtVmkeiEIGT90kJEIFhIhCD//2Q==">
            <a:extLst>
              <a:ext uri="{FF2B5EF4-FFF2-40B4-BE49-F238E27FC236}">
                <a16:creationId xmlns:a16="http://schemas.microsoft.com/office/drawing/2014/main" id="{844AF114-51BD-E7A6-89E1-ECF207CF0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4100" name="Picture 18" descr="munich">
            <a:extLst>
              <a:ext uri="{FF2B5EF4-FFF2-40B4-BE49-F238E27FC236}">
                <a16:creationId xmlns:a16="http://schemas.microsoft.com/office/drawing/2014/main" id="{DB8A8528-E3B5-1C43-05F2-4E61B69A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7400"/>
            <a:ext cx="8248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 descr="ERS INTERNATIONAL CONGRESS 2014">
            <a:extLst>
              <a:ext uri="{FF2B5EF4-FFF2-40B4-BE49-F238E27FC236}">
                <a16:creationId xmlns:a16="http://schemas.microsoft.com/office/drawing/2014/main" id="{00296BCF-DF0A-AA43-F9B5-B34A7CE3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27325"/>
            <a:ext cx="4400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685DAED-A51D-CCE6-DE61-6F51E797CF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dirty="0"/>
              <a:t>Mellkas képalkotó eljárásai</a:t>
            </a:r>
            <a:endParaRPr lang="en-GB" altLang="hu-HU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C3E8754-2531-C32D-7E14-84E27AFD73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9974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dirty="0"/>
              <a:t> </a:t>
            </a:r>
            <a:r>
              <a:rPr lang="en-GB" altLang="hu-HU" dirty="0"/>
              <a:t>R</a:t>
            </a:r>
            <a:r>
              <a:rPr lang="hu-HU" altLang="hu-HU" dirty="0"/>
              <a:t>ö</a:t>
            </a:r>
            <a:r>
              <a:rPr lang="en-GB" altLang="hu-HU" dirty="0" err="1"/>
              <a:t>ntgen</a:t>
            </a:r>
            <a:endParaRPr lang="en-GB" altLang="hu-HU" dirty="0"/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hu-HU" altLang="hu-HU" dirty="0"/>
              <a:t>Á</a:t>
            </a:r>
            <a:r>
              <a:rPr lang="en-GB" altLang="hu-HU" dirty="0" err="1"/>
              <a:t>tvil</a:t>
            </a:r>
            <a:r>
              <a:rPr lang="hu-HU" altLang="hu-HU" dirty="0"/>
              <a:t>á</a:t>
            </a:r>
            <a:r>
              <a:rPr lang="en-GB" altLang="hu-HU" dirty="0"/>
              <a:t>g</a:t>
            </a:r>
            <a:r>
              <a:rPr lang="hu-HU" altLang="hu-HU" dirty="0"/>
              <a:t>í</a:t>
            </a:r>
            <a:r>
              <a:rPr lang="en-GB" altLang="hu-HU" dirty="0"/>
              <a:t>t</a:t>
            </a:r>
            <a:r>
              <a:rPr lang="hu-HU" altLang="hu-HU" dirty="0"/>
              <a:t>á</a:t>
            </a:r>
            <a:r>
              <a:rPr lang="en-GB" altLang="hu-HU" dirty="0"/>
              <a:t>s</a:t>
            </a:r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en-GB" altLang="hu-HU" dirty="0" err="1"/>
              <a:t>Brochogr</a:t>
            </a:r>
            <a:r>
              <a:rPr lang="hu-HU" altLang="hu-HU" dirty="0"/>
              <a:t>á</a:t>
            </a:r>
            <a:r>
              <a:rPr lang="en-GB" altLang="hu-HU" dirty="0" err="1"/>
              <a:t>fia</a:t>
            </a:r>
            <a:endParaRPr lang="en-GB" altLang="hu-HU" dirty="0"/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en-GB" altLang="hu-HU" dirty="0" err="1"/>
              <a:t>Angiographia</a:t>
            </a:r>
            <a:r>
              <a:rPr lang="en-GB" altLang="hu-HU" dirty="0"/>
              <a:t>, DSA</a:t>
            </a:r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en-GB" altLang="hu-HU" dirty="0" err="1">
                <a:solidFill>
                  <a:srgbClr val="FF0000"/>
                </a:solidFill>
              </a:rPr>
              <a:t>Ultrahang</a:t>
            </a:r>
            <a:endParaRPr lang="en-GB" altLang="hu-HU" dirty="0">
              <a:solidFill>
                <a:srgbClr val="FF0000"/>
              </a:solidFill>
            </a:endParaRPr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CT</a:t>
            </a:r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en-GB" altLang="hu-HU" dirty="0">
                <a:solidFill>
                  <a:srgbClr val="FF0000"/>
                </a:solidFill>
              </a:rPr>
              <a:t>MR</a:t>
            </a:r>
          </a:p>
          <a:p>
            <a:pPr marL="457200" indent="-457200" eaLnBrk="1" hangingPunct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GB" altLang="hu-HU" dirty="0"/>
              <a:t> </a:t>
            </a:r>
            <a:r>
              <a:rPr lang="en-GB" altLang="hu-HU" dirty="0" err="1"/>
              <a:t>Izot</a:t>
            </a:r>
            <a:r>
              <a:rPr lang="hu-HU" altLang="hu-HU" dirty="0"/>
              <a:t>ó</a:t>
            </a:r>
            <a:r>
              <a:rPr lang="en-GB" altLang="hu-HU" dirty="0"/>
              <a:t>p</a:t>
            </a:r>
            <a:r>
              <a:rPr lang="hu-HU" altLang="hu-HU" dirty="0"/>
              <a:t> (</a:t>
            </a:r>
            <a:r>
              <a:rPr lang="hu-HU" altLang="hu-HU" dirty="0" err="1"/>
              <a:t>szcintigráfia</a:t>
            </a:r>
            <a:r>
              <a:rPr lang="hu-HU" altLang="hu-HU" dirty="0"/>
              <a:t>, PET-CT)</a:t>
            </a:r>
            <a:endParaRPr lang="en-GB" altLang="hu-HU" dirty="0"/>
          </a:p>
          <a:p>
            <a:pPr indent="-341313" eaLnBrk="1" hangingPunct="1">
              <a:spcBef>
                <a:spcPts val="6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hu-HU" sz="2600" dirty="0">
              <a:effectLst/>
            </a:endParaRPr>
          </a:p>
          <a:p>
            <a:pPr indent="-341313" eaLnBrk="1" hangingPunct="1">
              <a:spcBef>
                <a:spcPts val="6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hu-HU" sz="2600" dirty="0">
              <a:effectLst/>
            </a:endParaRPr>
          </a:p>
        </p:txBody>
      </p:sp>
      <p:pic>
        <p:nvPicPr>
          <p:cNvPr id="5124" name="Picture 2" descr="http://www.southsudanmedicaljournal.com/assets/images/Articles/may08/xr2.jpg">
            <a:extLst>
              <a:ext uri="{FF2B5EF4-FFF2-40B4-BE49-F238E27FC236}">
                <a16:creationId xmlns:a16="http://schemas.microsoft.com/office/drawing/2014/main" id="{FF2509D0-FF39-9FF3-8AB1-AB8B91CA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7762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jchimp.net/index.php/jchimp/article/viewFile/19123/html/87231">
            <a:extLst>
              <a:ext uri="{FF2B5EF4-FFF2-40B4-BE49-F238E27FC236}">
                <a16:creationId xmlns:a16="http://schemas.microsoft.com/office/drawing/2014/main" id="{11411F4B-04D6-3A7E-4FC7-21B1F7F9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708400" y="1555750"/>
            <a:ext cx="10429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auntminnieeurope.com/user/images/content_images/sup_cto/2012_07_19_12_15_37_169_2012_07_23_old_exams_Bronchography.jpg">
            <a:extLst>
              <a:ext uri="{FF2B5EF4-FFF2-40B4-BE49-F238E27FC236}">
                <a16:creationId xmlns:a16="http://schemas.microsoft.com/office/drawing/2014/main" id="{B2D6FE93-8582-99B1-1659-2A8DB97A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1863"/>
            <a:ext cx="7016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www.spandidos-publications.com/article_images/etm/5/5/ETM-05-05-1516-g03.jpg">
            <a:extLst>
              <a:ext uri="{FF2B5EF4-FFF2-40B4-BE49-F238E27FC236}">
                <a16:creationId xmlns:a16="http://schemas.microsoft.com/office/drawing/2014/main" id="{AFB7254C-30A0-DFE4-9C8A-18D18279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095625"/>
            <a:ext cx="8715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D9ACE84-7259-C5F6-1691-DAAC841FD3EE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6" r="40242"/>
          <a:stretch>
            <a:fillRect/>
          </a:stretch>
        </p:blipFill>
        <p:spPr>
          <a:xfrm>
            <a:off x="3160713" y="3789363"/>
            <a:ext cx="1033462" cy="82550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1396" r="4024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10" descr="http://www.coughdoc.com/uploads/images/Normal%20CT_550.jpg">
            <a:extLst>
              <a:ext uri="{FF2B5EF4-FFF2-40B4-BE49-F238E27FC236}">
                <a16:creationId xmlns:a16="http://schemas.microsoft.com/office/drawing/2014/main" id="{2CCABB18-9EB4-8C9F-FB22-36CF5D40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89438"/>
            <a:ext cx="1057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http://www.rsna.org/uploadedImages/RSNA/Content/News/NewsArticle/2012/December/LungCancer_combined3_rab.jpg">
            <a:extLst>
              <a:ext uri="{FF2B5EF4-FFF2-40B4-BE49-F238E27FC236}">
                <a16:creationId xmlns:a16="http://schemas.microsoft.com/office/drawing/2014/main" id="{4AEA2F5A-1A9E-9FC9-6CD5-26FE068D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80050"/>
            <a:ext cx="23320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14" descr="data:image/jpeg;base64,/9j/4AAQSkZJRgABAQAAAQABAAD/2wCEAAkGBxQTEhUUEhQUFhQWFxgXGBgVFhgcGBkXFx0YGBgYGBgeHiggHBolHBkXITEhJSkrLy4uFx8zODQsNygtLisBCgoKBQUFDgUFDisZExkrKysrKysrKysrKysrKysrKysrKysrKysrKysrKysrKysrKysrKysrKysrKysrKysrK//AABEIAIUBFgMBIgACEQEDEQH/xAAcAAABBQEBAQAAAAAAAAAAAAAAAQQFBgcDAgj/xABFEAABAwIEAgcEBwUGBgMAAAABAAIRAyEEBRIxQVEGBxMiYXGBMpGhsSMkM0JzsvAUUmLB0TRydIKz4SU1Q1NjohXS8f/EABQBAQAAAAAAAAAAAAAAAAAAAAD/xAAUEQEAAAAAAAAAAAAAAAAAAAAA/9oADAMBAAIRAxEAPwDHauLfJ7x3XI13cSV5fuV5QetZ5o1+KGMJMNBJ5ASfgpWn0brxLw2kOdRwHw3QRWvxRqKm6vR8NALq1idxTdHvJC9UujQd7OIp/wCdr2fE2QQlN5F5Uw+g7s2kGZpg+qcnoXiZAaaLpsC2qLeJ8FM5jgR7LQIa0NEbd0RZBVa1V86RPsj4X5LxQxha4PNxMOHhYOEeV1OOwQcdGoyZbDLSWxALiNp5Jq/LAARpeCHTBvZvtXtNkEXmLXU3loJLT3mGd2nb+nomWs81cMvykVWihU1BocXMcN2udbjPdIAtzT6r0UoYc9+hiaruGqdH/o3+aCgl/ivRa7k73FXnFYSo0SxjcMzmG6I9SNTj4BNcaaekNbUqh8WqPcbnnG4HogprX/ooVie5xBDnMfH3nNmY4zG39VEvDDGphZMw5nsmD+6ga9oeav8A1G1Cc1ZP/aq/IKh4jDFkXlp9lw2P+/gr31Gf81Z+FW+QQUvNqh7etf8A6tT8zk1NY8ynGbfb1vxan5imiD0XFeUIQCEJA5AqEShAIQhAIQhAISlIgEIQgEIQgUhSuTZMawdUeSyk0wXRdzv3GDi75L3k+TuxOIbRZYucZPBrRdzvQK3Y+gCWsoj6Kn3KQ8OLieLnbyga4Go1giiwUWDcm9Vx5T8/NPXUGv709oB7TKhkEcLabX5XTnL8vYIDoUzluUtdWEDUxm8DcnhHFBADFVj3YbpPAtlvkZJVuyPo3hKzA6qOytcNeGNtvGoH4JnVdNUtp0qbKbHQ4uBc57v3BwHifGE//YKjqUv9hkFoI/fJENtcW4Sg7YXBZcBUbSNYANJLzckDcNnmq4zAtLhZxkiw5WTzOCzDU+1q1GNBJDfvFzhuGMG5EjwEql0un1ZuoUGUmtsS6q3XUPDvGQAPABBbzlTadcl0MBkhoHeN7Ocdo4W5LrRylr3iHEht9JbM3AJBOwupno3mQzBlKrSwpDm09D9L26QQSYgjnf1R0wzcZdRqPfhh2rqZbSL3At1E8GD33jZBE5Hl9CniPp2uAmB+7PKeW1pT/EdLn06ha2k00wY9pweY4yLekLIm9MMVrPavbVB3bUaCznaILVdOj+bYfFgd806g9qm46j5s2Lm+G6CVz2vTxLWz9oYIaSDvtLvu+RVXZkBrS5r2kAkGDMO8RzV2zfJ6YpNewsfqAl2onQ4CI08J31HyVdp0+zeKgaC6YeIjUzh6jgUEBg8mc5z6NQ+yd22Dgf6bQovP8mDCNHAbC6vnSPstdPsxUa6e8IiBBO5EFQNbAOdLomNz8BPigqGXt/6dSQ18AcIcfZd4Xsrn1K0izOA13tNp1gfcFBYrAd8m88PMXCunVzSjO6To9vCvcfOIPyCDLc3+3rfi1PzFNE7zf7et+LU/MU0QCCUIhAgCWEpSIAoT/D5W9wk28PknFTJzFpQRCF0q0i0wd07yzAdpJOwt5lAwXpu6lK2Sn7p9DPzUZUYWmCCCOBQLUC5oQgEIcklAqEIQaN1Z04qY6rxp0O6fF7iPjCl6GGFhyXHodgHYfB4upUGk4g02tnfSDIkbg3JhSWHMAmYA4n4RzKCZxPRrTTZUNSmGuEw50PkbgC+r0SZQ6tT7QsgUi8Nc4Ml2ot+6/wBltgNxxXIVXOaHRIbIbzjf3X4eKe9HqgZZ41U3u1PBNuAnzFvcg4YSiGtAF4Mmbkk7kcyuvSzpMzBYYl7AXAFlGnFjV4ucL7CLeB5qWw2WlldwMdxriSdgLhpPjMbLFOsHN+3xrmzqpUB2bNTSWzu4kA7uO58EEHjcRVq1O0rOLnObckizRwZJ0xfb4JqWNkEzpgXA2PGx96d9iJ019NNpBLCy41cZBcYBHCy4UOyioHGodPeY4CxIsNQOw8UF+6oc7q0MSaLCwteTd4fAFhNriYXPruzqrVxjaNTRFJgP0euCSXbg8VGdWbw/HMZUqFlN7Hajql0N7w0zYGRy2Vl6zOjQ7ZmIZXeS+iTcA95pMAuA2PJBlOktuW3n2SDysef/AOJGvAgiQ4QQS7YjiIHPxTiliHOEFwYyxIFgNUCRyNvJJUp0Q0HW8kn2Q0d0cO8TDvRBpfQjpU7EM7KoR2zAb/8AdpWkEcXN39E+xFEaoF9hwv8A7LKctxXY1qdVhI7N7XA8YBvPmJstrZTbU01WXYDsOEjU0eUm3kgi86LGUjTptDnNe1/am7paLtaJgN3HMpzh8e6pRNF7pY7vMJ+64bDyO154KUyno4/EuOpzWNDZc4+Khc5yl2FqGi506QCC3i11wfn7kEFjcJBMiOB8+XvVj6HYbTm+Etb9lqt9wH9VFtzNkj9oGsNi49sAXAn7w8CrL0RxdOrmNF1Nwc3TV0kH+GI8/BBhWcf2it+LU/O5NE6zj+0Vvxan5nJqgF6EpF7Y5AOVryPo9AD6g7xvB4DceqicnwoqVmNO0yfJt1pLKPdk6vQhBB/sQbvC9OwE8o3/AFyUvAFnbHYmPcmnaaNZkvAaXAD+vKyCi9IsLpdq8Y4eikeiTWvYW/eDpieBtIRn7C7DB5HekEgDYEyPmnXV5Sb9M62uzQLag3jZBKjAzw/W1kzzHo8KjYPdd910befgpeliJqFrGucN7cL7HkpDQSDLXSeSDHsRScxzmOEOaSD5hc5U50xw2jETHttDvUWPyCg0AhDjCQOQKhCEGy4zHUjTDHuc5zTIY0wCfE3XF1Uvpw0RAiPHkP6qo4J3Z1Hve4ljRJMTxIEeJ2Vmwpc2pofILGio8C+l750tnjpG/mEF26HUA+rSpuGtoaSZEgxt8VZaeIwmJompQIDWmHdxzIJ4EOAv5clDdAaY7V9Q2bTpc7XMn3AKS6SYkUcPRoNH3NR8mgX9XFB2zwdnhzWJl4A1WJDuyDtAgcNUH0XzfkVAVHk1ATqpz/eJcZJjxW89YOY6MBXMwW4ZrQLz2tS5PmGj4rBslrHRTEtDRU0y10PaXEX5OaZ2KCJp4ZxdDWSRchomD8ePC664JtYPe5jZcwEvDgIDdjqBIT3VTZiHdxphw0m+oOG5DLh1+YXfMqj2PhztNFzhqe1nek3IBkz5Sgb9HXtFageBrBpgGQHjTBPHf4LU80rufXoU5b2fYsPKDHzmVlOFcNYLZc4V2FriIc6HDdsWWh53WLHsqaQCQQT/AHHugQPNBnFLLXVu2fTbApklwtpEkwL8TewTLDYstmGM7wi7ZtxiTAVm6F5m6k6pTDmhlUObUc8wDAdpBteSbbbqtYsQ72dN/Z5IO1CKhIjSBeGQJj+G94WwdVzzWoOpBxJfTLG6v/GQ9gnmO8PKFijal7SP1dad1Y45rKVRzIa+i5tVoi5IDQ8AzMOE2QaV0ZwjMTSrUKpBO7ZF2wYNj4pr1mYSKlKqPv09BA/gMiPR59wR0Oc3/wCQeWOBD+1Po46gpPpmf2jBF4F6VV7TA20OLDvfgEGQ4hgFcNIs4QJm1/mnnU/TezNg0nuxXMSDsAJ81FV8ZFdjXESHCJknULx5HaFOdWQc3O2gkwadY7ACT6IMwzkfWK34tT87k0TzPD9YrfjVPzuTNAIQlaEEx0Xee2HkVp1EutEC3I7LP+g2G11neDZ95hadhcERxv4oGOIwQdZ7GuJO4ImfUKtZQA17muIJ1O1AtIIDTaw/RVwx1Xs2OdMkNMRvMWVNyFukufVcDqcS++p4bHcJaLoGuf5iKVcB7CaNWm2QLEQTJ+O3koepktRsVMO4vb7Qe1wBDeRHMLr05rh+JGmNIYI9flwUh0Yo0jh2kg6i5wMRB8wd0Et0WzNvZ6G9+vJ1uO1z7U2m2wCsNEFphz2unaRpPpzCj+jWBZTlha1suiRs7iD4QrCaUjbY8eHkUGb9Y2Hg0ncy4fIqlhaF1k4eKTHXMPifAhZ2gWUJSvKDpCReEINAyJ1N2IYyqB2VKa9YjiaY+jbfcarwrRkuXVajO2qDv13moRudToAbteAA3/KqR0ad9I4WMu1VOelsaWn/ADXWydHsZ7DGwalmNngX+0/0EoH3SSl+yZXVFK1SsKeHDrGHVSKWq/AF7ivXThn01HUbaIJ5w4arczIVF67ekrXvp5fRJAoEPqET9pH0bQf4QdU8y3krxisT+3ZdhcUDJ0gvjmRDvXWAghesh7XYPHuEb6WyTvxIA3MNiTZYblZYPtA43a9oZufOxgWC3DpSe0weKeA1uqh2hJsA50ACN5mdlhGWMl4MOLRuWk7Qgf5ziAKjjTaA/wBovkuInkZhp9JXevmpdSpB41aWl2mwBm2om5JhQWIcXOdEnz4jhqHNPsDWayWuAOsadQdOiRyAvffzQectr1BVHZA6i4OaPIzc8QtR6RUami7A4angkGwJh4k8xKzjozlz34ulTaWh+r7/ALIgGQef+627H9HsRpOuoyq0tcYbTAIIZYj3IPn/AAZh1IwD3m2J3uLkevEpz0goacRUA1c7/PyXDDVGljWlrZ16i+4dAAsCOEynOdZgMRoqEAPjQ4SSYbcO5fejbggYBw0ezefag7chwV46tZLMUXOAb2YjuydbTIM7i1pCo1FhJtJ/W/JXfqzAIxTZ0v7NrmzsdJJcJ4GEGmdWuFnGOfEaKZ8+9pH9VJdFc6GLGZ0nR9FinwOHZuAafO7ah9QvHV/9GzF1j9xg38A55+QVL6gse6pi8UH37anrceGrUSbf5igrfTDLTSxTAZtyHFtw79clYerSqX5vTeYvTq7cIaPnKd9ZOD+s9qW7abeHeYfgUz6qMPozNg/hq+7SICDLM8H1mv8Ai1PzuTMJ/nw+tV/xqv53JggErSkSoL91Y0gXVnRfuDbhutDr4fUCASRxB2McLXCp/VbQAwz3xd1QiZ4NAA/mrZicSKepzASXAbX1O2FuFkEFm+HIJbT2IktFx6nxUXgsFVgSxrXPkQwAeR5lWungxBBgvN3mNuMBOcPhQ1xNidhPARw5IM66wujBw9KjWmdRLXeBNxPqueRZK79lpVDcOe4wdgTEK19aVVrsIAD3gWkgG1iNk76v8EKmW0dRF+0/9CIhBGYfBVNbNQh24k913DT4W8FbsNhanIk7gPI9zXCxPmlx2CAIEHQQNhOh0xPPSTx4KUysOaC157o/fIseEO4eHNBn/WfgwcGX3aWvYSDvd2lY+d19I9YOUjEZfiIIJazWLtMlha47HkvnBwCDwvTCghAQBKErUIL7kFIND3Ddxv5BaV1d0R27qjzDaNMvcSbAmRc+Wr3LJ8DiSXXIaB7yBxKtXTXOTgstZhGGMRjfpa9u8yjs1h5E/wD25oKB0hzk4rGV8TsKtQuAi4bswHx0hq13qPzDtcPi8C6ZH0rDyFQaSB5PaHf51hDStG6mswNPM6ABtVD6RgbyNQn1b8UFw6VVNWCrEW+hk22IsFlWS5DiMQ/RRadMC4nQOZnaVrXTHAvdTxNCmY1VdBP8BOuPcVZclwVHD0WU6YDQAJ58OJQZG7qrxQvqH9fcqznHRzEYWRVp9394ch6WX0f+1TMX5TA/RTbH4ei8FtQB2oXEbDZBhvQHAOfjqApv0O9oOI1DbkZn5L6FxWX1mDU/Ev0ixAYHapGmAABBPgsjyHK34XNWsodm2WudTL9rnvA2Ox25StbzOlXfRIGJDXEHgxwkXkDsxxCD5aq4EMLmSdbHvYbbBtgPMkeiZPaRvuJVuzTo/UqZjXoMGtxqag7b7SHF3vJstPyDq1wlKl9Zaaj/AL3geCDAqQm2028PVWjoK4DEvY46TUpkDlqbeJ8Vqma9XeXukNp6Te4JBPjY7rPMz6LOwOMoOBL6TnwDxEg2QaPQxGjI8zqAw4l7J4iadJoHprPvVE6iMb2eZNZwq03s8iBrHyKtebv09H8dJ3xEW4/Y/wBFlPQ3Mzh8dhaw+5WZP91x0u+DnINi61aY7RwN5afjcKI6rAXY+jU4Gm8HzLQYU/1nVWuqE8IH8wq71N5rpxgw+nVrFTvkez2ckaY4kOAQZV0hP1rEfj1fzuUcpPpK363ifx63+o9RiAQhCDYOgMMwNPa+pxJJ+8fBS9Wp3hJEDa23jdUTIekbKGFYHm7QYH63UXmPTKq49yAPGP0EGrYarI4byfFdalQcuEnlI5LHsP0vrNINj4BWnI+mQrHs3y13KN/IoOHWLjBGlp3d8rx5K3dWtSMBRIk3fAGmx1XHnwWW9LcRrxDgDOkwTH8lduhGa08Nl9OrWMNa+qR56ogDig0wvFjxIuBMRvx28kwq4oh4IbINnFt5YNpHMeAWZZ71o1KhIos0s5u3UXg+sGu1wL9v4dxfgg2/F/SYSuGBs9lU9kC40kwTsD4QvmA8PJfQGVdLaVXB13tIB7NxIA4lpBPndfP5fIQeUQhCBQYSJQUINCyOhh6DTiMQZaDIadnEbW8+AVL6R5y/F4ipXqTLzYTOlosGp7n9XVTpwbNe9pHjz87FQZCBGBSuQZocPiKNYGOzqsd6A974SFFpQEH0B0zxQZinub7FRjarZ4kQDHjAC6U80lsz8lUcXmna4LD1ruNNg1TxaRpePgCmWTZodEEyQd7ezwQaEzM+M3PhM8tlx/bCXkMDiT5evoq/Qx5cbHePLzT9mYBrYbYcTaT4oHGb1+xcxwDH1iAGieGqTB5x8ktTO8aWg6aAbeJc7jwADYUHmmMa5xe8kBjWw4GNJlNWZwSAy8THtAeqCxdF2ziKuKfBqljGv/hc2WmLxFhdTuKzK3DxuqTleNawE036muF3TOoySfcuj8y4zbzQWapmswZngq90ozAEN56hp8xylMauYeP64qu9IMyBLb94XAPGbfzQTvSzMQMl0A/a19e3Mj+QWVued+IiPRXPppXjC0KfIj4BUpBqOcZ722DZVc4XptF+DogifMfFcupTETmlFv8A46z/AFcGgj4fFUGnivq7qRNg8OA87H4hXTqNP/F6f4dX5BBT+lH9sxX+Irf6jlGqT6Un67iv8RW/1HqLQCEJeHigJSISoEXunULSCDBBkHkvJCWUC1ahJJJJJNzzK91MU8sbTLjoaSWt4Au3K5W5IJQIhCEDzCZi+m17Gnu1BpKZoQgEIQgWUJEIHuYVe89k2FRx+JH80xKdZkPpan99/wCYptCACAUBKB+v5oLh0Txk4d9Jx2cbH914H9Comhi3U6pYSIbDB5DY/Fc+jboc/wAQPmU+zfBa5c2NQHDcgfzQTGCxLmgkkS6SADw4fzXStmmkF02i55BVb/5Vxa0EQRYknla6ZY+q7UWGYEDz8T4IJfC5w5736idB7wm4GnaR6qPZjHBoaSdGr2tPDeOfK3io9p8fcl1GAORn3hBN1s5cx4g6hYk7SXXJA4cFNsx+q4uD6fBUcm3kn+W4kg6dxv5eqCy18QYJvYE25KuYIGtXDnXAOojwF4HwXDEYwkugnSbcU+wbTSBLvacOQtyEoOvSnFa3NE7An3qBKcY2tqceFhv6ptCBQFoPUWP+LUvw6vyCz8LQeox//FqYt9nVOwnYcd48EFS6Uj67iv8AEVv9RyiyFMdLqf17Fbfb1vzuUOUCIQhAL00ryhB71BI4pEAIEQhCAQhCAQvQajQgRBQQkQCEIQO81+2q/i1PzOTMoQgEIQgkMnMVR4hWiiyUIQGLyOm/vbHiRx3VXzjDaKkTPdbfmhCBjCAEIQLCeYOjOqDBMNmOB3SoQP8AD5c2mNUybxwiyj8U8kuEne/ilQgZBq8AIQgVoWhdRX/Nqf4dX5BCEFX6Zf2/F/j1PzFQyRCD05JCRCBYRCRCD0F7eEIQeCEhQhAQu1OiChCDuyiEtVmkeiEIGT90kJEIFhIhCD//2Q==">
            <a:extLst>
              <a:ext uri="{FF2B5EF4-FFF2-40B4-BE49-F238E27FC236}">
                <a16:creationId xmlns:a16="http://schemas.microsoft.com/office/drawing/2014/main" id="{166366AA-353B-29ED-3CAA-4DF6B005A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pic>
        <p:nvPicPr>
          <p:cNvPr id="5132" name="Picture 16" descr="https://www.princeton.edu/pr/pwb/99/1018/m/2b.jpg">
            <a:extLst>
              <a:ext uri="{FF2B5EF4-FFF2-40B4-BE49-F238E27FC236}">
                <a16:creationId xmlns:a16="http://schemas.microsoft.com/office/drawing/2014/main" id="{12606EE8-5191-EA55-716C-A58F73E3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72038"/>
            <a:ext cx="16573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753D98D-A7E4-7AC2-1254-1D4354119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dirty="0"/>
              <a:t>Tüdő ultrahang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D32A24-A5C2-911F-E769-9924FC2B57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5124450" cy="506888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1588" eaLnBrk="1" hangingPunct="1">
              <a:spcBef>
                <a:spcPct val="200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hu-HU" sz="2600">
                <a:solidFill>
                  <a:schemeClr val="bg1"/>
                </a:solidFill>
                <a:effectLst/>
              </a:rPr>
              <a:t>• </a:t>
            </a:r>
            <a:r>
              <a:rPr lang="hu-HU" altLang="hu-HU" sz="2600">
                <a:effectLst/>
              </a:rPr>
              <a:t>Sugárterhelés nélkül</a:t>
            </a:r>
          </a:p>
          <a:p>
            <a:pPr marL="457200" lvl="1" indent="1588" eaLnBrk="1" hangingPunct="1">
              <a:spcBef>
                <a:spcPct val="200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u-HU" altLang="hu-HU" sz="2600">
              <a:effectLst/>
            </a:endParaRPr>
          </a:p>
          <a:p>
            <a:pPr marL="457200" lvl="1" indent="1588"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u-HU" altLang="hu-HU" sz="260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600">
                <a:solidFill>
                  <a:schemeClr val="bg1"/>
                </a:solidFill>
                <a:effectLst/>
              </a:rPr>
              <a:t>Ultrahang nem lát át a levegőn</a:t>
            </a:r>
            <a:r>
              <a:rPr lang="hu-HU" altLang="hu-HU" sz="2600">
                <a:solidFill>
                  <a:schemeClr val="bg1"/>
                </a:solidFill>
                <a:effectLst/>
              </a:rPr>
              <a:t> / </a:t>
            </a:r>
            <a:r>
              <a:rPr lang="en-GB" altLang="hu-HU" sz="2600">
                <a:solidFill>
                  <a:schemeClr val="bg1"/>
                </a:solidFill>
                <a:effectLst/>
              </a:rPr>
              <a:t>normális tüdőn</a:t>
            </a:r>
            <a:endParaRPr lang="hu-HU" altLang="hu-HU" sz="260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spcBef>
                <a:spcPct val="20000"/>
              </a:spcBef>
              <a:buClrTx/>
              <a:buSzPct val="7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hu-HU" sz="260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spcBef>
                <a:spcPct val="20000"/>
              </a:spcBef>
              <a:buClrTx/>
              <a:buSzPct val="7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hu-HU" sz="2600">
                <a:solidFill>
                  <a:schemeClr val="bg1"/>
                </a:solidFill>
                <a:effectLst/>
              </a:rPr>
              <a:t>• </a:t>
            </a:r>
            <a:r>
              <a:rPr lang="hu-HU" altLang="hu-HU" sz="2600">
                <a:solidFill>
                  <a:schemeClr val="bg1"/>
                </a:solidFill>
                <a:effectLst/>
              </a:rPr>
              <a:t>Műtermékeket keresünk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BD9F0FC-EE28-C6DA-B97A-502632B8477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475" y="1341438"/>
            <a:ext cx="3706813" cy="218440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387A2379-4CAE-C652-A47A-ACCBD7A1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7111" r="13280"/>
          <a:stretch>
            <a:fillRect/>
          </a:stretch>
        </p:blipFill>
        <p:spPr bwMode="auto">
          <a:xfrm>
            <a:off x="5651500" y="3644900"/>
            <a:ext cx="32432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765" t="7111" r="13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E57956B-951C-CD8C-85AA-21493C3FE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dirty="0" err="1"/>
              <a:t>Pneumothorax</a:t>
            </a:r>
            <a:r>
              <a:rPr lang="hu-HU" altLang="hu-HU" dirty="0"/>
              <a:t> (PTX)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EB4FF55-C05D-EC2D-0982-835F70C69B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5329237" cy="28082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4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000" b="1" dirty="0">
                <a:solidFill>
                  <a:schemeClr val="bg1"/>
                </a:solidFill>
                <a:effectLst/>
              </a:rPr>
              <a:t>UH </a:t>
            </a:r>
            <a:r>
              <a:rPr lang="en-GB" altLang="hu-HU" sz="2000" b="1" dirty="0" err="1">
                <a:solidFill>
                  <a:schemeClr val="bg1"/>
                </a:solidFill>
                <a:effectLst/>
              </a:rPr>
              <a:t>jelek</a:t>
            </a:r>
            <a:r>
              <a:rPr lang="en-GB" altLang="hu-HU" sz="2000" b="1" dirty="0">
                <a:solidFill>
                  <a:schemeClr val="bg1"/>
                </a:solidFill>
                <a:effectLst/>
              </a:rPr>
              <a:t>:</a:t>
            </a: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4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altLang="hu-HU" sz="20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B-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mód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: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Csúszó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tüdő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 (lung sliding)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hiánya</a:t>
            </a:r>
            <a:endParaRPr lang="en-GB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altLang="hu-HU" sz="20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M-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mód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: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vonalkód</a:t>
            </a:r>
            <a:r>
              <a:rPr lang="hu-HU" altLang="hu-HU" sz="2000" dirty="0">
                <a:solidFill>
                  <a:schemeClr val="bg1"/>
                </a:solidFill>
                <a:effectLst/>
              </a:rPr>
              <a:t>-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jel</a:t>
            </a:r>
            <a:endParaRPr lang="en-GB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altLang="hu-HU" sz="20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Granularis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pontok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 (“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homok</a:t>
            </a:r>
            <a:r>
              <a:rPr lang="en-GB" altLang="hu-HU" sz="2000" dirty="0">
                <a:solidFill>
                  <a:schemeClr val="bg1"/>
                </a:solidFill>
                <a:effectLst/>
              </a:rPr>
              <a:t>”) </a:t>
            </a:r>
            <a:r>
              <a:rPr lang="en-GB" altLang="hu-HU" sz="2000" dirty="0" err="1">
                <a:solidFill>
                  <a:schemeClr val="bg1"/>
                </a:solidFill>
                <a:effectLst/>
              </a:rPr>
              <a:t>eltűnnek</a:t>
            </a: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2000" dirty="0">
              <a:solidFill>
                <a:schemeClr val="bg1"/>
              </a:solidFill>
              <a:effectLst/>
            </a:endParaRPr>
          </a:p>
          <a:p>
            <a:pPr marL="1771650" lvl="4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1200" dirty="0">
              <a:solidFill>
                <a:schemeClr val="bg1"/>
              </a:solidFill>
              <a:effectLst/>
            </a:endParaRPr>
          </a:p>
          <a:p>
            <a:pPr marL="457200" lvl="1" indent="1588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altLang="hu-HU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4E5306A3-948F-084E-C975-D05ADAB1A88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429000"/>
            <a:ext cx="3671887" cy="326390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E9005204-9C7E-A451-6625-9043BD6BD37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956175"/>
            <a:ext cx="1295400" cy="113982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Szövegdoboz 1">
            <a:extLst>
              <a:ext uri="{FF2B5EF4-FFF2-40B4-BE49-F238E27FC236}">
                <a16:creationId xmlns:a16="http://schemas.microsoft.com/office/drawing/2014/main" id="{A9B4E6E8-B105-1F48-6839-9DE284F5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65613"/>
            <a:ext cx="460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          ptx             normális </a:t>
            </a:r>
          </a:p>
          <a:p>
            <a:r>
              <a:rPr lang="hu-HU" altLang="hu-HU"/>
              <a:t>  vonalkód-jel    tengerpart-jel</a:t>
            </a:r>
          </a:p>
        </p:txBody>
      </p:sp>
      <p:pic>
        <p:nvPicPr>
          <p:cNvPr id="7175" name="Picture 10" descr="https://encrypted-tbn1.gstatic.com/images?q=tbn:ANd9GcRb-Q11BY7Wr4XFSoLXts_QgWBZjXCkRuVnd-u5leqx9AuPbOV4">
            <a:extLst>
              <a:ext uri="{FF2B5EF4-FFF2-40B4-BE49-F238E27FC236}">
                <a16:creationId xmlns:a16="http://schemas.microsoft.com/office/drawing/2014/main" id="{9A63BF1B-9D48-36ED-AA0D-D214F28F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11725"/>
            <a:ext cx="16240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>
            <a:extLst>
              <a:ext uri="{FF2B5EF4-FFF2-40B4-BE49-F238E27FC236}">
                <a16:creationId xmlns:a16="http://schemas.microsoft.com/office/drawing/2014/main" id="{36C168E6-F5CC-DCF8-003C-7D14EC39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7" t="3305" b="9138"/>
          <a:stretch>
            <a:fillRect/>
          </a:stretch>
        </p:blipFill>
        <p:spPr bwMode="auto">
          <a:xfrm>
            <a:off x="5651500" y="1438275"/>
            <a:ext cx="2808288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7577" t="3305" b="91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934A4BF-73E8-257F-82EE-BAC55F4AB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/>
              <a:t>Alveoláris konszolidáció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FB51046-D695-05BB-D3F5-FE971BA0B6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5329238" cy="54451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 err="1">
                <a:solidFill>
                  <a:schemeClr val="bg1"/>
                </a:solidFill>
                <a:effectLst/>
              </a:rPr>
              <a:t>Centrális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pneumonia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nem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látható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UH-</a:t>
            </a:r>
            <a:r>
              <a:rPr lang="hu-HU" altLang="hu-HU" sz="2200" dirty="0">
                <a:solidFill>
                  <a:schemeClr val="bg1"/>
                </a:solidFill>
                <a:effectLst/>
              </a:rPr>
              <a:t>g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al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 err="1">
                <a:solidFill>
                  <a:schemeClr val="bg1"/>
                </a:solidFill>
                <a:effectLst/>
              </a:rPr>
              <a:t>Folyadékkal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telt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alveolusok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/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légtelen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tüdő</a:t>
            </a:r>
            <a:r>
              <a:rPr lang="hu-HU" altLang="hu-HU" sz="2200" dirty="0">
                <a:solidFill>
                  <a:schemeClr val="bg1"/>
                </a:solidFill>
                <a:effectLst/>
              </a:rPr>
              <a:t> perifériásan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hu-HU" sz="2200" dirty="0">
              <a:solidFill>
                <a:schemeClr val="bg1"/>
              </a:solidFill>
              <a:effectLst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b="1" dirty="0">
                <a:solidFill>
                  <a:schemeClr val="bg1"/>
                </a:solidFill>
                <a:effectLst/>
              </a:rPr>
              <a:t>UH</a:t>
            </a:r>
            <a:r>
              <a:rPr lang="hu-HU" altLang="hu-HU" sz="2200" b="1" dirty="0">
                <a:solidFill>
                  <a:schemeClr val="bg1"/>
                </a:solidFill>
                <a:effectLst/>
              </a:rPr>
              <a:t> jelek:</a:t>
            </a:r>
            <a:r>
              <a:rPr lang="en-GB" altLang="hu-HU" sz="2200" b="1" dirty="0">
                <a:solidFill>
                  <a:schemeClr val="bg1"/>
                </a:solidFill>
                <a:effectLst/>
              </a:rPr>
              <a:t> </a:t>
            </a:r>
            <a:endParaRPr lang="hu-HU" altLang="hu-HU" sz="2200" b="1" dirty="0">
              <a:solidFill>
                <a:schemeClr val="bg1"/>
              </a:solidFill>
              <a:effectLst/>
            </a:endParaRPr>
          </a:p>
          <a:p>
            <a:pPr marL="741363" lvl="1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 err="1">
                <a:solidFill>
                  <a:schemeClr val="bg1"/>
                </a:solidFill>
                <a:effectLst/>
              </a:rPr>
              <a:t>Ultrahanggal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levegő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bronch</a:t>
            </a:r>
            <a:r>
              <a:rPr lang="hu-HU" altLang="hu-HU" sz="2200" dirty="0">
                <a:solidFill>
                  <a:schemeClr val="bg1"/>
                </a:solidFill>
                <a:effectLst/>
              </a:rPr>
              <a:t>o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gram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jelzi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,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hogy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a bronchus “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nyitott</a:t>
            </a:r>
            <a:r>
              <a:rPr lang="hu-HU" altLang="hu-HU" sz="2200" dirty="0">
                <a:solidFill>
                  <a:schemeClr val="bg1"/>
                </a:solidFill>
                <a:effectLst/>
              </a:rPr>
              <a:t>”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már</a:t>
            </a:r>
            <a:endParaRPr lang="en-GB" altLang="hu-HU" sz="2200" dirty="0">
              <a:solidFill>
                <a:schemeClr val="bg1"/>
              </a:solidFill>
              <a:effectLst/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>
                <a:solidFill>
                  <a:schemeClr val="bg1"/>
                </a:solidFill>
                <a:effectLst/>
              </a:rPr>
              <a:t>Doppler</a:t>
            </a:r>
            <a:r>
              <a:rPr lang="hu-HU" altLang="hu-HU" sz="2200" dirty="0" err="1">
                <a:solidFill>
                  <a:schemeClr val="bg1"/>
                </a:solidFill>
                <a:effectLst/>
              </a:rPr>
              <a:t>-jel</a:t>
            </a:r>
            <a:endParaRPr lang="hu-HU" altLang="hu-HU" sz="2200" dirty="0">
              <a:solidFill>
                <a:schemeClr val="bg1"/>
              </a:solidFill>
              <a:effectLst/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 err="1">
                <a:solidFill>
                  <a:schemeClr val="bg1"/>
                </a:solidFill>
                <a:effectLst/>
              </a:rPr>
              <a:t>Pleurális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folyadék</a:t>
            </a:r>
            <a:endParaRPr lang="hu-HU" altLang="hu-HU" sz="2200" dirty="0">
              <a:solidFill>
                <a:schemeClr val="bg1"/>
              </a:solidFill>
              <a:effectLst/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hu-HU" sz="2200" dirty="0">
              <a:solidFill>
                <a:schemeClr val="bg1"/>
              </a:solidFill>
              <a:effectLst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altLang="hu-HU" sz="2200" b="1" dirty="0">
                <a:solidFill>
                  <a:schemeClr val="bg1"/>
                </a:solidFill>
                <a:effectLst/>
              </a:rPr>
              <a:t>UH jelentősége:</a:t>
            </a:r>
            <a:endParaRPr lang="en-GB" altLang="hu-HU" sz="2200" b="1" dirty="0">
              <a:solidFill>
                <a:schemeClr val="bg1"/>
              </a:solidFill>
              <a:effectLst/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>
                <a:solidFill>
                  <a:schemeClr val="bg1"/>
                </a:solidFill>
                <a:effectLst/>
              </a:rPr>
              <a:t>Pneumonia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monitorozása</a:t>
            </a:r>
            <a:endParaRPr lang="en-GB" altLang="hu-HU" sz="2200" dirty="0">
              <a:solidFill>
                <a:schemeClr val="bg1"/>
              </a:solidFill>
              <a:effectLst/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hu-HU" sz="2200" dirty="0" err="1">
                <a:solidFill>
                  <a:schemeClr val="bg1"/>
                </a:solidFill>
                <a:effectLst/>
              </a:rPr>
              <a:t>Abscessus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– UH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vezérelt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en-GB" altLang="hu-HU" sz="2200" dirty="0" err="1">
                <a:solidFill>
                  <a:schemeClr val="bg1"/>
                </a:solidFill>
                <a:effectLst/>
              </a:rPr>
              <a:t>dr</a:t>
            </a:r>
            <a:r>
              <a:rPr lang="hu-HU" altLang="hu-HU" sz="2200" dirty="0" err="1">
                <a:solidFill>
                  <a:schemeClr val="bg1"/>
                </a:solidFill>
                <a:effectLst/>
              </a:rPr>
              <a:t>ai</a:t>
            </a:r>
            <a:r>
              <a:rPr lang="en-GB" altLang="hu-HU" sz="2200" dirty="0">
                <a:solidFill>
                  <a:schemeClr val="bg1"/>
                </a:solidFill>
                <a:effectLst/>
              </a:rPr>
              <a:t>n</a:t>
            </a:r>
            <a:r>
              <a:rPr lang="hu-HU" altLang="hu-HU" sz="2200" dirty="0" err="1">
                <a:solidFill>
                  <a:schemeClr val="bg1"/>
                </a:solidFill>
                <a:effectLst/>
              </a:rPr>
              <a:t>age</a:t>
            </a:r>
            <a:endParaRPr lang="en-GB" altLang="hu-HU" sz="2200" dirty="0">
              <a:solidFill>
                <a:schemeClr val="bg1"/>
              </a:solidFill>
              <a:effectLst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CD467957-FE2C-404B-34A9-264E23FE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31083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e95bc576cfc1949047e41adb52470f">
            <a:extLst>
              <a:ext uri="{FF2B5EF4-FFF2-40B4-BE49-F238E27FC236}">
                <a16:creationId xmlns:a16="http://schemas.microsoft.com/office/drawing/2014/main" id="{3D584C5D-99A0-9198-CB22-AC14D80D877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>
            <a:fillRect/>
          </a:stretch>
        </p:blipFill>
        <p:spPr>
          <a:xfrm>
            <a:off x="5892800" y="1341438"/>
            <a:ext cx="2765425" cy="26590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5C93940B-89BE-7EF9-663C-59F237EA5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/>
              <a:t>Pleura betegségek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41C3081-3944-B96A-398B-91E79B37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295400"/>
            <a:ext cx="8696325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sz="2400" dirty="0" err="1">
                <a:solidFill>
                  <a:srgbClr val="FFFFFF"/>
                </a:solidFill>
              </a:rPr>
              <a:t>Pleuritis</a:t>
            </a:r>
            <a:r>
              <a:rPr lang="en-GB" altLang="hu-HU" sz="2400" dirty="0">
                <a:solidFill>
                  <a:srgbClr val="FFFFFF"/>
                </a:solidFill>
              </a:rPr>
              <a:t>:</a:t>
            </a:r>
            <a:endParaRPr lang="hu-HU" altLang="hu-HU" sz="2400" dirty="0">
              <a:solidFill>
                <a:srgbClr val="FFFFFF"/>
              </a:solidFill>
            </a:endParaRPr>
          </a:p>
          <a:p>
            <a:pPr marL="1085850" lvl="1" indent="-3429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dirty="0" err="1">
                <a:solidFill>
                  <a:srgbClr val="FFFFFF"/>
                </a:solidFill>
              </a:rPr>
              <a:t>Pariet</a:t>
            </a:r>
            <a:r>
              <a:rPr lang="hu-HU" altLang="hu-HU" dirty="0">
                <a:solidFill>
                  <a:srgbClr val="FFFFFF"/>
                </a:solidFill>
              </a:rPr>
              <a:t>a</a:t>
            </a:r>
            <a:r>
              <a:rPr lang="en-GB" altLang="hu-HU" dirty="0" err="1">
                <a:solidFill>
                  <a:srgbClr val="FFFFFF"/>
                </a:solidFill>
              </a:rPr>
              <a:t>lis</a:t>
            </a:r>
            <a:r>
              <a:rPr lang="en-GB" altLang="hu-HU" dirty="0">
                <a:solidFill>
                  <a:srgbClr val="FFFFFF"/>
                </a:solidFill>
              </a:rPr>
              <a:t> ill. </a:t>
            </a:r>
            <a:r>
              <a:rPr lang="en-GB" altLang="hu-HU" dirty="0" err="1">
                <a:solidFill>
                  <a:srgbClr val="FFFFFF"/>
                </a:solidFill>
              </a:rPr>
              <a:t>viscer</a:t>
            </a:r>
            <a:r>
              <a:rPr lang="hu-HU" altLang="hu-HU" dirty="0">
                <a:solidFill>
                  <a:srgbClr val="FFFFFF"/>
                </a:solidFill>
              </a:rPr>
              <a:t>a</a:t>
            </a:r>
            <a:r>
              <a:rPr lang="en-GB" altLang="hu-HU" dirty="0" err="1">
                <a:solidFill>
                  <a:srgbClr val="FFFFFF"/>
                </a:solidFill>
              </a:rPr>
              <a:t>lis</a:t>
            </a:r>
            <a:r>
              <a:rPr lang="en-GB" altLang="hu-HU" dirty="0">
                <a:solidFill>
                  <a:srgbClr val="FFFFFF"/>
                </a:solidFill>
              </a:rPr>
              <a:t> pleura </a:t>
            </a:r>
            <a:r>
              <a:rPr lang="en-GB" altLang="hu-HU" dirty="0" err="1">
                <a:solidFill>
                  <a:srgbClr val="FFFFFF"/>
                </a:solidFill>
              </a:rPr>
              <a:t>echodús</a:t>
            </a:r>
            <a:r>
              <a:rPr lang="en-GB" altLang="hu-HU" dirty="0">
                <a:solidFill>
                  <a:srgbClr val="FFFFFF"/>
                </a:solidFill>
              </a:rPr>
              <a:t>, </a:t>
            </a:r>
            <a:r>
              <a:rPr lang="en-GB" altLang="hu-HU" dirty="0" err="1">
                <a:solidFill>
                  <a:srgbClr val="FFFFFF"/>
                </a:solidFill>
              </a:rPr>
              <a:t>megvastagodott</a:t>
            </a:r>
            <a:endParaRPr lang="en-GB" altLang="hu-HU" dirty="0">
              <a:solidFill>
                <a:srgbClr val="FFFFFF"/>
              </a:solidFill>
            </a:endParaRPr>
          </a:p>
          <a:p>
            <a:pPr marL="342900" indent="-34290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sz="2400" dirty="0" err="1">
                <a:solidFill>
                  <a:srgbClr val="FFFFFF"/>
                </a:solidFill>
              </a:rPr>
              <a:t>Benignus</a:t>
            </a:r>
            <a:r>
              <a:rPr lang="en-GB" altLang="hu-HU" sz="2400" dirty="0">
                <a:solidFill>
                  <a:srgbClr val="FFFFFF"/>
                </a:solidFill>
              </a:rPr>
              <a:t> </a:t>
            </a:r>
            <a:r>
              <a:rPr lang="en-GB" altLang="hu-HU" sz="2400" dirty="0" err="1">
                <a:solidFill>
                  <a:srgbClr val="FFFFFF"/>
                </a:solidFill>
              </a:rPr>
              <a:t>pleur</a:t>
            </a:r>
            <a:r>
              <a:rPr lang="hu-HU" altLang="hu-HU" sz="2400" dirty="0">
                <a:solidFill>
                  <a:srgbClr val="FFFFFF"/>
                </a:solidFill>
              </a:rPr>
              <a:t>a</a:t>
            </a:r>
            <a:r>
              <a:rPr lang="en-GB" altLang="hu-HU" sz="2400" dirty="0" err="1">
                <a:solidFill>
                  <a:srgbClr val="FFFFFF"/>
                </a:solidFill>
              </a:rPr>
              <a:t>lis</a:t>
            </a:r>
            <a:r>
              <a:rPr lang="en-GB" altLang="hu-HU" sz="2400" dirty="0">
                <a:solidFill>
                  <a:srgbClr val="FFFFFF"/>
                </a:solidFill>
              </a:rPr>
              <a:t> </a:t>
            </a:r>
            <a:r>
              <a:rPr lang="en-GB" altLang="hu-HU" sz="2400" dirty="0" err="1">
                <a:solidFill>
                  <a:srgbClr val="FFFFFF"/>
                </a:solidFill>
              </a:rPr>
              <a:t>tumorok</a:t>
            </a:r>
            <a:endParaRPr lang="en-GB" altLang="hu-HU" sz="2400" dirty="0">
              <a:solidFill>
                <a:srgbClr val="FFFFFF"/>
              </a:solidFill>
            </a:endParaRPr>
          </a:p>
          <a:p>
            <a:pPr marL="342900" indent="-34290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sz="2400" dirty="0" err="1">
                <a:solidFill>
                  <a:srgbClr val="FFFFFF"/>
                </a:solidFill>
              </a:rPr>
              <a:t>Malignus</a:t>
            </a:r>
            <a:r>
              <a:rPr lang="en-GB" altLang="hu-HU" sz="2400" dirty="0">
                <a:solidFill>
                  <a:srgbClr val="FFFFFF"/>
                </a:solidFill>
              </a:rPr>
              <a:t> </a:t>
            </a:r>
            <a:r>
              <a:rPr lang="en-GB" altLang="hu-HU" sz="2400" dirty="0" err="1">
                <a:solidFill>
                  <a:srgbClr val="FFFFFF"/>
                </a:solidFill>
              </a:rPr>
              <a:t>pleur</a:t>
            </a:r>
            <a:r>
              <a:rPr lang="hu-HU" altLang="hu-HU" sz="2400" dirty="0" err="1">
                <a:solidFill>
                  <a:srgbClr val="FFFFFF"/>
                </a:solidFill>
              </a:rPr>
              <a:t>al</a:t>
            </a:r>
            <a:r>
              <a:rPr lang="en-GB" altLang="hu-HU" sz="2400" dirty="0">
                <a:solidFill>
                  <a:srgbClr val="FFFFFF"/>
                </a:solidFill>
              </a:rPr>
              <a:t>is mesothelioma</a:t>
            </a:r>
          </a:p>
          <a:p>
            <a:pPr marL="1028700" lvl="1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dirty="0" err="1">
                <a:solidFill>
                  <a:srgbClr val="FFFFFF"/>
                </a:solidFill>
              </a:rPr>
              <a:t>Azbeszt</a:t>
            </a:r>
            <a:r>
              <a:rPr lang="en-GB" altLang="hu-HU" dirty="0">
                <a:solidFill>
                  <a:srgbClr val="FFFFFF"/>
                </a:solidFill>
              </a:rPr>
              <a:t> </a:t>
            </a:r>
            <a:r>
              <a:rPr lang="en-GB" altLang="hu-HU" dirty="0" err="1">
                <a:solidFill>
                  <a:srgbClr val="FFFFFF"/>
                </a:solidFill>
              </a:rPr>
              <a:t>okozta</a:t>
            </a:r>
            <a:r>
              <a:rPr lang="en-GB" altLang="hu-HU" dirty="0">
                <a:solidFill>
                  <a:srgbClr val="FFFFFF"/>
                </a:solidFill>
              </a:rPr>
              <a:t> </a:t>
            </a:r>
            <a:r>
              <a:rPr lang="en-GB" altLang="hu-HU" dirty="0" err="1">
                <a:solidFill>
                  <a:srgbClr val="FFFFFF"/>
                </a:solidFill>
              </a:rPr>
              <a:t>plakkok</a:t>
            </a:r>
            <a:r>
              <a:rPr lang="en-GB" altLang="hu-HU" dirty="0">
                <a:solidFill>
                  <a:srgbClr val="FFFFFF"/>
                </a:solidFill>
              </a:rPr>
              <a:t> (</a:t>
            </a:r>
            <a:r>
              <a:rPr lang="en-GB" altLang="hu-HU" dirty="0" err="1">
                <a:solidFill>
                  <a:srgbClr val="FFFFFF"/>
                </a:solidFill>
              </a:rPr>
              <a:t>meszes</a:t>
            </a:r>
            <a:r>
              <a:rPr lang="en-GB" altLang="hu-HU" dirty="0">
                <a:solidFill>
                  <a:srgbClr val="FFFFFF"/>
                </a:solidFill>
              </a:rPr>
              <a:t> </a:t>
            </a:r>
            <a:r>
              <a:rPr lang="en-GB" altLang="hu-HU" dirty="0" err="1">
                <a:solidFill>
                  <a:srgbClr val="FFFFFF"/>
                </a:solidFill>
              </a:rPr>
              <a:t>vagy</a:t>
            </a:r>
            <a:r>
              <a:rPr lang="en-GB" altLang="hu-HU" dirty="0">
                <a:solidFill>
                  <a:srgbClr val="FFFFFF"/>
                </a:solidFill>
              </a:rPr>
              <a:t> </a:t>
            </a:r>
            <a:r>
              <a:rPr lang="en-GB" altLang="hu-HU" dirty="0" err="1">
                <a:solidFill>
                  <a:srgbClr val="FFFFFF"/>
                </a:solidFill>
              </a:rPr>
              <a:t>nem</a:t>
            </a:r>
            <a:r>
              <a:rPr lang="en-GB" altLang="hu-HU" dirty="0">
                <a:solidFill>
                  <a:srgbClr val="FFFFFF"/>
                </a:solidFill>
              </a:rPr>
              <a:t> </a:t>
            </a:r>
            <a:r>
              <a:rPr lang="en-GB" altLang="hu-HU" dirty="0" err="1">
                <a:solidFill>
                  <a:srgbClr val="FFFFFF"/>
                </a:solidFill>
              </a:rPr>
              <a:t>meszes</a:t>
            </a:r>
            <a:r>
              <a:rPr lang="hu-HU" altLang="hu-HU" dirty="0">
                <a:solidFill>
                  <a:srgbClr val="FFFFFF"/>
                </a:solidFill>
              </a:rPr>
              <a:t>)</a:t>
            </a:r>
            <a:endParaRPr lang="hu-HU" altLang="hu-HU" sz="2400" dirty="0">
              <a:solidFill>
                <a:srgbClr val="FFFFFF"/>
              </a:solidFill>
            </a:endParaRPr>
          </a:p>
          <a:p>
            <a:pPr marL="342900" indent="-34290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hu-HU" sz="2400" dirty="0" err="1">
                <a:solidFill>
                  <a:srgbClr val="FFFFFF"/>
                </a:solidFill>
              </a:rPr>
              <a:t>Pleur</a:t>
            </a:r>
            <a:r>
              <a:rPr lang="hu-HU" altLang="hu-HU" sz="2400" dirty="0">
                <a:solidFill>
                  <a:srgbClr val="FFFFFF"/>
                </a:solidFill>
              </a:rPr>
              <a:t>a</a:t>
            </a:r>
            <a:r>
              <a:rPr lang="en-GB" altLang="hu-HU" sz="2400" dirty="0" err="1">
                <a:solidFill>
                  <a:srgbClr val="FFFFFF"/>
                </a:solidFill>
              </a:rPr>
              <a:t>lis</a:t>
            </a:r>
            <a:r>
              <a:rPr lang="en-GB" altLang="hu-HU" sz="2400" dirty="0">
                <a:solidFill>
                  <a:srgbClr val="FFFFFF"/>
                </a:solidFill>
              </a:rPr>
              <a:t> </a:t>
            </a:r>
            <a:r>
              <a:rPr lang="en-GB" altLang="hu-HU" sz="2400" dirty="0" err="1">
                <a:solidFill>
                  <a:srgbClr val="FFFFFF"/>
                </a:solidFill>
              </a:rPr>
              <a:t>metastasisok</a:t>
            </a:r>
            <a:endParaRPr lang="en-GB" altLang="hu-HU" sz="2400" dirty="0">
              <a:solidFill>
                <a:srgbClr val="FFFFFF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defRPr/>
            </a:pPr>
            <a:endParaRPr lang="en-GB" altLang="hu-HU" dirty="0">
              <a:solidFill>
                <a:srgbClr val="FFFFFF"/>
              </a:solidFill>
            </a:endParaRPr>
          </a:p>
        </p:txBody>
      </p:sp>
      <p:pic>
        <p:nvPicPr>
          <p:cNvPr id="9220" name="Picture 5" descr="lbox_24094">
            <a:extLst>
              <a:ext uri="{FF2B5EF4-FFF2-40B4-BE49-F238E27FC236}">
                <a16:creationId xmlns:a16="http://schemas.microsoft.com/office/drawing/2014/main" id="{2CC2518A-C36F-F92C-7CBB-2FBC3CA9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6BF44724-D979-C252-B0C6-980EB8E87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38175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/>
              <a:t>Subpleuralis tüdőmetastasis</a:t>
            </a:r>
            <a:endParaRPr lang="en-US" altLang="hu-HU"/>
          </a:p>
        </p:txBody>
      </p:sp>
      <p:pic>
        <p:nvPicPr>
          <p:cNvPr id="9222" name="Picture 8" descr="23824">
            <a:extLst>
              <a:ext uri="{FF2B5EF4-FFF2-40B4-BE49-F238E27FC236}">
                <a16:creationId xmlns:a16="http://schemas.microsoft.com/office/drawing/2014/main" id="{EA2435C9-91B5-60AE-64F0-81D365D6466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592513"/>
            <a:ext cx="3600450" cy="27003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0">
            <a:extLst>
              <a:ext uri="{FF2B5EF4-FFF2-40B4-BE49-F238E27FC236}">
                <a16:creationId xmlns:a16="http://schemas.microsoft.com/office/drawing/2014/main" id="{7D408CB6-16A9-0EFA-A763-A8D71AAF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7540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hu-HU" altLang="hu-HU" sz="1800">
                <a:solidFill>
                  <a:schemeClr val="bg1"/>
                </a:solidFill>
              </a:rPr>
              <a:t>Benignus pleuralis megvastagodás</a:t>
            </a:r>
            <a:endParaRPr lang="en-US" altLang="hu-H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1C9E6220-417D-2AAB-D114-A8DFBEAE26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74625"/>
            <a:ext cx="7454900" cy="131286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5636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 sz="3200" dirty="0" err="1"/>
              <a:t>Endotrachealis</a:t>
            </a:r>
            <a:r>
              <a:rPr lang="en-GB" altLang="hu-HU" sz="3200" dirty="0"/>
              <a:t> </a:t>
            </a:r>
            <a:r>
              <a:rPr lang="en-GB" altLang="hu-HU" sz="3200" dirty="0" err="1"/>
              <a:t>tubus</a:t>
            </a:r>
            <a:r>
              <a:rPr lang="en-GB" altLang="hu-HU" sz="3200" dirty="0"/>
              <a:t> (ETT) </a:t>
            </a:r>
            <a:br>
              <a:rPr lang="en-GB" altLang="hu-HU" sz="3200" dirty="0"/>
            </a:br>
            <a:r>
              <a:rPr lang="en-GB" altLang="hu-HU" sz="3200" dirty="0" err="1"/>
              <a:t>poz</a:t>
            </a:r>
            <a:r>
              <a:rPr lang="hu-HU" altLang="hu-HU" sz="3200" dirty="0"/>
              <a:t>í</a:t>
            </a:r>
            <a:r>
              <a:rPr lang="en-GB" altLang="hu-HU" sz="3200" dirty="0" err="1"/>
              <a:t>ciója</a:t>
            </a:r>
            <a:r>
              <a:rPr lang="hu-HU" altLang="hu-HU" sz="3200" dirty="0"/>
              <a:t> </a:t>
            </a:r>
            <a:r>
              <a:rPr lang="en-GB" altLang="hu-HU" sz="3200" dirty="0"/>
              <a:t>– </a:t>
            </a:r>
            <a:r>
              <a:rPr lang="en-GB" altLang="hu-HU" sz="3200" dirty="0" err="1"/>
              <a:t>translaryngealis</a:t>
            </a:r>
            <a:r>
              <a:rPr lang="en-GB" altLang="hu-HU" sz="3200" dirty="0"/>
              <a:t> UH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F4FE80B3-0E23-4753-6D7B-78CE1DB7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439261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hu-HU" altLang="hu-HU" sz="2000"/>
              <a:t> </a:t>
            </a:r>
            <a:r>
              <a:rPr lang="en-GB" altLang="hu-HU" sz="2000"/>
              <a:t>Proximális ETT malpozició – “ETT túl magasan van”</a:t>
            </a:r>
          </a:p>
          <a:p>
            <a:pPr lvl="1" indent="0" eaLnBrk="1" hangingPunct="1">
              <a:spcBef>
                <a:spcPts val="1125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GB" altLang="hu-HU" sz="2000"/>
          </a:p>
          <a:p>
            <a:pPr eaLnBrk="1" hangingPunct="1">
              <a:spcBef>
                <a:spcPts val="112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hu-HU" altLang="hu-HU" sz="2000"/>
              <a:t> </a:t>
            </a:r>
            <a:r>
              <a:rPr lang="en-GB" altLang="hu-HU" sz="2000"/>
              <a:t>Disztális ETT malpoz</a:t>
            </a:r>
            <a:r>
              <a:rPr lang="hu-HU" altLang="hu-HU" sz="2000"/>
              <a:t>í</a:t>
            </a:r>
            <a:r>
              <a:rPr lang="en-GB" altLang="hu-HU" sz="2000"/>
              <a:t>ció </a:t>
            </a:r>
          </a:p>
          <a:p>
            <a:pPr lvl="1" indent="0" eaLnBrk="1" hangingPunct="1">
              <a:spcBef>
                <a:spcPts val="1125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GB" altLang="hu-HU" sz="1800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28DDBE2A-DCF9-D678-50DE-63DCBF34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42116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A0483D83-0B54-C350-8B5C-CAD767D7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46588"/>
            <a:ext cx="4211637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5">
            <a:extLst>
              <a:ext uri="{FF2B5EF4-FFF2-40B4-BE49-F238E27FC236}">
                <a16:creationId xmlns:a16="http://schemas.microsoft.com/office/drawing/2014/main" id="{87DCD0F8-5B82-F7DB-38F8-B3AEF247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57338"/>
            <a:ext cx="2736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13"/>
              </a:spcBef>
              <a:buClrTx/>
              <a:buFontTx/>
              <a:buNone/>
            </a:pPr>
            <a:r>
              <a:rPr lang="en-GB" altLang="hu-HU" sz="1300"/>
              <a:t>Transver</a:t>
            </a:r>
            <a:r>
              <a:rPr lang="hu-HU" altLang="hu-HU" sz="1300"/>
              <a:t>s</a:t>
            </a:r>
            <a:r>
              <a:rPr lang="en-GB" altLang="hu-HU" sz="1300"/>
              <a:t>alis n</a:t>
            </a:r>
            <a:r>
              <a:rPr lang="hu-HU" altLang="hu-HU" sz="1300"/>
              <a:t>é</a:t>
            </a:r>
            <a:r>
              <a:rPr lang="en-GB" altLang="hu-HU" sz="1300"/>
              <a:t>zet:</a:t>
            </a: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831C8987-7151-31F9-6E02-8ADEADAD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4365625"/>
            <a:ext cx="168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13"/>
              </a:spcBef>
              <a:buClrTx/>
              <a:buFontTx/>
              <a:buNone/>
            </a:pPr>
            <a:r>
              <a:rPr lang="en-GB" altLang="hu-HU" sz="1300"/>
              <a:t>Longitudinalis n</a:t>
            </a:r>
            <a:r>
              <a:rPr lang="hu-HU" altLang="hu-HU" sz="1300"/>
              <a:t>é</a:t>
            </a:r>
            <a:r>
              <a:rPr lang="en-GB" altLang="hu-HU" sz="1300"/>
              <a:t>zet:</a:t>
            </a:r>
          </a:p>
        </p:txBody>
      </p:sp>
      <p:pic>
        <p:nvPicPr>
          <p:cNvPr id="10248" name="Picture 9" descr="http://www.aafp.org/fpe/2010/0100/368-f2.jpg">
            <a:extLst>
              <a:ext uri="{FF2B5EF4-FFF2-40B4-BE49-F238E27FC236}">
                <a16:creationId xmlns:a16="http://schemas.microsoft.com/office/drawing/2014/main" id="{1F21E86E-4FC8-37DB-D19F-3295B287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7788"/>
            <a:ext cx="14049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http://images.radiopaedia.org/images/537011/e6e5d24f75632f23ad8bd598e3f5d6.jpg">
            <a:extLst>
              <a:ext uri="{FF2B5EF4-FFF2-40B4-BE49-F238E27FC236}">
                <a16:creationId xmlns:a16="http://schemas.microsoft.com/office/drawing/2014/main" id="{4342A1B3-BECD-9603-01DF-07B8D1F6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98850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0" name="Egyenes összekötő nyíllal 2">
            <a:extLst>
              <a:ext uri="{FF2B5EF4-FFF2-40B4-BE49-F238E27FC236}">
                <a16:creationId xmlns:a16="http://schemas.microsoft.com/office/drawing/2014/main" id="{DC7EFE24-AB9C-F733-E97D-56659C835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41513" y="4440238"/>
            <a:ext cx="360362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01673DFC-FA40-F6A1-D5E8-1A9082A9C5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2088"/>
            <a:ext cx="8229600" cy="131286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 sz="4000"/>
              <a:t>Rekesz mozgásának és kontraktilitásának vizsgálata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54EE465-2CBD-15FC-5371-6F80CD3A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>
            <a:fillRect/>
          </a:stretch>
        </p:blipFill>
        <p:spPr bwMode="auto">
          <a:xfrm>
            <a:off x="3492500" y="1557338"/>
            <a:ext cx="56515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2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C209F85-D4E7-2E2C-0E4C-E40DDC5D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691188"/>
            <a:ext cx="4772025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31098D64-26FA-6BC6-D964-4C99A79C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08188"/>
            <a:ext cx="4392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hu-HU" altLang="hu-HU" sz="2100"/>
              <a:t> Rekesz paralysis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E25C0F35-1E2A-AA77-0864-F95BC9FC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81525"/>
            <a:ext cx="3808412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803</Words>
  <Application>Microsoft Office PowerPoint</Application>
  <PresentationFormat>Diavetítés a képernyőre (4:3 oldalarány)</PresentationFormat>
  <Paragraphs>152</Paragraphs>
  <Slides>17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Microsoft YaHei</vt:lpstr>
      <vt:lpstr>Times New Roman</vt:lpstr>
      <vt:lpstr>Wingdings</vt:lpstr>
      <vt:lpstr>Courier New</vt:lpstr>
      <vt:lpstr>Alapértelmezett terv</vt:lpstr>
      <vt:lpstr>1_Alapértelmezett terv</vt:lpstr>
      <vt:lpstr>PowerPoint-bemutató</vt:lpstr>
      <vt:lpstr> Baráti Kör Dr. Balázs Dezső és Walter Julianna díja</vt:lpstr>
      <vt:lpstr>Mellkas képalkotó eljárásai</vt:lpstr>
      <vt:lpstr>Tüdő ultrahang</vt:lpstr>
      <vt:lpstr>Pneumothorax (PTX)</vt:lpstr>
      <vt:lpstr>Alveoláris konszolidáció</vt:lpstr>
      <vt:lpstr>Pleura betegségek</vt:lpstr>
      <vt:lpstr>Endotrachealis tubus (ETT)  pozíciója – translaryngealis UH</vt:lpstr>
      <vt:lpstr>Rekesz mozgásának és kontraktilitásának vizsgálata</vt:lpstr>
      <vt:lpstr>MRI</vt:lpstr>
      <vt:lpstr>Funkcionális MRI</vt:lpstr>
      <vt:lpstr>T1-mapping MRI a krónikus tüdő allograft diszfunkcióban </vt:lpstr>
      <vt:lpstr>3D dinamikus oxigénnel dúsított MRI</vt:lpstr>
      <vt:lpstr>Hyperpolarizált Xenon MRI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 UH</dc:title>
  <dc:creator>Administrator</dc:creator>
  <cp:lastModifiedBy>Csokonai Dániel (EOK Informatika)</cp:lastModifiedBy>
  <cp:revision>82</cp:revision>
  <cp:lastPrinted>1601-01-01T00:00:00Z</cp:lastPrinted>
  <dcterms:created xsi:type="dcterms:W3CDTF">2012-10-16T13:04:59Z</dcterms:created>
  <dcterms:modified xsi:type="dcterms:W3CDTF">2023-02-01T08:59:43Z</dcterms:modified>
</cp:coreProperties>
</file>