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81" r:id="rId4"/>
    <p:sldId id="260" r:id="rId5"/>
    <p:sldId id="272" r:id="rId6"/>
    <p:sldId id="267" r:id="rId7"/>
    <p:sldId id="265" r:id="rId8"/>
    <p:sldId id="264" r:id="rId9"/>
    <p:sldId id="263" r:id="rId10"/>
    <p:sldId id="262" r:id="rId11"/>
    <p:sldId id="261" r:id="rId12"/>
    <p:sldId id="270" r:id="rId13"/>
    <p:sldId id="280" r:id="rId14"/>
    <p:sldId id="279" r:id="rId15"/>
    <p:sldId id="278" r:id="rId16"/>
    <p:sldId id="277" r:id="rId1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47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6DE8D15-3E54-B70D-9AC2-EE1907E98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3AF93-2261-4295-A4D6-8818A1FE12AB}" type="datetimeFigureOut">
              <a:rPr lang="hu-HU"/>
              <a:pPr>
                <a:defRPr/>
              </a:pPr>
              <a:t>2023. 02. 01.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144871B-CCDC-25E3-8966-0250D719D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3BEF6EF-D74F-E0FF-97D4-6E76CEEE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A40FF-C317-491D-A25A-2969839EF1A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4726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3EF0AF2-8863-8A2D-03F6-AAE49C85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58F99-2F88-4CE9-834E-1E4675182BA7}" type="datetimeFigureOut">
              <a:rPr lang="hu-HU"/>
              <a:pPr>
                <a:defRPr/>
              </a:pPr>
              <a:t>2023. 02. 01.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B573135-4177-E682-C944-89011220D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508FD67-7305-2957-4D62-A1F36006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02479-7DF0-4A52-9204-4CECEBB7CFC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8247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486ADC7-86DF-1AC7-DA48-12BABEA6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82CD1-F03E-44E4-872E-5EF28619F994}" type="datetimeFigureOut">
              <a:rPr lang="hu-HU"/>
              <a:pPr>
                <a:defRPr/>
              </a:pPr>
              <a:t>2023. 02. 01.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11A90B9-82BD-8085-4DB1-701F79CFB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35729C7-C1B5-DF70-C4B2-BE64C1146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B4641-B096-40D2-B78C-1F49663659A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2878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E47AE62-B5A0-342E-E64A-60000FFB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87E3C-A30B-4864-8582-B255B70708E9}" type="datetimeFigureOut">
              <a:rPr lang="hu-HU"/>
              <a:pPr>
                <a:defRPr/>
              </a:pPr>
              <a:t>2023. 02. 01.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46559AD-A666-C1CD-0B37-0778D70F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E00D27A-BA38-1D8C-BC2D-A235F50E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2BA37-F1D5-4DCE-9E02-6EE648136DE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5609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0B79FCD-7789-1370-B72C-BFA4212C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50294-4888-46BF-BC0C-9BB43C35FFB0}" type="datetimeFigureOut">
              <a:rPr lang="hu-HU"/>
              <a:pPr>
                <a:defRPr/>
              </a:pPr>
              <a:t>2023. 02. 01.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CD53ECE-AD44-9043-E027-BF90A1ECD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4AD9BC7-FB56-31BC-1BED-8F780D9F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DE92B-FB73-4835-A812-8C08339A9DA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1541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84E96B33-B0AE-E91A-9F12-1883D67E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181DB-64E1-4B87-91EE-156972E04D04}" type="datetimeFigureOut">
              <a:rPr lang="hu-HU"/>
              <a:pPr>
                <a:defRPr/>
              </a:pPr>
              <a:t>2023. 02. 01.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2E9F534A-A8C1-4B1F-3E7A-98F4B9EA3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5B7B758B-BEB0-082E-A992-4A892A55A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61546-6B3F-483C-A277-8332CED6E9B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5566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FCA32511-8F78-3CC2-F7C9-A7B6A7651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AE6BD-ABEE-460B-AE01-9C50F20AE65C}" type="datetimeFigureOut">
              <a:rPr lang="hu-HU"/>
              <a:pPr>
                <a:defRPr/>
              </a:pPr>
              <a:t>2023. 02. 01.</a:t>
            </a:fld>
            <a:endParaRPr lang="hu-HU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42351D3D-9F00-2957-395D-03C52AC11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4EECC535-1F95-18C6-673E-78C76C370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0FAC1-0AD8-48D7-968B-EDD80AD7107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3824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>
            <a:extLst>
              <a:ext uri="{FF2B5EF4-FFF2-40B4-BE49-F238E27FC236}">
                <a16:creationId xmlns:a16="http://schemas.microsoft.com/office/drawing/2014/main" id="{77CE2AF5-1486-0609-ED9B-DD112682B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93A1-F5AA-442C-96AB-278A9BFCB681}" type="datetimeFigureOut">
              <a:rPr lang="hu-HU"/>
              <a:pPr>
                <a:defRPr/>
              </a:pPr>
              <a:t>2023. 02. 01.</a:t>
            </a:fld>
            <a:endParaRPr lang="hu-HU"/>
          </a:p>
        </p:txBody>
      </p:sp>
      <p:sp>
        <p:nvSpPr>
          <p:cNvPr id="4" name="Élőláb helye 4">
            <a:extLst>
              <a:ext uri="{FF2B5EF4-FFF2-40B4-BE49-F238E27FC236}">
                <a16:creationId xmlns:a16="http://schemas.microsoft.com/office/drawing/2014/main" id="{CF76D1A1-A1E1-1038-EA58-48F113F5E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56F183BD-A4AF-41BB-4EA2-9FBE562C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C7697-B6BF-4847-9E53-A0BAFBED996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0910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>
            <a:extLst>
              <a:ext uri="{FF2B5EF4-FFF2-40B4-BE49-F238E27FC236}">
                <a16:creationId xmlns:a16="http://schemas.microsoft.com/office/drawing/2014/main" id="{2F7BB1AC-EFEB-57E6-15AE-3AD4BA754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5BD4F-EE54-4245-83AC-7DD905038FF8}" type="datetimeFigureOut">
              <a:rPr lang="hu-HU"/>
              <a:pPr>
                <a:defRPr/>
              </a:pPr>
              <a:t>2023. 02. 01.</a:t>
            </a:fld>
            <a:endParaRPr lang="hu-HU"/>
          </a:p>
        </p:txBody>
      </p:sp>
      <p:sp>
        <p:nvSpPr>
          <p:cNvPr id="3" name="Élőláb helye 4">
            <a:extLst>
              <a:ext uri="{FF2B5EF4-FFF2-40B4-BE49-F238E27FC236}">
                <a16:creationId xmlns:a16="http://schemas.microsoft.com/office/drawing/2014/main" id="{F2C667BC-A0D5-FD9B-2DB2-4E1EB857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1171655F-E3C9-1EA0-0515-B99CA2DE3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CF1B4-DA0A-493A-9022-B55A79AD61D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8331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0E58880E-7547-8297-1F62-F63E92E8E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689F4-F10B-4F2E-B7D9-CD6FFE48645D}" type="datetimeFigureOut">
              <a:rPr lang="hu-HU"/>
              <a:pPr>
                <a:defRPr/>
              </a:pPr>
              <a:t>2023. 02. 01.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BE84FA7C-5AF1-1E32-60E4-9C642744D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CBC35182-2CAA-BB2F-2C27-B20ADD33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863FE-A56A-4D07-B3BD-D5238B2DFBF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9672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635FEDF5-1F77-AB48-F897-B17387CF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BC859-7938-4E69-B2A5-F629CA609CE1}" type="datetimeFigureOut">
              <a:rPr lang="hu-HU"/>
              <a:pPr>
                <a:defRPr/>
              </a:pPr>
              <a:t>2023. 02. 01.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E8A925D5-1794-484C-3F59-5BAD17BF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737A7B19-3B49-5E12-FBD2-1FD0574FC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12C65-FD3C-42B1-8FE4-75A0D3EB141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6209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>
            <a:extLst>
              <a:ext uri="{FF2B5EF4-FFF2-40B4-BE49-F238E27FC236}">
                <a16:creationId xmlns:a16="http://schemas.microsoft.com/office/drawing/2014/main" id="{B86D21E1-4875-1B2F-F843-65E8C3924D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Szöveg helye 2">
            <a:extLst>
              <a:ext uri="{FF2B5EF4-FFF2-40B4-BE49-F238E27FC236}">
                <a16:creationId xmlns:a16="http://schemas.microsoft.com/office/drawing/2014/main" id="{474B7D86-BF4C-0749-E93C-230CAC9125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2285F11-6D53-1BC7-CD10-1C149FC30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FEF0EF-CC78-4A10-851A-31A6361AE13D}" type="datetimeFigureOut">
              <a:rPr lang="hu-HU"/>
              <a:pPr>
                <a:defRPr/>
              </a:pPr>
              <a:t>2023. 02. 01.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55F1766-A8D2-73DA-46C5-C79C921E8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028DC3D-1A62-28C1-09C3-3230E23DF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5BAE17C-46D8-4BD9-BCEA-B80301792B02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zövegdoboz 3">
            <a:extLst>
              <a:ext uri="{FF2B5EF4-FFF2-40B4-BE49-F238E27FC236}">
                <a16:creationId xmlns:a16="http://schemas.microsoft.com/office/drawing/2014/main" id="{BA6468D8-3AD6-70E3-C57A-C98A39BDE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400" y="387350"/>
            <a:ext cx="490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hu-HU" sz="2800">
                <a:solidFill>
                  <a:srgbClr val="333399"/>
                </a:solidFill>
              </a:rPr>
              <a:t>Semmelweis Egyetem</a:t>
            </a:r>
          </a:p>
          <a:p>
            <a:pPr algn="ctr"/>
            <a:r>
              <a:rPr lang="hu-HU" altLang="hu-HU" sz="2800">
                <a:solidFill>
                  <a:srgbClr val="333399"/>
                </a:solidFill>
              </a:rPr>
              <a:t>Baráti Köre</a:t>
            </a:r>
          </a:p>
        </p:txBody>
      </p:sp>
      <p:sp>
        <p:nvSpPr>
          <p:cNvPr id="13314" name="Szövegdoboz 4">
            <a:extLst>
              <a:ext uri="{FF2B5EF4-FFF2-40B4-BE49-F238E27FC236}">
                <a16:creationId xmlns:a16="http://schemas.microsoft.com/office/drawing/2014/main" id="{C6265E3A-1774-533D-0275-54281DAE2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2205038"/>
            <a:ext cx="377031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hu-HU" sz="2800" i="1">
                <a:solidFill>
                  <a:srgbClr val="333399"/>
                </a:solidFill>
              </a:rPr>
              <a:t>Rosivall László</a:t>
            </a:r>
          </a:p>
          <a:p>
            <a:pPr algn="ctr"/>
            <a:r>
              <a:rPr lang="hu-HU" altLang="hu-HU" sz="2800" b="1">
                <a:solidFill>
                  <a:srgbClr val="333399"/>
                </a:solidFill>
                <a:latin typeface="Arial" panose="020B0604020202020204" pitchFamily="34" charset="0"/>
              </a:rPr>
              <a:t>A Semmelweis-</a:t>
            </a:r>
            <a:r>
              <a:rPr lang="hu-HU" altLang="hu-HU" sz="2800" b="1">
                <a:solidFill>
                  <a:srgbClr val="333399"/>
                </a:solidFill>
              </a:rPr>
              <a:t>kehely</a:t>
            </a:r>
          </a:p>
          <a:p>
            <a:pPr algn="ctr"/>
            <a:r>
              <a:rPr lang="hu-HU" altLang="hu-HU" sz="2400">
                <a:solidFill>
                  <a:srgbClr val="333399"/>
                </a:solidFill>
              </a:rPr>
              <a:t> </a:t>
            </a:r>
            <a:r>
              <a:rPr lang="hu-HU" altLang="hu-HU" sz="2600">
                <a:solidFill>
                  <a:srgbClr val="333399"/>
                </a:solidFill>
              </a:rPr>
              <a:t>2015</a:t>
            </a:r>
          </a:p>
        </p:txBody>
      </p:sp>
      <p:sp>
        <p:nvSpPr>
          <p:cNvPr id="13315" name="Szövegdoboz 5">
            <a:extLst>
              <a:ext uri="{FF2B5EF4-FFF2-40B4-BE49-F238E27FC236}">
                <a16:creationId xmlns:a16="http://schemas.microsoft.com/office/drawing/2014/main" id="{E02C1FDF-DC93-641D-47D7-9DDA89B90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949950"/>
            <a:ext cx="4146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hu-HU" sz="2000">
                <a:solidFill>
                  <a:srgbClr val="333399"/>
                </a:solidFill>
              </a:rPr>
              <a:t>Nephrologiai Kutató és Képző Központ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365253E5-77C1-2F30-98A6-06F8AEDC1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16478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hu-HU"/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7979A2C2-973B-7E68-35D0-6F30E187F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504950"/>
            <a:ext cx="3763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hu-HU"/>
          </a:p>
        </p:txBody>
      </p:sp>
      <p:pic>
        <p:nvPicPr>
          <p:cNvPr id="13321" name="Picture 3" descr="\\KORTAN-SERVER\roslasz\sote\Semmelweis serleg\fotok\semmelweis_serleg_36.jpg">
            <a:extLst>
              <a:ext uri="{FF2B5EF4-FFF2-40B4-BE49-F238E27FC236}">
                <a16:creationId xmlns:a16="http://schemas.microsoft.com/office/drawing/2014/main" id="{92D3697E-05A5-E30E-5548-20C05889C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4068762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Kép 3" descr="C:\Users\LIPTKJ~1\AppData\Local\Temp\DSC_1892-1.JPG">
            <a:extLst>
              <a:ext uri="{FF2B5EF4-FFF2-40B4-BE49-F238E27FC236}">
                <a16:creationId xmlns:a16="http://schemas.microsoft.com/office/drawing/2014/main" id="{3D234E43-6E6D-F03F-4639-9ABA13357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92150"/>
            <a:ext cx="72009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églalap 4">
            <a:extLst>
              <a:ext uri="{FF2B5EF4-FFF2-40B4-BE49-F238E27FC236}">
                <a16:creationId xmlns:a16="http://schemas.microsoft.com/office/drawing/2014/main" id="{F1FBB4C9-D92C-58DA-F6EA-D9DD477FA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5602288"/>
            <a:ext cx="7343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hu-HU" sz="2000">
                <a:solidFill>
                  <a:srgbClr val="333399"/>
                </a:solidFill>
                <a:latin typeface="Arial" panose="020B0604020202020204" pitchFamily="34" charset="0"/>
              </a:rPr>
              <a:t>Az ötlet megfoganásától az egyetem évnyitóján történt nyilvános átadásáig közel kilenc hónap telt el.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Kép 3" descr="C:\Users\LIPTKJ~1\AppData\Local\Temp\DSC_2021-2.JPG">
            <a:extLst>
              <a:ext uri="{FF2B5EF4-FFF2-40B4-BE49-F238E27FC236}">
                <a16:creationId xmlns:a16="http://schemas.microsoft.com/office/drawing/2014/main" id="{051523B4-6F48-6DD2-E097-996DD0597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12775"/>
            <a:ext cx="72771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églalap 4">
            <a:extLst>
              <a:ext uri="{FF2B5EF4-FFF2-40B4-BE49-F238E27FC236}">
                <a16:creationId xmlns:a16="http://schemas.microsoft.com/office/drawing/2014/main" id="{145699BE-E4FA-7DA0-14F2-C3A1E87EC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2413" y="4941888"/>
            <a:ext cx="950436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altLang="hu-HU" sz="2000">
                <a:solidFill>
                  <a:srgbClr val="333399"/>
                </a:solidFill>
                <a:latin typeface="Arial" panose="020B0604020202020204" pitchFamily="34" charset="0"/>
              </a:rPr>
              <a:t>Kehely: 30 cm, cuppa átmérő a nyolcszög rövidebb oldalainál mérve: 13 cm, talp átmérő: 15 cm, anyaga: Ag925 (sterling, 925 ezrelék finomságú ezüst),     súlya: 1355g (kövek és a belsejében lévő papíralapú üzenet nélkül),               kövek: kaboson csiszolatú hegyikristály és ametiszt.                                   Összesen: 72 darab, amelyből 40 darab ametiszt.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\\KORTAN-SERVER\roslasz\sote\Semmelweis serleg\fotok\semmelweis_serleg_36.jpg">
            <a:extLst>
              <a:ext uri="{FF2B5EF4-FFF2-40B4-BE49-F238E27FC236}">
                <a16:creationId xmlns:a16="http://schemas.microsoft.com/office/drawing/2014/main" id="{8F3DCCAF-AFCC-060A-02D0-1A5F91E27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4068762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4" descr="\\KORTAN-SERVER\roslasz\sote\Semmelweis serleg\fotok\semmelweis_serleg_38.jpg">
            <a:extLst>
              <a:ext uri="{FF2B5EF4-FFF2-40B4-BE49-F238E27FC236}">
                <a16:creationId xmlns:a16="http://schemas.microsoft.com/office/drawing/2014/main" id="{4C1A42B0-229D-90EE-7777-CB5536F9D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268413"/>
            <a:ext cx="44592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églalap 5">
            <a:extLst>
              <a:ext uri="{FF2B5EF4-FFF2-40B4-BE49-F238E27FC236}">
                <a16:creationId xmlns:a16="http://schemas.microsoft.com/office/drawing/2014/main" id="{CE54866A-A1E1-835D-3CF6-10044D7AE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050" y="4554538"/>
            <a:ext cx="45720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hu-HU" sz="2000">
                <a:solidFill>
                  <a:srgbClr val="333399"/>
                </a:solidFill>
                <a:latin typeface="Arial" panose="020B0604020202020204" pitchFamily="34" charset="0"/>
              </a:rPr>
              <a:t>A Semmelweis-kehely a talapzatának aljára vésett szöveggel. Nodusába az alapító-adományozó okirat került elhelyezésre, eredeti aláírásokkal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956F04A6-E78A-DDDD-DDF8-8032E277B4B0}"/>
              </a:ext>
            </a:extLst>
          </p:cNvPr>
          <p:cNvSpPr/>
          <p:nvPr/>
        </p:nvSpPr>
        <p:spPr>
          <a:xfrm>
            <a:off x="468313" y="604838"/>
            <a:ext cx="8351837" cy="556101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altLang="hu-HU" sz="2000">
                <a:solidFill>
                  <a:srgbClr val="333399"/>
                </a:solidFill>
                <a:latin typeface="Arial" panose="020B0604020202020204" pitchFamily="34" charset="0"/>
              </a:rPr>
              <a:t>                                               </a:t>
            </a:r>
            <a:r>
              <a:rPr lang="hu-HU" altLang="hu-HU" sz="2000" b="1">
                <a:solidFill>
                  <a:srgbClr val="333399"/>
                </a:solidFill>
                <a:latin typeface="Arial" panose="020B0604020202020204" pitchFamily="34" charset="0"/>
              </a:rPr>
              <a:t>Kérdések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u-HU" altLang="hu-HU" sz="2000">
                <a:solidFill>
                  <a:srgbClr val="333399"/>
                </a:solidFill>
                <a:latin typeface="Arial" panose="020B0604020202020204" pitchFamily="34" charset="0"/>
              </a:rPr>
              <a:t>Mit ér egy műtárgy másolata?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u-HU" altLang="hu-HU" sz="2000">
                <a:solidFill>
                  <a:srgbClr val="333399"/>
                </a:solidFill>
                <a:latin typeface="Arial" panose="020B0604020202020204" pitchFamily="34" charset="0"/>
              </a:rPr>
              <a:t>Mi lehet a kehely közvetett és közvetlen haszna?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u-HU" altLang="hu-HU" sz="2000">
                <a:solidFill>
                  <a:srgbClr val="333399"/>
                </a:solidFill>
                <a:latin typeface="Arial" panose="020B0604020202020204" pitchFamily="34" charset="0"/>
              </a:rPr>
              <a:t>Mi az igazi kora a kehelynek: 108 éves, vagy néhány hónapos, önálló művészi alkotás?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u-HU" altLang="hu-HU" sz="2000">
                <a:solidFill>
                  <a:srgbClr val="333399"/>
                </a:solidFill>
                <a:latin typeface="Arial" panose="020B0604020202020204" pitchFamily="34" charset="0"/>
              </a:rPr>
              <a:t>Megérte-e létrehozásának fáradtsága?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u-HU" altLang="hu-HU" sz="2000">
                <a:solidFill>
                  <a:srgbClr val="333399"/>
                </a:solidFill>
                <a:latin typeface="Arial" panose="020B0604020202020204" pitchFamily="34" charset="0"/>
              </a:rPr>
              <a:t>Az ötlet, a gesztus, az adomány, a befektetett munka szolgálhat-e követendő példaként?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u-HU" altLang="hu-HU" sz="2000">
                <a:solidFill>
                  <a:srgbClr val="333399"/>
                </a:solidFill>
                <a:latin typeface="Arial" panose="020B0604020202020204" pitchFamily="34" charset="0"/>
              </a:rPr>
              <a:t>Új egyetemi szimbólummá válik-e a kehely, kialakulnak-e majd szívet, lelket és öntudatot melengető, nevelő hatású, új hagyományok?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u-HU" altLang="hu-HU" sz="2000">
                <a:solidFill>
                  <a:srgbClr val="333399"/>
                </a:solidFill>
                <a:latin typeface="Arial" panose="020B0604020202020204" pitchFamily="34" charset="0"/>
              </a:rPr>
              <a:t>Nyitott-e ezekre majd a jövő egyetemi polgára, vagy mint például a filmes fényképezőgép, a múlt homályába vesző emlékké válik majd ez is?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9BB2CFA1-E42C-57AF-1200-D0D678766244}"/>
              </a:ext>
            </a:extLst>
          </p:cNvPr>
          <p:cNvSpPr/>
          <p:nvPr/>
        </p:nvSpPr>
        <p:spPr>
          <a:xfrm>
            <a:off x="684213" y="765175"/>
            <a:ext cx="7416800" cy="5303838"/>
          </a:xfrm>
          <a:prstGeom prst="rect">
            <a:avLst/>
          </a:prstGeom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altLang="hu-HU" sz="2000">
                <a:solidFill>
                  <a:srgbClr val="333399"/>
                </a:solidFill>
                <a:latin typeface="Arial" panose="020B0604020202020204" pitchFamily="34" charset="0"/>
              </a:rPr>
              <a:t>                               </a:t>
            </a:r>
            <a:r>
              <a:rPr lang="hu-HU" altLang="hu-HU" sz="2000" b="1">
                <a:solidFill>
                  <a:srgbClr val="333399"/>
                </a:solidFill>
                <a:latin typeface="Arial" panose="020B0604020202020204" pitchFamily="34" charset="0"/>
              </a:rPr>
              <a:t>Költői kérdések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u-HU" altLang="hu-HU" sz="2000">
                <a:solidFill>
                  <a:srgbClr val="333399"/>
                </a:solidFill>
                <a:latin typeface="Arial" panose="020B0604020202020204" pitchFamily="34" charset="0"/>
              </a:rPr>
              <a:t>A múlt egy darabjának újrateremtése, egy tárgy kézzel fogható valósága jelenthet-e hasznot a következő generáció számára?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u-HU" altLang="hu-HU" sz="2000">
                <a:solidFill>
                  <a:srgbClr val="333399"/>
                </a:solidFill>
                <a:latin typeface="Arial" panose="020B0604020202020204" pitchFamily="34" charset="0"/>
              </a:rPr>
              <a:t>Segítheti-e valóban a kehely Semmelweis emlékének megőrzését, hatásának erősítését?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u-HU" altLang="hu-HU" sz="2000">
                <a:solidFill>
                  <a:srgbClr val="333399"/>
                </a:solidFill>
                <a:latin typeface="Arial" panose="020B0604020202020204" pitchFamily="34" charset="0"/>
              </a:rPr>
              <a:t>Stílusa miatt elidegenedik-e a fiataloktól majd, mint ahogy a klasszikus csendélet, vagy a rokokó egyre kevesebb ember lelkét érinti meg?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u-HU" altLang="hu-HU" sz="2000">
                <a:solidFill>
                  <a:srgbClr val="333399"/>
                </a:solidFill>
                <a:latin typeface="Arial" panose="020B0604020202020204" pitchFamily="34" charset="0"/>
              </a:rPr>
              <a:t>Netán jön majd egy boldog új idő a múlt megbecsülésével, netán egy zavaros világ, amikor a serleghez hasonlóan a mi kelyhünk is eltűnik?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altLang="hu-HU" sz="2000">
                <a:solidFill>
                  <a:srgbClr val="333399"/>
                </a:solidFill>
                <a:latin typeface="Arial" panose="020B0604020202020204" pitchFamily="34" charset="0"/>
              </a:rPr>
              <a:t>                                        Ki mondja meg?!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C697680B-5C36-B5C6-2A4B-725CA77D6A57}"/>
              </a:ext>
            </a:extLst>
          </p:cNvPr>
          <p:cNvSpPr/>
          <p:nvPr/>
        </p:nvSpPr>
        <p:spPr>
          <a:xfrm>
            <a:off x="-9525" y="642938"/>
            <a:ext cx="9118600" cy="5954712"/>
          </a:xfrm>
          <a:prstGeom prst="rect">
            <a:avLst/>
          </a:prstGeom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altLang="hu-HU" b="1">
                <a:solidFill>
                  <a:srgbClr val="333399"/>
                </a:solidFill>
                <a:latin typeface="Arial" panose="020B0604020202020204" pitchFamily="34" charset="0"/>
              </a:rPr>
              <a:t>Mi mindent jelenthet a kehely számunkra, illetve a következő generációknak</a:t>
            </a:r>
          </a:p>
          <a:p>
            <a:pPr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u-HU" altLang="hu-HU">
                <a:solidFill>
                  <a:srgbClr val="333399"/>
                </a:solidFill>
                <a:latin typeface="Arial" panose="020B0604020202020204" pitchFamily="34" charset="0"/>
              </a:rPr>
              <a:t>Tisztelgést Semmelweis nagysága előtt;</a:t>
            </a:r>
          </a:p>
          <a:p>
            <a:pPr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u-HU" altLang="hu-HU">
                <a:solidFill>
                  <a:srgbClr val="333399"/>
                </a:solidFill>
                <a:latin typeface="Arial" panose="020B0604020202020204" pitchFamily="34" charset="0"/>
              </a:rPr>
              <a:t>Semmelweis Ignác emlékének megerősítését szolgáló különleges, egyedi eszközt;</a:t>
            </a:r>
          </a:p>
          <a:p>
            <a:pPr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u-HU" altLang="hu-HU">
                <a:solidFill>
                  <a:srgbClr val="333399"/>
                </a:solidFill>
                <a:latin typeface="Arial" panose="020B0604020202020204" pitchFamily="34" charset="0"/>
              </a:rPr>
              <a:t>Semmelweis korának szellemét, ízlését és a klasszikus ötvösművészeti technikákat magas művészi formában tükröző műtárgyat;</a:t>
            </a:r>
          </a:p>
          <a:p>
            <a:pPr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u-HU" altLang="hu-HU">
                <a:solidFill>
                  <a:srgbClr val="333399"/>
                </a:solidFill>
                <a:latin typeface="Arial" panose="020B0604020202020204" pitchFamily="34" charset="0"/>
              </a:rPr>
              <a:t>Egy több mint 100 éves, elveszett műkincsnek, serlegnek az eredeti technikák alkalmazásával, az utókor számára elkészített kiváló másolatát;</a:t>
            </a:r>
          </a:p>
          <a:p>
            <a:pPr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u-HU" altLang="hu-HU">
                <a:solidFill>
                  <a:srgbClr val="333399"/>
                </a:solidFill>
                <a:latin typeface="Arial" panose="020B0604020202020204" pitchFamily="34" charset="0"/>
              </a:rPr>
              <a:t>Egyetemi vezetők önkéntes jótékonysági összefogását, jelentős anyagi vállalását a Semmelweis Egyetem további jó hírének, szellemi értékének, tradícióinak növelésére;</a:t>
            </a:r>
          </a:p>
          <a:p>
            <a:pPr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u-HU" altLang="hu-HU">
                <a:solidFill>
                  <a:srgbClr val="333399"/>
                </a:solidFill>
                <a:latin typeface="Arial" panose="020B0604020202020204" pitchFamily="34" charset="0"/>
              </a:rPr>
              <a:t>Egy felbecsülhetetlen értékű, 108 éve készült, de elveszett műremek újjáélesztését;</a:t>
            </a:r>
          </a:p>
          <a:p>
            <a:pPr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u-HU" altLang="hu-HU">
                <a:solidFill>
                  <a:srgbClr val="333399"/>
                </a:solidFill>
                <a:latin typeface="Arial" panose="020B0604020202020204" pitchFamily="34" charset="0"/>
              </a:rPr>
              <a:t>A Semmelweis Egyetem élő rektorainak összefogását és üzenetét a jövő generációjának, illetve tisztelgését Semmelweis szelleme előtt; </a:t>
            </a:r>
          </a:p>
          <a:p>
            <a:pPr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u-HU" altLang="hu-HU">
                <a:solidFill>
                  <a:srgbClr val="333399"/>
                </a:solidFill>
                <a:latin typeface="Arial" panose="020B0604020202020204" pitchFamily="34" charset="0"/>
              </a:rPr>
              <a:t>A Semmelweis Egyetem élő rektorainak összefogását Egyetemünk szellemiségének, értékeinek gazdagodásáért;</a:t>
            </a:r>
          </a:p>
          <a:p>
            <a:pPr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u-HU" altLang="hu-HU">
                <a:solidFill>
                  <a:srgbClr val="333399"/>
                </a:solidFill>
                <a:latin typeface="Arial" panose="020B0604020202020204" pitchFamily="34" charset="0"/>
              </a:rPr>
              <a:t>A kelyhet, mint a vérszerződés és az áldozat ősi szimbólumát; az ezüstöt, mint a nemesség és tisztaság kifejezőjét; a drágaköveket, mint a csillogás, a kiemelkedő és örökre megmaradó értékek jelzőjét.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églalap 3">
            <a:extLst>
              <a:ext uri="{FF2B5EF4-FFF2-40B4-BE49-F238E27FC236}">
                <a16:creationId xmlns:a16="http://schemas.microsoft.com/office/drawing/2014/main" id="{AA7D904E-8461-C2E6-3977-B2A437D04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052513"/>
            <a:ext cx="8064500" cy="46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altLang="hu-HU" sz="2800">
                <a:solidFill>
                  <a:srgbClr val="333399"/>
                </a:solidFill>
                <a:latin typeface="Arial" panose="020B0604020202020204" pitchFamily="34" charset="0"/>
              </a:rPr>
              <a:t>Ha a kehely tényleg hordozza ezeket az értékeket és képviseli ezeket az eszméket,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altLang="hu-HU" sz="2800">
                <a:solidFill>
                  <a:srgbClr val="333399"/>
                </a:solidFill>
                <a:latin typeface="Arial" panose="020B0604020202020204" pitchFamily="34" charset="0"/>
              </a:rPr>
              <a:t>akkor jelentős mű született, mely méltó lehet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altLang="hu-HU" sz="2800">
                <a:solidFill>
                  <a:srgbClr val="333399"/>
                </a:solidFill>
                <a:latin typeface="Arial" panose="020B0604020202020204" pitchFamily="34" charset="0"/>
              </a:rPr>
              <a:t>a nevét adó híres tudós orvoshoz.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altLang="hu-HU" sz="2800">
                <a:solidFill>
                  <a:srgbClr val="333399"/>
                </a:solidFill>
                <a:latin typeface="Arial" panose="020B0604020202020204" pitchFamily="34" charset="0"/>
              </a:rPr>
              <a:t>Vajon 100 év múlva, 2115-ben, miként vélekedik majd erről a Semmelweis halálának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altLang="hu-HU" sz="2800">
                <a:solidFill>
                  <a:srgbClr val="333399"/>
                </a:solidFill>
                <a:latin typeface="Arial" panose="020B0604020202020204" pitchFamily="34" charset="0"/>
              </a:rPr>
              <a:t>250 éves évfordulóját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altLang="hu-HU" sz="2800">
                <a:solidFill>
                  <a:srgbClr val="333399"/>
                </a:solidFill>
                <a:latin typeface="Arial" panose="020B0604020202020204" pitchFamily="34" charset="0"/>
              </a:rPr>
              <a:t>ünneplő utókor?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églalap 3">
            <a:extLst>
              <a:ext uri="{FF2B5EF4-FFF2-40B4-BE49-F238E27FC236}">
                <a16:creationId xmlns:a16="http://schemas.microsoft.com/office/drawing/2014/main" id="{434EA776-927E-C6B6-EB14-C6C882B91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765175"/>
            <a:ext cx="80645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hu-HU" altLang="hu-HU" sz="2600" b="1">
                <a:solidFill>
                  <a:srgbClr val="333399"/>
                </a:solidFill>
                <a:latin typeface="Arial" panose="020B0604020202020204" pitchFamily="34" charset="0"/>
              </a:rPr>
              <a:t>Akinek kezéhez - akaratán kívül - különösen sok szülőnő halála tapad, mégis az anyák megmentője</a:t>
            </a:r>
            <a:endParaRPr lang="hu-HU" altLang="hu-HU" sz="260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hu-HU" altLang="hu-HU" sz="2600" b="1">
                <a:solidFill>
                  <a:srgbClr val="333399"/>
                </a:solidFill>
                <a:latin typeface="Arial" panose="020B0604020202020204" pitchFamily="34" charset="0"/>
              </a:rPr>
              <a:t> </a:t>
            </a:r>
            <a:endParaRPr lang="hu-HU" altLang="hu-HU" sz="260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hu-HU" altLang="hu-HU" sz="2600" b="1">
                <a:solidFill>
                  <a:srgbClr val="333399"/>
                </a:solidFill>
                <a:latin typeface="Arial" panose="020B0604020202020204" pitchFamily="34" charset="0"/>
              </a:rPr>
              <a:t>Tisztelgés Semmelweis Ignác Fülöp előtt</a:t>
            </a:r>
            <a:endParaRPr lang="hu-HU" altLang="hu-HU" sz="260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hu-HU" altLang="hu-HU" sz="2600">
                <a:solidFill>
                  <a:srgbClr val="333399"/>
                </a:solidFill>
                <a:latin typeface="Arial" panose="020B0604020202020204" pitchFamily="34" charset="0"/>
              </a:rPr>
              <a:t>az orvostudományok és a sebészet doktora, szülészmester, a Pesti Királyi Magyar Tudományegyetemen az elméleti és gyakorlati szülészet nyilvános, rendes tanára 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hu-HU" altLang="hu-HU" sz="2600">
                <a:solidFill>
                  <a:srgbClr val="333399"/>
                </a:solidFill>
                <a:latin typeface="Arial" panose="020B0604020202020204" pitchFamily="34" charset="0"/>
              </a:rPr>
              <a:t>halálának 150. évfordulója alkalmából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>
            <a:extLst>
              <a:ext uri="{FF2B5EF4-FFF2-40B4-BE49-F238E27FC236}">
                <a16:creationId xmlns:a16="http://schemas.microsoft.com/office/drawing/2014/main" id="{EA138134-3F2E-AB9B-22F3-E1903D883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8" y="4497388"/>
            <a:ext cx="8664575" cy="2460625"/>
          </a:xfrm>
        </p:spPr>
        <p:txBody>
          <a:bodyPr/>
          <a:lstStyle/>
          <a:p>
            <a:pPr algn="l"/>
            <a:r>
              <a:rPr lang="hu-HU" altLang="hu-HU" sz="2000" b="1">
                <a:solidFill>
                  <a:srgbClr val="002060"/>
                </a:solidFill>
              </a:rPr>
              <a:t>- </a:t>
            </a:r>
            <a:r>
              <a:rPr lang="hu-HU" altLang="hu-HU" sz="2000">
                <a:solidFill>
                  <a:srgbClr val="000066"/>
                </a:solidFill>
              </a:rPr>
              <a:t>Az UNESCO Semmelweis Ignác (1818-1865) halálának 150. évfordulóját, 2015-öt is felvette azon évfordulók közé, melyeket megünneplésre méltónak talál. </a:t>
            </a:r>
            <a:br>
              <a:rPr lang="hu-HU" altLang="hu-HU" sz="2000">
                <a:solidFill>
                  <a:srgbClr val="000066"/>
                </a:solidFill>
              </a:rPr>
            </a:br>
            <a:br>
              <a:rPr lang="hu-HU" altLang="hu-HU" sz="2000">
                <a:solidFill>
                  <a:srgbClr val="000066"/>
                </a:solidFill>
              </a:rPr>
            </a:br>
            <a:r>
              <a:rPr lang="hu-HU" altLang="hu-HU" sz="2000">
                <a:solidFill>
                  <a:srgbClr val="000066"/>
                </a:solidFill>
              </a:rPr>
              <a:t>- Semmelweis Ignác, „az anyák megmentője” életművét 2013-ban bejegyezték a Világ Emlékezet Nyilvántartásába.</a:t>
            </a:r>
            <a:br>
              <a:rPr lang="hu-HU" altLang="hu-HU" sz="2000">
                <a:solidFill>
                  <a:srgbClr val="000066"/>
                </a:solidFill>
              </a:rPr>
            </a:br>
            <a:endParaRPr lang="hu-HU" altLang="hu-HU" sz="2000">
              <a:solidFill>
                <a:srgbClr val="002060"/>
              </a:solidFill>
            </a:endParaRPr>
          </a:p>
        </p:txBody>
      </p:sp>
      <p:sp>
        <p:nvSpPr>
          <p:cNvPr id="15362" name="AutoShape 9" descr="data:image/jpeg;base64,/9j/4AAQSkZJRgABAQAAAQABAAD/2wCEAAkGBxQTEhUUExQWFRUXFxobFxgXGBcdGhgYGBwYGBoaGhwaHCggHB0lHBsaITEhJSkrLi4uFx8zODMsNygtLisBCgoKBQUFDgUFDisZExkrKysrKysrKysrKysrKysrKysrKysrKysrKysrKysrKysrKysrKysrKysrKysrKysrK//AABEIAQUAwQMBIgACEQEDEQH/xAAcAAABBQEBAQAAAAAAAAAAAAADAQIEBQYABwj/xAA+EAABAwIDBAgEBQQCAAcAAAABAAIRAyEEMUESUWHwBQYTcYGRobEiwdHhBzJCUvEUYnKSI4IVJDNjorLi/8QAFAEBAAAAAAAAAAAAAAAAAAAAAP/EABQRAQAAAAAAAAAAAAAAAAAAAAD/2gAMAwEAAhEDEQA/AINOu6UV1YmyZTZKf2Wd0BGVjlCeMQQhU2kbk7ZKAn9Q5NFY8VwZC7s+5A5tczZG7dwH0QG0yigQgJ/UEeXyUWriSpL2zkQoVUFArsYb5rv6w6BA2ZMJxZ5ICHFlFGK4+CilpTg1AZ9U79EF1a1lxB7t3MpGtgb0AzVnUpwceKUhOY4/e6DhVN0TtDHffPvF0wMlEbTKB1Oodk9/MfZc6oUuxaIuEgYgUVojyRW195iUNjLogZuQP2uPqVy7Y5hcgj0xuyT2dyCXkJ9N8oHuITXFPmeGn8pNiLoCESAkaI0SwERhytzz7IGPITjTlPDZNhzvVjhMGJkme9BDo4Quy7r/AMIruid58lcspC2/REJFudf4QUrehWk6+iMOgGxYn0VttRlZHpuJG9BnKvQB0M94/jkKurdGvabg23XA4reCjtDnegOpC4QYJ1PenNp+S0HSvRoJ2gIJ3DPw+io3giWnPdw0hAF1MTklDBzZEgJQAd6BgYAnALmMCVgQc4CedURjBCQsnyT2sQHGE4g5ab0rsJz8k1vPPOSPsjf78ygB/wCGv3ehSp/bOXIKPa9kVg3qO23P3TyUBCUVrihhutkUTujzQI0HVSKTZtZRmOve0eymdFvD5cMsh9UEzD0oGv3yVlQI3qFskuIOVo/+p9UR1EgHe2bb4+w9UFgTe08xPukIvlvT2t0I50RTSkoIZcTePdTaGXPBEpYUblMGHyQRw4gbpQ2g33qeaIhQarEETFEHn28Qq3pHo3bbbPT1Vq9so76drc2Qefklrth2eh3j6ojQrTrHgdpkizm5Rp9dFVYertNBjPPv19QgcTb+ErXT3LqjuHrzvSs0t80BY3o4daI3XUcVBa2hRwNyCQCIsErhAlBb3c8lPbUEXQLPPIXJvbf2jnxSIKJot9ITmKTRc2IIm3jKGxkbkD2jnciJ3H635+aUC3sgrema8MgZm3z9lZdXiNhvAgnzIKzHTlf/AJmNEQ0SfG1vCFf9AOJNhJAkjRwNnDx9wg3H9HaRe89/7h4595SvogP4OBBnz8oS4HFCBf4Tdpv67nC3JTOkKl9xAMeI5PcgJX/O21iD8ufFHpQoVJ8kO4SB3xbwhTaIQSaICmAKM211JYUDXAKBi6PPsrOFFr0pCCqO6Lc+a7teOnPv6oldgy58OdFCfUjIIA9JUpa7u87LG4OqQ+ozc6RbQj7HzWxxVUbOee/u5txWHL9nFkfubkd4v7SgsnDwSTBRAOCR7fi180CjxUpkRzuQqdvT7Ig4c6IF2kmScWnPn+UhabIO2f7fdch7TuK5BCDbJ1MJwMjPkJwbfPuQdoedye0mEgFs/FJtWQYrp8/+YPh7BWPV3pMte0EwRkeefnA6y04rd4B+SBQB74yI3IPWcBWLpGzciXsIz/uG7W+oJG4oDi5oPxSzSRMgkSJjx7+8qm6rdLGAyqLZhxyB4O/TffbfGa2wpNdpfM2nhJA+K++6CqwlR1mkcRvAyniLCe7NXdN9rc94UQ0RcNB2RkNpsehn23JcI6SWzBG6TG++XggtKF1LZvQ2MXbenmgkgodRmqdRKI5qCmxdK958vqqzGNtYefvuWkrU5CrcZQjS2vqgyuLqGMzItsrK9MM7N9KtBA2xJJORsff0WzoR2huMjpect2cKh67UZYGZCJPDPzQHLCfL3XbGvOqrOrvSIqUhB+JsB3eNVZON7cUBdkTzzKeGWmfBMaCLlSaDCXCbifVA1jJA+yJUpRabBK9to8uG/ninOJIvwPggjTwd5hIpP9O3ePILkFJSYbI4p2Q6VolGme7cgVsR4pkA+KcTuCaHQSgynWmgQ4OCg9AYB9epssgBoJc85NbvKuuslUFmd9ImI1Vb0XjDTwtbZ/NUcGeFiff1QazqzhQ5zqTarHu2S5uybEiJBByNxcHRamnRDQAWyIDmxpMbxA7xEZWME4/oai3D1qOy0bT2w93+dj3DXwAW4oN7QTkSA5p1kgbbb6Ezbv8AAEqFzh8TXBpzO02DuBmT6qbgsKBkBfKMgo9OmC719sx3+ytKB4IJDDshNDQSuHPOSG9+yRMAIJNFsKJ0v0w2k0xc7iqnpXpECTUeWBt84gDz5ssXjX4nEBz6LHGneKjrzpAAMjvMILvpL8QBStEk7lncR+JDnGNi07/ZZPpWhUbG2bnMQG+4EqX0N1XqPLXvtTN5FyRwQa/AdLg0jiCCGtDi/u09ViemOsT64cACGzv00XqXTvVsHo7s6G1du8S47iYyyy/nxulhmdq1rpguAIyIuAZQaPqh0c5re1c4jats7xvWnFODMIeEw4awAZCwvwR2s51QHoxz3KTRcAd3D081EaDlbNGYw3J5yQEqUpTuz8edF1R2Xdv4pS4i/N/v7IO2zztLk3tOA58FyCnZMZ82+6dTaZyKFSdbnyRS7TPegf37t6hdIvIgZAjOJgmLo+2FDx+1mDv/AJCCg6wYioTsu2bAAAWtFjA4d5soHRZ2mvbq0h/yPyQce8yQSPL55p/QGIDKw2vyvBa7ud94QXnTuKcH0mNMEsAaf8rA8Fuugax2S1x+ODtRvESR3klYrpHBkvpnN9P4SN7f0vbvGhVz0A19Kqyo7aO18LgbWO6c4dB8EGxp1Ttc6QPkrXCOnzVJXHxwMpPvCsMHV2ZlBcpr+KjUcRI91L2xCCufh6YId2dORkdhsjK4VH1h6OZWkg7J4eOf1WjxDVXOok5+KDE4Dqa11UOfOw2Lk3ceA0WuGGbZrQA0ZBo0UjsD3b+HPzQG1S5xYw5QC6NTlFxyUFl0RVgdmbtNvNeXfiZ1e7CvttHwVPiB3O1HsfEr0Vj3UntDhIOZGh50T+vvRoxGCfaXtG03fI08ckGB6ExPaUmOnS/fkfVWYeDcb8ue9ZrqnV/4dn9r3a74KuwUEl7ufXdmlbVIAvM28efZA2rIzMggI1xgG+nhCOwk6xkgNEi/PMeqkUXG3f8Ax4oF2O7yKRGlv93mFyDOthEDvKU1tySeZTgOeN0CvYZUPpCq5okCwIkyMtxnJTz4c6Jr2SItfyQYvG0g4fECC220MjqNrjfyVPWpbJ38Qtlj8IW/l2WneIHnlKzuNwTwfizORvHoCg03VDGsxI7KtdzB8Dp+KMjfNajE4p1I7LBYAyTJNt3lqvL8Bt0j2jCQ5ptFubL0Do/rXSLf+X8waJn1QXmEfvMm07hOWZ781fUqYIjVYzq3X7c1a7sjUAbwa1oiPElbDBHnzQK5myjMrTklrtlRWOjMxHPmgnuF0zZATXVJ7/p4+KiYmo6Ibfm3egidPdKim0xckRAN5yWcxfSVXCgOaztPhBfBbO3+oEZxlBG5SOl6fZEOqfmsQNRN579PBZzAdJurVHtFrEjXTZIi0xnHA6oC1fxGxAdL8M0N/wC02sYJ14Quxf4j1Hns6Q+F0AAwAJGtloejsC00qhqCm5tgBAmS2589kSNzlQYroTBt7TaaNuJYGmxMibG0wZGXG2QV3VtpG3I/Xp3CVeObfhJ3aFUnV+qGVKlEGQDLSdRkQe5aIt9T90DGC1ozUnD07+XBJRNkVvDXnnvQOa2AnscIGdrm3dK4c+OuSadBw5/lATtBx9PquQ/9fP7JUGfB4oj36A5FQaVWL5FPFQfLT5hBKq1TAhOpVMvX7KBUqb/p78EdtXd58hBLqMB4Tz5eihOwfxZF0+HqpVIjnmyTo/FipimUGXkw5wyAAJMcYaUEnD9Taz8M5zWiZ22NESQJEW1IvedFm8F0Htu+Kw1+kL3XAU4aANBZUPT/AFcBc6tRFzeowfqOrm8d48e8KTo+i2nSawSBmI4+yu8FUkDyt3aLOtxGydnmYurLo/EcL6+Mc+KDRuEjwUV1GEalUlvPyQ6tSyBoYZn6ouCpzJ/mEBpGsSldWIkDUG3HmEGE644vtK7od8DJ+L9MwbA90nyWdxNdlIbTc3EQBmQC73kFajpzoU1HSZvocgBeBe29ZvG9X6s/CCYAuBkI1QBrdZXyYzDWjhPxyQO9wVNisWXwZuJjx5nxViequIMnYIiM1XYnAupENcMyPdBedXsEe2LiCIA8JC1bG3PPBQcKInjnqpja2mcnIHnigc2eSpTBZRmkGbn56Iwq8+iBSN3PIRA2/Md3ggtqDOfM68bqUKpgTvtu9rIHdnwPPguQ+0/y8x9VyDz9lWBz7qUx44c68woFFs+malzpkAfW2YQTA2bj7eB/jNFpMvcHn+UKk60aHQj5p9N4F5sM59b8lAzpDEGnTc8aC3fkPdVXUTpAUsWx7rw6fMOa7x2XE94Q+nekWvAYy4Bu7TWAN/eqRstII8wg+oMM8EBzTIIkHeCjheZdQet42QyoZAzH7Sc3DeDqOT6bSIIBBBBEgjcgz/WLq2K3x0vhfqMg7jwdxWHFV9F7mvBa4WIK9b2VWdOdC08S2H2cPyvGbdfEcD6IMtgOkdoaToIPdNrqVUxVjEjngs10t0bXwhIfdpkMeB8JziToeB9c0yj0xLRte9vLX+EGlw75NyfVSGuv3dyy9Lpds2IjmdbZozOnWD9Q4oNS2gDE34c/JXFLDgCwCxVLrHTgfF3mdNytW9bKEQXzvsgl9J4UQbSe/vXmPWeg01GjXbFvHgtH011ypwQCOH1WPwzX16vaXDQSRP6jpnoN6C/ZTnm1/HnijG0ZA93qPRRqT4BPJT6pmLjPz+XkgI15nnej7fO/uKiicgdPHzHNlz3mLHv8N4HuEEinYTz90YPsPY794O9QQbZ6byiisIjccju4HyQEt+2p/quTO0p/vd5rkGOpt+HRHptGQPd9YPyUenOZsJvGkotF4AnLX56oJlKne/dw557qbpjGbR2W/lETx+wT+kOltobDPF30VY6wiyBhbqOZTWtsupzMb12sR5IDYXFupvDmGCOb8F6x1D64AgMcfh1GZYd4/t5zmfIoRsDin0nhzSQRzB3gwg+oGuBAIMgiQRkQU4NXnPULraHN2Xfl1bqwmfibvbw+eforXggEGQciMjKBleg14LXNDmkXDhII4yvNetfUZ7JqYWXMzNO5c3/H9w4Z969NKg9J9L0cOJqvDTmG5ud/i3M+yDwJ7rw6ec1FNYhxAIK9Oq4Wn0o59RmH7LZMdqHAuJ/9ylAkRmQZHFYXpDqzXZiXUeyc+oIIDAXSDk4QPy8TuOSCuFVxcGtG06QA0CSTuAGd9E8YWs4/l2dPigemasHYV/RhpVnbBxO1IpkhwpNAuXbJjaMwL278gdI9Yw520xmZlwOk3gb+9BJw/QjW/E47bvS+4KwaLABEw1QOYCLyJHceC6qBI9SNEHTqSkpmONsv491zLNiCDOmfp9Expz0+vyQSmOi58J+vyzTH0o1PzHch9tqbHw9RlCK2qZj0PyJy80HHj4OC5wi8yIyHyQqzgLRfcZ90hOY9+PPFA3tOI/2+65Ml37fULkGb7TZaS4xujI9yr8RinPtkN2/vQalYvI3aDcjUqfDRA/DYcnm6FUapDnbPOSjVUDtJH3T6l4d5pKFwQbzklw5zCDiye/n1SMbmnnIbxz8l0yDzfOyB2Dxb6Tw5pgjyvp3Feu9T+t4ezfH5mTccWrx6VJweJdScHMJBHPig9J61dfK/bup4Y9mxgE7TWFznWJN5AEG1/t570jinVHue97y8m7iZv7pcTju0qGpkXASBlIESPASoLmEhxOTc5zvuQbXqp15fh2EOYx8CO0b8D4nJx2YdF4kSFO6f651Kgd2LXUpgmGhznQBm+d+RAEBeeYprdowLCI+am0+kCymGtcQ4k+A0F+boK/HVXueXPmTvN/ufqj08E+NqLeSBWxJcRJNiL7lJZWZB+B7jvJJE6SEC4PpR1F1rsn8p79FpmdINqiWu+oNvGViqzplDpVS27TCDaurR9tO5NNU+f38R38Vn6HSxH5hPEa94VjTxbXCWnw3fNBZUqxJgEA8ydyOHEQMs88jpGUeyr6dYGb+Mn3+WSkuqRG7Ubo4aoCvJsN2QOm+E+DBMeGffx3ZIDqt7624J7Ko+/wBEEftBuHqlR5HDz/8AyuQYuhR42UpoA55hCD/VJVfMQg7E8jnNCJlo4JdqV1MQboEoOgolazpGqCRB8VKfcTuQK4a7+T8kF5g+ycCYzyS7EjuQJTv81wIQsk9zgQgU5olGrMtmxGqA1KRBncguerXRP9ViqLDOw4jtCP0tGZJ0JiAd5Xq+P6gMP/pPAgQA5s91xl5Lz38PetLcMXUqrR2dRzT2kfExzfylx1YDcjSSRqD7lQqS0HO3OSDxjrR1TfSEvYGmfhePyvi8HnRZvBvbkAA7Ig28Qvees2F7XDPBFxsuHAtcCfSR4rwbrThBSxdZgEBtR4EZABzgPSEAOlQ0kCBleN/1Va5kc6c+yI5xmTfikeba29j48ygBkiU3kXBOaG6CnEoNDg6wcNJ158eYUs8O/eFncHULXDdF+KvvGDfLnjwQEsbz68/NStgkX8/5+qiNd4AbvmPWVLpmBe06jLkoBf05/u/1qfVKn/D+4eQXIMcymSJSv3KZTbunPLm6XFYcG4nn1QVyIxuqYWQitHkgSoNeCLhmyCJ0554pGNkJcO0goEosJMDx9kSgYJb38+yR9OHFJUfDgbXAlBHcwhcLIuLZeU2nldA0CO5NIUjZESDogBmcIGtN171+GfShr4FgJl1Ilh4gXYf9SB/1K8HF8/mvQvwh6V7PEmgcqzTH+bJc3/47Y8kHsL2SCDkV4h+JmF2cbVIzJn/ZrXe8r3OF5j+LeBHaU6kWLQCR/aSPZw8kHlFB0yN+9MrGJHMLqtPZcRxjwQnQgQhPCfTamEICNsVcYOttN4jPuVNGSlYWrsvG7IoL2k45eh14DcpdNpgWI3wbel/MKNS059yrIXEzeIglw42IPoZlBEhu4+S5d2bv7vN31XIKOk9hyN+ebJ4eALxnEHPfOWXion9LN2HPQru1P6sxzvQSXUActfJRalLZt5d/8ItOpfn0Kk1Gh4OlvPVBX4YSckbCiXeqDh3fEJRctr0hB2IMwYQn05E6A+Uo9Y/CO76IJJiBaBpO9A5wloOcZgz38wg0mojHZ53H3TNqECOYM9ErGxr6J7jIQWm90D3UYM6KbhMaadSnVpmHMcHN72mb8PeVBNfRK5nwlB9N4HFNq02VWXa9rXN7nAEe6y/4m4bawzXftdHg4fVoUX8Jelu1wnZOPxUHRn+h8uafPaH/AFCv+uGH28HVAzABHgQT6Sg8D6Xwwlrh+occwPuqotnILR9I4eaJ3s9v4VBtQgFTzS1BB+iV3BK9hOSB9N0kJ1bNMwzkWqguOiKm02NRl8irpsWDstMuedFlcDX2XA+a0TKtrd8cUD+wby0/VIjbDN7vI/Rcgx9HEFneinFhwiOfdAzPD6JvYTkb7kCVG7ro+Fq38PsgMkFSqFJrvJA2sIO0PTT7rq9WSPNPfRLeKBUdppb0mED8S+wQWVee9dXbMFDa1A+i8z9k+oR42hBDb2RnUye5AM1Eu1N9YSMpm/Dx4JBTI0m3PcgY5EZVMQmvAStZA4oNZ+GfS5o45rSQG1ppmTaTdp79oAeK9zxVIPpuYcnNLfMQvmFjiC1wkEajMHQjivozq106zFUGVGubt7Le0aCJY4i4I0vKDybG4cbT2EZn0KxuIpw5wOYJF+BXp3WvC7OKI3l0eMlvpCwnWnCbFSRk8TbeLH0ugqQEjqpiLRvTqrI1B7uGSZogcx0eidUdPzTHAQDzKc0iEBKZV/0RWkHK3zWfFI6KxwT9jOeSgu+0G73XKPsf2jzK5BR4ygGwRqo7QZzSrkE2iZIBAKkPwoBEWtp3pFyBW4YOtOh9FFrYcTzvXLkD2YcXvkFG7O5HGPWFy5B2Ho/Eppo6c3SrkEepQvnmmU6cHPX5pVyCR2ILgDlKlswDZflbK2hEb0i5ACvgAw5zB514rSfhzULcfTAP5w8O4jYLo84PglXINR1tZNacsjbfdvssl1uwgdSDsiIyG/TncuXIMWaIRXYcBs8AkXIG9h8MzquZS4rlyCzwtC8zzIHzUithQS0byefRcuQF2O/zK5cuQf/Z">
            <a:extLst>
              <a:ext uri="{FF2B5EF4-FFF2-40B4-BE49-F238E27FC236}">
                <a16:creationId xmlns:a16="http://schemas.microsoft.com/office/drawing/2014/main" id="{318491A2-D5AD-E31C-285D-893EED4231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hu-HU" altLang="hu-H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AutoShape 11" descr="data:image/jpeg;base64,/9j/4AAQSkZJRgABAQAAAQABAAD/2wCEAAkGBxQTEhUUExQWFRUXFxobFxgXGBcdGhgYGBwYGBoaGhwaHCggHB0lHBsaITEhJSkrLi4uFx8zODMsNygtLisBCgoKBQUFDgUFDisZExkrKysrKysrKysrKysrKysrKysrKysrKysrKysrKysrKysrKysrKysrKysrKysrKysrK//AABEIAQUAwQMBIgACEQEDEQH/xAAcAAABBQEBAQAAAAAAAAAAAAADAQIEBQYABwj/xAA+EAABAwIDBAgEBQQCAAcAAAABAAIRAyEEMUESUWHwBQYTcYGRobEiwdHhBzJCUvEUYnKSI4IVJDNjorLi/8QAFAEBAAAAAAAAAAAAAAAAAAAAAP/EABQRAQAAAAAAAAAAAAAAAAAAAAD/2gAMAwEAAhEDEQA/AINOu6UV1YmyZTZKf2Wd0BGVjlCeMQQhU2kbk7ZKAn9Q5NFY8VwZC7s+5A5tczZG7dwH0QG0yigQgJ/UEeXyUWriSpL2zkQoVUFArsYb5rv6w6BA2ZMJxZ5ICHFlFGK4+CilpTg1AZ9U79EF1a1lxB7t3MpGtgb0AzVnUpwceKUhOY4/e6DhVN0TtDHffPvF0wMlEbTKB1Oodk9/MfZc6oUuxaIuEgYgUVojyRW195iUNjLogZuQP2uPqVy7Y5hcgj0xuyT2dyCXkJ9N8oHuITXFPmeGn8pNiLoCESAkaI0SwERhytzz7IGPITjTlPDZNhzvVjhMGJkme9BDo4Quy7r/AMIruid58lcspC2/REJFudf4QUrehWk6+iMOgGxYn0VttRlZHpuJG9BnKvQB0M94/jkKurdGvabg23XA4reCjtDnegOpC4QYJ1PenNp+S0HSvRoJ2gIJ3DPw+io3giWnPdw0hAF1MTklDBzZEgJQAd6BgYAnALmMCVgQc4CedURjBCQsnyT2sQHGE4g5ab0rsJz8k1vPPOSPsjf78ygB/wCGv3ehSp/bOXIKPa9kVg3qO23P3TyUBCUVrihhutkUTujzQI0HVSKTZtZRmOve0eymdFvD5cMsh9UEzD0oGv3yVlQI3qFskuIOVo/+p9UR1EgHe2bb4+w9UFgTe08xPukIvlvT2t0I50RTSkoIZcTePdTaGXPBEpYUblMGHyQRw4gbpQ2g33qeaIhQarEETFEHn28Qq3pHo3bbbPT1Vq9so76drc2Qefklrth2eh3j6ojQrTrHgdpkizm5Rp9dFVYertNBjPPv19QgcTb+ErXT3LqjuHrzvSs0t80BY3o4daI3XUcVBa2hRwNyCQCIsErhAlBb3c8lPbUEXQLPPIXJvbf2jnxSIKJot9ITmKTRc2IIm3jKGxkbkD2jnciJ3H635+aUC3sgrema8MgZm3z9lZdXiNhvAgnzIKzHTlf/AJmNEQ0SfG1vCFf9AOJNhJAkjRwNnDx9wg3H9HaRe89/7h4595SvogP4OBBnz8oS4HFCBf4Tdpv67nC3JTOkKl9xAMeI5PcgJX/O21iD8ufFHpQoVJ8kO4SB3xbwhTaIQSaICmAKM211JYUDXAKBi6PPsrOFFr0pCCqO6Lc+a7teOnPv6oldgy58OdFCfUjIIA9JUpa7u87LG4OqQ+ozc6RbQj7HzWxxVUbOee/u5txWHL9nFkfubkd4v7SgsnDwSTBRAOCR7fi180CjxUpkRzuQqdvT7Ig4c6IF2kmScWnPn+UhabIO2f7fdch7TuK5BCDbJ1MJwMjPkJwbfPuQdoedye0mEgFs/FJtWQYrp8/+YPh7BWPV3pMte0EwRkeefnA6y04rd4B+SBQB74yI3IPWcBWLpGzciXsIz/uG7W+oJG4oDi5oPxSzSRMgkSJjx7+8qm6rdLGAyqLZhxyB4O/TffbfGa2wpNdpfM2nhJA+K++6CqwlR1mkcRvAyniLCe7NXdN9rc94UQ0RcNB2RkNpsehn23JcI6SWzBG6TG++XggtKF1LZvQ2MXbenmgkgodRmqdRKI5qCmxdK958vqqzGNtYefvuWkrU5CrcZQjS2vqgyuLqGMzItsrK9MM7N9KtBA2xJJORsff0WzoR2huMjpect2cKh67UZYGZCJPDPzQHLCfL3XbGvOqrOrvSIqUhB+JsB3eNVZON7cUBdkTzzKeGWmfBMaCLlSaDCXCbifVA1jJA+yJUpRabBK9to8uG/ninOJIvwPggjTwd5hIpP9O3ePILkFJSYbI4p2Q6VolGme7cgVsR4pkA+KcTuCaHQSgynWmgQ4OCg9AYB9epssgBoJc85NbvKuuslUFmd9ImI1Vb0XjDTwtbZ/NUcGeFiff1QazqzhQ5zqTarHu2S5uybEiJBByNxcHRamnRDQAWyIDmxpMbxA7xEZWME4/oai3D1qOy0bT2w93+dj3DXwAW4oN7QTkSA5p1kgbbb6Ezbv8AAEqFzh8TXBpzO02DuBmT6qbgsKBkBfKMgo9OmC719sx3+ytKB4IJDDshNDQSuHPOSG9+yRMAIJNFsKJ0v0w2k0xc7iqnpXpECTUeWBt84gDz5ssXjX4nEBz6LHGneKjrzpAAMjvMILvpL8QBStEk7lncR+JDnGNi07/ZZPpWhUbG2bnMQG+4EqX0N1XqPLXvtTN5FyRwQa/AdLg0jiCCGtDi/u09ViemOsT64cACGzv00XqXTvVsHo7s6G1du8S47iYyyy/nxulhmdq1rpguAIyIuAZQaPqh0c5re1c4jats7xvWnFODMIeEw4awAZCwvwR2s51QHoxz3KTRcAd3D081EaDlbNGYw3J5yQEqUpTuz8edF1R2Xdv4pS4i/N/v7IO2zztLk3tOA58FyCnZMZ82+6dTaZyKFSdbnyRS7TPegf37t6hdIvIgZAjOJgmLo+2FDx+1mDv/AJCCg6wYioTsu2bAAAWtFjA4d5soHRZ2mvbq0h/yPyQce8yQSPL55p/QGIDKw2vyvBa7ud94QXnTuKcH0mNMEsAaf8rA8Fuugax2S1x+ODtRvESR3klYrpHBkvpnN9P4SN7f0vbvGhVz0A19Kqyo7aO18LgbWO6c4dB8EGxp1Ttc6QPkrXCOnzVJXHxwMpPvCsMHV2ZlBcpr+KjUcRI91L2xCCufh6YId2dORkdhsjK4VH1h6OZWkg7J4eOf1WjxDVXOok5+KDE4Dqa11UOfOw2Lk3ceA0WuGGbZrQA0ZBo0UjsD3b+HPzQG1S5xYw5QC6NTlFxyUFl0RVgdmbtNvNeXfiZ1e7CvttHwVPiB3O1HsfEr0Vj3UntDhIOZGh50T+vvRoxGCfaXtG03fI08ckGB6ExPaUmOnS/fkfVWYeDcb8ue9ZrqnV/4dn9r3a74KuwUEl7ufXdmlbVIAvM28efZA2rIzMggI1xgG+nhCOwk6xkgNEi/PMeqkUXG3f8Ax4oF2O7yKRGlv93mFyDOthEDvKU1tySeZTgOeN0CvYZUPpCq5okCwIkyMtxnJTz4c6Jr2SItfyQYvG0g4fECC220MjqNrjfyVPWpbJ38Qtlj8IW/l2WneIHnlKzuNwTwfizORvHoCg03VDGsxI7KtdzB8Dp+KMjfNajE4p1I7LBYAyTJNt3lqvL8Bt0j2jCQ5ptFubL0Do/rXSLf+X8waJn1QXmEfvMm07hOWZ781fUqYIjVYzq3X7c1a7sjUAbwa1oiPElbDBHnzQK5myjMrTklrtlRWOjMxHPmgnuF0zZATXVJ7/p4+KiYmo6Ibfm3egidPdKim0xckRAN5yWcxfSVXCgOaztPhBfBbO3+oEZxlBG5SOl6fZEOqfmsQNRN579PBZzAdJurVHtFrEjXTZIi0xnHA6oC1fxGxAdL8M0N/wC02sYJ14Quxf4j1Hns6Q+F0AAwAJGtloejsC00qhqCm5tgBAmS2589kSNzlQYroTBt7TaaNuJYGmxMibG0wZGXG2QV3VtpG3I/Xp3CVeObfhJ3aFUnV+qGVKlEGQDLSdRkQe5aIt9T90DGC1ozUnD07+XBJRNkVvDXnnvQOa2AnscIGdrm3dK4c+OuSadBw5/lATtBx9PquQ/9fP7JUGfB4oj36A5FQaVWL5FPFQfLT5hBKq1TAhOpVMvX7KBUqb/p78EdtXd58hBLqMB4Tz5eihOwfxZF0+HqpVIjnmyTo/FipimUGXkw5wyAAJMcYaUEnD9Taz8M5zWiZ22NESQJEW1IvedFm8F0Htu+Kw1+kL3XAU4aANBZUPT/AFcBc6tRFzeowfqOrm8d48e8KTo+i2nSawSBmI4+yu8FUkDyt3aLOtxGydnmYurLo/EcL6+Mc+KDRuEjwUV1GEalUlvPyQ6tSyBoYZn6ouCpzJ/mEBpGsSldWIkDUG3HmEGE644vtK7od8DJ+L9MwbA90nyWdxNdlIbTc3EQBmQC73kFajpzoU1HSZvocgBeBe29ZvG9X6s/CCYAuBkI1QBrdZXyYzDWjhPxyQO9wVNisWXwZuJjx5nxViequIMnYIiM1XYnAupENcMyPdBedXsEe2LiCIA8JC1bG3PPBQcKInjnqpja2mcnIHnigc2eSpTBZRmkGbn56Iwq8+iBSN3PIRA2/Md3ggtqDOfM68bqUKpgTvtu9rIHdnwPPguQ+0/y8x9VyDz9lWBz7qUx44c68woFFs+malzpkAfW2YQTA2bj7eB/jNFpMvcHn+UKk60aHQj5p9N4F5sM59b8lAzpDEGnTc8aC3fkPdVXUTpAUsWx7rw6fMOa7x2XE94Q+nekWvAYy4Bu7TWAN/eqRstII8wg+oMM8EBzTIIkHeCjheZdQet42QyoZAzH7Sc3DeDqOT6bSIIBBBBEgjcgz/WLq2K3x0vhfqMg7jwdxWHFV9F7mvBa4WIK9b2VWdOdC08S2H2cPyvGbdfEcD6IMtgOkdoaToIPdNrqVUxVjEjngs10t0bXwhIfdpkMeB8JziToeB9c0yj0xLRte9vLX+EGlw75NyfVSGuv3dyy9Lpds2IjmdbZozOnWD9Q4oNS2gDE34c/JXFLDgCwCxVLrHTgfF3mdNytW9bKEQXzvsgl9J4UQbSe/vXmPWeg01GjXbFvHgtH011ypwQCOH1WPwzX16vaXDQSRP6jpnoN6C/ZTnm1/HnijG0ZA93qPRRqT4BPJT6pmLjPz+XkgI15nnej7fO/uKiicgdPHzHNlz3mLHv8N4HuEEinYTz90YPsPY794O9QQbZ6byiisIjccju4HyQEt+2p/quTO0p/vd5rkGOpt+HRHptGQPd9YPyUenOZsJvGkotF4AnLX56oJlKne/dw557qbpjGbR2W/lETx+wT+kOltobDPF30VY6wiyBhbqOZTWtsupzMb12sR5IDYXFupvDmGCOb8F6x1D64AgMcfh1GZYd4/t5zmfIoRsDin0nhzSQRzB3gwg+oGuBAIMgiQRkQU4NXnPULraHN2Xfl1bqwmfibvbw+eforXggEGQciMjKBleg14LXNDmkXDhII4yvNetfUZ7JqYWXMzNO5c3/H9w4Z969NKg9J9L0cOJqvDTmG5ud/i3M+yDwJ7rw6ec1FNYhxAIK9Oq4Wn0o59RmH7LZMdqHAuJ/9ylAkRmQZHFYXpDqzXZiXUeyc+oIIDAXSDk4QPy8TuOSCuFVxcGtG06QA0CSTuAGd9E8YWs4/l2dPigemasHYV/RhpVnbBxO1IpkhwpNAuXbJjaMwL278gdI9Yw520xmZlwOk3gb+9BJw/QjW/E47bvS+4KwaLABEw1QOYCLyJHceC6qBI9SNEHTqSkpmONsv491zLNiCDOmfp9Expz0+vyQSmOi58J+vyzTH0o1PzHch9tqbHw9RlCK2qZj0PyJy80HHj4OC5wi8yIyHyQqzgLRfcZ90hOY9+PPFA3tOI/2+65Ml37fULkGb7TZaS4xujI9yr8RinPtkN2/vQalYvI3aDcjUqfDRA/DYcnm6FUapDnbPOSjVUDtJH3T6l4d5pKFwQbzklw5zCDiye/n1SMbmnnIbxz8l0yDzfOyB2Dxb6Tw5pgjyvp3Feu9T+t4ezfH5mTccWrx6VJweJdScHMJBHPig9J61dfK/bup4Y9mxgE7TWFznWJN5AEG1/t570jinVHue97y8m7iZv7pcTju0qGpkXASBlIESPASoLmEhxOTc5zvuQbXqp15fh2EOYx8CO0b8D4nJx2YdF4kSFO6f651Kgd2LXUpgmGhznQBm+d+RAEBeeYprdowLCI+am0+kCymGtcQ4k+A0F+boK/HVXueXPmTvN/ufqj08E+NqLeSBWxJcRJNiL7lJZWZB+B7jvJJE6SEC4PpR1F1rsn8p79FpmdINqiWu+oNvGViqzplDpVS27TCDaurR9tO5NNU+f38R38Vn6HSxH5hPEa94VjTxbXCWnw3fNBZUqxJgEA8ydyOHEQMs88jpGUeyr6dYGb+Mn3+WSkuqRG7Ubo4aoCvJsN2QOm+E+DBMeGffx3ZIDqt7624J7Ko+/wBEEftBuHqlR5HDz/8AyuQYuhR42UpoA55hCD/VJVfMQg7E8jnNCJlo4JdqV1MQboEoOgolazpGqCRB8VKfcTuQK4a7+T8kF5g+ycCYzyS7EjuQJTv81wIQsk9zgQgU5olGrMtmxGqA1KRBncguerXRP9ViqLDOw4jtCP0tGZJ0JiAd5Xq+P6gMP/pPAgQA5s91xl5Lz38PetLcMXUqrR2dRzT2kfExzfylx1YDcjSSRqD7lQqS0HO3OSDxjrR1TfSEvYGmfhePyvi8HnRZvBvbkAA7Ig28Qvees2F7XDPBFxsuHAtcCfSR4rwbrThBSxdZgEBtR4EZABzgPSEAOlQ0kCBleN/1Va5kc6c+yI5xmTfikeba29j48ygBkiU3kXBOaG6CnEoNDg6wcNJ158eYUs8O/eFncHULXDdF+KvvGDfLnjwQEsbz68/NStgkX8/5+qiNd4AbvmPWVLpmBe06jLkoBf05/u/1qfVKn/D+4eQXIMcymSJSv3KZTbunPLm6XFYcG4nn1QVyIxuqYWQitHkgSoNeCLhmyCJ0554pGNkJcO0goEosJMDx9kSgYJb38+yR9OHFJUfDgbXAlBHcwhcLIuLZeU2nldA0CO5NIUjZESDogBmcIGtN171+GfShr4FgJl1Ilh4gXYf9SB/1K8HF8/mvQvwh6V7PEmgcqzTH+bJc3/47Y8kHsL2SCDkV4h+JmF2cbVIzJn/ZrXe8r3OF5j+LeBHaU6kWLQCR/aSPZw8kHlFB0yN+9MrGJHMLqtPZcRxjwQnQgQhPCfTamEICNsVcYOttN4jPuVNGSlYWrsvG7IoL2k45eh14DcpdNpgWI3wbel/MKNS059yrIXEzeIglw42IPoZlBEhu4+S5d2bv7vN31XIKOk9hyN+ebJ4eALxnEHPfOWXion9LN2HPQru1P6sxzvQSXUActfJRalLZt5d/8ItOpfn0Kk1Gh4OlvPVBX4YSckbCiXeqDh3fEJRctr0hB2IMwYQn05E6A+Uo9Y/CO76IJJiBaBpO9A5wloOcZgz38wg0mojHZ53H3TNqECOYM9ErGxr6J7jIQWm90D3UYM6KbhMaadSnVpmHMcHN72mb8PeVBNfRK5nwlB9N4HFNq02VWXa9rXN7nAEe6y/4m4bawzXftdHg4fVoUX8Jelu1wnZOPxUHRn+h8uafPaH/AFCv+uGH28HVAzABHgQT6Sg8D6Xwwlrh+occwPuqotnILR9I4eaJ3s9v4VBtQgFTzS1BB+iV3BK9hOSB9N0kJ1bNMwzkWqguOiKm02NRl8irpsWDstMuedFlcDX2XA+a0TKtrd8cUD+wby0/VIjbDN7vI/Rcgx9HEFneinFhwiOfdAzPD6JvYTkb7kCVG7ro+Fq38PsgMkFSqFJrvJA2sIO0PTT7rq9WSPNPfRLeKBUdppb0mED8S+wQWVee9dXbMFDa1A+i8z9k+oR42hBDb2RnUye5AM1Eu1N9YSMpm/Dx4JBTI0m3PcgY5EZVMQmvAStZA4oNZ+GfS5o45rSQG1ppmTaTdp79oAeK9zxVIPpuYcnNLfMQvmFjiC1wkEajMHQjivozq106zFUGVGubt7Le0aCJY4i4I0vKDybG4cbT2EZn0KxuIpw5wOYJF+BXp3WvC7OKI3l0eMlvpCwnWnCbFSRk8TbeLH0ugqQEjqpiLRvTqrI1B7uGSZogcx0eidUdPzTHAQDzKc0iEBKZV/0RWkHK3zWfFI6KxwT9jOeSgu+0G73XKPsf2jzK5BR4ygGwRqo7QZzSrkE2iZIBAKkPwoBEWtp3pFyBW4YOtOh9FFrYcTzvXLkD2YcXvkFG7O5HGPWFy5B2Ho/Eppo6c3SrkEepQvnmmU6cHPX5pVyCR2ILgDlKlswDZflbK2hEb0i5ACvgAw5zB514rSfhzULcfTAP5w8O4jYLo84PglXINR1tZNacsjbfdvssl1uwgdSDsiIyG/TncuXIMWaIRXYcBs8AkXIG9h8MzquZS4rlyCzwtC8zzIHzUithQS0byefRcuQF2O/zK5cuQf/Z">
            <a:extLst>
              <a:ext uri="{FF2B5EF4-FFF2-40B4-BE49-F238E27FC236}">
                <a16:creationId xmlns:a16="http://schemas.microsoft.com/office/drawing/2014/main" id="{34021C7A-52A6-434F-6BF5-CAB01AF079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hu-HU" altLang="hu-H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364" name="Picture 13" descr="http://upload.wikimedia.org/wikipedia/commons/f/f8/Ignaz_Semmelweis_1860.jpg">
            <a:extLst>
              <a:ext uri="{FF2B5EF4-FFF2-40B4-BE49-F238E27FC236}">
                <a16:creationId xmlns:a16="http://schemas.microsoft.com/office/drawing/2014/main" id="{A88CD408-94DF-73B4-4DB8-EF763E17D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01638"/>
            <a:ext cx="2341563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Szövegdoboz 1">
            <a:extLst>
              <a:ext uri="{FF2B5EF4-FFF2-40B4-BE49-F238E27FC236}">
                <a16:creationId xmlns:a16="http://schemas.microsoft.com/office/drawing/2014/main" id="{DBAF0A27-26E3-9F97-6A5B-EE7954808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963" y="3860800"/>
            <a:ext cx="73691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hu-HU" sz="1500">
                <a:solidFill>
                  <a:srgbClr val="002060"/>
                </a:solidFill>
                <a:latin typeface="Arial" panose="020B0604020202020204" pitchFamily="34" charset="0"/>
              </a:rPr>
              <a:t>Puerperal fe</a:t>
            </a:r>
            <a:r>
              <a:rPr lang="hu-HU" altLang="hu-HU" sz="1500">
                <a:solidFill>
                  <a:srgbClr val="002060"/>
                </a:solidFill>
                <a:latin typeface="Arial" panose="020B0604020202020204" pitchFamily="34" charset="0"/>
              </a:rPr>
              <a:t>ver</a:t>
            </a:r>
            <a:r>
              <a:rPr lang="en-US" altLang="hu-HU" sz="1500">
                <a:solidFill>
                  <a:srgbClr val="002060"/>
                </a:solidFill>
                <a:latin typeface="Arial" panose="020B0604020202020204" pitchFamily="34" charset="0"/>
              </a:rPr>
              <a:t> mortality rates </a:t>
            </a:r>
            <a:r>
              <a:rPr lang="hu-HU" altLang="hu-HU" sz="1500">
                <a:solidFill>
                  <a:srgbClr val="002060"/>
                </a:solidFill>
                <a:latin typeface="Arial" panose="020B0604020202020204" pitchFamily="34" charset="0"/>
              </a:rPr>
              <a:t> (</a:t>
            </a:r>
            <a:r>
              <a:rPr lang="en-US" altLang="hu-HU" sz="1500">
                <a:solidFill>
                  <a:srgbClr val="002060"/>
                </a:solidFill>
                <a:latin typeface="Arial" panose="020B0604020202020204" pitchFamily="34" charset="0"/>
              </a:rPr>
              <a:t>Vienna Maternity Institution 1841–1849</a:t>
            </a:r>
            <a:r>
              <a:rPr lang="hu-HU" altLang="hu-HU" sz="1500">
                <a:solidFill>
                  <a:srgbClr val="002060"/>
                </a:solidFill>
                <a:latin typeface="Arial" panose="020B0604020202020204" pitchFamily="34" charset="0"/>
              </a:rPr>
              <a:t>)</a:t>
            </a:r>
            <a:r>
              <a:rPr lang="en-US" altLang="hu-HU" sz="150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  <a:r>
              <a:rPr lang="hu-HU" altLang="hu-HU" sz="15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hu-HU" sz="15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hu-HU" altLang="hu-HU" sz="150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altLang="hu-HU" sz="1500">
                <a:solidFill>
                  <a:srgbClr val="002060"/>
                </a:solidFill>
                <a:latin typeface="Arial" panose="020B0604020202020204" pitchFamily="34" charset="0"/>
              </a:rPr>
              <a:t>Rates drop when Semmelweis implemented chlorine hand washing 1847</a:t>
            </a:r>
            <a:r>
              <a:rPr lang="hu-HU" altLang="hu-HU" sz="150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  <a:r>
              <a:rPr lang="en-US" altLang="hu-HU" sz="15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hu-HU" altLang="hu-HU" sz="15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5366" name="Picture 10" descr="http://upload.wikimedia.org/wikipedia/commons/0/07/Monthly_mortality_rates_1841-1849.png">
            <a:extLst>
              <a:ext uri="{FF2B5EF4-FFF2-40B4-BE49-F238E27FC236}">
                <a16:creationId xmlns:a16="http://schemas.microsoft.com/office/drawing/2014/main" id="{93D30EF0-5AEE-1B13-3633-F51E662C7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44475"/>
            <a:ext cx="6135688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Szövegdoboz 2">
            <a:extLst>
              <a:ext uri="{FF2B5EF4-FFF2-40B4-BE49-F238E27FC236}">
                <a16:creationId xmlns:a16="http://schemas.microsoft.com/office/drawing/2014/main" id="{A1D13F31-7384-17C3-4989-37043349B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3502025"/>
            <a:ext cx="2287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hu-HU" b="1">
                <a:solidFill>
                  <a:srgbClr val="002060"/>
                </a:solidFill>
                <a:latin typeface="Arial" panose="020B0604020202020204" pitchFamily="34" charset="0"/>
              </a:rPr>
              <a:t>Semmelweis</a:t>
            </a:r>
            <a:r>
              <a:rPr lang="hu-HU" altLang="hu-HU" b="1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altLang="hu-HU" b="1">
                <a:solidFill>
                  <a:srgbClr val="002060"/>
                </a:solidFill>
                <a:latin typeface="Arial" panose="020B0604020202020204" pitchFamily="34" charset="0"/>
              </a:rPr>
              <a:t>Ignaz </a:t>
            </a:r>
            <a:endParaRPr lang="hu-HU" altLang="hu-HU" b="1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altLang="hu-HU">
                <a:solidFill>
                  <a:srgbClr val="002060"/>
                </a:solidFill>
                <a:latin typeface="Arial" panose="020B0604020202020204" pitchFamily="34" charset="0"/>
              </a:rPr>
              <a:t>1818-1865</a:t>
            </a:r>
            <a:endParaRPr lang="hu-HU" altLang="hu-H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>
            <a:extLst>
              <a:ext uri="{FF2B5EF4-FFF2-40B4-BE49-F238E27FC236}">
                <a16:creationId xmlns:a16="http://schemas.microsoft.com/office/drawing/2014/main" id="{76A715A8-C98C-F0AF-6AF7-7F1026F9E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5900"/>
            <a:ext cx="3671888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églalap 6">
            <a:extLst>
              <a:ext uri="{FF2B5EF4-FFF2-40B4-BE49-F238E27FC236}">
                <a16:creationId xmlns:a16="http://schemas.microsoft.com/office/drawing/2014/main" id="{2789303D-4B39-E69A-F910-4AC0BB46D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516563"/>
            <a:ext cx="3551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hu-HU" sz="2000" b="1">
                <a:solidFill>
                  <a:srgbClr val="333399"/>
                </a:solidFill>
              </a:rPr>
              <a:t>A Semmelweis-serleg fényképe</a:t>
            </a:r>
            <a:r>
              <a:rPr lang="hu-HU" altLang="hu-HU" sz="2000">
                <a:solidFill>
                  <a:srgbClr val="333399"/>
                </a:solidFill>
              </a:rPr>
              <a:t> </a:t>
            </a:r>
          </a:p>
          <a:p>
            <a:r>
              <a:rPr lang="hu-HU" altLang="hu-HU" sz="2000">
                <a:solidFill>
                  <a:srgbClr val="333399"/>
                </a:solidFill>
              </a:rPr>
              <a:t>(Magyar Orvosi Kaszinó, 1906)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B7823F90-0A8B-6B39-E30C-48AA567BA1F9}"/>
              </a:ext>
            </a:extLst>
          </p:cNvPr>
          <p:cNvSpPr/>
          <p:nvPr/>
        </p:nvSpPr>
        <p:spPr>
          <a:xfrm>
            <a:off x="179388" y="185738"/>
            <a:ext cx="8785225" cy="61309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altLang="hu-HU" sz="1200" b="1">
                <a:solidFill>
                  <a:srgbClr val="333399"/>
                </a:solidFill>
              </a:rPr>
              <a:t>„Semmelweis-kehely</a:t>
            </a:r>
            <a:endParaRPr lang="hu-HU" altLang="hu-HU" sz="1200">
              <a:solidFill>
                <a:srgbClr val="333399"/>
              </a:solidFill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altLang="hu-HU" sz="1200">
                <a:solidFill>
                  <a:srgbClr val="333399"/>
                </a:solidFill>
              </a:rPr>
              <a:t>Alapító okirat - adományozó levél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altLang="hu-HU" sz="1200" b="1">
                <a:solidFill>
                  <a:srgbClr val="333399"/>
                </a:solidFill>
              </a:rPr>
              <a:t>Semmelweis Ignác</a:t>
            </a:r>
            <a:r>
              <a:rPr lang="hu-HU" altLang="hu-HU" sz="1200">
                <a:solidFill>
                  <a:srgbClr val="333399"/>
                </a:solidFill>
              </a:rPr>
              <a:t> életművének az </a:t>
            </a:r>
            <a:r>
              <a:rPr lang="hu-HU" altLang="hu-HU" sz="1200" b="1">
                <a:solidFill>
                  <a:srgbClr val="333399"/>
                </a:solidFill>
              </a:rPr>
              <a:t>UNESCO Világemlékezet Listájára</a:t>
            </a:r>
            <a:r>
              <a:rPr lang="hu-HU" altLang="hu-HU" sz="1200">
                <a:solidFill>
                  <a:srgbClr val="333399"/>
                </a:solidFill>
              </a:rPr>
              <a:t> történt </a:t>
            </a:r>
            <a:r>
              <a:rPr lang="hu-HU" altLang="hu-HU" sz="1200" b="1">
                <a:solidFill>
                  <a:srgbClr val="333399"/>
                </a:solidFill>
              </a:rPr>
              <a:t>2013. évi</a:t>
            </a:r>
            <a:r>
              <a:rPr lang="hu-HU" altLang="hu-HU" sz="1200">
                <a:solidFill>
                  <a:srgbClr val="333399"/>
                </a:solidFill>
              </a:rPr>
              <a:t> felvétele, illetve halála 150. emlékévének közeledte alkalmával mi, a </a:t>
            </a:r>
            <a:r>
              <a:rPr lang="hu-HU" altLang="hu-HU" sz="1200" b="1">
                <a:solidFill>
                  <a:srgbClr val="333399"/>
                </a:solidFill>
              </a:rPr>
              <a:t>Semmelweis Egyetem </a:t>
            </a:r>
            <a:r>
              <a:rPr lang="hu-HU" altLang="hu-HU" sz="1200">
                <a:solidFill>
                  <a:srgbClr val="333399"/>
                </a:solidFill>
              </a:rPr>
              <a:t>élő rektorai elkészíttetjük a </a:t>
            </a:r>
            <a:r>
              <a:rPr lang="hu-HU" altLang="hu-HU" sz="1200" b="1">
                <a:solidFill>
                  <a:srgbClr val="333399"/>
                </a:solidFill>
              </a:rPr>
              <a:t>„Semmelweis-kelyhet”</a:t>
            </a:r>
            <a:r>
              <a:rPr lang="hu-HU" altLang="hu-HU" sz="1200">
                <a:solidFill>
                  <a:srgbClr val="333399"/>
                </a:solidFill>
              </a:rPr>
              <a:t>, az Orvosi Kaszinó múlt század elején készült </a:t>
            </a:r>
            <a:r>
              <a:rPr lang="hu-HU" altLang="hu-HU" sz="1200" b="1">
                <a:solidFill>
                  <a:srgbClr val="333399"/>
                </a:solidFill>
              </a:rPr>
              <a:t>Semmelweis-serlegének </a:t>
            </a:r>
            <a:r>
              <a:rPr lang="hu-HU" altLang="hu-HU" sz="1200">
                <a:solidFill>
                  <a:srgbClr val="333399"/>
                </a:solidFill>
              </a:rPr>
              <a:t>mását.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altLang="hu-HU" sz="1200">
                <a:solidFill>
                  <a:srgbClr val="333399"/>
                </a:solidFill>
              </a:rPr>
              <a:t>  Rosivall László nemrég érdekes dokumentumra, a Királyi Magyar Egyetemi Nyomda 14-oldalas kisalakú 1925-ös kiadványára bukkant. Címe: „SEMMELWEIS – mondotta a Budapesti Orvosi Kaszinó 1925. évi január hó 30-án tartott Semmelweis-serleg ünnepén Grósz Emil Dr. egyetemi tanár”.  Ennek nyomán Monos Emil professzor kutatta és publikálta a serleggel kapcsolatos szokásokat, illetve dokumentumokat, de a serlegnek nem akadt nyomára. A </a:t>
            </a:r>
            <a:r>
              <a:rPr lang="hu-HU" altLang="hu-HU" sz="1200" b="1">
                <a:solidFill>
                  <a:srgbClr val="333399"/>
                </a:solidFill>
              </a:rPr>
              <a:t>„Serlegbeszédek”</a:t>
            </a:r>
            <a:r>
              <a:rPr lang="hu-HU" altLang="hu-HU" sz="1200">
                <a:solidFill>
                  <a:srgbClr val="333399"/>
                </a:solidFill>
              </a:rPr>
              <a:t> című kiadvány szerint az utolsó emlékbeszédre 1941-ben került sor. A serlegnek valószínűleg a háború alatt veszett nyoma. Alkotójáról, a pontos műleírásról nincs tudomásunk, de rendelkezésünkre áll egy részletes rajz. Rosivall László felkérésére az e területen jártas és elismert Szabó János ötvös-restaurátor vállalta, hogy a kor ízlését kiemelkedő minőségben tükröző műalkotás másolatát a kép alapján elkészíti.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altLang="hu-HU" sz="1200">
                <a:solidFill>
                  <a:srgbClr val="333399"/>
                </a:solidFill>
              </a:rPr>
              <a:t>  Kívánjuk, hogy a kehely </a:t>
            </a:r>
            <a:r>
              <a:rPr lang="hu-HU" altLang="hu-HU" sz="1200" b="1">
                <a:solidFill>
                  <a:srgbClr val="333399"/>
                </a:solidFill>
              </a:rPr>
              <a:t>színezüst</a:t>
            </a:r>
            <a:r>
              <a:rPr lang="hu-HU" altLang="hu-HU" sz="1200">
                <a:solidFill>
                  <a:srgbClr val="333399"/>
                </a:solidFill>
              </a:rPr>
              <a:t> anyaga jelképezze a névadó nemességét, a 68 darab </a:t>
            </a:r>
            <a:r>
              <a:rPr lang="hu-HU" altLang="hu-HU" sz="1200" b="1">
                <a:solidFill>
                  <a:srgbClr val="333399"/>
                </a:solidFill>
              </a:rPr>
              <a:t>hegyikristály </a:t>
            </a:r>
            <a:r>
              <a:rPr lang="hu-HU" altLang="hu-HU" sz="1200">
                <a:solidFill>
                  <a:srgbClr val="333399"/>
                </a:solidFill>
              </a:rPr>
              <a:t>(Dr. Lenkei Tibor adománya) pedig a csillogó szellemét!  A kehely a szövetség ősi szimbólumaként fejezze ki összetartozásunkat! Kívánjuk, hogy valósuljanak meg Rosivall László elképzelései: a Semmelweis-kehely őrizze a világhírű kutató és orvos emlékét, és váljék új hagyományoknak, szokásoknak elindítójává.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altLang="hu-HU" sz="1200">
                <a:solidFill>
                  <a:srgbClr val="333399"/>
                </a:solidFill>
              </a:rPr>
              <a:t>  A Semmelweis-kelyhet a Semmelweis Egyetemnek adományozzuk és kérjük, hogy Semmelweis Ignáccal kapcsolatos eseményeken például a Semmelweis-érem átadásakor, Semmelweis születésnapi megemlékezésekor a rektor, vagy a kitüntetett, vagy a beszédet mondó azzal a jelenlevőket köszöntve, emlékezzék meg a kehely létrejöttének céljáról, a megvalósításában résztvevőkről. Reméljük, hogy idővel a Semmelweis Egyetem életének egyéb kiemelkedő eseményén is megjelenik majd a kehely Semmelweis szellemét képviselendő.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altLang="hu-HU" sz="1200" b="1">
                <a:solidFill>
                  <a:srgbClr val="333399"/>
                </a:solidFill>
              </a:rPr>
              <a:t>Szeretnénk, ha a jogar és a zászló mellett e kehely is Egyetemünk jelképévé válna!</a:t>
            </a:r>
            <a:endParaRPr lang="hu-HU" altLang="hu-HU" sz="1200">
              <a:solidFill>
                <a:srgbClr val="333399"/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altLang="hu-HU" sz="1200">
                <a:solidFill>
                  <a:srgbClr val="333399"/>
                </a:solidFill>
              </a:rPr>
              <a:t>Budapest, 2014. január 31.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altLang="hu-HU" sz="1200">
                <a:solidFill>
                  <a:srgbClr val="333399"/>
                </a:solidFill>
              </a:rPr>
              <a:t>                                                                   Réthelyi Miklós         Rosivall László                 Sótonyi Péter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altLang="hu-HU" sz="1200">
                <a:solidFill>
                  <a:srgbClr val="333399"/>
                </a:solidFill>
              </a:rPr>
              <a:t>                                                                                 Szél Ágoston                      	Tulassay Tivadar</a:t>
            </a:r>
            <a:r>
              <a:rPr lang="hu-HU" altLang="hu-HU" sz="1200">
                <a:solidFill>
                  <a:srgbClr val="000000"/>
                </a:solidFill>
              </a:rPr>
              <a:t>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Kép 4" descr="DSC_1796 v">
            <a:extLst>
              <a:ext uri="{FF2B5EF4-FFF2-40B4-BE49-F238E27FC236}">
                <a16:creationId xmlns:a16="http://schemas.microsoft.com/office/drawing/2014/main" id="{B53BE710-70E7-B912-8233-6F52B1952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836613"/>
            <a:ext cx="6192838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églalap 5">
            <a:extLst>
              <a:ext uri="{FF2B5EF4-FFF2-40B4-BE49-F238E27FC236}">
                <a16:creationId xmlns:a16="http://schemas.microsoft.com/office/drawing/2014/main" id="{76F047E4-70C7-20CB-410C-3EB8ED726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365750"/>
            <a:ext cx="85693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hu-HU" altLang="hu-HU" sz="2000">
                <a:solidFill>
                  <a:srgbClr val="333399"/>
                </a:solidFill>
                <a:latin typeface="Arial" panose="020B0604020202020204" pitchFamily="34" charset="0"/>
              </a:rPr>
              <a:t>Ifj. Szabó János ötvös és fémrestaurátor, aki számos egyházi intézmények készített már hagyományos eljárással kelyhet vállalta a feladatot.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Kép 3" descr="DSC_1889 v">
            <a:extLst>
              <a:ext uri="{FF2B5EF4-FFF2-40B4-BE49-F238E27FC236}">
                <a16:creationId xmlns:a16="http://schemas.microsoft.com/office/drawing/2014/main" id="{8A2E08FE-9B55-2DD7-95C6-314259C32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92150"/>
            <a:ext cx="7200900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églalap 4">
            <a:extLst>
              <a:ext uri="{FF2B5EF4-FFF2-40B4-BE49-F238E27FC236}">
                <a16:creationId xmlns:a16="http://schemas.microsoft.com/office/drawing/2014/main" id="{7DB53F8F-4E4A-1561-26A7-4909D280A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5673725"/>
            <a:ext cx="9324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hu-HU" sz="2000">
                <a:solidFill>
                  <a:srgbClr val="333399"/>
                </a:solidFill>
                <a:latin typeface="Arial" panose="020B0604020202020204" pitchFamily="34" charset="0"/>
              </a:rPr>
              <a:t>Réthelyi Miklós és Sótonyi Péter is</a:t>
            </a:r>
          </a:p>
          <a:p>
            <a:pPr algn="ctr"/>
            <a:r>
              <a:rPr lang="hu-HU" altLang="hu-HU" sz="2000">
                <a:solidFill>
                  <a:srgbClr val="333399"/>
                </a:solidFill>
                <a:latin typeface="Arial" panose="020B0604020202020204" pitchFamily="34" charset="0"/>
              </a:rPr>
              <a:t> „szép gondolatnak” nevezte az elképzelést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Kép 3" descr="DSC_1894 v">
            <a:extLst>
              <a:ext uri="{FF2B5EF4-FFF2-40B4-BE49-F238E27FC236}">
                <a16:creationId xmlns:a16="http://schemas.microsoft.com/office/drawing/2014/main" id="{E464D571-DF7D-320D-7C4B-ABDFCA1D3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798513"/>
            <a:ext cx="7808913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églalap 4">
            <a:extLst>
              <a:ext uri="{FF2B5EF4-FFF2-40B4-BE49-F238E27FC236}">
                <a16:creationId xmlns:a16="http://schemas.microsoft.com/office/drawing/2014/main" id="{ACBBD694-CC13-3D79-83C8-D1E69843E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386388"/>
            <a:ext cx="8135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hu-HU" sz="2000">
                <a:solidFill>
                  <a:srgbClr val="333399"/>
                </a:solidFill>
                <a:latin typeface="Arial" panose="020B0604020202020204" pitchFamily="34" charset="0"/>
              </a:rPr>
              <a:t>Nem is lehet igazán meghatározni, hogy az ötlettől a megvalósulásig hány óra fizikai, szellemi, adminisztratív munkára volt szükség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Kép 3" descr="DSC_1985">
            <a:extLst>
              <a:ext uri="{FF2B5EF4-FFF2-40B4-BE49-F238E27FC236}">
                <a16:creationId xmlns:a16="http://schemas.microsoft.com/office/drawing/2014/main" id="{29044DF5-0E39-4987-BFA9-28BBD6FED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74168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églalap 4">
            <a:extLst>
              <a:ext uri="{FF2B5EF4-FFF2-40B4-BE49-F238E27FC236}">
                <a16:creationId xmlns:a16="http://schemas.microsoft.com/office/drawing/2014/main" id="{5390F5BB-315A-9944-D25E-ED5D4BFF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3" y="5529263"/>
            <a:ext cx="797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hu-HU" sz="2000">
                <a:solidFill>
                  <a:srgbClr val="333399"/>
                </a:solidFill>
                <a:latin typeface="Arial" panose="020B0604020202020204" pitchFamily="34" charset="0"/>
              </a:rPr>
              <a:t>Egy igazi művészeti alkotás végső állapotában, megjelenésében sokszor a megrendelőnek is jelentős szerepe lehet.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1071</Words>
  <Application>Microsoft Office PowerPoint</Application>
  <PresentationFormat>Diavetítés a képernyőre (4:3 oldalarány)</PresentationFormat>
  <Paragraphs>66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Calibri</vt:lpstr>
      <vt:lpstr>Arial</vt:lpstr>
      <vt:lpstr>Symbol</vt:lpstr>
      <vt:lpstr>Office-téma</vt:lpstr>
      <vt:lpstr>PowerPoint-bemutató</vt:lpstr>
      <vt:lpstr>PowerPoint-bemutató</vt:lpstr>
      <vt:lpstr>- Az UNESCO Semmelweis Ignác (1818-1865) halálának 150. évfordulóját, 2015-öt is felvette azon évfordulók közé, melyeket megünneplésre méltónak talál.   - Semmelweis Ignác, „az anyák megmentője” életművét 2013-ban bejegyezték a Világ Emlékezet Nyilvántartásába.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Rosivall László</dc:creator>
  <cp:lastModifiedBy>Csokonai Dániel (EOK Informatika)</cp:lastModifiedBy>
  <cp:revision>21</cp:revision>
  <dcterms:created xsi:type="dcterms:W3CDTF">2015-01-25T08:51:57Z</dcterms:created>
  <dcterms:modified xsi:type="dcterms:W3CDTF">2023-02-01T10:34:29Z</dcterms:modified>
</cp:coreProperties>
</file>