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9" r:id="rId8"/>
    <p:sldId id="260" r:id="rId9"/>
    <p:sldId id="270" r:id="rId10"/>
    <p:sldId id="271" r:id="rId11"/>
    <p:sldId id="272" r:id="rId12"/>
    <p:sldId id="262" r:id="rId13"/>
    <p:sldId id="263" r:id="rId14"/>
    <p:sldId id="264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751DF-B63B-47C4-AAE8-AFCEE43BC0C9}" type="doc">
      <dgm:prSet loTypeId="urn:microsoft.com/office/officeart/2005/8/layout/cycle2" loCatId="cycle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839D22B-6306-4091-89A5-F3C195F808DC}">
      <dgm:prSet custT="1"/>
      <dgm:spPr/>
      <dgm:t>
        <a:bodyPr/>
        <a:lstStyle/>
        <a:p>
          <a:pPr rtl="0"/>
          <a:r>
            <a:rPr lang="hu-HU" sz="2600" b="1" dirty="0" smtClean="0">
              <a:solidFill>
                <a:schemeClr val="tx1"/>
              </a:solidFill>
            </a:rPr>
            <a:t>Infekcióra magas rizikójú betegek</a:t>
          </a:r>
          <a:endParaRPr lang="hu-HU" sz="2600" b="1" dirty="0">
            <a:solidFill>
              <a:schemeClr val="tx1"/>
            </a:solidFill>
          </a:endParaRPr>
        </a:p>
      </dgm:t>
    </dgm:pt>
    <dgm:pt modelId="{0E6139FD-38CA-416D-89C7-E8B864184938}" type="parTrans" cxnId="{B64DF356-EFC8-46F4-9347-F369B09CBC33}">
      <dgm:prSet/>
      <dgm:spPr/>
      <dgm:t>
        <a:bodyPr/>
        <a:lstStyle/>
        <a:p>
          <a:endParaRPr lang="hu-HU"/>
        </a:p>
      </dgm:t>
    </dgm:pt>
    <dgm:pt modelId="{C8749A37-5482-48F1-A89E-2B75877B9E64}" type="sibTrans" cxnId="{B64DF356-EFC8-46F4-9347-F369B09CBC3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u-HU"/>
        </a:p>
      </dgm:t>
    </dgm:pt>
    <dgm:pt modelId="{D366854F-4650-4484-8A62-961B0912E428}">
      <dgm:prSet custT="1"/>
      <dgm:spPr/>
      <dgm:t>
        <a:bodyPr/>
        <a:lstStyle/>
        <a:p>
          <a:pPr rtl="0"/>
          <a:r>
            <a:rPr lang="hu-HU" sz="2600" b="1" dirty="0" smtClean="0">
              <a:solidFill>
                <a:schemeClr val="tx1"/>
              </a:solidFill>
            </a:rPr>
            <a:t>Irracionális antibiotikum-használat</a:t>
          </a:r>
          <a:endParaRPr lang="hu-HU" sz="2600" b="1" dirty="0">
            <a:solidFill>
              <a:schemeClr val="tx1"/>
            </a:solidFill>
          </a:endParaRPr>
        </a:p>
      </dgm:t>
    </dgm:pt>
    <dgm:pt modelId="{C0A0D111-069C-4355-BCCA-19F84BFC2961}" type="parTrans" cxnId="{EFC0742C-F9F7-4B0E-A161-16B7F29CB073}">
      <dgm:prSet/>
      <dgm:spPr/>
      <dgm:t>
        <a:bodyPr/>
        <a:lstStyle/>
        <a:p>
          <a:endParaRPr lang="hu-HU"/>
        </a:p>
      </dgm:t>
    </dgm:pt>
    <dgm:pt modelId="{494DA338-ADD2-4275-BF9E-D8FA3A23A684}" type="sibTrans" cxnId="{EFC0742C-F9F7-4B0E-A161-16B7F29CB07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u-HU"/>
        </a:p>
      </dgm:t>
    </dgm:pt>
    <dgm:pt modelId="{A98AC911-1A6A-4081-B338-54AACF46BA47}">
      <dgm:prSet custT="1"/>
      <dgm:spPr/>
      <dgm:t>
        <a:bodyPr/>
        <a:lstStyle/>
        <a:p>
          <a:pPr rtl="0"/>
          <a:r>
            <a:rPr lang="hu-HU" sz="2600" b="1" dirty="0" smtClean="0">
              <a:solidFill>
                <a:schemeClr val="tx1"/>
              </a:solidFill>
            </a:rPr>
            <a:t>Antibiotikum-rezisztencia emelkedése</a:t>
          </a:r>
          <a:endParaRPr lang="hu-HU" sz="2600" b="1" dirty="0">
            <a:solidFill>
              <a:schemeClr val="tx1"/>
            </a:solidFill>
          </a:endParaRPr>
        </a:p>
      </dgm:t>
    </dgm:pt>
    <dgm:pt modelId="{7ED8EDFF-40AE-40F1-9E31-D4FB18452497}" type="parTrans" cxnId="{213738CE-268D-4051-90F3-6F47C2579C06}">
      <dgm:prSet/>
      <dgm:spPr/>
      <dgm:t>
        <a:bodyPr/>
        <a:lstStyle/>
        <a:p>
          <a:endParaRPr lang="hu-HU"/>
        </a:p>
      </dgm:t>
    </dgm:pt>
    <dgm:pt modelId="{393EF9B6-FF54-4458-8D41-6AC98384BA24}" type="sibTrans" cxnId="{213738CE-268D-4051-90F3-6F47C2579C06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hu-HU"/>
        </a:p>
      </dgm:t>
    </dgm:pt>
    <dgm:pt modelId="{D8BF61F7-C46E-4B88-BE93-10F9EA8F7E6B}" type="pres">
      <dgm:prSet presAssocID="{F25751DF-B63B-47C4-AAE8-AFCEE43BC0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9DABA6-76F8-4A49-8B56-067804B69038}" type="pres">
      <dgm:prSet presAssocID="{A839D22B-6306-4091-89A5-F3C195F808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EDEC57-4B6C-48DA-B057-25DC726954D2}" type="pres">
      <dgm:prSet presAssocID="{C8749A37-5482-48F1-A89E-2B75877B9E64}" presName="sibTrans" presStyleLbl="sibTrans2D1" presStyleIdx="0" presStyleCnt="3"/>
      <dgm:spPr/>
      <dgm:t>
        <a:bodyPr/>
        <a:lstStyle/>
        <a:p>
          <a:endParaRPr lang="hu-HU"/>
        </a:p>
      </dgm:t>
    </dgm:pt>
    <dgm:pt modelId="{D5F248F2-EC9E-4DFF-8C13-8BC67CFBD628}" type="pres">
      <dgm:prSet presAssocID="{C8749A37-5482-48F1-A89E-2B75877B9E64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E6DF555C-7028-41BA-AF33-010A2EF81E7F}" type="pres">
      <dgm:prSet presAssocID="{D366854F-4650-4484-8A62-961B0912E4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79BF58-97C8-431E-AE8B-95C071A1A4C6}" type="pres">
      <dgm:prSet presAssocID="{494DA338-ADD2-4275-BF9E-D8FA3A23A684}" presName="sibTrans" presStyleLbl="sibTrans2D1" presStyleIdx="1" presStyleCnt="3"/>
      <dgm:spPr/>
      <dgm:t>
        <a:bodyPr/>
        <a:lstStyle/>
        <a:p>
          <a:endParaRPr lang="hu-HU"/>
        </a:p>
      </dgm:t>
    </dgm:pt>
    <dgm:pt modelId="{EEED9D50-EF5A-4D8D-B832-ADB959947759}" type="pres">
      <dgm:prSet presAssocID="{494DA338-ADD2-4275-BF9E-D8FA3A23A684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E653FD93-1EA2-48E3-A36E-7B2B6EF2434C}" type="pres">
      <dgm:prSet presAssocID="{A98AC911-1A6A-4081-B338-54AACF46BA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E5FC62-8D25-49F6-9E41-996749CE822B}" type="pres">
      <dgm:prSet presAssocID="{393EF9B6-FF54-4458-8D41-6AC98384BA24}" presName="sibTrans" presStyleLbl="sibTrans2D1" presStyleIdx="2" presStyleCnt="3"/>
      <dgm:spPr/>
      <dgm:t>
        <a:bodyPr/>
        <a:lstStyle/>
        <a:p>
          <a:endParaRPr lang="hu-HU"/>
        </a:p>
      </dgm:t>
    </dgm:pt>
    <dgm:pt modelId="{5AF62AAC-B180-4457-A898-43B9A9F63DE3}" type="pres">
      <dgm:prSet presAssocID="{393EF9B6-FF54-4458-8D41-6AC98384BA24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7C2D1433-6D4E-4FD2-9A9F-6C7E4232EB73}" type="presOf" srcId="{A98AC911-1A6A-4081-B338-54AACF46BA47}" destId="{E653FD93-1EA2-48E3-A36E-7B2B6EF2434C}" srcOrd="0" destOrd="0" presId="urn:microsoft.com/office/officeart/2005/8/layout/cycle2"/>
    <dgm:cxn modelId="{75255503-906B-48C5-84E4-C063378893F5}" type="presOf" srcId="{393EF9B6-FF54-4458-8D41-6AC98384BA24}" destId="{5AF62AAC-B180-4457-A898-43B9A9F63DE3}" srcOrd="1" destOrd="0" presId="urn:microsoft.com/office/officeart/2005/8/layout/cycle2"/>
    <dgm:cxn modelId="{886B3C3F-4CAC-44B0-AB4D-6EE1C2EB1A55}" type="presOf" srcId="{D366854F-4650-4484-8A62-961B0912E428}" destId="{E6DF555C-7028-41BA-AF33-010A2EF81E7F}" srcOrd="0" destOrd="0" presId="urn:microsoft.com/office/officeart/2005/8/layout/cycle2"/>
    <dgm:cxn modelId="{B64DF356-EFC8-46F4-9347-F369B09CBC33}" srcId="{F25751DF-B63B-47C4-AAE8-AFCEE43BC0C9}" destId="{A839D22B-6306-4091-89A5-F3C195F808DC}" srcOrd="0" destOrd="0" parTransId="{0E6139FD-38CA-416D-89C7-E8B864184938}" sibTransId="{C8749A37-5482-48F1-A89E-2B75877B9E64}"/>
    <dgm:cxn modelId="{7D421500-E13F-4748-9A4D-BEF40654B52C}" type="presOf" srcId="{C8749A37-5482-48F1-A89E-2B75877B9E64}" destId="{13EDEC57-4B6C-48DA-B057-25DC726954D2}" srcOrd="0" destOrd="0" presId="urn:microsoft.com/office/officeart/2005/8/layout/cycle2"/>
    <dgm:cxn modelId="{5574A6B1-9299-42B7-9817-355D696DA1A6}" type="presOf" srcId="{C8749A37-5482-48F1-A89E-2B75877B9E64}" destId="{D5F248F2-EC9E-4DFF-8C13-8BC67CFBD628}" srcOrd="1" destOrd="0" presId="urn:microsoft.com/office/officeart/2005/8/layout/cycle2"/>
    <dgm:cxn modelId="{213738CE-268D-4051-90F3-6F47C2579C06}" srcId="{F25751DF-B63B-47C4-AAE8-AFCEE43BC0C9}" destId="{A98AC911-1A6A-4081-B338-54AACF46BA47}" srcOrd="2" destOrd="0" parTransId="{7ED8EDFF-40AE-40F1-9E31-D4FB18452497}" sibTransId="{393EF9B6-FF54-4458-8D41-6AC98384BA24}"/>
    <dgm:cxn modelId="{3CE9EAC2-0CD7-49FA-A063-F135FEC0C753}" type="presOf" srcId="{494DA338-ADD2-4275-BF9E-D8FA3A23A684}" destId="{EEED9D50-EF5A-4D8D-B832-ADB959947759}" srcOrd="1" destOrd="0" presId="urn:microsoft.com/office/officeart/2005/8/layout/cycle2"/>
    <dgm:cxn modelId="{EFC0742C-F9F7-4B0E-A161-16B7F29CB073}" srcId="{F25751DF-B63B-47C4-AAE8-AFCEE43BC0C9}" destId="{D366854F-4650-4484-8A62-961B0912E428}" srcOrd="1" destOrd="0" parTransId="{C0A0D111-069C-4355-BCCA-19F84BFC2961}" sibTransId="{494DA338-ADD2-4275-BF9E-D8FA3A23A684}"/>
    <dgm:cxn modelId="{95B19C8F-934A-4139-A133-D073D9FB3BA5}" type="presOf" srcId="{494DA338-ADD2-4275-BF9E-D8FA3A23A684}" destId="{1A79BF58-97C8-431E-AE8B-95C071A1A4C6}" srcOrd="0" destOrd="0" presId="urn:microsoft.com/office/officeart/2005/8/layout/cycle2"/>
    <dgm:cxn modelId="{FEF0C0B0-1D24-41DB-9E62-1BE8662B972E}" type="presOf" srcId="{A839D22B-6306-4091-89A5-F3C195F808DC}" destId="{409DABA6-76F8-4A49-8B56-067804B69038}" srcOrd="0" destOrd="0" presId="urn:microsoft.com/office/officeart/2005/8/layout/cycle2"/>
    <dgm:cxn modelId="{5D98DFA2-9C58-432D-8F58-C2C1E1FA57A9}" type="presOf" srcId="{F25751DF-B63B-47C4-AAE8-AFCEE43BC0C9}" destId="{D8BF61F7-C46E-4B88-BE93-10F9EA8F7E6B}" srcOrd="0" destOrd="0" presId="urn:microsoft.com/office/officeart/2005/8/layout/cycle2"/>
    <dgm:cxn modelId="{6AB6A948-F3E7-4FA6-9B77-E9077090D8F3}" type="presOf" srcId="{393EF9B6-FF54-4458-8D41-6AC98384BA24}" destId="{F1E5FC62-8D25-49F6-9E41-996749CE822B}" srcOrd="0" destOrd="0" presId="urn:microsoft.com/office/officeart/2005/8/layout/cycle2"/>
    <dgm:cxn modelId="{3388C7E1-D99C-4E15-B7FC-A1C0F6DE701D}" type="presParOf" srcId="{D8BF61F7-C46E-4B88-BE93-10F9EA8F7E6B}" destId="{409DABA6-76F8-4A49-8B56-067804B69038}" srcOrd="0" destOrd="0" presId="urn:microsoft.com/office/officeart/2005/8/layout/cycle2"/>
    <dgm:cxn modelId="{15AC8D8D-5A14-4CD9-BE1A-AD02B82CF438}" type="presParOf" srcId="{D8BF61F7-C46E-4B88-BE93-10F9EA8F7E6B}" destId="{13EDEC57-4B6C-48DA-B057-25DC726954D2}" srcOrd="1" destOrd="0" presId="urn:microsoft.com/office/officeart/2005/8/layout/cycle2"/>
    <dgm:cxn modelId="{B85812A8-7012-425E-B311-BB2016685C39}" type="presParOf" srcId="{13EDEC57-4B6C-48DA-B057-25DC726954D2}" destId="{D5F248F2-EC9E-4DFF-8C13-8BC67CFBD628}" srcOrd="0" destOrd="0" presId="urn:microsoft.com/office/officeart/2005/8/layout/cycle2"/>
    <dgm:cxn modelId="{C337C4E6-C802-4E6E-B700-5811FC702C92}" type="presParOf" srcId="{D8BF61F7-C46E-4B88-BE93-10F9EA8F7E6B}" destId="{E6DF555C-7028-41BA-AF33-010A2EF81E7F}" srcOrd="2" destOrd="0" presId="urn:microsoft.com/office/officeart/2005/8/layout/cycle2"/>
    <dgm:cxn modelId="{A24E4CBB-8E3B-42E3-BF44-3BDE550851C2}" type="presParOf" srcId="{D8BF61F7-C46E-4B88-BE93-10F9EA8F7E6B}" destId="{1A79BF58-97C8-431E-AE8B-95C071A1A4C6}" srcOrd="3" destOrd="0" presId="urn:microsoft.com/office/officeart/2005/8/layout/cycle2"/>
    <dgm:cxn modelId="{5A72F12A-4A80-43DF-91CF-BFCACD247DBE}" type="presParOf" srcId="{1A79BF58-97C8-431E-AE8B-95C071A1A4C6}" destId="{EEED9D50-EF5A-4D8D-B832-ADB959947759}" srcOrd="0" destOrd="0" presId="urn:microsoft.com/office/officeart/2005/8/layout/cycle2"/>
    <dgm:cxn modelId="{F21A7739-D316-4DCA-B557-B5AEE96EC617}" type="presParOf" srcId="{D8BF61F7-C46E-4B88-BE93-10F9EA8F7E6B}" destId="{E653FD93-1EA2-48E3-A36E-7B2B6EF2434C}" srcOrd="4" destOrd="0" presId="urn:microsoft.com/office/officeart/2005/8/layout/cycle2"/>
    <dgm:cxn modelId="{B6B9CDCB-3E51-4C4A-914F-4B79F2C2081A}" type="presParOf" srcId="{D8BF61F7-C46E-4B88-BE93-10F9EA8F7E6B}" destId="{F1E5FC62-8D25-49F6-9E41-996749CE822B}" srcOrd="5" destOrd="0" presId="urn:microsoft.com/office/officeart/2005/8/layout/cycle2"/>
    <dgm:cxn modelId="{66594C38-9ABC-4124-AEEB-2DAE38059188}" type="presParOf" srcId="{F1E5FC62-8D25-49F6-9E41-996749CE822B}" destId="{5AF62AAC-B180-4457-A898-43B9A9F63D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A456B-D138-497E-9030-2B04755D2241}" type="doc">
      <dgm:prSet loTypeId="urn:microsoft.com/office/officeart/2005/8/layout/vList2" loCatId="list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2D8B5416-5D41-4E8F-8E53-A428249577EE}">
      <dgm:prSet/>
      <dgm:spPr/>
      <dgm:t>
        <a:bodyPr/>
        <a:lstStyle/>
        <a:p>
          <a:pPr algn="ctr" rtl="0"/>
          <a:r>
            <a:rPr lang="hu-HU" b="1" dirty="0" smtClean="0">
              <a:solidFill>
                <a:schemeClr val="tx1"/>
              </a:solidFill>
            </a:rPr>
            <a:t>Kevés fiatal </a:t>
          </a:r>
          <a:r>
            <a:rPr lang="hu-HU" b="0" dirty="0" smtClean="0">
              <a:solidFill>
                <a:schemeClr val="tx1"/>
              </a:solidFill>
            </a:rPr>
            <a:t>szakorvos,</a:t>
          </a:r>
          <a:r>
            <a:rPr lang="hu-HU" b="1" dirty="0" smtClean="0">
              <a:solidFill>
                <a:schemeClr val="tx1"/>
              </a:solidFill>
            </a:rPr>
            <a:t> „kiöregedő” </a:t>
          </a:r>
          <a:r>
            <a:rPr lang="hu-HU" b="0" dirty="0" smtClean="0">
              <a:solidFill>
                <a:schemeClr val="tx1"/>
              </a:solidFill>
            </a:rPr>
            <a:t>szakma</a:t>
          </a:r>
          <a:endParaRPr lang="hu-HU" b="0" dirty="0">
            <a:solidFill>
              <a:schemeClr val="tx1"/>
            </a:solidFill>
          </a:endParaRPr>
        </a:p>
      </dgm:t>
    </dgm:pt>
    <dgm:pt modelId="{C6FF25B2-D8AF-4EA2-85CA-7DF9483E9141}" type="parTrans" cxnId="{A4443CE7-FDC2-4010-8C38-40D9A6CFC25F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CDE4DBED-6779-4A97-A037-D870A803FC3B}" type="sibTrans" cxnId="{A4443CE7-FDC2-4010-8C38-40D9A6CFC25F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88ACB509-1E18-4E91-A69F-4F0C63FB6058}">
      <dgm:prSet/>
      <dgm:spPr/>
      <dgm:t>
        <a:bodyPr/>
        <a:lstStyle/>
        <a:p>
          <a:pPr algn="ctr" rtl="0"/>
          <a:r>
            <a:rPr lang="hu-HU" b="1" dirty="0" smtClean="0">
              <a:solidFill>
                <a:schemeClr val="tx1"/>
              </a:solidFill>
            </a:rPr>
            <a:t>Kevés </a:t>
          </a:r>
          <a:r>
            <a:rPr lang="hu-HU" b="0" dirty="0" smtClean="0">
              <a:solidFill>
                <a:schemeClr val="tx1"/>
              </a:solidFill>
            </a:rPr>
            <a:t>új belépő, kezdő </a:t>
          </a:r>
          <a:r>
            <a:rPr lang="hu-HU" b="1" dirty="0" smtClean="0">
              <a:solidFill>
                <a:schemeClr val="tx1"/>
              </a:solidFill>
            </a:rPr>
            <a:t>rezidens</a:t>
          </a:r>
          <a:endParaRPr lang="hu-HU" b="1" dirty="0">
            <a:solidFill>
              <a:schemeClr val="tx1"/>
            </a:solidFill>
          </a:endParaRPr>
        </a:p>
      </dgm:t>
    </dgm:pt>
    <dgm:pt modelId="{CAAA022C-4FED-4EEE-AA1D-F9EF0B8E454D}" type="parTrans" cxnId="{EB556C52-5BB9-4825-AF3A-62ACCF0737CF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9D60CA12-72F1-4842-925F-A26DA3E63C2F}" type="sibTrans" cxnId="{EB556C52-5BB9-4825-AF3A-62ACCF0737CF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A3FFA60E-B1A8-44A7-9330-CC7D44F1682E}">
      <dgm:prSet/>
      <dgm:spPr/>
      <dgm:t>
        <a:bodyPr/>
        <a:lstStyle/>
        <a:p>
          <a:pPr algn="ctr" rtl="0"/>
          <a:r>
            <a:rPr lang="hu-HU" b="1" dirty="0" smtClean="0">
              <a:solidFill>
                <a:schemeClr val="tx1"/>
              </a:solidFill>
            </a:rPr>
            <a:t>Vidéki centrumok </a:t>
          </a:r>
          <a:r>
            <a:rPr lang="hu-HU" b="0" dirty="0" smtClean="0">
              <a:solidFill>
                <a:schemeClr val="tx1"/>
              </a:solidFill>
            </a:rPr>
            <a:t>helyzete?</a:t>
          </a:r>
          <a:endParaRPr lang="hu-HU" b="0" dirty="0">
            <a:solidFill>
              <a:schemeClr val="tx1"/>
            </a:solidFill>
          </a:endParaRPr>
        </a:p>
      </dgm:t>
    </dgm:pt>
    <dgm:pt modelId="{F6B75B7B-A554-41A1-B0EF-AC10568400D4}" type="parTrans" cxnId="{390F4292-6A6E-4526-A5F1-A6E37CDC5B95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AE8D5437-7B58-4786-A653-918A025811F6}" type="sibTrans" cxnId="{390F4292-6A6E-4526-A5F1-A6E37CDC5B95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D2DDE5F6-A213-44EC-893F-CE0427287151}">
      <dgm:prSet/>
      <dgm:spPr/>
      <dgm:t>
        <a:bodyPr/>
        <a:lstStyle/>
        <a:p>
          <a:pPr algn="ctr" rtl="0"/>
          <a:r>
            <a:rPr lang="hu-HU" b="1" dirty="0" smtClean="0">
              <a:solidFill>
                <a:schemeClr val="tx1"/>
              </a:solidFill>
            </a:rPr>
            <a:t>Infektológia </a:t>
          </a:r>
          <a:r>
            <a:rPr lang="hu-HU" b="0" dirty="0" smtClean="0">
              <a:solidFill>
                <a:schemeClr val="tx1"/>
              </a:solidFill>
            </a:rPr>
            <a:t>graduális és posztgraduális </a:t>
          </a:r>
          <a:r>
            <a:rPr lang="hu-HU" b="1" dirty="0" smtClean="0">
              <a:solidFill>
                <a:schemeClr val="tx1"/>
              </a:solidFill>
            </a:rPr>
            <a:t>oktatása</a:t>
          </a:r>
          <a:endParaRPr lang="hu-HU" b="1" dirty="0">
            <a:solidFill>
              <a:schemeClr val="tx1"/>
            </a:solidFill>
          </a:endParaRPr>
        </a:p>
      </dgm:t>
    </dgm:pt>
    <dgm:pt modelId="{9853AD0C-C6D0-4089-ABC7-4B5F0F7E305F}" type="parTrans" cxnId="{01AF2572-C0E3-4D4D-87BC-332AF93DE723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92233992-42E0-40D7-B8E4-8690A94A849A}" type="sibTrans" cxnId="{01AF2572-C0E3-4D4D-87BC-332AF93DE723}">
      <dgm:prSet/>
      <dgm:spPr/>
      <dgm:t>
        <a:bodyPr/>
        <a:lstStyle/>
        <a:p>
          <a:pPr algn="ctr"/>
          <a:endParaRPr lang="hu-HU" b="1">
            <a:solidFill>
              <a:schemeClr val="tx1"/>
            </a:solidFill>
          </a:endParaRPr>
        </a:p>
      </dgm:t>
    </dgm:pt>
    <dgm:pt modelId="{4E695969-8B0D-48B1-914B-38166DFE2655}">
      <dgm:prSet/>
      <dgm:spPr/>
      <dgm:t>
        <a:bodyPr/>
        <a:lstStyle/>
        <a:p>
          <a:pPr algn="ctr" rtl="0"/>
          <a:r>
            <a:rPr lang="hu-HU" b="1" dirty="0" smtClean="0">
              <a:solidFill>
                <a:schemeClr val="tx1"/>
              </a:solidFill>
            </a:rPr>
            <a:t>Országos </a:t>
          </a:r>
          <a:r>
            <a:rPr lang="hu-HU" b="0" dirty="0" smtClean="0">
              <a:solidFill>
                <a:schemeClr val="tx1"/>
              </a:solidFill>
            </a:rPr>
            <a:t>szintű</a:t>
          </a:r>
          <a:r>
            <a:rPr lang="hu-HU" b="1" dirty="0" smtClean="0">
              <a:solidFill>
                <a:schemeClr val="tx1"/>
              </a:solidFill>
            </a:rPr>
            <a:t> </a:t>
          </a:r>
          <a:r>
            <a:rPr lang="hu-HU" b="0" dirty="0" smtClean="0">
              <a:solidFill>
                <a:schemeClr val="tx1"/>
              </a:solidFill>
            </a:rPr>
            <a:t>szakmai</a:t>
          </a:r>
          <a:r>
            <a:rPr lang="hu-HU" b="1" dirty="0" smtClean="0">
              <a:solidFill>
                <a:schemeClr val="tx1"/>
              </a:solidFill>
            </a:rPr>
            <a:t> vezérelvek hiánya</a:t>
          </a:r>
          <a:endParaRPr lang="hu-HU" b="1" dirty="0">
            <a:solidFill>
              <a:schemeClr val="tx1"/>
            </a:solidFill>
          </a:endParaRPr>
        </a:p>
      </dgm:t>
    </dgm:pt>
    <dgm:pt modelId="{AC660988-2CB9-4E71-8F10-77AA1EDBC383}" type="parTrans" cxnId="{02CCF0CB-EA5C-4F96-B740-A1EF68BD6F82}">
      <dgm:prSet/>
      <dgm:spPr/>
      <dgm:t>
        <a:bodyPr/>
        <a:lstStyle/>
        <a:p>
          <a:endParaRPr lang="hu-HU"/>
        </a:p>
      </dgm:t>
    </dgm:pt>
    <dgm:pt modelId="{39BED4D7-E9C8-458A-8DD6-02B859658896}" type="sibTrans" cxnId="{02CCF0CB-EA5C-4F96-B740-A1EF68BD6F82}">
      <dgm:prSet/>
      <dgm:spPr/>
      <dgm:t>
        <a:bodyPr/>
        <a:lstStyle/>
        <a:p>
          <a:endParaRPr lang="hu-HU"/>
        </a:p>
      </dgm:t>
    </dgm:pt>
    <dgm:pt modelId="{2D3DC1D7-5A22-4C80-87E9-0543CC97A190}" type="pres">
      <dgm:prSet presAssocID="{2CEA456B-D138-497E-9030-2B04755D2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6E227C4-3F17-4EFE-B315-9152A1022A60}" type="pres">
      <dgm:prSet presAssocID="{2D8B5416-5D41-4E8F-8E53-A428249577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E2DE50-97CB-41D8-A53B-1AE8EB4A7363}" type="pres">
      <dgm:prSet presAssocID="{CDE4DBED-6779-4A97-A037-D870A803FC3B}" presName="spacer" presStyleCnt="0"/>
      <dgm:spPr/>
    </dgm:pt>
    <dgm:pt modelId="{EC4FD64F-C8DE-475D-8758-E726CE3A4DB6}" type="pres">
      <dgm:prSet presAssocID="{88ACB509-1E18-4E91-A69F-4F0C63FB60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59DC99-606D-4A13-B46E-BA2F4178BD33}" type="pres">
      <dgm:prSet presAssocID="{9D60CA12-72F1-4842-925F-A26DA3E63C2F}" presName="spacer" presStyleCnt="0"/>
      <dgm:spPr/>
    </dgm:pt>
    <dgm:pt modelId="{AAED7CA2-011B-4150-9294-5AFD84B422CF}" type="pres">
      <dgm:prSet presAssocID="{A3FFA60E-B1A8-44A7-9330-CC7D44F168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2A9C9F-D0D3-477F-9DAB-632E5B963CD9}" type="pres">
      <dgm:prSet presAssocID="{AE8D5437-7B58-4786-A653-918A025811F6}" presName="spacer" presStyleCnt="0"/>
      <dgm:spPr/>
    </dgm:pt>
    <dgm:pt modelId="{EFABCC97-D126-4565-B163-287452EB014C}" type="pres">
      <dgm:prSet presAssocID="{D2DDE5F6-A213-44EC-893F-CE042728715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1B2C2B-B825-42B4-A96E-A5856E161EF9}" type="pres">
      <dgm:prSet presAssocID="{92233992-42E0-40D7-B8E4-8690A94A849A}" presName="spacer" presStyleCnt="0"/>
      <dgm:spPr/>
    </dgm:pt>
    <dgm:pt modelId="{A27A8C68-D838-405E-B1B2-5CE6ED6DC8CC}" type="pres">
      <dgm:prSet presAssocID="{4E695969-8B0D-48B1-914B-38166DFE265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4443CE7-FDC2-4010-8C38-40D9A6CFC25F}" srcId="{2CEA456B-D138-497E-9030-2B04755D2241}" destId="{2D8B5416-5D41-4E8F-8E53-A428249577EE}" srcOrd="0" destOrd="0" parTransId="{C6FF25B2-D8AF-4EA2-85CA-7DF9483E9141}" sibTransId="{CDE4DBED-6779-4A97-A037-D870A803FC3B}"/>
    <dgm:cxn modelId="{615DC79D-CBA2-4799-80D0-646CC333599E}" type="presOf" srcId="{2CEA456B-D138-497E-9030-2B04755D2241}" destId="{2D3DC1D7-5A22-4C80-87E9-0543CC97A190}" srcOrd="0" destOrd="0" presId="urn:microsoft.com/office/officeart/2005/8/layout/vList2"/>
    <dgm:cxn modelId="{E5E2553E-7EA6-4838-9277-7EEF386BFA22}" type="presOf" srcId="{A3FFA60E-B1A8-44A7-9330-CC7D44F1682E}" destId="{AAED7CA2-011B-4150-9294-5AFD84B422CF}" srcOrd="0" destOrd="0" presId="urn:microsoft.com/office/officeart/2005/8/layout/vList2"/>
    <dgm:cxn modelId="{A6CF1C97-D97E-4B84-9B8F-74E33F95718C}" type="presOf" srcId="{4E695969-8B0D-48B1-914B-38166DFE2655}" destId="{A27A8C68-D838-405E-B1B2-5CE6ED6DC8CC}" srcOrd="0" destOrd="0" presId="urn:microsoft.com/office/officeart/2005/8/layout/vList2"/>
    <dgm:cxn modelId="{02CCF0CB-EA5C-4F96-B740-A1EF68BD6F82}" srcId="{2CEA456B-D138-497E-9030-2B04755D2241}" destId="{4E695969-8B0D-48B1-914B-38166DFE2655}" srcOrd="4" destOrd="0" parTransId="{AC660988-2CB9-4E71-8F10-77AA1EDBC383}" sibTransId="{39BED4D7-E9C8-458A-8DD6-02B859658896}"/>
    <dgm:cxn modelId="{A6A6A58A-0B8E-4BFB-87DA-5B12A434DCBF}" type="presOf" srcId="{88ACB509-1E18-4E91-A69F-4F0C63FB6058}" destId="{EC4FD64F-C8DE-475D-8758-E726CE3A4DB6}" srcOrd="0" destOrd="0" presId="urn:microsoft.com/office/officeart/2005/8/layout/vList2"/>
    <dgm:cxn modelId="{01AF2572-C0E3-4D4D-87BC-332AF93DE723}" srcId="{2CEA456B-D138-497E-9030-2B04755D2241}" destId="{D2DDE5F6-A213-44EC-893F-CE0427287151}" srcOrd="3" destOrd="0" parTransId="{9853AD0C-C6D0-4089-ABC7-4B5F0F7E305F}" sibTransId="{92233992-42E0-40D7-B8E4-8690A94A849A}"/>
    <dgm:cxn modelId="{1C79007E-3452-413C-B1D6-BC423177445E}" type="presOf" srcId="{2D8B5416-5D41-4E8F-8E53-A428249577EE}" destId="{C6E227C4-3F17-4EFE-B315-9152A1022A60}" srcOrd="0" destOrd="0" presId="urn:microsoft.com/office/officeart/2005/8/layout/vList2"/>
    <dgm:cxn modelId="{390F4292-6A6E-4526-A5F1-A6E37CDC5B95}" srcId="{2CEA456B-D138-497E-9030-2B04755D2241}" destId="{A3FFA60E-B1A8-44A7-9330-CC7D44F1682E}" srcOrd="2" destOrd="0" parTransId="{F6B75B7B-A554-41A1-B0EF-AC10568400D4}" sibTransId="{AE8D5437-7B58-4786-A653-918A025811F6}"/>
    <dgm:cxn modelId="{642E049D-153A-4E46-A2A9-F5020B31E63E}" type="presOf" srcId="{D2DDE5F6-A213-44EC-893F-CE0427287151}" destId="{EFABCC97-D126-4565-B163-287452EB014C}" srcOrd="0" destOrd="0" presId="urn:microsoft.com/office/officeart/2005/8/layout/vList2"/>
    <dgm:cxn modelId="{EB556C52-5BB9-4825-AF3A-62ACCF0737CF}" srcId="{2CEA456B-D138-497E-9030-2B04755D2241}" destId="{88ACB509-1E18-4E91-A69F-4F0C63FB6058}" srcOrd="1" destOrd="0" parTransId="{CAAA022C-4FED-4EEE-AA1D-F9EF0B8E454D}" sibTransId="{9D60CA12-72F1-4842-925F-A26DA3E63C2F}"/>
    <dgm:cxn modelId="{161C305A-684A-4DAC-B93C-3B793CAD55B4}" type="presParOf" srcId="{2D3DC1D7-5A22-4C80-87E9-0543CC97A190}" destId="{C6E227C4-3F17-4EFE-B315-9152A1022A60}" srcOrd="0" destOrd="0" presId="urn:microsoft.com/office/officeart/2005/8/layout/vList2"/>
    <dgm:cxn modelId="{6DEEAD54-B74C-42A7-A81D-CF4B327F0DA5}" type="presParOf" srcId="{2D3DC1D7-5A22-4C80-87E9-0543CC97A190}" destId="{A0E2DE50-97CB-41D8-A53B-1AE8EB4A7363}" srcOrd="1" destOrd="0" presId="urn:microsoft.com/office/officeart/2005/8/layout/vList2"/>
    <dgm:cxn modelId="{090B5247-CF07-45EC-A45F-E4B5B6935A9F}" type="presParOf" srcId="{2D3DC1D7-5A22-4C80-87E9-0543CC97A190}" destId="{EC4FD64F-C8DE-475D-8758-E726CE3A4DB6}" srcOrd="2" destOrd="0" presId="urn:microsoft.com/office/officeart/2005/8/layout/vList2"/>
    <dgm:cxn modelId="{FF52C4A6-52DA-44ED-9583-85AA01F4F21E}" type="presParOf" srcId="{2D3DC1D7-5A22-4C80-87E9-0543CC97A190}" destId="{FC59DC99-606D-4A13-B46E-BA2F4178BD33}" srcOrd="3" destOrd="0" presId="urn:microsoft.com/office/officeart/2005/8/layout/vList2"/>
    <dgm:cxn modelId="{9B726E71-3294-488A-9F1D-4C33D269641F}" type="presParOf" srcId="{2D3DC1D7-5A22-4C80-87E9-0543CC97A190}" destId="{AAED7CA2-011B-4150-9294-5AFD84B422CF}" srcOrd="4" destOrd="0" presId="urn:microsoft.com/office/officeart/2005/8/layout/vList2"/>
    <dgm:cxn modelId="{CC2ACD3B-84DA-49E1-AF4C-0C9D585CE916}" type="presParOf" srcId="{2D3DC1D7-5A22-4C80-87E9-0543CC97A190}" destId="{0C2A9C9F-D0D3-477F-9DAB-632E5B963CD9}" srcOrd="5" destOrd="0" presId="urn:microsoft.com/office/officeart/2005/8/layout/vList2"/>
    <dgm:cxn modelId="{EF393327-83D8-48CA-8891-452FC753E2BE}" type="presParOf" srcId="{2D3DC1D7-5A22-4C80-87E9-0543CC97A190}" destId="{EFABCC97-D126-4565-B163-287452EB014C}" srcOrd="6" destOrd="0" presId="urn:microsoft.com/office/officeart/2005/8/layout/vList2"/>
    <dgm:cxn modelId="{ADB15C98-B5A8-4A3E-ADED-46355927C828}" type="presParOf" srcId="{2D3DC1D7-5A22-4C80-87E9-0543CC97A190}" destId="{701B2C2B-B825-42B4-A96E-A5856E161EF9}" srcOrd="7" destOrd="0" presId="urn:microsoft.com/office/officeart/2005/8/layout/vList2"/>
    <dgm:cxn modelId="{2856138E-D66A-44E1-8B0E-84B921B04673}" type="presParOf" srcId="{2D3DC1D7-5A22-4C80-87E9-0543CC97A190}" destId="{A27A8C68-D838-405E-B1B2-5CE6ED6DC8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0B2F-84B2-493C-8695-2941AC33EE60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DAF-8791-4A47-9F8D-E65984BB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29E5-FC6D-499B-AECF-C0B814966A40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18CE-DDCA-4454-B88C-20FACA98F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E7C5-1766-43B6-B717-BF980B4667A1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C84-F5DB-4F7E-B17C-9B8F319A5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5EC3-05E1-4FF9-A9B5-32CE39D3CD24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7BAA-3DFD-4DD7-9C3D-4265B91FA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6804-807B-4DD0-B05C-C00C6BCA7FB2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B238-AB65-4A8F-A440-7EC27BD62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2E5B-5045-43EC-B641-CAD3B6E54B71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EF20-3DA7-4C8A-B88D-0D7E61FA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E07D-AF84-4977-B681-CDDB27C821F9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5DBE-53E7-4A7E-8EA8-E39CA0C2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072F-9A0A-43DF-93EE-ECC844F14BAD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B12E-148D-4D41-916D-DDF471287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198B-2C4F-4859-A401-9E13244E46F3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C2B6-6E23-4BA3-8D13-40D42FBF4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C65E-88C7-4C50-8A8C-A3CA017E7117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FA87-93D0-4EBB-BBF8-86DFB4658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4FAD-E0A2-42BF-B408-8565AF91442B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75E3-71AF-4A76-983A-8B5793B36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C179D1-E101-4BDF-B6C0-CFD461C66286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5C7176-8AA9-4652-B9D2-10B1513FB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266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„Fertőzést kizárni nem tudunk...”</a:t>
            </a:r>
            <a:b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Jelentés egy határterületi orvosszakma mindennapjairól</a:t>
            </a:r>
            <a:endParaRPr lang="hu-H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534400" cy="3124200"/>
          </a:xfrm>
        </p:spPr>
        <p:txBody>
          <a:bodyPr/>
          <a:lstStyle/>
          <a:p>
            <a:r>
              <a:rPr lang="hu-HU" b="1" smtClean="0">
                <a:solidFill>
                  <a:schemeClr val="tx1"/>
                </a:solidFill>
              </a:rPr>
              <a:t>Dr. Szabó Bálint Gergely</a:t>
            </a:r>
          </a:p>
          <a:p>
            <a:r>
              <a:rPr lang="hu-HU" b="1" smtClean="0">
                <a:solidFill>
                  <a:schemeClr val="tx1"/>
                </a:solidFill>
              </a:rPr>
              <a:t>Infektológus szakorvosjelölt</a:t>
            </a:r>
          </a:p>
          <a:p>
            <a:endParaRPr lang="hu-HU" b="1" smtClean="0">
              <a:solidFill>
                <a:schemeClr val="tx1"/>
              </a:solidFill>
            </a:endParaRPr>
          </a:p>
          <a:p>
            <a:r>
              <a:rPr lang="hu-HU" i="1" smtClean="0">
                <a:solidFill>
                  <a:schemeClr val="tx1"/>
                </a:solidFill>
              </a:rPr>
              <a:t>Egyesített Szent István és Szent László Kórház-Rendelőintézet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„Fertőzést kizárni nem tudunk...”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 l="19913" t="16667" r="20351" b="6250"/>
          <a:stretch>
            <a:fillRect/>
          </a:stretch>
        </p:blipFill>
        <p:spPr bwMode="auto">
          <a:xfrm>
            <a:off x="609600" y="12192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/>
              <a:t>Emelkedő antibiotikum-rezisztencia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„Fertőzést kizárni nem tudunk...”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 l="20499" t="14583" r="20351" b="10417"/>
          <a:stretch>
            <a:fillRect/>
          </a:stretch>
        </p:blipFill>
        <p:spPr bwMode="auto">
          <a:xfrm>
            <a:off x="609600" y="1524000"/>
            <a:ext cx="3810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1600200"/>
            <a:ext cx="4038600" cy="1384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tx1"/>
                </a:solidFill>
              </a:rPr>
              <a:t>Változó epidemiológiájú, magas rizikójú betegpopuláció</a:t>
            </a:r>
            <a:endParaRPr lang="hu-HU" sz="2800" dirty="0"/>
          </a:p>
        </p:txBody>
      </p:sp>
      <p:pic>
        <p:nvPicPr>
          <p:cNvPr id="23556" name="Picture 5" descr="http://www.immune-health-solutions-for-you.com/images/invaders_all_around_body_180_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05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http://www.bioethics.com/wp-content/uploads/2014/03/organ-donation-transplan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52800"/>
            <a:ext cx="5286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...és a valóság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4953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SZÉPEN A MEGTISZTELŐ FIGYELMET!</a:t>
            </a:r>
            <a:endParaRPr lang="hu-H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/>
          <a:srcRect l="23425" t="14583" r="27379" b="12500"/>
          <a:stretch>
            <a:fillRect/>
          </a:stretch>
        </p:blipFill>
        <p:spPr bwMode="auto">
          <a:xfrm>
            <a:off x="762000" y="381000"/>
            <a:ext cx="74676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/>
          <a:srcRect l="13470" t="19792" r="49048" b="31250"/>
          <a:stretch>
            <a:fillRect/>
          </a:stretch>
        </p:blipFill>
        <p:spPr bwMode="auto">
          <a:xfrm>
            <a:off x="4572000" y="381000"/>
            <a:ext cx="4254500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/>
          <a:srcRect l="27745" t="21875" r="28331" b="54167"/>
          <a:stretch>
            <a:fillRect/>
          </a:stretch>
        </p:blipFill>
        <p:spPr bwMode="auto">
          <a:xfrm>
            <a:off x="4876800" y="4267200"/>
            <a:ext cx="3962400" cy="1214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4684" t="17708" r="6882" b="10417"/>
          <a:stretch>
            <a:fillRect/>
          </a:stretch>
        </p:blipFill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„Fertőzést kizárni nem tudunk...”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www.eszszk.hu/wp-content/uploads/2016/03/mg_eszszk-6256_15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409950"/>
            <a:ext cx="5562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eszszk.hu/wp-content/uploads/2016/03/mg_eszszk-6303_150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911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„Fertőzést kizárni nem tudunk...”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art-bin.com/bilder/doktorschna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2905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cms.sulinet.hu/get/d/b99d32bd-d305-4c23-a2ce-3f9b20153559/1/5/b/Normal/semmelwe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32194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www.seegene.com/neo/en/img/product/img_oneplatform.png"/>
          <p:cNvPicPr>
            <a:picLocks noChangeAspect="1" noChangeArrowheads="1"/>
          </p:cNvPicPr>
          <p:nvPr/>
        </p:nvPicPr>
        <p:blipFill>
          <a:blip r:embed="rId4"/>
          <a:srcRect l="7368" r="11578"/>
          <a:stretch>
            <a:fillRect/>
          </a:stretch>
        </p:blipFill>
        <p:spPr bwMode="auto">
          <a:xfrm>
            <a:off x="4572000" y="420370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921053">
            <a:off x="233363" y="5000625"/>
            <a:ext cx="3962400" cy="1143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9718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 dirty="0"/>
              <a:t>Új patogének, új infekciók</a:t>
            </a:r>
            <a:endParaRPr lang="hu-H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„Fertőzést kizárni nem tudunk...”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524000"/>
            <a:ext cx="5029200" cy="1323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i="1" dirty="0"/>
              <a:t>„Re-emerging” </a:t>
            </a:r>
            <a:r>
              <a:rPr lang="hu-HU" sz="4000" b="1" dirty="0"/>
              <a:t>patogének és infekciók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/>
          <a:srcRect l="39824" t="26042" r="40263" b="17708"/>
          <a:stretch>
            <a:fillRect/>
          </a:stretch>
        </p:blipFill>
        <p:spPr bwMode="auto">
          <a:xfrm>
            <a:off x="457200" y="3429000"/>
            <a:ext cx="1679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http://images.medicinenet.com/images/image_collection/skin/rub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2438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img.webmd.com/dtmcms/live/webmd/consumer_assets/site_images/articles/image_article_collections/mcgraw_hill_skin_atlases/adult_skin_problems/FCASCD_measles.jpg?resize=646px:*&amp;output-quality=100"/>
          <p:cNvPicPr>
            <a:picLocks noChangeAspect="1" noChangeArrowheads="1"/>
          </p:cNvPicPr>
          <p:nvPr/>
        </p:nvPicPr>
        <p:blipFill>
          <a:blip r:embed="rId4"/>
          <a:srcRect l="19684" r="21262"/>
          <a:stretch>
            <a:fillRect/>
          </a:stretch>
        </p:blipFill>
        <p:spPr bwMode="auto">
          <a:xfrm>
            <a:off x="990600" y="12954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http://www.differencebtw.com/wp-content/uploads/2016/10/Rubella-300x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482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6"/>
          <a:srcRect l="43340" t="37500" r="43777" b="31250"/>
          <a:stretch>
            <a:fillRect/>
          </a:stretch>
        </p:blipFill>
        <p:spPr bwMode="auto">
          <a:xfrm>
            <a:off x="7162800" y="34290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1"/>
                </a:solidFill>
              </a:rPr>
              <a:t>„Fertőzést kizárni nem tudunk...”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 l="29868" t="33333" r="31479" b="16667"/>
          <a:stretch>
            <a:fillRect/>
          </a:stretch>
        </p:blipFill>
        <p:spPr bwMode="auto">
          <a:xfrm>
            <a:off x="228600" y="1219200"/>
            <a:ext cx="471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1295400"/>
            <a:ext cx="3962400" cy="954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/>
              <a:t>Irracionális antibiotikum-használat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 l="31039" t="30208" r="29723" b="22917"/>
          <a:stretch>
            <a:fillRect/>
          </a:stretch>
        </p:blipFill>
        <p:spPr bwMode="auto">
          <a:xfrm>
            <a:off x="5257800" y="4495800"/>
            <a:ext cx="3200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cdn.modernfarmer.com/wp-content/uploads/2015/09/cowpi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362200"/>
            <a:ext cx="31242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5"/>
          <a:srcRect l="32431" t="38542" r="32430" b="30208"/>
          <a:stretch>
            <a:fillRect/>
          </a:stretch>
        </p:blipFill>
        <p:spPr bwMode="auto">
          <a:xfrm>
            <a:off x="685800" y="45720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71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„Fertőzést kizárni nem tudunk...” Jelentés egy határterületi orvosszakma mindennapjairól</vt:lpstr>
      <vt:lpstr>2. dia</vt:lpstr>
      <vt:lpstr>3. dia</vt:lpstr>
      <vt:lpstr>4. dia</vt:lpstr>
      <vt:lpstr>„Fertőzést kizárni nem tudunk...”</vt:lpstr>
      <vt:lpstr>6. dia</vt:lpstr>
      <vt:lpstr>„Fertőzést kizárni nem tudunk...”</vt:lpstr>
      <vt:lpstr>„Fertőzést kizárni nem tudunk...”</vt:lpstr>
      <vt:lpstr>„Fertőzést kizárni nem tudunk...”</vt:lpstr>
      <vt:lpstr>„Fertőzést kizárni nem tudunk...”</vt:lpstr>
      <vt:lpstr>„Fertőzést kizárni nem tudunk...”</vt:lpstr>
      <vt:lpstr>12. dia</vt:lpstr>
      <vt:lpstr>...és a valóság</vt:lpstr>
      <vt:lpstr>14. dia</vt:lpstr>
      <vt:lpstr>KÖSZÖNÖM SZÉPEN A MEGTISZTELŐ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„Fertőzést kizárni nem tudunk...” – jelentés egy határterületi orvosszakma mindennapjairól</dc:title>
  <dc:creator>Bálint</dc:creator>
  <cp:lastModifiedBy>Halász Andrea</cp:lastModifiedBy>
  <cp:revision>41</cp:revision>
  <dcterms:created xsi:type="dcterms:W3CDTF">2006-08-16T00:00:00Z</dcterms:created>
  <dcterms:modified xsi:type="dcterms:W3CDTF">2017-04-27T09:42:37Z</dcterms:modified>
</cp:coreProperties>
</file>