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4" r:id="rId7"/>
    <p:sldId id="262" r:id="rId8"/>
    <p:sldId id="265" r:id="rId9"/>
    <p:sldId id="267" r:id="rId1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60"/>
  </p:normalViewPr>
  <p:slideViewPr>
    <p:cSldViewPr>
      <p:cViewPr>
        <p:scale>
          <a:sx n="75" d="100"/>
          <a:sy n="75" d="100"/>
        </p:scale>
        <p:origin x="-74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BEADB9-2C2E-4087-953C-04019B96C775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93EC71-558C-4534-9122-C4E0ACBC08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smtClean="0"/>
              <a:t>Valós mintán alkalmazható-e, vérszérumban, ALPHA assay</a:t>
            </a:r>
          </a:p>
        </p:txBody>
      </p:sp>
      <p:sp>
        <p:nvSpPr>
          <p:cNvPr id="2150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B9DABB-65FF-4550-A15C-58D4E793C25C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7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55A48F-2A08-43CE-B299-778E5D2A048E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10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24EB36-56E8-47B4-A11F-ED85B29C2C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DEC02-67DA-4CA2-9AEE-94EA2062394C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EF4F-AF06-43D6-A8CF-2B32C1FF17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7815A-B3F2-4244-B874-432DF6ED2E56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98BD-8B6E-42B5-82D2-5BF44C56B3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133E-5DAA-4C07-940B-41DB44C2E853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3C6C-6E06-453A-A005-D5255AB5A9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7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9769-3892-4BA8-BC88-32C37770E561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8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8EA740-8D66-4E00-A747-BD694A536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AF11BB-D123-419B-B454-8F728F11656E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6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7B3993-9900-4DA9-860A-25A44220ED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BB6F4E-0CE7-4A8F-8DE9-C827965B04D4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8" name="Dia számának hely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DD2716-16BE-40E3-B2BD-206FFBFC5A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Élőláb hely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C850-42E9-42B9-9026-26023EB3A414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F2B9-70D1-4765-92D0-CA9A67A035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7A0C-B256-4498-A5C3-A6394A4DA54F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464E92-B717-4A20-98A8-EB00DA9AA0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4ECD-DD19-4BF7-9F8C-62543F52B260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D372-8A8A-4535-9EEE-2EED3ADDCB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églalap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églalap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églalap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23B094-319A-4E59-9D73-2422255E476C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10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C73A8F95-2045-4C38-B3C1-183C51A2F0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Szöveg hely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DD3CFBF-1D24-4911-8FB8-25C15BCB17A2}" type="datetimeFigureOut">
              <a:rPr lang="hu-HU"/>
              <a:pPr>
                <a:defRPr/>
              </a:pPr>
              <a:t>2016.12.09.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6A8FB35-A56E-4920-9CFD-C268863D44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1" r:id="rId2"/>
    <p:sldLayoutId id="2147484693" r:id="rId3"/>
    <p:sldLayoutId id="2147484694" r:id="rId4"/>
    <p:sldLayoutId id="2147484695" r:id="rId5"/>
    <p:sldLayoutId id="2147484690" r:id="rId6"/>
    <p:sldLayoutId id="2147484696" r:id="rId7"/>
    <p:sldLayoutId id="2147484689" r:id="rId8"/>
    <p:sldLayoutId id="2147484697" r:id="rId9"/>
    <p:sldLayoutId id="2147484688" r:id="rId10"/>
    <p:sldLayoutId id="2147484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BEAE98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92A9B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413" y="1341438"/>
            <a:ext cx="8893175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800" dirty="0" err="1" smtClean="0">
                <a:solidFill>
                  <a:schemeClr val="tx1"/>
                </a:solidFill>
              </a:rPr>
              <a:t>Kardiális</a:t>
            </a:r>
            <a:r>
              <a:rPr lang="hu-HU" sz="2800" dirty="0" smtClean="0">
                <a:solidFill>
                  <a:schemeClr val="tx1"/>
                </a:solidFill>
              </a:rPr>
              <a:t> troponint </a:t>
            </a:r>
            <a:r>
              <a:rPr lang="hu-HU" sz="2800" dirty="0" err="1" smtClean="0">
                <a:solidFill>
                  <a:schemeClr val="tx1"/>
                </a:solidFill>
              </a:rPr>
              <a:t>felisimerő</a:t>
            </a:r>
            <a:r>
              <a:rPr lang="hu-HU" sz="2800" dirty="0" smtClean="0">
                <a:solidFill>
                  <a:schemeClr val="tx1"/>
                </a:solidFill>
              </a:rPr>
              <a:t> oligonukleotidok fejlesztése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hu-HU" dirty="0" smtClean="0"/>
              <a:t>Orvosi Vegytani, </a:t>
            </a:r>
            <a:r>
              <a:rPr lang="hu-HU" dirty="0" err="1" smtClean="0"/>
              <a:t>Molekulárisbiológiai</a:t>
            </a:r>
            <a:r>
              <a:rPr lang="hu-HU" dirty="0" smtClean="0"/>
              <a:t> és </a:t>
            </a:r>
            <a:r>
              <a:rPr lang="hu-HU" dirty="0" err="1" smtClean="0"/>
              <a:t>Patobiokémiai</a:t>
            </a:r>
            <a:r>
              <a:rPr lang="hu-HU" dirty="0" smtClean="0"/>
              <a:t> Intézet</a:t>
            </a:r>
            <a:endParaRPr lang="hu-HU" dirty="0"/>
          </a:p>
        </p:txBody>
      </p:sp>
      <p:pic>
        <p:nvPicPr>
          <p:cNvPr id="14339" name="Picture 4" descr="Képtalálat a következőre: „semmelweis logó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6035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Szövegdoboz 3"/>
          <p:cNvSpPr txBox="1">
            <a:spLocks noChangeArrowheads="1"/>
          </p:cNvSpPr>
          <p:nvPr/>
        </p:nvSpPr>
        <p:spPr bwMode="auto">
          <a:xfrm>
            <a:off x="4067175" y="5373688"/>
            <a:ext cx="453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Tw Cen MT" pitchFamily="34" charset="-18"/>
              </a:rPr>
              <a:t>szeitner.zsuzsanna@med.semmelweis-univ.hu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hu-HU" sz="4000" smtClean="0"/>
              <a:t>Aptamerek</a:t>
            </a:r>
          </a:p>
        </p:txBody>
      </p:sp>
      <p:pic>
        <p:nvPicPr>
          <p:cNvPr id="15362" name="Picture 2" descr="http://www.aptamatrix.com/images/aptamatrix_thrombin_aptamer_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221163"/>
            <a:ext cx="2516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artalom helye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hu-HU" sz="2400" smtClean="0"/>
              <a:t>Egyszálú oligonukleotidok (RNS/DNS)</a:t>
            </a:r>
          </a:p>
          <a:p>
            <a:r>
              <a:rPr lang="hu-HU" sz="2400" smtClean="0"/>
              <a:t>Célpontjaik: kis molekula, peptid, fehérje, organellumok, sejt, vírus…</a:t>
            </a:r>
          </a:p>
          <a:p>
            <a:r>
              <a:rPr lang="hu-HU" sz="2400" smtClean="0"/>
              <a:t>„szintetikus antitestek”</a:t>
            </a:r>
          </a:p>
          <a:p>
            <a:r>
              <a:rPr lang="hu-HU" sz="2400" smtClean="0"/>
              <a:t>Előállításuk: </a:t>
            </a:r>
            <a:r>
              <a:rPr lang="hu-HU" sz="2400" i="1" smtClean="0"/>
              <a:t>in vitro </a:t>
            </a:r>
            <a:r>
              <a:rPr lang="hu-HU" sz="2400" smtClean="0"/>
              <a:t>szelekcióval (SELEX)</a:t>
            </a:r>
          </a:p>
          <a:p>
            <a:endParaRPr lang="hu-HU" sz="2400" smtClean="0"/>
          </a:p>
        </p:txBody>
      </p:sp>
      <p:pic>
        <p:nvPicPr>
          <p:cNvPr id="15364" name="Kép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437063"/>
            <a:ext cx="46561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artalom helye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6043612" cy="4495800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SELEX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hu-H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</a:rPr>
              <a:t>ystematic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volution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</a:rPr>
              <a:t>igands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</a:rPr>
              <a:t>ponential</a:t>
            </a:r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200" dirty="0" err="1" smtClean="0">
                <a:solidFill>
                  <a:schemeClr val="accent1">
                    <a:lumMod val="50000"/>
                  </a:schemeClr>
                </a:solidFill>
              </a:rPr>
              <a:t>Enrichment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u-H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hu-HU" sz="3200" smtClean="0"/>
              <a:t>Nukleáz rezisztens oligonukleotidok szelekciója</a:t>
            </a:r>
          </a:p>
        </p:txBody>
      </p:sp>
      <p:pic>
        <p:nvPicPr>
          <p:cNvPr id="17410" name="Picture 2" descr="NOXXON Technolog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700213"/>
            <a:ext cx="6300787" cy="4032250"/>
          </a:xfrm>
        </p:spPr>
      </p:pic>
      <p:sp>
        <p:nvSpPr>
          <p:cNvPr id="17411" name="Szövegdoboz 3"/>
          <p:cNvSpPr txBox="1">
            <a:spLocks noChangeArrowheads="1"/>
          </p:cNvSpPr>
          <p:nvPr/>
        </p:nvSpPr>
        <p:spPr bwMode="auto">
          <a:xfrm>
            <a:off x="1055688" y="6299200"/>
            <a:ext cx="698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>
                <a:latin typeface="Tw Cen MT" pitchFamily="34" charset="-18"/>
              </a:rPr>
              <a:t>http://noxxon.com/index.php?option=com_content&amp;view=article&amp;id=13:technology&amp;catid=10&amp;Itemid=466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hu-HU" sz="3600" smtClean="0"/>
              <a:t>Kardiális troponin I az akut koronária szindróma diagnosztikájában</a:t>
            </a:r>
          </a:p>
        </p:txBody>
      </p:sp>
      <p:pic>
        <p:nvPicPr>
          <p:cNvPr id="1843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4200" y="3536950"/>
            <a:ext cx="3024188" cy="3184525"/>
          </a:xfrm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00213"/>
            <a:ext cx="33639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4581525"/>
            <a:ext cx="39084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Csoportba foglalás 7"/>
          <p:cNvGrpSpPr>
            <a:grpSpLocks/>
          </p:cNvGrpSpPr>
          <p:nvPr/>
        </p:nvGrpSpPr>
        <p:grpSpPr bwMode="auto">
          <a:xfrm>
            <a:off x="4352925" y="2133600"/>
            <a:ext cx="4686300" cy="866775"/>
            <a:chOff x="4408329" y="2132856"/>
            <a:chExt cx="4687090" cy="868115"/>
          </a:xfrm>
        </p:grpSpPr>
        <p:pic>
          <p:nvPicPr>
            <p:cNvPr id="1844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08329" y="2566715"/>
              <a:ext cx="4687090" cy="43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Szövegdoboz 2"/>
            <p:cNvSpPr txBox="1">
              <a:spLocks noChangeArrowheads="1"/>
            </p:cNvSpPr>
            <p:nvPr/>
          </p:nvSpPr>
          <p:spPr bwMode="auto">
            <a:xfrm>
              <a:off x="4572000" y="2132856"/>
              <a:ext cx="42484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600">
                  <a:latin typeface="Tw Cen MT" pitchFamily="34" charset="-18"/>
                </a:rPr>
                <a:t>cTnI és sTnI szekvenciák közti homológia</a:t>
              </a:r>
            </a:p>
          </p:txBody>
        </p:sp>
      </p:grpSp>
      <p:grpSp>
        <p:nvGrpSpPr>
          <p:cNvPr id="13" name="Csoportba foglalás 12"/>
          <p:cNvGrpSpPr>
            <a:grpSpLocks/>
          </p:cNvGrpSpPr>
          <p:nvPr/>
        </p:nvGrpSpPr>
        <p:grpSpPr bwMode="auto">
          <a:xfrm>
            <a:off x="4591050" y="3119438"/>
            <a:ext cx="3773488" cy="647700"/>
            <a:chOff x="4591706" y="3118700"/>
            <a:chExt cx="3773557" cy="648853"/>
          </a:xfrm>
        </p:grpSpPr>
        <p:sp>
          <p:nvSpPr>
            <p:cNvPr id="11" name="Bal oldali kapcsos zárójel 10"/>
            <p:cNvSpPr/>
            <p:nvPr/>
          </p:nvSpPr>
          <p:spPr>
            <a:xfrm rot="5400000" flipH="1">
              <a:off x="5111432" y="2938705"/>
              <a:ext cx="216284" cy="57627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40" name="Szövegdoboz 11"/>
            <p:cNvSpPr txBox="1">
              <a:spLocks noChangeArrowheads="1"/>
            </p:cNvSpPr>
            <p:nvPr/>
          </p:nvSpPr>
          <p:spPr bwMode="auto">
            <a:xfrm>
              <a:off x="4591706" y="3428999"/>
              <a:ext cx="37735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600">
                  <a:latin typeface="Tw Cen MT" pitchFamily="34" charset="-18"/>
                </a:rPr>
                <a:t>Szelekció az N-terminális peptidre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hu-HU" smtClean="0"/>
              <a:t>Eredményeink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44675"/>
            <a:ext cx="6048375" cy="17208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56403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0388" y="4581525"/>
            <a:ext cx="3152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867400" y="3727450"/>
            <a:ext cx="3421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Tw Cen MT" pitchFamily="34" charset="-18"/>
              </a:rPr>
              <a:t>(a): B10-es Spiegelmer (Kd=3.5 nM)</a:t>
            </a:r>
          </a:p>
          <a:p>
            <a:r>
              <a:rPr lang="hu-HU" sz="1600">
                <a:latin typeface="Tw Cen MT" pitchFamily="34" charset="-18"/>
              </a:rPr>
              <a:t>(b): A4-es Spiegelmer  (Kd=10.7 nM)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/>
          <a:srcRect l="1913" r="-1913"/>
          <a:stretch>
            <a:fillRect/>
          </a:stretch>
        </p:blipFill>
        <p:spPr bwMode="auto">
          <a:xfrm>
            <a:off x="8172450" y="1881188"/>
            <a:ext cx="774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bmglabtech.com/media/35702/1061840.gif#/media/35702/190-1-1061840.gif"/>
          <p:cNvPicPr>
            <a:picLocks noChangeAspect="1" noChangeArrowheads="1"/>
          </p:cNvPicPr>
          <p:nvPr/>
        </p:nvPicPr>
        <p:blipFill>
          <a:blip r:embed="rId3"/>
          <a:srcRect l="30515" t="7301" r="27312" b="62704"/>
          <a:stretch>
            <a:fillRect/>
          </a:stretch>
        </p:blipFill>
        <p:spPr bwMode="auto">
          <a:xfrm rot="308551">
            <a:off x="3890963" y="2198688"/>
            <a:ext cx="11985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ALPHA mérések </a:t>
            </a:r>
            <a:r>
              <a:rPr lang="hu-HU" dirty="0" smtClean="0"/>
              <a:t>szérumban</a:t>
            </a:r>
            <a:br>
              <a:rPr lang="hu-HU" dirty="0" smtClean="0"/>
            </a:br>
            <a:r>
              <a:rPr lang="hu-HU" sz="31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hu-HU" sz="3100" dirty="0" smtClean="0">
                <a:solidFill>
                  <a:srgbClr val="C00000"/>
                </a:solidFill>
              </a:rPr>
              <a:t>A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</a:rPr>
              <a:t>mplified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hu-HU" sz="3100" dirty="0">
                <a:solidFill>
                  <a:srgbClr val="C00000"/>
                </a:solidFill>
              </a:rPr>
              <a:t>L</a:t>
            </a:r>
            <a:r>
              <a:rPr lang="en-US" sz="3100" dirty="0" err="1" smtClean="0">
                <a:solidFill>
                  <a:schemeClr val="tx2">
                    <a:lumMod val="75000"/>
                  </a:schemeClr>
                </a:solidFill>
              </a:rPr>
              <a:t>uminescent</a:t>
            </a:r>
            <a:r>
              <a:rPr lang="hu-HU" sz="31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3100" dirty="0" smtClean="0">
                <a:solidFill>
                  <a:srgbClr val="C00000"/>
                </a:solidFill>
              </a:rPr>
              <a:t>P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</a:rPr>
              <a:t>roximity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hu-HU" sz="3100" dirty="0">
                <a:solidFill>
                  <a:srgbClr val="C00000"/>
                </a:solidFill>
              </a:rPr>
              <a:t>H</a:t>
            </a:r>
            <a:r>
              <a:rPr lang="en-US" sz="3100" dirty="0" err="1">
                <a:solidFill>
                  <a:schemeClr val="tx2">
                    <a:lumMod val="75000"/>
                  </a:schemeClr>
                </a:solidFill>
              </a:rPr>
              <a:t>omogeneous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hu-HU" sz="3100" dirty="0">
                <a:solidFill>
                  <a:srgbClr val="C00000"/>
                </a:solidFill>
              </a:rPr>
              <a:t>A</a:t>
            </a:r>
            <a:r>
              <a:rPr lang="en-US" sz="3100" dirty="0" err="1" smtClean="0">
                <a:solidFill>
                  <a:schemeClr val="tx2">
                    <a:lumMod val="75000"/>
                  </a:schemeClr>
                </a:solidFill>
              </a:rPr>
              <a:t>ssay</a:t>
            </a:r>
            <a:endParaRPr lang="hu-HU" sz="49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483" name="Csoportba foglalás 3"/>
          <p:cNvGrpSpPr>
            <a:grpSpLocks/>
          </p:cNvGrpSpPr>
          <p:nvPr/>
        </p:nvGrpSpPr>
        <p:grpSpPr bwMode="auto">
          <a:xfrm>
            <a:off x="2941638" y="2530475"/>
            <a:ext cx="2995612" cy="730250"/>
            <a:chOff x="940818" y="1898228"/>
            <a:chExt cx="2995496" cy="729307"/>
          </a:xfrm>
        </p:grpSpPr>
        <p:sp>
          <p:nvSpPr>
            <p:cNvPr id="5" name="Szabadkézi sokszög 4"/>
            <p:cNvSpPr/>
            <p:nvPr/>
          </p:nvSpPr>
          <p:spPr>
            <a:xfrm rot="3016547">
              <a:off x="1872129" y="1868582"/>
              <a:ext cx="443926" cy="503218"/>
            </a:xfrm>
            <a:custGeom>
              <a:avLst/>
              <a:gdLst>
                <a:gd name="connsiteX0" fmla="*/ 0 w 754860"/>
                <a:gd name="connsiteY0" fmla="*/ 403412 h 475711"/>
                <a:gd name="connsiteX1" fmla="*/ 484094 w 754860"/>
                <a:gd name="connsiteY1" fmla="*/ 470647 h 475711"/>
                <a:gd name="connsiteX2" fmla="*/ 389965 w 754860"/>
                <a:gd name="connsiteY2" fmla="*/ 282388 h 475711"/>
                <a:gd name="connsiteX3" fmla="*/ 753035 w 754860"/>
                <a:gd name="connsiteY3" fmla="*/ 268941 h 475711"/>
                <a:gd name="connsiteX4" fmla="*/ 537882 w 754860"/>
                <a:gd name="connsiteY4" fmla="*/ 107577 h 475711"/>
                <a:gd name="connsiteX5" fmla="*/ 712694 w 754860"/>
                <a:gd name="connsiteY5" fmla="*/ 13447 h 475711"/>
                <a:gd name="connsiteX6" fmla="*/ 712694 w 754860"/>
                <a:gd name="connsiteY6" fmla="*/ 13447 h 475711"/>
                <a:gd name="connsiteX7" fmla="*/ 726141 w 754860"/>
                <a:gd name="connsiteY7" fmla="*/ 0 h 47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4860" h="475711">
                  <a:moveTo>
                    <a:pt x="0" y="403412"/>
                  </a:moveTo>
                  <a:cubicBezTo>
                    <a:pt x="209550" y="447115"/>
                    <a:pt x="419100" y="490818"/>
                    <a:pt x="484094" y="470647"/>
                  </a:cubicBezTo>
                  <a:cubicBezTo>
                    <a:pt x="549088" y="450476"/>
                    <a:pt x="345141" y="316006"/>
                    <a:pt x="389965" y="282388"/>
                  </a:cubicBezTo>
                  <a:cubicBezTo>
                    <a:pt x="434789" y="248770"/>
                    <a:pt x="728382" y="298076"/>
                    <a:pt x="753035" y="268941"/>
                  </a:cubicBezTo>
                  <a:cubicBezTo>
                    <a:pt x="777688" y="239806"/>
                    <a:pt x="544605" y="150159"/>
                    <a:pt x="537882" y="107577"/>
                  </a:cubicBezTo>
                  <a:cubicBezTo>
                    <a:pt x="531159" y="64995"/>
                    <a:pt x="712694" y="13447"/>
                    <a:pt x="712694" y="13447"/>
                  </a:cubicBezTo>
                  <a:lnTo>
                    <a:pt x="712694" y="13447"/>
                  </a:lnTo>
                  <a:lnTo>
                    <a:pt x="726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940818" y="2123362"/>
              <a:ext cx="504805" cy="50417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2245692" y="2110678"/>
              <a:ext cx="527030" cy="4153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0498" name="Szövegdoboz 7"/>
            <p:cNvSpPr txBox="1">
              <a:spLocks noChangeArrowheads="1"/>
            </p:cNvSpPr>
            <p:nvPr/>
          </p:nvSpPr>
          <p:spPr bwMode="auto">
            <a:xfrm>
              <a:off x="2233521" y="2231201"/>
              <a:ext cx="65659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700" b="1">
                  <a:cs typeface="Arial" charset="0"/>
                </a:rPr>
                <a:t>Troponin</a:t>
              </a:r>
            </a:p>
          </p:txBody>
        </p:sp>
        <p:sp>
          <p:nvSpPr>
            <p:cNvPr id="20499" name="Szövegdoboz 8"/>
            <p:cNvSpPr txBox="1">
              <a:spLocks noChangeArrowheads="1"/>
            </p:cNvSpPr>
            <p:nvPr/>
          </p:nvSpPr>
          <p:spPr bwMode="auto">
            <a:xfrm>
              <a:off x="949337" y="2215812"/>
              <a:ext cx="49553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800" b="1">
                  <a:solidFill>
                    <a:schemeClr val="bg1"/>
                  </a:solidFill>
                  <a:cs typeface="Arial" charset="0"/>
                </a:rPr>
                <a:t>Donor</a:t>
              </a:r>
            </a:p>
          </p:txBody>
        </p:sp>
        <p:sp>
          <p:nvSpPr>
            <p:cNvPr id="10" name="Kör 9"/>
            <p:cNvSpPr/>
            <p:nvPr/>
          </p:nvSpPr>
          <p:spPr>
            <a:xfrm rot="1329683">
              <a:off x="1297991" y="2047260"/>
              <a:ext cx="380985" cy="286967"/>
            </a:xfrm>
            <a:prstGeom prst="pie">
              <a:avLst>
                <a:gd name="adj1" fmla="val 20554634"/>
                <a:gd name="adj2" fmla="val 1718135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1455148" y="2004454"/>
              <a:ext cx="436545" cy="231476"/>
            </a:xfrm>
            <a:prstGeom prst="ellipse">
              <a:avLst/>
            </a:prstGeom>
            <a:solidFill>
              <a:srgbClr val="65A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0502" name="Szövegdoboz 11"/>
            <p:cNvSpPr txBox="1">
              <a:spLocks noChangeArrowheads="1"/>
            </p:cNvSpPr>
            <p:nvPr/>
          </p:nvSpPr>
          <p:spPr bwMode="auto">
            <a:xfrm>
              <a:off x="1430300" y="2010493"/>
              <a:ext cx="65659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700" b="1">
                  <a:cs typeface="Arial" charset="0"/>
                </a:rPr>
                <a:t>Biotin</a:t>
              </a:r>
            </a:p>
          </p:txBody>
        </p:sp>
        <p:sp>
          <p:nvSpPr>
            <p:cNvPr id="20503" name="Szövegdoboz 12"/>
            <p:cNvSpPr txBox="1">
              <a:spLocks noChangeArrowheads="1"/>
            </p:cNvSpPr>
            <p:nvPr/>
          </p:nvSpPr>
          <p:spPr bwMode="auto">
            <a:xfrm>
              <a:off x="1254402" y="2103037"/>
              <a:ext cx="65659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700" b="1">
                  <a:cs typeface="Arial" charset="0"/>
                </a:rPr>
                <a:t>SA</a:t>
              </a:r>
            </a:p>
          </p:txBody>
        </p:sp>
        <p:grpSp>
          <p:nvGrpSpPr>
            <p:cNvPr id="20504" name="Csoportba foglalás 13"/>
            <p:cNvGrpSpPr>
              <a:grpSpLocks/>
            </p:cNvGrpSpPr>
            <p:nvPr/>
          </p:nvGrpSpPr>
          <p:grpSpPr bwMode="auto">
            <a:xfrm>
              <a:off x="2779866" y="2045547"/>
              <a:ext cx="1156448" cy="515090"/>
              <a:chOff x="2809536" y="2147156"/>
              <a:chExt cx="1156448" cy="515090"/>
            </a:xfrm>
          </p:grpSpPr>
          <p:sp>
            <p:nvSpPr>
              <p:cNvPr id="15" name="Ellipszis 14"/>
              <p:cNvSpPr/>
              <p:nvPr/>
            </p:nvSpPr>
            <p:spPr>
              <a:xfrm>
                <a:off x="3186552" y="2147285"/>
                <a:ext cx="576240" cy="51527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  <p:sp>
            <p:nvSpPr>
              <p:cNvPr id="20506" name="Szövegdoboz 15"/>
              <p:cNvSpPr txBox="1">
                <a:spLocks noChangeArrowheads="1"/>
              </p:cNvSpPr>
              <p:nvPr/>
            </p:nvSpPr>
            <p:spPr bwMode="auto">
              <a:xfrm>
                <a:off x="3182414" y="2276127"/>
                <a:ext cx="78357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hu-HU" sz="800" b="1">
                    <a:solidFill>
                      <a:schemeClr val="bg1"/>
                    </a:solidFill>
                    <a:cs typeface="Arial" charset="0"/>
                  </a:rPr>
                  <a:t>Akceptor</a:t>
                </a:r>
              </a:p>
            </p:txBody>
          </p:sp>
          <p:grpSp>
            <p:nvGrpSpPr>
              <p:cNvPr id="17" name="Csoportba foglalás 16"/>
              <p:cNvGrpSpPr/>
              <p:nvPr/>
            </p:nvGrpSpPr>
            <p:grpSpPr>
              <a:xfrm rot="17889078">
                <a:off x="2917536" y="2233941"/>
                <a:ext cx="144016" cy="360016"/>
                <a:chOff x="6948264" y="2852936"/>
                <a:chExt cx="144016" cy="360016"/>
              </a:xfrm>
              <a:scene3d>
                <a:camera prst="orthographicFront">
                  <a:rot lat="0" lon="0" rev="1800000"/>
                </a:camera>
                <a:lightRig rig="threePt" dir="t"/>
              </a:scene3d>
            </p:grpSpPr>
            <p:cxnSp>
              <p:nvCxnSpPr>
                <p:cNvPr id="18" name="Egyenes összekötő 17"/>
                <p:cNvCxnSpPr/>
                <p:nvPr/>
              </p:nvCxnSpPr>
              <p:spPr>
                <a:xfrm>
                  <a:off x="7020272" y="2996952"/>
                  <a:ext cx="0" cy="21600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gyenes összekötő 18"/>
                <p:cNvCxnSpPr/>
                <p:nvPr/>
              </p:nvCxnSpPr>
              <p:spPr>
                <a:xfrm flipV="1">
                  <a:off x="7020272" y="2852936"/>
                  <a:ext cx="72008" cy="14401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Egyenes összekötő 19"/>
                <p:cNvCxnSpPr/>
                <p:nvPr/>
              </p:nvCxnSpPr>
              <p:spPr>
                <a:xfrm>
                  <a:off x="6948264" y="2852936"/>
                  <a:ext cx="72008" cy="14401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484" name="Csoportba foglalás 21"/>
          <p:cNvGrpSpPr>
            <a:grpSpLocks/>
          </p:cNvGrpSpPr>
          <p:nvPr/>
        </p:nvGrpSpPr>
        <p:grpSpPr bwMode="auto">
          <a:xfrm>
            <a:off x="2517775" y="1782763"/>
            <a:ext cx="5105400" cy="1546225"/>
            <a:chOff x="115253" y="-2033145"/>
            <a:chExt cx="5105206" cy="1546115"/>
          </a:xfrm>
        </p:grpSpPr>
        <p:sp>
          <p:nvSpPr>
            <p:cNvPr id="20491" name="Szövegdoboz 22"/>
            <p:cNvSpPr txBox="1">
              <a:spLocks noChangeArrowheads="1"/>
            </p:cNvSpPr>
            <p:nvPr/>
          </p:nvSpPr>
          <p:spPr bwMode="auto">
            <a:xfrm rot="-1950827">
              <a:off x="2727328" y="-2033145"/>
              <a:ext cx="24931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>
                  <a:latin typeface="Tw Cen MT" pitchFamily="34" charset="-18"/>
                </a:rPr>
                <a:t>Protein A-akceptor</a:t>
              </a:r>
            </a:p>
          </p:txBody>
        </p:sp>
        <p:sp>
          <p:nvSpPr>
            <p:cNvPr id="20492" name="Szövegdoboz 23"/>
            <p:cNvSpPr txBox="1">
              <a:spLocks noChangeArrowheads="1"/>
            </p:cNvSpPr>
            <p:nvPr/>
          </p:nvSpPr>
          <p:spPr bwMode="auto">
            <a:xfrm rot="-1843739">
              <a:off x="1689575" y="-1054141"/>
              <a:ext cx="24931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>
                  <a:latin typeface="Tw Cen MT" pitchFamily="34" charset="-18"/>
                </a:rPr>
                <a:t>cTnI antitest</a:t>
              </a:r>
            </a:p>
          </p:txBody>
        </p:sp>
        <p:sp>
          <p:nvSpPr>
            <p:cNvPr id="20493" name="Szövegdoboz 24"/>
            <p:cNvSpPr txBox="1">
              <a:spLocks noChangeArrowheads="1"/>
            </p:cNvSpPr>
            <p:nvPr/>
          </p:nvSpPr>
          <p:spPr bwMode="auto">
            <a:xfrm rot="-1852859">
              <a:off x="115253" y="-794807"/>
              <a:ext cx="24931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>
                  <a:latin typeface="Tw Cen MT" pitchFamily="34" charset="-18"/>
                </a:rPr>
                <a:t>Biotinilált Spiegelmer</a:t>
              </a:r>
            </a:p>
          </p:txBody>
        </p:sp>
        <p:sp>
          <p:nvSpPr>
            <p:cNvPr id="20494" name="Szövegdoboz 25"/>
            <p:cNvSpPr txBox="1">
              <a:spLocks noChangeArrowheads="1"/>
            </p:cNvSpPr>
            <p:nvPr/>
          </p:nvSpPr>
          <p:spPr bwMode="auto">
            <a:xfrm rot="-1852859">
              <a:off x="449209" y="-1997743"/>
              <a:ext cx="24931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>
                  <a:latin typeface="Tw Cen MT" pitchFamily="34" charset="-18"/>
                </a:rPr>
                <a:t>Sztreptavidin - Donor</a:t>
              </a:r>
            </a:p>
          </p:txBody>
        </p:sp>
      </p:grpSp>
      <p:sp>
        <p:nvSpPr>
          <p:cNvPr id="20485" name="Szövegdoboz 26"/>
          <p:cNvSpPr txBox="1">
            <a:spLocks noChangeArrowheads="1"/>
          </p:cNvSpPr>
          <p:nvPr/>
        </p:nvSpPr>
        <p:spPr bwMode="auto">
          <a:xfrm>
            <a:off x="1133475" y="3325813"/>
            <a:ext cx="208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Tw Cen MT" pitchFamily="34" charset="-18"/>
              </a:rPr>
              <a:t>Excitáció: 680 nm </a:t>
            </a:r>
          </a:p>
        </p:txBody>
      </p:sp>
      <p:sp>
        <p:nvSpPr>
          <p:cNvPr id="20486" name="Szövegdoboz 27"/>
          <p:cNvSpPr txBox="1">
            <a:spLocks noChangeArrowheads="1"/>
          </p:cNvSpPr>
          <p:nvPr/>
        </p:nvSpPr>
        <p:spPr bwMode="auto">
          <a:xfrm>
            <a:off x="5937250" y="3294063"/>
            <a:ext cx="23034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Tw Cen MT" pitchFamily="34" charset="-18"/>
              </a:rPr>
              <a:t>Emisszió: 520-620 nm </a:t>
            </a:r>
          </a:p>
        </p:txBody>
      </p:sp>
      <p:sp>
        <p:nvSpPr>
          <p:cNvPr id="32" name="Jobbra nyíl 31"/>
          <p:cNvSpPr/>
          <p:nvPr/>
        </p:nvSpPr>
        <p:spPr>
          <a:xfrm rot="1009028">
            <a:off x="5935663" y="3073400"/>
            <a:ext cx="536575" cy="889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4" name="Jobbra nyíl 33"/>
          <p:cNvSpPr/>
          <p:nvPr/>
        </p:nvSpPr>
        <p:spPr>
          <a:xfrm rot="20140334">
            <a:off x="2278063" y="3128963"/>
            <a:ext cx="536575" cy="90487"/>
          </a:xfrm>
          <a:prstGeom prst="rightArrow">
            <a:avLst/>
          </a:prstGeom>
          <a:solidFill>
            <a:srgbClr val="D2473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0489" name="Kép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88" y="4076700"/>
            <a:ext cx="33496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6688" y="3946525"/>
            <a:ext cx="30749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275" y="6138863"/>
            <a:ext cx="16954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intellimed.eu/upload/intellimed/image/iparagi_partnerek/77elektronika_350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103938"/>
            <a:ext cx="62388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ttk.mta.hu/wp-content/uploads/2012/05/mta-ttk-logo-25-229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5700713"/>
            <a:ext cx="8747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További célkitűzéseink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797425"/>
            <a:ext cx="261778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75" y="3429000"/>
            <a:ext cx="22288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7"/>
          <a:srcRect l="15591"/>
          <a:stretch>
            <a:fillRect/>
          </a:stretch>
        </p:blipFill>
        <p:spPr bwMode="auto">
          <a:xfrm>
            <a:off x="463550" y="3165475"/>
            <a:ext cx="45481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7050" y="6291263"/>
            <a:ext cx="73183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Szövegdoboz 1"/>
          <p:cNvSpPr txBox="1">
            <a:spLocks noChangeArrowheads="1"/>
          </p:cNvSpPr>
          <p:nvPr/>
        </p:nvSpPr>
        <p:spPr bwMode="auto">
          <a:xfrm>
            <a:off x="555625" y="1835150"/>
            <a:ext cx="8193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Tw Cen MT" pitchFamily="34" charset="-18"/>
              </a:rPr>
              <a:t>Spiegelmer szelekció másik epitópra </a:t>
            </a:r>
          </a:p>
          <a:p>
            <a:r>
              <a:rPr lang="hu-HU">
                <a:latin typeface="Tw Cen MT" pitchFamily="34" charset="-18"/>
              </a:rPr>
              <a:t>További biomarkerek (BNP, CRP) detektálására alkalmas aptamerek fejlesztése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Köszönöm a figyelmet!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hu-HU" dirty="0" smtClean="0"/>
              <a:t>Semmelweis Egyetem Orvosi Vegytani Intézet: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Mandl József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err="1" smtClean="0"/>
              <a:t>Bánhegyi</a:t>
            </a:r>
            <a:r>
              <a:rPr lang="hu-HU" dirty="0" smtClean="0"/>
              <a:t> Gábor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hu-H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Mészáros Tamás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err="1" smtClean="0"/>
              <a:t>Doleschall</a:t>
            </a:r>
            <a:r>
              <a:rPr lang="hu-HU" dirty="0" smtClean="0"/>
              <a:t> Anna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Gyurkovics Anna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Nagy Szilvia Krisztina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András Judit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Tolnai Zoltán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err="1" smtClean="0"/>
              <a:t>Scholz</a:t>
            </a:r>
            <a:r>
              <a:rPr lang="hu-HU" dirty="0" smtClean="0"/>
              <a:t> Éva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Kállai Brigitta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Percze Krisztina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hu-HU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hu-HU" dirty="0" smtClean="0"/>
              <a:t>Kútvölgyi Klinika: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err="1" smtClean="0"/>
              <a:t>Keltai</a:t>
            </a:r>
            <a:r>
              <a:rPr lang="hu-HU" dirty="0" smtClean="0"/>
              <a:t> Katalin</a:t>
            </a:r>
            <a:endParaRPr lang="hu-HU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hu-HU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845050" y="1589088"/>
            <a:ext cx="3886200" cy="4572000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hu-HU" dirty="0" smtClean="0"/>
              <a:t>Budapesti Műszaki Egyetem: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err="1" smtClean="0"/>
              <a:t>Lautner</a:t>
            </a:r>
            <a:r>
              <a:rPr lang="hu-HU" dirty="0" smtClean="0"/>
              <a:t> Gergely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hu-HU" dirty="0" smtClean="0"/>
              <a:t>Gyurcsányi E. Róbert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hu-HU" dirty="0"/>
          </a:p>
        </p:txBody>
      </p:sp>
      <p:sp>
        <p:nvSpPr>
          <p:cNvPr id="23556" name="AutoShape 2" descr="Semmelweis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>
              <a:latin typeface="Tw Cen MT" pitchFamily="34" charset="-18"/>
            </a:endParaRPr>
          </a:p>
        </p:txBody>
      </p:sp>
      <p:pic>
        <p:nvPicPr>
          <p:cNvPr id="23557" name="Kép 1"/>
          <p:cNvPicPr>
            <a:picLocks noChangeAspect="1"/>
          </p:cNvPicPr>
          <p:nvPr/>
        </p:nvPicPr>
        <p:blipFill>
          <a:blip r:embed="rId2"/>
          <a:srcRect t="14610" r="30731"/>
          <a:stretch>
            <a:fillRect/>
          </a:stretch>
        </p:blipFill>
        <p:spPr bwMode="auto">
          <a:xfrm>
            <a:off x="4859338" y="2636838"/>
            <a:ext cx="3783012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7759</TotalTime>
  <Words>170</Words>
  <Application>Microsoft Office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8</vt:i4>
      </vt:variant>
      <vt:variant>
        <vt:lpstr>Diacímek</vt:lpstr>
      </vt:variant>
      <vt:variant>
        <vt:i4>9</vt:i4>
      </vt:variant>
    </vt:vector>
  </HeadingPairs>
  <TitlesOfParts>
    <vt:vector size="22" baseType="lpstr">
      <vt:lpstr>Tw Cen MT</vt:lpstr>
      <vt:lpstr>Arial</vt:lpstr>
      <vt:lpstr>Wingdings</vt:lpstr>
      <vt:lpstr>Wingdings 2</vt:lpstr>
      <vt:lpstr>Calibri</vt:lpstr>
      <vt:lpstr>Medián</vt:lpstr>
      <vt:lpstr>Medián</vt:lpstr>
      <vt:lpstr>Medián</vt:lpstr>
      <vt:lpstr>Medián</vt:lpstr>
      <vt:lpstr>Medián</vt:lpstr>
      <vt:lpstr>Medián</vt:lpstr>
      <vt:lpstr>Medián</vt:lpstr>
      <vt:lpstr>Medián</vt:lpstr>
      <vt:lpstr>KARDIÁLIS TROPONINT FELISIMERŐ OLIGONUKLEOTIDOK FEJLESZTÉSE</vt:lpstr>
      <vt:lpstr>Aptamerek</vt:lpstr>
      <vt:lpstr>SELEX (Systematic Evolution of Ligands by Exponential Enrichment)</vt:lpstr>
      <vt:lpstr>Nukleáz rezisztens oligonukleotidok szelekciója</vt:lpstr>
      <vt:lpstr>Kardiális troponin I az akut koronária szindróma diagnosztikájában</vt:lpstr>
      <vt:lpstr>Eredményeink</vt:lpstr>
      <vt:lpstr>ALPHA mérések szérumban - Amplified Luminescent Proximity Homogeneous Assay</vt:lpstr>
      <vt:lpstr>További célkitűzéseink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Kardiális troponint felisimerő oligonukleotidok fejlesztése</dc:title>
  <dc:creator>Ovi_user</dc:creator>
  <cp:lastModifiedBy>Halász Andrea</cp:lastModifiedBy>
  <cp:revision>36</cp:revision>
  <dcterms:created xsi:type="dcterms:W3CDTF">2016-11-22T11:57:47Z</dcterms:created>
  <dcterms:modified xsi:type="dcterms:W3CDTF">2016-12-09T08:02:54Z</dcterms:modified>
</cp:coreProperties>
</file>