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0" r:id="rId10"/>
    <p:sldId id="264" r:id="rId11"/>
    <p:sldId id="270" r:id="rId12"/>
    <p:sldId id="266" r:id="rId13"/>
    <p:sldId id="265" r:id="rId14"/>
    <p:sldId id="272" r:id="rId15"/>
    <p:sldId id="267" r:id="rId16"/>
    <p:sldId id="268" r:id="rId17"/>
    <p:sldId id="271" r:id="rId18"/>
    <p:sldId id="269" r:id="rId19"/>
    <p:sldId id="274" r:id="rId20"/>
    <p:sldId id="273" r:id="rId21"/>
    <p:sldId id="277" r:id="rId22"/>
    <p:sldId id="275" r:id="rId23"/>
    <p:sldId id="276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88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67345-BA7B-478D-9DCE-B28BC87D116A}" type="datetimeFigureOut">
              <a:rPr lang="hu-HU"/>
              <a:pPr>
                <a:defRPr/>
              </a:pPr>
              <a:t>2023. 04. 12.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52D27-8900-4ECC-AA65-3EDDBEA00A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D56E0-901B-49D8-AFC0-873B04C9766B}" type="datetimeFigureOut">
              <a:rPr lang="hu-HU"/>
              <a:pPr>
                <a:defRPr/>
              </a:pPr>
              <a:t>2023. 04. 12.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E17D-F3BE-400F-8F61-C8FF376B895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321C2-9257-4FE4-8886-B2988A5E8061}" type="datetimeFigureOut">
              <a:rPr lang="hu-HU"/>
              <a:pPr>
                <a:defRPr/>
              </a:pPr>
              <a:t>2023. 04. 12.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6A0D8-1279-4876-9A8B-466A04FAB67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6DDA-CD25-4E54-85BC-96A15D49244B}" type="datetimeFigureOut">
              <a:rPr lang="hu-HU"/>
              <a:pPr>
                <a:defRPr/>
              </a:pPr>
              <a:t>2023. 04. 12.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C0486-9685-492D-B57E-FDE78BF13B4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D267-7751-47E5-9FD0-65386D572F40}" type="datetimeFigureOut">
              <a:rPr lang="hu-HU"/>
              <a:pPr>
                <a:defRPr/>
              </a:pPr>
              <a:t>2023. 04. 12.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EE58-E4BD-47AB-8C45-90B58280500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00B92-78D7-4E8D-98C4-FC645A28A0CC}" type="datetimeFigureOut">
              <a:rPr lang="hu-HU"/>
              <a:pPr>
                <a:defRPr/>
              </a:pPr>
              <a:t>2023. 04. 12.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292BC-1D7F-4BC1-A949-0B80620BC8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620FF-E359-4E06-8C0A-922E0C4819E9}" type="datetimeFigureOut">
              <a:rPr lang="hu-HU"/>
              <a:pPr>
                <a:defRPr/>
              </a:pPr>
              <a:t>2023. 04. 12.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2FDE-7AF6-4D83-BC01-487CB98F71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B11F6-DFC1-4BF6-B467-078B08CAEC92}" type="datetimeFigureOut">
              <a:rPr lang="hu-HU"/>
              <a:pPr>
                <a:defRPr/>
              </a:pPr>
              <a:t>2023. 04. 12.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A0A8-0F7A-4973-8E90-AA5465D9B0F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116A3-0D59-4BF5-94D7-A6CF2014B5FB}" type="datetimeFigureOut">
              <a:rPr lang="hu-HU"/>
              <a:pPr>
                <a:defRPr/>
              </a:pPr>
              <a:t>2023. 04. 12.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EE778-5D5F-4EE2-9C2A-7583A743D31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BED66-5430-4176-86A5-ABE2A3FFB551}" type="datetimeFigureOut">
              <a:rPr lang="hu-HU"/>
              <a:pPr>
                <a:defRPr/>
              </a:pPr>
              <a:t>2023. 04. 12.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EA683-BBCC-43AD-8A92-9AD2A022C0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A5AEE-74B5-479D-B90F-805030559B43}" type="datetimeFigureOut">
              <a:rPr lang="hu-HU"/>
              <a:pPr>
                <a:defRPr/>
              </a:pPr>
              <a:t>2023. 04. 12.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0169B-6A9D-4B73-BAD6-6D1380FD64C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39939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4C1A28-6FA3-4111-8899-3938E3F404B5}" type="datetimeFigureOut">
              <a:rPr lang="hu-HU"/>
              <a:pPr>
                <a:defRPr/>
              </a:pPr>
              <a:t>2023. 04. 12.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50AE6A-3D2A-451D-A724-DEA87975A74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315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>
                <a:solidFill>
                  <a:srgbClr val="FFFF00"/>
                </a:solidFill>
                <a:latin typeface="Arial Black" pitchFamily="34" charset="0"/>
              </a:rPr>
              <a:t>A következő néhány kép az egyetemet ért épület- károkat mutatja be.</a:t>
            </a:r>
          </a:p>
          <a:p>
            <a:endParaRPr lang="hu-HU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hu-HU">
                <a:solidFill>
                  <a:srgbClr val="FFFF00"/>
                </a:solidFill>
                <a:latin typeface="Arial Black" pitchFamily="34" charset="0"/>
              </a:rPr>
              <a:t>A belövések a Corvin-köz és a Kilián laktanya elleni szovjet tüzérségi támadás közben érték épületeinket. Mivel a célzások nem voltak (nem is lehettek) pontosak, az egyetemet számos belövés érte, elsősorban a Bőrklinikát és a Mária utcai Szemklinikát.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3555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0" y="365125"/>
            <a:ext cx="5937250" cy="4351338"/>
          </a:xfrm>
        </p:spPr>
      </p:pic>
      <p:pic>
        <p:nvPicPr>
          <p:cNvPr id="23556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743075"/>
            <a:ext cx="5907088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Szövegdoboz 5"/>
          <p:cNvSpPr txBox="1">
            <a:spLocks noChangeArrowheads="1"/>
          </p:cNvSpPr>
          <p:nvPr/>
        </p:nvSpPr>
        <p:spPr bwMode="auto">
          <a:xfrm>
            <a:off x="1608138" y="6096000"/>
            <a:ext cx="8997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Arial Black" pitchFamily="34" charset="0"/>
              </a:rPr>
              <a:t>1956. október 23. du. Tüntetések az Astoriánál és a Petőfi szobornál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4579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70175" y="284163"/>
            <a:ext cx="7715250" cy="5972175"/>
          </a:xfrm>
        </p:spPr>
      </p:pic>
      <p:sp>
        <p:nvSpPr>
          <p:cNvPr id="24580" name="Szövegdoboz 4"/>
          <p:cNvSpPr txBox="1">
            <a:spLocks noChangeArrowheads="1"/>
          </p:cNvSpPr>
          <p:nvPr/>
        </p:nvSpPr>
        <p:spPr bwMode="auto">
          <a:xfrm>
            <a:off x="4165600" y="6373813"/>
            <a:ext cx="4762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latin typeface="Arial Black" pitchFamily="34" charset="0"/>
              </a:rPr>
              <a:t>A rektori épület Üllői úti homlokzata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5" y="522288"/>
            <a:ext cx="6743700" cy="4576762"/>
          </a:xfr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25604" name="Szövegdoboz 4"/>
          <p:cNvSpPr txBox="1">
            <a:spLocks noChangeArrowheads="1"/>
          </p:cNvSpPr>
          <p:nvPr/>
        </p:nvSpPr>
        <p:spPr bwMode="auto">
          <a:xfrm>
            <a:off x="931863" y="5256213"/>
            <a:ext cx="441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latin typeface="Arial Black" pitchFamily="34" charset="0"/>
              </a:rPr>
              <a:t>Az Üllői út 26. bőrklinikai szárnya</a:t>
            </a:r>
          </a:p>
          <a:p>
            <a:r>
              <a:rPr lang="hu-HU" b="1">
                <a:latin typeface="Arial Black" pitchFamily="34" charset="0"/>
              </a:rPr>
              <a:t> a tanteremmel</a:t>
            </a:r>
          </a:p>
        </p:txBody>
      </p:sp>
      <p:pic>
        <p:nvPicPr>
          <p:cNvPr id="25605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1388" y="365125"/>
            <a:ext cx="4479925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Szövegdoboz 2"/>
          <p:cNvSpPr txBox="1">
            <a:spLocks noChangeArrowheads="1"/>
          </p:cNvSpPr>
          <p:nvPr/>
        </p:nvSpPr>
        <p:spPr bwMode="auto">
          <a:xfrm>
            <a:off x="7997825" y="6400800"/>
            <a:ext cx="3917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latin typeface="Arial Black" pitchFamily="34" charset="0"/>
              </a:rPr>
              <a:t>A romeltakarítás kezdete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662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6628" name="Picture 8" descr="F_kep_0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375" y="365125"/>
            <a:ext cx="5646738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F_kep_0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6463" y="365125"/>
            <a:ext cx="4089400" cy="58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Szövegdoboz 10"/>
          <p:cNvSpPr txBox="1">
            <a:spLocks noChangeArrowheads="1"/>
          </p:cNvSpPr>
          <p:nvPr/>
        </p:nvSpPr>
        <p:spPr bwMode="auto">
          <a:xfrm>
            <a:off x="942975" y="4645025"/>
            <a:ext cx="554513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>
                <a:latin typeface="Arial Black" pitchFamily="34" charset="0"/>
              </a:rPr>
              <a:t>Az Igazságügyi Orvostani Intézet és a II. sz. Kórbonctani Intézet közös épülete</a:t>
            </a:r>
          </a:p>
          <a:p>
            <a:endParaRPr lang="hu-HU" b="1">
              <a:latin typeface="Arial Black" pitchFamily="34" charset="0"/>
            </a:endParaRPr>
          </a:p>
          <a:p>
            <a:pPr algn="ctr"/>
            <a:r>
              <a:rPr lang="hu-HU" sz="1600" b="1">
                <a:latin typeface="Arial Black" pitchFamily="34" charset="0"/>
              </a:rPr>
              <a:t>(Prof. Sótonyi Péter szíves hozzájárulásával)</a:t>
            </a:r>
            <a:endParaRPr lang="hu-HU" sz="1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65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7652" name="Kép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50" y="65088"/>
            <a:ext cx="10058400" cy="665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Szövegdoboz 4"/>
          <p:cNvSpPr txBox="1">
            <a:spLocks noChangeArrowheads="1"/>
          </p:cNvSpPr>
          <p:nvPr/>
        </p:nvSpPr>
        <p:spPr bwMode="auto">
          <a:xfrm>
            <a:off x="1487488" y="7272338"/>
            <a:ext cx="9586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latin typeface="Arial Black" pitchFamily="34" charset="0"/>
              </a:rPr>
              <a:t>Az Igazságügyi Orvostani Intézet és a II. sz. Kórbonctani Intézet épülete az udvar felől. Balra a tanterem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8675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59400" y="254000"/>
            <a:ext cx="5864225" cy="6465888"/>
          </a:xfrm>
        </p:spPr>
      </p:pic>
      <p:pic>
        <p:nvPicPr>
          <p:cNvPr id="28676" name="Kép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" y="228600"/>
            <a:ext cx="4849813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Szövegdoboz 8"/>
          <p:cNvSpPr txBox="1">
            <a:spLocks noChangeArrowheads="1"/>
          </p:cNvSpPr>
          <p:nvPr/>
        </p:nvSpPr>
        <p:spPr bwMode="auto">
          <a:xfrm>
            <a:off x="2003425" y="7315200"/>
            <a:ext cx="6211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latin typeface="Arial Black" pitchFamily="34" charset="0"/>
              </a:rPr>
              <a:t>A bőrklinikai tanterem egy részlete és bejárata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9699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8063" y="390525"/>
            <a:ext cx="4557712" cy="5845175"/>
          </a:xfrm>
        </p:spPr>
      </p:pic>
      <p:sp>
        <p:nvSpPr>
          <p:cNvPr id="29700" name="Szövegdoboz 4"/>
          <p:cNvSpPr txBox="1">
            <a:spLocks noChangeArrowheads="1"/>
          </p:cNvSpPr>
          <p:nvPr/>
        </p:nvSpPr>
        <p:spPr bwMode="auto">
          <a:xfrm>
            <a:off x="7288213" y="6261100"/>
            <a:ext cx="5316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latin typeface="Arial Black" pitchFamily="34" charset="0"/>
              </a:rPr>
              <a:t>Nemzetőr (Bartalos Mihály felvétele)</a:t>
            </a:r>
          </a:p>
        </p:txBody>
      </p:sp>
      <p:pic>
        <p:nvPicPr>
          <p:cNvPr id="29701" name="Kép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25" y="390525"/>
            <a:ext cx="5489575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Szövegdoboz 6"/>
          <p:cNvSpPr txBox="1">
            <a:spLocks noChangeArrowheads="1"/>
          </p:cNvSpPr>
          <p:nvPr/>
        </p:nvSpPr>
        <p:spPr bwMode="auto">
          <a:xfrm>
            <a:off x="1247775" y="4818063"/>
            <a:ext cx="3657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latin typeface="Arial Black" pitchFamily="34" charset="0"/>
              </a:rPr>
              <a:t>A Mária utcai Szemklinika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23" name="Kép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8" y="98425"/>
            <a:ext cx="5019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4963" y="85725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Szövegdoboz 5"/>
          <p:cNvSpPr txBox="1">
            <a:spLocks noChangeArrowheads="1"/>
          </p:cNvSpPr>
          <p:nvPr/>
        </p:nvSpPr>
        <p:spPr bwMode="auto">
          <a:xfrm>
            <a:off x="1452563" y="7227888"/>
            <a:ext cx="9650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Arial Black" pitchFamily="34" charset="0"/>
              </a:rPr>
              <a:t>A Bőrklinika üvegpavilonja, háttérben a rektori épülettel, és lépcsőháza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FFFF00"/>
                </a:solidFill>
                <a:latin typeface="Arial Black" panose="020B0A04020102020204" pitchFamily="34" charset="0"/>
              </a:rPr>
              <a:t>A forradalom  bukása után az </a:t>
            </a:r>
            <a:r>
              <a:rPr lang="hu-HU" dirty="0" err="1">
                <a:solidFill>
                  <a:srgbClr val="FFFF00"/>
                </a:solidFill>
                <a:latin typeface="Arial Black" panose="020B0A04020102020204" pitchFamily="34" charset="0"/>
              </a:rPr>
              <a:t>MSzMP</a:t>
            </a:r>
            <a:r>
              <a:rPr lang="hu-HU" dirty="0">
                <a:solidFill>
                  <a:srgbClr val="FFFF00"/>
                </a:solidFill>
                <a:latin typeface="Arial Black" panose="020B0A04020102020204" pitchFamily="34" charset="0"/>
              </a:rPr>
              <a:t> és az </a:t>
            </a:r>
            <a:r>
              <a:rPr lang="hu-HU" dirty="0" err="1">
                <a:solidFill>
                  <a:srgbClr val="FFFF00"/>
                </a:solidFill>
                <a:latin typeface="Arial Black" panose="020B0A04020102020204" pitchFamily="34" charset="0"/>
              </a:rPr>
              <a:t>Eü</a:t>
            </a:r>
            <a:r>
              <a:rPr lang="hu-HU" dirty="0">
                <a:solidFill>
                  <a:srgbClr val="FFFF00"/>
                </a:solidFill>
                <a:latin typeface="Arial Black" panose="020B0A04020102020204" pitchFamily="34" charset="0"/>
              </a:rPr>
              <a:t>. Minisztérium utasítására a forradalomban részt vett egyetemi dolgozók, hallgatók „ügyeinek” kivizsgálására fegyelmi bizottságot hozott létre a rektor Dr. </a:t>
            </a:r>
            <a:r>
              <a:rPr lang="hu-HU" dirty="0" err="1">
                <a:solidFill>
                  <a:srgbClr val="FFFF00"/>
                </a:solidFill>
                <a:latin typeface="Arial Black" panose="020B0A04020102020204" pitchFamily="34" charset="0"/>
              </a:rPr>
              <a:t>Gegesi</a:t>
            </a:r>
            <a:r>
              <a:rPr lang="hu-HU" dirty="0">
                <a:solidFill>
                  <a:srgbClr val="FFFF00"/>
                </a:solidFill>
                <a:latin typeface="Arial Black" panose="020B0A04020102020204" pitchFamily="34" charset="0"/>
              </a:rPr>
              <a:t> Kiss Pál.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err="1">
                <a:solidFill>
                  <a:srgbClr val="FFFF00"/>
                </a:solidFill>
                <a:latin typeface="Arial Black" panose="020B0A04020102020204" pitchFamily="34" charset="0"/>
              </a:rPr>
              <a:t>Egyetemünkön</a:t>
            </a:r>
            <a:r>
              <a:rPr lang="hu-HU" dirty="0">
                <a:solidFill>
                  <a:srgbClr val="FFFF00"/>
                </a:solidFill>
                <a:latin typeface="Arial Black" panose="020B0A04020102020204" pitchFamily="34" charset="0"/>
              </a:rPr>
              <a:t> a fegyelmi bizottság elnöke Dr. Zoltán Imre egyetemi tanár lett (a II. sz. Szülészeti és Nőgyógyászati Klinika akkori igazgatója).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FFFF00"/>
                </a:solidFill>
                <a:latin typeface="Arial Black" panose="020B0A04020102020204" pitchFamily="34" charset="0"/>
              </a:rPr>
              <a:t>A Levéltár </a:t>
            </a:r>
            <a:r>
              <a:rPr lang="hu-HU" dirty="0" err="1">
                <a:solidFill>
                  <a:srgbClr val="FFFF00"/>
                </a:solidFill>
                <a:latin typeface="Arial Black" panose="020B0A04020102020204" pitchFamily="34" charset="0"/>
              </a:rPr>
              <a:t>anyagából</a:t>
            </a:r>
            <a:r>
              <a:rPr lang="hu-HU" dirty="0">
                <a:solidFill>
                  <a:srgbClr val="FFFF00"/>
                </a:solidFill>
                <a:latin typeface="Arial Black" panose="020B0A04020102020204" pitchFamily="34" charset="0"/>
              </a:rPr>
              <a:t> néhány példát mutatunk be. Sajnos elég sok ügy szerepelt a bizottság ülésein, elsősorban 1957. május-június hónapokban.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ctrTitle"/>
          </p:nvPr>
        </p:nvSpPr>
        <p:spPr>
          <a:xfrm>
            <a:off x="1524000" y="754063"/>
            <a:ext cx="9144000" cy="1290637"/>
          </a:xfrm>
        </p:spPr>
        <p:txBody>
          <a:bodyPr/>
          <a:lstStyle/>
          <a:p>
            <a:r>
              <a:rPr lang="hu-HU" sz="4800" b="1">
                <a:solidFill>
                  <a:srgbClr val="FFFF00"/>
                </a:solidFill>
              </a:rPr>
              <a:t>Egyetemünk-1956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2484438"/>
            <a:ext cx="9144000" cy="2335212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3100" b="1" dirty="0">
                <a:solidFill>
                  <a:srgbClr val="FFFF00"/>
                </a:solidFill>
                <a:latin typeface="Arial Black" panose="020B0A04020102020204" pitchFamily="34" charset="0"/>
              </a:rPr>
              <a:t>Összeállította: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31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Dr. </a:t>
            </a:r>
            <a:r>
              <a:rPr lang="hu-HU" sz="2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Wenger</a:t>
            </a:r>
            <a:r>
              <a:rPr lang="hu-HU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 Tibor ny. egyetemi tanár</a:t>
            </a:r>
            <a:r>
              <a:rPr lang="hu-HU" dirty="0">
                <a:solidFill>
                  <a:srgbClr val="FFFF00"/>
                </a:solidFill>
              </a:rPr>
              <a:t>, </a:t>
            </a:r>
            <a:r>
              <a:rPr lang="hu-HU" b="1" dirty="0">
                <a:solidFill>
                  <a:srgbClr val="FFFF00"/>
                </a:solidFill>
              </a:rPr>
              <a:t>Anatómiai, Szövet- és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b="1" dirty="0">
                <a:solidFill>
                  <a:srgbClr val="FFFF00"/>
                </a:solidFill>
              </a:rPr>
              <a:t>Fejlődéstani Intézet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b="1" dirty="0">
                <a:solidFill>
                  <a:srgbClr val="FFFF00"/>
                </a:solidFill>
              </a:rPr>
              <a:t>és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/>
              <a:t>, </a:t>
            </a:r>
            <a:r>
              <a:rPr lang="hu-HU" b="1" dirty="0">
                <a:solidFill>
                  <a:srgbClr val="FFFF00"/>
                </a:solidFill>
                <a:latin typeface="Arial Black" panose="020B0A04020102020204" pitchFamily="34" charset="0"/>
              </a:rPr>
              <a:t>Dr. Molnár László igazgató, </a:t>
            </a:r>
            <a:r>
              <a:rPr lang="hu-HU" b="1" dirty="0">
                <a:solidFill>
                  <a:srgbClr val="FFFF00"/>
                </a:solidFill>
              </a:rPr>
              <a:t>Központi Levéltár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2771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21138" y="261938"/>
            <a:ext cx="4867275" cy="6519862"/>
          </a:xfrm>
        </p:spPr>
      </p:pic>
      <p:sp>
        <p:nvSpPr>
          <p:cNvPr id="5" name="Téglalap 4"/>
          <p:cNvSpPr/>
          <p:nvPr/>
        </p:nvSpPr>
        <p:spPr>
          <a:xfrm>
            <a:off x="8780463" y="261938"/>
            <a:ext cx="1277937" cy="6519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37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3796" name="Kép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438" y="263525"/>
            <a:ext cx="4848225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63525"/>
            <a:ext cx="4848225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4819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52400"/>
            <a:ext cx="4876800" cy="6530975"/>
          </a:xfrm>
        </p:spPr>
      </p:pic>
      <p:pic>
        <p:nvPicPr>
          <p:cNvPr id="34820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0650" y="152400"/>
            <a:ext cx="4883150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5843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138" y="365125"/>
            <a:ext cx="4473575" cy="5991225"/>
          </a:xfrm>
        </p:spPr>
      </p:pic>
      <p:pic>
        <p:nvPicPr>
          <p:cNvPr id="35844" name="Kép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525" y="142875"/>
            <a:ext cx="5121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6867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6688" y="365125"/>
            <a:ext cx="5802312" cy="4111625"/>
          </a:xfrm>
        </p:spPr>
      </p:pic>
      <p:pic>
        <p:nvPicPr>
          <p:cNvPr id="36868" name="Kép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7425" y="2503488"/>
            <a:ext cx="6029325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0" y="365125"/>
            <a:ext cx="363538" cy="4235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11960225" y="2503488"/>
            <a:ext cx="136525" cy="427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7891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9788" y="269875"/>
            <a:ext cx="4849812" cy="6496050"/>
          </a:xfrm>
        </p:spPr>
      </p:pic>
      <p:pic>
        <p:nvPicPr>
          <p:cNvPr id="37892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5575" y="263525"/>
            <a:ext cx="4848225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Szövegdoboz 6"/>
          <p:cNvSpPr txBox="1">
            <a:spLocks noChangeArrowheads="1"/>
          </p:cNvSpPr>
          <p:nvPr/>
        </p:nvSpPr>
        <p:spPr bwMode="auto">
          <a:xfrm flipH="1">
            <a:off x="7183438" y="3865563"/>
            <a:ext cx="616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>
                <a:latin typeface="Arial Black" pitchFamily="34" charset="0"/>
                <a:cs typeface="Times New Roman" pitchFamily="18" charset="0"/>
              </a:rPr>
              <a:t>KÖSZÖNJÜK A FIGYELMET</a:t>
            </a:r>
          </a:p>
        </p:txBody>
      </p:sp>
      <p:pic>
        <p:nvPicPr>
          <p:cNvPr id="104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4238" y="0"/>
            <a:ext cx="512127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7416800" y="207963"/>
          <a:ext cx="4622800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" r:id="rId3" imgW="4622222" imgH="3111111" progId="">
                  <p:embed/>
                </p:oleObj>
              </mc:Choice>
              <mc:Fallback>
                <p:oleObj name="Image" r:id="rId3" imgW="4622222" imgH="3111111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207963"/>
                        <a:ext cx="4622800" cy="311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2682875" y="6291263"/>
            <a:ext cx="42545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Szervátiusz</a:t>
            </a:r>
            <a:r>
              <a:rPr lang="hu-HU" b="1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hu-H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Tibor: </a:t>
            </a:r>
            <a:r>
              <a:rPr lang="hu-HU" b="1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1956-os emlékmű </a:t>
            </a:r>
            <a:r>
              <a:rPr lang="hu-H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(terv)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>
          <a:xfrm>
            <a:off x="838200" y="755650"/>
            <a:ext cx="10515600" cy="1325563"/>
          </a:xfrm>
        </p:spPr>
        <p:txBody>
          <a:bodyPr/>
          <a:lstStyle/>
          <a:p>
            <a:pPr algn="ctr"/>
            <a:r>
              <a:rPr lang="hu-HU" b="1">
                <a:solidFill>
                  <a:srgbClr val="FFFF00"/>
                </a:solidFill>
                <a:latin typeface="Arial Black" pitchFamily="34" charset="0"/>
              </a:rPr>
              <a:t>Az 1956-os események nyomtatott dokumentumai</a:t>
            </a:r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>
          <a:xfrm>
            <a:off x="838200" y="3057525"/>
            <a:ext cx="10515600" cy="2843213"/>
          </a:xfrm>
        </p:spPr>
        <p:txBody>
          <a:bodyPr/>
          <a:lstStyle/>
          <a:p>
            <a:r>
              <a:rPr lang="hu-HU">
                <a:solidFill>
                  <a:srgbClr val="FFFF00"/>
                </a:solidFill>
                <a:latin typeface="Arial Black" pitchFamily="34" charset="0"/>
              </a:rPr>
              <a:t>A nyomtatványok, újságcikkek, röplapok eredeti példányai a Központi Levéltárban megtalálhatók.</a:t>
            </a:r>
          </a:p>
          <a:p>
            <a:endParaRPr lang="hu-HU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hu-HU">
                <a:solidFill>
                  <a:srgbClr val="FFFF00"/>
                </a:solidFill>
                <a:latin typeface="Arial Black" pitchFamily="34" charset="0"/>
              </a:rPr>
              <a:t>A nyomtatványok gyűjtése a forradalom napjaiban, illetve 1956. november elején történt.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6387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93663"/>
            <a:ext cx="4195763" cy="64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2935288" y="2633663"/>
            <a:ext cx="2098675" cy="3889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838200" y="3295650"/>
            <a:ext cx="2097088" cy="32019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6390" name="Kép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365125"/>
            <a:ext cx="3970338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Szövegdoboz 10"/>
          <p:cNvSpPr txBox="1">
            <a:spLocks noChangeArrowheads="1"/>
          </p:cNvSpPr>
          <p:nvPr/>
        </p:nvSpPr>
        <p:spPr bwMode="auto">
          <a:xfrm>
            <a:off x="6821488" y="6110288"/>
            <a:ext cx="4645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latin typeface="Arial Black" pitchFamily="34" charset="0"/>
              </a:rPr>
              <a:t>Megjelent 23-án du. 15 – 17h körül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7411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5075" y="1027113"/>
            <a:ext cx="6842125" cy="4960937"/>
          </a:xfrm>
        </p:spPr>
      </p:pic>
      <p:sp>
        <p:nvSpPr>
          <p:cNvPr id="17412" name="Szövegdoboz 4"/>
          <p:cNvSpPr txBox="1">
            <a:spLocks noChangeArrowheads="1"/>
          </p:cNvSpPr>
          <p:nvPr/>
        </p:nvSpPr>
        <p:spPr bwMode="auto">
          <a:xfrm>
            <a:off x="3948113" y="6124575"/>
            <a:ext cx="4654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latin typeface="Arial Black" pitchFamily="34" charset="0"/>
              </a:rPr>
              <a:t>Megjelent november első napjaiban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8435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963" y="892175"/>
            <a:ext cx="6378575" cy="4351338"/>
          </a:xfrm>
        </p:spPr>
      </p:pic>
      <p:pic>
        <p:nvPicPr>
          <p:cNvPr id="18436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1563" y="141288"/>
            <a:ext cx="4473575" cy="65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9459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0400" y="750888"/>
            <a:ext cx="7851775" cy="53578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483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9713" y="111125"/>
            <a:ext cx="3671887" cy="6659563"/>
          </a:xfrm>
        </p:spPr>
      </p:pic>
      <p:pic>
        <p:nvPicPr>
          <p:cNvPr id="20484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913" y="365125"/>
            <a:ext cx="68580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Szövegdoboz 6"/>
          <p:cNvSpPr txBox="1">
            <a:spLocks noChangeArrowheads="1"/>
          </p:cNvSpPr>
          <p:nvPr/>
        </p:nvSpPr>
        <p:spPr bwMode="auto">
          <a:xfrm>
            <a:off x="396875" y="365125"/>
            <a:ext cx="170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Arial Black" pitchFamily="34" charset="0"/>
              </a:rPr>
              <a:t>KIS ÚJSÁG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1507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02175" y="150813"/>
            <a:ext cx="3860800" cy="6026150"/>
          </a:xfrm>
        </p:spPr>
      </p:pic>
      <p:sp>
        <p:nvSpPr>
          <p:cNvPr id="21508" name="Szövegdoboz 4"/>
          <p:cNvSpPr txBox="1">
            <a:spLocks noChangeArrowheads="1"/>
          </p:cNvSpPr>
          <p:nvPr/>
        </p:nvSpPr>
        <p:spPr bwMode="auto">
          <a:xfrm>
            <a:off x="4467225" y="6319838"/>
            <a:ext cx="472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latin typeface="Arial Black" pitchFamily="34" charset="0"/>
              </a:rPr>
              <a:t>Megjelent november 6-án, vagy 7-én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333</Words>
  <Application>Microsoft Office PowerPoint</Application>
  <PresentationFormat>Szélesvásznú</PresentationFormat>
  <Paragraphs>37</Paragraphs>
  <Slides>26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Office-téma</vt:lpstr>
      <vt:lpstr>Image</vt:lpstr>
      <vt:lpstr>PowerPoint-bemutató</vt:lpstr>
      <vt:lpstr>Egyetemünk-1956</vt:lpstr>
      <vt:lpstr>Az 1956-os események nyomtatott dokumentumai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Egyetemünk-1956</dc:title>
  <dc:creator>wenger</dc:creator>
  <cp:lastModifiedBy>Csokonai Dániel (EOK Informatika)</cp:lastModifiedBy>
  <cp:revision>41</cp:revision>
  <dcterms:created xsi:type="dcterms:W3CDTF">2016-09-22T14:39:50Z</dcterms:created>
  <dcterms:modified xsi:type="dcterms:W3CDTF">2023-04-12T10:47:01Z</dcterms:modified>
</cp:coreProperties>
</file>