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7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F4303-1F7F-444D-A33B-4D15D6BE035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2428-4486-40EE-808B-CB630533320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41B34-C94B-4172-870D-A139267291D2}" type="slidenum">
              <a:rPr lang="hu-HU" smtClean="0"/>
              <a:pPr/>
              <a:t>42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A8CE00-3E93-4F61-9581-F2CCE95C1F1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1F9E4-45B7-4BEA-82E8-0B67FD7BBBC9}" type="datetimeFigureOut">
              <a:rPr lang="en-US" smtClean="0"/>
              <a:t>11/25/2016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92725-07CA-449D-910B-ED5BD03D4FD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980728"/>
            <a:ext cx="7772400" cy="2203785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Neuro-esztétika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Prof. Dr. Nagy Zoltán</a:t>
            </a:r>
          </a:p>
          <a:p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SE  </a:t>
            </a:r>
            <a:r>
              <a:rPr lang="hu-HU" sz="16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Vascularis</a:t>
            </a:r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Neurológiai Tanszéki Csoport</a:t>
            </a:r>
          </a:p>
          <a:p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Pannón Egyetem Bioelektromos Képalkotó Kutató Laboratórium</a:t>
            </a:r>
          </a:p>
          <a:p>
            <a:r>
              <a:rPr lang="hu-HU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Országos Klinikai Idegtudományi Intézet</a:t>
            </a:r>
          </a:p>
          <a:p>
            <a:endParaRPr lang="hu-HU" sz="16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20688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Everyone wants to understand art. Why not try to understand the song of bird?</a:t>
            </a:r>
          </a:p>
          <a:p>
            <a:r>
              <a:rPr lang="en-US" dirty="0"/>
              <a:t>	</a:t>
            </a:r>
            <a:r>
              <a:rPr lang="en-US" dirty="0" smtClean="0"/>
              <a:t>				                                    Pablo Picasso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pple Chancery"/>
                <a:cs typeface="Apple Chancery"/>
              </a:rPr>
              <a:t>Neuroesztétika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556792"/>
            <a:ext cx="7272808" cy="529375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b="1" i="1" dirty="0" smtClean="0"/>
              <a:t>ESZTÉTIKA</a:t>
            </a:r>
            <a:r>
              <a:rPr lang="hu-HU" sz="3200" b="1" dirty="0" smtClean="0">
                <a:solidFill>
                  <a:srgbClr val="777777"/>
                </a:solidFill>
              </a:rPr>
              <a:t>, </a:t>
            </a:r>
            <a:r>
              <a:rPr lang="hu-HU" sz="3200" dirty="0" smtClean="0">
                <a:solidFill>
                  <a:srgbClr val="777777"/>
                </a:solidFill>
              </a:rPr>
              <a:t>a művészet elmélete, a   </a:t>
            </a:r>
            <a:r>
              <a:rPr lang="hu-HU" sz="3200" dirty="0">
                <a:solidFill>
                  <a:srgbClr val="777777"/>
                </a:solidFill>
              </a:rPr>
              <a:t>szociális, institúcionális, </a:t>
            </a:r>
            <a:r>
              <a:rPr lang="hu-HU" sz="3200" dirty="0" smtClean="0">
                <a:solidFill>
                  <a:srgbClr val="777777"/>
                </a:solidFill>
              </a:rPr>
              <a:t>hisztórikus,  </a:t>
            </a:r>
            <a:r>
              <a:rPr lang="hu-HU" sz="3200" dirty="0">
                <a:solidFill>
                  <a:srgbClr val="777777"/>
                </a:solidFill>
              </a:rPr>
              <a:t>ismeretelméleti kontextusban </a:t>
            </a:r>
            <a:r>
              <a:rPr lang="hu-HU" sz="3200" dirty="0" smtClean="0">
                <a:solidFill>
                  <a:srgbClr val="777777"/>
                </a:solidFill>
              </a:rPr>
              <a:t>vizsgálja befogadást, </a:t>
            </a:r>
            <a:r>
              <a:rPr lang="hu-HU" sz="3200" dirty="0">
                <a:solidFill>
                  <a:srgbClr val="777777"/>
                </a:solidFill>
              </a:rPr>
              <a:t>ezzel </a:t>
            </a:r>
            <a:r>
              <a:rPr lang="hu-HU" sz="3200" dirty="0" smtClean="0">
                <a:solidFill>
                  <a:srgbClr val="777777"/>
                </a:solidFill>
              </a:rPr>
              <a:t>szemben, a </a:t>
            </a:r>
            <a:r>
              <a:rPr lang="hu-HU" sz="3200" b="1" i="1" dirty="0">
                <a:solidFill>
                  <a:srgbClr val="000000"/>
                </a:solidFill>
              </a:rPr>
              <a:t>NEUROESZTÉTIKA</a:t>
            </a:r>
            <a:r>
              <a:rPr lang="hu-HU" sz="3200" b="1" dirty="0">
                <a:solidFill>
                  <a:srgbClr val="777777"/>
                </a:solidFill>
              </a:rPr>
              <a:t> </a:t>
            </a:r>
            <a:r>
              <a:rPr lang="hu-HU" sz="3200" dirty="0">
                <a:solidFill>
                  <a:srgbClr val="777777"/>
                </a:solidFill>
              </a:rPr>
              <a:t>a művészi alkotás  alkotóban-</a:t>
            </a:r>
            <a:r>
              <a:rPr lang="hu-HU" sz="3200" dirty="0" smtClean="0">
                <a:solidFill>
                  <a:srgbClr val="777777"/>
                </a:solidFill>
              </a:rPr>
              <a:t>műélvezőben, befogadóban a </a:t>
            </a:r>
            <a:r>
              <a:rPr lang="hu-HU" sz="3200" dirty="0">
                <a:solidFill>
                  <a:srgbClr val="777777"/>
                </a:solidFill>
              </a:rPr>
              <a:t>kognitív neurobiológiai eseményeket kívánja elemezni </a:t>
            </a:r>
            <a:r>
              <a:rPr lang="hu-HU" sz="3200" dirty="0" smtClean="0">
                <a:solidFill>
                  <a:srgbClr val="777777"/>
                </a:solidFill>
              </a:rPr>
              <a:t>( kognitív pszichológia, ennek funkcionális morfológiai elemzése agyi képalkotással - EEG</a:t>
            </a:r>
            <a:r>
              <a:rPr lang="hu-HU" sz="3200" dirty="0">
                <a:solidFill>
                  <a:srgbClr val="777777"/>
                </a:solidFill>
              </a:rPr>
              <a:t>, fMRI)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6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Látás</a:t>
            </a:r>
            <a:r>
              <a:rPr lang="en-US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, </a:t>
            </a:r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képfeldolgozás</a:t>
            </a:r>
            <a:r>
              <a:rPr lang="en-US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pszicho-fiziológiaia</a:t>
            </a:r>
            <a:r>
              <a:rPr lang="en-US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elemei</a:t>
            </a:r>
            <a:endParaRPr lang="en-US" dirty="0">
              <a:solidFill>
                <a:srgbClr val="558ED5"/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2132856"/>
            <a:ext cx="2016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Érzékelés</a:t>
            </a:r>
            <a:endParaRPr lang="en-US" sz="2400" dirty="0" smtClean="0"/>
          </a:p>
          <a:p>
            <a:r>
              <a:rPr lang="en-US" sz="2400" dirty="0" err="1" smtClean="0"/>
              <a:t>Percepció</a:t>
            </a:r>
            <a:endParaRPr lang="en-US" sz="2400" dirty="0" smtClean="0"/>
          </a:p>
          <a:p>
            <a:r>
              <a:rPr lang="en-US" sz="2400" dirty="0" err="1" smtClean="0"/>
              <a:t>Figyelem</a:t>
            </a:r>
            <a:endParaRPr lang="en-US" sz="2400" dirty="0" smtClean="0"/>
          </a:p>
          <a:p>
            <a:r>
              <a:rPr lang="en-US" sz="2400" dirty="0" err="1" smtClean="0"/>
              <a:t>Jutalom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Tanulás</a:t>
            </a:r>
            <a:endParaRPr lang="en-US" sz="2400" dirty="0" smtClean="0"/>
          </a:p>
          <a:p>
            <a:r>
              <a:rPr lang="en-US" sz="2400" dirty="0" err="1" smtClean="0"/>
              <a:t>Emlékezés</a:t>
            </a:r>
            <a:endParaRPr lang="en-US" sz="2400" dirty="0" smtClean="0"/>
          </a:p>
          <a:p>
            <a:r>
              <a:rPr lang="en-US" sz="2400" dirty="0" err="1" smtClean="0"/>
              <a:t>Érzelem</a:t>
            </a:r>
            <a:endParaRPr lang="en-US" sz="2400" dirty="0" smtClean="0"/>
          </a:p>
          <a:p>
            <a:r>
              <a:rPr lang="en-US" sz="2400" dirty="0" err="1" smtClean="0"/>
              <a:t>Döntéshozatal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1268760"/>
            <a:ext cx="403244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Rudolf </a:t>
            </a:r>
            <a:r>
              <a:rPr lang="en-US" sz="2400" b="1" dirty="0" err="1" smtClean="0"/>
              <a:t>Arnheim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alaklélektani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munkájának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fejezetei</a:t>
            </a:r>
            <a:r>
              <a:rPr lang="en-US" sz="2400" b="1" dirty="0" smtClean="0"/>
              <a:t>:</a:t>
            </a:r>
          </a:p>
          <a:p>
            <a:r>
              <a:rPr lang="en-US" sz="2400" dirty="0" err="1" smtClean="0"/>
              <a:t>Egyensúly</a:t>
            </a:r>
            <a:endParaRPr lang="en-US" sz="2400" dirty="0" smtClean="0"/>
          </a:p>
          <a:p>
            <a:r>
              <a:rPr lang="en-US" sz="2400" dirty="0" err="1" smtClean="0"/>
              <a:t>Alak</a:t>
            </a:r>
            <a:endParaRPr lang="en-US" sz="2400" dirty="0" smtClean="0"/>
          </a:p>
          <a:p>
            <a:r>
              <a:rPr lang="en-US" sz="2400" dirty="0" err="1" smtClean="0"/>
              <a:t>Formafejlődés</a:t>
            </a:r>
            <a:endParaRPr lang="en-US" sz="2400" dirty="0" smtClean="0"/>
          </a:p>
          <a:p>
            <a:r>
              <a:rPr lang="en-US" sz="2400" dirty="0" err="1" smtClean="0"/>
              <a:t>Tér</a:t>
            </a:r>
            <a:endParaRPr lang="en-US" sz="2400" dirty="0" smtClean="0"/>
          </a:p>
          <a:p>
            <a:r>
              <a:rPr lang="en-US" sz="2400" dirty="0" err="1" smtClean="0"/>
              <a:t>Fény</a:t>
            </a:r>
            <a:endParaRPr lang="en-US" sz="2400" dirty="0" smtClean="0"/>
          </a:p>
          <a:p>
            <a:r>
              <a:rPr lang="en-US" sz="2400" dirty="0" err="1" smtClean="0"/>
              <a:t>Szin</a:t>
            </a:r>
            <a:endParaRPr lang="en-US" sz="2400" dirty="0" smtClean="0"/>
          </a:p>
          <a:p>
            <a:r>
              <a:rPr lang="en-US" sz="2400" dirty="0" err="1" smtClean="0"/>
              <a:t>Mozgás</a:t>
            </a:r>
            <a:endParaRPr lang="en-US" sz="2400" dirty="0" smtClean="0"/>
          </a:p>
          <a:p>
            <a:r>
              <a:rPr lang="en-US" sz="2400" dirty="0" err="1" smtClean="0"/>
              <a:t>Dinamika</a:t>
            </a:r>
            <a:endParaRPr lang="en-US" sz="2400" dirty="0" smtClean="0"/>
          </a:p>
          <a:p>
            <a:r>
              <a:rPr lang="en-US" sz="2400" dirty="0" err="1" smtClean="0"/>
              <a:t>Kifejezés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5657671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Toppino</a:t>
            </a:r>
            <a:r>
              <a:rPr lang="en-US" dirty="0" smtClean="0"/>
              <a:t> 2004-kétértelmű </a:t>
            </a:r>
            <a:r>
              <a:rPr lang="en-US" dirty="0" err="1" smtClean="0"/>
              <a:t>ábrák-percepciót</a:t>
            </a:r>
            <a:r>
              <a:rPr lang="en-US" dirty="0" smtClean="0"/>
              <a:t> </a:t>
            </a:r>
            <a:r>
              <a:rPr lang="en-US" dirty="0" err="1" smtClean="0"/>
              <a:t>hipotézisek</a:t>
            </a:r>
            <a:r>
              <a:rPr lang="en-US" dirty="0" smtClean="0"/>
              <a:t> </a:t>
            </a:r>
            <a:r>
              <a:rPr lang="en-US" dirty="0" err="1" smtClean="0"/>
              <a:t>irányítják</a:t>
            </a:r>
            <a:r>
              <a:rPr lang="en-US" dirty="0" smtClean="0"/>
              <a:t>,  “top-down” 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feldolgozás-kéreg</a:t>
            </a:r>
            <a:r>
              <a:rPr lang="en-US" dirty="0" smtClean="0"/>
              <a:t> “</a:t>
            </a:r>
            <a:r>
              <a:rPr lang="en-US" dirty="0" err="1" smtClean="0"/>
              <a:t>kifáradása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861048"/>
            <a:ext cx="2802248" cy="17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2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Neuropsychológiai</a:t>
            </a:r>
            <a:r>
              <a:rPr lang="hu-HU" dirty="0" smtClean="0">
                <a:solidFill>
                  <a:srgbClr val="558ED5"/>
                </a:solidFill>
                <a:latin typeface="Apple Chancery"/>
                <a:cs typeface="Apple Chancery"/>
              </a:rPr>
              <a:t> megközelítés</a:t>
            </a:r>
            <a:endParaRPr lang="en-US" dirty="0">
              <a:solidFill>
                <a:srgbClr val="558ED5"/>
              </a:solidFill>
              <a:latin typeface="Apple Chancery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4038600" cy="51125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u-HU" b="1" dirty="0" smtClean="0"/>
              <a:t>Semir Zeki </a:t>
            </a:r>
            <a:r>
              <a:rPr lang="hu-HU" dirty="0"/>
              <a:t>2</a:t>
            </a:r>
            <a:r>
              <a:rPr lang="hu-HU" dirty="0" smtClean="0"/>
              <a:t> szabálya (1999)</a:t>
            </a:r>
          </a:p>
          <a:p>
            <a:pPr>
              <a:buNone/>
            </a:pPr>
            <a:r>
              <a:rPr lang="hu-HU" sz="1800" b="1" dirty="0" smtClean="0"/>
              <a:t>Állandóság törvénye </a:t>
            </a:r>
            <a:r>
              <a:rPr lang="hu-HU" sz="1800" dirty="0" smtClean="0"/>
              <a:t>(tárgy különböző ábrázolása az agyban konstans leképezést eredményez (A festő a tárgy platoni ideálját ábrázolja</a:t>
            </a:r>
          </a:p>
          <a:p>
            <a:pPr>
              <a:buNone/>
            </a:pPr>
            <a:r>
              <a:rPr lang="hu-HU" sz="1800" dirty="0" smtClean="0"/>
              <a:t>	</a:t>
            </a:r>
            <a:r>
              <a:rPr lang="hu-HU" sz="1400" dirty="0" smtClean="0"/>
              <a:t> Monet  a nélkül festi le a témát, hogy annak valódi formája megjelenne.</a:t>
            </a:r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r>
              <a:rPr lang="hu-HU" sz="1400" dirty="0" smtClean="0"/>
              <a:t>	</a:t>
            </a:r>
          </a:p>
          <a:p>
            <a:pPr>
              <a:buNone/>
            </a:pPr>
            <a:endParaRPr lang="hu-HU" sz="1400" b="1" dirty="0" smtClean="0"/>
          </a:p>
          <a:p>
            <a:pPr>
              <a:buNone/>
            </a:pPr>
            <a:endParaRPr lang="hu-HU" sz="1800" b="1" dirty="0" smtClean="0"/>
          </a:p>
          <a:p>
            <a:pPr>
              <a:buNone/>
            </a:pPr>
            <a:r>
              <a:rPr lang="hu-HU" sz="1800" b="1" dirty="0" smtClean="0"/>
              <a:t>Absztrahálás törvénye </a:t>
            </a:r>
            <a:r>
              <a:rPr lang="hu-HU" sz="1800" dirty="0" smtClean="0"/>
              <a:t> Limitált memoria kapacitás miatt az agy absztrahál (kérdés a mechanizmus) Ezt utánozza a festő  is.</a:t>
            </a:r>
            <a:endParaRPr lang="en-US" sz="1800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52174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u-HU" b="1" dirty="0" smtClean="0"/>
              <a:t>V.S. Ramachandran </a:t>
            </a:r>
            <a:r>
              <a:rPr lang="hu-HU" dirty="0" smtClean="0"/>
              <a:t>(1999)</a:t>
            </a:r>
          </a:p>
          <a:p>
            <a:pPr>
              <a:buNone/>
            </a:pPr>
            <a:r>
              <a:rPr lang="hu-HU" dirty="0" smtClean="0"/>
              <a:t>8 (10) szabálya</a:t>
            </a:r>
          </a:p>
          <a:p>
            <a:pPr>
              <a:buNone/>
            </a:pPr>
            <a:r>
              <a:rPr lang="hu-HU" b="1" dirty="0" smtClean="0"/>
              <a:t>	</a:t>
            </a:r>
            <a:r>
              <a:rPr lang="hu-HU" sz="1800" b="1" dirty="0" err="1" smtClean="0"/>
              <a:t>Peak</a:t>
            </a:r>
            <a:r>
              <a:rPr lang="hu-HU" sz="1800" b="1" dirty="0" smtClean="0"/>
              <a:t> Shift </a:t>
            </a:r>
            <a:r>
              <a:rPr lang="hu-HU" sz="1800" b="1" dirty="0" err="1" smtClean="0"/>
              <a:t>principium</a:t>
            </a:r>
            <a:r>
              <a:rPr lang="hu-HU" sz="1800" b="1" dirty="0" smtClean="0"/>
              <a:t> </a:t>
            </a:r>
            <a:r>
              <a:rPr lang="hu-HU" sz="1400" dirty="0" smtClean="0"/>
              <a:t>Hangsúly-eltolás redundancia kiküszöbölés (agy és művész hasonlóan működik)</a:t>
            </a:r>
          </a:p>
          <a:p>
            <a:pPr>
              <a:buNone/>
            </a:pPr>
            <a:r>
              <a:rPr lang="hu-HU" sz="1400" dirty="0" smtClean="0"/>
              <a:t>	</a:t>
            </a:r>
            <a:r>
              <a:rPr lang="hu-HU" sz="1800" b="1" dirty="0" smtClean="0"/>
              <a:t>Izoláció </a:t>
            </a:r>
            <a:r>
              <a:rPr lang="hu-HU" sz="1400" dirty="0" smtClean="0"/>
              <a:t>(lényegkiemelés-karikatúra)</a:t>
            </a:r>
          </a:p>
          <a:p>
            <a:pPr>
              <a:buNone/>
            </a:pPr>
            <a:r>
              <a:rPr lang="hu-HU" sz="1400" dirty="0" smtClean="0"/>
              <a:t>	</a:t>
            </a:r>
            <a:r>
              <a:rPr lang="hu-HU" sz="1800" b="1" dirty="0" smtClean="0"/>
              <a:t>Csoportosítás</a:t>
            </a:r>
          </a:p>
          <a:p>
            <a:pPr>
              <a:buNone/>
            </a:pPr>
            <a:r>
              <a:rPr lang="hu-HU" sz="1800" b="1" dirty="0" smtClean="0"/>
              <a:t>	Kontraszt</a:t>
            </a:r>
          </a:p>
          <a:p>
            <a:pPr>
              <a:buNone/>
            </a:pPr>
            <a:r>
              <a:rPr lang="hu-HU" sz="1800" b="1" dirty="0" smtClean="0"/>
              <a:t>	Percepciós probléma megoldás</a:t>
            </a:r>
          </a:p>
          <a:p>
            <a:pPr>
              <a:buNone/>
            </a:pPr>
            <a:r>
              <a:rPr lang="hu-HU" sz="1800" b="1" dirty="0" smtClean="0"/>
              <a:t>	Látópont meghatározás</a:t>
            </a:r>
          </a:p>
          <a:p>
            <a:pPr>
              <a:buNone/>
            </a:pPr>
            <a:r>
              <a:rPr lang="hu-HU" sz="1800" b="1" dirty="0" smtClean="0"/>
              <a:t>	Vizuális metafora</a:t>
            </a:r>
          </a:p>
          <a:p>
            <a:pPr>
              <a:buNone/>
            </a:pPr>
            <a:r>
              <a:rPr lang="hu-HU" sz="1800" b="1" dirty="0" smtClean="0"/>
              <a:t>	Szimmetria</a:t>
            </a:r>
          </a:p>
          <a:p>
            <a:pPr>
              <a:buNone/>
            </a:pPr>
            <a:endParaRPr lang="hu-HU" sz="1800" b="1" dirty="0" smtClean="0"/>
          </a:p>
          <a:p>
            <a:pPr>
              <a:buNone/>
            </a:pPr>
            <a:r>
              <a:rPr lang="hu-HU" sz="1400" dirty="0" err="1" smtClean="0"/>
              <a:t>Ramachandran</a:t>
            </a:r>
            <a:r>
              <a:rPr lang="hu-HU" sz="1400" dirty="0" smtClean="0"/>
              <a:t> V.S., </a:t>
            </a:r>
            <a:r>
              <a:rPr lang="hu-HU" sz="1400" dirty="0" err="1" smtClean="0"/>
              <a:t>Hirstein</a:t>
            </a:r>
            <a:r>
              <a:rPr lang="hu-HU" sz="1400" dirty="0" smtClean="0"/>
              <a:t> W.:  The Science of art. A </a:t>
            </a:r>
            <a:r>
              <a:rPr lang="hu-HU" sz="1400" dirty="0" err="1" smtClean="0"/>
              <a:t>neurological</a:t>
            </a:r>
            <a:r>
              <a:rPr lang="hu-HU" sz="1400" dirty="0" smtClean="0"/>
              <a:t> </a:t>
            </a:r>
            <a:r>
              <a:rPr lang="hu-HU" sz="1400" dirty="0" err="1" smtClean="0"/>
              <a:t>theory</a:t>
            </a:r>
            <a:r>
              <a:rPr lang="hu-HU" sz="1400" dirty="0" smtClean="0"/>
              <a:t> of </a:t>
            </a:r>
            <a:r>
              <a:rPr lang="hu-HU" sz="1400" dirty="0" err="1" smtClean="0"/>
              <a:t>aesthetic</a:t>
            </a:r>
            <a:r>
              <a:rPr lang="hu-HU" sz="1400" dirty="0" smtClean="0"/>
              <a:t> </a:t>
            </a:r>
            <a:r>
              <a:rPr lang="hu-HU" sz="1400" dirty="0" err="1" smtClean="0"/>
              <a:t>expreience</a:t>
            </a:r>
            <a:r>
              <a:rPr lang="hu-HU" sz="1400" dirty="0" smtClean="0"/>
              <a:t>. 1999. J,Consc.Stud.6:15-51</a:t>
            </a:r>
            <a:r>
              <a:rPr lang="hu-HU" sz="1800" b="1" dirty="0" smtClean="0"/>
              <a:t>		</a:t>
            </a:r>
            <a:endParaRPr lang="en-US" sz="1400" dirty="0"/>
          </a:p>
        </p:txBody>
      </p:sp>
      <p:pic>
        <p:nvPicPr>
          <p:cNvPr id="45058" name="Picture 2" descr="https://upload.wikimedia.org/wikipedia/commons/2/2d/Monet-_Der_Rosenweg_in_Givern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3429000"/>
            <a:ext cx="1806651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Semir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Zeki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kognitív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pszichológus</a:t>
            </a:r>
            <a:endParaRPr lang="en-US" dirty="0">
              <a:solidFill>
                <a:srgbClr val="558ED5"/>
              </a:solidFill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Állandóság</a:t>
            </a:r>
            <a:r>
              <a:rPr lang="en-US" dirty="0" smtClean="0"/>
              <a:t>/constancy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dirty="0" err="1" smtClean="0"/>
              <a:t>felhalmozódott</a:t>
            </a:r>
            <a:r>
              <a:rPr lang="en-US" sz="1800" dirty="0" smtClean="0"/>
              <a:t> </a:t>
            </a:r>
            <a:r>
              <a:rPr lang="en-US" sz="1800" dirty="0" err="1" smtClean="0"/>
              <a:t>vizuális</a:t>
            </a:r>
            <a:r>
              <a:rPr lang="en-US" sz="1800" dirty="0" smtClean="0"/>
              <a:t> </a:t>
            </a:r>
            <a:r>
              <a:rPr lang="en-US" sz="1800" dirty="0" err="1" smtClean="0"/>
              <a:t>tapasztalatok</a:t>
            </a:r>
            <a:r>
              <a:rPr lang="en-US" sz="1800" dirty="0" smtClean="0"/>
              <a:t> </a:t>
            </a:r>
            <a:r>
              <a:rPr lang="en-US" sz="1800" dirty="0" err="1" smtClean="0"/>
              <a:t>alapján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agyban</a:t>
            </a:r>
            <a:r>
              <a:rPr lang="en-US" sz="1800" dirty="0" smtClean="0"/>
              <a:t> </a:t>
            </a:r>
            <a:r>
              <a:rPr lang="en-US" sz="1800" dirty="0" err="1" smtClean="0"/>
              <a:t>kialakul</a:t>
            </a:r>
            <a:r>
              <a:rPr lang="en-US" sz="1800" dirty="0" smtClean="0"/>
              <a:t> a </a:t>
            </a:r>
            <a:r>
              <a:rPr lang="en-US" sz="1800" dirty="0" err="1" smtClean="0"/>
              <a:t>tárgy</a:t>
            </a:r>
            <a:r>
              <a:rPr lang="en-US" sz="1800" dirty="0" smtClean="0"/>
              <a:t> </a:t>
            </a:r>
            <a:r>
              <a:rPr lang="en-US" sz="1800" dirty="0" err="1" smtClean="0"/>
              <a:t>fogalma</a:t>
            </a:r>
            <a:r>
              <a:rPr lang="en-US" sz="1800" dirty="0" smtClean="0"/>
              <a:t> (pl. </a:t>
            </a:r>
            <a:r>
              <a:rPr lang="en-US" sz="1800" dirty="0" err="1" smtClean="0"/>
              <a:t>arcfelismerés</a:t>
            </a:r>
            <a:r>
              <a:rPr lang="en-US" sz="1800" dirty="0" smtClean="0"/>
              <a:t>) </a:t>
            </a:r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 err="1" smtClean="0"/>
              <a:t>lényeges</a:t>
            </a:r>
            <a:r>
              <a:rPr lang="en-US" sz="1800" dirty="0" smtClean="0"/>
              <a:t> </a:t>
            </a:r>
            <a:r>
              <a:rPr lang="en-US" sz="1800" dirty="0" err="1" smtClean="0"/>
              <a:t>elemek</a:t>
            </a:r>
            <a:r>
              <a:rPr lang="en-US" sz="1800" dirty="0" smtClean="0"/>
              <a:t> </a:t>
            </a:r>
            <a:r>
              <a:rPr lang="en-US" sz="1800" dirty="0" err="1" smtClean="0"/>
              <a:t>alapján</a:t>
            </a:r>
            <a:r>
              <a:rPr lang="en-US" sz="1800" dirty="0" smtClean="0"/>
              <a:t>. A forma (</a:t>
            </a:r>
            <a:r>
              <a:rPr lang="en-US" sz="1800" dirty="0" err="1" smtClean="0"/>
              <a:t>tárgy</a:t>
            </a:r>
            <a:r>
              <a:rPr lang="en-US" sz="1800" dirty="0" smtClean="0"/>
              <a:t>) </a:t>
            </a:r>
            <a:r>
              <a:rPr lang="en-US" sz="1800" dirty="0" err="1" smtClean="0"/>
              <a:t>felismeréséhez</a:t>
            </a:r>
            <a:r>
              <a:rPr lang="en-US" sz="1800" dirty="0" smtClean="0"/>
              <a:t> </a:t>
            </a:r>
            <a:r>
              <a:rPr lang="en-US" sz="1800" dirty="0" err="1" smtClean="0"/>
              <a:t>agyműködés</a:t>
            </a:r>
            <a:r>
              <a:rPr lang="en-US" sz="1800" dirty="0" smtClean="0"/>
              <a:t> </a:t>
            </a:r>
            <a:r>
              <a:rPr lang="en-US" sz="1800" dirty="0" err="1" smtClean="0"/>
              <a:t>szükséges</a:t>
            </a:r>
            <a:r>
              <a:rPr lang="en-US" sz="1800" dirty="0" smtClean="0"/>
              <a:t>. A </a:t>
            </a:r>
            <a:r>
              <a:rPr lang="en-US" sz="1800" dirty="0" err="1" smtClean="0"/>
              <a:t>művész</a:t>
            </a:r>
            <a:r>
              <a:rPr lang="en-US" sz="1800" dirty="0" smtClean="0"/>
              <a:t> </a:t>
            </a:r>
            <a:r>
              <a:rPr lang="en-US" sz="1800" dirty="0" err="1" smtClean="0"/>
              <a:t>úgy</a:t>
            </a:r>
            <a:r>
              <a:rPr lang="en-US" sz="1800" dirty="0" smtClean="0"/>
              <a:t> </a:t>
            </a:r>
            <a:r>
              <a:rPr lang="en-US" sz="1800" dirty="0" err="1" smtClean="0"/>
              <a:t>dolgozik</a:t>
            </a:r>
            <a:r>
              <a:rPr lang="en-US" sz="1800" dirty="0" smtClean="0"/>
              <a:t>, </a:t>
            </a:r>
            <a:r>
              <a:rPr lang="en-US" sz="1800" dirty="0" err="1" smtClean="0"/>
              <a:t>ahogy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agy</a:t>
            </a:r>
            <a:r>
              <a:rPr lang="en-US" sz="1800" dirty="0" smtClean="0"/>
              <a:t>, </a:t>
            </a:r>
            <a:r>
              <a:rPr lang="en-US" sz="1800" dirty="0" err="1" smtClean="0"/>
              <a:t>illetve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azt</a:t>
            </a:r>
            <a:r>
              <a:rPr lang="en-US" sz="1800" dirty="0" smtClean="0"/>
              <a:t> </a:t>
            </a:r>
            <a:r>
              <a:rPr lang="en-US" sz="1800" dirty="0" err="1" smtClean="0"/>
              <a:t>értelmező</a:t>
            </a:r>
            <a:r>
              <a:rPr lang="en-US" sz="1800" dirty="0" smtClean="0"/>
              <a:t>  </a:t>
            </a:r>
            <a:r>
              <a:rPr lang="en-US" sz="1800" dirty="0" err="1" smtClean="0"/>
              <a:t>agykutató</a:t>
            </a:r>
            <a:r>
              <a:rPr lang="en-US" sz="1800" dirty="0" smtClean="0"/>
              <a:t>.</a:t>
            </a:r>
            <a:r>
              <a:rPr lang="hu-HU" sz="1800" dirty="0" smtClean="0"/>
              <a:t> </a:t>
            </a:r>
            <a:r>
              <a:rPr lang="en-US" sz="1800" dirty="0" smtClean="0"/>
              <a:t> A </a:t>
            </a:r>
            <a:r>
              <a:rPr lang="en-US" sz="1800" dirty="0" err="1" smtClean="0"/>
              <a:t>meglévő</a:t>
            </a:r>
            <a:r>
              <a:rPr lang="en-US" sz="1800" dirty="0" smtClean="0"/>
              <a:t> “</a:t>
            </a:r>
            <a:r>
              <a:rPr lang="en-US" sz="1800" dirty="0" err="1" smtClean="0"/>
              <a:t>ideára</a:t>
            </a:r>
            <a:r>
              <a:rPr lang="en-US" sz="1800" dirty="0" smtClean="0"/>
              <a:t>” </a:t>
            </a:r>
            <a:r>
              <a:rPr lang="en-US" sz="1800" dirty="0" err="1" smtClean="0"/>
              <a:t>absztrakcióra</a:t>
            </a:r>
            <a:r>
              <a:rPr lang="en-US" sz="1800" dirty="0"/>
              <a:t> </a:t>
            </a:r>
            <a:r>
              <a:rPr lang="en-US" sz="1800" dirty="0" err="1" smtClean="0"/>
              <a:t>alapozva</a:t>
            </a:r>
            <a:r>
              <a:rPr lang="en-US" sz="1800" dirty="0" smtClean="0"/>
              <a:t> </a:t>
            </a:r>
            <a:r>
              <a:rPr lang="en-US" sz="1800" dirty="0" err="1" smtClean="0"/>
              <a:t>hozza</a:t>
            </a:r>
            <a:r>
              <a:rPr lang="en-US" sz="1800" dirty="0" smtClean="0"/>
              <a:t> </a:t>
            </a:r>
            <a:r>
              <a:rPr lang="en-US" sz="1800" dirty="0" err="1" smtClean="0"/>
              <a:t>létre</a:t>
            </a:r>
            <a:r>
              <a:rPr lang="en-US" sz="1800" dirty="0" smtClean="0"/>
              <a:t> a </a:t>
            </a:r>
            <a:r>
              <a:rPr lang="en-US" sz="1800" dirty="0" err="1" smtClean="0"/>
              <a:t>műalkotást</a:t>
            </a:r>
            <a:r>
              <a:rPr lang="en-US" sz="1800" dirty="0" smtClean="0"/>
              <a:t>.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absztrakt</a:t>
            </a:r>
            <a:r>
              <a:rPr lang="en-US" sz="1800" dirty="0" smtClean="0"/>
              <a:t> </a:t>
            </a:r>
            <a:r>
              <a:rPr lang="en-US" sz="1800" dirty="0" err="1" smtClean="0"/>
              <a:t>fogalmat</a:t>
            </a:r>
            <a:r>
              <a:rPr lang="en-US" sz="1800" dirty="0" smtClean="0"/>
              <a:t> </a:t>
            </a:r>
            <a:r>
              <a:rPr lang="en-US" sz="1800" dirty="0" err="1" smtClean="0"/>
              <a:t>vizualizálja</a:t>
            </a:r>
            <a:r>
              <a:rPr lang="en-US" sz="1800" dirty="0" smtClean="0"/>
              <a:t>. </a:t>
            </a:r>
            <a:r>
              <a:rPr lang="en-US" sz="1800" dirty="0" err="1" smtClean="0"/>
              <a:t>Közös</a:t>
            </a:r>
            <a:r>
              <a:rPr lang="en-US" sz="1800" dirty="0" smtClean="0"/>
              <a:t> </a:t>
            </a:r>
            <a:r>
              <a:rPr lang="en-US" sz="1800" dirty="0" err="1" smtClean="0"/>
              <a:t>észlelési</a:t>
            </a:r>
            <a:r>
              <a:rPr lang="en-US" sz="1800" dirty="0" smtClean="0"/>
              <a:t> </a:t>
            </a:r>
            <a:r>
              <a:rPr lang="en-US" sz="1800" dirty="0" err="1" smtClean="0"/>
              <a:t>elvek</a:t>
            </a:r>
            <a:r>
              <a:rPr lang="en-US" sz="1800" dirty="0" smtClean="0"/>
              <a:t> </a:t>
            </a:r>
          </a:p>
          <a:p>
            <a:r>
              <a:rPr lang="en-US" dirty="0" err="1" smtClean="0"/>
              <a:t>Elvonatkoztatás</a:t>
            </a:r>
            <a:r>
              <a:rPr lang="en-US" dirty="0" smtClean="0"/>
              <a:t>/abstraction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dirty="0" err="1" smtClean="0"/>
              <a:t>limitált</a:t>
            </a:r>
            <a:r>
              <a:rPr lang="en-US" sz="1800" dirty="0" smtClean="0"/>
              <a:t> </a:t>
            </a:r>
            <a:r>
              <a:rPr lang="en-US" sz="1800" dirty="0" err="1" smtClean="0"/>
              <a:t>memória</a:t>
            </a:r>
            <a:r>
              <a:rPr lang="en-US" sz="1800" dirty="0" smtClean="0"/>
              <a:t> </a:t>
            </a:r>
            <a:r>
              <a:rPr lang="en-US" sz="1800" dirty="0" err="1" smtClean="0"/>
              <a:t>kapacitás</a:t>
            </a:r>
            <a:r>
              <a:rPr lang="en-US" sz="1800" dirty="0" smtClean="0"/>
              <a:t> </a:t>
            </a:r>
            <a:r>
              <a:rPr lang="en-US" sz="1800" dirty="0" err="1" smtClean="0"/>
              <a:t>miatt</a:t>
            </a:r>
            <a:r>
              <a:rPr lang="en-US" sz="1800" dirty="0" smtClean="0"/>
              <a:t> </a:t>
            </a:r>
            <a:r>
              <a:rPr lang="en-US" sz="1800" dirty="0" err="1" smtClean="0"/>
              <a:t>történik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elvonatkoztatás</a:t>
            </a:r>
            <a:r>
              <a:rPr lang="en-US" sz="1800" dirty="0" smtClean="0"/>
              <a:t>, </a:t>
            </a:r>
            <a:r>
              <a:rPr lang="en-US" sz="1800" dirty="0" err="1" smtClean="0"/>
              <a:t>azaz</a:t>
            </a:r>
            <a:r>
              <a:rPr lang="en-US" sz="1800" dirty="0" smtClean="0"/>
              <a:t> XY </a:t>
            </a:r>
            <a:r>
              <a:rPr lang="en-US" sz="1800" dirty="0" err="1" smtClean="0"/>
              <a:t>arcának</a:t>
            </a:r>
            <a:r>
              <a:rPr lang="en-US" sz="1800" dirty="0" smtClean="0"/>
              <a:t> </a:t>
            </a:r>
            <a:r>
              <a:rPr lang="en-US" sz="1800" dirty="0" err="1" smtClean="0"/>
              <a:t>absztrakt</a:t>
            </a:r>
            <a:r>
              <a:rPr lang="en-US" sz="1800" dirty="0" smtClean="0"/>
              <a:t>, </a:t>
            </a:r>
            <a:r>
              <a:rPr lang="en-US" sz="1800" dirty="0" err="1" smtClean="0"/>
              <a:t>lényeges</a:t>
            </a:r>
            <a:r>
              <a:rPr lang="en-US" sz="1800" dirty="0" smtClean="0"/>
              <a:t> </a:t>
            </a:r>
            <a:r>
              <a:rPr lang="en-US" sz="1800" dirty="0" err="1" smtClean="0"/>
              <a:t>elemei</a:t>
            </a:r>
            <a:r>
              <a:rPr lang="en-US" sz="1800" dirty="0" smtClean="0"/>
              <a:t> </a:t>
            </a:r>
            <a:r>
              <a:rPr lang="en-US" sz="1800" dirty="0" err="1" smtClean="0"/>
              <a:t>kerülnek</a:t>
            </a:r>
            <a:r>
              <a:rPr lang="en-US" sz="1800" dirty="0" smtClean="0"/>
              <a:t> </a:t>
            </a:r>
            <a:r>
              <a:rPr lang="en-US" sz="1800" dirty="0" err="1" smtClean="0"/>
              <a:t>elraktározásra</a:t>
            </a:r>
            <a:endParaRPr lang="en-US" sz="1800" dirty="0" smtClean="0"/>
          </a:p>
          <a:p>
            <a:pPr lvl="1"/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ábrázoló</a:t>
            </a:r>
            <a:r>
              <a:rPr lang="en-US" sz="1800" dirty="0" smtClean="0"/>
              <a:t> </a:t>
            </a:r>
            <a:r>
              <a:rPr lang="en-US" sz="1800" dirty="0" err="1" smtClean="0"/>
              <a:t>művészi</a:t>
            </a:r>
            <a:r>
              <a:rPr lang="en-US" sz="1800" dirty="0" smtClean="0"/>
              <a:t> </a:t>
            </a:r>
            <a:r>
              <a:rPr lang="en-US" sz="1800" dirty="0" err="1" smtClean="0"/>
              <a:t>alkotás</a:t>
            </a:r>
            <a:r>
              <a:rPr lang="en-US" sz="1800" dirty="0" smtClean="0"/>
              <a:t> </a:t>
            </a:r>
            <a:r>
              <a:rPr lang="en-US" sz="1800" dirty="0" err="1" smtClean="0"/>
              <a:t>megjeleníti</a:t>
            </a:r>
            <a:r>
              <a:rPr lang="en-US" sz="1800" dirty="0" smtClean="0"/>
              <a:t>, </a:t>
            </a:r>
            <a:r>
              <a:rPr lang="en-US" sz="1800" dirty="0" err="1" smtClean="0"/>
              <a:t>externalizálja</a:t>
            </a:r>
            <a:r>
              <a:rPr lang="en-US" sz="1800" dirty="0" smtClean="0"/>
              <a:t> </a:t>
            </a:r>
            <a:r>
              <a:rPr lang="en-US" sz="1800" dirty="0" err="1" smtClean="0"/>
              <a:t>az</a:t>
            </a:r>
            <a:r>
              <a:rPr lang="en-US" sz="1800" dirty="0" smtClean="0"/>
              <a:t> </a:t>
            </a:r>
            <a:r>
              <a:rPr lang="en-US" sz="1800" dirty="0" err="1" smtClean="0"/>
              <a:t>agy</a:t>
            </a:r>
            <a:r>
              <a:rPr lang="en-US" sz="1800" dirty="0" smtClean="0"/>
              <a:t>  </a:t>
            </a:r>
            <a:r>
              <a:rPr lang="en-US" sz="1800" dirty="0" err="1" smtClean="0"/>
              <a:t>absztrahált</a:t>
            </a:r>
            <a:r>
              <a:rPr lang="en-US" sz="1800" dirty="0" smtClean="0"/>
              <a:t> </a:t>
            </a:r>
            <a:r>
              <a:rPr lang="en-US" sz="1800" dirty="0" err="1" smtClean="0"/>
              <a:t>ismereteit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err="1" smtClean="0"/>
              <a:t>Kérdés</a:t>
            </a:r>
            <a:r>
              <a:rPr lang="en-US" sz="1800" dirty="0" smtClean="0"/>
              <a:t> </a:t>
            </a:r>
            <a:r>
              <a:rPr lang="en-US" sz="1800" dirty="0" err="1" smtClean="0"/>
              <a:t>ez</a:t>
            </a:r>
            <a:r>
              <a:rPr lang="en-US" sz="1800" dirty="0" smtClean="0"/>
              <a:t> a </a:t>
            </a:r>
            <a:r>
              <a:rPr lang="en-US" sz="1800" dirty="0" err="1" smtClean="0"/>
              <a:t>folyamat</a:t>
            </a:r>
            <a:r>
              <a:rPr lang="en-US" sz="1800" dirty="0" smtClean="0"/>
              <a:t> </a:t>
            </a:r>
            <a:r>
              <a:rPr lang="en-US" sz="1800" dirty="0" err="1" smtClean="0"/>
              <a:t>hogyan</a:t>
            </a:r>
            <a:r>
              <a:rPr lang="en-US" sz="1800" dirty="0" smtClean="0"/>
              <a:t> </a:t>
            </a:r>
            <a:r>
              <a:rPr lang="en-US" sz="1800" dirty="0" err="1" smtClean="0"/>
              <a:t>zajlik</a:t>
            </a:r>
            <a:r>
              <a:rPr lang="en-US" sz="1800" dirty="0" smtClean="0"/>
              <a:t> a </a:t>
            </a:r>
            <a:r>
              <a:rPr lang="en-US" sz="1800" dirty="0" err="1" smtClean="0"/>
              <a:t>nem</a:t>
            </a:r>
            <a:r>
              <a:rPr lang="en-US" sz="1800" dirty="0" smtClean="0"/>
              <a:t> </a:t>
            </a:r>
            <a:r>
              <a:rPr lang="en-US" sz="1800" dirty="0" err="1" smtClean="0"/>
              <a:t>ábrázoló</a:t>
            </a:r>
            <a:r>
              <a:rPr lang="en-US" sz="1800" dirty="0" smtClean="0"/>
              <a:t> modern </a:t>
            </a:r>
            <a:r>
              <a:rPr lang="en-US" sz="1800" dirty="0" err="1" smtClean="0"/>
              <a:t>alkotásokban</a:t>
            </a:r>
            <a:r>
              <a:rPr lang="en-US" sz="1800" dirty="0" smtClean="0"/>
              <a:t>?</a:t>
            </a:r>
          </a:p>
          <a:p>
            <a:pPr lvl="1"/>
            <a:endParaRPr lang="en-US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34297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Ramachandran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és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Hirstein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1    </a:t>
            </a:r>
            <a:b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</a:b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kognitív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neurológiai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,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látás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élettani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pple Chancery"/>
              </a:rPr>
              <a:t>megközelítés</a:t>
            </a:r>
            <a:endParaRPr lang="en-US" dirty="0">
              <a:solidFill>
                <a:srgbClr val="558ED5"/>
              </a:solidFill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Kérdések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Van-e </a:t>
            </a:r>
            <a:r>
              <a:rPr lang="en-US" sz="2400" dirty="0" err="1" smtClean="0"/>
              <a:t>általános</a:t>
            </a:r>
            <a:r>
              <a:rPr lang="en-US" sz="2400" dirty="0" smtClean="0"/>
              <a:t> </a:t>
            </a:r>
            <a:r>
              <a:rPr lang="en-US" sz="2400" dirty="0" err="1" smtClean="0"/>
              <a:t>törvényszerüség</a:t>
            </a:r>
            <a:r>
              <a:rPr lang="en-US" sz="2400" dirty="0" smtClean="0"/>
              <a:t> a </a:t>
            </a:r>
            <a:r>
              <a:rPr lang="en-US" sz="2400" dirty="0" err="1" smtClean="0"/>
              <a:t>műalkotások</a:t>
            </a:r>
            <a:r>
              <a:rPr lang="en-US" sz="2400" dirty="0" smtClean="0"/>
              <a:t> </a:t>
            </a:r>
            <a:r>
              <a:rPr lang="en-US" sz="2400" dirty="0" err="1" smtClean="0"/>
              <a:t>létrehozásában</a:t>
            </a:r>
            <a:r>
              <a:rPr lang="en-US" sz="2400" dirty="0" smtClean="0"/>
              <a:t>, </a:t>
            </a:r>
            <a:r>
              <a:rPr lang="en-US" sz="2400" dirty="0" err="1" smtClean="0"/>
              <a:t>vagy</a:t>
            </a:r>
            <a:r>
              <a:rPr lang="en-US" sz="2400" dirty="0" smtClean="0"/>
              <a:t> </a:t>
            </a:r>
            <a:r>
              <a:rPr lang="en-US" sz="2400" dirty="0" err="1" smtClean="0"/>
              <a:t>befogadásában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Ha </a:t>
            </a:r>
            <a:r>
              <a:rPr lang="en-US" sz="2400" dirty="0" err="1" smtClean="0"/>
              <a:t>igen</a:t>
            </a:r>
            <a:r>
              <a:rPr lang="en-US" sz="2400" dirty="0" smtClean="0"/>
              <a:t> </a:t>
            </a:r>
            <a:r>
              <a:rPr lang="en-US" sz="2400" dirty="0" err="1" smtClean="0"/>
              <a:t>ez</a:t>
            </a:r>
            <a:r>
              <a:rPr lang="en-US" sz="2400" dirty="0" smtClean="0"/>
              <a:t>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alakul</a:t>
            </a:r>
            <a:r>
              <a:rPr lang="en-US" sz="2400" dirty="0" smtClean="0"/>
              <a:t> </a:t>
            </a:r>
            <a:r>
              <a:rPr lang="en-US" sz="2400" dirty="0" err="1" smtClean="0"/>
              <a:t>ki</a:t>
            </a:r>
            <a:r>
              <a:rPr lang="en-US" sz="2400" dirty="0" smtClean="0"/>
              <a:t>?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jön</a:t>
            </a:r>
            <a:r>
              <a:rPr lang="en-US" sz="2400" dirty="0" smtClean="0"/>
              <a:t> </a:t>
            </a:r>
            <a:r>
              <a:rPr lang="en-US" sz="2400" dirty="0" err="1" smtClean="0"/>
              <a:t>létre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Milyen</a:t>
            </a:r>
            <a:r>
              <a:rPr lang="en-US" sz="2400" dirty="0" smtClean="0"/>
              <a:t> </a:t>
            </a:r>
            <a:r>
              <a:rPr lang="en-US" sz="2400" dirty="0" err="1" smtClean="0"/>
              <a:t>agyi</a:t>
            </a:r>
            <a:r>
              <a:rPr lang="en-US" sz="2400" dirty="0" smtClean="0"/>
              <a:t> </a:t>
            </a:r>
            <a:r>
              <a:rPr lang="en-US" sz="2400" dirty="0" err="1" smtClean="0"/>
              <a:t>szerkezetek</a:t>
            </a:r>
            <a:r>
              <a:rPr lang="en-US" sz="2400" dirty="0" smtClean="0"/>
              <a:t>, </a:t>
            </a:r>
            <a:r>
              <a:rPr lang="en-US" sz="2400" dirty="0" err="1" smtClean="0"/>
              <a:t>hálozatok</a:t>
            </a:r>
            <a:r>
              <a:rPr lang="en-US" sz="2400" dirty="0" smtClean="0"/>
              <a:t> </a:t>
            </a:r>
            <a:r>
              <a:rPr lang="en-US" sz="2400" dirty="0" err="1" smtClean="0"/>
              <a:t>vesznek</a:t>
            </a:r>
            <a:r>
              <a:rPr lang="en-US" sz="2400" dirty="0" smtClean="0"/>
              <a:t> </a:t>
            </a:r>
            <a:r>
              <a:rPr lang="en-US" sz="2400" dirty="0" err="1" smtClean="0"/>
              <a:t>ebben</a:t>
            </a:r>
            <a:r>
              <a:rPr lang="en-US" sz="2400" dirty="0" smtClean="0"/>
              <a:t> </a:t>
            </a:r>
            <a:r>
              <a:rPr lang="en-US" sz="2400" dirty="0" err="1" smtClean="0"/>
              <a:t>részt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</a:t>
            </a:r>
            <a:r>
              <a:rPr lang="en-US" sz="2400" dirty="0" smtClean="0"/>
              <a:t> a </a:t>
            </a:r>
            <a:r>
              <a:rPr lang="en-US" sz="2400" dirty="0" err="1" smtClean="0"/>
              <a:t>művészi</a:t>
            </a:r>
            <a:r>
              <a:rPr lang="en-US" sz="2400" dirty="0" smtClean="0"/>
              <a:t> </a:t>
            </a:r>
            <a:r>
              <a:rPr lang="en-US" sz="2400" dirty="0" err="1" smtClean="0"/>
              <a:t>alkoztások</a:t>
            </a:r>
            <a:r>
              <a:rPr lang="en-US" sz="2400" dirty="0" smtClean="0"/>
              <a:t> </a:t>
            </a:r>
            <a:r>
              <a:rPr lang="en-US" sz="2400" dirty="0" err="1" smtClean="0"/>
              <a:t>befogadásának</a:t>
            </a:r>
            <a:r>
              <a:rPr lang="en-US" sz="2400" dirty="0" smtClean="0"/>
              <a:t> </a:t>
            </a:r>
            <a:r>
              <a:rPr lang="en-US" sz="2400" dirty="0" err="1" smtClean="0"/>
              <a:t>alapja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Jelenti</a:t>
            </a:r>
            <a:r>
              <a:rPr lang="en-US" sz="2400" dirty="0" smtClean="0"/>
              <a:t>–e </a:t>
            </a:r>
            <a:r>
              <a:rPr lang="en-US" sz="2400" dirty="0" err="1" smtClean="0"/>
              <a:t>ez</a:t>
            </a:r>
            <a:r>
              <a:rPr lang="en-US" sz="2400" dirty="0" smtClean="0"/>
              <a:t> a </a:t>
            </a:r>
            <a:r>
              <a:rPr lang="en-US" sz="2400" dirty="0" err="1" smtClean="0"/>
              <a:t>műalkotás</a:t>
            </a:r>
            <a:r>
              <a:rPr lang="en-US" sz="2400" dirty="0" smtClean="0"/>
              <a:t> </a:t>
            </a:r>
            <a:r>
              <a:rPr lang="en-US" sz="2400" dirty="0" err="1" smtClean="0"/>
              <a:t>örökérvényűségét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0070C0"/>
                </a:solidFill>
              </a:rPr>
              <a:t>Az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indiai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rasa </a:t>
            </a:r>
            <a:r>
              <a:rPr lang="en-US" sz="2400" b="1" dirty="0" err="1" smtClean="0">
                <a:solidFill>
                  <a:srgbClr val="0070C0"/>
                </a:solidFill>
              </a:rPr>
              <a:t>kifejezés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utal</a:t>
            </a:r>
            <a:r>
              <a:rPr lang="en-US" sz="2400" b="1" dirty="0" smtClean="0">
                <a:solidFill>
                  <a:srgbClr val="0070C0"/>
                </a:solidFill>
              </a:rPr>
              <a:t> a </a:t>
            </a:r>
            <a:r>
              <a:rPr lang="en-US" sz="2400" b="1" dirty="0" err="1" smtClean="0">
                <a:solidFill>
                  <a:srgbClr val="0070C0"/>
                </a:solidFill>
              </a:rPr>
              <a:t>műalkotás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lényegkiemelő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tulajdonságának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distort reality </a:t>
            </a: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groteszk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tulzó</a:t>
            </a:r>
            <a:r>
              <a:rPr lang="en-US" sz="2400" b="1" dirty="0" smtClean="0">
                <a:solidFill>
                  <a:srgbClr val="0070C0"/>
                </a:solidFill>
              </a:rPr>
              <a:t>)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1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Ramachandran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és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 smtClean="0">
                <a:solidFill>
                  <a:srgbClr val="558ED5"/>
                </a:solidFill>
                <a:latin typeface="Apple Chancery"/>
                <a:cs typeface="Apple Chancery"/>
              </a:rPr>
              <a:t>Hirstein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 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7" y="1556792"/>
            <a:ext cx="8229600" cy="5069160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Peak shift principium</a:t>
            </a:r>
            <a:r>
              <a:rPr lang="en-US" sz="1600" dirty="0" smtClean="0"/>
              <a:t>, a </a:t>
            </a:r>
            <a:r>
              <a:rPr lang="en-US" sz="1600" dirty="0" err="1" smtClean="0"/>
              <a:t>csúcs</a:t>
            </a:r>
            <a:r>
              <a:rPr lang="en-US" sz="1600" dirty="0" smtClean="0"/>
              <a:t> </a:t>
            </a:r>
            <a:r>
              <a:rPr lang="en-US" sz="1600" dirty="0" err="1" smtClean="0"/>
              <a:t>felé</a:t>
            </a:r>
            <a:r>
              <a:rPr lang="en-US" sz="1600" dirty="0" smtClean="0"/>
              <a:t> </a:t>
            </a:r>
            <a:r>
              <a:rPr lang="en-US" sz="1600" dirty="0" err="1" smtClean="0"/>
              <a:t>váltás</a:t>
            </a:r>
            <a:r>
              <a:rPr lang="en-US" sz="1600" dirty="0" smtClean="0"/>
              <a:t> a </a:t>
            </a:r>
            <a:r>
              <a:rPr lang="en-US" sz="1600" dirty="0" err="1" smtClean="0"/>
              <a:t>lényeg</a:t>
            </a:r>
            <a:r>
              <a:rPr lang="en-US" sz="1600" dirty="0" smtClean="0"/>
              <a:t> </a:t>
            </a:r>
            <a:r>
              <a:rPr lang="en-US" sz="1600" dirty="0" err="1" smtClean="0"/>
              <a:t>kiemelése</a:t>
            </a:r>
            <a:r>
              <a:rPr lang="en-US" sz="1600" dirty="0" smtClean="0"/>
              <a:t>, </a:t>
            </a:r>
            <a:r>
              <a:rPr lang="hu-HU" sz="1600" dirty="0" smtClean="0"/>
              <a:t>eltúlzása</a:t>
            </a:r>
            <a:r>
              <a:rPr lang="en-US" sz="1600" dirty="0" smtClean="0"/>
              <a:t>, </a:t>
            </a:r>
            <a:r>
              <a:rPr lang="en-US" sz="1600" dirty="0" err="1" smtClean="0"/>
              <a:t>karikatúra</a:t>
            </a:r>
            <a:r>
              <a:rPr lang="hu-HU" sz="1600" dirty="0" smtClean="0"/>
              <a:t>-</a:t>
            </a:r>
            <a:r>
              <a:rPr lang="en-US" sz="1600" dirty="0" err="1" smtClean="0"/>
              <a:t>szerűsége</a:t>
            </a:r>
            <a:r>
              <a:rPr lang="en-US" sz="1600" dirty="0" smtClean="0"/>
              <a:t>. </a:t>
            </a:r>
            <a:r>
              <a:rPr lang="en-US" sz="1600" dirty="0" err="1" smtClean="0"/>
              <a:t>Művészi</a:t>
            </a:r>
            <a:r>
              <a:rPr lang="en-US" sz="1600" dirty="0" smtClean="0"/>
              <a:t> </a:t>
            </a:r>
            <a:r>
              <a:rPr lang="en-US" sz="1600" dirty="0" err="1" smtClean="0"/>
              <a:t>alkotás</a:t>
            </a:r>
            <a:r>
              <a:rPr lang="en-US" sz="1600" dirty="0" smtClean="0"/>
              <a:t> </a:t>
            </a:r>
            <a:r>
              <a:rPr lang="en-US" sz="1600" dirty="0" err="1" smtClean="0"/>
              <a:t>hatására</a:t>
            </a:r>
            <a:r>
              <a:rPr lang="en-US" sz="1600" dirty="0" smtClean="0"/>
              <a:t> </a:t>
            </a:r>
            <a:r>
              <a:rPr lang="en-US" sz="1600" dirty="0" err="1" smtClean="0"/>
              <a:t>az</a:t>
            </a:r>
            <a:r>
              <a:rPr lang="en-US" sz="1600" dirty="0" smtClean="0"/>
              <a:t> </a:t>
            </a:r>
            <a:r>
              <a:rPr lang="en-US" sz="1600" dirty="0" err="1" smtClean="0"/>
              <a:t>agy</a:t>
            </a:r>
            <a:r>
              <a:rPr lang="en-US" sz="1600" dirty="0" smtClean="0"/>
              <a:t> “</a:t>
            </a:r>
            <a:r>
              <a:rPr lang="en-US" sz="1600" dirty="0" err="1" smtClean="0"/>
              <a:t>cortico</a:t>
            </a:r>
            <a:r>
              <a:rPr lang="hu-HU" sz="1600" dirty="0" smtClean="0"/>
              <a:t>-</a:t>
            </a:r>
            <a:r>
              <a:rPr lang="en-US" sz="1600" dirty="0" err="1" smtClean="0"/>
              <a:t>limbikus</a:t>
            </a:r>
            <a:r>
              <a:rPr lang="en-US" sz="1600" dirty="0" smtClean="0"/>
              <a:t>” </a:t>
            </a:r>
            <a:r>
              <a:rPr lang="en-US" sz="1600" dirty="0" err="1" smtClean="0"/>
              <a:t>választ</a:t>
            </a:r>
            <a:r>
              <a:rPr lang="en-US" sz="1600" dirty="0" smtClean="0"/>
              <a:t> ad. </a:t>
            </a:r>
            <a:r>
              <a:rPr lang="en-US" sz="1600" b="1" dirty="0" err="1" smtClean="0">
                <a:solidFill>
                  <a:srgbClr val="0070C0"/>
                </a:solidFill>
              </a:rPr>
              <a:t>Szin</a:t>
            </a:r>
            <a:r>
              <a:rPr lang="en-US" sz="1600" b="1" dirty="0" smtClean="0">
                <a:solidFill>
                  <a:srgbClr val="0070C0"/>
                </a:solidFill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</a:rPr>
              <a:t>mélység</a:t>
            </a:r>
            <a:r>
              <a:rPr lang="en-US" sz="1600" b="1" dirty="0" smtClean="0">
                <a:solidFill>
                  <a:srgbClr val="0070C0"/>
                </a:solidFill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</a:rPr>
              <a:t>mozgás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a </a:t>
            </a:r>
            <a:r>
              <a:rPr lang="en-US" sz="1600" dirty="0" err="1" smtClean="0"/>
              <a:t>legfontosabb</a:t>
            </a:r>
            <a:r>
              <a:rPr lang="en-US" sz="1600" dirty="0" smtClean="0"/>
              <a:t> </a:t>
            </a:r>
            <a:r>
              <a:rPr lang="en-US" sz="1600" dirty="0" err="1" smtClean="0"/>
              <a:t>modalitások</a:t>
            </a:r>
            <a:r>
              <a:rPr lang="en-US" sz="1600" dirty="0" smtClean="0"/>
              <a:t>. </a:t>
            </a:r>
            <a:r>
              <a:rPr lang="en-US" sz="1600" dirty="0" err="1" smtClean="0"/>
              <a:t>Csúcsreagálást</a:t>
            </a:r>
            <a:r>
              <a:rPr lang="en-US" sz="1600" dirty="0" smtClean="0"/>
              <a:t> </a:t>
            </a:r>
            <a:r>
              <a:rPr lang="en-US" sz="1600" dirty="0" err="1" smtClean="0"/>
              <a:t>okozó</a:t>
            </a:r>
            <a:r>
              <a:rPr lang="en-US" sz="1600" dirty="0" smtClean="0"/>
              <a:t> </a:t>
            </a:r>
            <a:r>
              <a:rPr lang="en-US" sz="1600" dirty="0" err="1" smtClean="0"/>
              <a:t>inger</a:t>
            </a:r>
            <a:r>
              <a:rPr lang="en-US" sz="1600" dirty="0" smtClean="0"/>
              <a:t> </a:t>
            </a:r>
            <a:r>
              <a:rPr lang="en-US" sz="1600" dirty="0" err="1" smtClean="0"/>
              <a:t>vonzó</a:t>
            </a:r>
            <a:r>
              <a:rPr lang="en-US" sz="1600" dirty="0" smtClean="0"/>
              <a:t>, </a:t>
            </a:r>
            <a:r>
              <a:rPr lang="en-US" sz="1600" dirty="0" err="1" smtClean="0"/>
              <a:t>meghatározó</a:t>
            </a:r>
            <a:r>
              <a:rPr lang="en-US" sz="1600" dirty="0" smtClean="0"/>
              <a:t>.</a:t>
            </a:r>
            <a:r>
              <a:rPr lang="hu-HU" sz="1600" dirty="0" smtClean="0"/>
              <a:t>  </a:t>
            </a:r>
            <a:r>
              <a:rPr lang="en-US" sz="1600" dirty="0" smtClean="0"/>
              <a:t>(</a:t>
            </a:r>
            <a:r>
              <a:rPr lang="en-US" sz="1600" dirty="0" err="1" smtClean="0"/>
              <a:t>indiai</a:t>
            </a:r>
            <a:r>
              <a:rPr lang="en-US" sz="1600" dirty="0" smtClean="0"/>
              <a:t> </a:t>
            </a:r>
            <a:r>
              <a:rPr lang="en-US" sz="1600" dirty="0" err="1" smtClean="0"/>
              <a:t>táncosnő</a:t>
            </a:r>
            <a:r>
              <a:rPr lang="en-US" sz="1600" dirty="0" smtClean="0"/>
              <a:t> </a:t>
            </a:r>
            <a:r>
              <a:rPr lang="en-US" sz="1600" dirty="0" err="1" smtClean="0"/>
              <a:t>példája</a:t>
            </a:r>
            <a:r>
              <a:rPr lang="en-US" sz="1600" dirty="0" smtClean="0"/>
              <a:t>) (</a:t>
            </a:r>
            <a:r>
              <a:rPr lang="hu-HU" sz="1600" dirty="0" err="1" smtClean="0"/>
              <a:t>E</a:t>
            </a:r>
            <a:r>
              <a:rPr lang="en-US" sz="1600" dirty="0" err="1" smtClean="0"/>
              <a:t>rre</a:t>
            </a:r>
            <a:r>
              <a:rPr lang="en-US" sz="1600" dirty="0" smtClean="0"/>
              <a:t> Jason Holt </a:t>
            </a:r>
            <a:r>
              <a:rPr lang="en-US" sz="1600" dirty="0" err="1" smtClean="0"/>
              <a:t>filozófus</a:t>
            </a:r>
            <a:r>
              <a:rPr lang="en-US" sz="1600" dirty="0" smtClean="0"/>
              <a:t> </a:t>
            </a:r>
            <a:r>
              <a:rPr lang="en-US" sz="1600" dirty="0" err="1" smtClean="0"/>
              <a:t>éles</a:t>
            </a:r>
            <a:r>
              <a:rPr lang="en-US" sz="1600" dirty="0" smtClean="0"/>
              <a:t> </a:t>
            </a:r>
            <a:r>
              <a:rPr lang="en-US" sz="1600" dirty="0" err="1" smtClean="0"/>
              <a:t>kritikája</a:t>
            </a:r>
            <a:r>
              <a:rPr lang="en-US" sz="1600" dirty="0" smtClean="0"/>
              <a:t> 2013)</a:t>
            </a:r>
            <a:endParaRPr lang="hu-HU" sz="1600" dirty="0" smtClean="0"/>
          </a:p>
          <a:p>
            <a:endParaRPr lang="hu-HU" sz="1400" dirty="0" smtClean="0"/>
          </a:p>
          <a:p>
            <a:endParaRPr lang="hu-HU" sz="1400" dirty="0" smtClean="0"/>
          </a:p>
          <a:p>
            <a:endParaRPr lang="hu-HU" sz="1400" dirty="0" smtClean="0"/>
          </a:p>
          <a:p>
            <a:endParaRPr lang="hu-HU" sz="1400" dirty="0" smtClean="0"/>
          </a:p>
          <a:p>
            <a:endParaRPr lang="hu-HU" sz="1400" dirty="0" smtClean="0"/>
          </a:p>
          <a:p>
            <a:endParaRPr lang="hu-HU" sz="14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A </a:t>
            </a:r>
            <a:r>
              <a:rPr lang="en-US" sz="1400" b="1" dirty="0" err="1" smtClean="0"/>
              <a:t>perceptuális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csoportosításnak</a:t>
            </a:r>
            <a:r>
              <a:rPr lang="en-US" sz="1400" dirty="0" smtClean="0"/>
              <a:t>, </a:t>
            </a:r>
            <a:r>
              <a:rPr lang="en-US" sz="1400" dirty="0" err="1" smtClean="0"/>
              <a:t>kapcsolódásnak</a:t>
            </a:r>
            <a:r>
              <a:rPr lang="en-US" sz="1400" dirty="0" smtClean="0"/>
              <a:t> </a:t>
            </a:r>
            <a:r>
              <a:rPr lang="en-US" sz="1400" dirty="0" err="1" smtClean="0"/>
              <a:t>direkt</a:t>
            </a:r>
            <a:r>
              <a:rPr lang="en-US" sz="1400" dirty="0" smtClean="0"/>
              <a:t> </a:t>
            </a:r>
            <a:r>
              <a:rPr lang="en-US" sz="1400" dirty="0" err="1" smtClean="0"/>
              <a:t>megerősítő</a:t>
            </a:r>
            <a:r>
              <a:rPr lang="en-US" sz="1400" dirty="0" smtClean="0"/>
              <a:t> </a:t>
            </a:r>
            <a:r>
              <a:rPr lang="en-US" sz="1400" dirty="0" err="1" smtClean="0"/>
              <a:t>szerepe</a:t>
            </a:r>
            <a:r>
              <a:rPr lang="en-US" sz="1400" dirty="0" smtClean="0"/>
              <a:t>,  </a:t>
            </a:r>
            <a:r>
              <a:rPr lang="en-US" sz="1400" dirty="0" err="1" smtClean="0"/>
              <a:t>az</a:t>
            </a:r>
            <a:r>
              <a:rPr lang="en-US" sz="1400" dirty="0" smtClean="0"/>
              <a:t> elemi </a:t>
            </a:r>
            <a:r>
              <a:rPr lang="en-US" sz="1400" dirty="0" err="1" smtClean="0"/>
              <a:t>vizuális</a:t>
            </a:r>
            <a:r>
              <a:rPr lang="en-US" sz="1400" dirty="0" smtClean="0"/>
              <a:t> </a:t>
            </a:r>
            <a:r>
              <a:rPr lang="en-US" sz="1400" dirty="0" err="1" smtClean="0"/>
              <a:t>elemek</a:t>
            </a:r>
            <a:r>
              <a:rPr lang="en-US" sz="1400" dirty="0" smtClean="0"/>
              <a:t> </a:t>
            </a:r>
            <a:r>
              <a:rPr lang="en-US" sz="1400" dirty="0" err="1" smtClean="0"/>
              <a:t>értelmes</a:t>
            </a:r>
            <a:r>
              <a:rPr lang="en-US" sz="1400" dirty="0" smtClean="0"/>
              <a:t> </a:t>
            </a:r>
            <a:r>
              <a:rPr lang="en-US" sz="1400" dirty="0" err="1" smtClean="0"/>
              <a:t>egységekké</a:t>
            </a:r>
            <a:r>
              <a:rPr lang="en-US" sz="1400" dirty="0" smtClean="0"/>
              <a:t> </a:t>
            </a:r>
            <a:r>
              <a:rPr lang="en-US" sz="1400" dirty="0" err="1" smtClean="0"/>
              <a:t>állnak</a:t>
            </a:r>
            <a:r>
              <a:rPr lang="en-US" sz="1400" dirty="0" smtClean="0"/>
              <a:t> </a:t>
            </a:r>
            <a:r>
              <a:rPr lang="en-US" sz="1400" dirty="0" err="1" smtClean="0"/>
              <a:t>össze</a:t>
            </a:r>
            <a:r>
              <a:rPr lang="en-US" sz="1400" dirty="0" smtClean="0"/>
              <a:t>, </a:t>
            </a:r>
            <a:r>
              <a:rPr lang="en-US" sz="1400" dirty="0" err="1" smtClean="0"/>
              <a:t>ennek</a:t>
            </a:r>
            <a:r>
              <a:rPr lang="en-US" sz="1400" dirty="0" smtClean="0"/>
              <a:t> </a:t>
            </a:r>
            <a:r>
              <a:rPr lang="en-US" sz="1400" dirty="0" err="1" smtClean="0"/>
              <a:t>megerősítő</a:t>
            </a:r>
            <a:r>
              <a:rPr lang="en-US" sz="1400" dirty="0" smtClean="0"/>
              <a:t> </a:t>
            </a:r>
            <a:r>
              <a:rPr lang="en-US" sz="1400" dirty="0" err="1" smtClean="0"/>
              <a:t>ereje</a:t>
            </a:r>
            <a:r>
              <a:rPr lang="en-US" sz="1400" dirty="0" smtClean="0"/>
              <a:t> van. A 24 </a:t>
            </a:r>
            <a:r>
              <a:rPr lang="en-US" sz="1400" dirty="0" err="1" smtClean="0"/>
              <a:t>vizualitásban</a:t>
            </a:r>
            <a:r>
              <a:rPr lang="en-US" sz="1400" dirty="0" smtClean="0"/>
              <a:t> </a:t>
            </a:r>
            <a:r>
              <a:rPr lang="en-US" sz="1400" dirty="0" err="1" smtClean="0"/>
              <a:t>szerepet</a:t>
            </a:r>
            <a:r>
              <a:rPr lang="en-US" sz="1400" dirty="0" smtClean="0"/>
              <a:t> </a:t>
            </a:r>
            <a:r>
              <a:rPr lang="en-US" sz="1400" dirty="0" err="1" smtClean="0"/>
              <a:t>játszó</a:t>
            </a:r>
            <a:r>
              <a:rPr lang="en-US" sz="1400" dirty="0" smtClean="0"/>
              <a:t> </a:t>
            </a:r>
            <a:r>
              <a:rPr lang="en-US" sz="1400" dirty="0" err="1" smtClean="0"/>
              <a:t>agyi</a:t>
            </a:r>
            <a:r>
              <a:rPr lang="en-US" sz="1400" dirty="0" smtClean="0"/>
              <a:t> </a:t>
            </a:r>
            <a:r>
              <a:rPr lang="en-US" sz="1400" dirty="0" err="1" smtClean="0"/>
              <a:t>struktúra</a:t>
            </a:r>
            <a:r>
              <a:rPr lang="en-US" sz="1400" dirty="0" smtClean="0"/>
              <a:t> </a:t>
            </a:r>
            <a:r>
              <a:rPr lang="en-US" sz="1400" dirty="0" err="1" smtClean="0"/>
              <a:t>hie</a:t>
            </a:r>
            <a:r>
              <a:rPr lang="hu-HU" sz="1400" dirty="0" smtClean="0"/>
              <a:t>r</a:t>
            </a:r>
            <a:r>
              <a:rPr lang="en-US" sz="1400" dirty="0" err="1" smtClean="0"/>
              <a:t>archikus</a:t>
            </a:r>
            <a:r>
              <a:rPr lang="en-US" sz="1400" dirty="0" smtClean="0"/>
              <a:t> </a:t>
            </a:r>
            <a:r>
              <a:rPr lang="en-US" sz="1400" dirty="0" err="1" smtClean="0"/>
              <a:t>aktiválódásában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0070C0"/>
                </a:solidFill>
              </a:rPr>
              <a:t>a </a:t>
            </a:r>
            <a:r>
              <a:rPr lang="en-US" sz="1400" b="1" dirty="0" err="1" smtClean="0">
                <a:solidFill>
                  <a:srgbClr val="0070C0"/>
                </a:solidFill>
              </a:rPr>
              <a:t>felismerés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belső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jutalmazással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jár</a:t>
            </a:r>
            <a:r>
              <a:rPr lang="en-US" sz="1400" b="1" dirty="0" smtClean="0">
                <a:solidFill>
                  <a:srgbClr val="0070C0"/>
                </a:solidFill>
              </a:rPr>
              <a:t> “aha </a:t>
            </a:r>
            <a:r>
              <a:rPr lang="en-US" sz="1400" b="1" dirty="0" err="1" smtClean="0">
                <a:solidFill>
                  <a:srgbClr val="0070C0"/>
                </a:solidFill>
              </a:rPr>
              <a:t>élmény</a:t>
            </a:r>
            <a:r>
              <a:rPr lang="en-US" sz="1400" dirty="0" smtClean="0"/>
              <a:t>”. A </a:t>
            </a:r>
            <a:r>
              <a:rPr lang="en-US" sz="1400" dirty="0" err="1" smtClean="0"/>
              <a:t>mozgás</a:t>
            </a:r>
            <a:r>
              <a:rPr lang="en-US" sz="1400" dirty="0" smtClean="0"/>
              <a:t>, </a:t>
            </a:r>
            <a:r>
              <a:rPr lang="en-US" sz="1400" dirty="0" err="1" smtClean="0"/>
              <a:t>szin</a:t>
            </a:r>
            <a:r>
              <a:rPr lang="en-US" sz="1400" dirty="0" smtClean="0"/>
              <a:t> </a:t>
            </a:r>
            <a:r>
              <a:rPr lang="en-US" sz="1400" dirty="0" err="1" smtClean="0"/>
              <a:t>mélység</a:t>
            </a:r>
            <a:r>
              <a:rPr lang="en-US" sz="1400" dirty="0" smtClean="0"/>
              <a:t> forma, </a:t>
            </a:r>
            <a:r>
              <a:rPr lang="en-US" sz="1400" dirty="0" err="1" smtClean="0"/>
              <a:t>vonal</a:t>
            </a:r>
            <a:r>
              <a:rPr lang="en-US" sz="1400" dirty="0" smtClean="0"/>
              <a:t> </a:t>
            </a:r>
            <a:r>
              <a:rPr lang="en-US" sz="1400" dirty="0" err="1" smtClean="0"/>
              <a:t>érzékelés</a:t>
            </a:r>
            <a:r>
              <a:rPr lang="en-US" sz="1400" dirty="0" smtClean="0"/>
              <a:t> </a:t>
            </a:r>
            <a:r>
              <a:rPr lang="en-US" sz="1400" dirty="0" err="1" smtClean="0"/>
              <a:t>hálozatban</a:t>
            </a:r>
            <a:r>
              <a:rPr lang="en-US" sz="1400" dirty="0" smtClean="0"/>
              <a:t> </a:t>
            </a:r>
            <a:r>
              <a:rPr lang="en-US" sz="1400" dirty="0" err="1" smtClean="0"/>
              <a:t>működik</a:t>
            </a:r>
            <a:r>
              <a:rPr lang="en-US" sz="1400" dirty="0" smtClean="0"/>
              <a:t>. Minden </a:t>
            </a:r>
            <a:r>
              <a:rPr lang="en-US" sz="1400" dirty="0" err="1" smtClean="0"/>
              <a:t>egyes</a:t>
            </a:r>
            <a:r>
              <a:rPr lang="en-US" sz="1400" dirty="0" smtClean="0"/>
              <a:t> </a:t>
            </a:r>
            <a:r>
              <a:rPr lang="en-US" sz="1400" dirty="0" err="1" smtClean="0"/>
              <a:t>elemnek</a:t>
            </a:r>
            <a:r>
              <a:rPr lang="en-US" sz="1400" dirty="0" smtClean="0"/>
              <a:t> van </a:t>
            </a:r>
            <a:r>
              <a:rPr lang="en-US" sz="1400" dirty="0" err="1" smtClean="0"/>
              <a:t>kapcsolata</a:t>
            </a:r>
            <a:r>
              <a:rPr lang="en-US" sz="1400" dirty="0" smtClean="0"/>
              <a:t> a </a:t>
            </a:r>
            <a:r>
              <a:rPr lang="en-US" sz="1400" dirty="0" err="1" smtClean="0"/>
              <a:t>limbikus</a:t>
            </a:r>
            <a:r>
              <a:rPr lang="en-US" sz="1400" dirty="0" smtClean="0"/>
              <a:t> </a:t>
            </a:r>
            <a:r>
              <a:rPr lang="en-US" sz="1400" dirty="0" err="1" smtClean="0"/>
              <a:t>rendszerrel</a:t>
            </a:r>
            <a:r>
              <a:rPr lang="en-US" sz="1400" b="1" dirty="0" smtClean="0">
                <a:solidFill>
                  <a:srgbClr val="0070C0"/>
                </a:solidFill>
              </a:rPr>
              <a:t>. </a:t>
            </a:r>
            <a:r>
              <a:rPr lang="en-US" sz="1400" b="1" dirty="0" err="1" smtClean="0">
                <a:solidFill>
                  <a:srgbClr val="0070C0"/>
                </a:solidFill>
              </a:rPr>
              <a:t>Limbikus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rendszer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aktiválja</a:t>
            </a:r>
            <a:r>
              <a:rPr lang="en-US" sz="1400" b="1" dirty="0" smtClean="0">
                <a:solidFill>
                  <a:srgbClr val="0070C0"/>
                </a:solidFill>
              </a:rPr>
              <a:t> a </a:t>
            </a:r>
            <a:r>
              <a:rPr lang="en-US" sz="1400" b="1" dirty="0" err="1" smtClean="0">
                <a:solidFill>
                  <a:srgbClr val="0070C0"/>
                </a:solidFill>
              </a:rPr>
              <a:t>figyelmet</a:t>
            </a:r>
            <a:r>
              <a:rPr lang="en-US" sz="1400" b="1" dirty="0" smtClean="0">
                <a:solidFill>
                  <a:srgbClr val="0070C0"/>
                </a:solidFill>
              </a:rPr>
              <a:t>.</a:t>
            </a:r>
          </a:p>
          <a:p>
            <a:pPr marL="0" indent="0"/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hu-HU" sz="1400" dirty="0" smtClean="0"/>
              <a:t>   </a:t>
            </a:r>
            <a:r>
              <a:rPr lang="en-US" sz="1400" b="1" dirty="0" err="1" smtClean="0"/>
              <a:t>Gestált</a:t>
            </a:r>
            <a:r>
              <a:rPr lang="en-US" sz="1400" b="1" dirty="0" smtClean="0"/>
              <a:t> grouping principium </a:t>
            </a:r>
            <a:r>
              <a:rPr lang="en-US" sz="4000" dirty="0" smtClean="0"/>
              <a:t>( ) ( ) ( ) ( ) ( )</a:t>
            </a:r>
          </a:p>
          <a:p>
            <a:endParaRPr lang="en-US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780928"/>
            <a:ext cx="1583331" cy="1656184"/>
          </a:xfrm>
          <a:prstGeom prst="rect">
            <a:avLst/>
          </a:prstGeom>
        </p:spPr>
      </p:pic>
      <p:pic>
        <p:nvPicPr>
          <p:cNvPr id="76802" name="Picture 2" descr="Képtalálat a következőre: „indiai táncosnő szobrok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36912"/>
            <a:ext cx="1296143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2542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576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Ramachandran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és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err="1">
                <a:solidFill>
                  <a:srgbClr val="558ED5"/>
                </a:solidFill>
                <a:latin typeface="Apple Chancery"/>
                <a:cs typeface="Apple Chancery"/>
              </a:rPr>
              <a:t>Hirstein</a:t>
            </a:r>
            <a:r>
              <a:rPr lang="en-US" dirty="0">
                <a:solidFill>
                  <a:srgbClr val="558ED5"/>
                </a:solidFill>
                <a:latin typeface="Apple Chancery"/>
                <a:cs typeface="Apple Chancery"/>
              </a:rPr>
              <a:t> </a:t>
            </a:r>
            <a:r>
              <a:rPr lang="en-US" dirty="0" smtClean="0">
                <a:solidFill>
                  <a:srgbClr val="558ED5"/>
                </a:solidFill>
                <a:latin typeface="Apple Chancery"/>
                <a:cs typeface="Apple Chancery"/>
              </a:rPr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547260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Izoláció</a:t>
            </a:r>
            <a:r>
              <a:rPr lang="en-US" dirty="0" smtClean="0"/>
              <a:t>, </a:t>
            </a:r>
            <a:r>
              <a:rPr lang="en-US" dirty="0" err="1" smtClean="0"/>
              <a:t>figyelem</a:t>
            </a:r>
            <a:r>
              <a:rPr lang="en-US" dirty="0" smtClean="0"/>
              <a:t> </a:t>
            </a:r>
            <a:r>
              <a:rPr lang="en-US" dirty="0" err="1" smtClean="0"/>
              <a:t>felhívás</a:t>
            </a:r>
            <a:r>
              <a:rPr lang="en-US" dirty="0" smtClean="0"/>
              <a:t>. </a:t>
            </a:r>
            <a:r>
              <a:rPr lang="en-US" sz="2000" dirty="0" smtClean="0"/>
              <a:t>A </a:t>
            </a:r>
            <a:r>
              <a:rPr lang="en-US" sz="2000" dirty="0" err="1" smtClean="0"/>
              <a:t>vonalaknak</a:t>
            </a:r>
            <a:r>
              <a:rPr lang="en-US" sz="2000" dirty="0" smtClean="0"/>
              <a:t> </a:t>
            </a:r>
            <a:r>
              <a:rPr lang="en-US" sz="2000" dirty="0" err="1" smtClean="0"/>
              <a:t>nagyobb</a:t>
            </a:r>
            <a:r>
              <a:rPr lang="en-US" sz="2000" dirty="0" smtClean="0"/>
              <a:t> </a:t>
            </a:r>
            <a:r>
              <a:rPr lang="en-US" sz="2000" dirty="0" err="1" smtClean="0"/>
              <a:t>stimuláló</a:t>
            </a:r>
            <a:r>
              <a:rPr lang="en-US" sz="2000" dirty="0" smtClean="0"/>
              <a:t> </a:t>
            </a:r>
            <a:r>
              <a:rPr lang="en-US" sz="2000" dirty="0" err="1" smtClean="0"/>
              <a:t>hatásuk</a:t>
            </a:r>
            <a:r>
              <a:rPr lang="en-US" sz="2000" dirty="0" smtClean="0"/>
              <a:t> van, mint a </a:t>
            </a:r>
            <a:r>
              <a:rPr lang="en-US" sz="2000" dirty="0" err="1" smtClean="0"/>
              <a:t>felszíneknek</a:t>
            </a:r>
            <a:r>
              <a:rPr lang="en-US" sz="2000" dirty="0" smtClean="0"/>
              <a:t>. </a:t>
            </a:r>
            <a:r>
              <a:rPr lang="en-US" sz="2000" dirty="0" err="1" smtClean="0"/>
              <a:t>Karikatúra</a:t>
            </a:r>
            <a:r>
              <a:rPr lang="en-US" sz="2000" dirty="0" smtClean="0"/>
              <a:t> </a:t>
            </a:r>
            <a:r>
              <a:rPr lang="en-US" sz="2000" dirty="0" err="1" smtClean="0"/>
              <a:t>hatás</a:t>
            </a:r>
            <a:r>
              <a:rPr lang="en-US" sz="2000" dirty="0" smtClean="0"/>
              <a:t>. A </a:t>
            </a:r>
            <a:r>
              <a:rPr lang="en-US" sz="2000" dirty="0" err="1" smtClean="0"/>
              <a:t>műalkotásban</a:t>
            </a:r>
            <a:r>
              <a:rPr lang="en-US" sz="2000" dirty="0" smtClean="0"/>
              <a:t>, </a:t>
            </a:r>
            <a:r>
              <a:rPr lang="en-US" sz="2000" dirty="0" err="1" smtClean="0"/>
              <a:t>vizuális</a:t>
            </a:r>
            <a:r>
              <a:rPr lang="en-US" sz="2000" dirty="0" smtClean="0"/>
              <a:t> </a:t>
            </a:r>
            <a:r>
              <a:rPr lang="en-US" sz="2000" dirty="0" err="1" smtClean="0"/>
              <a:t>érzékelésben</a:t>
            </a:r>
            <a:r>
              <a:rPr lang="en-US" sz="2000" dirty="0" smtClean="0"/>
              <a:t> </a:t>
            </a:r>
            <a:r>
              <a:rPr lang="en-US" sz="2000" dirty="0" err="1" smtClean="0"/>
              <a:t>egy-egy</a:t>
            </a:r>
            <a:r>
              <a:rPr lang="en-US" sz="2000" dirty="0" smtClean="0"/>
              <a:t> </a:t>
            </a:r>
            <a:r>
              <a:rPr lang="en-US" sz="2000" dirty="0" err="1" smtClean="0"/>
              <a:t>modalitásnak</a:t>
            </a:r>
            <a:r>
              <a:rPr lang="en-US" sz="2000" dirty="0" smtClean="0"/>
              <a:t> </a:t>
            </a:r>
            <a:r>
              <a:rPr lang="en-US" sz="2000" dirty="0" err="1" smtClean="0"/>
              <a:t>kiemelt</a:t>
            </a:r>
            <a:r>
              <a:rPr lang="en-US" sz="2000" dirty="0" smtClean="0"/>
              <a:t> </a:t>
            </a:r>
            <a:r>
              <a:rPr lang="en-US" sz="2000" dirty="0" err="1" smtClean="0"/>
              <a:t>szerepe</a:t>
            </a:r>
            <a:r>
              <a:rPr lang="en-US" sz="2000" dirty="0" smtClean="0"/>
              <a:t> van.(Nixon </a:t>
            </a:r>
            <a:r>
              <a:rPr lang="en-US" sz="2000" dirty="0" err="1" smtClean="0"/>
              <a:t>karikatúrák</a:t>
            </a:r>
            <a:r>
              <a:rPr lang="en-US" sz="2000" dirty="0" smtClean="0"/>
              <a:t>)</a:t>
            </a:r>
            <a:endParaRPr lang="hu-HU" sz="2000" dirty="0" smtClean="0"/>
          </a:p>
          <a:p>
            <a:r>
              <a:rPr lang="en-US" dirty="0" err="1" smtClean="0"/>
              <a:t>Kontraszt</a:t>
            </a:r>
            <a:r>
              <a:rPr lang="en-US" dirty="0" smtClean="0"/>
              <a:t> </a:t>
            </a:r>
            <a:r>
              <a:rPr lang="en-US" dirty="0" err="1" smtClean="0"/>
              <a:t>kiemelés</a:t>
            </a:r>
            <a:r>
              <a:rPr lang="en-US" dirty="0" smtClean="0"/>
              <a:t>, </a:t>
            </a:r>
            <a:r>
              <a:rPr lang="en-US" dirty="0" err="1" smtClean="0"/>
              <a:t>megerősítés</a:t>
            </a:r>
            <a:r>
              <a:rPr lang="hu-HU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Rajz</a:t>
            </a:r>
            <a:r>
              <a:rPr lang="en-US" sz="2000" dirty="0" smtClean="0"/>
              <a:t> </a:t>
            </a:r>
            <a:r>
              <a:rPr lang="en-US" sz="2000" dirty="0" err="1" smtClean="0"/>
              <a:t>hatásosabb</a:t>
            </a:r>
            <a:r>
              <a:rPr lang="en-US" sz="2000" dirty="0" smtClean="0"/>
              <a:t>, reinforcement </a:t>
            </a:r>
            <a:r>
              <a:rPr lang="en-US" sz="2000" dirty="0" err="1" smtClean="0"/>
              <a:t>jelenség</a:t>
            </a:r>
            <a:r>
              <a:rPr lang="en-US" sz="2000" dirty="0" smtClean="0"/>
              <a:t>. </a:t>
            </a:r>
            <a:r>
              <a:rPr lang="en-US" sz="2000" dirty="0" err="1" smtClean="0"/>
              <a:t>Szinkontraszt</a:t>
            </a:r>
            <a:r>
              <a:rPr lang="en-US" sz="2000" dirty="0" smtClean="0"/>
              <a:t> (Matisse), </a:t>
            </a:r>
            <a:r>
              <a:rPr lang="en-US" sz="2000" dirty="0" err="1" smtClean="0"/>
              <a:t>mozgáskontraszt</a:t>
            </a:r>
            <a:r>
              <a:rPr lang="en-US" sz="2000" dirty="0" smtClean="0"/>
              <a:t> </a:t>
            </a:r>
            <a:r>
              <a:rPr lang="en-US" sz="2000" dirty="0" err="1" smtClean="0"/>
              <a:t>speciális</a:t>
            </a:r>
            <a:r>
              <a:rPr lang="en-US" sz="2000" dirty="0" smtClean="0"/>
              <a:t> </a:t>
            </a:r>
            <a:r>
              <a:rPr lang="en-US" sz="2000" dirty="0" err="1" smtClean="0"/>
              <a:t>sejtcsoportok</a:t>
            </a:r>
            <a:r>
              <a:rPr lang="en-US" sz="2000" dirty="0" smtClean="0"/>
              <a:t> </a:t>
            </a:r>
            <a:r>
              <a:rPr lang="en-US" sz="2000" dirty="0" err="1" smtClean="0"/>
              <a:t>izgalma</a:t>
            </a:r>
            <a:endParaRPr lang="en-US" sz="2000" dirty="0" smtClean="0"/>
          </a:p>
          <a:p>
            <a:r>
              <a:rPr lang="en-US" dirty="0" err="1" smtClean="0"/>
              <a:t>Szimmetria</a:t>
            </a:r>
            <a:r>
              <a:rPr lang="hu-HU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Kellemes</a:t>
            </a:r>
            <a:r>
              <a:rPr lang="en-US" sz="2000" dirty="0" smtClean="0"/>
              <a:t> </a:t>
            </a:r>
            <a:r>
              <a:rPr lang="en-US" sz="2000" dirty="0" err="1" smtClean="0"/>
              <a:t>érzetet</a:t>
            </a:r>
            <a:r>
              <a:rPr lang="en-US" sz="2000" dirty="0" smtClean="0"/>
              <a:t> </a:t>
            </a:r>
            <a:r>
              <a:rPr lang="en-US" sz="2000" dirty="0" err="1" smtClean="0"/>
              <a:t>kelt</a:t>
            </a:r>
            <a:r>
              <a:rPr lang="en-US" sz="2000" dirty="0" smtClean="0"/>
              <a:t>, a </a:t>
            </a:r>
            <a:r>
              <a:rPr lang="en-US" sz="2000" dirty="0" err="1" smtClean="0"/>
              <a:t>vizuális</a:t>
            </a:r>
            <a:r>
              <a:rPr lang="en-US" sz="2000" dirty="0" smtClean="0"/>
              <a:t> </a:t>
            </a:r>
            <a:r>
              <a:rPr lang="en-US" sz="2000" dirty="0" err="1" smtClean="0"/>
              <a:t>feldolgozás</a:t>
            </a:r>
            <a:r>
              <a:rPr lang="en-US" sz="2000" dirty="0" smtClean="0"/>
              <a:t> </a:t>
            </a:r>
            <a:r>
              <a:rPr lang="en-US" sz="2000" dirty="0" err="1" smtClean="0"/>
              <a:t>korai</a:t>
            </a:r>
            <a:r>
              <a:rPr lang="en-US" sz="2000" dirty="0" smtClean="0"/>
              <a:t> </a:t>
            </a:r>
            <a:r>
              <a:rPr lang="en-US" sz="2000" dirty="0" err="1" smtClean="0"/>
              <a:t>szakaszában</a:t>
            </a:r>
            <a:r>
              <a:rPr lang="en-US" sz="2000" dirty="0" smtClean="0"/>
              <a:t> </a:t>
            </a:r>
            <a:r>
              <a:rPr lang="en-US" sz="2000" dirty="0" err="1" smtClean="0"/>
              <a:t>észlelt</a:t>
            </a:r>
            <a:r>
              <a:rPr lang="en-US" sz="2000" dirty="0" smtClean="0"/>
              <a:t> </a:t>
            </a:r>
            <a:r>
              <a:rPr lang="en-US" sz="2000" dirty="0" err="1" smtClean="0"/>
              <a:t>jelenség</a:t>
            </a:r>
            <a:r>
              <a:rPr lang="en-US" sz="2000" dirty="0" smtClean="0"/>
              <a:t>. </a:t>
            </a:r>
            <a:r>
              <a:rPr lang="en-US" sz="2000" dirty="0" err="1" smtClean="0"/>
              <a:t>Gyerekek</a:t>
            </a:r>
            <a:r>
              <a:rPr lang="en-US" sz="2000" dirty="0" smtClean="0"/>
              <a:t> </a:t>
            </a:r>
            <a:r>
              <a:rPr lang="en-US" sz="2000" dirty="0" err="1" smtClean="0"/>
              <a:t>kaleidoszkop</a:t>
            </a:r>
            <a:r>
              <a:rPr lang="en-US" sz="2000" dirty="0" smtClean="0"/>
              <a:t> </a:t>
            </a:r>
            <a:r>
              <a:rPr lang="en-US" sz="2000" dirty="0" err="1" smtClean="0"/>
              <a:t>iránti</a:t>
            </a:r>
            <a:r>
              <a:rPr lang="en-US" sz="2000" dirty="0" smtClean="0"/>
              <a:t> </a:t>
            </a:r>
            <a:r>
              <a:rPr lang="en-US" sz="2000" dirty="0" err="1" smtClean="0"/>
              <a:t>vonzalma</a:t>
            </a:r>
            <a:r>
              <a:rPr lang="en-US" sz="2000" dirty="0" smtClean="0"/>
              <a:t>. </a:t>
            </a:r>
            <a:r>
              <a:rPr lang="en-US" sz="2000" dirty="0" err="1" smtClean="0"/>
              <a:t>Biológiailag</a:t>
            </a:r>
            <a:r>
              <a:rPr lang="en-US" sz="2000" dirty="0" smtClean="0"/>
              <a:t> </a:t>
            </a:r>
            <a:r>
              <a:rPr lang="en-US" sz="2000" dirty="0" err="1" smtClean="0"/>
              <a:t>fontos</a:t>
            </a:r>
            <a:r>
              <a:rPr lang="en-US" sz="2000" dirty="0" smtClean="0"/>
              <a:t> </a:t>
            </a:r>
            <a:r>
              <a:rPr lang="en-US" sz="2000" dirty="0" err="1" smtClean="0"/>
              <a:t>akciókban</a:t>
            </a:r>
            <a:r>
              <a:rPr lang="en-US" sz="2000" dirty="0" smtClean="0"/>
              <a:t>  </a:t>
            </a:r>
            <a:r>
              <a:rPr lang="en-US" sz="2000" dirty="0" err="1" smtClean="0"/>
              <a:t>szimmetria</a:t>
            </a:r>
            <a:r>
              <a:rPr lang="en-US" sz="2000" dirty="0" smtClean="0"/>
              <a:t> van</a:t>
            </a:r>
          </a:p>
          <a:p>
            <a:r>
              <a:rPr lang="en-US" sz="2800" dirty="0" err="1" smtClean="0"/>
              <a:t>Az</a:t>
            </a:r>
            <a:r>
              <a:rPr lang="en-US" sz="2800" dirty="0" smtClean="0"/>
              <a:t> </a:t>
            </a:r>
            <a:r>
              <a:rPr lang="en-US" sz="3300" dirty="0" err="1" smtClean="0"/>
              <a:t>esetlegesség</a:t>
            </a:r>
            <a:r>
              <a:rPr lang="en-US" sz="2800" dirty="0" smtClean="0"/>
              <a:t> </a:t>
            </a:r>
            <a:r>
              <a:rPr lang="en-US" sz="2800" dirty="0" err="1" smtClean="0"/>
              <a:t>kerülése</a:t>
            </a:r>
            <a:r>
              <a:rPr lang="en-US" sz="2800" dirty="0" smtClean="0"/>
              <a:t> (</a:t>
            </a:r>
            <a:r>
              <a:rPr lang="en-US" sz="2800" dirty="0" err="1" smtClean="0"/>
              <a:t>Generikus</a:t>
            </a:r>
            <a:r>
              <a:rPr lang="en-US" sz="2800" dirty="0" smtClean="0"/>
              <a:t> </a:t>
            </a:r>
            <a:r>
              <a:rPr lang="en-US" sz="2800" dirty="0" err="1" smtClean="0"/>
              <a:t>elv</a:t>
            </a:r>
            <a:r>
              <a:rPr lang="en-US" sz="2800" dirty="0" smtClean="0"/>
              <a:t>),</a:t>
            </a:r>
            <a:r>
              <a:rPr lang="en-US" sz="2100" dirty="0" err="1" smtClean="0"/>
              <a:t>vagy</a:t>
            </a:r>
            <a:r>
              <a:rPr lang="en-US" sz="2100" dirty="0" smtClean="0"/>
              <a:t> </a:t>
            </a:r>
            <a:r>
              <a:rPr lang="en-US" sz="2100" dirty="0" err="1" smtClean="0"/>
              <a:t>ennek</a:t>
            </a:r>
            <a:r>
              <a:rPr lang="en-US" sz="2100" dirty="0" smtClean="0"/>
              <a:t> </a:t>
            </a:r>
            <a:r>
              <a:rPr lang="en-US" sz="2100" dirty="0" err="1"/>
              <a:t>éppen</a:t>
            </a:r>
            <a:r>
              <a:rPr lang="en-US" sz="2100" dirty="0"/>
              <a:t> </a:t>
            </a:r>
            <a:r>
              <a:rPr lang="en-US" sz="2100" dirty="0" err="1"/>
              <a:t>hangsúlyozása</a:t>
            </a:r>
            <a:endParaRPr lang="en-US" sz="2100" dirty="0"/>
          </a:p>
          <a:p>
            <a:r>
              <a:rPr lang="en-US" sz="3300" dirty="0" err="1" smtClean="0"/>
              <a:t>Ismétlés</a:t>
            </a:r>
            <a:r>
              <a:rPr lang="en-US" sz="3300" dirty="0" smtClean="0"/>
              <a:t> </a:t>
            </a:r>
            <a:r>
              <a:rPr lang="en-US" sz="3300" dirty="0" err="1" smtClean="0"/>
              <a:t>ritmus</a:t>
            </a:r>
            <a:r>
              <a:rPr lang="en-US" sz="3300" dirty="0" smtClean="0"/>
              <a:t> </a:t>
            </a:r>
            <a:r>
              <a:rPr lang="en-US" sz="3300" dirty="0" err="1" smtClean="0"/>
              <a:t>és</a:t>
            </a:r>
            <a:r>
              <a:rPr lang="en-US" sz="3300" dirty="0" smtClean="0"/>
              <a:t> rend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művészet</a:t>
            </a:r>
            <a:r>
              <a:rPr lang="en-US" dirty="0" smtClean="0"/>
              <a:t>, mint </a:t>
            </a:r>
            <a:r>
              <a:rPr lang="en-US" dirty="0" err="1" smtClean="0"/>
              <a:t>metafóra</a:t>
            </a:r>
            <a:r>
              <a:rPr lang="en-US" dirty="0" smtClean="0"/>
              <a:t> </a:t>
            </a:r>
            <a:r>
              <a:rPr lang="en-US" dirty="0" err="1" smtClean="0"/>
              <a:t>eleve</a:t>
            </a:r>
            <a:r>
              <a:rPr lang="hu-HU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5778" name="Picture 2" descr="Képtalálat a következőre: „matisse a tánc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924944"/>
            <a:ext cx="2520280" cy="1665185"/>
          </a:xfrm>
          <a:prstGeom prst="rect">
            <a:avLst/>
          </a:prstGeom>
          <a:noFill/>
        </p:spPr>
      </p:pic>
      <p:pic>
        <p:nvPicPr>
          <p:cNvPr id="75780" name="Picture 4" descr="Képtalálat a következőre: „Nixon karikatúrák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96752"/>
            <a:ext cx="1368152" cy="1620180"/>
          </a:xfrm>
          <a:prstGeom prst="rect">
            <a:avLst/>
          </a:prstGeom>
          <a:noFill/>
        </p:spPr>
      </p:pic>
      <p:pic>
        <p:nvPicPr>
          <p:cNvPr id="75782" name="Picture 6" descr="Képtalálat a következőre: „szimmetria a festészetben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653135"/>
            <a:ext cx="2520280" cy="1997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594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Az esztétika  pszichológiája   </a:t>
            </a:r>
            <a:r>
              <a:rPr lang="hu-HU" sz="2400" dirty="0" err="1" smtClean="0"/>
              <a:t>Jakobsen</a:t>
            </a:r>
            <a:r>
              <a:rPr lang="hu-HU" sz="2400" dirty="0" smtClean="0"/>
              <a:t> 2006</a:t>
            </a:r>
            <a:endParaRPr lang="hu-H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71638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latin typeface="Lucida Calligraphy" pitchFamily="66" charset="0"/>
              </a:rPr>
              <a:t>A vizuális élmény/képfeldolgozás kognitív pszichológiai lépései </a:t>
            </a:r>
            <a:endParaRPr lang="hu-HU" sz="2800" dirty="0">
              <a:latin typeface="Lucida Calligraphy" pitchFamily="66" charset="0"/>
            </a:endParaRPr>
          </a:p>
        </p:txBody>
      </p:sp>
      <p:pic>
        <p:nvPicPr>
          <p:cNvPr id="3074" name="Picture 2" descr="FIGURE 18.2. A general information-processing model to guide research in neuroaesthetic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7943701" cy="3672408"/>
          </a:xfrm>
          <a:prstGeom prst="rect">
            <a:avLst/>
          </a:prstGeom>
          <a:noFill/>
        </p:spPr>
      </p:pic>
      <p:cxnSp>
        <p:nvCxnSpPr>
          <p:cNvPr id="7" name="Egyenes összekötő 6"/>
          <p:cNvCxnSpPr/>
          <p:nvPr/>
        </p:nvCxnSpPr>
        <p:spPr>
          <a:xfrm>
            <a:off x="0" y="1556792"/>
            <a:ext cx="914400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Combining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universal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beauty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and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cultural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context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in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unifying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model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of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visual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aesthetic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4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experience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(Redies 2015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Front.Hum.Neurosci</a:t>
            </a:r>
            <a:r>
              <a:rPr lang="hu-HU" sz="2000" dirty="0" smtClean="0">
                <a:latin typeface="Lucida Calligraphy" pitchFamily="66" charset="0"/>
              </a:rPr>
              <a:t>.)</a:t>
            </a:r>
            <a:endParaRPr lang="en-US" sz="2800" dirty="0">
              <a:latin typeface="Lucida Calligraphy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556792"/>
            <a:ext cx="4248472" cy="271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509120"/>
            <a:ext cx="3672407" cy="17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60232" y="4293096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Átlagolt</a:t>
            </a:r>
            <a:r>
              <a:rPr lang="en-US" sz="1400" dirty="0" smtClean="0"/>
              <a:t> </a:t>
            </a:r>
            <a:r>
              <a:rPr lang="en-US" sz="1400" dirty="0" err="1" smtClean="0"/>
              <a:t>női</a:t>
            </a:r>
            <a:r>
              <a:rPr lang="en-US" sz="1400" dirty="0" smtClean="0"/>
              <a:t> arc 2015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H.B.Grien</a:t>
            </a:r>
            <a:r>
              <a:rPr lang="en-US" sz="1400" dirty="0" smtClean="0"/>
              <a:t>. </a:t>
            </a:r>
            <a:r>
              <a:rPr lang="en-US" sz="1400" dirty="0" err="1" smtClean="0"/>
              <a:t>Fiatal</a:t>
            </a:r>
            <a:r>
              <a:rPr lang="en-US" sz="1400" dirty="0" smtClean="0"/>
              <a:t> </a:t>
            </a:r>
            <a:r>
              <a:rPr lang="en-US" sz="1400" dirty="0" err="1" smtClean="0"/>
              <a:t>nő</a:t>
            </a:r>
            <a:r>
              <a:rPr lang="en-US" sz="1400" dirty="0" smtClean="0"/>
              <a:t> </a:t>
            </a:r>
            <a:r>
              <a:rPr lang="en-US" sz="1400" dirty="0" err="1" smtClean="0"/>
              <a:t>arcképe</a:t>
            </a:r>
            <a:r>
              <a:rPr lang="en-US" sz="1400" dirty="0" smtClean="0"/>
              <a:t> 1513-1515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A.Dürer</a:t>
            </a:r>
            <a:r>
              <a:rPr lang="en-US" sz="1400" dirty="0" smtClean="0"/>
              <a:t>. A </a:t>
            </a:r>
            <a:r>
              <a:rPr lang="en-US" sz="1400" dirty="0" err="1" smtClean="0"/>
              <a:t>művész</a:t>
            </a:r>
            <a:r>
              <a:rPr lang="en-US" sz="1400" dirty="0" smtClean="0"/>
              <a:t> </a:t>
            </a:r>
            <a:r>
              <a:rPr lang="en-US" sz="1400" dirty="0" err="1" smtClean="0"/>
              <a:t>édesanyja</a:t>
            </a:r>
            <a:r>
              <a:rPr lang="en-US" sz="1400" dirty="0" smtClean="0"/>
              <a:t>(63) 1514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804248" y="2420888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GYORS /200 ms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LASSÚ/ 1000-2000 ms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Próbáljuk</a:t>
            </a:r>
            <a:r>
              <a:rPr lang="en-US" sz="4400" dirty="0" smtClean="0"/>
              <a:t> </a:t>
            </a:r>
            <a:r>
              <a:rPr lang="en-US" sz="4400" dirty="0" err="1" smtClean="0"/>
              <a:t>eldönteni</a:t>
            </a:r>
            <a:r>
              <a:rPr lang="en-US" sz="4400" dirty="0" smtClean="0"/>
              <a:t>, </a:t>
            </a:r>
            <a:r>
              <a:rPr lang="en-US" sz="4400" dirty="0" err="1" smtClean="0"/>
              <a:t>melyik</a:t>
            </a:r>
            <a:r>
              <a:rPr lang="en-US" sz="4400" dirty="0" smtClean="0"/>
              <a:t> </a:t>
            </a:r>
            <a:r>
              <a:rPr lang="en-US" sz="4400" dirty="0" err="1" smtClean="0"/>
              <a:t>kép</a:t>
            </a:r>
            <a:r>
              <a:rPr lang="en-US" sz="4400" dirty="0" smtClean="0"/>
              <a:t> </a:t>
            </a:r>
            <a:r>
              <a:rPr lang="en-US" sz="4400" dirty="0" err="1" smtClean="0"/>
              <a:t>tetszik</a:t>
            </a:r>
            <a:r>
              <a:rPr lang="en-US" sz="4400" dirty="0" smtClean="0"/>
              <a:t> </a:t>
            </a:r>
            <a:r>
              <a:rPr lang="en-US" sz="4400" dirty="0" err="1" smtClean="0"/>
              <a:t>legjobban</a:t>
            </a:r>
            <a:r>
              <a:rPr lang="en-US" sz="4400" dirty="0" smtClean="0"/>
              <a:t> </a:t>
            </a:r>
            <a:r>
              <a:rPr lang="en-US" sz="4400" dirty="0" err="1" smtClean="0"/>
              <a:t>és</a:t>
            </a:r>
            <a:r>
              <a:rPr lang="en-US" sz="4400" dirty="0" smtClean="0"/>
              <a:t> </a:t>
            </a:r>
            <a:r>
              <a:rPr lang="en-US" sz="4400" dirty="0" err="1" smtClean="0"/>
              <a:t>miért</a:t>
            </a:r>
            <a:r>
              <a:rPr lang="en-US" sz="4400" dirty="0" smtClean="0"/>
              <a:t>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2081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 szép-élmény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neuro-psychológiája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1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6768752" cy="285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 szép-élmény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neuropsychológiája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2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651" y="1916832"/>
            <a:ext cx="882571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A szép-élmény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neuropsychológiája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052" y="1700808"/>
            <a:ext cx="874870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563375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A.Schmidt</a:t>
            </a:r>
            <a:r>
              <a:rPr lang="en-US" dirty="0" smtClean="0"/>
              <a:t>: </a:t>
            </a:r>
            <a:r>
              <a:rPr lang="en-US" dirty="0" err="1" smtClean="0"/>
              <a:t>Mana</a:t>
            </a:r>
            <a:r>
              <a:rPr lang="en-US" dirty="0" smtClean="0"/>
              <a:t> Lisa Leonardo  (1503-1506) </a:t>
            </a:r>
            <a:r>
              <a:rPr lang="en-US" dirty="0" err="1" smtClean="0"/>
              <a:t>után</a:t>
            </a:r>
            <a:r>
              <a:rPr lang="en-US" dirty="0" smtClean="0"/>
              <a:t>  (Museum of Bad Art (MOBA) 2014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Neuroesztétika</a:t>
            </a:r>
            <a:b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2800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 kognitív psychológia társítása a neurobiológiával-képalkotással:  hálózatbiológiai interpretáció</a:t>
            </a:r>
            <a:endParaRPr lang="hu-HU" b="1" i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400" dirty="0" smtClean="0">
                <a:latin typeface="+mj-lt"/>
              </a:rPr>
              <a:t>Új, határterületi tudomány:</a:t>
            </a:r>
          </a:p>
          <a:p>
            <a:r>
              <a:rPr lang="hu-HU" sz="2400" dirty="0" smtClean="0">
                <a:latin typeface="+mj-lt"/>
              </a:rPr>
              <a:t>Kapcsolat a humán és természettudományok között (esztétika, kognitív pszichológia, kognitív neurológia, </a:t>
            </a:r>
            <a:r>
              <a:rPr lang="hu-HU" sz="2400" dirty="0" err="1" smtClean="0">
                <a:latin typeface="+mj-lt"/>
              </a:rPr>
              <a:t>neurobiológia</a:t>
            </a:r>
            <a:r>
              <a:rPr lang="hu-HU" sz="2400" dirty="0" smtClean="0">
                <a:latin typeface="+mj-lt"/>
              </a:rPr>
              <a:t>, agyi képalkotás, informatika stb.)</a:t>
            </a:r>
          </a:p>
          <a:p>
            <a:r>
              <a:rPr lang="hu-HU" sz="2400" dirty="0" smtClean="0">
                <a:latin typeface="+mj-lt"/>
              </a:rPr>
              <a:t>Új kérdésfelvetések, új módszerek, új válaszok</a:t>
            </a:r>
          </a:p>
          <a:p>
            <a:endParaRPr lang="hu-HU" sz="2400" dirty="0" smtClean="0">
              <a:latin typeface="+mj-lt"/>
            </a:endParaRPr>
          </a:p>
          <a:p>
            <a:pPr algn="ctr">
              <a:buNone/>
            </a:pPr>
            <a:r>
              <a:rPr lang="hu-HU" sz="2400" dirty="0" smtClean="0">
                <a:latin typeface="Lucida Calligraphy" pitchFamily="66" charset="0"/>
              </a:rPr>
              <a:t>           </a:t>
            </a:r>
            <a:r>
              <a:rPr lang="hu-HU" b="1" dirty="0" smtClean="0">
                <a:latin typeface="Lucida Calligraphy" pitchFamily="66" charset="0"/>
              </a:rPr>
              <a:t>ALAPKÉRDÉS  ITT  IS: </a:t>
            </a:r>
          </a:p>
          <a:p>
            <a:pPr algn="ctr">
              <a:buNone/>
            </a:pPr>
            <a:r>
              <a:rPr lang="hu-HU" b="1" dirty="0" smtClean="0">
                <a:latin typeface="Lucida Calligraphy" pitchFamily="66" charset="0"/>
              </a:rPr>
              <a:t>FUNKCIÓ ÉS STRUKTÚRA VISZONYA </a:t>
            </a:r>
            <a:endParaRPr lang="hu-HU" b="1" dirty="0">
              <a:latin typeface="Lucida Calligraphy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ple Chancery"/>
                <a:cs typeface="Apple Chancery"/>
              </a:rPr>
              <a:t>“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>Making sense of art, making art of sense”   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/>
            </a:r>
            <a:b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</a:br>
            <a:r>
              <a:rPr lang="en-US" sz="36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Oxford 2006</a:t>
            </a:r>
            <a:endParaRPr lang="en-US" sz="3600" dirty="0">
              <a:solidFill>
                <a:srgbClr val="558ED5"/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err="1" smtClean="0"/>
              <a:t>Művészek-bölcsészek-agykutatók</a:t>
            </a:r>
            <a:r>
              <a:rPr lang="en-US" sz="2800" dirty="0" smtClean="0"/>
              <a:t> </a:t>
            </a:r>
            <a:r>
              <a:rPr lang="en-US" sz="2800" dirty="0" err="1" smtClean="0"/>
              <a:t>találkozój</a:t>
            </a:r>
            <a:r>
              <a:rPr lang="hu-HU" sz="2800" dirty="0" err="1" smtClean="0"/>
              <a:t>ának</a:t>
            </a:r>
            <a:r>
              <a:rPr lang="hu-HU" sz="2800" dirty="0" smtClean="0"/>
              <a:t> főbb témái:</a:t>
            </a:r>
            <a:endParaRPr lang="en-US" sz="2800" dirty="0" smtClean="0"/>
          </a:p>
          <a:p>
            <a:pPr marL="0" indent="0"/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örömérzés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élvezetének</a:t>
            </a:r>
            <a:r>
              <a:rPr lang="en-US" sz="2000" dirty="0" smtClean="0"/>
              <a:t> </a:t>
            </a:r>
            <a:r>
              <a:rPr lang="en-US" sz="2000" dirty="0" err="1" smtClean="0"/>
              <a:t>biológiája</a:t>
            </a:r>
            <a:r>
              <a:rPr lang="en-US" sz="2000" dirty="0" smtClean="0"/>
              <a:t> </a:t>
            </a:r>
            <a:r>
              <a:rPr lang="en-US" sz="2000" dirty="0" err="1" smtClean="0"/>
              <a:t>nem</a:t>
            </a:r>
            <a:r>
              <a:rPr lang="en-US" sz="2000" dirty="0" smtClean="0"/>
              <a:t> </a:t>
            </a:r>
            <a:r>
              <a:rPr lang="en-US" sz="2000" dirty="0" err="1" smtClean="0"/>
              <a:t>tisztázott</a:t>
            </a:r>
            <a:endParaRPr lang="en-US" sz="2000" dirty="0" smtClean="0"/>
          </a:p>
          <a:p>
            <a:pPr marL="0" indent="0"/>
            <a:r>
              <a:rPr lang="en-US" sz="2000" dirty="0" err="1" smtClean="0"/>
              <a:t>Öröm</a:t>
            </a:r>
            <a:r>
              <a:rPr lang="en-US" sz="2000" dirty="0" smtClean="0"/>
              <a:t> </a:t>
            </a:r>
            <a:r>
              <a:rPr lang="en-US" sz="2000" dirty="0" err="1" smtClean="0"/>
              <a:t>érzést</a:t>
            </a:r>
            <a:r>
              <a:rPr lang="en-US" sz="2000" dirty="0" smtClean="0"/>
              <a:t> </a:t>
            </a:r>
            <a:r>
              <a:rPr lang="en-US" sz="2000" dirty="0" err="1" smtClean="0"/>
              <a:t>okozhat</a:t>
            </a:r>
            <a:r>
              <a:rPr lang="en-US" sz="2000" dirty="0" smtClean="0"/>
              <a:t> 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, </a:t>
            </a:r>
            <a:r>
              <a:rPr lang="en-US" sz="2000" dirty="0" err="1" smtClean="0"/>
              <a:t>vagy</a:t>
            </a:r>
            <a:r>
              <a:rPr lang="en-US" sz="2000" dirty="0" smtClean="0"/>
              <a:t> 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felismerésének</a:t>
            </a:r>
            <a:r>
              <a:rPr lang="en-US" sz="2000" dirty="0" smtClean="0"/>
              <a:t> </a:t>
            </a:r>
            <a:r>
              <a:rPr lang="en-US" sz="2000" dirty="0" err="1" smtClean="0"/>
              <a:t>siekere</a:t>
            </a:r>
            <a:endParaRPr lang="en-US" sz="2000" dirty="0" smtClean="0"/>
          </a:p>
          <a:p>
            <a:pPr marL="0" indent="0"/>
            <a:r>
              <a:rPr lang="en-US" sz="2000" dirty="0" smtClean="0"/>
              <a:t>A </a:t>
            </a:r>
            <a:r>
              <a:rPr lang="en-US" sz="2000" dirty="0" err="1" smtClean="0"/>
              <a:t>műalkotás</a:t>
            </a:r>
            <a:r>
              <a:rPr lang="en-US" sz="2000" dirty="0" smtClean="0"/>
              <a:t> </a:t>
            </a:r>
            <a:r>
              <a:rPr lang="en-US" sz="2000" dirty="0" err="1" smtClean="0"/>
              <a:t>során</a:t>
            </a:r>
            <a:r>
              <a:rPr lang="en-US" sz="2000" dirty="0" smtClean="0"/>
              <a:t> </a:t>
            </a:r>
            <a:r>
              <a:rPr lang="en-US" sz="2000" dirty="0" err="1" smtClean="0"/>
              <a:t>az</a:t>
            </a:r>
            <a:r>
              <a:rPr lang="en-US" sz="2000" dirty="0" smtClean="0"/>
              <a:t> “empathy” </a:t>
            </a:r>
            <a:r>
              <a:rPr lang="en-US" sz="2000" dirty="0" err="1" smtClean="0"/>
              <a:t>Einfühlung</a:t>
            </a:r>
            <a:r>
              <a:rPr lang="en-US" sz="2000" dirty="0" smtClean="0"/>
              <a:t> </a:t>
            </a:r>
            <a:r>
              <a:rPr lang="en-US" sz="2000" dirty="0" err="1" smtClean="0"/>
              <a:t>érzésének</a:t>
            </a:r>
            <a:r>
              <a:rPr lang="en-US" sz="2000" dirty="0" smtClean="0"/>
              <a:t> </a:t>
            </a:r>
            <a:r>
              <a:rPr lang="en-US" sz="2000" dirty="0" err="1" smtClean="0"/>
              <a:t>elemzése</a:t>
            </a:r>
            <a:r>
              <a:rPr lang="en-US" sz="2000" dirty="0" smtClean="0"/>
              <a:t> </a:t>
            </a:r>
            <a:r>
              <a:rPr lang="en-US" sz="2000" dirty="0" err="1" smtClean="0"/>
              <a:t>már</a:t>
            </a:r>
            <a:r>
              <a:rPr lang="en-US" sz="2000" dirty="0" smtClean="0"/>
              <a:t> a XIX </a:t>
            </a:r>
            <a:r>
              <a:rPr lang="en-US" sz="2000" dirty="0" err="1" smtClean="0"/>
              <a:t>században</a:t>
            </a:r>
            <a:r>
              <a:rPr lang="en-US" sz="2000" dirty="0" smtClean="0"/>
              <a:t> (Fischer 1873, </a:t>
            </a:r>
            <a:r>
              <a:rPr lang="en-US" sz="2000" dirty="0" err="1" smtClean="0"/>
              <a:t>Lipps</a:t>
            </a:r>
            <a:r>
              <a:rPr lang="en-US" sz="2000" dirty="0" smtClean="0"/>
              <a:t> 1903)</a:t>
            </a:r>
          </a:p>
          <a:p>
            <a:pPr marL="0" indent="0"/>
            <a:r>
              <a:rPr lang="en-US" sz="2000" dirty="0" err="1" smtClean="0"/>
              <a:t>Percepciónak</a:t>
            </a:r>
            <a:r>
              <a:rPr lang="en-US" sz="2000" dirty="0" smtClean="0"/>
              <a:t> van </a:t>
            </a:r>
            <a:r>
              <a:rPr lang="en-US" sz="2000" dirty="0" err="1" smtClean="0"/>
              <a:t>emocionális</a:t>
            </a:r>
            <a:r>
              <a:rPr lang="en-US" sz="2000" dirty="0" smtClean="0"/>
              <a:t> </a:t>
            </a:r>
            <a:r>
              <a:rPr lang="en-US" sz="2000" dirty="0" err="1" smtClean="0"/>
              <a:t>hatása</a:t>
            </a:r>
            <a:endParaRPr lang="en-US" sz="2000" dirty="0" smtClean="0"/>
          </a:p>
          <a:p>
            <a:pPr marL="0" indent="0"/>
            <a:r>
              <a:rPr lang="en-US" sz="2000" dirty="0" smtClean="0"/>
              <a:t>Modern </a:t>
            </a:r>
            <a:r>
              <a:rPr lang="en-US" sz="2000" dirty="0" err="1" smtClean="0"/>
              <a:t>művészet</a:t>
            </a:r>
            <a:r>
              <a:rPr lang="en-US" sz="2000" dirty="0" smtClean="0"/>
              <a:t> is </a:t>
            </a:r>
            <a:r>
              <a:rPr lang="en-US" sz="2000" dirty="0" err="1" smtClean="0"/>
              <a:t>okoz</a:t>
            </a:r>
            <a:r>
              <a:rPr lang="en-US" sz="2000" dirty="0" smtClean="0"/>
              <a:t> </a:t>
            </a:r>
            <a:r>
              <a:rPr lang="en-US" sz="2000" dirty="0" err="1" smtClean="0"/>
              <a:t>örömet</a:t>
            </a:r>
            <a:r>
              <a:rPr lang="en-US" sz="2000" dirty="0" smtClean="0"/>
              <a:t> (</a:t>
            </a:r>
            <a:r>
              <a:rPr lang="en-US" sz="2000" dirty="0" err="1" smtClean="0"/>
              <a:t>Csikszentmihályi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Robinson 1990)</a:t>
            </a:r>
          </a:p>
          <a:p>
            <a:pPr marL="0" indent="0"/>
            <a:r>
              <a:rPr lang="en-US" sz="2000" dirty="0" err="1" smtClean="0"/>
              <a:t>Emocionális</a:t>
            </a:r>
            <a:r>
              <a:rPr lang="en-US" sz="2000" dirty="0" smtClean="0"/>
              <a:t> </a:t>
            </a:r>
            <a:r>
              <a:rPr lang="en-US" sz="2000" dirty="0" err="1" smtClean="0"/>
              <a:t>tapasztalat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művész</a:t>
            </a:r>
            <a:r>
              <a:rPr lang="en-US" sz="2000" dirty="0" smtClean="0"/>
              <a:t> </a:t>
            </a:r>
            <a:r>
              <a:rPr lang="en-US" sz="2000" dirty="0" err="1" smtClean="0"/>
              <a:t>részéről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műélvező</a:t>
            </a:r>
            <a:r>
              <a:rPr lang="en-US" sz="2000" dirty="0" smtClean="0"/>
              <a:t> </a:t>
            </a:r>
            <a:r>
              <a:rPr lang="en-US" sz="2000" dirty="0" err="1" smtClean="0"/>
              <a:t>részéről</a:t>
            </a:r>
            <a:r>
              <a:rPr lang="en-US" sz="2000" dirty="0" smtClean="0"/>
              <a:t> (</a:t>
            </a:r>
            <a:r>
              <a:rPr lang="en-US" sz="2000" dirty="0" err="1" smtClean="0"/>
              <a:t>probléma</a:t>
            </a:r>
            <a:r>
              <a:rPr lang="en-US" sz="2000" dirty="0" smtClean="0"/>
              <a:t> </a:t>
            </a:r>
            <a:r>
              <a:rPr lang="en-US" sz="2000" dirty="0" err="1" smtClean="0"/>
              <a:t>megoldás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122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The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Copenhagen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Neuroaesthetics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Conference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:</a:t>
            </a:r>
            <a:b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Prostpects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and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pifalls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for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an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emerging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28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field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(2009)</a:t>
            </a:r>
            <a:br>
              <a:rPr lang="hu-HU" sz="28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</a:br>
            <a:r>
              <a:rPr lang="hu-HU" sz="1800" dirty="0" smtClean="0"/>
              <a:t>(</a:t>
            </a:r>
            <a:r>
              <a:rPr lang="hu-HU" sz="1800" dirty="0" err="1" smtClean="0"/>
              <a:t>Nadal</a:t>
            </a:r>
            <a:r>
              <a:rPr lang="hu-HU" sz="1800" dirty="0" smtClean="0"/>
              <a:t> M., </a:t>
            </a:r>
            <a:r>
              <a:rPr lang="hu-HU" sz="1800" dirty="0" err="1" smtClean="0"/>
              <a:t>Pearce</a:t>
            </a:r>
            <a:r>
              <a:rPr lang="hu-HU" sz="1800" dirty="0" smtClean="0"/>
              <a:t> M.T.: </a:t>
            </a:r>
            <a:r>
              <a:rPr lang="hu-HU" sz="1800" dirty="0" err="1" smtClean="0"/>
              <a:t>Brain</a:t>
            </a:r>
            <a:r>
              <a:rPr lang="hu-HU" sz="1800" dirty="0" smtClean="0"/>
              <a:t> and </a:t>
            </a:r>
            <a:r>
              <a:rPr lang="hu-HU" sz="1800" dirty="0" err="1" smtClean="0"/>
              <a:t>Cognition</a:t>
            </a:r>
            <a:r>
              <a:rPr lang="hu-HU" sz="1800" dirty="0" smtClean="0"/>
              <a:t>  2011)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800" dirty="0" smtClean="0"/>
              <a:t>A konferencia főbb témái:</a:t>
            </a:r>
          </a:p>
          <a:p>
            <a:pPr>
              <a:buNone/>
            </a:pPr>
            <a:r>
              <a:rPr lang="hu-HU" sz="2000" dirty="0" smtClean="0"/>
              <a:t>	A </a:t>
            </a:r>
            <a:r>
              <a:rPr lang="hu-HU" sz="2000" dirty="0" err="1" smtClean="0"/>
              <a:t>neuroesztétika</a:t>
            </a:r>
            <a:r>
              <a:rPr lang="hu-HU" sz="2000" dirty="0" smtClean="0"/>
              <a:t>  történeti háttere (</a:t>
            </a:r>
            <a:r>
              <a:rPr lang="hu-HU" sz="2000" dirty="0" err="1" smtClean="0"/>
              <a:t>Burke-től</a:t>
            </a:r>
            <a:r>
              <a:rPr lang="hu-HU" sz="2000" dirty="0" smtClean="0"/>
              <a:t> /1757/ a modernekig)</a:t>
            </a:r>
          </a:p>
          <a:p>
            <a:pPr>
              <a:buNone/>
            </a:pPr>
            <a:r>
              <a:rPr lang="hu-HU" sz="2000" dirty="0" smtClean="0"/>
              <a:t>	A jelenlegi helyzet (</a:t>
            </a:r>
            <a:r>
              <a:rPr lang="hu-HU" sz="2000" dirty="0" err="1" smtClean="0"/>
              <a:t>Jakobsen</a:t>
            </a:r>
            <a:r>
              <a:rPr lang="hu-HU" sz="2000" dirty="0" smtClean="0"/>
              <a:t>, </a:t>
            </a:r>
            <a:r>
              <a:rPr lang="hu-HU" sz="2000" dirty="0" err="1" smtClean="0"/>
              <a:t>Höfel</a:t>
            </a:r>
            <a:r>
              <a:rPr lang="hu-HU" sz="2000" dirty="0" smtClean="0"/>
              <a:t>, </a:t>
            </a:r>
            <a:r>
              <a:rPr lang="hu-HU" sz="2000" dirty="0" err="1" smtClean="0"/>
              <a:t>Zeki</a:t>
            </a:r>
            <a:r>
              <a:rPr lang="hu-HU" sz="2000" dirty="0" smtClean="0"/>
              <a:t>, Vartanian, </a:t>
            </a:r>
            <a:r>
              <a:rPr lang="hu-HU" sz="2000" dirty="0" err="1" smtClean="0"/>
              <a:t>Chatterjee</a:t>
            </a:r>
            <a:r>
              <a:rPr lang="hu-HU" sz="2000" dirty="0" smtClean="0"/>
              <a:t>, </a:t>
            </a:r>
            <a:r>
              <a:rPr lang="hu-HU" sz="2000" dirty="0" err="1" smtClean="0"/>
              <a:t>Zaidel</a:t>
            </a:r>
            <a:r>
              <a:rPr lang="hu-HU" sz="2000" dirty="0" smtClean="0"/>
              <a:t>)</a:t>
            </a:r>
          </a:p>
          <a:p>
            <a:pPr>
              <a:buNone/>
            </a:pPr>
            <a:r>
              <a:rPr lang="hu-HU" sz="2000" dirty="0" smtClean="0"/>
              <a:t>	Mi is a </a:t>
            </a:r>
            <a:r>
              <a:rPr lang="hu-HU" sz="2000" dirty="0" err="1" smtClean="0"/>
              <a:t>neuroesztétika</a:t>
            </a:r>
            <a:r>
              <a:rPr lang="hu-HU" sz="2000" dirty="0" smtClean="0"/>
              <a:t>?</a:t>
            </a:r>
          </a:p>
          <a:p>
            <a:pPr>
              <a:buNone/>
            </a:pPr>
            <a:r>
              <a:rPr lang="hu-HU" sz="2000" dirty="0" smtClean="0"/>
              <a:t>	Agykárosodás, agyi </a:t>
            </a:r>
            <a:r>
              <a:rPr lang="hu-HU" sz="2000" dirty="0" err="1" smtClean="0"/>
              <a:t>degeneratív</a:t>
            </a:r>
            <a:r>
              <a:rPr lang="hu-HU" sz="2000" dirty="0" smtClean="0"/>
              <a:t> állapotok.</a:t>
            </a:r>
          </a:p>
          <a:p>
            <a:pPr>
              <a:buNone/>
            </a:pPr>
            <a:r>
              <a:rPr lang="hu-HU" sz="2000" dirty="0" smtClean="0"/>
              <a:t>	A vizuális esztétika és  képalkotás.</a:t>
            </a:r>
          </a:p>
          <a:p>
            <a:pPr>
              <a:buNone/>
            </a:pPr>
            <a:r>
              <a:rPr lang="hu-HU" sz="2000" dirty="0" smtClean="0"/>
              <a:t>	Az esztétikai tapasztalat neurális alapja.</a:t>
            </a:r>
          </a:p>
          <a:p>
            <a:pPr>
              <a:buNone/>
            </a:pPr>
            <a:r>
              <a:rPr lang="hu-HU" sz="2000" dirty="0" smtClean="0"/>
              <a:t>	Az új tudományág perspektívája.</a:t>
            </a:r>
          </a:p>
          <a:p>
            <a:pPr>
              <a:buNone/>
            </a:pPr>
            <a:r>
              <a:rPr lang="hu-HU" sz="2000" dirty="0" smtClean="0"/>
              <a:t>	Feladatok a kutatásban .</a:t>
            </a:r>
          </a:p>
          <a:p>
            <a:pPr>
              <a:buNone/>
            </a:pPr>
            <a:r>
              <a:rPr lang="hu-HU" sz="2000" dirty="0" smtClean="0"/>
              <a:t> </a:t>
            </a:r>
            <a:endParaRPr lang="hu-HU" sz="2000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844824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>Módszertan I.</a:t>
            </a:r>
            <a:endParaRPr lang="hu-HU" sz="3600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hu-HU" i="1" dirty="0" smtClean="0"/>
              <a:t>Percepció kutatás </a:t>
            </a:r>
          </a:p>
          <a:p>
            <a:r>
              <a:rPr lang="hu-HU" i="1" dirty="0" smtClean="0"/>
              <a:t>Jelfeldolgozás</a:t>
            </a:r>
            <a:r>
              <a:rPr lang="hu-HU" dirty="0" smtClean="0"/>
              <a:t> (</a:t>
            </a:r>
            <a:r>
              <a:rPr lang="hu-HU" dirty="0" err="1" smtClean="0"/>
              <a:t>thalamus</a:t>
            </a:r>
            <a:r>
              <a:rPr lang="hu-HU" dirty="0" smtClean="0"/>
              <a:t>, agykérgi működés)</a:t>
            </a:r>
          </a:p>
          <a:p>
            <a:r>
              <a:rPr lang="hu-HU" i="1" dirty="0" smtClean="0"/>
              <a:t>Művészi ábrázolás</a:t>
            </a:r>
          </a:p>
          <a:p>
            <a:pPr lvl="1"/>
            <a:r>
              <a:rPr lang="hu-HU" dirty="0" smtClean="0"/>
              <a:t>Intellektuális feldolgozás </a:t>
            </a:r>
            <a:r>
              <a:rPr lang="hu-HU" dirty="0" err="1" smtClean="0"/>
              <a:t>kognició</a:t>
            </a:r>
            <a:endParaRPr lang="hu-HU" dirty="0" smtClean="0"/>
          </a:p>
          <a:p>
            <a:pPr lvl="2"/>
            <a:r>
              <a:rPr lang="hu-HU" dirty="0" smtClean="0"/>
              <a:t>memória</a:t>
            </a:r>
          </a:p>
          <a:p>
            <a:pPr lvl="2"/>
            <a:r>
              <a:rPr lang="hu-HU" dirty="0" smtClean="0"/>
              <a:t>absztrakció</a:t>
            </a:r>
          </a:p>
          <a:p>
            <a:pPr lvl="1"/>
            <a:r>
              <a:rPr lang="hu-HU" dirty="0" smtClean="0"/>
              <a:t>Érzelmi feldolgozás/emóció</a:t>
            </a:r>
          </a:p>
          <a:p>
            <a:r>
              <a:rPr lang="hu-HU" sz="3600" i="1" dirty="0" smtClean="0"/>
              <a:t>Esztétikai értékelés</a:t>
            </a:r>
          </a:p>
          <a:p>
            <a:pPr lvl="1"/>
            <a:r>
              <a:rPr lang="hu-HU" dirty="0" smtClean="0"/>
              <a:t>A vizuális művészet befogadásának és élvezetének vizsgálati eszköze a </a:t>
            </a:r>
            <a:r>
              <a:rPr lang="hu-HU" dirty="0" err="1" smtClean="0"/>
              <a:t>Chatterjee</a:t>
            </a:r>
            <a:r>
              <a:rPr lang="hu-HU" dirty="0" smtClean="0"/>
              <a:t> és </a:t>
            </a:r>
            <a:r>
              <a:rPr lang="hu-HU" dirty="0" err="1" smtClean="0"/>
              <a:t>mts</a:t>
            </a:r>
            <a:r>
              <a:rPr lang="hu-HU" dirty="0" smtClean="0"/>
              <a:t>. (2010) által kifejlesztett kérdőív: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Assessment</a:t>
            </a:r>
            <a:r>
              <a:rPr lang="hu-HU" dirty="0" smtClean="0">
                <a:solidFill>
                  <a:srgbClr val="C00000"/>
                </a:solidFill>
              </a:rPr>
              <a:t>  of Art  </a:t>
            </a:r>
            <a:r>
              <a:rPr lang="hu-HU" dirty="0" err="1" smtClean="0">
                <a:solidFill>
                  <a:srgbClr val="C00000"/>
                </a:solidFill>
              </a:rPr>
              <a:t>Attributes</a:t>
            </a:r>
            <a:r>
              <a:rPr lang="hu-HU" dirty="0" smtClean="0">
                <a:solidFill>
                  <a:srgbClr val="C00000"/>
                </a:solidFill>
              </a:rPr>
              <a:t> (AAA)</a:t>
            </a:r>
            <a:endParaRPr lang="hu-HU" dirty="0" smtClean="0"/>
          </a:p>
          <a:p>
            <a:pPr lvl="1"/>
            <a:endParaRPr lang="hu-HU" i="1" dirty="0" smtClean="0"/>
          </a:p>
          <a:p>
            <a:pPr lvl="1"/>
            <a:endParaRPr lang="hu-HU" i="1" dirty="0" smtClean="0"/>
          </a:p>
          <a:p>
            <a:pPr lvl="1"/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pple Chancery"/>
              </a:rPr>
              <a:t>Módszertan II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txBody>
          <a:bodyPr/>
          <a:lstStyle/>
          <a:p>
            <a:r>
              <a:rPr lang="hu-HU" sz="2800" dirty="0" smtClean="0"/>
              <a:t>Művész (alkotó) vizsgálata (egészséges, beteg)</a:t>
            </a:r>
          </a:p>
          <a:p>
            <a:r>
              <a:rPr lang="hu-HU" sz="2800" dirty="0" smtClean="0"/>
              <a:t>Műélvező vizsgálata (egészséges, beteg)</a:t>
            </a:r>
          </a:p>
          <a:p>
            <a:r>
              <a:rPr lang="hu-HU" sz="2800" dirty="0" smtClean="0"/>
              <a:t>Művek vizsgálata (betegség előtt, betegség során, betegség után)</a:t>
            </a:r>
          </a:p>
          <a:p>
            <a:endParaRPr lang="hu-HU" dirty="0" smtClean="0"/>
          </a:p>
          <a:p>
            <a:pPr algn="ctr">
              <a:buNone/>
            </a:pPr>
            <a:r>
              <a:rPr lang="hu-HU" sz="2800" b="1" i="1" dirty="0" smtClean="0">
                <a:solidFill>
                  <a:srgbClr val="0070C0"/>
                </a:solidFill>
              </a:rPr>
              <a:t>Kérdés, a modern </a:t>
            </a:r>
            <a:r>
              <a:rPr lang="hu-HU" sz="2800" b="1" i="1" dirty="0" err="1" smtClean="0">
                <a:solidFill>
                  <a:srgbClr val="0070C0"/>
                </a:solidFill>
              </a:rPr>
              <a:t>neurobiológiai</a:t>
            </a:r>
            <a:r>
              <a:rPr lang="hu-HU" sz="2800" b="1" i="1" dirty="0" smtClean="0">
                <a:solidFill>
                  <a:srgbClr val="0070C0"/>
                </a:solidFill>
              </a:rPr>
              <a:t> módszertan </a:t>
            </a:r>
            <a:r>
              <a:rPr lang="hu-HU" sz="2800" b="1" i="1" dirty="0" err="1" smtClean="0">
                <a:solidFill>
                  <a:srgbClr val="0070C0"/>
                </a:solidFill>
              </a:rPr>
              <a:t>igér-e</a:t>
            </a:r>
            <a:r>
              <a:rPr lang="hu-HU" sz="2800" b="1" i="1" dirty="0" smtClean="0">
                <a:solidFill>
                  <a:srgbClr val="0070C0"/>
                </a:solidFill>
              </a:rPr>
              <a:t>  jobb, megalapozottabb értelmezést a szép fogalmára?</a:t>
            </a:r>
            <a:endParaRPr lang="hu-HU" sz="2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frontiersin.org/files/Articles/17220/fnhum-06-00066-r2/image_m/fnhum-06-00066-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72020"/>
            <a:ext cx="4608512" cy="309490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11560" y="332656"/>
            <a:ext cx="81369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The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brain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on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art </a:t>
            </a:r>
          </a:p>
          <a:p>
            <a:r>
              <a:rPr lang="hu-HU" sz="2400" dirty="0" smtClean="0">
                <a:latin typeface="Lucida Calligraphy" pitchFamily="66" charset="0"/>
              </a:rPr>
              <a:t>			(</a:t>
            </a:r>
            <a:r>
              <a:rPr lang="hu-HU" dirty="0" err="1" smtClean="0">
                <a:latin typeface="Lucida Calligraphy" pitchFamily="66" charset="0"/>
              </a:rPr>
              <a:t>Front.Hum.Neurosci</a:t>
            </a:r>
            <a:r>
              <a:rPr lang="hu-HU" dirty="0" smtClean="0">
                <a:latin typeface="Lucida Calligraphy" pitchFamily="66" charset="0"/>
              </a:rPr>
              <a:t>. 2012 </a:t>
            </a:r>
            <a:r>
              <a:rPr lang="hu-HU" dirty="0" err="1" smtClean="0">
                <a:latin typeface="Lucida Calligraphy" pitchFamily="66" charset="0"/>
              </a:rPr>
              <a:t>Vessel</a:t>
            </a:r>
            <a:r>
              <a:rPr lang="hu-HU" dirty="0" smtClean="0">
                <a:latin typeface="Lucida Calligraphy" pitchFamily="66" charset="0"/>
              </a:rPr>
              <a:t> et </a:t>
            </a:r>
            <a:r>
              <a:rPr lang="hu-HU" dirty="0" err="1" smtClean="0">
                <a:latin typeface="Lucida Calligraphy" pitchFamily="66" charset="0"/>
              </a:rPr>
              <a:t>al</a:t>
            </a:r>
            <a:r>
              <a:rPr lang="hu-HU" dirty="0" smtClean="0">
                <a:latin typeface="Lucida Calligraphy" pitchFamily="66" charset="0"/>
              </a:rPr>
              <a:t>)</a:t>
            </a:r>
          </a:p>
          <a:p>
            <a:endParaRPr lang="hu-HU" dirty="0" smtClean="0"/>
          </a:p>
          <a:p>
            <a:r>
              <a:rPr lang="hu-HU" dirty="0" err="1" smtClean="0"/>
              <a:t>Érzékelés-észlelés-emotio-önreflectio</a:t>
            </a:r>
            <a:endParaRPr lang="hu-HU" dirty="0" smtClean="0"/>
          </a:p>
          <a:p>
            <a:r>
              <a:rPr lang="hu-HU" dirty="0" smtClean="0"/>
              <a:t>	/109 festmény, </a:t>
            </a:r>
          </a:p>
          <a:p>
            <a:r>
              <a:rPr lang="hu-HU" dirty="0" smtClean="0"/>
              <a:t>	4-es </a:t>
            </a:r>
            <a:r>
              <a:rPr lang="hu-HU" dirty="0" err="1" smtClean="0"/>
              <a:t>értékelőskála</a:t>
            </a:r>
            <a:r>
              <a:rPr lang="hu-HU" dirty="0" smtClean="0"/>
              <a:t>, </a:t>
            </a:r>
          </a:p>
          <a:p>
            <a:r>
              <a:rPr lang="hu-HU" dirty="0" smtClean="0"/>
              <a:t>	érzelmi értékelés: tetszik, gyönyörködtet, szép, szomorú, félelmetes, 	fenséges, megkapó (faktor analízissel 2 csoport)</a:t>
            </a:r>
          </a:p>
          <a:p>
            <a:r>
              <a:rPr lang="hu-HU" dirty="0" smtClean="0"/>
              <a:t>	BOLDE </a:t>
            </a:r>
            <a:r>
              <a:rPr lang="hu-HU" dirty="0" err="1" smtClean="0"/>
              <a:t>fMRI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80112" y="321297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16 vizsgált személy között nagy egyéni különbségek a pontozásban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0" y="1268760"/>
            <a:ext cx="9144000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régionális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4608512" cy="482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436096" y="170080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Bal infratemporal sulcus</a:t>
            </a:r>
          </a:p>
          <a:p>
            <a:r>
              <a:rPr lang="hu-HU" b="1" dirty="0" smtClean="0"/>
              <a:t>Bal parahippocampalis cortex</a:t>
            </a:r>
          </a:p>
          <a:p>
            <a:r>
              <a:rPr lang="hu-HU" b="1" dirty="0" smtClean="0"/>
              <a:t>Jobb felső temporal gyrus</a:t>
            </a:r>
            <a:endParaRPr lang="en-US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80112" y="306896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A 4 pontos tetszési skála és az </a:t>
            </a:r>
            <a:r>
              <a:rPr lang="hu-HU" dirty="0" err="1" smtClean="0">
                <a:solidFill>
                  <a:srgbClr val="0070C0"/>
                </a:solidFill>
              </a:rPr>
              <a:t>fMRI</a:t>
            </a:r>
            <a:r>
              <a:rPr lang="hu-HU" dirty="0" smtClean="0">
                <a:solidFill>
                  <a:srgbClr val="0070C0"/>
                </a:solidFill>
              </a:rPr>
              <a:t> aktivitás között </a:t>
            </a:r>
            <a:r>
              <a:rPr lang="hu-HU" dirty="0" err="1" smtClean="0">
                <a:solidFill>
                  <a:srgbClr val="0070C0"/>
                </a:solidFill>
              </a:rPr>
              <a:t>linearis</a:t>
            </a:r>
            <a:r>
              <a:rPr lang="hu-HU" dirty="0" smtClean="0">
                <a:solidFill>
                  <a:srgbClr val="0070C0"/>
                </a:solidFill>
              </a:rPr>
              <a:t> összefüggés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original-prints.com/images/product_images/popup_images/1496_0_Chagall_Verve_1956_David_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665794" cy="6326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sz="32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regionalis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5622212" cy="43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6012160" y="20608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Bal striatum</a:t>
            </a:r>
          </a:p>
          <a:p>
            <a:r>
              <a:rPr lang="hu-HU" b="1" dirty="0" smtClean="0"/>
              <a:t>Pontin formatio reticularis</a:t>
            </a:r>
            <a:endParaRPr lang="en-US" b="1" dirty="0"/>
          </a:p>
        </p:txBody>
      </p:sp>
      <p:sp>
        <p:nvSpPr>
          <p:cNvPr id="7" name="Téglalap 6"/>
          <p:cNvSpPr/>
          <p:nvPr/>
        </p:nvSpPr>
        <p:spPr>
          <a:xfrm>
            <a:off x="6156176" y="3140968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A 4 pontos tetszési skála és az </a:t>
            </a:r>
            <a:r>
              <a:rPr lang="hu-HU" dirty="0" err="1" smtClean="0">
                <a:solidFill>
                  <a:srgbClr val="0070C0"/>
                </a:solidFill>
              </a:rPr>
              <a:t>fMRI</a:t>
            </a:r>
            <a:r>
              <a:rPr lang="hu-HU" dirty="0" smtClean="0">
                <a:solidFill>
                  <a:srgbClr val="0070C0"/>
                </a:solidFill>
              </a:rPr>
              <a:t> aktivitás között </a:t>
            </a:r>
            <a:r>
              <a:rPr lang="hu-HU" dirty="0" err="1" smtClean="0">
                <a:solidFill>
                  <a:srgbClr val="0070C0"/>
                </a:solidFill>
              </a:rPr>
              <a:t>linearis</a:t>
            </a:r>
            <a:r>
              <a:rPr lang="hu-HU" dirty="0" smtClean="0">
                <a:solidFill>
                  <a:srgbClr val="0070C0"/>
                </a:solidFill>
              </a:rPr>
              <a:t> összefüggés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regionalis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600400" cy="478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4139952" y="20608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/>
              <a:t>További aktív területek  (4 pontnál):</a:t>
            </a:r>
          </a:p>
          <a:p>
            <a:r>
              <a:rPr lang="hu-HU" b="1" dirty="0" smtClean="0"/>
              <a:t>Bal első prefrontalis cortex</a:t>
            </a:r>
          </a:p>
          <a:p>
            <a:r>
              <a:rPr lang="hu-HU" b="1" dirty="0" smtClean="0"/>
              <a:t>Bal hátsó cingularis cortex</a:t>
            </a:r>
          </a:p>
          <a:p>
            <a:r>
              <a:rPr lang="hu-HU" b="1" dirty="0" smtClean="0"/>
              <a:t>Bal  substantia nigra</a:t>
            </a:r>
          </a:p>
          <a:p>
            <a:r>
              <a:rPr lang="hu-HU" b="1" dirty="0" smtClean="0"/>
              <a:t>Bal hippocampus</a:t>
            </a:r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Tetszés és </a:t>
            </a:r>
            <a:r>
              <a:rPr lang="hu-HU" sz="3600" dirty="0" err="1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regionalis</a:t>
            </a:r>
            <a:r>
              <a:rPr lang="hu-HU" sz="3600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 aktivitás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760515" cy="510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788024" y="1412776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Bal felső frontal gyrus</a:t>
            </a:r>
          </a:p>
          <a:p>
            <a:r>
              <a:rPr lang="hu-HU" b="1" dirty="0" smtClean="0">
                <a:solidFill>
                  <a:srgbClr val="0070C0"/>
                </a:solidFill>
              </a:rPr>
              <a:t>Bal alsó frontal gyrus, pars triangularis</a:t>
            </a:r>
          </a:p>
          <a:p>
            <a:r>
              <a:rPr lang="hu-HU" b="1" dirty="0" smtClean="0">
                <a:solidFill>
                  <a:srgbClr val="0070C0"/>
                </a:solidFill>
              </a:rPr>
              <a:t>Bal latero-orbito-frontalis cortex</a:t>
            </a:r>
          </a:p>
          <a:p>
            <a:r>
              <a:rPr lang="hu-HU" b="1" dirty="0" smtClean="0">
                <a:solidFill>
                  <a:srgbClr val="0070C0"/>
                </a:solidFill>
              </a:rPr>
              <a:t>Bal mediodorsalis thalamus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860032" y="3501008"/>
            <a:ext cx="34563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Nem </a:t>
            </a:r>
            <a:r>
              <a:rPr lang="hu-HU" sz="2000" b="1" dirty="0" err="1" smtClean="0"/>
              <a:t>linearis</a:t>
            </a:r>
            <a:r>
              <a:rPr lang="hu-HU" sz="2000" b="1" dirty="0" smtClean="0"/>
              <a:t> ugrásos összefüggés /tetszés kifejezett</a:t>
            </a:r>
          </a:p>
          <a:p>
            <a:r>
              <a:rPr lang="hu-HU" sz="2000" b="1" dirty="0" smtClean="0"/>
              <a:t>a 4 pontos értékelésnél</a:t>
            </a:r>
          </a:p>
          <a:p>
            <a:endParaRPr lang="hu-HU" dirty="0" smtClean="0"/>
          </a:p>
          <a:p>
            <a:r>
              <a:rPr lang="hu-HU" dirty="0" smtClean="0"/>
              <a:t>További aktív területek a 4 pontnál:</a:t>
            </a:r>
          </a:p>
          <a:p>
            <a:r>
              <a:rPr lang="hu-HU" dirty="0" smtClean="0"/>
              <a:t>Bal első prefrontalis cortex</a:t>
            </a:r>
          </a:p>
          <a:p>
            <a:r>
              <a:rPr lang="hu-HU" dirty="0" smtClean="0"/>
              <a:t>Bal hátaó cingularis cortex</a:t>
            </a:r>
          </a:p>
          <a:p>
            <a:r>
              <a:rPr lang="hu-HU" dirty="0" smtClean="0"/>
              <a:t>Bal  substantia nigra</a:t>
            </a:r>
          </a:p>
          <a:p>
            <a:r>
              <a:rPr lang="hu-HU" dirty="0" smtClean="0"/>
              <a:t>Bal hippocampus</a:t>
            </a:r>
            <a:endParaRPr lang="en-US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4499992" y="155679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4427984" y="1916832"/>
            <a:ext cx="50405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>
            <a:endCxn id="35842" idx="3"/>
          </p:cNvCxnSpPr>
          <p:nvPr/>
        </p:nvCxnSpPr>
        <p:spPr>
          <a:xfrm flipH="1">
            <a:off x="4444083" y="2492896"/>
            <a:ext cx="415949" cy="1402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Pozitív (ABC) és negatív (DEF) érzelmi mobilizáció</a:t>
            </a:r>
            <a:endParaRPr lang="hu-HU" sz="24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64" y="1268760"/>
            <a:ext cx="68587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466653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/>
              <a:t>Érzelmekabsztrakt</a:t>
            </a:r>
            <a:r>
              <a:rPr lang="en-US" sz="2400" dirty="0" smtClean="0"/>
              <a:t> </a:t>
            </a:r>
            <a:r>
              <a:rPr lang="en-US" sz="2400" dirty="0" err="1" smtClean="0"/>
              <a:t>képek</a:t>
            </a:r>
            <a:r>
              <a:rPr lang="en-US" sz="2400" dirty="0" smtClean="0"/>
              <a:t> </a:t>
            </a:r>
            <a:r>
              <a:rPr lang="en-US" sz="2400" dirty="0" err="1" smtClean="0"/>
              <a:t>szemlélésénél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pozitív</a:t>
            </a:r>
            <a:r>
              <a:rPr lang="hu-HU" sz="2000" dirty="0" smtClean="0"/>
              <a:t> </a:t>
            </a:r>
            <a:r>
              <a:rPr lang="en-US" sz="2000" dirty="0" err="1" smtClean="0"/>
              <a:t>emociók</a:t>
            </a:r>
            <a:r>
              <a:rPr lang="hu-HU" sz="2000" dirty="0" smtClean="0"/>
              <a:t>: </a:t>
            </a:r>
            <a:br>
              <a:rPr lang="hu-HU" sz="2000" dirty="0" smtClean="0"/>
            </a:b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en-US" sz="2000" dirty="0" err="1" smtClean="0"/>
              <a:t>jobb</a:t>
            </a:r>
            <a:r>
              <a:rPr lang="en-US" sz="2000" dirty="0" smtClean="0"/>
              <a:t>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jobb</a:t>
            </a:r>
            <a:r>
              <a:rPr lang="en-US" sz="2000" dirty="0" smtClean="0"/>
              <a:t> </a:t>
            </a:r>
            <a:r>
              <a:rPr lang="en-US" sz="2000" dirty="0" err="1" smtClean="0"/>
              <a:t>orbitofrontalis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frontal-</a:t>
            </a:r>
            <a:r>
              <a:rPr lang="en-US" sz="2000" dirty="0" err="1" smtClean="0"/>
              <a:t>basalis</a:t>
            </a:r>
            <a:r>
              <a:rPr lang="en-US" sz="2000" dirty="0" smtClean="0"/>
              <a:t> cortex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5443972" cy="5661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184" y="42930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Melcher </a:t>
            </a:r>
            <a:r>
              <a:rPr lang="en-US" sz="1400" dirty="0" err="1" smtClean="0"/>
              <a:t>és</a:t>
            </a:r>
            <a:r>
              <a:rPr lang="en-US" sz="1400" dirty="0" smtClean="0"/>
              <a:t> </a:t>
            </a:r>
            <a:r>
              <a:rPr lang="en-US" sz="1400" dirty="0" err="1" smtClean="0"/>
              <a:t>Bacci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Perception of emotion in abstract artwork: A multidisciplinary approach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815010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Monotype Corsiva" pitchFamily="66" charset="0"/>
              </a:rPr>
              <a:t>Saját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tájékozódó</a:t>
            </a:r>
            <a:r>
              <a:rPr lang="en-US" sz="3600" dirty="0" smtClean="0">
                <a:latin typeface="Monotype Corsiva" pitchFamily="66" charset="0"/>
              </a:rPr>
              <a:t>, “</a:t>
            </a:r>
            <a:r>
              <a:rPr lang="en-US" sz="3600" dirty="0" err="1" smtClean="0">
                <a:latin typeface="Monotype Corsiva" pitchFamily="66" charset="0"/>
              </a:rPr>
              <a:t>koncepciót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generáló</a:t>
            </a:r>
            <a:r>
              <a:rPr lang="en-US" sz="3600" dirty="0" smtClean="0">
                <a:latin typeface="Monotype Corsiva" pitchFamily="66" charset="0"/>
              </a:rPr>
              <a:t>” </a:t>
            </a:r>
            <a:r>
              <a:rPr lang="en-US" sz="3600" dirty="0" err="1" smtClean="0">
                <a:latin typeface="Monotype Corsiva" pitchFamily="66" charset="0"/>
              </a:rPr>
              <a:t>vizsgálat</a:t>
            </a:r>
            <a:r>
              <a:rPr lang="en-US" sz="3600" dirty="0" smtClean="0">
                <a:latin typeface="Monotype Corsiva" pitchFamily="66" charset="0"/>
              </a:rPr>
              <a:t>:</a:t>
            </a:r>
            <a:br>
              <a:rPr lang="en-US" sz="3600" dirty="0" smtClean="0">
                <a:latin typeface="Monotype Corsiva" pitchFamily="66" charset="0"/>
              </a:rPr>
            </a:br>
            <a:r>
              <a:rPr lang="en-US" sz="3600" dirty="0" err="1">
                <a:latin typeface="Monotype Corsiva" pitchFamily="66" charset="0"/>
              </a:rPr>
              <a:t>t</a:t>
            </a:r>
            <a:r>
              <a:rPr lang="en-US" sz="3600" dirty="0" err="1" smtClean="0">
                <a:latin typeface="Monotype Corsiva" pitchFamily="66" charset="0"/>
              </a:rPr>
              <a:t>etszés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nem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tetszés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értékelés</a:t>
            </a:r>
            <a:r>
              <a:rPr lang="en-US" sz="3600" dirty="0" smtClean="0">
                <a:latin typeface="Monotype Corsiva" pitchFamily="66" charset="0"/>
              </a:rPr>
              <a:t> </a:t>
            </a:r>
            <a:r>
              <a:rPr lang="en-US" sz="3600" dirty="0" err="1" smtClean="0">
                <a:latin typeface="Monotype Corsiva" pitchFamily="66" charset="0"/>
              </a:rPr>
              <a:t>és</a:t>
            </a:r>
            <a:r>
              <a:rPr lang="en-US" sz="3600" dirty="0" smtClean="0">
                <a:latin typeface="Monotype Corsiva" pitchFamily="66" charset="0"/>
              </a:rPr>
              <a:t> BOLD fMRI</a:t>
            </a:r>
            <a:endParaRPr lang="en-US" sz="3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441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Asztal\HasználtKépek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87503" cy="1487503"/>
          </a:xfrm>
          <a:prstGeom prst="rect">
            <a:avLst/>
          </a:prstGeom>
          <a:noFill/>
        </p:spPr>
      </p:pic>
      <p:pic>
        <p:nvPicPr>
          <p:cNvPr id="2051" name="Picture 3" descr="d:\Dokumentumok\Asztal\HasználtKépek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85728"/>
            <a:ext cx="1571636" cy="1571636"/>
          </a:xfrm>
          <a:prstGeom prst="rect">
            <a:avLst/>
          </a:prstGeom>
          <a:noFill/>
        </p:spPr>
      </p:pic>
      <p:pic>
        <p:nvPicPr>
          <p:cNvPr id="2052" name="Picture 4" descr="d:\Dokumentumok\Asztal\HasználtKépek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85728"/>
            <a:ext cx="1571636" cy="1571636"/>
          </a:xfrm>
          <a:prstGeom prst="rect">
            <a:avLst/>
          </a:prstGeom>
          <a:noFill/>
        </p:spPr>
      </p:pic>
      <p:pic>
        <p:nvPicPr>
          <p:cNvPr id="2053" name="Picture 5" descr="d:\Dokumentumok\Asztal\HasználtKépek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14290"/>
            <a:ext cx="1571636" cy="1571636"/>
          </a:xfrm>
          <a:prstGeom prst="rect">
            <a:avLst/>
          </a:prstGeom>
          <a:noFill/>
        </p:spPr>
      </p:pic>
      <p:pic>
        <p:nvPicPr>
          <p:cNvPr id="2054" name="Picture 6" descr="d:\Dokumentumok\Asztal\HasználtKépek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14290"/>
            <a:ext cx="1571636" cy="1571636"/>
          </a:xfrm>
          <a:prstGeom prst="rect">
            <a:avLst/>
          </a:prstGeom>
          <a:noFill/>
        </p:spPr>
      </p:pic>
      <p:pic>
        <p:nvPicPr>
          <p:cNvPr id="2055" name="Picture 7" descr="d:\Dokumentumok\Asztal\HasználtKépek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071678"/>
            <a:ext cx="1674818" cy="1674818"/>
          </a:xfrm>
          <a:prstGeom prst="rect">
            <a:avLst/>
          </a:prstGeom>
          <a:noFill/>
        </p:spPr>
      </p:pic>
      <p:pic>
        <p:nvPicPr>
          <p:cNvPr id="2056" name="Picture 8" descr="d:\Dokumentumok\Asztal\HasználtKépek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2071678"/>
            <a:ext cx="1643074" cy="1643074"/>
          </a:xfrm>
          <a:prstGeom prst="rect">
            <a:avLst/>
          </a:prstGeom>
          <a:noFill/>
        </p:spPr>
      </p:pic>
      <p:pic>
        <p:nvPicPr>
          <p:cNvPr id="2057" name="Picture 9" descr="d:\Dokumentumok\Asztal\HasználtKépek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2071678"/>
            <a:ext cx="1601791" cy="1601791"/>
          </a:xfrm>
          <a:prstGeom prst="rect">
            <a:avLst/>
          </a:prstGeom>
          <a:noFill/>
        </p:spPr>
      </p:pic>
      <p:pic>
        <p:nvPicPr>
          <p:cNvPr id="2058" name="Picture 10" descr="d:\Dokumentumok\Asztal\HasználtKépek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2071678"/>
            <a:ext cx="1619271" cy="1619271"/>
          </a:xfrm>
          <a:prstGeom prst="rect">
            <a:avLst/>
          </a:prstGeom>
          <a:noFill/>
        </p:spPr>
      </p:pic>
      <p:pic>
        <p:nvPicPr>
          <p:cNvPr id="2059" name="Picture 11" descr="d:\Dokumentumok\Asztal\HasználtKépek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2071678"/>
            <a:ext cx="1643074" cy="1643074"/>
          </a:xfrm>
          <a:prstGeom prst="rect">
            <a:avLst/>
          </a:prstGeom>
          <a:noFill/>
        </p:spPr>
      </p:pic>
      <p:pic>
        <p:nvPicPr>
          <p:cNvPr id="2061" name="Picture 13" descr="d:\Dokumentumok\Asztal\HasználtKépek\3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7554" y="3857628"/>
            <a:ext cx="1714512" cy="1714512"/>
          </a:xfrm>
          <a:prstGeom prst="rect">
            <a:avLst/>
          </a:prstGeom>
          <a:noFill/>
        </p:spPr>
      </p:pic>
      <p:pic>
        <p:nvPicPr>
          <p:cNvPr id="2062" name="Picture 14" descr="d:\Dokumentumok\Asztal\HasználtKépek\3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2910" y="3857628"/>
            <a:ext cx="2500330" cy="1765443"/>
          </a:xfrm>
          <a:prstGeom prst="rect">
            <a:avLst/>
          </a:prstGeom>
          <a:noFill/>
        </p:spPr>
      </p:pic>
      <p:pic>
        <p:nvPicPr>
          <p:cNvPr id="2063" name="Picture 15" descr="d:\Dokumentumok\Asztal\HasználtKépek\3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3504" y="3857628"/>
            <a:ext cx="1692257" cy="1692257"/>
          </a:xfrm>
          <a:prstGeom prst="rect">
            <a:avLst/>
          </a:prstGeom>
          <a:noFill/>
        </p:spPr>
      </p:pic>
      <p:pic>
        <p:nvPicPr>
          <p:cNvPr id="2064" name="Picture 16" descr="d:\Dokumentumok\Asztal\HasználtKépek\3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00892" y="3857628"/>
            <a:ext cx="1643074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1723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01900"/>
            <a:ext cx="9144000" cy="1853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" y="4437112"/>
            <a:ext cx="9144000" cy="1807348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3571868" y="4714884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571868" y="5214950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214810" y="857232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214810" y="1428736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7215206" y="4572008"/>
            <a:ext cx="500066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988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958"/>
          </a:xfrm>
        </p:spPr>
        <p:txBody>
          <a:bodyPr>
            <a:normAutofit/>
          </a:bodyPr>
          <a:lstStyle/>
          <a:p>
            <a:r>
              <a:rPr lang="hu-HU" sz="2800" dirty="0" smtClean="0"/>
              <a:t>„Csúnya” képek vs. klasszikus képek (festő hallgató)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417276"/>
            <a:ext cx="7792468" cy="216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3577276"/>
            <a:ext cx="7792468" cy="2160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11560" y="1496094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L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11560" y="3460938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L</a:t>
            </a:r>
            <a:endParaRPr lang="hu-H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23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958"/>
          </a:xfrm>
        </p:spPr>
        <p:txBody>
          <a:bodyPr>
            <a:normAutofit/>
          </a:bodyPr>
          <a:lstStyle/>
          <a:p>
            <a:r>
              <a:rPr lang="hu-HU" sz="3600" dirty="0" smtClean="0"/>
              <a:t>Színes vs. „csúnya” képek PhD hallgató</a:t>
            </a:r>
            <a:endParaRPr lang="hu-HU" sz="3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2339529"/>
            <a:ext cx="2195736" cy="24576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31232" y="2339529"/>
            <a:ext cx="6819690" cy="245762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5496" y="2339529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L</a:t>
            </a:r>
            <a:endParaRPr lang="hu-H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6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590298.r98.cf2.rackcdn.com/XANA1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508" y="142852"/>
            <a:ext cx="434963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A percepció, figyelem, memória, ítélet alkotás elsődleges agykérgi területei,</a:t>
            </a:r>
            <a:endParaRPr lang="hu-HU" sz="24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1944216" cy="152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12776"/>
            <a:ext cx="3454921" cy="18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4860032" y="1916832"/>
            <a:ext cx="64807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860032" y="1988840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err="1" smtClean="0"/>
              <a:t>Br</a:t>
            </a:r>
            <a:r>
              <a:rPr lang="hu-HU" sz="1200" b="1" dirty="0" smtClean="0"/>
              <a:t> 9,10</a:t>
            </a:r>
            <a:endParaRPr lang="hu-HU" sz="12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2123728" y="364502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Érzelem, emóció  műélvezet során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149080"/>
            <a:ext cx="3600399" cy="197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EEG alapú képalkotás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773238"/>
            <a:ext cx="3306763" cy="4525962"/>
          </a:xfrm>
          <a:noFill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427538" y="1844675"/>
            <a:ext cx="403225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Idegsejtek szinkronizált akciós potenciálja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Elektromágneses tér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Felszíni „</a:t>
            </a:r>
            <a:r>
              <a:rPr lang="hu-HU" dirty="0" err="1"/>
              <a:t>field</a:t>
            </a:r>
            <a:r>
              <a:rPr lang="hu-HU" dirty="0"/>
              <a:t>” potenciál</a:t>
            </a:r>
          </a:p>
          <a:p>
            <a:pPr>
              <a:spcBef>
                <a:spcPct val="50000"/>
              </a:spcBef>
            </a:pPr>
            <a:r>
              <a:rPr lang="hu-HU" dirty="0" smtClean="0"/>
              <a:t>Felszínen </a:t>
            </a:r>
            <a:r>
              <a:rPr lang="hu-HU" dirty="0"/>
              <a:t>elemi dipólok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5868144" y="220486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5867400" y="306896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283968" y="5085184"/>
            <a:ext cx="4319587" cy="788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Oszlopok szinkronizáltan működnek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Egy oszlopban kb. 200 000 idegsejt van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5868144" y="4365104"/>
            <a:ext cx="0" cy="576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hu-HU" dirty="0" smtClean="0"/>
              <a:t>,</a:t>
            </a:r>
            <a:endParaRPr lang="hu-HU" dirty="0"/>
          </a:p>
        </p:txBody>
      </p:sp>
      <p:sp>
        <p:nvSpPr>
          <p:cNvPr id="9" name="Lefelé nyíl 8"/>
          <p:cNvSpPr/>
          <p:nvPr/>
        </p:nvSpPr>
        <p:spPr>
          <a:xfrm rot="20858538" flipH="1" flipV="1">
            <a:off x="6712816" y="-963488"/>
            <a:ext cx="124356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,,,,,,,,</a:t>
            </a:r>
            <a:endParaRPr lang="hu-H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hu-HU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Kérdés: vizsgálhatóak-e a vizuális művészet/festészet megértésének </a:t>
            </a:r>
            <a:r>
              <a:rPr lang="hu-HU" sz="3200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neuroanatomiai</a:t>
            </a:r>
            <a:r>
              <a:rPr lang="hu-HU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hu-HU" sz="32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vonatkozásai EEG-vel?  </a:t>
            </a:r>
            <a:endParaRPr lang="hu-H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39952" y="1916832"/>
            <a:ext cx="4038600" cy="504056"/>
          </a:xfrm>
          <a:ln w="19050"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>
              <a:buFontTx/>
              <a:buNone/>
            </a:pPr>
            <a:endParaRPr lang="hu-HU" sz="1600" dirty="0"/>
          </a:p>
          <a:p>
            <a:pPr>
              <a:buFontTx/>
              <a:buNone/>
            </a:pPr>
            <a:r>
              <a:rPr lang="hu-HU" sz="3100" b="1" dirty="0"/>
              <a:t>Lengger et al </a:t>
            </a:r>
            <a:r>
              <a:rPr lang="hu-HU" sz="3100" b="1" dirty="0" smtClean="0"/>
              <a:t>2007 (Brain Res.)</a:t>
            </a:r>
            <a:endParaRPr lang="hu-HU" sz="3100" b="1" dirty="0"/>
          </a:p>
          <a:p>
            <a:pPr>
              <a:buFontTx/>
              <a:buNone/>
            </a:pPr>
            <a:endParaRPr lang="hu-HU" sz="1600" dirty="0"/>
          </a:p>
        </p:txBody>
      </p:sp>
      <p:pic>
        <p:nvPicPr>
          <p:cNvPr id="103428" name="Picture 4" descr="Brodmann_Area_Hypothes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2852936"/>
            <a:ext cx="4038600" cy="3028950"/>
          </a:xfrm>
          <a:noFill/>
          <a:ln/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611560" y="2924944"/>
            <a:ext cx="403225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Low resolution elektromagnetic </a:t>
            </a:r>
            <a:r>
              <a:rPr lang="hu-HU" dirty="0" smtClean="0"/>
              <a:t>tomography</a:t>
            </a:r>
          </a:p>
          <a:p>
            <a:pPr>
              <a:buFontTx/>
              <a:buNone/>
            </a:pPr>
            <a:r>
              <a:rPr lang="hu-HU" dirty="0"/>
              <a:t>Slow cortical potential (SCP)-EEG/LORETA feldolgozás</a:t>
            </a:r>
          </a:p>
          <a:p>
            <a:pPr>
              <a:buFontTx/>
              <a:buNone/>
            </a:pPr>
            <a:endParaRPr lang="hu-HU" dirty="0"/>
          </a:p>
          <a:p>
            <a:pPr>
              <a:buFontTx/>
              <a:buNone/>
            </a:pPr>
            <a:r>
              <a:rPr lang="hu-HU" dirty="0"/>
              <a:t>SCP=eseményfüggő aktiválódás (depolarizáció)</a:t>
            </a:r>
          </a:p>
          <a:p>
            <a:pPr>
              <a:spcBef>
                <a:spcPct val="50000"/>
              </a:spcBef>
            </a:pP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48478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Paradigma:</a:t>
            </a:r>
            <a:r>
              <a:rPr lang="en-US" b="1" dirty="0" smtClean="0"/>
              <a:t>A </a:t>
            </a:r>
            <a:r>
              <a:rPr lang="en-US" b="1" dirty="0" err="1" smtClean="0"/>
              <a:t>magyarázat</a:t>
            </a:r>
            <a:r>
              <a:rPr lang="en-US" b="1" dirty="0" smtClean="0"/>
              <a:t>, a </a:t>
            </a:r>
            <a:r>
              <a:rPr lang="en-US" b="1" dirty="0" err="1" smtClean="0"/>
              <a:t>cím</a:t>
            </a:r>
            <a:r>
              <a:rPr lang="en-US" b="1" dirty="0" smtClean="0"/>
              <a:t> </a:t>
            </a:r>
            <a:r>
              <a:rPr lang="en-US" b="1" dirty="0" err="1" smtClean="0"/>
              <a:t>ismerete</a:t>
            </a:r>
            <a:r>
              <a:rPr lang="en-US" b="1" dirty="0" smtClean="0"/>
              <a:t> </a:t>
            </a:r>
            <a:r>
              <a:rPr lang="en-US" b="1" dirty="0" err="1" smtClean="0"/>
              <a:t>befolyásolja</a:t>
            </a:r>
            <a:r>
              <a:rPr lang="en-US" b="1" dirty="0" smtClean="0"/>
              <a:t>-e </a:t>
            </a:r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aktiválódó</a:t>
            </a:r>
            <a:r>
              <a:rPr lang="en-US" b="1" dirty="0" smtClean="0"/>
              <a:t> </a:t>
            </a:r>
            <a:r>
              <a:rPr lang="en-US" b="1" dirty="0" err="1" smtClean="0"/>
              <a:t>területet</a:t>
            </a:r>
            <a:r>
              <a:rPr lang="en-US" b="1" dirty="0" smtClean="0"/>
              <a:t> ?</a:t>
            </a:r>
            <a:br>
              <a:rPr lang="en-US" b="1" dirty="0" smtClean="0"/>
            </a:br>
            <a:endParaRPr lang="en-U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Feltételezés</a:t>
            </a:r>
            <a:r>
              <a:rPr lang="en-US" sz="2800" dirty="0" smtClean="0"/>
              <a:t>: </a:t>
            </a:r>
            <a:r>
              <a:rPr lang="en-US" sz="2800" dirty="0" err="1" smtClean="0"/>
              <a:t>címmel</a:t>
            </a:r>
            <a:r>
              <a:rPr lang="en-US" sz="2800" dirty="0" smtClean="0"/>
              <a:t>, </a:t>
            </a:r>
            <a:r>
              <a:rPr lang="en-US" sz="2800" dirty="0" err="1" smtClean="0"/>
              <a:t>magyarázattal</a:t>
            </a:r>
            <a:r>
              <a:rPr lang="en-US" sz="2800" dirty="0" smtClean="0"/>
              <a:t> </a:t>
            </a:r>
            <a:r>
              <a:rPr lang="en-US" sz="2800" dirty="0" err="1" smtClean="0"/>
              <a:t>nagyobb</a:t>
            </a:r>
            <a:r>
              <a:rPr lang="en-US" sz="2800" dirty="0" smtClean="0"/>
              <a:t> </a:t>
            </a:r>
            <a:r>
              <a:rPr lang="en-US" sz="2800" dirty="0" err="1" smtClean="0"/>
              <a:t>az</a:t>
            </a:r>
            <a:r>
              <a:rPr lang="en-US" sz="2800" dirty="0" smtClean="0"/>
              <a:t> </a:t>
            </a:r>
            <a:r>
              <a:rPr lang="en-US" sz="2800" dirty="0" err="1" smtClean="0"/>
              <a:t>élmény</a:t>
            </a:r>
            <a:endParaRPr lang="en-US" sz="2800" dirty="0" smtClean="0"/>
          </a:p>
          <a:p>
            <a:r>
              <a:rPr lang="en-US" sz="2800" dirty="0" smtClean="0"/>
              <a:t>16 </a:t>
            </a:r>
            <a:r>
              <a:rPr lang="en-US" sz="2800" dirty="0" err="1" smtClean="0"/>
              <a:t>ffi</a:t>
            </a:r>
            <a:r>
              <a:rPr lang="en-US" sz="2800" dirty="0" smtClean="0"/>
              <a:t>,</a:t>
            </a:r>
            <a:r>
              <a:rPr lang="hu-HU" sz="2800" dirty="0" smtClean="0"/>
              <a:t> </a:t>
            </a:r>
            <a:r>
              <a:rPr lang="en-US" sz="2800" dirty="0" smtClean="0"/>
              <a:t>16 </a:t>
            </a:r>
            <a:r>
              <a:rPr lang="en-US" sz="2800" dirty="0" err="1" smtClean="0"/>
              <a:t>nő</a:t>
            </a:r>
            <a:r>
              <a:rPr lang="hu-HU" sz="2800" dirty="0" smtClean="0"/>
              <a:t>, </a:t>
            </a:r>
            <a:r>
              <a:rPr lang="en-US" sz="2800" dirty="0" smtClean="0"/>
              <a:t> </a:t>
            </a:r>
            <a:r>
              <a:rPr lang="en-US" sz="2800" dirty="0" err="1" smtClean="0"/>
              <a:t>egyetemi</a:t>
            </a:r>
            <a:r>
              <a:rPr lang="en-US" sz="2800" dirty="0" smtClean="0"/>
              <a:t> </a:t>
            </a:r>
            <a:r>
              <a:rPr lang="en-US" sz="2800" dirty="0" err="1" smtClean="0"/>
              <a:t>hallgatók</a:t>
            </a:r>
            <a:endParaRPr lang="en-US" sz="2800" dirty="0" smtClean="0"/>
          </a:p>
          <a:p>
            <a:r>
              <a:rPr lang="en-US" sz="2800" b="1" dirty="0" err="1" smtClean="0"/>
              <a:t>Ábrázoló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vagy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absztrakt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művek</a:t>
            </a:r>
            <a:endParaRPr lang="en-US" sz="2800" b="1" dirty="0" smtClean="0"/>
          </a:p>
          <a:p>
            <a:r>
              <a:rPr lang="en-US" sz="2800" b="1" dirty="0" err="1" smtClean="0"/>
              <a:t>Magyarázattal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vagy</a:t>
            </a:r>
            <a:r>
              <a:rPr lang="en-US" sz="2800" b="1" dirty="0" smtClean="0"/>
              <a:t> a </a:t>
            </a:r>
            <a:r>
              <a:rPr lang="en-US" sz="2800" b="1" dirty="0" err="1" smtClean="0"/>
              <a:t>nélkül</a:t>
            </a:r>
            <a:r>
              <a:rPr lang="en-US" sz="2800" b="1" dirty="0" smtClean="0"/>
              <a:t> </a:t>
            </a:r>
            <a:endParaRPr lang="hu-HU" sz="2800" b="1" dirty="0" smtClean="0"/>
          </a:p>
          <a:p>
            <a:pPr lvl="2">
              <a:buNone/>
            </a:pPr>
            <a:r>
              <a:rPr lang="en-US" sz="2000" b="1" dirty="0" smtClean="0"/>
              <a:t>(2x2 </a:t>
            </a:r>
            <a:r>
              <a:rPr lang="en-US" sz="2000" b="1" dirty="0" err="1" smtClean="0"/>
              <a:t>faktoriális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elrendezés</a:t>
            </a:r>
            <a:r>
              <a:rPr lang="en-US" sz="2000" b="1" dirty="0" smtClean="0"/>
              <a:t>)</a:t>
            </a:r>
            <a:endParaRPr lang="hu-HU" sz="2000" b="1" dirty="0" smtClean="0"/>
          </a:p>
          <a:p>
            <a:r>
              <a:rPr lang="hu-HU" sz="2800" dirty="0" smtClean="0"/>
              <a:t>EEG, sLORETA feldolgozás</a:t>
            </a:r>
            <a:endParaRPr lang="en-US" sz="2800" dirty="0" smtClean="0"/>
          </a:p>
          <a:p>
            <a:pPr marL="0" indent="0">
              <a:buNone/>
            </a:pPr>
            <a:r>
              <a:rPr lang="hu-HU" sz="2800" dirty="0" smtClean="0"/>
              <a:t>				</a:t>
            </a:r>
            <a:r>
              <a:rPr lang="en-US" sz="2800" dirty="0" smtClean="0"/>
              <a:t>Millis “elaboration effect”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64405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 descr="rothko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3375"/>
            <a:ext cx="1658938" cy="2147888"/>
          </a:xfrm>
          <a:prstGeom prst="rect">
            <a:avLst/>
          </a:prstGeom>
          <a:noFill/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827088" y="2565400"/>
            <a:ext cx="1655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M. Rothko</a:t>
            </a:r>
          </a:p>
        </p:txBody>
      </p:sp>
      <p:pic>
        <p:nvPicPr>
          <p:cNvPr id="118792" name="Picture 8" descr="30pollock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33375"/>
            <a:ext cx="3479800" cy="2400300"/>
          </a:xfrm>
          <a:prstGeom prst="rect">
            <a:avLst/>
          </a:prstGeom>
          <a:noFill/>
        </p:spPr>
      </p:pic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4211638" y="2708275"/>
            <a:ext cx="187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J.Pollock</a:t>
            </a:r>
          </a:p>
        </p:txBody>
      </p:sp>
      <p:pic>
        <p:nvPicPr>
          <p:cNvPr id="118795" name="Picture 11" descr="ma25_tapia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333375"/>
            <a:ext cx="2620963" cy="2608263"/>
          </a:xfrm>
          <a:prstGeom prst="rect">
            <a:avLst/>
          </a:prstGeom>
          <a:noFill/>
        </p:spPr>
      </p:pic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380288" y="2924175"/>
            <a:ext cx="15859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A.Tápies</a:t>
            </a:r>
          </a:p>
        </p:txBody>
      </p:sp>
      <p:pic>
        <p:nvPicPr>
          <p:cNvPr id="118798" name="Picture 14" descr="soutter_louis_souplesse_19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068638"/>
            <a:ext cx="3762375" cy="2857500"/>
          </a:xfrm>
          <a:prstGeom prst="rect">
            <a:avLst/>
          </a:prstGeom>
          <a:noFill/>
        </p:spPr>
      </p:pic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1908175" y="6021388"/>
            <a:ext cx="2879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L.Soutter</a:t>
            </a:r>
          </a:p>
        </p:txBody>
      </p:sp>
      <p:pic>
        <p:nvPicPr>
          <p:cNvPr id="118801" name="Picture 17" descr="138_32065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3284538"/>
            <a:ext cx="3810000" cy="2990850"/>
          </a:xfrm>
          <a:prstGeom prst="rect">
            <a:avLst/>
          </a:prstGeom>
          <a:noFill/>
        </p:spPr>
      </p:pic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6300788" y="6381750"/>
            <a:ext cx="3024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F.Ringel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Ábrázoló</a:t>
            </a:r>
            <a:r>
              <a:rPr lang="hu-HU" sz="2400" dirty="0" smtClean="0">
                <a:solidFill>
                  <a:srgbClr val="558ED5"/>
                </a:solidFill>
                <a:latin typeface="Lucida Calligraphy" pitchFamily="66" charset="0"/>
              </a:rPr>
              <a:t> művek megfigyelése  kiterjedtebb agykérgi elektromos aktivitást eredményez (</a:t>
            </a:r>
            <a:r>
              <a:rPr lang="hu-HU" sz="2400" dirty="0" err="1" smtClean="0">
                <a:solidFill>
                  <a:srgbClr val="558ED5"/>
                </a:solidFill>
                <a:latin typeface="Lucida Calligraphy" pitchFamily="66" charset="0"/>
              </a:rPr>
              <a:t>sLORETA</a:t>
            </a:r>
            <a:r>
              <a:rPr lang="hu-HU" sz="2400" dirty="0" smtClean="0">
                <a:solidFill>
                  <a:srgbClr val="558ED5"/>
                </a:solidFill>
                <a:latin typeface="Lucida Calligraphy" pitchFamily="66" charset="0"/>
              </a:rPr>
              <a:t>), mint az </a:t>
            </a:r>
            <a:r>
              <a:rPr lang="hu-HU" sz="2400" dirty="0" smtClean="0">
                <a:solidFill>
                  <a:srgbClr val="10253F"/>
                </a:solidFill>
                <a:latin typeface="Lucida Calligraphy" pitchFamily="66" charset="0"/>
              </a:rPr>
              <a:t>absztrakt</a:t>
            </a:r>
            <a:r>
              <a:rPr lang="hu-HU" sz="2400" dirty="0" smtClean="0">
                <a:solidFill>
                  <a:srgbClr val="558ED5"/>
                </a:solidFill>
                <a:latin typeface="Lucida Calligraphy" pitchFamily="66" charset="0"/>
              </a:rPr>
              <a:t> festmények </a:t>
            </a:r>
            <a:endParaRPr lang="en-US" sz="2400" dirty="0">
              <a:solidFill>
                <a:srgbClr val="558ED5"/>
              </a:solidFill>
              <a:latin typeface="Lucida Calligraphy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6048672" cy="410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732240" y="184482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Aktív</a:t>
            </a:r>
            <a:r>
              <a:rPr lang="en-US" b="1" dirty="0" smtClean="0"/>
              <a:t> </a:t>
            </a:r>
            <a:r>
              <a:rPr lang="en-US" b="1" dirty="0" err="1" smtClean="0"/>
              <a:t>területek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precentralis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Precuneus</a:t>
            </a:r>
            <a:endParaRPr lang="en-US" dirty="0" smtClean="0"/>
          </a:p>
          <a:p>
            <a:r>
              <a:rPr lang="en-US" dirty="0" err="1" smtClean="0"/>
              <a:t>Jobb</a:t>
            </a:r>
            <a:r>
              <a:rPr lang="en-US" dirty="0" smtClean="0"/>
              <a:t> </a:t>
            </a:r>
            <a:r>
              <a:rPr lang="en-US" dirty="0" err="1" smtClean="0"/>
              <a:t>középső</a:t>
            </a:r>
            <a:r>
              <a:rPr lang="en-US" dirty="0" smtClean="0"/>
              <a:t> temporalis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Gyrus</a:t>
            </a:r>
            <a:r>
              <a:rPr lang="en-US" dirty="0" smtClean="0"/>
              <a:t> </a:t>
            </a:r>
            <a:r>
              <a:rPr lang="en-US" dirty="0" err="1" smtClean="0"/>
              <a:t>lingualis</a:t>
            </a:r>
            <a:endParaRPr lang="en-US" dirty="0" smtClean="0"/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felső</a:t>
            </a:r>
            <a:r>
              <a:rPr lang="en-US" dirty="0" smtClean="0"/>
              <a:t> </a:t>
            </a:r>
            <a:r>
              <a:rPr lang="en-US" dirty="0" err="1" smtClean="0"/>
              <a:t>frontalis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Lobulus</a:t>
            </a:r>
            <a:r>
              <a:rPr lang="en-US" dirty="0" smtClean="0"/>
              <a:t> </a:t>
            </a:r>
            <a:r>
              <a:rPr lang="en-US" dirty="0" err="1" smtClean="0"/>
              <a:t>paracentralis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>A  </a:t>
            </a:r>
            <a:r>
              <a:rPr lang="hu-HU" sz="2400" b="1" dirty="0" smtClean="0">
                <a:solidFill>
                  <a:srgbClr val="10253F"/>
                </a:solidFill>
                <a:latin typeface="Lucida Calligraphy" pitchFamily="66" charset="0"/>
              </a:rPr>
              <a:t>magyarázat nélküli  </a:t>
            </a:r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>képek szemlélése   </a:t>
            </a:r>
            <a:r>
              <a:rPr lang="hu-HU" sz="2400" b="1" dirty="0">
                <a:solidFill>
                  <a:srgbClr val="558ED5"/>
                </a:solidFill>
                <a:latin typeface="Lucida Calligraphy" pitchFamily="66" charset="0"/>
              </a:rPr>
              <a:t>magasabb </a:t>
            </a:r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/>
            </a:r>
            <a:b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</a:br>
            <a:r>
              <a:rPr lang="hu-HU" sz="2400" b="1" dirty="0" smtClean="0">
                <a:solidFill>
                  <a:srgbClr val="558ED5"/>
                </a:solidFill>
                <a:latin typeface="Lucida Calligraphy" pitchFamily="66" charset="0"/>
              </a:rPr>
              <a:t>agyi  elektromos aktivációval jár</a:t>
            </a:r>
            <a:endParaRPr lang="en-US" sz="2400" b="1" dirty="0">
              <a:solidFill>
                <a:srgbClr val="558ED5"/>
              </a:solidFill>
              <a:latin typeface="Lucida Calligraphy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628800"/>
            <a:ext cx="5472608" cy="383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88224" y="1916832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Aktív</a:t>
            </a:r>
            <a:r>
              <a:rPr lang="en-US" b="1" dirty="0" smtClean="0"/>
              <a:t> </a:t>
            </a:r>
            <a:r>
              <a:rPr lang="en-US" b="1" dirty="0" err="1" smtClean="0"/>
              <a:t>területek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Bal</a:t>
            </a:r>
            <a:r>
              <a:rPr lang="en-US" dirty="0" smtClean="0"/>
              <a:t> insula</a:t>
            </a:r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precentralis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felső</a:t>
            </a:r>
            <a:r>
              <a:rPr lang="en-US" dirty="0" smtClean="0"/>
              <a:t> </a:t>
            </a:r>
            <a:r>
              <a:rPr lang="en-US" dirty="0" err="1" smtClean="0"/>
              <a:t>frontalis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r>
              <a:rPr lang="en-US" dirty="0" err="1" smtClean="0"/>
              <a:t>Hátsó</a:t>
            </a:r>
            <a:r>
              <a:rPr lang="en-US" dirty="0" smtClean="0"/>
              <a:t> </a:t>
            </a:r>
            <a:r>
              <a:rPr lang="en-US" dirty="0" err="1" smtClean="0"/>
              <a:t>cingularis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pple Chancery"/>
              </a:rPr>
              <a:t>Assessment of Art Attributes   AAA   </a:t>
            </a:r>
            <a: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/>
            </a:r>
            <a:b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</a:br>
            <a:r>
              <a:rPr lang="en-US" sz="3200" dirty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	</a:t>
            </a:r>
            <a:r>
              <a:rPr lang="en-US" sz="3200" dirty="0" smtClean="0">
                <a:solidFill>
                  <a:srgbClr val="558ED5"/>
                </a:solidFill>
                <a:latin typeface="Monotype Corsiva" pitchFamily="66" charset="0"/>
                <a:cs typeface="Apple Chancery"/>
              </a:rPr>
              <a:t>			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cs typeface="Apple Chancery"/>
              </a:rPr>
              <a:t>	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cs typeface="Apple Chancery"/>
              </a:rPr>
              <a:t>(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Apple Chancery"/>
              </a:rPr>
              <a:t>Chatterjee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pple Chancery"/>
              </a:rPr>
              <a:t> et al.2010)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+mn-lt"/>
              <a:cs typeface="Apple Chancer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4638394" cy="5233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Pontozás</a:t>
            </a:r>
            <a:r>
              <a:rPr lang="en-US" dirty="0" smtClean="0"/>
              <a:t> 1-5 </a:t>
            </a:r>
            <a:r>
              <a:rPr lang="en-US" dirty="0" err="1" smtClean="0"/>
              <a:t>között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3068960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Összefüggést</a:t>
            </a:r>
            <a:r>
              <a:rPr lang="en-US" dirty="0" smtClean="0"/>
              <a:t> </a:t>
            </a:r>
            <a:r>
              <a:rPr lang="en-US" dirty="0" err="1" smtClean="0"/>
              <a:t>kerestek</a:t>
            </a:r>
            <a:r>
              <a:rPr lang="en-US" dirty="0" smtClean="0"/>
              <a:t> </a:t>
            </a:r>
            <a:r>
              <a:rPr lang="en-US" dirty="0" err="1" smtClean="0"/>
              <a:t>iskolázottság</a:t>
            </a:r>
            <a:r>
              <a:rPr lang="en-US" dirty="0" smtClean="0"/>
              <a:t>, </a:t>
            </a:r>
            <a:r>
              <a:rPr lang="en-US" dirty="0" err="1" smtClean="0"/>
              <a:t>múzeumi</a:t>
            </a:r>
            <a:r>
              <a:rPr lang="en-US" dirty="0" smtClean="0"/>
              <a:t> </a:t>
            </a:r>
            <a:r>
              <a:rPr lang="en-US" dirty="0" err="1" smtClean="0"/>
              <a:t>tapasztalatok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faktorok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.</a:t>
            </a:r>
          </a:p>
          <a:p>
            <a:endParaRPr lang="hu-HU" sz="2400" b="1" dirty="0" smtClean="0"/>
          </a:p>
          <a:p>
            <a:r>
              <a:rPr lang="en-US" sz="2400" b="1" dirty="0" smtClean="0"/>
              <a:t>A </a:t>
            </a:r>
            <a:r>
              <a:rPr lang="en-US" sz="2400" b="1" dirty="0" err="1" smtClean="0"/>
              <a:t>kisérletet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sikertelennek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értékelték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290179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Néhány példa a képzőművészeti kreativitás és a betegség összefüggésére</a:t>
            </a:r>
            <a:endParaRPr lang="hu-H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sz="2000" dirty="0" err="1" smtClean="0"/>
              <a:t>Sellal</a:t>
            </a:r>
            <a:r>
              <a:rPr lang="hu-HU" sz="2000" dirty="0" smtClean="0"/>
              <a:t> et </a:t>
            </a:r>
            <a:r>
              <a:rPr lang="hu-HU" sz="2000" dirty="0" err="1" smtClean="0"/>
              <a:t>al</a:t>
            </a:r>
            <a:r>
              <a:rPr lang="hu-HU" sz="2000" dirty="0" smtClean="0"/>
              <a:t>. 2003:epilepszia miatt </a:t>
            </a:r>
            <a:r>
              <a:rPr lang="hu-HU" sz="2000" dirty="0" err="1" smtClean="0"/>
              <a:t>temporalis</a:t>
            </a:r>
            <a:r>
              <a:rPr lang="hu-HU" sz="2000" dirty="0" smtClean="0"/>
              <a:t> lebeny </a:t>
            </a:r>
            <a:r>
              <a:rPr lang="hu-HU" sz="2000" dirty="0" err="1" smtClean="0"/>
              <a:t>lobectomia</a:t>
            </a:r>
            <a:r>
              <a:rPr lang="hu-HU" sz="2000" dirty="0" smtClean="0"/>
              <a:t> bal oldalon   (</a:t>
            </a:r>
            <a:r>
              <a:rPr lang="hu-HU" sz="2000" dirty="0" err="1" smtClean="0"/>
              <a:t>hippocampus</a:t>
            </a:r>
            <a:r>
              <a:rPr lang="hu-HU" sz="2000" dirty="0" smtClean="0"/>
              <a:t>, </a:t>
            </a:r>
            <a:r>
              <a:rPr lang="hu-HU" sz="2000" dirty="0" err="1" smtClean="0"/>
              <a:t>parahippocampus</a:t>
            </a:r>
            <a:r>
              <a:rPr lang="hu-HU" sz="2000" dirty="0" smtClean="0"/>
              <a:t> </a:t>
            </a:r>
            <a:r>
              <a:rPr lang="hu-HU" sz="2000" dirty="0" err="1" smtClean="0"/>
              <a:t>nucl</a:t>
            </a:r>
            <a:r>
              <a:rPr lang="hu-HU" sz="2000" dirty="0" smtClean="0"/>
              <a:t>. </a:t>
            </a:r>
            <a:r>
              <a:rPr lang="hu-HU" sz="2000" dirty="0" err="1" smtClean="0"/>
              <a:t>Amygdala</a:t>
            </a:r>
            <a:r>
              <a:rPr lang="hu-HU" sz="2000" dirty="0" smtClean="0"/>
              <a:t> </a:t>
            </a:r>
            <a:r>
              <a:rPr lang="hu-HU" sz="2000" dirty="0" err="1" smtClean="0"/>
              <a:t>megkimélt</a:t>
            </a:r>
            <a:r>
              <a:rPr lang="hu-HU" sz="2000" dirty="0" smtClean="0"/>
              <a:t> maradt) </a:t>
            </a:r>
            <a:r>
              <a:rPr lang="hu-HU" sz="2000" b="1" dirty="0" smtClean="0"/>
              <a:t>megváltozott ízlés  </a:t>
            </a:r>
            <a:r>
              <a:rPr lang="hu-HU" sz="2000" dirty="0" smtClean="0"/>
              <a:t>zenében irodalomban. Fokozódó érdeklődés a realista képek iránt</a:t>
            </a:r>
          </a:p>
          <a:p>
            <a:pPr>
              <a:buNone/>
            </a:pPr>
            <a:r>
              <a:rPr lang="hu-HU" sz="2000" dirty="0" err="1" smtClean="0"/>
              <a:t>Adolphs</a:t>
            </a:r>
            <a:r>
              <a:rPr lang="hu-HU" sz="2000" dirty="0" smtClean="0"/>
              <a:t> és </a:t>
            </a:r>
            <a:r>
              <a:rPr lang="hu-HU" sz="2000" dirty="0" err="1" smtClean="0"/>
              <a:t>Tranel</a:t>
            </a:r>
            <a:r>
              <a:rPr lang="hu-HU" sz="2000" dirty="0" smtClean="0"/>
              <a:t> 1999: kétoldali </a:t>
            </a:r>
            <a:r>
              <a:rPr lang="hu-HU" sz="2000" dirty="0" err="1" smtClean="0"/>
              <a:t>amygdala</a:t>
            </a:r>
            <a:r>
              <a:rPr lang="hu-HU" sz="2000" dirty="0" smtClean="0"/>
              <a:t> károsodás- 3 dimenziós geometriai jellegű képek, tájképek iránti  </a:t>
            </a:r>
            <a:r>
              <a:rPr lang="hu-HU" sz="2000" b="1" dirty="0" smtClean="0"/>
              <a:t>kifejezettebb érdeklődés </a:t>
            </a:r>
            <a:r>
              <a:rPr lang="hu-HU" sz="2000" dirty="0" smtClean="0"/>
              <a:t>kontroll személyekhez  viszonyítva.</a:t>
            </a:r>
          </a:p>
          <a:p>
            <a:pPr>
              <a:buNone/>
            </a:pPr>
            <a:r>
              <a:rPr lang="hu-HU" sz="2000" dirty="0" err="1" smtClean="0"/>
              <a:t>Halpern</a:t>
            </a:r>
            <a:r>
              <a:rPr lang="hu-HU" sz="2000" dirty="0" smtClean="0"/>
              <a:t> és </a:t>
            </a:r>
            <a:r>
              <a:rPr lang="hu-HU" sz="2000" dirty="0" err="1" smtClean="0"/>
              <a:t>O’Connor</a:t>
            </a:r>
            <a:r>
              <a:rPr lang="hu-HU" sz="2000" dirty="0" smtClean="0"/>
              <a:t> 2013: Alzheimer és </a:t>
            </a:r>
            <a:r>
              <a:rPr lang="hu-HU" sz="2000" dirty="0" err="1" smtClean="0"/>
              <a:t>fronto-temporalis</a:t>
            </a:r>
            <a:r>
              <a:rPr lang="hu-HU" sz="2000" dirty="0" smtClean="0"/>
              <a:t> </a:t>
            </a:r>
            <a:r>
              <a:rPr lang="hu-HU" sz="2000" dirty="0" err="1" smtClean="0"/>
              <a:t>demencia</a:t>
            </a:r>
            <a:r>
              <a:rPr lang="hu-HU" sz="2000" dirty="0" smtClean="0"/>
              <a:t> betegek érdeklődése és </a:t>
            </a:r>
            <a:r>
              <a:rPr lang="hu-HU" sz="2000" b="1" dirty="0" smtClean="0"/>
              <a:t>ízlése megmarad </a:t>
            </a:r>
            <a:r>
              <a:rPr lang="hu-HU" sz="2000" dirty="0" smtClean="0"/>
              <a:t>a képzőművészet irányában</a:t>
            </a:r>
          </a:p>
          <a:p>
            <a:pPr>
              <a:buNone/>
            </a:pPr>
            <a:endParaRPr lang="hu-HU" sz="2000" dirty="0" smtClean="0"/>
          </a:p>
          <a:p>
            <a:pPr>
              <a:buNone/>
            </a:pPr>
            <a:r>
              <a:rPr lang="hu-HU" sz="2000" dirty="0" err="1" smtClean="0">
                <a:solidFill>
                  <a:schemeClr val="accent5">
                    <a:lumMod val="50000"/>
                  </a:schemeClr>
                </a:solidFill>
              </a:rPr>
              <a:t>Neuroesztétika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</a:rPr>
              <a:t> kutatási szempontjaiból érdektelen eredmények!</a:t>
            </a:r>
          </a:p>
          <a:p>
            <a:pPr>
              <a:buNone/>
            </a:pPr>
            <a:endParaRPr lang="hu-HU" sz="2000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Fronto-insularis</a:t>
            </a:r>
            <a:r>
              <a:rPr lang="hu-HU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hu-HU" sz="2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atrophia</a:t>
            </a:r>
            <a:r>
              <a:rPr lang="hu-HU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(primer progresszív </a:t>
            </a:r>
            <a:r>
              <a:rPr lang="hu-HU" sz="2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aphasia</a:t>
            </a:r>
            <a:r>
              <a:rPr lang="hu-HU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)</a:t>
            </a:r>
            <a:endParaRPr lang="hu-HU" sz="28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629842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732240" y="155679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A.Adams</a:t>
            </a:r>
            <a:r>
              <a:rPr lang="hu-HU" dirty="0" smtClean="0"/>
              <a:t>  fizikusnő</a:t>
            </a:r>
          </a:p>
          <a:p>
            <a:r>
              <a:rPr lang="hu-HU" dirty="0" smtClean="0"/>
              <a:t>46 évesen festeni kezd</a:t>
            </a:r>
          </a:p>
          <a:p>
            <a:r>
              <a:rPr lang="hu-HU" dirty="0" smtClean="0"/>
              <a:t>60 éves  PPA első tünetei</a:t>
            </a: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data:image/jpeg;base64,/9j/4AAQSkZJRgABAQAAAQABAAD/2wCEAAkGBxMTEhUUExQUFhUXGBgXFxgXFxUXGBsYHBYYGBocFxcYHCggGBolHBwaIjEhJSkrLi4uFyAzODMsNygtLisBCgoKDg0OGhAQGywkICY0LCw0LzQsLCwsLDQsLCwsLC8sLCwsLCwsLC8sLywsLCwsLCwsNCwsLCwsLCwsLCwsLP/AABEIAQUAwQMBIgACEQEDEQH/xAAbAAABBQEBAAAAAAAAAAAAAAAEAAIDBQYBB//EAEEQAAEDAgQDBgQEBAQFBQEAAAEAAhEDIQQSMUEFUWEGInGBkaETMrHwQsHR4RQjUvEVYnKCJDM0Q5JEc6LC4gf/xAAaAQACAwEBAAAAAAAAAAAAAAADBAECBQAG/8QAMhEAAgIBBAECAwYFBQAAAAAAAAECEQMEEiExQRMiUWHwBTJxgZGxI0LB4fEUFTOh0f/aAAwDAQACEQMRAD8Az+KqknU+qhp0y6wCIwlDO4D+owvSOBdnmUWA1Ggv1jURtPO22njqdzJljjQjGDmzAt4O8NzZH5f6iCG+ZNgqzFVgLTJ3/utX/wD0PtFmd/D0jDR88HfZvIQsIVbG5SW6R0oJPgc6oSVoOHYAMAe8Ak3AJHPceSosK6DIEu/COp0WgosIaATJGp5ndFUHLgV1OojgjfbLR/EqjgdwOlh4DT1ugn4l3M+q455d4DT73PVQ1rCZjrzXOWPEuEZ8MWo1Ttt19eP6s7CJoYV7tGkoNvERTu2CdJInzbsCh3cdqzII8hHoQZQ1nnJ2lx8x3/a4RjUnz8jT1gH3r0XSLFzbE8+X3yQXEcNQaxj2OdeZa4gkROnp7qJvaYlga/NHMESOo/q81XcTqufSa4/MDdwtmbsSBvNkPbfar9hpRlB1d/j2XLOFsL5Jyd0EX1mZAA1OikxHBmZWtc7LaW6mIJkG/e25RJRHCGUwKdSo5obYjMY22JRGP4hTJd8KMurZNxIgiSO7+a8ktZqMc3GLbUeOjb9DHJW0uSurdm2ZTcUzDSDJIgzMzblyiUEzgbGtJc8OIkg6T5q5OZ7Z7pB70TpPRAcRxAcwagi1t+c/fJU/3LWP27q/QL/pdPVlbWwvw25yQQ0WGt9BM6/2VE8XK0GPfLWNExF+p1E+SoSYJ816X7MlPJjc59syNUlGW2JyjULXAgx11+qumYhmKBa5oZiT8rh3Wu5QJAa/aLg7KjqGwRAaHiQYcIPK/ktGUb5Fk6J6eLddj9W2LXCYNxbcIhtGm8EzlIBJHM7ZeiDEvcMwh7dTN3ePMqQwq0dZG/Dwp6ZDYnTou0Y5hSYyoXSTyVJcvayFLyGfFbzd7JKpvy+i4l/9Mhj1WafsngmioC78IznWx0A9yfFi29fHNbQfWf8ALTaXHqQNPFZfs/hw6o5s6gATpuQNdJurvtZgSOH1KYPeMH3k3PQQhZWpSV+aLwVJnj1eqXuc46uJcfEmVESulNK1KFyy4RSklx2sPH+31VsSBc2Q3D6OVgne6F4lipOUaDXxRlUY2YeSMtTqXHwv6DcTxBxJiw0/uUOzEEGfqoXJiA0pdm1BbK2kpqSnMCjYxWXCeF1a5y0mydybAeJVJSjBc8BIpyLDB8ANWgaubKQCQ2LOaLSPMFAUKwcwM3cRbrIEe5Xo2FZQfTFGjUa+pTAa/JJAsZEi2x9F5vUoGlWyON2vFxpqg4JuaakWyxSfBr6vYf4gaXV2MhtgG7QLFxfPtHqp6/A6HwYbUBfDJyvNtJkNJDufnutJjMQ1mGBexrwROV2htIB6WjTdZrAVm4pj3uwrKGQkse1rmSSJdaAHTrPVI5M1xcpPiP4Bdu3ryZUU6zA54fly2veSTYDmbfVR0eMn/uXHRGdoCG0WMB1JMW5ReFnp0V8eDFmjvlFfpQN5ZRdJsvK9W0m4MkOmbk8toaI81SvKJpViW5TJi485/NBvKe08VGO1Apu3Y5xslhqkFM2XHCCmAZaGmTfknQDY2OxTcNUkSnvaTt+qqkDnPYSYOnrKVUKSkRB5z7Qm4ogAROl+U9FSSqRGOTlG2CR09gku3SVQ5cdn+LZKzC42a4BwgfKdCejTr0leqcQw/wAWi5ovI/b1Xh1QEOLt9VreDdsH0mZS6wEQRMeB/I/kl9TpnKpQC4syXDMx2nwDqdYkiA/vAcj+IHqHSqhbntbiqOIpmoID9W7HW8HS5m3NYdgkgdYTWGUpQW5Uysqvg0jMQ34Rc4EkNbAm3Ijms8Xc9dfNGvefhx5eQKBJVlduwWOEYrjvmxpKTQuwmhWXRcmlbrgXDKj2mi1rxSLP5jmOY1zrfKCT8s6mLxGiwh08l652WqhgpiZJYCfCGifUhIaycoqLXfIxhinf5HOyHZVuEzVC+ajhktJGWQeQvIGyxXbzAlmMc6CG1MpHK470f7pXrOIfFh5+K8k7e8QqPxLmOdLabpZGwc1tvUH1VdLOc8m6R2WKUaR6NhqodRouLR3qbDGouwFBcTxRc2HRlv06LL4Xte5uFYwUpNJgaXGTJ/CAG6CAbn8kNj+1PxWDumYl8HTT26/VZOv0eoyySj0W3raVHHbvIF4ge5VXRN12vjS4zomF30WzixyhBRYuce+w80wvkop1DY8kNWplpg/3CawzUlwdJU6Y5jv2TqiHUrnSEYo0EYSqQehVvSdYzdUTArXD1LLhbKuUwiioMWV0vgEoStWlDLwRLmXFDm6D0SVQxLVI1+5Q/wAQzorT/D87v5YJE8kbh8Dg4irVql+sUxbaQJBk636KZZFH/BWKKelAH0UlPD5yDlvqCOi7XosDyKTnObtmblf5gEhXPC2tezW4U7ir4KziOBNKnrMyR0BI91QlbHjkmjBF5i1/p5LHPEFTF2diVX8+R7iowk4pTBXIKPOq2/YrH5i2nPeyFsX2cSNbacvyWLkK97G1cteTtB9Ln2lKa2KeLd8K/ca03/Jt+N/tZ6s4lwE7jwXkvbLCZMU4QGgx+VzzJJXrVPFtygktAygyTFoka9F5h2nxbcRjG5SCxgyyN4JcT6mPJA0z96aOm6i4sqCzIzUybHy+wqpxV1xGmQLjU/VUz2XTcKUm/iAd0RwjMwAHNcw+GJMmzdz0RlLDCB10tGp9kLU1Kki0LQzCEudljW45zGkqTiLg4NaRlc0cvzRVHDOOgiDryKIdQFdpH/fFw02zCZs7n93U4nspEzhJqzMELhU2Ipwd7ag7KIp4CSUSrPh5EwqhjkXhH3XAskS4xoERzKGrUxlGiIr1AWgnkg6mIVQMLsk+G3/L/wCR/VJQfH8fUpINMcNRxEuFOGiTGvIdOpH1VTUoBkd4E7gXi0+a1GIc1zSC2bz4jkYuq6rw1jnEsBbMAAke5229FSEm3fjkrLbHjzwZyt80i35K+4PSaaYeCc5LswtYT3SIuJg68vWTi/BwyaYDs02cRDXQYMTvCZwxposILu66LdQT+6Ju3RTRSSq0wTjTjk6hw9lmKw71/FaTjJlkj+r2hUtelInkAPqURcIHjfvYC5LonP8AHRNE7Lm+LGaHt081YcLp/wAwdP7Cel0A1GcOqkPsJkR9D9Qg52/Tk4/ANhS3pM2fa3Gj+FYGn5wweUA+qyPD6dwfNantUz/hqbN2ls+OQz9VS4FrcoBNyFTTw/h0wGoyuLtc0cxbg8QqcYc5rD781Z4mmRM+Nt+oUeFpF7gG/MfQbyizwpLgDp9TLLbl3YP8MmB+EET5a/fVWvCuHfxFXKXBg1E6no3qo2MBdkbcNtPPn7qx+GG/KC52oa0FzvENbdLz6pGjjh/My54hiGUWfw9M2A77zEnmJiw6/ushj64qOBpyG07l2nhCn4lgcW8k1KNZoN+8x1+rjH1TKOCJADoawXygyXEbuOkdFOKMYK75LZJOXtS4A8RTNUOfF4BPkANPvVU5WnmHEAa90+BA/VZqsyHEHYkeiag7E5KmMBUtF11FCcwohVq0WlJ8iEqwkG0x+SGp1INkYLgx5+CgBVMElJclJQHN/onVsOQXiR3A0mJuHREW6hZzDds6rGZQIPMRJPNRYntS+oAHl8dOfM80u45N3y+vkUUEk77NJicTTpiKri46/CaZM3+Z2jR6nos1Xqk6lSUC1wlhB5jceIN/NOfSy3P9+iLCNfiCmyCtBgHYe6E0aY0/dOqv3Juu0aenI6j1+/JEyRuNIUw5KyKcuufr6+YBjqMGeZ5RaAh2FTVxJj0uuMpG/TXdJ451D3M3JwuXtQiBaFfdlMKXVmkCYk7ct+l1UUKOYw0F21ls+zeDy0z/AFHW+jeUep80KT9RbV0Xcli58gnF2VariwEBoOv3sql3CKjW5tY2bcxz1ErYuDcsjrrB0cQfce65TLXSLCNXaAfqeiZU9qEvvsxbKrjla42Pyn8jzlQMBlzWG0kE9JiB4q47QUWjLGgJIdpbp0m4Vt2L7P54rVB3Ce62BcAEy7pNvFdkzRULYTBgufX4k3Z/ss57Q5xNNkaiMx8J0tv1Wx4fgqVBuWmIGpOrnHm52pKIdyCir2ElY88ssj5NfbGPSHYjGBjC4mAFU47gIrMzExVuQ7boHQBaN4key42qK1UN/Cy5tq7bUfcFXdNQ7x9dk/ePH+IMyOINiHQR4RI9lScUEVXdYPstN2ypH+Kqg6l4j/cG5fYrOcXbFSOQC28LuKfyMnIqkwJdC4kjgydqNwwJEc7KuYUbh3AC5UA5o5k6fVJLM3kfVJQWskbw4OaSHCR/VkYOoBc4TvprCBr0sp1B8CisS2Qwc58dQLqL4OUvn8NvOYUIuDgkXBvzRzOJvMZzmAttP7of+HPdgXdJHkonMI1BV+uQU1DInF8llUyvbY+CHOKe0QbRuo8FUyuE6KzxwBGm0q3fIlPbhlHG1aZVYRoL2hzsoNi7VHNwNSXNaWy031kzeR97KDD4MufAFok6WEXur/syX1HGpUg/I0GANJ97hKZF212aqnS5H8D7O1azS81W0okQGySYFnCY8UVSZWwz6ed+cEwfGTvN568lp20rSIE6gCPSFTcYrMAIJAAjMTFjJjLO877QqKT8g5Pc+BMqy0g2EuJ5nvuIgDY29UFj+MNFhqPlGw6nY9B6qnxfE3PIbTBy8z9VLguGOqODWjM4+A9zoqzkhjDpZBnZ/hz8diAak5G3dyj9SbevJensAFmgCLW0hV/AuGDDUgwGXG7z/mjboNFZsaszPl3y+RpQhGCpCDQFku0faEAllLvPFgdg7wjvK543xhtJsAguNgP7eKpuC8EY6q19XLJOdrJOY5dyOUkG5MwPBXwxUVvmUm2/bEsOzPDHMYHP+YzJ5yTdXm6eTdN3QZzc3bLxSiqPMe3v/Wgjk2f9p/Yeix/EKmao49fyWn7aYj+e4kQ4CI5EucfcFiyBW7p1UEZWV3NiC6kF0lHBHAi6QEaoQKenUUENWSx1+qSdmCSpuO2heFI+IXTZlOeWgBIAPn5qteTlHMmfyCsKkNpVXD8b2sHOB3jbyb6oTJLmjlH6lSiX0Tz/ADIGjRHt+qDxeILjGwRWHPzvP3v+irwPVXAQinNv4Uh9FskDmVcYgw09bKPCYLIZJk7dP3TsX+qvVRYjkyxzaiEY9L/P9CbhGBdVYQDBcRJIm0+62ODwAo02jkJk+pPRD9lMK2nT+JVIY0aTAmOUm5/VcxuOxFf/ANK5mHAzEPe1pfEwHC7g3TuxfcrMy6iGN+5pK/LS/fs1vSlNcEnaLixotaGiZFyTBG8DnOmm/jGTql9QtD3E7gRAHUnc+Kfjqrv4t/xhcfLrlaNQGzoL/co9hvzUJppND2nwryScH4DUrE5ItEkkCL/fot5wvhjMOwNaMzz8zo1/QDl0Wd7M8Sp0fimoYnJHlmmB5oqv2wa2T8N0HTO4NjyAPpKVyqcpV4HZNJGiqYhlMF1RwaACSSeXIb+AWJ7Q9uzdmGa4a952vjF46X5WVZxfilavLyIboCZteO4zbxKo6VEA8/HdFxaaK5mKSzOT2w/UsOHcVqO7zgXOFsxMiSdTvm0gztsvQeyeDLWGs67ni3OJWU7M8M+M/Lo2JcdBO3jzheiEhoAFgBA8Ah6maftQfFDZHlj811HUqhrXPOgBPkAmmfM/RUPbHiYp0vgj5ntk9G6e5B9EtCG6SR05UrPL+OY41arnHck+9vKFXJ9XUprQvRJUqRksk+Gd7LjWhdMzzTiBufILighTCjIXXu5CE0LiUE5fFJL1XVTk4IxrjkpMtBBfqDdziNtLDRCh13HkP2/VOxVUOe4jTRs3toFEOXOArIhk9U5aLRu4z5a/oo8DSl46X9F3GOJOkAWHlH6hFcLZAJV1yxScnjwSl5dv9Q5xuuYYh2rZMiOgvPjNvRNceqN4Rg6b8ucPcJsGmJv+LmOipqZ7Y33+At9l4022y74ZjMQCym34FSLEtFQfDZr33SRP+UXJPK61Bw5ILthMjeL7eRCZw3DDI1tMNZEANiA0W2jXaOqKxOKpUG5Xw0OdBNyXEibQCXP6cm+AXj8n2bHUan15w2/K7bfxl2vwS/U9Qs+zF6d3/wBfp/cydXhQrN7w+E5ju4X6lp0aDoTtB1DdzcA18DUYYDBUA3EsMdRcei02KArOktysaIaNDtrBjQD7AUWFwdNtT4jQc+XLMkkiZgybrc0+DZHl8iWTWSU3s6KFnC8SQXfDZTABMuOYxrYIWjQb/EBhcTlmXOiJFrNHWR5rYcRxOWm8/wCU+sWCxDKJY47ktHTV17prHHyByZ5z7YRxisDAbpp9fVD8I4U+uYZrrOwHMlLiVhC0nYF8MqDnlPpI/NCyycYto0NOuC/4Lw1uGZlDsxN3EgD0jbxlGhsmToPc/f5ILEkuMDS3mdh0/dG1e62OX1/us1335Y2N+KBmeflaCXeAEn2C8x4njXVqj6jtXGY5DQDyEBeg8ZBbg6uxLV5nVKa0sVdgMv3WUGIHeKiUtc94qNbCM0S60ri69kLiBOSXQRyTQuOC8ruY9Uk34wXVBBGxkkBF0WgO8OaZ/DuYZc0gbGxHqLJlK/nqpXYPLzFofi2tAnc39T+iMwohglB1mlxa0XOgAEnWNlYY/DPpMpOJaQ8O0/CWnKQ60AzspU0nyK6jFPJjUYkdVhI8T+Uq57PiK1Jov80jplt7wq6iHg5XtLe7mAOsFsgwiuy9UfxbbwSHgnybGvOD6oWR7rYbDjWLHR6XQqgTAg6GB9ULjnAuDnZZAgQ0D9SfMqGnU+YNtGszvfdQAZilI4ldkyzyqh4M6aJVHRYJ2llH8O6uVSY3Fs/lOO9vqFlscYqsP9Vj4Ty81sOItiiY5hZHGiarOQDj7FXxu0y1VIG4le55BaPsXak89WjzuVm68uZJ3J+pt+XktJ2O/wCneOVQH2H6JfUfcNjB0aKmP5oB2k+39kU5hJ1ETPihaP8Azj/pt55f0KJebrOfY0DdpWk4WrH9P1cF5lUomCTovTeNU31MNVYwS8tsJiYIJjrA815diajiDPIprSdV8wWbplDivmtooVPixfyCgK110ZZ1SVqgMAbKJJSQdSCQSXHDoSTUlBIe+q8xLnGNJM/VT4XCOdIaJIBPkP7j1V1Ww1Jzv+XGYbONo1iNJ6qTilZlOkMo1guktmwAFvbr9QSzUuEWWHc+XwUz8a1jvh03ljLCpUyTUcdyBq0DQAEW11V5T4pTqOZRwzXNY1nww97ZIB+cspicznczOptyxtV+Y2FtgrCniA2mGtZlfeapJzEG2VrdGCNTqegsulitX5+uX9fKqKSkk6D8RUmq4NEAEsEgZjLjOcz3nSTcn00Fh2Y4aHPJJ3eREfhLBy5uVLgxkaXG0aeO1pG9/Ja3sjhoayDPcl4/9x2aRfkweKs/bHgDk5VM0goi33z9VxzYCIKHIk3S6YPacyTf91JRok80TTw9kbSoQhyyUHjjK3idP+U4bxI8rrFYyA9p8R6re4q1josdxTCQS3zHgdEXA/BXIqdlf8CaLo/C76+SP7HYiHPpE2qC3+oT+U+gQFF/dc0zmF4sJj+kxJ09/QWlXyODmG4MjxCjLC00aGlyJo9JoXg7wR9+ilIkdQgsBjGva2o35X+x3HqjRY+Ky2qY+h1MrH9uuFBpFdggPMPH+bn5ifMdVrtCmcSwgrUalM/iaY/1C7T6gK0J7JJkNWqPFcXRvHKf29vogCrbHgzpcC/PkVUvEErcxu0ZMlTaOJEJLoRCooXQlKS4gckuwElBIb/ite3fNgQNLTrFuSFr1nO+Yz7D0CM4bhPiZod3oMBGtweUjnuuhFN0hbUan0o2+Slp03fhB9Efg8CZzPPkrH4a6Ub0zKn9pzf3UkRV2Z+6N3NGo3t6X+4Wu7P0XN+I8c2iDYxkDmjxAcB5LKYKr/NyGYfDRHNxDL/+X3ZbzhjTfq53s4t+gCUze3g08cvUgpMJqPtyn7ulhHy7mPv9lyre33ohcDXBJPUz5Wv6JWT4D443yaJgupHvhDU3yDHqoQzLuUCrD2Tup5vyQOLw7XAtcPDp4Kzw5BFjsoamGkyYVoyplZRtGUxPCXC4vBsRqDzjZUGMwbg429iPsr0LEYYjRQ06DTZ7QdtEwsvHIOMXB8GK4Fxk0HFrwSx3zDkf6gt7hazXNBBDgbtcNx+qzvGOzbXSWGDsHaH/AHa8tZWawnEK+DeWwQJlzHaHq06eY6IGTEsnMezSx5l5PTami7Tcdjfqqzg3G6WIb3TDt2Gx8uYVk2Jj9kjKLXDGU75R5LxqgW1Xg6hzx7lZ1xW77X8JNJ5cD3Xd5nQDVvlp4QsXiaUEkc1s6eScUzO1EakDpJJJkAJOC4F0KGcOhJEfw3ULqrvRxPwmzzrbRaes4VaOawfTgHqPsKlwtLKDtJlWuAdFOsP8o9bgfVFUaW7yYWoz+plcP5ef2AZSKaCnI5mDuCMnFMHX6Any0W54NUzUw4HUT/5X/NeeUq/w6zX8iCfAEE+0ra8BccjGjYZXdC3un3CQ1C5PR6Z3iiXZZ3HbmY9pWR7OucNdHCRvOo/Ja+k+0evW0D6n2WaZQFOpUbI7r58GOGdvgBJCTl0P4n4NNgD3VJibQb66C8oWjXGQFpB+htrKOpVgQJhV+ZHmiTBWZmBG/diIuPWRdS1H+6FhoJInw9ipCdCh1yX8E+WQUO7D2RNM28kypZSmyGiBkaOF0DxnhrKjYcLbHcHoUR/G0zLZkjcAwPNQVKbiByneZ81K7JTaMLxXg9Sg7M0nLqHtkEeMaLR9neOl7f5vzNs4/Q+B/VHYwESxwJB8fqNCsm+o3DVHyM1N7YEGIOZpAnXp5qzXqKmMQybezZcfwIxFBzRGYXaeu48xZeUVqdiNxr5SD9F6BwbHw+A4uY491xEabEHdZvtTgfh4p39NTvDTfXTrfzVtPcG4/mTm91P8jIFcT64hxTAFpISocnM1C4WQnNF0KU/B3gLzlcXL8klWyKLhpRlcZGZfxOgu6AaDx3XMK0NBe7UGGjrzPRDvcSSTqnI+6jzGRbJP48kZTmhcISlEAA2OZodR9ytL2S4iO8wxLHAzIghw1nqZPmqKq2RCBw9d1GoHDllI5t+/ol80LRtfZ+ZSjs8o9XquFiFnu0mFLT8VukRUb/lB18j7RyTeDcca4Bs5m7W7w6EforltRjm7QdpkEaRCQpxfJpLgr+HY4Op6zYC3TcBE4bEmfrFxHTl/dUHEcEaBzUj3OU6dOoUmF4+2Lw0nW4j12XKFdBZNS5NlSAPiPVSPNz0VNgeIN1LwfROr8ao07l4J5D9UJxdnF2MQeg66qk7Q8ZDWx7DU+X2BvyVDje1ZdIYLen9vFUVWqXul5LnbNA/LYe6Jj00nzLhAZ6iKe2Kt/XZd4fHBxmrVLGj8NKZJvOapYz4EBWx465wDaNEgCwzTr0jX1Wc4dhahuSWAclb0C9nyv9QD9Ub04R6VgnLJLt1+H9wqpi6rxfDv8j1+/RVfEqcs79Nzb3DtdFe4Xim1QDxAP028kPxWs14LWS61zFo6kocl4qguO0+ZN/p/4VPZeifh126/Cc17DrqHSNNw31HqZ2twwfRZXBILCwEbQ5wHrooeyMNOIbIEw0A/7tt9SieOn/hHDm5g82nN+SXtrJ+a/uaEeYHnHEIzGPNDBE8QoFpJ1BP1uoMi0ovjgVn2yZhspKbbgrtFlkQ2xS+edJ12djjb5OZzy+qS58crqQ/j/BDP8P4mgq4Y5ZjvNnMObdiOcIMrSkgtB30dMeZAVXjcICe4IJvl2P8Ap/RbOLLXDPNazSuTeSH5lauAJzmxquJoyhQoq1AO8ealXJUNWXhOUHcXRXVMM4aW58lZYDijwIeXjq2D6rgC78M8j6IUsUX2aWP7QyJfdsNfxJp1NR3RwMe9io6raT75Yn/SPbN+SHyHcgDqYUbcVTH4XOPOYHtJKA8cY+RqGpzZV7YV82x/wKc2B9ZU2JFGnlc1pIGpqfK48g0beqiZUqOHdaxo5ht//kSrbhHZ+m4/Fqkvi4BPK9wRcKrko80FUJy+9L9Cnpsq1iHEQPwta1rbeDYAHUq5wXDmsg7j2RrWgabpFc5WW66OtT6dMuIAuTou0aJcYaJP3qtBw/BCmL/OdT+QQpzUS8YNgtLg7Y7xM7xp7hPx7Wspw0AbmPC6MxdYNHXZY/tFxMsBaCS5wIA+p6Ql7lN0MRio8jeFcPJdUq2OYtyEXIkl3hMZd91a8Ywn/COBsWkO/wDrHup+znDTRoMa+M4kkbAuJMeUwo+0PEaQpuY+CNxmy320uUKUnKdIcgtsbZ5rxTbr+QCGDYhOrvzOJ2FgnwtJcREZO5CYZIU1cAWUNGpDp6GPFcJ3S84tyXwCRlUR0HqkuSkq0ybRvKVUNgjvAieUhcqjNcel7fku4GpUdDHOYPlMENaAH2MO5ARPXNreSGYBwmXtbAm0k6B1wOm/MDnKLvVi3pv8itxlHNYuPTf91W1cG8G0HzhaCngTUuSGCPEnylT/AOG0mmX1ZH9IgT7yfAIiz7eLF5aOM3ukkUGF4VUeJOVrZiXG3kut4c4H5RU6NdCOxjy91hAFmgbDZDDCVpOcQOYt0VvUl5Z0dNi8QRA9xYSRRd9R7KOviq77BoYOZgfr9FZ0sC4iLwOpKlZg2NN9jyPPwVHJeQ8YbVS4KKjwxzzeXHnoPU3KsMPwgfY/VWwygQ2wMkfU6rhYJ+c+ZCh5C2wGpYKDER1RL4Ayieevjt6LlSdnA+hUbHwNB4yf0UbrI2fAIp4J7gCBqjsHwq81JjkN/NQYXGF1m3g/eiKdnOoPqgzyPoLHCGsfTaIYI8J9zuhMVxGLR5pjpFhHiT+Qv9FXY2g3LLyXkc7Dyb+soSafYbY0MxnFZ+WN8z3Gw/X7mFR4LHsGIa4j4jnH5nat5ZW6ADW99+qB41iHPOX5WCNYvH37JvDMe2gSW95xFz9BfZNxxe3hA3NRfLNzxPGikwuqOvs0ak8l55jsc6q4udzsE/G499Uy4yhCApw6fYuSmXVRlxEhK7M2UuVNB2Cmc66KwVkVRvJPY23VS1aVkxroHVJetv6GvT29nfgnkuLmc8gkr1Ir7Te13tLh3Gi+wi9x+alxL4JcJuCYJJ1v+fskkqW7RKSOGuTe2gttshaNeaneAMaT1+uv0SSR49Apr3FhhXhsmBJ+7LtfHnkLCfdJJR5I8ETcSTHVdr1e7oN0klL7JQM0SdVL/CA2MmfDnukkhTk0GUUSf4SzNoPRA4+pToHu0mki0mP0XUlOB75pSAaxvHjco8M7Q4++Ii1xAgfQIylxkkCWm4n5v/ykkmMuGEekC0eWeRrc/rgbieIW0I8/2WVxXESCSAJJ/ESethokkqafl0PazHHHDdHsrKry4ybn705JpSSTr4Me7fIl0U5MSkkqTbC4opknwba/d1DWp5TCSSVyt7WOQXJ0PzGPz+qa4XSSS21RkkvgGbbi2yX4aSSSMD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48" name="Picture 4" descr="http://www.sothebys.com/content/dam/stb/lots/N09/N09140/459N09140_7D7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85728"/>
            <a:ext cx="4653650" cy="6267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A.A. érdeklődése Ravel zenéje és betegsége iránt (szintén PPA), a kép 6 évvel megelőzte a betegség kezdetét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1349054"/>
            <a:ext cx="6579403" cy="550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Kék=a kontrollhoz viszonyított </a:t>
            </a:r>
            <a:r>
              <a:rPr lang="hu-HU" sz="2800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atrophia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, míg a narancs emelkedett szürke állomány intenzitás. Itt a SPECT is aktívabb </a:t>
            </a:r>
            <a:r>
              <a:rPr lang="hu-HU" sz="2800" dirty="0" err="1" smtClean="0">
                <a:solidFill>
                  <a:srgbClr val="EC8F14"/>
                </a:solidFill>
              </a:rPr>
              <a:t>Transmodalis</a:t>
            </a:r>
            <a:r>
              <a:rPr lang="hu-HU" sz="2800" dirty="0" smtClean="0">
                <a:solidFill>
                  <a:srgbClr val="EC8F14"/>
                </a:solidFill>
              </a:rPr>
              <a:t> kreativitás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7513335" cy="420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23928" y="620688"/>
            <a:ext cx="5040560" cy="3600400"/>
          </a:xfrm>
        </p:spPr>
        <p:txBody>
          <a:bodyPr>
            <a:normAutofit/>
          </a:bodyPr>
          <a:lstStyle/>
          <a:p>
            <a:pPr algn="l"/>
            <a:r>
              <a:rPr lang="hu-HU" sz="2400" dirty="0" smtClean="0"/>
              <a:t>AA </a:t>
            </a:r>
            <a:r>
              <a:rPr lang="hu-HU" sz="2400" dirty="0" err="1" smtClean="0"/>
              <a:t>neuropathológiai</a:t>
            </a:r>
            <a:r>
              <a:rPr lang="hu-HU" sz="2400" dirty="0" smtClean="0"/>
              <a:t> lelete (67 évesen következett be a halál, 7 éves betegséglefolyással. MRI 3 évvel a halála előtt készült.</a:t>
            </a:r>
            <a:br>
              <a:rPr lang="hu-HU" sz="2400" dirty="0" smtClean="0"/>
            </a:br>
            <a:r>
              <a:rPr lang="hu-HU" sz="2400" dirty="0" smtClean="0"/>
              <a:t>(E)</a:t>
            </a:r>
            <a:r>
              <a:rPr lang="hu-HU" sz="2400" dirty="0" err="1" smtClean="0"/>
              <a:t>-tau</a:t>
            </a:r>
            <a:r>
              <a:rPr lang="hu-HU" sz="2400" dirty="0" smtClean="0"/>
              <a:t> pozitivitás a bal frontális lebeny </a:t>
            </a:r>
            <a:r>
              <a:rPr lang="hu-HU" sz="2400" dirty="0" err="1" smtClean="0"/>
              <a:t>alső</a:t>
            </a:r>
            <a:r>
              <a:rPr lang="hu-HU" sz="2400" dirty="0" smtClean="0"/>
              <a:t> területén, míg jobb oldalon (F) nincs jele az </a:t>
            </a:r>
            <a:r>
              <a:rPr lang="hu-HU" sz="2400" dirty="0" err="1" smtClean="0"/>
              <a:t>Alzheimerizációnak</a:t>
            </a:r>
            <a:r>
              <a:rPr lang="hu-HU" sz="2400" dirty="0" smtClean="0"/>
              <a:t>.</a:t>
            </a:r>
            <a:br>
              <a:rPr lang="hu-HU" sz="2400" dirty="0" smtClean="0"/>
            </a:br>
            <a:r>
              <a:rPr lang="hu-HU" sz="2400" dirty="0" err="1" smtClean="0"/>
              <a:t>Corticobasalis</a:t>
            </a:r>
            <a:r>
              <a:rPr lang="hu-HU" sz="2400" dirty="0" smtClean="0"/>
              <a:t> </a:t>
            </a:r>
            <a:r>
              <a:rPr lang="hu-HU" sz="2400" dirty="0" err="1" smtClean="0"/>
              <a:t>degeneratio</a:t>
            </a:r>
            <a:r>
              <a:rPr lang="hu-HU" sz="2400" dirty="0" smtClean="0"/>
              <a:t>  a </a:t>
            </a:r>
            <a:r>
              <a:rPr lang="hu-HU" sz="2400" dirty="0" err="1" smtClean="0"/>
              <a:t>diagnozis</a:t>
            </a:r>
            <a:endParaRPr lang="hu-H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8808"/>
            <a:ext cx="3240360" cy="665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Stílusváltás stroke után, két amatőr festő esetének ismertetése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(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Annoni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et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al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2005)</a:t>
            </a:r>
            <a:endParaRPr lang="hu-H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67151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683568" y="1484784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71 éves kétkezes banktisztviselő, amatőr festő bal </a:t>
            </a:r>
            <a:r>
              <a:rPr lang="hu-HU" dirty="0" err="1" smtClean="0"/>
              <a:t>paramedián</a:t>
            </a:r>
            <a:r>
              <a:rPr lang="hu-HU" dirty="0" smtClean="0"/>
              <a:t> </a:t>
            </a:r>
            <a:r>
              <a:rPr lang="hu-HU" dirty="0" err="1" smtClean="0"/>
              <a:t>thalamus</a:t>
            </a:r>
            <a:r>
              <a:rPr lang="hu-HU" dirty="0" smtClean="0"/>
              <a:t> károsodást szenvedett. (24 óráig tartó jobb oldali </a:t>
            </a:r>
            <a:r>
              <a:rPr lang="hu-HU" dirty="0" err="1" smtClean="0"/>
              <a:t>hypaesthesia</a:t>
            </a:r>
            <a:r>
              <a:rPr lang="hu-HU" dirty="0" smtClean="0"/>
              <a:t>, </a:t>
            </a:r>
            <a:r>
              <a:rPr lang="hu-HU" dirty="0" err="1" smtClean="0"/>
              <a:t>hemiataxia</a:t>
            </a:r>
            <a:r>
              <a:rPr lang="hu-HU" dirty="0" smtClean="0"/>
              <a:t>, </a:t>
            </a:r>
            <a:r>
              <a:rPr lang="hu-HU" dirty="0" err="1" smtClean="0"/>
              <a:t>hemiparesis</a:t>
            </a:r>
            <a:r>
              <a:rPr lang="hu-HU" dirty="0" smtClean="0"/>
              <a:t>). </a:t>
            </a:r>
            <a:r>
              <a:rPr lang="hu-HU" dirty="0" err="1" smtClean="0"/>
              <a:t>Thalamoperforans</a:t>
            </a:r>
            <a:r>
              <a:rPr lang="hu-HU" dirty="0" smtClean="0"/>
              <a:t> ágelzáródás feltehetően </a:t>
            </a:r>
            <a:r>
              <a:rPr lang="hu-HU" dirty="0" err="1" smtClean="0"/>
              <a:t>pitvarfibrillatio</a:t>
            </a:r>
            <a:r>
              <a:rPr lang="hu-HU" dirty="0" smtClean="0"/>
              <a:t> miatt.  Enyhe </a:t>
            </a:r>
            <a:r>
              <a:rPr lang="hu-HU" dirty="0" err="1" smtClean="0"/>
              <a:t>exekutív</a:t>
            </a:r>
            <a:r>
              <a:rPr lang="hu-HU" dirty="0" smtClean="0"/>
              <a:t> károsodás MMSE 28/30.</a:t>
            </a:r>
          </a:p>
          <a:p>
            <a:r>
              <a:rPr lang="hu-HU" dirty="0" smtClean="0"/>
              <a:t>Stroke után 2 héttel ismét festett, eleinte bal kézzel, majd alternálva jobb és bal kézzel.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75656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Stroke előtt                                                stroke után készült kép                               </a:t>
            </a:r>
            <a:endParaRPr lang="hu-H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Thalamus</a:t>
            </a: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lacuna</a:t>
            </a: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bal oldalon. </a:t>
            </a:r>
            <a:b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 páciens kétkezes</a:t>
            </a:r>
            <a:b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(két héttel a stroke után készült képek)</a:t>
            </a:r>
            <a:endParaRPr lang="hu-HU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5947752" cy="464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5292080" y="414908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bal kézzel festett tájkép </a:t>
            </a:r>
            <a:r>
              <a:rPr lang="hu-HU" sz="2400" dirty="0" err="1" smtClean="0"/>
              <a:t>szinesebb</a:t>
            </a:r>
            <a:r>
              <a:rPr lang="hu-HU" sz="2400" dirty="0" smtClean="0"/>
              <a:t>, a kontúrok biztosabbak. </a:t>
            </a:r>
            <a:endParaRPr lang="hu-HU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Amatőr festő, 57 éves jobbkezes, jobb felső  </a:t>
            </a:r>
            <a:r>
              <a:rPr lang="hu-HU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quadrans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hu-HU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anopsiával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</a:t>
            </a:r>
            <a:r>
              <a:rPr lang="hu-HU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autoscopos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jelenséggel  került kórházba. 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1500174"/>
            <a:ext cx="4002808" cy="44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564904"/>
            <a:ext cx="281313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971600" y="6021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Stroke előtt ,                     stroke után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148064" y="155679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Stroke után post-traumás stressz </a:t>
            </a:r>
            <a:r>
              <a:rPr lang="hu-HU" dirty="0" err="1" smtClean="0"/>
              <a:t>syandroma</a:t>
            </a:r>
            <a:r>
              <a:rPr lang="hu-HU" dirty="0" smtClean="0"/>
              <a:t>, maradvány </a:t>
            </a:r>
            <a:r>
              <a:rPr lang="hu-HU" dirty="0" err="1" smtClean="0"/>
              <a:t>scotoma</a:t>
            </a:r>
            <a:endParaRPr lang="hu-H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Összefoglalás:</a:t>
            </a:r>
            <a:endParaRPr lang="hu-HU" sz="36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925144"/>
          </a:xfrm>
        </p:spPr>
        <p:txBody>
          <a:bodyPr>
            <a:noAutofit/>
          </a:bodyPr>
          <a:lstStyle/>
          <a:p>
            <a:r>
              <a:rPr lang="hu-HU" sz="2000" dirty="0" smtClean="0"/>
              <a:t>A </a:t>
            </a:r>
            <a:r>
              <a:rPr lang="hu-HU" sz="2000" dirty="0" err="1" smtClean="0"/>
              <a:t>neuroesztétika</a:t>
            </a:r>
            <a:r>
              <a:rPr lang="hu-HU" sz="2000" dirty="0" smtClean="0"/>
              <a:t> új határterületi  tudomány.</a:t>
            </a:r>
          </a:p>
          <a:p>
            <a:r>
              <a:rPr lang="hu-HU" sz="2000" dirty="0" smtClean="0"/>
              <a:t>Az idegtudomány módszertani eredményei (</a:t>
            </a:r>
            <a:r>
              <a:rPr lang="hu-HU" sz="2000" dirty="0" err="1" smtClean="0"/>
              <a:t>hálozatelmélet</a:t>
            </a:r>
            <a:r>
              <a:rPr lang="hu-HU" sz="2000" dirty="0" smtClean="0"/>
              <a:t>, </a:t>
            </a:r>
            <a:r>
              <a:rPr lang="hu-HU" sz="2000" dirty="0" err="1" smtClean="0"/>
              <a:t>fukcionális</a:t>
            </a:r>
            <a:r>
              <a:rPr lang="hu-HU" sz="2000" dirty="0" smtClean="0"/>
              <a:t> képalkotás) új kérdések megfogalmazását teszik lehetővé.</a:t>
            </a:r>
          </a:p>
          <a:p>
            <a:r>
              <a:rPr lang="hu-HU" sz="2000" dirty="0" smtClean="0"/>
              <a:t>Kutatási területek:</a:t>
            </a:r>
          </a:p>
          <a:p>
            <a:pPr lvl="1"/>
            <a:r>
              <a:rPr lang="hu-HU" sz="2000" dirty="0" smtClean="0"/>
              <a:t> képzőművészeti kreativitás kutatása</a:t>
            </a:r>
          </a:p>
          <a:p>
            <a:pPr lvl="1"/>
            <a:r>
              <a:rPr lang="hu-HU" sz="2000" dirty="0" smtClean="0"/>
              <a:t>műélvezet , befogadás vizsgálata </a:t>
            </a:r>
          </a:p>
          <a:p>
            <a:pPr lvl="1"/>
            <a:r>
              <a:rPr lang="hu-HU" sz="2000" dirty="0" smtClean="0"/>
              <a:t>szépség-esztétikai értékek vizsgálata    			                               </a:t>
            </a:r>
          </a:p>
          <a:p>
            <a:pPr lvl="1"/>
            <a:r>
              <a:rPr lang="hu-HU" sz="2000" dirty="0" smtClean="0"/>
              <a:t>képzőművészek kreativitásának  kutatása  a neurológiai,  </a:t>
            </a:r>
            <a:r>
              <a:rPr lang="hu-HU" sz="2000" dirty="0" err="1" smtClean="0"/>
              <a:t>psychiátriai</a:t>
            </a:r>
            <a:r>
              <a:rPr lang="hu-HU" sz="2000" dirty="0" smtClean="0"/>
              <a:t> betegség következtében</a:t>
            </a:r>
          </a:p>
          <a:p>
            <a:r>
              <a:rPr lang="hu-HU" sz="2000" dirty="0" smtClean="0"/>
              <a:t>Módszertani problémák:</a:t>
            </a:r>
          </a:p>
          <a:p>
            <a:pPr lvl="1"/>
            <a:r>
              <a:rPr lang="hu-HU" sz="2000" dirty="0" smtClean="0"/>
              <a:t>Kutatási paradigma</a:t>
            </a:r>
          </a:p>
          <a:p>
            <a:pPr lvl="1"/>
            <a:r>
              <a:rPr lang="hu-HU" sz="2000" dirty="0" smtClean="0"/>
              <a:t>Képalkotás jelen fejlettségének szintje</a:t>
            </a:r>
          </a:p>
          <a:p>
            <a:pPr lvl="1"/>
            <a:endParaRPr lang="hu-HU" sz="2000" dirty="0" smtClean="0"/>
          </a:p>
          <a:p>
            <a:pPr algn="ctr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Lucida Calligraphy" pitchFamily="66" charset="0"/>
              </a:rPr>
              <a:t>A NEUROESZTÉTIKA / MŰVÉSZET-IDEGTUDOMÁNY </a:t>
            </a:r>
          </a:p>
          <a:p>
            <a:pPr algn="ctr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Lucida Calligraphy" pitchFamily="66" charset="0"/>
              </a:rPr>
              <a:t>ALAPKÉRDÉS:  A „BRAIN-MIND” PROBLÉMA</a:t>
            </a:r>
          </a:p>
          <a:p>
            <a:pPr>
              <a:buNone/>
            </a:pPr>
            <a:endParaRPr lang="hu-HU" sz="1400" dirty="0" smtClean="0"/>
          </a:p>
          <a:p>
            <a:pPr>
              <a:buNone/>
            </a:pPr>
            <a:r>
              <a:rPr lang="hu-HU" sz="1400" dirty="0" smtClean="0"/>
              <a:t>			          </a:t>
            </a:r>
          </a:p>
          <a:p>
            <a:pPr>
              <a:buNone/>
            </a:pPr>
            <a:endParaRPr lang="hu-HU" sz="1400" dirty="0" smtClean="0"/>
          </a:p>
          <a:p>
            <a:pPr algn="ctr"/>
            <a:endParaRPr lang="hu-HU" sz="1400" b="1" dirty="0" smtClean="0"/>
          </a:p>
          <a:p>
            <a:pPr algn="ctr">
              <a:buNone/>
            </a:pPr>
            <a:r>
              <a:rPr lang="hu-HU" sz="1400" b="1" dirty="0" smtClean="0"/>
              <a:t> </a:t>
            </a:r>
          </a:p>
          <a:p>
            <a:pPr algn="ctr"/>
            <a:endParaRPr lang="hu-HU" sz="14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99592" y="4725144"/>
            <a:ext cx="7772400" cy="1470025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KÖSZÖNÖM A FIGYELMET</a:t>
            </a:r>
            <a:endParaRPr lang="hu-HU" sz="36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flipH="1">
            <a:off x="827584" y="7245424"/>
            <a:ext cx="544016" cy="1368152"/>
          </a:xfrm>
        </p:spPr>
        <p:txBody>
          <a:bodyPr>
            <a:normAutofit/>
          </a:bodyPr>
          <a:lstStyle/>
          <a:p>
            <a:r>
              <a:rPr lang="hu-HU" dirty="0" smtClean="0"/>
              <a:t>,,</a:t>
            </a:r>
            <a:endParaRPr lang="hu-HU" dirty="0"/>
          </a:p>
        </p:txBody>
      </p:sp>
      <p:pic>
        <p:nvPicPr>
          <p:cNvPr id="2050" name="Picture 2" descr="http://imagestore1.blogger.hu/25_22843_580703_c96f3b210ec6f338bb4778a2059b19ad_0ec0cf_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-1044623" y="4292374"/>
            <a:ext cx="144016" cy="82089"/>
          </a:xfrm>
          <a:prstGeom prst="rect">
            <a:avLst/>
          </a:prstGeom>
          <a:noFill/>
        </p:spPr>
      </p:pic>
      <p:pic>
        <p:nvPicPr>
          <p:cNvPr id="2052" name="Picture 4" descr="http://pixabay.com/static/uploads/photo/2012/03/02/00/24/fractal-20597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84784"/>
            <a:ext cx="4608512" cy="31770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548680"/>
            <a:ext cx="633670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„Tudni a nem-tudást, ez a legbölcsebb”</a:t>
            </a:r>
            <a:br>
              <a:rPr lang="hu-H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	Lao Ce : Tao te King  (Weöres Sándor fordítása)</a:t>
            </a:r>
            <a:br>
              <a:rPr lang="hu-H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32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hu-HU" sz="32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ga.gov/content/dam/ngaweb/features/slideshows/Mark%20Rothko/detail-rothko-classic-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3895"/>
            <a:ext cx="5241406" cy="6490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en/5/5f/No_61_Mark_Roth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2"/>
            <a:ext cx="5214974" cy="6518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Szép és/vagy művészi (nő-ábrázolás)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39938" name="Picture 2" descr="FIGURE 18.1. (See Color Insert)Visual aesthetics recapitulates visual processing: a hierarchical progression as documented through the brushstrokes of three renowned artist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4" y="1556792"/>
            <a:ext cx="4025590" cy="5283589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4283968" y="170080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u-HU" dirty="0" err="1" smtClean="0"/>
              <a:t>Malevich</a:t>
            </a:r>
            <a:r>
              <a:rPr lang="hu-HU" dirty="0" smtClean="0"/>
              <a:t> : Női torzó</a:t>
            </a:r>
          </a:p>
          <a:p>
            <a:pPr marL="342900" indent="-342900">
              <a:buAutoNum type="alphaLcParenR"/>
            </a:pPr>
            <a:r>
              <a:rPr lang="hu-HU" dirty="0" smtClean="0"/>
              <a:t>Picasso: Könnyező nő</a:t>
            </a:r>
          </a:p>
          <a:p>
            <a:pPr marL="342900" indent="-342900">
              <a:buAutoNum type="alphaLcParenR"/>
            </a:pPr>
            <a:r>
              <a:rPr lang="hu-HU" dirty="0" err="1" smtClean="0"/>
              <a:t>Tizian</a:t>
            </a:r>
            <a:r>
              <a:rPr lang="hu-HU" dirty="0" smtClean="0"/>
              <a:t>: </a:t>
            </a:r>
            <a:r>
              <a:rPr lang="hu-HU" dirty="0" err="1" smtClean="0"/>
              <a:t>Urbinoi</a:t>
            </a:r>
            <a:r>
              <a:rPr lang="hu-HU" dirty="0" smtClean="0"/>
              <a:t> Venus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3968" y="3140968"/>
            <a:ext cx="432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hu-HU" sz="2400" dirty="0" smtClean="0"/>
              <a:t>Mit jelent a művészi élmény?</a:t>
            </a:r>
          </a:p>
          <a:p>
            <a:pPr marL="342900" indent="-342900">
              <a:buFont typeface="Arial"/>
              <a:buChar char="•"/>
            </a:pPr>
            <a:r>
              <a:rPr lang="hu-HU" sz="2400" dirty="0" smtClean="0"/>
              <a:t>Mi  „fogja meg a szemet”? </a:t>
            </a:r>
          </a:p>
          <a:p>
            <a:pPr marL="342900" indent="-342900">
              <a:buFont typeface="Arial"/>
              <a:buChar char="•"/>
            </a:pPr>
            <a:r>
              <a:rPr lang="hu-HU" sz="2400" dirty="0" smtClean="0"/>
              <a:t>Művészi  ábrázolás megragadható-e a modern </a:t>
            </a:r>
            <a:r>
              <a:rPr lang="hu-HU" sz="2400" dirty="0" err="1" smtClean="0"/>
              <a:t>neuro-biológia</a:t>
            </a:r>
            <a:r>
              <a:rPr lang="hu-HU" sz="2400" dirty="0" smtClean="0"/>
              <a:t>  eszközeivel?</a:t>
            </a:r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904" y="0"/>
            <a:ext cx="4690864" cy="1143000"/>
          </a:xfrm>
        </p:spPr>
        <p:txBody>
          <a:bodyPr>
            <a:normAutofit/>
          </a:bodyPr>
          <a:lstStyle/>
          <a:p>
            <a:r>
              <a:rPr lang="hu-HU" sz="2800" dirty="0" err="1" smtClean="0">
                <a:latin typeface="Lucida Calligraphy" pitchFamily="66" charset="0"/>
              </a:rPr>
              <a:t>Neuroesztétika</a:t>
            </a:r>
            <a:r>
              <a:rPr lang="hu-HU" sz="2800" dirty="0" smtClean="0">
                <a:latin typeface="Lucida Calligraphy" pitchFamily="66" charset="0"/>
              </a:rPr>
              <a:t>, a szépség új tudománya?</a:t>
            </a:r>
            <a:endParaRPr lang="hu-HU" sz="2800" dirty="0">
              <a:latin typeface="Lucida Calligraphy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76672"/>
            <a:ext cx="2664296" cy="490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395536" y="573325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Goya: Saturnus fölfalja fiát 1821-1823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47864" y="1124744"/>
            <a:ext cx="5184576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    Esztétika:  A szépség művészet elméleti problémái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   Kognitív idegtudomány: szenzáció,percepció, 	figyelem, 	jutalmazás, tanulás, emlékezés, 	érzelem, 	döntéshozatal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   Agykutatás eredményei alapján  a 	</a:t>
            </a:r>
            <a:r>
              <a:rPr lang="hu-HU" dirty="0" err="1" smtClean="0"/>
              <a:t>neuropszichológiai</a:t>
            </a:r>
            <a:r>
              <a:rPr lang="hu-HU" dirty="0" smtClean="0"/>
              <a:t> jelenségek képi 	ábrázolása is lehetséges</a:t>
            </a:r>
          </a:p>
          <a:p>
            <a:endParaRPr lang="hu-HU" dirty="0" smtClean="0"/>
          </a:p>
          <a:p>
            <a:r>
              <a:rPr lang="hu-HU" dirty="0" smtClean="0"/>
              <a:t>Ma  a szépség fogalma körül nincs konszenzus </a:t>
            </a:r>
          </a:p>
          <a:p>
            <a:r>
              <a:rPr lang="hu-HU" dirty="0" smtClean="0"/>
              <a:t>sem a művészek (Keats,  Stendhal, </a:t>
            </a:r>
            <a:r>
              <a:rPr lang="hu-HU" dirty="0" err="1" smtClean="0"/>
              <a:t>Scarry</a:t>
            </a:r>
            <a:r>
              <a:rPr lang="hu-HU" dirty="0" smtClean="0"/>
              <a:t>) </a:t>
            </a:r>
          </a:p>
          <a:p>
            <a:r>
              <a:rPr lang="hu-HU" dirty="0" smtClean="0"/>
              <a:t>sem a kognitív idegtudomány képviselői között (Ramachandran, Zeki, Kandel)</a:t>
            </a:r>
          </a:p>
          <a:p>
            <a:r>
              <a:rPr lang="hu-HU" dirty="0" smtClean="0"/>
              <a:t>Műalkotás szemlélése közben: </a:t>
            </a:r>
          </a:p>
          <a:p>
            <a:pPr marL="285750" indent="-285750">
              <a:buFont typeface="Arial"/>
              <a:buChar char="•"/>
            </a:pPr>
            <a:r>
              <a:rPr lang="hu-HU" dirty="0" smtClean="0"/>
              <a:t>szép-nem szép, értékítélet</a:t>
            </a:r>
          </a:p>
          <a:p>
            <a:pPr marL="285750" indent="-285750">
              <a:buFont typeface="Arial"/>
              <a:buChar char="•"/>
            </a:pPr>
            <a:r>
              <a:rPr lang="hu-HU" dirty="0" smtClean="0"/>
              <a:t>tetszik - nem tetszik itéletalkoztás, befogadás</a:t>
            </a:r>
          </a:p>
          <a:p>
            <a:endParaRPr lang="hu-H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</a:rPr>
              <a:t>A kognitív, neuropszichológia fogalmi rendszerével megfogalmazható kérdésekre van-e biológiai válasz ? 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1751</Words>
  <Application>Microsoft Office PowerPoint</Application>
  <PresentationFormat>Diavetítés a képernyőre (4:3 oldalarány)</PresentationFormat>
  <Paragraphs>320</Paragraphs>
  <Slides>57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58" baseType="lpstr">
      <vt:lpstr>Office-téma</vt:lpstr>
      <vt:lpstr>Neuro-esztétika</vt:lpstr>
      <vt:lpstr>Próbáljuk eldönteni, melyik kép tetszik legjobban és miért!</vt:lpstr>
      <vt:lpstr>3. dia</vt:lpstr>
      <vt:lpstr>4. dia</vt:lpstr>
      <vt:lpstr>5. dia</vt:lpstr>
      <vt:lpstr>6. dia</vt:lpstr>
      <vt:lpstr>7. dia</vt:lpstr>
      <vt:lpstr>Szép és/vagy művészi (nő-ábrázolás)</vt:lpstr>
      <vt:lpstr>Neuroesztétika, a szépség új tudománya?</vt:lpstr>
      <vt:lpstr>Neuroesztétika</vt:lpstr>
      <vt:lpstr>Látás, képfeldolgozás pszicho-fiziológiaia elemei</vt:lpstr>
      <vt:lpstr>Neuropsychológiai megközelítés</vt:lpstr>
      <vt:lpstr>Semir Zeki kognitív pszichológus</vt:lpstr>
      <vt:lpstr>Ramachandran és Hirstein 1     kognitív neurológiai, látás élettani megközelítés</vt:lpstr>
      <vt:lpstr>Ramachandran és Hirstein 2.</vt:lpstr>
      <vt:lpstr>Ramachandran és Hirstein 3</vt:lpstr>
      <vt:lpstr>Az esztétika  pszichológiája   Jakobsen 2006</vt:lpstr>
      <vt:lpstr>A vizuális élmény/képfeldolgozás kognitív pszichológiai lépései </vt:lpstr>
      <vt:lpstr>Combining universal beauty and cultural context in a unifying model of visual aesthetic experience (Redies 2015 Front.Hum.Neurosci.)</vt:lpstr>
      <vt:lpstr>A szép-élmény neuro-psychológiája 1</vt:lpstr>
      <vt:lpstr>A szép-élmény neuropsychológiája 2</vt:lpstr>
      <vt:lpstr>A szép-élmény neuropsychológiája 3</vt:lpstr>
      <vt:lpstr> Neuroesztétika a kognitív psychológia társítása a neurobiológiával-képalkotással:  hálózatbiológiai interpretáció</vt:lpstr>
      <vt:lpstr>“Making sense of art, making art of sense”    Oxford 2006</vt:lpstr>
      <vt:lpstr>The Copenhagen Neuroaesthetics Conference: Prostpects and pifalls for an emerging field (2009) (Nadal M., Pearce M.T.: Brain and Cognition  2011)</vt:lpstr>
      <vt:lpstr>Módszertan I.</vt:lpstr>
      <vt:lpstr>Módszertan II</vt:lpstr>
      <vt:lpstr>28. dia</vt:lpstr>
      <vt:lpstr>Tetszés és régionális aktivitás</vt:lpstr>
      <vt:lpstr>Tetszés és regionalis aktivitás</vt:lpstr>
      <vt:lpstr>Tetszés és regionalis aktivitás</vt:lpstr>
      <vt:lpstr>Tetszés és regionalis aktivitás</vt:lpstr>
      <vt:lpstr>Pozitív (ABC) és negatív (DEF) érzelmi mobilizáció</vt:lpstr>
      <vt:lpstr>Érzelmekabsztrakt képek szemlélésénél pozitív emociók:   jobb cingulum jobb orbitofrontalis és  frontal-basalis cortex</vt:lpstr>
      <vt:lpstr>Saját tájékozódó, “koncepciót generáló” vizsgálat: tetszés nem tetszés értékelés és BOLD fMRI</vt:lpstr>
      <vt:lpstr>36. dia</vt:lpstr>
      <vt:lpstr>37. dia</vt:lpstr>
      <vt:lpstr>„Csúnya” képek vs. klasszikus képek (festő hallgató)</vt:lpstr>
      <vt:lpstr>Színes vs. „csúnya” képek PhD hallgató</vt:lpstr>
      <vt:lpstr>A percepció, figyelem, memória, ítélet alkotás elsődleges agykérgi területei,</vt:lpstr>
      <vt:lpstr>EEG alapú képalkotás</vt:lpstr>
      <vt:lpstr>Kérdés: vizsgálhatóak-e a vizuális művészet/festészet megértésének neuroanatomiai vonatkozásai EEG-vel?  </vt:lpstr>
      <vt:lpstr>43. dia</vt:lpstr>
      <vt:lpstr>44. dia</vt:lpstr>
      <vt:lpstr>Ábrázoló művek megfigyelése  kiterjedtebb agykérgi elektromos aktivitást eredményez (sLORETA), mint az absztrakt festmények </vt:lpstr>
      <vt:lpstr>A  magyarázat nélküli  képek szemlélése   magasabb  agyi  elektromos aktivációval jár</vt:lpstr>
      <vt:lpstr>Assessment of Art Attributes   AAA         (Chatterjee et al.2010)</vt:lpstr>
      <vt:lpstr>Néhány példa a képzőművészeti kreativitás és a betegség összefüggésére</vt:lpstr>
      <vt:lpstr>Fronto-insularis atrophia (primer progresszív aphasia)</vt:lpstr>
      <vt:lpstr>A.A. érdeklődése Ravel zenéje és betegsége iránt (szintén PPA), a kép 6 évvel megelőzte a betegség kezdetét</vt:lpstr>
      <vt:lpstr>Kék=a kontrollhoz viszonyított atrophia, míg a narancs emelkedett szürke állomány intenzitás. Itt a SPECT is aktívabb Transmodalis kreativitás   </vt:lpstr>
      <vt:lpstr>AA neuropathológiai lelete (67 évesen következett be a halál, 7 éves betegséglefolyással. MRI 3 évvel a halála előtt készült. (E)-tau pozitivitás a bal frontális lebeny alső területén, míg jobb oldalon (F) nincs jele az Alzheimerizációnak. Corticobasalis degeneratio  a diagnozis</vt:lpstr>
      <vt:lpstr>Stílusváltás stroke után, két amatőr festő esetének ismertetése (Annoni et al 2005)</vt:lpstr>
      <vt:lpstr>Thalamus lacuna bal oldalon.  A páciens kétkezes (két héttel a stroke után készült képek)</vt:lpstr>
      <vt:lpstr>Amatőr festő, 57 éves jobbkezes, jobb felső  quadrans anopsiával, autoscopos jelenséggel  került kórházba. </vt:lpstr>
      <vt:lpstr>Összefoglalás:</vt:lpstr>
      <vt:lpstr>KÖSZÖNÖM A FIGYELMET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Neuro-esztétika</dc:title>
  <dc:creator>nagyzg</dc:creator>
  <cp:lastModifiedBy>nagyzg</cp:lastModifiedBy>
  <cp:revision>1</cp:revision>
  <dcterms:created xsi:type="dcterms:W3CDTF">2016-11-25T07:32:40Z</dcterms:created>
  <dcterms:modified xsi:type="dcterms:W3CDTF">2016-11-25T07:42:04Z</dcterms:modified>
</cp:coreProperties>
</file>