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35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58"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6"/>
    <a:srgbClr val="0000FF"/>
    <a:srgbClr val="0000CC"/>
    <a:srgbClr val="303032"/>
    <a:srgbClr val="800080"/>
    <a:srgbClr val="FFFFCC"/>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474" y="43"/>
      </p:cViewPr>
      <p:guideLst>
        <p:guide orient="horz" pos="2160"/>
        <p:guide pos="2880"/>
      </p:guideLst>
    </p:cSldViewPr>
  </p:slid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C4842F-9A6F-FD27-F131-7BBA4D35E5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hu-HU" altLang="hu-HU"/>
          </a:p>
        </p:txBody>
      </p:sp>
      <p:sp>
        <p:nvSpPr>
          <p:cNvPr id="5123" name="Rectangle 3">
            <a:extLst>
              <a:ext uri="{FF2B5EF4-FFF2-40B4-BE49-F238E27FC236}">
                <a16:creationId xmlns:a16="http://schemas.microsoft.com/office/drawing/2014/main" id="{FBD1D83E-F4CE-F0DD-BB0B-83C3274004F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hu-HU" altLang="hu-HU"/>
          </a:p>
        </p:txBody>
      </p:sp>
      <p:sp>
        <p:nvSpPr>
          <p:cNvPr id="5124" name="Rectangle 4">
            <a:extLst>
              <a:ext uri="{FF2B5EF4-FFF2-40B4-BE49-F238E27FC236}">
                <a16:creationId xmlns:a16="http://schemas.microsoft.com/office/drawing/2014/main" id="{E2235231-18E0-D88D-2E32-1968C72E5F8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5BF9B2F4-BAE4-EFB4-B2B3-6C214A36C63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5126" name="Rectangle 6">
            <a:extLst>
              <a:ext uri="{FF2B5EF4-FFF2-40B4-BE49-F238E27FC236}">
                <a16:creationId xmlns:a16="http://schemas.microsoft.com/office/drawing/2014/main" id="{A4FAB9CB-3692-1145-9F01-D888939BAB4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hu-HU" altLang="hu-HU"/>
          </a:p>
        </p:txBody>
      </p:sp>
      <p:sp>
        <p:nvSpPr>
          <p:cNvPr id="5127" name="Rectangle 7">
            <a:extLst>
              <a:ext uri="{FF2B5EF4-FFF2-40B4-BE49-F238E27FC236}">
                <a16:creationId xmlns:a16="http://schemas.microsoft.com/office/drawing/2014/main" id="{BBCB222E-E7B5-D351-7A9C-7BAA4FFB93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85F48DF-D520-49FA-AAF0-8C1C6D2E74C0}"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C254B5-52AD-8411-B58C-461588AE10D9}"/>
              </a:ext>
            </a:extLst>
          </p:cNvPr>
          <p:cNvSpPr>
            <a:spLocks noGrp="1" noChangeArrowheads="1"/>
          </p:cNvSpPr>
          <p:nvPr>
            <p:ph type="sldNum" sz="quarter" idx="5"/>
          </p:nvPr>
        </p:nvSpPr>
        <p:spPr>
          <a:ln/>
        </p:spPr>
        <p:txBody>
          <a:bodyPr/>
          <a:lstStyle/>
          <a:p>
            <a:fld id="{4811F224-BE15-4BB8-8949-D82E1888A0F7}" type="slidenum">
              <a:rPr lang="hu-HU" altLang="hu-HU"/>
              <a:pPr/>
              <a:t>2</a:t>
            </a:fld>
            <a:endParaRPr lang="hu-HU" altLang="hu-HU"/>
          </a:p>
        </p:txBody>
      </p:sp>
      <p:sp>
        <p:nvSpPr>
          <p:cNvPr id="6146" name="Rectangle 7">
            <a:extLst>
              <a:ext uri="{FF2B5EF4-FFF2-40B4-BE49-F238E27FC236}">
                <a16:creationId xmlns:a16="http://schemas.microsoft.com/office/drawing/2014/main" id="{08F20B8D-1227-5E94-DE7B-B18B911D4E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8B54661-A606-44DA-B10B-0D3A720A8D1D}" type="slidenum">
              <a:rPr lang="hu-HU" altLang="hu-HU" sz="1200">
                <a:cs typeface="Arial" panose="020B0604020202020204" pitchFamily="34" charset="0"/>
              </a:rPr>
              <a:pPr algn="r"/>
              <a:t>2</a:t>
            </a:fld>
            <a:endParaRPr lang="hu-HU" altLang="hu-HU" sz="1200">
              <a:cs typeface="Arial" panose="020B0604020202020204" pitchFamily="34" charset="0"/>
            </a:endParaRPr>
          </a:p>
        </p:txBody>
      </p:sp>
      <p:sp>
        <p:nvSpPr>
          <p:cNvPr id="6147" name="Rectangle 7">
            <a:extLst>
              <a:ext uri="{FF2B5EF4-FFF2-40B4-BE49-F238E27FC236}">
                <a16:creationId xmlns:a16="http://schemas.microsoft.com/office/drawing/2014/main" id="{CEDE28F7-E34B-A943-B317-A8DC2A1B843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1B91F7E-0D3B-4E38-97A5-E3516050486C}"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2</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6148" name="Rectangle 2">
            <a:extLst>
              <a:ext uri="{FF2B5EF4-FFF2-40B4-BE49-F238E27FC236}">
                <a16:creationId xmlns:a16="http://schemas.microsoft.com/office/drawing/2014/main" id="{414DF5CF-0A1C-C407-F6EB-7EF3838336DB}"/>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6149" name="Rectangle 3">
            <a:extLst>
              <a:ext uri="{FF2B5EF4-FFF2-40B4-BE49-F238E27FC236}">
                <a16:creationId xmlns:a16="http://schemas.microsoft.com/office/drawing/2014/main" id="{39D96F98-BA22-F572-FE73-8F78A61EE1C7}"/>
              </a:ext>
            </a:extLst>
          </p:cNvPr>
          <p:cNvSpPr>
            <a:spLocks noGrp="1" noChangeArrowheads="1"/>
          </p:cNvSpPr>
          <p:nvPr>
            <p:ph type="body" idx="1"/>
          </p:nvPr>
        </p:nvSpPr>
        <p:spPr/>
        <p:txBody>
          <a:bodyPr/>
          <a:lstStyle/>
          <a:p>
            <a:pPr defTabSz="457200">
              <a:spcBef>
                <a:spcPct val="0"/>
              </a:spcBef>
            </a:pPr>
            <a:r>
              <a:rPr lang="hu-HU" altLang="hu-HU"/>
              <a:t>Anatomia.jpg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6A9D8F-2AAB-7CE5-187A-B78D22BF127A}"/>
              </a:ext>
            </a:extLst>
          </p:cNvPr>
          <p:cNvSpPr>
            <a:spLocks noGrp="1" noChangeArrowheads="1"/>
          </p:cNvSpPr>
          <p:nvPr>
            <p:ph type="sldNum" sz="quarter" idx="5"/>
          </p:nvPr>
        </p:nvSpPr>
        <p:spPr>
          <a:ln/>
        </p:spPr>
        <p:txBody>
          <a:bodyPr/>
          <a:lstStyle/>
          <a:p>
            <a:fld id="{BCC777A3-F15F-46F0-8C85-79BF49D376D9}" type="slidenum">
              <a:rPr lang="hu-HU" altLang="hu-HU"/>
              <a:pPr/>
              <a:t>16</a:t>
            </a:fld>
            <a:endParaRPr lang="hu-HU" altLang="hu-HU"/>
          </a:p>
        </p:txBody>
      </p:sp>
      <p:sp>
        <p:nvSpPr>
          <p:cNvPr id="29698" name="Rectangle 7">
            <a:extLst>
              <a:ext uri="{FF2B5EF4-FFF2-40B4-BE49-F238E27FC236}">
                <a16:creationId xmlns:a16="http://schemas.microsoft.com/office/drawing/2014/main" id="{F1E295D7-74F9-22D1-9330-57AA76F66D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EEBDA40-373A-403D-8F96-D007D6B7CC95}" type="slidenum">
              <a:rPr lang="hu-HU" altLang="hu-HU" sz="1200">
                <a:cs typeface="Arial" panose="020B0604020202020204" pitchFamily="34" charset="0"/>
              </a:rPr>
              <a:pPr algn="r"/>
              <a:t>16</a:t>
            </a:fld>
            <a:endParaRPr lang="hu-HU" altLang="hu-HU" sz="1200">
              <a:cs typeface="Arial" panose="020B0604020202020204" pitchFamily="34" charset="0"/>
            </a:endParaRPr>
          </a:p>
        </p:txBody>
      </p:sp>
      <p:sp>
        <p:nvSpPr>
          <p:cNvPr id="29699" name="Rectangle 7">
            <a:extLst>
              <a:ext uri="{FF2B5EF4-FFF2-40B4-BE49-F238E27FC236}">
                <a16:creationId xmlns:a16="http://schemas.microsoft.com/office/drawing/2014/main" id="{1737A79B-0E9A-97CE-A291-0CBD9282BAF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941F1BB-1DBD-4DF5-B8FA-01A464E5442F}"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16</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29700" name="Rectangle 7">
            <a:extLst>
              <a:ext uri="{FF2B5EF4-FFF2-40B4-BE49-F238E27FC236}">
                <a16:creationId xmlns:a16="http://schemas.microsoft.com/office/drawing/2014/main" id="{61D7657E-BF1F-AE73-985F-C4350C96B4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C8318E61-253B-4B2F-8908-7597B895DBF9}"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16</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9701" name="Rectangle 7">
            <a:extLst>
              <a:ext uri="{FF2B5EF4-FFF2-40B4-BE49-F238E27FC236}">
                <a16:creationId xmlns:a16="http://schemas.microsoft.com/office/drawing/2014/main" id="{FAA655AB-3CB6-442E-A235-52943C88FBC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D4BD1557-E563-443C-AA38-22EB26AB64C1}"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16</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9702" name="Rectangle 7">
            <a:extLst>
              <a:ext uri="{FF2B5EF4-FFF2-40B4-BE49-F238E27FC236}">
                <a16:creationId xmlns:a16="http://schemas.microsoft.com/office/drawing/2014/main" id="{0E159059-13C7-F211-6E8C-C4EB882F32E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6A45DD90-5079-4B7C-B417-B80B5DED4D98}"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16</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9703" name="Rectangle 7">
            <a:extLst>
              <a:ext uri="{FF2B5EF4-FFF2-40B4-BE49-F238E27FC236}">
                <a16:creationId xmlns:a16="http://schemas.microsoft.com/office/drawing/2014/main" id="{799BA28B-51A7-FC28-A449-BF9063CEF49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DB6CB6A7-C052-45E3-82EC-813CAFB0B0C5}"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16</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9704" name="Rectangle 2">
            <a:extLst>
              <a:ext uri="{FF2B5EF4-FFF2-40B4-BE49-F238E27FC236}">
                <a16:creationId xmlns:a16="http://schemas.microsoft.com/office/drawing/2014/main" id="{90FC89BE-183E-C461-06B5-57B7CD5AC947}"/>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29705" name="Rectangle 3">
            <a:extLst>
              <a:ext uri="{FF2B5EF4-FFF2-40B4-BE49-F238E27FC236}">
                <a16:creationId xmlns:a16="http://schemas.microsoft.com/office/drawing/2014/main" id="{B7529224-8C57-824E-0E09-3FC9B5CAFA8E}"/>
              </a:ext>
            </a:extLst>
          </p:cNvPr>
          <p:cNvSpPr>
            <a:spLocks noGrp="1" noChangeArrowheads="1"/>
          </p:cNvSpPr>
          <p:nvPr>
            <p:ph type="body" idx="1"/>
          </p:nvPr>
        </p:nvSpPr>
        <p:spPr>
          <a:xfrm>
            <a:off x="914400" y="4343400"/>
            <a:ext cx="5029200" cy="4114800"/>
          </a:xfrm>
        </p:spPr>
        <p:txBody>
          <a:bodyPr/>
          <a:lstStyle/>
          <a:p>
            <a:pPr defTabSz="457200">
              <a:spcBef>
                <a:spcPct val="0"/>
              </a:spcBef>
            </a:pPr>
            <a:endParaRPr lang="hu-HU"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C267F8-BE23-AD51-4949-32E3B032E616}"/>
              </a:ext>
            </a:extLst>
          </p:cNvPr>
          <p:cNvSpPr>
            <a:spLocks noGrp="1" noChangeArrowheads="1"/>
          </p:cNvSpPr>
          <p:nvPr>
            <p:ph type="sldNum" sz="quarter" idx="5"/>
          </p:nvPr>
        </p:nvSpPr>
        <p:spPr>
          <a:ln/>
        </p:spPr>
        <p:txBody>
          <a:bodyPr/>
          <a:lstStyle/>
          <a:p>
            <a:fld id="{0F81A2DD-DFB1-4CD0-8147-27536E20F188}" type="slidenum">
              <a:rPr lang="hu-HU" altLang="hu-HU"/>
              <a:pPr/>
              <a:t>17</a:t>
            </a:fld>
            <a:endParaRPr lang="hu-HU" altLang="hu-HU"/>
          </a:p>
        </p:txBody>
      </p:sp>
      <p:sp>
        <p:nvSpPr>
          <p:cNvPr id="31746" name="Rectangle 7">
            <a:extLst>
              <a:ext uri="{FF2B5EF4-FFF2-40B4-BE49-F238E27FC236}">
                <a16:creationId xmlns:a16="http://schemas.microsoft.com/office/drawing/2014/main" id="{D30C316E-99BA-BA0A-ED2C-59ED84E6256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54110DD-762B-461F-9C00-ED34143A1F2F}" type="slidenum">
              <a:rPr lang="hu-HU" altLang="hu-HU" sz="1200">
                <a:cs typeface="Arial" panose="020B0604020202020204" pitchFamily="34" charset="0"/>
              </a:rPr>
              <a:pPr algn="r"/>
              <a:t>17</a:t>
            </a:fld>
            <a:endParaRPr lang="hu-HU" altLang="hu-HU" sz="1200">
              <a:cs typeface="Arial" panose="020B0604020202020204" pitchFamily="34" charset="0"/>
            </a:endParaRPr>
          </a:p>
        </p:txBody>
      </p:sp>
      <p:sp>
        <p:nvSpPr>
          <p:cNvPr id="31747" name="Rectangle 2">
            <a:extLst>
              <a:ext uri="{FF2B5EF4-FFF2-40B4-BE49-F238E27FC236}">
                <a16:creationId xmlns:a16="http://schemas.microsoft.com/office/drawing/2014/main" id="{974E3EE7-2073-9B5B-BB41-0EDC0EA08EBF}"/>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31748" name="Rectangle 3">
            <a:extLst>
              <a:ext uri="{FF2B5EF4-FFF2-40B4-BE49-F238E27FC236}">
                <a16:creationId xmlns:a16="http://schemas.microsoft.com/office/drawing/2014/main" id="{4D469B21-3E91-C3BC-2E51-443F28C40EF7}"/>
              </a:ext>
            </a:extLst>
          </p:cNvPr>
          <p:cNvSpPr>
            <a:spLocks noGrp="1" noChangeArrowheads="1"/>
          </p:cNvSpPr>
          <p:nvPr>
            <p:ph type="body" idx="1"/>
          </p:nvPr>
        </p:nvSpPr>
        <p:spPr/>
        <p:txBody>
          <a:bodyPr/>
          <a:lstStyle/>
          <a:p>
            <a:pPr defTabSz="457200"/>
            <a:r>
              <a:rPr lang="hu-HU" altLang="hu-HU"/>
              <a:t>PhD kurzushoz\_2015-2016-PhD\9. előadás-Homeostasis II\ Geerling_fig9.jpg</a:t>
            </a:r>
          </a:p>
          <a:p>
            <a:pPr defTabSz="457200"/>
            <a:r>
              <a:rPr lang="hu-HU" altLang="hu-HU"/>
              <a:t>Exp Physiol 93.2 pp 177-209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F05D96-8A1C-B37B-E023-4F009C2CA0DB}"/>
              </a:ext>
            </a:extLst>
          </p:cNvPr>
          <p:cNvSpPr>
            <a:spLocks noGrp="1" noChangeArrowheads="1"/>
          </p:cNvSpPr>
          <p:nvPr>
            <p:ph type="sldNum" sz="quarter" idx="5"/>
          </p:nvPr>
        </p:nvSpPr>
        <p:spPr>
          <a:ln/>
        </p:spPr>
        <p:txBody>
          <a:bodyPr/>
          <a:lstStyle/>
          <a:p>
            <a:fld id="{1222DB5A-2D25-4969-AD4B-A2DD6C5D4297}" type="slidenum">
              <a:rPr lang="hu-HU" altLang="hu-HU"/>
              <a:pPr/>
              <a:t>19</a:t>
            </a:fld>
            <a:endParaRPr lang="hu-HU" altLang="hu-HU"/>
          </a:p>
        </p:txBody>
      </p:sp>
      <p:sp>
        <p:nvSpPr>
          <p:cNvPr id="34818" name="Rectangle 7">
            <a:extLst>
              <a:ext uri="{FF2B5EF4-FFF2-40B4-BE49-F238E27FC236}">
                <a16:creationId xmlns:a16="http://schemas.microsoft.com/office/drawing/2014/main" id="{3624819F-1732-6AAE-97CA-E82CF6E52F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D0F32885-9C92-453D-9F1D-B425931E2174}" type="slidenum">
              <a:rPr lang="hu-HU" altLang="hu-HU" sz="1200">
                <a:cs typeface="Arial" panose="020B0604020202020204" pitchFamily="34" charset="0"/>
              </a:rPr>
              <a:pPr algn="r"/>
              <a:t>19</a:t>
            </a:fld>
            <a:endParaRPr lang="hu-HU" altLang="hu-HU" sz="1200">
              <a:cs typeface="Arial" panose="020B0604020202020204" pitchFamily="34" charset="0"/>
            </a:endParaRPr>
          </a:p>
        </p:txBody>
      </p:sp>
      <p:sp>
        <p:nvSpPr>
          <p:cNvPr id="34819" name="Rectangle 7">
            <a:extLst>
              <a:ext uri="{FF2B5EF4-FFF2-40B4-BE49-F238E27FC236}">
                <a16:creationId xmlns:a16="http://schemas.microsoft.com/office/drawing/2014/main" id="{A1884F10-3622-551D-1896-DA2DC3AE6BF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17B38CA-EC10-4085-BB4A-5D2CFBC144AD}"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34820" name="Rectangle 2">
            <a:extLst>
              <a:ext uri="{FF2B5EF4-FFF2-40B4-BE49-F238E27FC236}">
                <a16:creationId xmlns:a16="http://schemas.microsoft.com/office/drawing/2014/main" id="{E10D6CFF-8900-DA58-C61E-5B18BA15E434}"/>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4821" name="Rectangle 3">
            <a:extLst>
              <a:ext uri="{FF2B5EF4-FFF2-40B4-BE49-F238E27FC236}">
                <a16:creationId xmlns:a16="http://schemas.microsoft.com/office/drawing/2014/main" id="{3CFCBD7C-F23E-E107-2BE5-3FA7B19918D4}"/>
              </a:ext>
            </a:extLst>
          </p:cNvPr>
          <p:cNvSpPr>
            <a:spLocks noGrp="1" noChangeArrowheads="1"/>
          </p:cNvSpPr>
          <p:nvPr>
            <p:ph type="body" idx="1"/>
          </p:nvPr>
        </p:nvSpPr>
        <p:spPr/>
        <p:txBody>
          <a:bodyPr/>
          <a:lstStyle/>
          <a:p>
            <a:pPr defTabSz="457200">
              <a:spcBef>
                <a:spcPct val="0"/>
              </a:spcBef>
            </a:pPr>
            <a:r>
              <a:rPr lang="hu-HU" altLang="hu-HU"/>
              <a:t>bal: 0404 - 3 előadás\3. előadás\CD-ről\</a:t>
            </a:r>
            <a:r>
              <a:rPr lang="en-US" altLang="hu-HU"/>
              <a:t>4  5x  CB  3 LAYERS</a:t>
            </a:r>
            <a:r>
              <a:rPr lang="hu-HU" altLang="hu-HU"/>
              <a:t>_cut</a:t>
            </a:r>
            <a:r>
              <a:rPr lang="en-US" altLang="hu-HU"/>
              <a:t>.jpg</a:t>
            </a:r>
            <a:endParaRPr lang="hu-HU" altLang="hu-HU"/>
          </a:p>
          <a:p>
            <a:pPr defTabSz="457200">
              <a:spcBef>
                <a:spcPct val="0"/>
              </a:spcBef>
            </a:pPr>
            <a:endParaRPr lang="hu-HU" alt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983AE3-E61A-C14F-C7EF-A216B05F7557}"/>
              </a:ext>
            </a:extLst>
          </p:cNvPr>
          <p:cNvSpPr>
            <a:spLocks noGrp="1" noChangeArrowheads="1"/>
          </p:cNvSpPr>
          <p:nvPr>
            <p:ph type="sldNum" sz="quarter" idx="5"/>
          </p:nvPr>
        </p:nvSpPr>
        <p:spPr>
          <a:ln/>
        </p:spPr>
        <p:txBody>
          <a:bodyPr/>
          <a:lstStyle/>
          <a:p>
            <a:fld id="{A0536D24-D7BB-42C0-ACCE-3EE5BC9E4B54}" type="slidenum">
              <a:rPr lang="hu-HU" altLang="hu-HU"/>
              <a:pPr/>
              <a:t>21</a:t>
            </a:fld>
            <a:endParaRPr lang="hu-HU" altLang="hu-HU"/>
          </a:p>
        </p:txBody>
      </p:sp>
      <p:sp>
        <p:nvSpPr>
          <p:cNvPr id="37890" name="Rectangle 7">
            <a:extLst>
              <a:ext uri="{FF2B5EF4-FFF2-40B4-BE49-F238E27FC236}">
                <a16:creationId xmlns:a16="http://schemas.microsoft.com/office/drawing/2014/main" id="{0DA65063-FDD1-EEB8-EAE8-7CCC917D99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44F8B05-75B8-45B6-980E-482174E3268A}" type="slidenum">
              <a:rPr lang="hu-HU" altLang="hu-HU" sz="1200">
                <a:latin typeface="Calibri" panose="020F0502020204030204" pitchFamily="34" charset="0"/>
                <a:cs typeface="Arial" panose="020B0604020202020204" pitchFamily="34" charset="0"/>
              </a:rPr>
              <a:pPr algn="r"/>
              <a:t>21</a:t>
            </a:fld>
            <a:endParaRPr lang="hu-HU" altLang="hu-HU" sz="1200">
              <a:latin typeface="Calibri" panose="020F0502020204030204" pitchFamily="34" charset="0"/>
              <a:cs typeface="Arial" panose="020B0604020202020204" pitchFamily="34" charset="0"/>
            </a:endParaRPr>
          </a:p>
        </p:txBody>
      </p:sp>
      <p:sp>
        <p:nvSpPr>
          <p:cNvPr id="37891" name="Rectangle 2">
            <a:extLst>
              <a:ext uri="{FF2B5EF4-FFF2-40B4-BE49-F238E27FC236}">
                <a16:creationId xmlns:a16="http://schemas.microsoft.com/office/drawing/2014/main" id="{41496BA6-2533-083B-4EDB-655066413B02}"/>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7892" name="Rectangle 3">
            <a:extLst>
              <a:ext uri="{FF2B5EF4-FFF2-40B4-BE49-F238E27FC236}">
                <a16:creationId xmlns:a16="http://schemas.microsoft.com/office/drawing/2014/main" id="{FFC53DC1-41D9-D44C-FFA0-BDD54E33B3EE}"/>
              </a:ext>
            </a:extLst>
          </p:cNvPr>
          <p:cNvSpPr>
            <a:spLocks noGrp="1" noChangeArrowheads="1"/>
          </p:cNvSpPr>
          <p:nvPr>
            <p:ph type="body" idx="1"/>
          </p:nvPr>
        </p:nvSpPr>
        <p:spPr/>
        <p:txBody>
          <a:bodyPr/>
          <a:lstStyle/>
          <a:p>
            <a:pPr defTabSz="457200">
              <a:spcBef>
                <a:spcPct val="0"/>
              </a:spcBef>
            </a:pPr>
            <a:r>
              <a:rPr lang="hu-HU" altLang="hu-HU"/>
              <a:t>97. cikk ábrája: Brain Res 45:15-29 (PM97cikk-abra.jpg)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27A995-B317-7E81-1516-869AF799945E}"/>
              </a:ext>
            </a:extLst>
          </p:cNvPr>
          <p:cNvSpPr>
            <a:spLocks noGrp="1" noChangeArrowheads="1"/>
          </p:cNvSpPr>
          <p:nvPr>
            <p:ph type="sldNum" sz="quarter" idx="5"/>
          </p:nvPr>
        </p:nvSpPr>
        <p:spPr>
          <a:ln/>
        </p:spPr>
        <p:txBody>
          <a:bodyPr/>
          <a:lstStyle/>
          <a:p>
            <a:fld id="{7923047A-600C-4DED-B9FE-7EF7225C93E6}" type="slidenum">
              <a:rPr lang="hu-HU" altLang="hu-HU"/>
              <a:pPr/>
              <a:t>23</a:t>
            </a:fld>
            <a:endParaRPr lang="hu-HU" altLang="hu-HU"/>
          </a:p>
        </p:txBody>
      </p:sp>
      <p:sp>
        <p:nvSpPr>
          <p:cNvPr id="40962" name="Rectangle 2">
            <a:extLst>
              <a:ext uri="{FF2B5EF4-FFF2-40B4-BE49-F238E27FC236}">
                <a16:creationId xmlns:a16="http://schemas.microsoft.com/office/drawing/2014/main" id="{8CB3075C-36EB-55D9-EF12-BA6D6843A87F}"/>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40963" name="Rectangle 3">
            <a:extLst>
              <a:ext uri="{FF2B5EF4-FFF2-40B4-BE49-F238E27FC236}">
                <a16:creationId xmlns:a16="http://schemas.microsoft.com/office/drawing/2014/main" id="{45B52A27-8D0A-D72A-D0B5-746604AC0EB1}"/>
              </a:ext>
            </a:extLst>
          </p:cNvPr>
          <p:cNvSpPr>
            <a:spLocks noGrp="1"/>
          </p:cNvSpPr>
          <p:nvPr>
            <p:ph type="body" idx="1"/>
          </p:nvPr>
        </p:nvSpPr>
        <p:spPr/>
        <p:txBody>
          <a:bodyPr/>
          <a:lstStyle/>
          <a:p>
            <a:pPr defTabSz="457200">
              <a:spcBef>
                <a:spcPct val="0"/>
              </a:spcBef>
            </a:pPr>
            <a:r>
              <a:rPr lang="hu-HU" altLang="hu-HU"/>
              <a:t>PM_BrainRes59_449_200dpi.jpg + PM_BrainRes59_450_200dpi.jpg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4D22AC-6A06-205A-F563-063E184409B5}"/>
              </a:ext>
            </a:extLst>
          </p:cNvPr>
          <p:cNvSpPr>
            <a:spLocks noGrp="1" noChangeArrowheads="1"/>
          </p:cNvSpPr>
          <p:nvPr>
            <p:ph type="sldNum" sz="quarter" idx="5"/>
          </p:nvPr>
        </p:nvSpPr>
        <p:spPr>
          <a:ln/>
        </p:spPr>
        <p:txBody>
          <a:bodyPr/>
          <a:lstStyle/>
          <a:p>
            <a:fld id="{BF7AF10B-2C58-4E04-8839-E04D04D3B29F}" type="slidenum">
              <a:rPr lang="hu-HU" altLang="hu-HU"/>
              <a:pPr/>
              <a:t>34</a:t>
            </a:fld>
            <a:endParaRPr lang="hu-HU" altLang="hu-HU"/>
          </a:p>
        </p:txBody>
      </p:sp>
      <p:sp>
        <p:nvSpPr>
          <p:cNvPr id="53250" name="Rectangle 2">
            <a:extLst>
              <a:ext uri="{FF2B5EF4-FFF2-40B4-BE49-F238E27FC236}">
                <a16:creationId xmlns:a16="http://schemas.microsoft.com/office/drawing/2014/main" id="{BF1CC8F0-1583-3D72-FEC6-1C5C7569E524}"/>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3251" name="Rectangle 3">
            <a:extLst>
              <a:ext uri="{FF2B5EF4-FFF2-40B4-BE49-F238E27FC236}">
                <a16:creationId xmlns:a16="http://schemas.microsoft.com/office/drawing/2014/main" id="{5C584A57-176E-1852-6AA5-E5A01B771E4A}"/>
              </a:ext>
            </a:extLst>
          </p:cNvPr>
          <p:cNvSpPr>
            <a:spLocks noGrp="1"/>
          </p:cNvSpPr>
          <p:nvPr>
            <p:ph type="body" idx="1"/>
          </p:nvPr>
        </p:nvSpPr>
        <p:spPr>
          <a:noFill/>
        </p:spPr>
        <p:txBody>
          <a:bodyPr/>
          <a:lstStyle/>
          <a:p>
            <a:pPr defTabSz="457200"/>
            <a:r>
              <a:rPr lang="hu-HU" altLang="hu-HU"/>
              <a:t>bal: PhD kurzushoz\2006-PhD\061214-Kísérletes agyműtétek\szkennelt diák\ névtelendia02.jpg</a:t>
            </a:r>
          </a:p>
          <a:p>
            <a:pPr defTabSz="457200"/>
            <a:r>
              <a:rPr lang="hu-HU" altLang="hu-HU"/>
              <a:t>középső kép eredetije: PhD kurzushoz\2006-PhD\061214-Kísérletes agyműtétek\szkennelt diák\ névtelendia11A.jpg</a:t>
            </a:r>
          </a:p>
          <a:p>
            <a:pPr defTabSz="457200"/>
            <a:r>
              <a:rPr lang="hu-HU" altLang="hu-HU"/>
              <a:t>jobb: Npy-040429\ vékony177.jpg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CDC615-B7FF-49CC-046C-48E569C1B94D}"/>
              </a:ext>
            </a:extLst>
          </p:cNvPr>
          <p:cNvSpPr>
            <a:spLocks noGrp="1" noChangeArrowheads="1"/>
          </p:cNvSpPr>
          <p:nvPr>
            <p:ph type="sldNum" sz="quarter" idx="5"/>
          </p:nvPr>
        </p:nvSpPr>
        <p:spPr>
          <a:ln/>
        </p:spPr>
        <p:txBody>
          <a:bodyPr/>
          <a:lstStyle/>
          <a:p>
            <a:fld id="{B8F7CA66-B981-403A-840E-2CEA465EA7AE}" type="slidenum">
              <a:rPr lang="hu-HU" altLang="hu-HU"/>
              <a:pPr/>
              <a:t>35</a:t>
            </a:fld>
            <a:endParaRPr lang="hu-HU" altLang="hu-HU"/>
          </a:p>
        </p:txBody>
      </p:sp>
      <p:sp>
        <p:nvSpPr>
          <p:cNvPr id="55298" name="Rectangle 2">
            <a:extLst>
              <a:ext uri="{FF2B5EF4-FFF2-40B4-BE49-F238E27FC236}">
                <a16:creationId xmlns:a16="http://schemas.microsoft.com/office/drawing/2014/main" id="{ABFCCB31-A337-EF70-F9CD-793D23A344B4}"/>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5299" name="Rectangle 3">
            <a:extLst>
              <a:ext uri="{FF2B5EF4-FFF2-40B4-BE49-F238E27FC236}">
                <a16:creationId xmlns:a16="http://schemas.microsoft.com/office/drawing/2014/main" id="{6167AA57-02EB-42AB-BBB5-91AD14C45BB8}"/>
              </a:ext>
            </a:extLst>
          </p:cNvPr>
          <p:cNvSpPr>
            <a:spLocks noGrp="1"/>
          </p:cNvSpPr>
          <p:nvPr>
            <p:ph type="body" idx="1"/>
          </p:nvPr>
        </p:nvSpPr>
        <p:spPr>
          <a:noFill/>
        </p:spPr>
        <p:txBody>
          <a:bodyPr/>
          <a:lstStyle/>
          <a:p>
            <a:pPr defTabSz="457200"/>
            <a:r>
              <a:rPr lang="hu-HU" altLang="hu-HU"/>
              <a:t>felső: PhD kurzushoz\2006-PhD\061214-Kísérletes agyműtétek\szkennelt diák\ névtelendia11B.jpg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CE9170-0000-2C40-D0D1-353D5500911E}"/>
              </a:ext>
            </a:extLst>
          </p:cNvPr>
          <p:cNvSpPr>
            <a:spLocks noGrp="1" noChangeArrowheads="1"/>
          </p:cNvSpPr>
          <p:nvPr>
            <p:ph type="sldNum" sz="quarter" idx="5"/>
          </p:nvPr>
        </p:nvSpPr>
        <p:spPr>
          <a:ln/>
        </p:spPr>
        <p:txBody>
          <a:bodyPr/>
          <a:lstStyle/>
          <a:p>
            <a:fld id="{58C3F133-010C-4F3D-B619-8863BB3A438D}" type="slidenum">
              <a:rPr lang="hu-HU" altLang="hu-HU"/>
              <a:pPr/>
              <a:t>38</a:t>
            </a:fld>
            <a:endParaRPr lang="hu-HU" altLang="hu-HU"/>
          </a:p>
        </p:txBody>
      </p:sp>
      <p:sp>
        <p:nvSpPr>
          <p:cNvPr id="59394" name="Rectangle 2">
            <a:extLst>
              <a:ext uri="{FF2B5EF4-FFF2-40B4-BE49-F238E27FC236}">
                <a16:creationId xmlns:a16="http://schemas.microsoft.com/office/drawing/2014/main" id="{79B473A1-7533-C212-FA7A-2FDAF50F7AC9}"/>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395" name="Rectangle 3">
            <a:extLst>
              <a:ext uri="{FF2B5EF4-FFF2-40B4-BE49-F238E27FC236}">
                <a16:creationId xmlns:a16="http://schemas.microsoft.com/office/drawing/2014/main" id="{856664C8-5045-A568-A63A-C9A83ACCFE99}"/>
              </a:ext>
            </a:extLst>
          </p:cNvPr>
          <p:cNvSpPr>
            <a:spLocks noGrp="1"/>
          </p:cNvSpPr>
          <p:nvPr>
            <p:ph type="body" idx="1"/>
          </p:nvPr>
        </p:nvSpPr>
        <p:spPr>
          <a:noFill/>
        </p:spPr>
        <p:txBody>
          <a:bodyPr/>
          <a:lstStyle/>
          <a:p>
            <a:pPr defTabSz="457200"/>
            <a:r>
              <a:rPr lang="hu-HU" altLang="hu-HU"/>
              <a:t>PM597_cím.jpg</a:t>
            </a:r>
          </a:p>
          <a:p>
            <a:pPr defTabSz="457200"/>
            <a:endParaRPr lang="hu-HU" alt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20A16B-AD7B-9002-4DEF-5EE50AB2AA44}"/>
              </a:ext>
            </a:extLst>
          </p:cNvPr>
          <p:cNvSpPr>
            <a:spLocks noGrp="1" noChangeArrowheads="1"/>
          </p:cNvSpPr>
          <p:nvPr>
            <p:ph type="sldNum" sz="quarter" idx="5"/>
          </p:nvPr>
        </p:nvSpPr>
        <p:spPr>
          <a:ln/>
        </p:spPr>
        <p:txBody>
          <a:bodyPr/>
          <a:lstStyle/>
          <a:p>
            <a:fld id="{E9EF73FD-6BB2-44B3-AD4B-43CFB3AF26C6}" type="slidenum">
              <a:rPr lang="hu-HU" altLang="hu-HU"/>
              <a:pPr/>
              <a:t>39</a:t>
            </a:fld>
            <a:endParaRPr lang="hu-HU" altLang="hu-HU"/>
          </a:p>
        </p:txBody>
      </p:sp>
      <p:sp>
        <p:nvSpPr>
          <p:cNvPr id="61442" name="Rectangle 7">
            <a:extLst>
              <a:ext uri="{FF2B5EF4-FFF2-40B4-BE49-F238E27FC236}">
                <a16:creationId xmlns:a16="http://schemas.microsoft.com/office/drawing/2014/main" id="{9E404069-3D62-37CD-98F5-BD317279D96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C31BD5F-AD3C-4B47-85C6-C818145DFF9D}" type="slidenum">
              <a:rPr lang="hu-HU" altLang="hu-HU" sz="1200">
                <a:latin typeface="Calibri" panose="020F0502020204030204" pitchFamily="34" charset="0"/>
                <a:cs typeface="Arial" panose="020B0604020202020204" pitchFamily="34" charset="0"/>
              </a:rPr>
              <a:pPr algn="r"/>
              <a:t>39</a:t>
            </a:fld>
            <a:endParaRPr lang="hu-HU" altLang="hu-HU" sz="1200">
              <a:latin typeface="Calibri" panose="020F0502020204030204" pitchFamily="34" charset="0"/>
              <a:cs typeface="Arial" panose="020B0604020202020204" pitchFamily="34" charset="0"/>
            </a:endParaRPr>
          </a:p>
        </p:txBody>
      </p:sp>
      <p:sp>
        <p:nvSpPr>
          <p:cNvPr id="61443" name="Rectangle 7">
            <a:extLst>
              <a:ext uri="{FF2B5EF4-FFF2-40B4-BE49-F238E27FC236}">
                <a16:creationId xmlns:a16="http://schemas.microsoft.com/office/drawing/2014/main" id="{597CFC0E-30BD-572E-05B7-8482969D42E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8E41194-0434-471C-8AE4-8F3AFE67F0F4}" type="slidenum">
              <a:rPr lang="hu-HU" altLang="hu-HU" sz="1200">
                <a:latin typeface="Calibri" panose="020F0502020204030204" pitchFamily="34" charset="0"/>
                <a:cs typeface="Arial" panose="020B0604020202020204" pitchFamily="34" charset="0"/>
              </a:rPr>
              <a:pPr algn="r"/>
              <a:t>39</a:t>
            </a:fld>
            <a:endParaRPr lang="hu-HU" altLang="hu-HU" sz="1200">
              <a:latin typeface="Calibri" panose="020F0502020204030204" pitchFamily="34" charset="0"/>
              <a:cs typeface="Arial" panose="020B0604020202020204" pitchFamily="34" charset="0"/>
            </a:endParaRPr>
          </a:p>
        </p:txBody>
      </p:sp>
      <p:sp>
        <p:nvSpPr>
          <p:cNvPr id="61444" name="Rectangle 7">
            <a:extLst>
              <a:ext uri="{FF2B5EF4-FFF2-40B4-BE49-F238E27FC236}">
                <a16:creationId xmlns:a16="http://schemas.microsoft.com/office/drawing/2014/main" id="{2930533D-A550-64BF-C0E8-3F1204CD7A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9FD43EA-CA1D-4C51-AEEF-8BE1F057D698}" type="slidenum">
              <a:rPr lang="hu-HU" altLang="hu-HU" sz="1200">
                <a:latin typeface="Calibri" panose="020F0502020204030204" pitchFamily="34" charset="0"/>
                <a:cs typeface="Arial" panose="020B0604020202020204" pitchFamily="34" charset="0"/>
              </a:rPr>
              <a:pPr algn="r"/>
              <a:t>39</a:t>
            </a:fld>
            <a:endParaRPr lang="hu-HU" altLang="hu-HU" sz="1200">
              <a:latin typeface="Calibri" panose="020F0502020204030204" pitchFamily="34" charset="0"/>
              <a:cs typeface="Arial" panose="020B0604020202020204" pitchFamily="34" charset="0"/>
            </a:endParaRPr>
          </a:p>
        </p:txBody>
      </p:sp>
      <p:sp>
        <p:nvSpPr>
          <p:cNvPr id="61445" name="Rectangle 2">
            <a:extLst>
              <a:ext uri="{FF2B5EF4-FFF2-40B4-BE49-F238E27FC236}">
                <a16:creationId xmlns:a16="http://schemas.microsoft.com/office/drawing/2014/main" id="{25D247B0-13FC-922E-7CAE-8D276E327DCB}"/>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61446" name="Rectangle 3">
            <a:extLst>
              <a:ext uri="{FF2B5EF4-FFF2-40B4-BE49-F238E27FC236}">
                <a16:creationId xmlns:a16="http://schemas.microsoft.com/office/drawing/2014/main" id="{4A760849-2858-D347-7AED-7942A64F333E}"/>
              </a:ext>
            </a:extLst>
          </p:cNvPr>
          <p:cNvSpPr>
            <a:spLocks noGrp="1" noChangeArrowheads="1"/>
          </p:cNvSpPr>
          <p:nvPr>
            <p:ph type="body" idx="1"/>
          </p:nvPr>
        </p:nvSpPr>
        <p:spPr>
          <a:xfrm>
            <a:off x="914400" y="4343400"/>
            <a:ext cx="5029200" cy="4114800"/>
          </a:xfrm>
        </p:spPr>
        <p:txBody>
          <a:bodyPr/>
          <a:lstStyle/>
          <a:p>
            <a:pPr defTabSz="457200">
              <a:spcBef>
                <a:spcPct val="0"/>
              </a:spcBef>
            </a:pPr>
            <a:r>
              <a:rPr lang="hu-HU" altLang="hu-HU"/>
              <a:t>9/9</a:t>
            </a:r>
            <a:endParaRPr lang="en-US" alt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9FE799-53F8-3A79-265C-73CC1E73B3D4}"/>
              </a:ext>
            </a:extLst>
          </p:cNvPr>
          <p:cNvSpPr>
            <a:spLocks noGrp="1" noChangeArrowheads="1"/>
          </p:cNvSpPr>
          <p:nvPr>
            <p:ph type="sldNum" sz="quarter" idx="5"/>
          </p:nvPr>
        </p:nvSpPr>
        <p:spPr>
          <a:ln/>
        </p:spPr>
        <p:txBody>
          <a:bodyPr/>
          <a:lstStyle/>
          <a:p>
            <a:fld id="{84D8DCD3-CFBC-42E6-B30C-AE081CE595FD}" type="slidenum">
              <a:rPr lang="hu-HU" altLang="hu-HU"/>
              <a:pPr/>
              <a:t>41</a:t>
            </a:fld>
            <a:endParaRPr lang="hu-HU" altLang="hu-HU"/>
          </a:p>
        </p:txBody>
      </p:sp>
      <p:sp>
        <p:nvSpPr>
          <p:cNvPr id="64514" name="Rectangle 7">
            <a:extLst>
              <a:ext uri="{FF2B5EF4-FFF2-40B4-BE49-F238E27FC236}">
                <a16:creationId xmlns:a16="http://schemas.microsoft.com/office/drawing/2014/main" id="{ABEBFA5F-7B4E-4F81-069B-88314821D4C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B5CEC08-1166-41FC-818F-F70480793D7B}" type="slidenum">
              <a:rPr lang="hu-HU" altLang="hu-HU" sz="1200">
                <a:latin typeface="Calibri" panose="020F0502020204030204" pitchFamily="34" charset="0"/>
                <a:cs typeface="Arial" panose="020B0604020202020204" pitchFamily="34" charset="0"/>
              </a:rPr>
              <a:pPr algn="r"/>
              <a:t>41</a:t>
            </a:fld>
            <a:endParaRPr lang="hu-HU" altLang="hu-HU" sz="1200">
              <a:latin typeface="Calibri" panose="020F0502020204030204" pitchFamily="34" charset="0"/>
              <a:cs typeface="Arial" panose="020B0604020202020204" pitchFamily="34" charset="0"/>
            </a:endParaRPr>
          </a:p>
        </p:txBody>
      </p:sp>
      <p:sp>
        <p:nvSpPr>
          <p:cNvPr id="64515" name="Rectangle 7">
            <a:extLst>
              <a:ext uri="{FF2B5EF4-FFF2-40B4-BE49-F238E27FC236}">
                <a16:creationId xmlns:a16="http://schemas.microsoft.com/office/drawing/2014/main" id="{226852AD-80D1-6FB5-9ED2-64A637A11E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C96B505-6F03-4FA6-9BB6-F99A156F606E}" type="slidenum">
              <a:rPr lang="hu-HU" altLang="hu-HU" sz="1200">
                <a:latin typeface="Calibri" panose="020F0502020204030204" pitchFamily="34" charset="0"/>
                <a:cs typeface="Arial" panose="020B0604020202020204" pitchFamily="34" charset="0"/>
              </a:rPr>
              <a:pPr algn="r"/>
              <a:t>41</a:t>
            </a:fld>
            <a:endParaRPr lang="hu-HU" altLang="hu-HU" sz="1200">
              <a:latin typeface="Calibri" panose="020F0502020204030204" pitchFamily="34" charset="0"/>
              <a:cs typeface="Arial" panose="020B0604020202020204" pitchFamily="34" charset="0"/>
            </a:endParaRPr>
          </a:p>
        </p:txBody>
      </p:sp>
      <p:sp>
        <p:nvSpPr>
          <p:cNvPr id="64516" name="Rectangle 7">
            <a:extLst>
              <a:ext uri="{FF2B5EF4-FFF2-40B4-BE49-F238E27FC236}">
                <a16:creationId xmlns:a16="http://schemas.microsoft.com/office/drawing/2014/main" id="{1887609F-8553-3C11-1AFB-E713EA1C86F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F198DD93-B709-43E2-B6CA-C4E40FC5A6C3}" type="slidenum">
              <a:rPr lang="hu-HU" altLang="hu-HU" sz="1200">
                <a:latin typeface="Times New Roman" panose="02020603050405020304" pitchFamily="18" charset="0"/>
                <a:cs typeface="Arial" panose="020B0604020202020204" pitchFamily="34" charset="0"/>
              </a:rPr>
              <a:pPr algn="r" eaLnBrk="0" hangingPunct="0"/>
              <a:t>41</a:t>
            </a:fld>
            <a:endParaRPr lang="hu-HU" altLang="hu-HU" sz="1200">
              <a:latin typeface="Times New Roman" panose="02020603050405020304" pitchFamily="18" charset="0"/>
              <a:cs typeface="Arial" panose="020B0604020202020204" pitchFamily="34" charset="0"/>
            </a:endParaRPr>
          </a:p>
        </p:txBody>
      </p:sp>
      <p:sp>
        <p:nvSpPr>
          <p:cNvPr id="64517" name="Rectangle 2">
            <a:extLst>
              <a:ext uri="{FF2B5EF4-FFF2-40B4-BE49-F238E27FC236}">
                <a16:creationId xmlns:a16="http://schemas.microsoft.com/office/drawing/2014/main" id="{46F13645-9BAF-13F6-52B1-5E1160FF68B0}"/>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64518" name="Rectangle 3">
            <a:extLst>
              <a:ext uri="{FF2B5EF4-FFF2-40B4-BE49-F238E27FC236}">
                <a16:creationId xmlns:a16="http://schemas.microsoft.com/office/drawing/2014/main" id="{645FD486-2A9A-4FD2-5D5B-8FB249891B65}"/>
              </a:ext>
            </a:extLst>
          </p:cNvPr>
          <p:cNvSpPr>
            <a:spLocks noGrp="1" noChangeArrowheads="1"/>
          </p:cNvSpPr>
          <p:nvPr>
            <p:ph type="body" idx="1"/>
          </p:nvPr>
        </p:nvSpPr>
        <p:spPr>
          <a:xfrm>
            <a:off x="914400" y="4343400"/>
            <a:ext cx="5029200" cy="4114800"/>
          </a:xfrm>
        </p:spPr>
        <p:txBody>
          <a:bodyPr/>
          <a:lstStyle/>
          <a:p>
            <a:pPr defTabSz="457200">
              <a:spcBef>
                <a:spcPct val="0"/>
              </a:spcBef>
            </a:pPr>
            <a:r>
              <a:rPr lang="hu-HU" altLang="hu-HU"/>
              <a:t>bal oldal: 060620-Tihany-Endocannabinoids\ No49-20110831-c.jpg (méret: 81%; pozíció: 0,8; 1,27 cm)</a:t>
            </a:r>
          </a:p>
          <a:p>
            <a:pPr defTabSz="457200">
              <a:spcBef>
                <a:spcPct val="0"/>
              </a:spcBef>
            </a:pPr>
            <a:r>
              <a:rPr lang="hu-HU" altLang="hu-HU"/>
              <a:t>jobb legfelső: Törökország, 2011\ No.2A-6.12_b1_10x_pvh.jpg</a:t>
            </a:r>
          </a:p>
          <a:p>
            <a:pPr defTabSz="457200">
              <a:spcBef>
                <a:spcPct val="0"/>
              </a:spcBef>
            </a:pPr>
            <a:r>
              <a:rPr lang="hu-HU" altLang="hu-HU"/>
              <a:t>jobb középső sor bal képe: Törökország, 2011\ 4.6_b1_10x_ipsi_LH_red.jpg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74B662-3DD8-06D9-D494-986FC076A939}"/>
              </a:ext>
            </a:extLst>
          </p:cNvPr>
          <p:cNvSpPr>
            <a:spLocks noGrp="1" noChangeArrowheads="1"/>
          </p:cNvSpPr>
          <p:nvPr>
            <p:ph type="sldNum" sz="quarter" idx="5"/>
          </p:nvPr>
        </p:nvSpPr>
        <p:spPr>
          <a:ln/>
        </p:spPr>
        <p:txBody>
          <a:bodyPr/>
          <a:lstStyle/>
          <a:p>
            <a:fld id="{7AF084EA-BE80-46B8-A2B4-8D9739DA72B8}" type="slidenum">
              <a:rPr lang="hu-HU" altLang="hu-HU"/>
              <a:pPr/>
              <a:t>5</a:t>
            </a:fld>
            <a:endParaRPr lang="hu-HU" altLang="hu-HU"/>
          </a:p>
        </p:txBody>
      </p:sp>
      <p:sp>
        <p:nvSpPr>
          <p:cNvPr id="10242" name="Rectangle 7">
            <a:extLst>
              <a:ext uri="{FF2B5EF4-FFF2-40B4-BE49-F238E27FC236}">
                <a16:creationId xmlns:a16="http://schemas.microsoft.com/office/drawing/2014/main" id="{EFA9578F-B291-B053-FBAA-7D7429F698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05B7D5E-0972-4223-8C97-AA7541C1C44C}" type="slidenum">
              <a:rPr lang="hu-HU" altLang="hu-HU" sz="1200">
                <a:latin typeface="Calibri" panose="020F0502020204030204" pitchFamily="34" charset="0"/>
                <a:cs typeface="Arial" panose="020B0604020202020204" pitchFamily="34" charset="0"/>
              </a:rPr>
              <a:pPr algn="r"/>
              <a:t>5</a:t>
            </a:fld>
            <a:endParaRPr lang="hu-HU" altLang="hu-HU" sz="1200">
              <a:latin typeface="Calibri" panose="020F0502020204030204" pitchFamily="34" charset="0"/>
              <a:cs typeface="Arial" panose="020B0604020202020204" pitchFamily="34" charset="0"/>
            </a:endParaRPr>
          </a:p>
        </p:txBody>
      </p:sp>
      <p:sp>
        <p:nvSpPr>
          <p:cNvPr id="10243" name="Rectangle 7">
            <a:extLst>
              <a:ext uri="{FF2B5EF4-FFF2-40B4-BE49-F238E27FC236}">
                <a16:creationId xmlns:a16="http://schemas.microsoft.com/office/drawing/2014/main" id="{1F321540-2E23-4294-611C-15EF3A6CED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88BFF91-D824-4291-83ED-77F1695DAD37}"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4" name="Rectangle 7">
            <a:extLst>
              <a:ext uri="{FF2B5EF4-FFF2-40B4-BE49-F238E27FC236}">
                <a16:creationId xmlns:a16="http://schemas.microsoft.com/office/drawing/2014/main" id="{0AAA2383-465E-21D4-4FCA-8B1BE278B3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EAF3B69-9767-4192-9BC9-574894DD27A0}"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5" name="Rectangle 7">
            <a:extLst>
              <a:ext uri="{FF2B5EF4-FFF2-40B4-BE49-F238E27FC236}">
                <a16:creationId xmlns:a16="http://schemas.microsoft.com/office/drawing/2014/main" id="{463EDEDB-7ED5-92B8-6E1A-7656E9BD91B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DCA4678-82D2-43DE-82B6-283A116E28E1}"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6" name="Rectangle 7">
            <a:extLst>
              <a:ext uri="{FF2B5EF4-FFF2-40B4-BE49-F238E27FC236}">
                <a16:creationId xmlns:a16="http://schemas.microsoft.com/office/drawing/2014/main" id="{BBFB8BA8-01B4-D997-83E5-E7E39B58A6D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E771CEE-002A-4D15-B362-2E798BEA3D4F}"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7" name="Rectangle 7">
            <a:extLst>
              <a:ext uri="{FF2B5EF4-FFF2-40B4-BE49-F238E27FC236}">
                <a16:creationId xmlns:a16="http://schemas.microsoft.com/office/drawing/2014/main" id="{7F27EE09-BF01-26E3-F541-02AD7DCFF05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5BF030A-A092-47FC-9F3F-F57A3F700320}"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8" name="Rectangle 7">
            <a:extLst>
              <a:ext uri="{FF2B5EF4-FFF2-40B4-BE49-F238E27FC236}">
                <a16:creationId xmlns:a16="http://schemas.microsoft.com/office/drawing/2014/main" id="{E3819362-DB14-0C7E-F550-74603B31C4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538E07B-06CA-4999-808A-1278D968C7EF}"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49" name="Rectangle 7">
            <a:extLst>
              <a:ext uri="{FF2B5EF4-FFF2-40B4-BE49-F238E27FC236}">
                <a16:creationId xmlns:a16="http://schemas.microsoft.com/office/drawing/2014/main" id="{FA0829D9-B829-88F3-CA22-284FCD68C62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C8EC50C-8A97-4E70-9692-255082E6F9B8}"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50" name="Rectangle 7">
            <a:extLst>
              <a:ext uri="{FF2B5EF4-FFF2-40B4-BE49-F238E27FC236}">
                <a16:creationId xmlns:a16="http://schemas.microsoft.com/office/drawing/2014/main" id="{0CB88630-D848-E409-3C54-B3D1B2B50B1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1" tIns="46676" rIns="93351" bIns="46676" anchor="b"/>
          <a:lstStyle>
            <a:lvl1pPr defTabSz="933450">
              <a:defRPr>
                <a:solidFill>
                  <a:schemeClr val="tx1"/>
                </a:solidFill>
                <a:latin typeface="Arial" panose="020B0604020202020204" pitchFamily="34" charset="0"/>
              </a:defRPr>
            </a:lvl1pPr>
            <a:lvl2pPr marL="37931725" indent="-37474525" defTabSz="9334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136D493-815C-4E68-9AE2-6A27431E4E09}" type="slidenum">
              <a:rPr lang="hu-HU" altLang="hu-HU" sz="1200">
                <a:ea typeface="ＭＳ Ｐゴシック" panose="020B0600070205080204" pitchFamily="34" charset="-128"/>
                <a:cs typeface="Arial" panose="020B0604020202020204" pitchFamily="34" charset="0"/>
              </a:rPr>
              <a:pPr algn="r"/>
              <a:t>5</a:t>
            </a:fld>
            <a:endParaRPr lang="hu-HU" altLang="hu-HU" sz="1200">
              <a:ea typeface="ＭＳ Ｐゴシック" panose="020B0600070205080204" pitchFamily="34" charset="-128"/>
              <a:cs typeface="Arial" panose="020B0604020202020204" pitchFamily="34" charset="0"/>
            </a:endParaRPr>
          </a:p>
        </p:txBody>
      </p:sp>
      <p:sp>
        <p:nvSpPr>
          <p:cNvPr id="10251" name="Rectangle 2">
            <a:extLst>
              <a:ext uri="{FF2B5EF4-FFF2-40B4-BE49-F238E27FC236}">
                <a16:creationId xmlns:a16="http://schemas.microsoft.com/office/drawing/2014/main" id="{0E55EDEB-7030-C4C2-BD89-67AE7C92513F}"/>
              </a:ext>
            </a:extLst>
          </p:cNvPr>
          <p:cNvSpPr>
            <a:spLocks noRot="1" noChangeArrowheads="1" noTextEdit="1"/>
          </p:cNvSpPr>
          <p:nvPr>
            <p:ph type="sldImg"/>
          </p:nvPr>
        </p:nvSpPr>
        <p:spPr>
          <a:xfrm>
            <a:off x="1143000" y="685800"/>
            <a:ext cx="4573588" cy="3430588"/>
          </a:xfrm>
          <a:ln/>
          <a:extLst>
            <a:ext uri="{909E8E84-426E-40DD-AFC4-6F175D3DCCD1}">
              <a14:hiddenFill xmlns:a14="http://schemas.microsoft.com/office/drawing/2010/main">
                <a:noFill/>
              </a14:hiddenFill>
            </a:ext>
          </a:extLst>
        </p:spPr>
      </p:sp>
      <p:sp>
        <p:nvSpPr>
          <p:cNvPr id="10252" name="Rectangle 3">
            <a:extLst>
              <a:ext uri="{FF2B5EF4-FFF2-40B4-BE49-F238E27FC236}">
                <a16:creationId xmlns:a16="http://schemas.microsoft.com/office/drawing/2014/main" id="{B9DFAD32-157E-06DB-BDE1-6BD1C84D2ABD}"/>
              </a:ext>
            </a:extLst>
          </p:cNvPr>
          <p:cNvSpPr>
            <a:spLocks noGrp="1" noChangeArrowheads="1"/>
          </p:cNvSpPr>
          <p:nvPr>
            <p:ph type="body" idx="1"/>
          </p:nvPr>
        </p:nvSpPr>
        <p:spPr/>
        <p:txBody>
          <a:bodyPr lIns="93351" tIns="46676" rIns="93351" bIns="46676"/>
          <a:lstStyle/>
          <a:p>
            <a:pPr defTabSz="457200"/>
            <a:r>
              <a:rPr lang="hu-HU" altLang="hu-HU"/>
              <a:t>Lange_MicroscAnat.jpg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CC8EF5-8E1C-D099-B6C8-017061412784}"/>
              </a:ext>
            </a:extLst>
          </p:cNvPr>
          <p:cNvSpPr>
            <a:spLocks noGrp="1" noChangeArrowheads="1"/>
          </p:cNvSpPr>
          <p:nvPr>
            <p:ph type="sldNum" sz="quarter" idx="5"/>
          </p:nvPr>
        </p:nvSpPr>
        <p:spPr>
          <a:ln/>
        </p:spPr>
        <p:txBody>
          <a:bodyPr/>
          <a:lstStyle/>
          <a:p>
            <a:fld id="{25ADABCD-A24E-4742-8A15-5023EF41C32D}" type="slidenum">
              <a:rPr lang="hu-HU" altLang="hu-HU"/>
              <a:pPr/>
              <a:t>46</a:t>
            </a:fld>
            <a:endParaRPr lang="hu-HU" altLang="hu-HU"/>
          </a:p>
        </p:txBody>
      </p:sp>
      <p:sp>
        <p:nvSpPr>
          <p:cNvPr id="70658" name="Rectangle 7">
            <a:extLst>
              <a:ext uri="{FF2B5EF4-FFF2-40B4-BE49-F238E27FC236}">
                <a16:creationId xmlns:a16="http://schemas.microsoft.com/office/drawing/2014/main" id="{A18FCFB4-D8BA-1DAF-DC9C-F32C7678660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4632C3A-9278-4835-AB25-52C07EB3C728}"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46</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70659" name="Rectangle 2">
            <a:extLst>
              <a:ext uri="{FF2B5EF4-FFF2-40B4-BE49-F238E27FC236}">
                <a16:creationId xmlns:a16="http://schemas.microsoft.com/office/drawing/2014/main" id="{38543F2F-0BF2-F569-EE5C-CBC0C67755DE}"/>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70660" name="Rectangle 3">
            <a:extLst>
              <a:ext uri="{FF2B5EF4-FFF2-40B4-BE49-F238E27FC236}">
                <a16:creationId xmlns:a16="http://schemas.microsoft.com/office/drawing/2014/main" id="{EC838D17-DF82-3C95-2053-D9D7E2A58E29}"/>
              </a:ext>
            </a:extLst>
          </p:cNvPr>
          <p:cNvSpPr>
            <a:spLocks noGrp="1" noChangeArrowheads="1"/>
          </p:cNvSpPr>
          <p:nvPr>
            <p:ph type="body" idx="1"/>
          </p:nvPr>
        </p:nvSpPr>
        <p:spPr/>
        <p:txBody>
          <a:bodyPr/>
          <a:lstStyle/>
          <a:p>
            <a:pPr defTabSz="457200">
              <a:spcBef>
                <a:spcPct val="0"/>
              </a:spcBef>
            </a:pPr>
            <a:r>
              <a:rPr lang="hu-HU" altLang="hu-HU"/>
              <a:t>Würzburg-040714\ fig4-stresszgraf.jpg (RGB: 0; 0; 70)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118CF8E-83DB-2438-5D26-327A13D85081}"/>
              </a:ext>
            </a:extLst>
          </p:cNvPr>
          <p:cNvSpPr>
            <a:spLocks noGrp="1" noChangeArrowheads="1"/>
          </p:cNvSpPr>
          <p:nvPr>
            <p:ph type="sldNum" sz="quarter" idx="5"/>
          </p:nvPr>
        </p:nvSpPr>
        <p:spPr>
          <a:ln/>
        </p:spPr>
        <p:txBody>
          <a:bodyPr/>
          <a:lstStyle/>
          <a:p>
            <a:fld id="{5C84BFB7-F998-4C3F-8EB5-5EE6E2CEECC6}" type="slidenum">
              <a:rPr lang="hu-HU" altLang="hu-HU"/>
              <a:pPr/>
              <a:t>47</a:t>
            </a:fld>
            <a:endParaRPr lang="hu-HU" altLang="hu-HU"/>
          </a:p>
        </p:txBody>
      </p:sp>
      <p:sp>
        <p:nvSpPr>
          <p:cNvPr id="72706" name="Rectangle 7">
            <a:extLst>
              <a:ext uri="{FF2B5EF4-FFF2-40B4-BE49-F238E27FC236}">
                <a16:creationId xmlns:a16="http://schemas.microsoft.com/office/drawing/2014/main" id="{BA824813-D313-486F-D22B-00256AAF373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C5EA9BA-835C-43C4-BF75-FDBF9369EF24}" type="slidenum">
              <a:rPr lang="hu-HU" altLang="hu-HU" sz="1200">
                <a:latin typeface="Calibri" panose="020F0502020204030204" pitchFamily="34" charset="0"/>
                <a:cs typeface="Arial" panose="020B0604020202020204" pitchFamily="34" charset="0"/>
              </a:rPr>
              <a:pPr algn="r"/>
              <a:t>47</a:t>
            </a:fld>
            <a:endParaRPr lang="hu-HU" altLang="hu-HU" sz="1200">
              <a:latin typeface="Calibri" panose="020F0502020204030204" pitchFamily="34" charset="0"/>
              <a:cs typeface="Arial" panose="020B0604020202020204" pitchFamily="34" charset="0"/>
            </a:endParaRPr>
          </a:p>
        </p:txBody>
      </p:sp>
      <p:sp>
        <p:nvSpPr>
          <p:cNvPr id="72707" name="Rectangle 7">
            <a:extLst>
              <a:ext uri="{FF2B5EF4-FFF2-40B4-BE49-F238E27FC236}">
                <a16:creationId xmlns:a16="http://schemas.microsoft.com/office/drawing/2014/main" id="{FC59C740-7408-9BAA-1ACA-1F851C4625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8A9C4FF-9BA2-4557-88A1-E903D7306442}" type="slidenum">
              <a:rPr lang="hu-HU" altLang="hu-HU" sz="1200">
                <a:cs typeface="Arial" panose="020B0604020202020204" pitchFamily="34" charset="0"/>
              </a:rPr>
              <a:pPr algn="r"/>
              <a:t>47</a:t>
            </a:fld>
            <a:endParaRPr lang="hu-HU" altLang="hu-HU" sz="1200">
              <a:cs typeface="Arial" panose="020B0604020202020204" pitchFamily="34" charset="0"/>
            </a:endParaRPr>
          </a:p>
        </p:txBody>
      </p:sp>
      <p:sp>
        <p:nvSpPr>
          <p:cNvPr id="72708" name="Rectangle 7">
            <a:extLst>
              <a:ext uri="{FF2B5EF4-FFF2-40B4-BE49-F238E27FC236}">
                <a16:creationId xmlns:a16="http://schemas.microsoft.com/office/drawing/2014/main" id="{062EF44D-1EF7-3E80-3672-5B437F658F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E635D1A9-AEA8-4B7C-AF15-DAA71D19E306}" type="slidenum">
              <a:rPr lang="hu-HU" altLang="hu-HU" sz="1200">
                <a:latin typeface="Times New Roman" panose="02020603050405020304" pitchFamily="18" charset="0"/>
                <a:cs typeface="Arial" panose="020B0604020202020204" pitchFamily="34" charset="0"/>
              </a:rPr>
              <a:pPr algn="r" eaLnBrk="0" hangingPunct="0"/>
              <a:t>47</a:t>
            </a:fld>
            <a:endParaRPr lang="hu-HU" altLang="hu-HU" sz="1200">
              <a:latin typeface="Times New Roman" panose="02020603050405020304" pitchFamily="18" charset="0"/>
              <a:cs typeface="Arial" panose="020B0604020202020204" pitchFamily="34" charset="0"/>
            </a:endParaRPr>
          </a:p>
        </p:txBody>
      </p:sp>
      <p:sp>
        <p:nvSpPr>
          <p:cNvPr id="72709" name="Rectangle 7">
            <a:extLst>
              <a:ext uri="{FF2B5EF4-FFF2-40B4-BE49-F238E27FC236}">
                <a16:creationId xmlns:a16="http://schemas.microsoft.com/office/drawing/2014/main" id="{10CA87AC-6A31-14BE-06BB-A7ED6C0A1F6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13F2D690-D3D6-441F-924A-1AC7EC045310}" type="slidenum">
              <a:rPr lang="hu-HU" altLang="hu-HU" sz="1200">
                <a:latin typeface="Times New Roman" panose="02020603050405020304" pitchFamily="18" charset="0"/>
                <a:cs typeface="Arial" panose="020B0604020202020204" pitchFamily="34" charset="0"/>
              </a:rPr>
              <a:pPr algn="r" eaLnBrk="0" hangingPunct="0"/>
              <a:t>47</a:t>
            </a:fld>
            <a:endParaRPr lang="hu-HU" altLang="hu-HU" sz="1200">
              <a:latin typeface="Times New Roman" panose="02020603050405020304" pitchFamily="18" charset="0"/>
              <a:cs typeface="Arial" panose="020B0604020202020204" pitchFamily="34" charset="0"/>
            </a:endParaRPr>
          </a:p>
        </p:txBody>
      </p:sp>
      <p:sp>
        <p:nvSpPr>
          <p:cNvPr id="72710" name="Rectangle 7">
            <a:extLst>
              <a:ext uri="{FF2B5EF4-FFF2-40B4-BE49-F238E27FC236}">
                <a16:creationId xmlns:a16="http://schemas.microsoft.com/office/drawing/2014/main" id="{E0C5A5A1-494A-BE9D-147D-A443334912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8C844329-DBD0-4D79-8C84-C32BFDA1CFDC}" type="slidenum">
              <a:rPr lang="hu-HU" altLang="hu-HU" sz="1200">
                <a:latin typeface="Times New Roman" panose="02020603050405020304" pitchFamily="18" charset="0"/>
                <a:cs typeface="Arial" panose="020B0604020202020204" pitchFamily="34" charset="0"/>
              </a:rPr>
              <a:pPr algn="r" eaLnBrk="0" hangingPunct="0"/>
              <a:t>47</a:t>
            </a:fld>
            <a:endParaRPr lang="hu-HU" altLang="hu-HU" sz="1200">
              <a:latin typeface="Times New Roman" panose="02020603050405020304" pitchFamily="18" charset="0"/>
              <a:cs typeface="Arial" panose="020B0604020202020204" pitchFamily="34" charset="0"/>
            </a:endParaRPr>
          </a:p>
        </p:txBody>
      </p:sp>
      <p:sp>
        <p:nvSpPr>
          <p:cNvPr id="72711" name="Rectangle 7">
            <a:extLst>
              <a:ext uri="{FF2B5EF4-FFF2-40B4-BE49-F238E27FC236}">
                <a16:creationId xmlns:a16="http://schemas.microsoft.com/office/drawing/2014/main" id="{00021638-18F2-F051-A30C-178882879FF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D9C84060-947A-45C4-8058-2F027F56E325}" type="slidenum">
              <a:rPr lang="hu-HU" altLang="hu-HU" sz="1200">
                <a:latin typeface="Times New Roman" panose="02020603050405020304" pitchFamily="18" charset="0"/>
                <a:cs typeface="Arial" panose="020B0604020202020204" pitchFamily="34" charset="0"/>
              </a:rPr>
              <a:pPr algn="r" eaLnBrk="0" hangingPunct="0"/>
              <a:t>47</a:t>
            </a:fld>
            <a:endParaRPr lang="hu-HU" altLang="hu-HU" sz="1200">
              <a:latin typeface="Times New Roman" panose="02020603050405020304" pitchFamily="18" charset="0"/>
              <a:cs typeface="Arial" panose="020B0604020202020204" pitchFamily="34" charset="0"/>
            </a:endParaRPr>
          </a:p>
        </p:txBody>
      </p:sp>
      <p:sp>
        <p:nvSpPr>
          <p:cNvPr id="72712" name="Rectangle 2">
            <a:extLst>
              <a:ext uri="{FF2B5EF4-FFF2-40B4-BE49-F238E27FC236}">
                <a16:creationId xmlns:a16="http://schemas.microsoft.com/office/drawing/2014/main" id="{1E00E6BD-CCF1-829B-1BDE-69CD62C6953C}"/>
              </a:ext>
            </a:extLst>
          </p:cNvPr>
          <p:cNvSpPr>
            <a:spLocks noChangeArrowheads="1" noTextEdit="1"/>
          </p:cNvSpPr>
          <p:nvPr>
            <p:ph type="sldImg"/>
          </p:nvPr>
        </p:nvSpPr>
        <p:spPr>
          <a:ln/>
          <a:extLst>
            <a:ext uri="{909E8E84-426E-40DD-AFC4-6F175D3DCCD1}">
              <a14:hiddenFill xmlns:a14="http://schemas.microsoft.com/office/drawing/2010/main">
                <a:noFill/>
              </a14:hiddenFill>
            </a:ext>
          </a:extLst>
        </p:spPr>
      </p:sp>
      <p:sp>
        <p:nvSpPr>
          <p:cNvPr id="72713" name="Rectangle 3">
            <a:extLst>
              <a:ext uri="{FF2B5EF4-FFF2-40B4-BE49-F238E27FC236}">
                <a16:creationId xmlns:a16="http://schemas.microsoft.com/office/drawing/2014/main" id="{AB86C2FB-31F0-32F3-84BF-93553E43B44C}"/>
              </a:ext>
            </a:extLst>
          </p:cNvPr>
          <p:cNvSpPr>
            <a:spLocks noGrp="1" noChangeArrowheads="1"/>
          </p:cNvSpPr>
          <p:nvPr>
            <p:ph type="body" idx="1"/>
          </p:nvPr>
        </p:nvSpPr>
        <p:spPr/>
        <p:txBody>
          <a:bodyPr/>
          <a:lstStyle/>
          <a:p>
            <a:pPr defTabSz="457200"/>
            <a:r>
              <a:rPr lang="hu-HU" altLang="hu-HU"/>
              <a:t>060518 Kvetnansky\végleges ábrák\ fig08-2014human_6.jpg (méret: 16,09x14,65 cm; pozíció: 10,06; 1,46 cm)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6C79C-860D-A6DB-5C86-567A0FA945C0}"/>
              </a:ext>
            </a:extLst>
          </p:cNvPr>
          <p:cNvSpPr>
            <a:spLocks noGrp="1" noChangeArrowheads="1"/>
          </p:cNvSpPr>
          <p:nvPr>
            <p:ph type="sldNum" sz="quarter" idx="5"/>
          </p:nvPr>
        </p:nvSpPr>
        <p:spPr>
          <a:ln/>
        </p:spPr>
        <p:txBody>
          <a:bodyPr/>
          <a:lstStyle/>
          <a:p>
            <a:fld id="{D0350CF8-0728-4DAC-A2DF-1C4A5FCDBEE8}" type="slidenum">
              <a:rPr lang="hu-HU" altLang="hu-HU"/>
              <a:pPr/>
              <a:t>48</a:t>
            </a:fld>
            <a:endParaRPr lang="hu-HU" altLang="hu-HU"/>
          </a:p>
        </p:txBody>
      </p:sp>
      <p:sp>
        <p:nvSpPr>
          <p:cNvPr id="74754" name="Rectangle 7">
            <a:extLst>
              <a:ext uri="{FF2B5EF4-FFF2-40B4-BE49-F238E27FC236}">
                <a16:creationId xmlns:a16="http://schemas.microsoft.com/office/drawing/2014/main" id="{D3256C54-41DE-BB8D-56E9-31FEE739F5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9F6A465-46A0-44D5-956C-603B6B98842D}" type="slidenum">
              <a:rPr lang="hu-HU" altLang="hu-HU" sz="1200">
                <a:cs typeface="Arial" panose="020B0604020202020204" pitchFamily="34" charset="0"/>
              </a:rPr>
              <a:pPr algn="r"/>
              <a:t>48</a:t>
            </a:fld>
            <a:endParaRPr lang="hu-HU" altLang="hu-HU" sz="1200">
              <a:cs typeface="Arial" panose="020B0604020202020204" pitchFamily="34" charset="0"/>
            </a:endParaRPr>
          </a:p>
        </p:txBody>
      </p:sp>
      <p:sp>
        <p:nvSpPr>
          <p:cNvPr id="74755" name="Rectangle 7">
            <a:extLst>
              <a:ext uri="{FF2B5EF4-FFF2-40B4-BE49-F238E27FC236}">
                <a16:creationId xmlns:a16="http://schemas.microsoft.com/office/drawing/2014/main" id="{E0619CE5-E77D-75E8-00CD-A0CAF1F65EB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B901C8A-2320-4821-B81E-942FAEB76C2E}"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48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74756" name="Rectangle 7">
            <a:extLst>
              <a:ext uri="{FF2B5EF4-FFF2-40B4-BE49-F238E27FC236}">
                <a16:creationId xmlns:a16="http://schemas.microsoft.com/office/drawing/2014/main" id="{B7DCCD69-2EA3-2C2A-68FF-E36FB873540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DCAFD37-0AED-415C-9DB7-1C2354B8C3CC}"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48</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4757" name="Rectangle 7">
            <a:extLst>
              <a:ext uri="{FF2B5EF4-FFF2-40B4-BE49-F238E27FC236}">
                <a16:creationId xmlns:a16="http://schemas.microsoft.com/office/drawing/2014/main" id="{A922FFFE-1F00-B337-BB0E-789CB7ED7D5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67091BE-F01A-4C7E-95D3-566811E1B58A}"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48</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4758" name="Rectangle 7">
            <a:extLst>
              <a:ext uri="{FF2B5EF4-FFF2-40B4-BE49-F238E27FC236}">
                <a16:creationId xmlns:a16="http://schemas.microsoft.com/office/drawing/2014/main" id="{17EBAE18-34C4-D347-A676-6F898C0ED4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28BDF7D-869B-4B7E-8965-A02D4BFCB269}"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48</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4759" name="Rectangle 7">
            <a:extLst>
              <a:ext uri="{FF2B5EF4-FFF2-40B4-BE49-F238E27FC236}">
                <a16:creationId xmlns:a16="http://schemas.microsoft.com/office/drawing/2014/main" id="{8C655BF7-6684-29AE-2C97-60751E962DB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C56F3D7-7ED4-4D51-BBD1-09C18930A98D}"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48</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4760" name="Rectangle 2">
            <a:extLst>
              <a:ext uri="{FF2B5EF4-FFF2-40B4-BE49-F238E27FC236}">
                <a16:creationId xmlns:a16="http://schemas.microsoft.com/office/drawing/2014/main" id="{646270A3-12C4-D2A5-399F-D8DCCC90388D}"/>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74761" name="Rectangle 3">
            <a:extLst>
              <a:ext uri="{FF2B5EF4-FFF2-40B4-BE49-F238E27FC236}">
                <a16:creationId xmlns:a16="http://schemas.microsoft.com/office/drawing/2014/main" id="{ADE91C87-1392-FD53-39EA-B31B9374E0D5}"/>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a:t>stress catechol., Ribero Preto 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8953BD-2FB6-4C36-91C6-18395F0B5849}"/>
              </a:ext>
            </a:extLst>
          </p:cNvPr>
          <p:cNvSpPr>
            <a:spLocks noGrp="1" noChangeArrowheads="1"/>
          </p:cNvSpPr>
          <p:nvPr>
            <p:ph type="sldNum" sz="quarter" idx="5"/>
          </p:nvPr>
        </p:nvSpPr>
        <p:spPr>
          <a:ln/>
        </p:spPr>
        <p:txBody>
          <a:bodyPr/>
          <a:lstStyle/>
          <a:p>
            <a:fld id="{DD34D723-5AF9-497A-81F3-006C4BC83E88}" type="slidenum">
              <a:rPr lang="hu-HU" altLang="hu-HU"/>
              <a:pPr/>
              <a:t>49</a:t>
            </a:fld>
            <a:endParaRPr lang="hu-HU" altLang="hu-HU"/>
          </a:p>
        </p:txBody>
      </p:sp>
      <p:sp>
        <p:nvSpPr>
          <p:cNvPr id="76802" name="Rectangle 7">
            <a:extLst>
              <a:ext uri="{FF2B5EF4-FFF2-40B4-BE49-F238E27FC236}">
                <a16:creationId xmlns:a16="http://schemas.microsoft.com/office/drawing/2014/main" id="{6DE6F6AF-7C5C-EF18-BC3B-285B245554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F7EECE9-3E2E-468D-B8E6-B402D6B1DFCF}" type="slidenum">
              <a:rPr lang="hu-HU" altLang="hu-HU" sz="1200">
                <a:ea typeface="ＭＳ Ｐゴシック" panose="020B0600070205080204" pitchFamily="34" charset="-128"/>
                <a:cs typeface="Arial" panose="020B0604020202020204" pitchFamily="34" charset="0"/>
              </a:rPr>
              <a:pPr algn="r"/>
              <a:t>49</a:t>
            </a:fld>
            <a:endParaRPr lang="hu-HU" altLang="hu-HU" sz="1200">
              <a:ea typeface="ＭＳ Ｐゴシック" panose="020B0600070205080204" pitchFamily="34" charset="-128"/>
              <a:cs typeface="Arial" panose="020B0604020202020204" pitchFamily="34" charset="0"/>
            </a:endParaRPr>
          </a:p>
        </p:txBody>
      </p:sp>
      <p:sp>
        <p:nvSpPr>
          <p:cNvPr id="76803" name="Rectangle 7">
            <a:extLst>
              <a:ext uri="{FF2B5EF4-FFF2-40B4-BE49-F238E27FC236}">
                <a16:creationId xmlns:a16="http://schemas.microsoft.com/office/drawing/2014/main" id="{547EAB9F-FCFF-263A-A3DE-C18C9DB35F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FCB0674-494E-484D-B06B-76084E4E8BDB}" type="slidenum">
              <a:rPr lang="hu-HU" altLang="hu-HU" sz="1200">
                <a:cs typeface="Arial" panose="020B0604020202020204" pitchFamily="34" charset="0"/>
              </a:rPr>
              <a:pPr algn="r"/>
              <a:t>49</a:t>
            </a:fld>
            <a:endParaRPr lang="hu-HU" altLang="hu-HU" sz="1200">
              <a:cs typeface="Arial" panose="020B0604020202020204" pitchFamily="34" charset="0"/>
            </a:endParaRPr>
          </a:p>
        </p:txBody>
      </p:sp>
      <p:sp>
        <p:nvSpPr>
          <p:cNvPr id="76804" name="Rectangle 7">
            <a:extLst>
              <a:ext uri="{FF2B5EF4-FFF2-40B4-BE49-F238E27FC236}">
                <a16:creationId xmlns:a16="http://schemas.microsoft.com/office/drawing/2014/main" id="{5EE9C06D-D18F-4239-4DF4-483CBF53ABA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4E42087-1519-4290-9841-B15B392C2E51}" type="slidenum">
              <a:rPr lang="hu-HU" altLang="hu-HU" sz="1200">
                <a:cs typeface="Arial" panose="020B0604020202020204" pitchFamily="34" charset="0"/>
              </a:rPr>
              <a:pPr algn="r"/>
              <a:t>49</a:t>
            </a:fld>
            <a:endParaRPr lang="hu-HU" altLang="hu-HU" sz="1200">
              <a:cs typeface="Arial" panose="020B0604020202020204" pitchFamily="34" charset="0"/>
            </a:endParaRPr>
          </a:p>
        </p:txBody>
      </p:sp>
      <p:sp>
        <p:nvSpPr>
          <p:cNvPr id="76805" name="Rectangle 7">
            <a:extLst>
              <a:ext uri="{FF2B5EF4-FFF2-40B4-BE49-F238E27FC236}">
                <a16:creationId xmlns:a16="http://schemas.microsoft.com/office/drawing/2014/main" id="{0071ACAB-9D9B-64CE-0484-AF5C55DDB51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B459EF6-A08F-4BA9-A322-DF396D83CFC7}" type="slidenum">
              <a:rPr lang="hu-HU" altLang="hu-HU" sz="1200">
                <a:cs typeface="Arial" panose="020B0604020202020204" pitchFamily="34" charset="0"/>
              </a:rPr>
              <a:pPr algn="r"/>
              <a:t>49</a:t>
            </a:fld>
            <a:endParaRPr lang="hu-HU" altLang="hu-HU" sz="1200">
              <a:cs typeface="Arial" panose="020B0604020202020204" pitchFamily="34" charset="0"/>
            </a:endParaRPr>
          </a:p>
        </p:txBody>
      </p:sp>
      <p:sp>
        <p:nvSpPr>
          <p:cNvPr id="76806" name="Rectangle 7">
            <a:extLst>
              <a:ext uri="{FF2B5EF4-FFF2-40B4-BE49-F238E27FC236}">
                <a16:creationId xmlns:a16="http://schemas.microsoft.com/office/drawing/2014/main" id="{E21BE82D-7097-BA95-4976-C937E3954A7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D82140E4-6E3B-4AA0-AB7C-1401E09D7403}" type="slidenum">
              <a:rPr lang="hu-HU" altLang="hu-HU" sz="1200">
                <a:cs typeface="Arial" panose="020B0604020202020204" pitchFamily="34" charset="0"/>
              </a:rPr>
              <a:pPr algn="r"/>
              <a:t>49</a:t>
            </a:fld>
            <a:endParaRPr lang="hu-HU" altLang="hu-HU" sz="1200">
              <a:cs typeface="Arial" panose="020B0604020202020204" pitchFamily="34" charset="0"/>
            </a:endParaRPr>
          </a:p>
        </p:txBody>
      </p:sp>
      <p:sp>
        <p:nvSpPr>
          <p:cNvPr id="76807" name="Rectangle 7">
            <a:extLst>
              <a:ext uri="{FF2B5EF4-FFF2-40B4-BE49-F238E27FC236}">
                <a16:creationId xmlns:a16="http://schemas.microsoft.com/office/drawing/2014/main" id="{91307933-BB6A-6CC3-8907-21A1BCA601B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9D8A7DB-3400-459E-9614-649F2DB0A2B5}" type="slidenum">
              <a:rPr lang="hu-HU" altLang="hu-HU" sz="1200">
                <a:cs typeface="Arial" panose="020B0604020202020204" pitchFamily="34" charset="0"/>
              </a:rPr>
              <a:pPr algn="r"/>
              <a:t>49</a:t>
            </a:fld>
            <a:endParaRPr lang="hu-HU" altLang="hu-HU" sz="1200">
              <a:cs typeface="Arial" panose="020B0604020202020204" pitchFamily="34" charset="0"/>
            </a:endParaRPr>
          </a:p>
        </p:txBody>
      </p:sp>
      <p:sp>
        <p:nvSpPr>
          <p:cNvPr id="76808" name="Rectangle 2">
            <a:extLst>
              <a:ext uri="{FF2B5EF4-FFF2-40B4-BE49-F238E27FC236}">
                <a16:creationId xmlns:a16="http://schemas.microsoft.com/office/drawing/2014/main" id="{EA00FA5B-1271-5903-0D99-FEF49F1671D7}"/>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76809" name="Rectangle 3">
            <a:extLst>
              <a:ext uri="{FF2B5EF4-FFF2-40B4-BE49-F238E27FC236}">
                <a16:creationId xmlns:a16="http://schemas.microsoft.com/office/drawing/2014/main" id="{2FFC83CB-E1F5-C774-D7AB-4CB142BDED68}"/>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a:t>bal: 090910-September\felhasznált képek\Kandel_page342-6valtozat1-ures.jpg + Kandel_page342-6valtozat2-kék.jpg + Kandel_page342-6valtozat4b-narancs.jpg (17,03x9x9,93 cm; pozíció: 0,1; 1,53 cm)</a:t>
            </a:r>
          </a:p>
          <a:p>
            <a:pPr defTabSz="457200">
              <a:spcBef>
                <a:spcPct val="0"/>
              </a:spcBef>
            </a:pPr>
            <a:r>
              <a:rPr lang="hu-HU" altLang="hu-HU"/>
              <a:t>jobb: D:\A_PM\Publications\PM-PUBL\2015\Komoly-Palkovits könyv\ábrák-táblázatok\1-43_cut1_angol.jpg</a:t>
            </a:r>
          </a:p>
          <a:p>
            <a:pPr defTabSz="457200">
              <a:spcBef>
                <a:spcPct val="0"/>
              </a:spcBef>
            </a:pPr>
            <a:endParaRPr lang="hu-HU" alt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86009-7730-B630-E852-9C5B45DC5D58}"/>
              </a:ext>
            </a:extLst>
          </p:cNvPr>
          <p:cNvSpPr>
            <a:spLocks noGrp="1" noChangeArrowheads="1"/>
          </p:cNvSpPr>
          <p:nvPr>
            <p:ph type="sldNum" sz="quarter" idx="5"/>
          </p:nvPr>
        </p:nvSpPr>
        <p:spPr>
          <a:ln/>
        </p:spPr>
        <p:txBody>
          <a:bodyPr/>
          <a:lstStyle/>
          <a:p>
            <a:fld id="{DA1A6F09-AD26-46FB-BB80-AEB39FAA213A}" type="slidenum">
              <a:rPr lang="hu-HU" altLang="hu-HU"/>
              <a:pPr/>
              <a:t>50</a:t>
            </a:fld>
            <a:endParaRPr lang="hu-HU" altLang="hu-HU"/>
          </a:p>
        </p:txBody>
      </p:sp>
      <p:sp>
        <p:nvSpPr>
          <p:cNvPr id="78850" name="Rectangle 7">
            <a:extLst>
              <a:ext uri="{FF2B5EF4-FFF2-40B4-BE49-F238E27FC236}">
                <a16:creationId xmlns:a16="http://schemas.microsoft.com/office/drawing/2014/main" id="{BE19BD50-A170-2EA7-29F9-E0B5C4EC01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390DD58-E3CD-478E-915C-A9FEE424B40D}" type="slidenum">
              <a:rPr lang="hu-HU" altLang="hu-HU" sz="1200">
                <a:cs typeface="Arial" panose="020B0604020202020204" pitchFamily="34" charset="0"/>
              </a:rPr>
              <a:pPr algn="r"/>
              <a:t>50</a:t>
            </a:fld>
            <a:endParaRPr lang="hu-HU" altLang="hu-HU" sz="1200">
              <a:cs typeface="Arial" panose="020B0604020202020204" pitchFamily="34" charset="0"/>
            </a:endParaRPr>
          </a:p>
        </p:txBody>
      </p:sp>
      <p:sp>
        <p:nvSpPr>
          <p:cNvPr id="78851" name="Rectangle 7">
            <a:extLst>
              <a:ext uri="{FF2B5EF4-FFF2-40B4-BE49-F238E27FC236}">
                <a16:creationId xmlns:a16="http://schemas.microsoft.com/office/drawing/2014/main" id="{B88BD8B0-571A-8321-BB89-CB5A00D981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1D11540-7877-4C6E-B68B-D1B63331B4A5}"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50</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78852" name="Rectangle 7">
            <a:extLst>
              <a:ext uri="{FF2B5EF4-FFF2-40B4-BE49-F238E27FC236}">
                <a16:creationId xmlns:a16="http://schemas.microsoft.com/office/drawing/2014/main" id="{2D31F3A7-0A9F-80DB-BC15-3A9E4DD3581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FF46AAE-F35E-4F2A-801E-358C60B42186}"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50</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8853" name="Rectangle 7">
            <a:extLst>
              <a:ext uri="{FF2B5EF4-FFF2-40B4-BE49-F238E27FC236}">
                <a16:creationId xmlns:a16="http://schemas.microsoft.com/office/drawing/2014/main" id="{7CD9FCB9-7ABD-E96F-B4BE-C5AFC9F3DA6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300D572-A2E9-4166-B4B7-1AD01EB7ECBE}"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50</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8854" name="Rectangle 7">
            <a:extLst>
              <a:ext uri="{FF2B5EF4-FFF2-40B4-BE49-F238E27FC236}">
                <a16:creationId xmlns:a16="http://schemas.microsoft.com/office/drawing/2014/main" id="{1B926C7E-1232-8FC3-BA71-A87CFBA0258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72C3F37-8F27-4335-AE71-E2B6BE8D5EBB}"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50</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8855" name="Rectangle 7">
            <a:extLst>
              <a:ext uri="{FF2B5EF4-FFF2-40B4-BE49-F238E27FC236}">
                <a16:creationId xmlns:a16="http://schemas.microsoft.com/office/drawing/2014/main" id="{C9580207-350B-71B4-FBD1-4FB3C3ADBAC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18D029A-2D6C-4737-8946-9C6098C5559A}" type="slidenum">
              <a:rPr lang="hu-HU" altLang="hu-HU" sz="1200" b="1" i="1" u="sng">
                <a:latin typeface="Calibri" panose="020F0502020204030204" pitchFamily="34" charset="0"/>
                <a:ea typeface="ＭＳ Ｐゴシック" panose="020B0600070205080204" pitchFamily="34" charset="-128"/>
                <a:cs typeface="Arial" panose="020B0604020202020204" pitchFamily="34" charset="0"/>
              </a:rPr>
              <a:pPr algn="r"/>
              <a:t>50</a:t>
            </a:fld>
            <a:endParaRPr lang="hu-HU" altLang="hu-HU" sz="12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78856" name="Rectangle 2">
            <a:extLst>
              <a:ext uri="{FF2B5EF4-FFF2-40B4-BE49-F238E27FC236}">
                <a16:creationId xmlns:a16="http://schemas.microsoft.com/office/drawing/2014/main" id="{4BCBDA86-A3E9-D84B-BA46-7E6A2C4CD0B9}"/>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78857" name="Rectangle 3">
            <a:extLst>
              <a:ext uri="{FF2B5EF4-FFF2-40B4-BE49-F238E27FC236}">
                <a16:creationId xmlns:a16="http://schemas.microsoft.com/office/drawing/2014/main" id="{7CBB7C90-F8AA-52C2-6D34-F225BABACAED}"/>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a:t>stress catechol., Ribero Preto 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38B569-8D2B-1818-7C06-114A68456537}"/>
              </a:ext>
            </a:extLst>
          </p:cNvPr>
          <p:cNvSpPr>
            <a:spLocks noGrp="1" noChangeArrowheads="1"/>
          </p:cNvSpPr>
          <p:nvPr>
            <p:ph type="sldNum" sz="quarter" idx="5"/>
          </p:nvPr>
        </p:nvSpPr>
        <p:spPr>
          <a:ln/>
        </p:spPr>
        <p:txBody>
          <a:bodyPr/>
          <a:lstStyle/>
          <a:p>
            <a:fld id="{DFDDCD8B-31ED-469D-ADBC-C5C5D37B1126}" type="slidenum">
              <a:rPr lang="hu-HU" altLang="hu-HU"/>
              <a:pPr/>
              <a:t>51</a:t>
            </a:fld>
            <a:endParaRPr lang="hu-HU" altLang="hu-HU"/>
          </a:p>
        </p:txBody>
      </p:sp>
      <p:sp>
        <p:nvSpPr>
          <p:cNvPr id="80898" name="Rectangle 7">
            <a:extLst>
              <a:ext uri="{FF2B5EF4-FFF2-40B4-BE49-F238E27FC236}">
                <a16:creationId xmlns:a16="http://schemas.microsoft.com/office/drawing/2014/main" id="{DC575418-AFE2-284E-333D-DD73842B382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4AB9CCD-1254-4201-9F8C-F914B84E348F}"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51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80899" name="Rectangle 7">
            <a:extLst>
              <a:ext uri="{FF2B5EF4-FFF2-40B4-BE49-F238E27FC236}">
                <a16:creationId xmlns:a16="http://schemas.microsoft.com/office/drawing/2014/main" id="{5F34790F-85A2-50C9-46E7-0B9A1F9A33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B4E0DED-57BF-4D9F-96BF-312E613D1282}" type="slidenum">
              <a:rPr lang="hu-HU" altLang="hu-HU" sz="1200">
                <a:latin typeface="Calibri" panose="020F0502020204030204" pitchFamily="34" charset="0"/>
                <a:cs typeface="Arial" panose="020B0604020202020204" pitchFamily="34" charset="0"/>
              </a:rPr>
              <a:pPr algn="r"/>
              <a:t>51</a:t>
            </a:fld>
            <a:endParaRPr lang="hu-HU" altLang="hu-HU" sz="1200">
              <a:latin typeface="Calibri" panose="020F0502020204030204" pitchFamily="34" charset="0"/>
              <a:cs typeface="Arial" panose="020B0604020202020204" pitchFamily="34" charset="0"/>
            </a:endParaRPr>
          </a:p>
        </p:txBody>
      </p:sp>
      <p:sp>
        <p:nvSpPr>
          <p:cNvPr id="80900" name="Rectangle 7">
            <a:extLst>
              <a:ext uri="{FF2B5EF4-FFF2-40B4-BE49-F238E27FC236}">
                <a16:creationId xmlns:a16="http://schemas.microsoft.com/office/drawing/2014/main" id="{97169499-112F-A590-0CEF-5329EE7DF7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FC0A3B7-14CF-4707-A070-3A4E3478C786}" type="slidenum">
              <a:rPr lang="hu-HU" altLang="hu-HU" sz="1200">
                <a:latin typeface="Calibri" panose="020F0502020204030204" pitchFamily="34" charset="0"/>
                <a:cs typeface="Arial" panose="020B0604020202020204" pitchFamily="34" charset="0"/>
              </a:rPr>
              <a:pPr algn="r"/>
              <a:t>51</a:t>
            </a:fld>
            <a:endParaRPr lang="hu-HU" altLang="hu-HU" sz="1200">
              <a:latin typeface="Calibri" panose="020F0502020204030204" pitchFamily="34" charset="0"/>
              <a:cs typeface="Arial" panose="020B0604020202020204" pitchFamily="34" charset="0"/>
            </a:endParaRPr>
          </a:p>
        </p:txBody>
      </p:sp>
      <p:sp>
        <p:nvSpPr>
          <p:cNvPr id="80901" name="Rectangle 2">
            <a:extLst>
              <a:ext uri="{FF2B5EF4-FFF2-40B4-BE49-F238E27FC236}">
                <a16:creationId xmlns:a16="http://schemas.microsoft.com/office/drawing/2014/main" id="{95D3D054-9311-2D3D-DAEB-A0177146E997}"/>
              </a:ext>
            </a:extLst>
          </p:cNvPr>
          <p:cNvSpPr>
            <a:spLocks noGrp="1" noRot="1" noChangeAspect="1" noChangeArrowheads="1" noTextEdit="1"/>
          </p:cNvSpPr>
          <p:nvPr>
            <p:ph type="sldImg"/>
          </p:nvPr>
        </p:nvSpPr>
        <p:spPr>
          <a:xfrm>
            <a:off x="1144588" y="685800"/>
            <a:ext cx="4568825" cy="3427413"/>
          </a:xfrm>
          <a:ln/>
          <a:extLst>
            <a:ext uri="{909E8E84-426E-40DD-AFC4-6F175D3DCCD1}">
              <a14:hiddenFill xmlns:a14="http://schemas.microsoft.com/office/drawing/2010/main">
                <a:noFill/>
              </a14:hiddenFill>
            </a:ext>
          </a:extLst>
        </p:spPr>
      </p:sp>
      <p:sp>
        <p:nvSpPr>
          <p:cNvPr id="80902" name="Rectangle 3">
            <a:extLst>
              <a:ext uri="{FF2B5EF4-FFF2-40B4-BE49-F238E27FC236}">
                <a16:creationId xmlns:a16="http://schemas.microsoft.com/office/drawing/2014/main" id="{317C8765-F593-DB63-7818-74513ED9E959}"/>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sz="1000"/>
              <a:t>Strack-fig.jpg</a:t>
            </a:r>
          </a:p>
          <a:p>
            <a:pPr defTabSz="457200">
              <a:spcBef>
                <a:spcPct val="0"/>
              </a:spcBef>
            </a:pPr>
            <a:r>
              <a:rPr lang="hu-HU" altLang="hu-HU" sz="1000"/>
              <a:t>090910-September (bőr)\September10.ppt\ 26. dia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A6FFA0-25B8-2952-17B3-DF28067B83F1}"/>
              </a:ext>
            </a:extLst>
          </p:cNvPr>
          <p:cNvSpPr>
            <a:spLocks noGrp="1" noChangeArrowheads="1"/>
          </p:cNvSpPr>
          <p:nvPr>
            <p:ph type="sldNum" sz="quarter" idx="5"/>
          </p:nvPr>
        </p:nvSpPr>
        <p:spPr>
          <a:ln/>
        </p:spPr>
        <p:txBody>
          <a:bodyPr/>
          <a:lstStyle/>
          <a:p>
            <a:fld id="{506B927E-A39F-48C9-9C40-EF9A958DBC26}" type="slidenum">
              <a:rPr lang="hu-HU" altLang="hu-HU"/>
              <a:pPr/>
              <a:t>56</a:t>
            </a:fld>
            <a:endParaRPr lang="hu-HU" altLang="hu-HU"/>
          </a:p>
        </p:txBody>
      </p:sp>
      <p:sp>
        <p:nvSpPr>
          <p:cNvPr id="87042" name="Rectangle 2">
            <a:extLst>
              <a:ext uri="{FF2B5EF4-FFF2-40B4-BE49-F238E27FC236}">
                <a16:creationId xmlns:a16="http://schemas.microsoft.com/office/drawing/2014/main" id="{38AEC16A-1D4F-4887-F75F-56BD753F6CED}"/>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87043" name="Rectangle 3">
            <a:extLst>
              <a:ext uri="{FF2B5EF4-FFF2-40B4-BE49-F238E27FC236}">
                <a16:creationId xmlns:a16="http://schemas.microsoft.com/office/drawing/2014/main" id="{EDBD1D79-DA41-EBBB-C6CB-EDB3C4253387}"/>
              </a:ext>
            </a:extLst>
          </p:cNvPr>
          <p:cNvSpPr>
            <a:spLocks noGrp="1"/>
          </p:cNvSpPr>
          <p:nvPr>
            <p:ph type="body" idx="1"/>
          </p:nvPr>
        </p:nvSpPr>
        <p:spPr>
          <a:noFill/>
        </p:spPr>
        <p:txBody>
          <a:bodyPr/>
          <a:lstStyle/>
          <a:p>
            <a:pPr defTabSz="457200"/>
            <a:r>
              <a:rPr lang="hu-HU" altLang="hu-HU"/>
              <a:t>WP_20150324_003.jpg</a:t>
            </a:r>
          </a:p>
          <a:p>
            <a:pPr defTabSz="457200"/>
            <a:endParaRPr lang="hu-HU" alt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1A2D38-9197-900A-ECA4-E8A9B88BDC31}"/>
              </a:ext>
            </a:extLst>
          </p:cNvPr>
          <p:cNvSpPr>
            <a:spLocks noGrp="1" noChangeArrowheads="1"/>
          </p:cNvSpPr>
          <p:nvPr>
            <p:ph type="sldNum" sz="quarter" idx="5"/>
          </p:nvPr>
        </p:nvSpPr>
        <p:spPr>
          <a:ln/>
        </p:spPr>
        <p:txBody>
          <a:bodyPr/>
          <a:lstStyle/>
          <a:p>
            <a:fld id="{BB55CFBF-DE9A-416F-B62E-755AB2F2580A}" type="slidenum">
              <a:rPr lang="hu-HU" altLang="hu-HU"/>
              <a:pPr/>
              <a:t>57</a:t>
            </a:fld>
            <a:endParaRPr lang="hu-HU" altLang="hu-HU"/>
          </a:p>
        </p:txBody>
      </p:sp>
      <p:sp>
        <p:nvSpPr>
          <p:cNvPr id="89090" name="Rectangle 2">
            <a:extLst>
              <a:ext uri="{FF2B5EF4-FFF2-40B4-BE49-F238E27FC236}">
                <a16:creationId xmlns:a16="http://schemas.microsoft.com/office/drawing/2014/main" id="{984BD616-F338-4B42-29B9-F3AC9709806C}"/>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89091" name="Rectangle 3">
            <a:extLst>
              <a:ext uri="{FF2B5EF4-FFF2-40B4-BE49-F238E27FC236}">
                <a16:creationId xmlns:a16="http://schemas.microsoft.com/office/drawing/2014/main" id="{78AC42F3-857D-330C-81A4-848EC6FDDD44}"/>
              </a:ext>
            </a:extLst>
          </p:cNvPr>
          <p:cNvSpPr>
            <a:spLocks noGrp="1"/>
          </p:cNvSpPr>
          <p:nvPr>
            <p:ph type="body" idx="1"/>
          </p:nvPr>
        </p:nvSpPr>
        <p:spPr>
          <a:noFill/>
        </p:spPr>
        <p:txBody>
          <a:bodyPr/>
          <a:lstStyle/>
          <a:p>
            <a:pPr defTabSz="457200"/>
            <a:r>
              <a:rPr lang="hu-HU" altLang="hu-HU"/>
              <a:t>IMG_1326.jpg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951746-8496-CE27-1CD3-B20448689EF5}"/>
              </a:ext>
            </a:extLst>
          </p:cNvPr>
          <p:cNvSpPr>
            <a:spLocks noGrp="1" noChangeArrowheads="1"/>
          </p:cNvSpPr>
          <p:nvPr>
            <p:ph type="sldNum" sz="quarter" idx="5"/>
          </p:nvPr>
        </p:nvSpPr>
        <p:spPr>
          <a:ln/>
        </p:spPr>
        <p:txBody>
          <a:bodyPr/>
          <a:lstStyle/>
          <a:p>
            <a:fld id="{2E6C506F-7007-431C-B7E6-C44CAA3C0271}" type="slidenum">
              <a:rPr lang="hu-HU" altLang="hu-HU"/>
              <a:pPr/>
              <a:t>60</a:t>
            </a:fld>
            <a:endParaRPr lang="hu-HU" altLang="hu-HU"/>
          </a:p>
        </p:txBody>
      </p:sp>
      <p:sp>
        <p:nvSpPr>
          <p:cNvPr id="93186" name="Rectangle 7">
            <a:extLst>
              <a:ext uri="{FF2B5EF4-FFF2-40B4-BE49-F238E27FC236}">
                <a16:creationId xmlns:a16="http://schemas.microsoft.com/office/drawing/2014/main" id="{C923AF21-BF07-861E-B0A4-3DE4F186BC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742F9C1-CCF9-4516-BA4A-47D94849DA51}" type="slidenum">
              <a:rPr lang="hu-HU" altLang="hu-HU" sz="1200">
                <a:cs typeface="Arial" panose="020B0604020202020204" pitchFamily="34" charset="0"/>
              </a:rPr>
              <a:pPr algn="r"/>
              <a:t>60</a:t>
            </a:fld>
            <a:endParaRPr lang="hu-HU" altLang="hu-HU" sz="1200">
              <a:cs typeface="Arial" panose="020B0604020202020204" pitchFamily="34" charset="0"/>
            </a:endParaRPr>
          </a:p>
        </p:txBody>
      </p:sp>
      <p:sp>
        <p:nvSpPr>
          <p:cNvPr id="93187" name="Rectangle 7">
            <a:extLst>
              <a:ext uri="{FF2B5EF4-FFF2-40B4-BE49-F238E27FC236}">
                <a16:creationId xmlns:a16="http://schemas.microsoft.com/office/drawing/2014/main" id="{C8972202-6C2E-C100-DB26-4C095CAB0F9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A7E639B-0623-4B8E-B79C-C58229922485}"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60</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93188" name="Rectangle 7">
            <a:extLst>
              <a:ext uri="{FF2B5EF4-FFF2-40B4-BE49-F238E27FC236}">
                <a16:creationId xmlns:a16="http://schemas.microsoft.com/office/drawing/2014/main" id="{5EB87D80-A914-FE8B-6D1B-0659FAC1C6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EC6B36A-BBB9-427D-90F6-340BA7BD6A43}"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60</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93189" name="Rectangle 7">
            <a:extLst>
              <a:ext uri="{FF2B5EF4-FFF2-40B4-BE49-F238E27FC236}">
                <a16:creationId xmlns:a16="http://schemas.microsoft.com/office/drawing/2014/main" id="{849B3D42-1619-8EA6-DF7B-5551FBD9B73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6AB27D1-E319-49CA-AD40-53496A86AB04}"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60</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93190" name="Rectangle 7">
            <a:extLst>
              <a:ext uri="{FF2B5EF4-FFF2-40B4-BE49-F238E27FC236}">
                <a16:creationId xmlns:a16="http://schemas.microsoft.com/office/drawing/2014/main" id="{CAD1672D-E9DC-E11C-D560-EAAA0D481C1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A49782D8-BE05-422D-A7FE-C99B2876B736}"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60</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3191" name="Rectangle 7">
            <a:extLst>
              <a:ext uri="{FF2B5EF4-FFF2-40B4-BE49-F238E27FC236}">
                <a16:creationId xmlns:a16="http://schemas.microsoft.com/office/drawing/2014/main" id="{E7BA2999-F5D1-D121-42A4-3F11C9CEB8D9}"/>
              </a:ext>
            </a:extLst>
          </p:cNvPr>
          <p:cNvSpPr txBox="1">
            <a:spLocks noGrp="1" noChangeArrowheads="1"/>
          </p:cNvSpPr>
          <p:nvPr/>
        </p:nvSpPr>
        <p:spPr bwMode="auto">
          <a:xfrm>
            <a:off x="3887788" y="8656638"/>
            <a:ext cx="2970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CD9DF09E-CEA6-431A-B6DF-BFC8C45567FD}"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60</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3192" name="Rectangle 2">
            <a:extLst>
              <a:ext uri="{FF2B5EF4-FFF2-40B4-BE49-F238E27FC236}">
                <a16:creationId xmlns:a16="http://schemas.microsoft.com/office/drawing/2014/main" id="{8DA7E5E9-33E7-DD8F-7F65-F3F2069D7751}"/>
              </a:ext>
            </a:extLst>
          </p:cNvPr>
          <p:cNvSpPr>
            <a:spLocks noGrp="1" noRot="1" noChangeAspect="1" noChangeArrowheads="1" noTextEdit="1"/>
          </p:cNvSpPr>
          <p:nvPr>
            <p:ph type="sldImg"/>
          </p:nvPr>
        </p:nvSpPr>
        <p:spPr>
          <a:xfrm>
            <a:off x="1174750" y="722313"/>
            <a:ext cx="4516438" cy="3387725"/>
          </a:xfrm>
          <a:ln/>
          <a:extLst>
            <a:ext uri="{909E8E84-426E-40DD-AFC4-6F175D3DCCD1}">
              <a14:hiddenFill xmlns:a14="http://schemas.microsoft.com/office/drawing/2010/main">
                <a:noFill/>
              </a14:hiddenFill>
            </a:ext>
          </a:extLst>
        </p:spPr>
      </p:sp>
      <p:sp>
        <p:nvSpPr>
          <p:cNvPr id="93193" name="Rectangle 3">
            <a:extLst>
              <a:ext uri="{FF2B5EF4-FFF2-40B4-BE49-F238E27FC236}">
                <a16:creationId xmlns:a16="http://schemas.microsoft.com/office/drawing/2014/main" id="{C09959C3-754C-DBE3-7008-893BB1E42069}"/>
              </a:ext>
            </a:extLst>
          </p:cNvPr>
          <p:cNvSpPr>
            <a:spLocks noGrp="1" noChangeArrowheads="1"/>
          </p:cNvSpPr>
          <p:nvPr>
            <p:ph type="body" idx="1"/>
          </p:nvPr>
        </p:nvSpPr>
        <p:spPr>
          <a:xfrm>
            <a:off x="914400" y="4329113"/>
            <a:ext cx="5029200" cy="4111625"/>
          </a:xfrm>
        </p:spPr>
        <p:txBody>
          <a:bodyPr/>
          <a:lstStyle/>
          <a:p>
            <a:pPr defTabSz="457200">
              <a:spcBef>
                <a:spcPct val="0"/>
              </a:spcBef>
            </a:pPr>
            <a:r>
              <a:rPr lang="hu-HU" altLang="hu-HU"/>
              <a:t>bal oldal: page30_4abra.jpg; jobb oldal: Fitzgerald_page24.jpg</a:t>
            </a:r>
          </a:p>
          <a:p>
            <a:pPr defTabSz="457200">
              <a:spcBef>
                <a:spcPct val="0"/>
              </a:spcBef>
            </a:pPr>
            <a:r>
              <a:rPr lang="hu-HU" altLang="hu-HU"/>
              <a:t>alul: Fitzgerald_page25B+C.jpg (benne: jobb alsó: page20_1-1db.jpg)</a:t>
            </a:r>
          </a:p>
          <a:p>
            <a:pPr defTabSz="457200">
              <a:spcBef>
                <a:spcPct val="0"/>
              </a:spcBef>
            </a:pPr>
            <a:endParaRPr lang="hu-HU" altLang="hu-HU"/>
          </a:p>
          <a:p>
            <a:pPr defTabSz="457200">
              <a:spcBef>
                <a:spcPct val="0"/>
              </a:spcBef>
            </a:pPr>
            <a:endParaRPr lang="hu-HU" alt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49ABC0-F059-9395-263E-CA1A02233449}"/>
              </a:ext>
            </a:extLst>
          </p:cNvPr>
          <p:cNvSpPr>
            <a:spLocks noGrp="1" noChangeArrowheads="1"/>
          </p:cNvSpPr>
          <p:nvPr>
            <p:ph type="sldNum" sz="quarter" idx="5"/>
          </p:nvPr>
        </p:nvSpPr>
        <p:spPr>
          <a:ln/>
        </p:spPr>
        <p:txBody>
          <a:bodyPr/>
          <a:lstStyle/>
          <a:p>
            <a:fld id="{480CD573-479E-4372-94B8-A87FA474EC89}" type="slidenum">
              <a:rPr lang="hu-HU" altLang="hu-HU"/>
              <a:pPr/>
              <a:t>61</a:t>
            </a:fld>
            <a:endParaRPr lang="hu-HU" altLang="hu-HU"/>
          </a:p>
        </p:txBody>
      </p:sp>
      <p:sp>
        <p:nvSpPr>
          <p:cNvPr id="95234" name="Rectangle 7">
            <a:extLst>
              <a:ext uri="{FF2B5EF4-FFF2-40B4-BE49-F238E27FC236}">
                <a16:creationId xmlns:a16="http://schemas.microsoft.com/office/drawing/2014/main" id="{D488B0A0-27BF-1C67-F806-759AE7C933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5FC5584-EFE4-495A-B5AB-E0A09A7BE6F0}" type="slidenum">
              <a:rPr lang="hu-HU" altLang="hu-HU" sz="1200">
                <a:cs typeface="Arial" panose="020B0604020202020204" pitchFamily="34" charset="0"/>
              </a:rPr>
              <a:pPr algn="r"/>
              <a:t>61</a:t>
            </a:fld>
            <a:endParaRPr lang="hu-HU" altLang="hu-HU" sz="1200">
              <a:cs typeface="Arial" panose="020B0604020202020204" pitchFamily="34" charset="0"/>
            </a:endParaRPr>
          </a:p>
        </p:txBody>
      </p:sp>
      <p:sp>
        <p:nvSpPr>
          <p:cNvPr id="95235" name="Rectangle 7">
            <a:extLst>
              <a:ext uri="{FF2B5EF4-FFF2-40B4-BE49-F238E27FC236}">
                <a16:creationId xmlns:a16="http://schemas.microsoft.com/office/drawing/2014/main" id="{7D6BEE96-22E4-778D-9CDD-50958586D0B9}"/>
              </a:ext>
            </a:extLst>
          </p:cNvPr>
          <p:cNvSpPr txBox="1">
            <a:spLocks noGrp="1" noChangeArrowheads="1"/>
          </p:cNvSpPr>
          <p:nvPr/>
        </p:nvSpPr>
        <p:spPr bwMode="auto">
          <a:xfrm>
            <a:off x="3886200" y="8656638"/>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F6BEA11-0E7F-477B-AC8C-5813340ED9F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95236" name="Rectangle 7">
            <a:extLst>
              <a:ext uri="{FF2B5EF4-FFF2-40B4-BE49-F238E27FC236}">
                <a16:creationId xmlns:a16="http://schemas.microsoft.com/office/drawing/2014/main" id="{7C82FF28-92FC-B27A-40C7-6D2B6670C5E8}"/>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2B9E02A0-29EB-45A2-8D78-9CD68AC1893A}"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61</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5237" name="Rectangle 2">
            <a:extLst>
              <a:ext uri="{FF2B5EF4-FFF2-40B4-BE49-F238E27FC236}">
                <a16:creationId xmlns:a16="http://schemas.microsoft.com/office/drawing/2014/main" id="{C36A6729-E52C-4061-672D-935C02FEB9A9}"/>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5238" name="Rectangle 3">
            <a:extLst>
              <a:ext uri="{FF2B5EF4-FFF2-40B4-BE49-F238E27FC236}">
                <a16:creationId xmlns:a16="http://schemas.microsoft.com/office/drawing/2014/main" id="{6985FF18-2B54-0485-DE58-3F932694C0DC}"/>
              </a:ext>
            </a:extLst>
          </p:cNvPr>
          <p:cNvSpPr>
            <a:spLocks noGrp="1"/>
          </p:cNvSpPr>
          <p:nvPr>
            <p:ph type="body" idx="1"/>
          </p:nvPr>
        </p:nvSpPr>
        <p:spPr>
          <a:xfrm>
            <a:off x="914400" y="4364038"/>
            <a:ext cx="5029200" cy="4086225"/>
          </a:xfrm>
        </p:spPr>
        <p:txBody>
          <a:bodyPr/>
          <a:lstStyle/>
          <a:p>
            <a:pPr defTabSz="457200">
              <a:spcBef>
                <a:spcPct val="0"/>
              </a:spcBef>
            </a:pPr>
            <a:r>
              <a:rPr lang="hu-HU" altLang="hu-HU"/>
              <a:t>2012_Pain\felhasznált képek\ Turlough_page378A.jpg + Turlough_page378B.jpg + Turlough_page378C.jpg + Turlough_page378D.jpg</a:t>
            </a:r>
          </a:p>
          <a:p>
            <a:pPr defTabSz="457200">
              <a:spcBef>
                <a:spcPct val="0"/>
              </a:spcBef>
            </a:pPr>
            <a:r>
              <a:rPr lang="hu-HU" altLang="hu-HU"/>
              <a:t>(méret: 130%; pozíció: A=0,71; 1,54 cm; B=13,15; 1,54 cm; C=0,71; 8,92 cm; D=13,15; 8,92 cm)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063A22-8464-AA8F-034F-3334F43167F1}"/>
              </a:ext>
            </a:extLst>
          </p:cNvPr>
          <p:cNvSpPr>
            <a:spLocks noGrp="1" noChangeArrowheads="1"/>
          </p:cNvSpPr>
          <p:nvPr>
            <p:ph type="sldNum" sz="quarter" idx="5"/>
          </p:nvPr>
        </p:nvSpPr>
        <p:spPr>
          <a:ln/>
        </p:spPr>
        <p:txBody>
          <a:bodyPr/>
          <a:lstStyle/>
          <a:p>
            <a:fld id="{F7F826C6-2AE1-48ED-B0A4-A1D28C81E1D9}" type="slidenum">
              <a:rPr lang="hu-HU" altLang="hu-HU"/>
              <a:pPr/>
              <a:t>7</a:t>
            </a:fld>
            <a:endParaRPr lang="hu-HU" altLang="hu-HU"/>
          </a:p>
        </p:txBody>
      </p:sp>
      <p:sp>
        <p:nvSpPr>
          <p:cNvPr id="13314" name="Rectangle 7">
            <a:extLst>
              <a:ext uri="{FF2B5EF4-FFF2-40B4-BE49-F238E27FC236}">
                <a16:creationId xmlns:a16="http://schemas.microsoft.com/office/drawing/2014/main" id="{6D30BEBC-0C91-FB85-4537-316ACE76B29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BDDEB23-1E81-4EA3-B521-6B9B2B063B71}" type="slidenum">
              <a:rPr lang="hu-HU" altLang="hu-HU" sz="1200">
                <a:cs typeface="Arial" panose="020B0604020202020204" pitchFamily="34" charset="0"/>
              </a:rPr>
              <a:pPr algn="r"/>
              <a:t>7</a:t>
            </a:fld>
            <a:endParaRPr lang="hu-HU" altLang="hu-HU" sz="1200">
              <a:cs typeface="Arial" panose="020B0604020202020204" pitchFamily="34" charset="0"/>
            </a:endParaRPr>
          </a:p>
        </p:txBody>
      </p:sp>
      <p:sp>
        <p:nvSpPr>
          <p:cNvPr id="13315" name="Rectangle 7">
            <a:extLst>
              <a:ext uri="{FF2B5EF4-FFF2-40B4-BE49-F238E27FC236}">
                <a16:creationId xmlns:a16="http://schemas.microsoft.com/office/drawing/2014/main" id="{D130C4E6-E09B-2697-694F-B3574A5BF95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10552F7-550A-4049-BE6F-F0E17CCB9199}"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3316" name="Rectangle 2">
            <a:extLst>
              <a:ext uri="{FF2B5EF4-FFF2-40B4-BE49-F238E27FC236}">
                <a16:creationId xmlns:a16="http://schemas.microsoft.com/office/drawing/2014/main" id="{34B16750-8D4D-3F5E-0D05-45D7289E02F1}"/>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3317" name="Rectangle 3">
            <a:extLst>
              <a:ext uri="{FF2B5EF4-FFF2-40B4-BE49-F238E27FC236}">
                <a16:creationId xmlns:a16="http://schemas.microsoft.com/office/drawing/2014/main" id="{5BBBA657-61AB-EFB4-21CE-46AEAFA18B80}"/>
              </a:ext>
            </a:extLst>
          </p:cNvPr>
          <p:cNvSpPr>
            <a:spLocks noGrp="1" noChangeArrowheads="1"/>
          </p:cNvSpPr>
          <p:nvPr>
            <p:ph type="body" idx="1"/>
          </p:nvPr>
        </p:nvSpPr>
        <p:spPr/>
        <p:txBody>
          <a:bodyPr/>
          <a:lstStyle/>
          <a:p>
            <a:pPr defTabSz="457200">
              <a:spcBef>
                <a:spcPct val="0"/>
              </a:spcBef>
            </a:pPr>
            <a:endParaRPr lang="hu-HU" alt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835959-0C08-54C9-42F1-D74C2B3ADB9A}"/>
              </a:ext>
            </a:extLst>
          </p:cNvPr>
          <p:cNvSpPr>
            <a:spLocks noGrp="1" noChangeArrowheads="1"/>
          </p:cNvSpPr>
          <p:nvPr>
            <p:ph type="sldNum" sz="quarter" idx="5"/>
          </p:nvPr>
        </p:nvSpPr>
        <p:spPr>
          <a:ln/>
        </p:spPr>
        <p:txBody>
          <a:bodyPr/>
          <a:lstStyle/>
          <a:p>
            <a:fld id="{40CCAE7B-756D-472E-B7BD-9FB62AB37416}" type="slidenum">
              <a:rPr lang="hu-HU" altLang="hu-HU"/>
              <a:pPr/>
              <a:t>62</a:t>
            </a:fld>
            <a:endParaRPr lang="hu-HU" altLang="hu-HU"/>
          </a:p>
        </p:txBody>
      </p:sp>
      <p:sp>
        <p:nvSpPr>
          <p:cNvPr id="97282" name="Rectangle 7">
            <a:extLst>
              <a:ext uri="{FF2B5EF4-FFF2-40B4-BE49-F238E27FC236}">
                <a16:creationId xmlns:a16="http://schemas.microsoft.com/office/drawing/2014/main" id="{1247EFDB-D940-9550-3C94-9FFEF68B46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ECFF827-40F5-4E07-AF33-02B3D363D281}" type="slidenum">
              <a:rPr lang="hu-HU" altLang="hu-HU" sz="1200">
                <a:cs typeface="Arial" panose="020B0604020202020204" pitchFamily="34" charset="0"/>
              </a:rPr>
              <a:pPr algn="r"/>
              <a:t>62</a:t>
            </a:fld>
            <a:endParaRPr lang="hu-HU" altLang="hu-HU" sz="1200">
              <a:cs typeface="Arial" panose="020B0604020202020204" pitchFamily="34" charset="0"/>
            </a:endParaRPr>
          </a:p>
        </p:txBody>
      </p:sp>
      <p:sp>
        <p:nvSpPr>
          <p:cNvPr id="97283" name="Rectangle 7">
            <a:extLst>
              <a:ext uri="{FF2B5EF4-FFF2-40B4-BE49-F238E27FC236}">
                <a16:creationId xmlns:a16="http://schemas.microsoft.com/office/drawing/2014/main" id="{5F17884F-EB14-695E-0B04-3FC8578CB0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1" tIns="46676" rIns="93351" bIns="46676" anchor="b"/>
          <a:lstStyle>
            <a:lvl1pPr defTabSz="933450">
              <a:defRPr>
                <a:solidFill>
                  <a:schemeClr val="tx1"/>
                </a:solidFill>
                <a:latin typeface="Arial" panose="020B0604020202020204" pitchFamily="34" charset="0"/>
              </a:defRPr>
            </a:lvl1pPr>
            <a:lvl2pPr marL="37931725" indent="-37474525" defTabSz="9334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B323958-62E9-457C-94BC-FC5EE8432C59}"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62</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97284" name="Rectangle 2">
            <a:extLst>
              <a:ext uri="{FF2B5EF4-FFF2-40B4-BE49-F238E27FC236}">
                <a16:creationId xmlns:a16="http://schemas.microsoft.com/office/drawing/2014/main" id="{23297FD0-E7C8-43B4-1751-43D4EAA99496}"/>
              </a:ext>
            </a:extLst>
          </p:cNvPr>
          <p:cNvSpPr>
            <a:spLocks noGrp="1" noRot="1" noChangeAspect="1" noTextEdit="1"/>
          </p:cNvSpPr>
          <p:nvPr>
            <p:ph type="sldImg"/>
          </p:nvPr>
        </p:nvSpPr>
        <p:spPr>
          <a:xfrm>
            <a:off x="1143000" y="685800"/>
            <a:ext cx="4573588" cy="3430588"/>
          </a:xfrm>
          <a:ln/>
          <a:extLst>
            <a:ext uri="{909E8E84-426E-40DD-AFC4-6F175D3DCCD1}">
              <a14:hiddenFill xmlns:a14="http://schemas.microsoft.com/office/drawing/2010/main">
                <a:noFill/>
              </a14:hiddenFill>
            </a:ext>
          </a:extLst>
        </p:spPr>
      </p:sp>
      <p:sp>
        <p:nvSpPr>
          <p:cNvPr id="97285" name="Rectangle 3">
            <a:extLst>
              <a:ext uri="{FF2B5EF4-FFF2-40B4-BE49-F238E27FC236}">
                <a16:creationId xmlns:a16="http://schemas.microsoft.com/office/drawing/2014/main" id="{1D0EAB19-5D15-A936-EFF5-2688D5EA1ABE}"/>
              </a:ext>
            </a:extLst>
          </p:cNvPr>
          <p:cNvSpPr>
            <a:spLocks noGrp="1"/>
          </p:cNvSpPr>
          <p:nvPr>
            <p:ph type="body" idx="1"/>
          </p:nvPr>
        </p:nvSpPr>
        <p:spPr/>
        <p:txBody>
          <a:bodyPr lIns="93351" tIns="46676" rIns="93351" bIns="46676"/>
          <a:lstStyle/>
          <a:p>
            <a:pPr defTabSz="457200">
              <a:spcBef>
                <a:spcPct val="0"/>
              </a:spcBef>
            </a:pPr>
            <a:r>
              <a:rPr lang="hu-HU" altLang="hu-HU"/>
              <a:t>2012_Pain\felhasznált képek\M R I\ MRI-osszes.jpg (méret: 134%; pozíció: 0; 0 cm)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B50BB6-8E35-E82B-966E-549EEB9BD97A}"/>
              </a:ext>
            </a:extLst>
          </p:cNvPr>
          <p:cNvSpPr>
            <a:spLocks noGrp="1" noChangeArrowheads="1"/>
          </p:cNvSpPr>
          <p:nvPr>
            <p:ph type="sldNum" sz="quarter" idx="5"/>
          </p:nvPr>
        </p:nvSpPr>
        <p:spPr>
          <a:ln/>
        </p:spPr>
        <p:txBody>
          <a:bodyPr/>
          <a:lstStyle/>
          <a:p>
            <a:fld id="{2DCBBA2C-F741-4521-AC62-3CA609F4B1CC}" type="slidenum">
              <a:rPr lang="hu-HU" altLang="hu-HU"/>
              <a:pPr/>
              <a:t>63</a:t>
            </a:fld>
            <a:endParaRPr lang="hu-HU" altLang="hu-HU"/>
          </a:p>
        </p:txBody>
      </p:sp>
      <p:sp>
        <p:nvSpPr>
          <p:cNvPr id="99330" name="Rectangle 7">
            <a:extLst>
              <a:ext uri="{FF2B5EF4-FFF2-40B4-BE49-F238E27FC236}">
                <a16:creationId xmlns:a16="http://schemas.microsoft.com/office/drawing/2014/main" id="{9C38CDF6-7677-F479-B72E-BDF7C21D3DD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CE7B568-BD7F-46C6-B775-B0C30B9917F3}" type="slidenum">
              <a:rPr lang="hu-HU" altLang="hu-HU" sz="1200">
                <a:latin typeface="Calibri" panose="020F0502020204030204" pitchFamily="34" charset="0"/>
                <a:cs typeface="Arial" panose="020B0604020202020204" pitchFamily="34" charset="0"/>
              </a:rPr>
              <a:pPr algn="r"/>
              <a:t>63</a:t>
            </a:fld>
            <a:endParaRPr lang="hu-HU" altLang="hu-HU" sz="1200">
              <a:latin typeface="Calibri" panose="020F0502020204030204" pitchFamily="34" charset="0"/>
              <a:cs typeface="Arial" panose="020B0604020202020204" pitchFamily="34" charset="0"/>
            </a:endParaRPr>
          </a:p>
        </p:txBody>
      </p:sp>
      <p:sp>
        <p:nvSpPr>
          <p:cNvPr id="99331" name="Rectangle 7">
            <a:extLst>
              <a:ext uri="{FF2B5EF4-FFF2-40B4-BE49-F238E27FC236}">
                <a16:creationId xmlns:a16="http://schemas.microsoft.com/office/drawing/2014/main" id="{B00BA9A1-69E9-C5B2-C378-FADCF267FC7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7E6E786-9064-430F-8CAA-238E60AB4432}" type="slidenum">
              <a:rPr lang="hu-HU" altLang="hu-HU" sz="1200">
                <a:latin typeface="Calibri" panose="020F0502020204030204" pitchFamily="34" charset="0"/>
                <a:cs typeface="Arial" panose="020B0604020202020204" pitchFamily="34" charset="0"/>
              </a:rPr>
              <a:pPr algn="r"/>
              <a:t>63</a:t>
            </a:fld>
            <a:endParaRPr lang="hu-HU" altLang="hu-HU" sz="1200">
              <a:latin typeface="Calibri" panose="020F0502020204030204" pitchFamily="34" charset="0"/>
              <a:cs typeface="Arial" panose="020B0604020202020204" pitchFamily="34" charset="0"/>
            </a:endParaRPr>
          </a:p>
        </p:txBody>
      </p:sp>
      <p:sp>
        <p:nvSpPr>
          <p:cNvPr id="99332" name="Rectangle 2">
            <a:extLst>
              <a:ext uri="{FF2B5EF4-FFF2-40B4-BE49-F238E27FC236}">
                <a16:creationId xmlns:a16="http://schemas.microsoft.com/office/drawing/2014/main" id="{AAE4E055-7785-062B-FA3C-503BA020EB8C}"/>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9333" name="Rectangle 3">
            <a:extLst>
              <a:ext uri="{FF2B5EF4-FFF2-40B4-BE49-F238E27FC236}">
                <a16:creationId xmlns:a16="http://schemas.microsoft.com/office/drawing/2014/main" id="{5CA3D37D-B9CA-D0CE-12C7-4A2891843C53}"/>
              </a:ext>
            </a:extLst>
          </p:cNvPr>
          <p:cNvSpPr>
            <a:spLocks noGrp="1"/>
          </p:cNvSpPr>
          <p:nvPr>
            <p:ph type="body" idx="1"/>
          </p:nvPr>
        </p:nvSpPr>
        <p:spPr/>
        <p:txBody>
          <a:bodyPr/>
          <a:lstStyle/>
          <a:p>
            <a:pPr defTabSz="457200">
              <a:spcBef>
                <a:spcPct val="0"/>
              </a:spcBef>
            </a:pPr>
            <a:r>
              <a:rPr lang="hu-HU" altLang="hu-HU"/>
              <a:t>jobb: 2012_Pain\felhasznált képek\ATLASZ KÉPEK\ 63_mod.jpg (RGB: 48, 48, 50) (91%; 12,93; 4,12)</a:t>
            </a:r>
          </a:p>
          <a:p>
            <a:pPr defTabSz="457200">
              <a:spcBef>
                <a:spcPct val="0"/>
              </a:spcBef>
            </a:pPr>
            <a:r>
              <a:rPr lang="hu-HU" altLang="hu-HU"/>
              <a:t>bal: 2012_Pain\felhasznált képek\ATLASZ KÉPEK\ 86.jpg (RGB: 48, 47, 52)</a:t>
            </a:r>
          </a:p>
          <a:p>
            <a:pPr defTabSz="457200">
              <a:spcBef>
                <a:spcPct val="0"/>
              </a:spcBef>
            </a:pPr>
            <a:r>
              <a:rPr lang="hu-HU" altLang="hu-HU"/>
              <a:t>kis kép: felső: 2011,insula (Fájdalom,Debrecen)\Fájdalom-Debrecen,2011.ppt\ insulaábra-A-FF.jpg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A0BC41-C6F6-2972-D72A-01B5C1B60C51}"/>
              </a:ext>
            </a:extLst>
          </p:cNvPr>
          <p:cNvSpPr>
            <a:spLocks noGrp="1" noChangeArrowheads="1"/>
          </p:cNvSpPr>
          <p:nvPr>
            <p:ph type="sldNum" sz="quarter" idx="5"/>
          </p:nvPr>
        </p:nvSpPr>
        <p:spPr>
          <a:ln/>
        </p:spPr>
        <p:txBody>
          <a:bodyPr/>
          <a:lstStyle/>
          <a:p>
            <a:fld id="{06B1A003-C509-49DA-979E-65EFCC0D7393}" type="slidenum">
              <a:rPr lang="hu-HU" altLang="hu-HU"/>
              <a:pPr/>
              <a:t>67</a:t>
            </a:fld>
            <a:endParaRPr lang="hu-HU" altLang="hu-HU"/>
          </a:p>
        </p:txBody>
      </p:sp>
      <p:sp>
        <p:nvSpPr>
          <p:cNvPr id="104450" name="Rectangle 7">
            <a:extLst>
              <a:ext uri="{FF2B5EF4-FFF2-40B4-BE49-F238E27FC236}">
                <a16:creationId xmlns:a16="http://schemas.microsoft.com/office/drawing/2014/main" id="{3296C989-80A4-F61C-B966-712279085E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B460220-DDBE-4D25-9467-48DC5BE1C4FE}" type="slidenum">
              <a:rPr lang="hu-HU" altLang="hu-HU" sz="1200">
                <a:cs typeface="Arial" panose="020B0604020202020204" pitchFamily="34" charset="0"/>
              </a:rPr>
              <a:pPr algn="r"/>
              <a:t>67</a:t>
            </a:fld>
            <a:endParaRPr lang="hu-HU" altLang="hu-HU" sz="1200">
              <a:cs typeface="Arial" panose="020B0604020202020204" pitchFamily="34" charset="0"/>
            </a:endParaRPr>
          </a:p>
        </p:txBody>
      </p:sp>
      <p:sp>
        <p:nvSpPr>
          <p:cNvPr id="104451" name="Rectangle 2">
            <a:extLst>
              <a:ext uri="{FF2B5EF4-FFF2-40B4-BE49-F238E27FC236}">
                <a16:creationId xmlns:a16="http://schemas.microsoft.com/office/drawing/2014/main" id="{3F675B58-F8E3-D1C2-05D0-E74B3A449CD3}"/>
              </a:ext>
            </a:extLst>
          </p:cNvPr>
          <p:cNvSpPr>
            <a:spLocks noRot="1" noChangeArrowheads="1" noTextEdit="1"/>
          </p:cNvSpPr>
          <p:nvPr>
            <p:ph type="sldImg"/>
          </p:nvPr>
        </p:nvSpPr>
        <p:spPr>
          <a:xfrm>
            <a:off x="1143000" y="685800"/>
            <a:ext cx="4573588" cy="3430588"/>
          </a:xfrm>
          <a:ln/>
          <a:extLst>
            <a:ext uri="{909E8E84-426E-40DD-AFC4-6F175D3DCCD1}">
              <a14:hiddenFill xmlns:a14="http://schemas.microsoft.com/office/drawing/2010/main">
                <a:noFill/>
              </a14:hiddenFill>
            </a:ext>
          </a:extLst>
        </p:spPr>
      </p:sp>
      <p:sp>
        <p:nvSpPr>
          <p:cNvPr id="104452" name="Rectangle 3">
            <a:extLst>
              <a:ext uri="{FF2B5EF4-FFF2-40B4-BE49-F238E27FC236}">
                <a16:creationId xmlns:a16="http://schemas.microsoft.com/office/drawing/2014/main" id="{C35CF865-B1AB-96CD-D9F9-FEC1250A3574}"/>
              </a:ext>
            </a:extLst>
          </p:cNvPr>
          <p:cNvSpPr>
            <a:spLocks noGrp="1" noChangeArrowheads="1"/>
          </p:cNvSpPr>
          <p:nvPr>
            <p:ph type="body" idx="1"/>
          </p:nvPr>
        </p:nvSpPr>
        <p:spPr/>
        <p:txBody>
          <a:bodyPr lIns="93351" tIns="46676" rIns="93351" bIns="46676"/>
          <a:lstStyle/>
          <a:p>
            <a:pPr defTabSz="457200">
              <a:spcBef>
                <a:spcPct val="0"/>
              </a:spcBef>
            </a:pPr>
            <a:r>
              <a:rPr lang="hu-HU" altLang="hu-HU"/>
              <a:t>esti mese/Kandel_page14a +b+ c+ d.jpg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A96497-5B53-8414-DE8D-454D0B75A4C1}"/>
              </a:ext>
            </a:extLst>
          </p:cNvPr>
          <p:cNvSpPr>
            <a:spLocks noGrp="1" noChangeArrowheads="1"/>
          </p:cNvSpPr>
          <p:nvPr>
            <p:ph type="sldNum" sz="quarter" idx="5"/>
          </p:nvPr>
        </p:nvSpPr>
        <p:spPr>
          <a:ln/>
        </p:spPr>
        <p:txBody>
          <a:bodyPr/>
          <a:lstStyle/>
          <a:p>
            <a:fld id="{98E9235C-E2FC-4616-BFCE-8E3B8E70EB0F}" type="slidenum">
              <a:rPr lang="hu-HU" altLang="hu-HU"/>
              <a:pPr/>
              <a:t>68</a:t>
            </a:fld>
            <a:endParaRPr lang="hu-HU" altLang="hu-HU"/>
          </a:p>
        </p:txBody>
      </p:sp>
      <p:sp>
        <p:nvSpPr>
          <p:cNvPr id="106498" name="Rectangle 7">
            <a:extLst>
              <a:ext uri="{FF2B5EF4-FFF2-40B4-BE49-F238E27FC236}">
                <a16:creationId xmlns:a16="http://schemas.microsoft.com/office/drawing/2014/main" id="{E627321A-123A-ABF6-6665-D179DDA0366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5CE3E9F-38AB-4030-8464-7871881F7706}" type="slidenum">
              <a:rPr lang="hu-HU" altLang="hu-HU" sz="1200">
                <a:cs typeface="Arial" panose="020B0604020202020204" pitchFamily="34" charset="0"/>
              </a:rPr>
              <a:pPr algn="r"/>
              <a:t>68</a:t>
            </a:fld>
            <a:endParaRPr lang="hu-HU" altLang="hu-HU" sz="1200">
              <a:cs typeface="Arial" panose="020B0604020202020204" pitchFamily="34" charset="0"/>
            </a:endParaRPr>
          </a:p>
        </p:txBody>
      </p:sp>
      <p:sp>
        <p:nvSpPr>
          <p:cNvPr id="106499" name="Rectangle 7">
            <a:extLst>
              <a:ext uri="{FF2B5EF4-FFF2-40B4-BE49-F238E27FC236}">
                <a16:creationId xmlns:a16="http://schemas.microsoft.com/office/drawing/2014/main" id="{5CE23D7C-F37F-46E5-D257-740EC03B53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F046B59-6D51-4AD1-AE96-2B34F59C75FE}"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06500" name="Rectangle 7">
            <a:extLst>
              <a:ext uri="{FF2B5EF4-FFF2-40B4-BE49-F238E27FC236}">
                <a16:creationId xmlns:a16="http://schemas.microsoft.com/office/drawing/2014/main" id="{309A6247-E6F6-6F9D-4D8A-9A8DD441F5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AD147B5-2F5F-44A1-9A33-F3B0995C8F54}"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06501" name="Rectangle 7">
            <a:extLst>
              <a:ext uri="{FF2B5EF4-FFF2-40B4-BE49-F238E27FC236}">
                <a16:creationId xmlns:a16="http://schemas.microsoft.com/office/drawing/2014/main" id="{783094FE-2B82-F911-7C6D-9106B34A9D0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CD35FD5-0F30-4C93-B5F9-35D32679C885}"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06502" name="Rectangle 7">
            <a:extLst>
              <a:ext uri="{FF2B5EF4-FFF2-40B4-BE49-F238E27FC236}">
                <a16:creationId xmlns:a16="http://schemas.microsoft.com/office/drawing/2014/main" id="{CEECE7AF-DCDA-4C04-210D-60344E3347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365560B-39BB-4E5E-94E7-03CB285CC82F}"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68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06503" name="Rectangle 2">
            <a:extLst>
              <a:ext uri="{FF2B5EF4-FFF2-40B4-BE49-F238E27FC236}">
                <a16:creationId xmlns:a16="http://schemas.microsoft.com/office/drawing/2014/main" id="{5CE5FFF2-045B-B01D-53C2-E49725EA9493}"/>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06504" name="Rectangle 3">
            <a:extLst>
              <a:ext uri="{FF2B5EF4-FFF2-40B4-BE49-F238E27FC236}">
                <a16:creationId xmlns:a16="http://schemas.microsoft.com/office/drawing/2014/main" id="{968C844B-6192-601D-CF73-6D1463C9D6F9}"/>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a:t>PhD kurzus 2011\20120125_9eloadas\szkennelt képek\ Abe_EurJNeurosci34_fig10-mod.jpg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0E2FC1-85BB-8127-49CE-A9D97DBB8934}"/>
              </a:ext>
            </a:extLst>
          </p:cNvPr>
          <p:cNvSpPr>
            <a:spLocks noGrp="1" noChangeArrowheads="1"/>
          </p:cNvSpPr>
          <p:nvPr>
            <p:ph type="sldNum" sz="quarter" idx="5"/>
          </p:nvPr>
        </p:nvSpPr>
        <p:spPr>
          <a:ln/>
        </p:spPr>
        <p:txBody>
          <a:bodyPr/>
          <a:lstStyle/>
          <a:p>
            <a:fld id="{065E5223-B116-493F-914F-A2739772D3DA}" type="slidenum">
              <a:rPr lang="hu-HU" altLang="hu-HU"/>
              <a:pPr/>
              <a:t>69</a:t>
            </a:fld>
            <a:endParaRPr lang="hu-HU" altLang="hu-HU"/>
          </a:p>
        </p:txBody>
      </p:sp>
      <p:sp>
        <p:nvSpPr>
          <p:cNvPr id="108546" name="Rectangle 7">
            <a:extLst>
              <a:ext uri="{FF2B5EF4-FFF2-40B4-BE49-F238E27FC236}">
                <a16:creationId xmlns:a16="http://schemas.microsoft.com/office/drawing/2014/main" id="{1DAFD626-D82E-67CF-892F-91DDC3C0D59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74E60B1-E492-4DDD-A59C-CC24884A93BB}" type="slidenum">
              <a:rPr lang="hu-HU" altLang="hu-HU" sz="1200">
                <a:cs typeface="Arial" panose="020B0604020202020204" pitchFamily="34" charset="0"/>
              </a:rPr>
              <a:pPr algn="r"/>
              <a:t>69</a:t>
            </a:fld>
            <a:endParaRPr lang="hu-HU" altLang="hu-HU" sz="1200">
              <a:cs typeface="Arial" panose="020B0604020202020204" pitchFamily="34" charset="0"/>
            </a:endParaRPr>
          </a:p>
        </p:txBody>
      </p:sp>
      <p:sp>
        <p:nvSpPr>
          <p:cNvPr id="108547" name="Rectangle 7">
            <a:extLst>
              <a:ext uri="{FF2B5EF4-FFF2-40B4-BE49-F238E27FC236}">
                <a16:creationId xmlns:a16="http://schemas.microsoft.com/office/drawing/2014/main" id="{A22F6249-40C0-97D6-B963-5C4A80B7162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5DE0455-7F25-47CC-A724-7C26441599B8}" type="slidenum">
              <a:rPr lang="hu-HU" altLang="hu-HU" sz="1200">
                <a:cs typeface="Arial" panose="020B0604020202020204" pitchFamily="34" charset="0"/>
              </a:rPr>
              <a:pPr algn="r"/>
              <a:t>69</a:t>
            </a:fld>
            <a:endParaRPr lang="hu-HU" altLang="hu-HU" sz="1200">
              <a:cs typeface="Arial" panose="020B0604020202020204" pitchFamily="34" charset="0"/>
            </a:endParaRPr>
          </a:p>
        </p:txBody>
      </p:sp>
      <p:sp>
        <p:nvSpPr>
          <p:cNvPr id="108548" name="Rectangle 7">
            <a:extLst>
              <a:ext uri="{FF2B5EF4-FFF2-40B4-BE49-F238E27FC236}">
                <a16:creationId xmlns:a16="http://schemas.microsoft.com/office/drawing/2014/main" id="{41853015-27BA-D7F7-F1D8-620F306D71F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2D2A335-3BC6-4DE6-967E-03795660F200}" type="slidenum">
              <a:rPr lang="hu-HU" altLang="hu-HU" sz="1200">
                <a:cs typeface="Arial" panose="020B0604020202020204" pitchFamily="34" charset="0"/>
              </a:rPr>
              <a:pPr algn="r"/>
              <a:t>69</a:t>
            </a:fld>
            <a:endParaRPr lang="hu-HU" altLang="hu-HU" sz="1200">
              <a:cs typeface="Arial" panose="020B0604020202020204" pitchFamily="34" charset="0"/>
            </a:endParaRPr>
          </a:p>
        </p:txBody>
      </p:sp>
      <p:sp>
        <p:nvSpPr>
          <p:cNvPr id="108549" name="Rectangle 2">
            <a:extLst>
              <a:ext uri="{FF2B5EF4-FFF2-40B4-BE49-F238E27FC236}">
                <a16:creationId xmlns:a16="http://schemas.microsoft.com/office/drawing/2014/main" id="{C635C4FC-953C-E5B2-7C57-4005C6BBB938}"/>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108550" name="Rectangle 3">
            <a:extLst>
              <a:ext uri="{FF2B5EF4-FFF2-40B4-BE49-F238E27FC236}">
                <a16:creationId xmlns:a16="http://schemas.microsoft.com/office/drawing/2014/main" id="{85E43B30-8FCD-3CCC-AC5D-C19DADFEA677}"/>
              </a:ext>
            </a:extLst>
          </p:cNvPr>
          <p:cNvSpPr>
            <a:spLocks noGrp="1" noChangeArrowheads="1"/>
          </p:cNvSpPr>
          <p:nvPr>
            <p:ph type="body" idx="1"/>
          </p:nvPr>
        </p:nvSpPr>
        <p:spPr/>
        <p:txBody>
          <a:bodyPr/>
          <a:lstStyle/>
          <a:p>
            <a:pPr defTabSz="457200"/>
            <a:r>
              <a:rPr lang="hu-HU" altLang="hu-HU"/>
              <a:t>Kandel5_page418_fig19_5B_200dpi.jpg + Kandel5_page422_19-8_200dpi.jpg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1E6D00-FFAA-254F-8258-8E5D6B0BACC4}"/>
              </a:ext>
            </a:extLst>
          </p:cNvPr>
          <p:cNvSpPr>
            <a:spLocks noGrp="1" noChangeArrowheads="1"/>
          </p:cNvSpPr>
          <p:nvPr>
            <p:ph type="sldNum" sz="quarter" idx="5"/>
          </p:nvPr>
        </p:nvSpPr>
        <p:spPr>
          <a:ln/>
        </p:spPr>
        <p:txBody>
          <a:bodyPr/>
          <a:lstStyle/>
          <a:p>
            <a:fld id="{073F0DC8-6740-4338-A24B-182647BBF0C1}" type="slidenum">
              <a:rPr lang="hu-HU" altLang="hu-HU"/>
              <a:pPr/>
              <a:t>70</a:t>
            </a:fld>
            <a:endParaRPr lang="hu-HU" altLang="hu-HU"/>
          </a:p>
        </p:txBody>
      </p:sp>
      <p:sp>
        <p:nvSpPr>
          <p:cNvPr id="110594" name="Rectangle 7">
            <a:extLst>
              <a:ext uri="{FF2B5EF4-FFF2-40B4-BE49-F238E27FC236}">
                <a16:creationId xmlns:a16="http://schemas.microsoft.com/office/drawing/2014/main" id="{A82994C6-3D52-7212-31A9-3571258ECEB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EEE5E98-3FEE-4FF9-9CDF-CCC420F2FDA7}" type="slidenum">
              <a:rPr lang="hu-HU" altLang="hu-HU" sz="1200">
                <a:latin typeface="Calibri" panose="020F0502020204030204" pitchFamily="34" charset="0"/>
                <a:cs typeface="Arial" panose="020B0604020202020204" pitchFamily="34" charset="0"/>
              </a:rPr>
              <a:pPr algn="r"/>
              <a:t>70</a:t>
            </a:fld>
            <a:endParaRPr lang="hu-HU" altLang="hu-HU" sz="1200">
              <a:latin typeface="Calibri" panose="020F0502020204030204" pitchFamily="34" charset="0"/>
              <a:cs typeface="Arial" panose="020B0604020202020204" pitchFamily="34" charset="0"/>
            </a:endParaRPr>
          </a:p>
        </p:txBody>
      </p:sp>
      <p:sp>
        <p:nvSpPr>
          <p:cNvPr id="110595" name="Rectangle 2">
            <a:extLst>
              <a:ext uri="{FF2B5EF4-FFF2-40B4-BE49-F238E27FC236}">
                <a16:creationId xmlns:a16="http://schemas.microsoft.com/office/drawing/2014/main" id="{8E46D2CE-A440-1EBB-0A0A-3C2A190F69C9}"/>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10596" name="Rectangle 3">
            <a:extLst>
              <a:ext uri="{FF2B5EF4-FFF2-40B4-BE49-F238E27FC236}">
                <a16:creationId xmlns:a16="http://schemas.microsoft.com/office/drawing/2014/main" id="{5C69CD19-4919-5B70-0B0E-3DBE4274A86C}"/>
              </a:ext>
            </a:extLst>
          </p:cNvPr>
          <p:cNvSpPr>
            <a:spLocks noGrp="1" noChangeArrowheads="1"/>
          </p:cNvSpPr>
          <p:nvPr>
            <p:ph type="body" idx="1"/>
          </p:nvPr>
        </p:nvSpPr>
        <p:spPr/>
        <p:txBody>
          <a:bodyPr/>
          <a:lstStyle/>
          <a:p>
            <a:pPr defTabSz="457200"/>
            <a:r>
              <a:rPr lang="hu-HU" altLang="hu-HU"/>
              <a:t>Front Hum Neurosci Vol 9, Article 343</a:t>
            </a:r>
          </a:p>
          <a:p>
            <a:pPr defTabSz="457200"/>
            <a:r>
              <a:rPr lang="hu-HU" altLang="hu-HU"/>
              <a:t>PhD kurzushoz\_2015-2016-PhD\10. előadás\ Alm_fig2bal.jpg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E05591-6FD4-BD38-79F7-29BE2D3892CE}"/>
              </a:ext>
            </a:extLst>
          </p:cNvPr>
          <p:cNvSpPr>
            <a:spLocks noGrp="1" noChangeArrowheads="1"/>
          </p:cNvSpPr>
          <p:nvPr>
            <p:ph type="sldNum" sz="quarter" idx="5"/>
          </p:nvPr>
        </p:nvSpPr>
        <p:spPr>
          <a:ln/>
        </p:spPr>
        <p:txBody>
          <a:bodyPr/>
          <a:lstStyle/>
          <a:p>
            <a:fld id="{6E0C4987-CA95-40FE-ABC9-82F7DFE292FC}" type="slidenum">
              <a:rPr lang="hu-HU" altLang="hu-HU"/>
              <a:pPr/>
              <a:t>71</a:t>
            </a:fld>
            <a:endParaRPr lang="hu-HU" altLang="hu-HU"/>
          </a:p>
        </p:txBody>
      </p:sp>
      <p:sp>
        <p:nvSpPr>
          <p:cNvPr id="112642" name="Rectangle 7">
            <a:extLst>
              <a:ext uri="{FF2B5EF4-FFF2-40B4-BE49-F238E27FC236}">
                <a16:creationId xmlns:a16="http://schemas.microsoft.com/office/drawing/2014/main" id="{30E7621E-0F2B-BDB4-1230-A38D461F7A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850B754-BE86-456F-9D0C-15A85BDF4530}" type="slidenum">
              <a:rPr lang="hu-HU" altLang="hu-HU" sz="1200">
                <a:latin typeface="Calibri" panose="020F0502020204030204" pitchFamily="34" charset="0"/>
                <a:cs typeface="Arial" panose="020B0604020202020204" pitchFamily="34" charset="0"/>
              </a:rPr>
              <a:pPr algn="r"/>
              <a:t>71</a:t>
            </a:fld>
            <a:endParaRPr lang="hu-HU" altLang="hu-HU" sz="1200">
              <a:latin typeface="Calibri" panose="020F0502020204030204" pitchFamily="34" charset="0"/>
              <a:cs typeface="Arial" panose="020B0604020202020204" pitchFamily="34" charset="0"/>
            </a:endParaRPr>
          </a:p>
        </p:txBody>
      </p:sp>
      <p:sp>
        <p:nvSpPr>
          <p:cNvPr id="112643" name="Rectangle 7">
            <a:extLst>
              <a:ext uri="{FF2B5EF4-FFF2-40B4-BE49-F238E27FC236}">
                <a16:creationId xmlns:a16="http://schemas.microsoft.com/office/drawing/2014/main" id="{AEC710E8-D433-D02A-5457-FCF35A1FB07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A165881-4EC2-4043-8A9B-C8FBD7BD7C62}" type="slidenum">
              <a:rPr lang="hu-HU" altLang="hu-HU" sz="1200">
                <a:cs typeface="Arial" panose="020B0604020202020204" pitchFamily="34" charset="0"/>
              </a:rPr>
              <a:pPr algn="r"/>
              <a:t>71</a:t>
            </a:fld>
            <a:endParaRPr lang="hu-HU" altLang="hu-HU" sz="1200">
              <a:cs typeface="Arial" panose="020B0604020202020204" pitchFamily="34" charset="0"/>
            </a:endParaRPr>
          </a:p>
        </p:txBody>
      </p:sp>
      <p:sp>
        <p:nvSpPr>
          <p:cNvPr id="112644" name="Rectangle 7">
            <a:extLst>
              <a:ext uri="{FF2B5EF4-FFF2-40B4-BE49-F238E27FC236}">
                <a16:creationId xmlns:a16="http://schemas.microsoft.com/office/drawing/2014/main" id="{F32281C3-89B0-8336-A360-83343EDD38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E481F51-13F8-4674-8AB5-F796B10B9902}" type="slidenum">
              <a:rPr lang="hu-HU" altLang="hu-HU" sz="1200">
                <a:cs typeface="Arial" panose="020B0604020202020204" pitchFamily="34" charset="0"/>
              </a:rPr>
              <a:pPr algn="r"/>
              <a:t>71</a:t>
            </a:fld>
            <a:endParaRPr lang="hu-HU" altLang="hu-HU" sz="1200">
              <a:cs typeface="Arial" panose="020B0604020202020204" pitchFamily="34" charset="0"/>
            </a:endParaRPr>
          </a:p>
        </p:txBody>
      </p:sp>
      <p:sp>
        <p:nvSpPr>
          <p:cNvPr id="112645" name="Rectangle 7">
            <a:extLst>
              <a:ext uri="{FF2B5EF4-FFF2-40B4-BE49-F238E27FC236}">
                <a16:creationId xmlns:a16="http://schemas.microsoft.com/office/drawing/2014/main" id="{A2922AB0-069F-FAD4-662E-4861544C61F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BBCEC97-FF75-4F04-BA53-AB944E4300CD}" type="slidenum">
              <a:rPr lang="hu-HU" altLang="hu-HU" sz="1200">
                <a:cs typeface="Arial" panose="020B0604020202020204" pitchFamily="34" charset="0"/>
              </a:rPr>
              <a:pPr algn="r"/>
              <a:t>71</a:t>
            </a:fld>
            <a:endParaRPr lang="hu-HU" altLang="hu-HU" sz="1200">
              <a:cs typeface="Arial" panose="020B0604020202020204" pitchFamily="34" charset="0"/>
            </a:endParaRPr>
          </a:p>
        </p:txBody>
      </p:sp>
      <p:sp>
        <p:nvSpPr>
          <p:cNvPr id="112646" name="Rectangle 7">
            <a:extLst>
              <a:ext uri="{FF2B5EF4-FFF2-40B4-BE49-F238E27FC236}">
                <a16:creationId xmlns:a16="http://schemas.microsoft.com/office/drawing/2014/main" id="{AE9C9949-7518-8AB7-E409-44FF9CEF7A9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20CBD01-F7D0-4521-8D7D-E0D43620DF10}" type="slidenum">
              <a:rPr lang="hu-HU" altLang="hu-HU" sz="1200">
                <a:cs typeface="Arial" panose="020B0604020202020204" pitchFamily="34" charset="0"/>
              </a:rPr>
              <a:pPr algn="r"/>
              <a:t>71</a:t>
            </a:fld>
            <a:endParaRPr lang="hu-HU" altLang="hu-HU" sz="1200">
              <a:cs typeface="Arial" panose="020B0604020202020204" pitchFamily="34" charset="0"/>
            </a:endParaRPr>
          </a:p>
        </p:txBody>
      </p:sp>
      <p:sp>
        <p:nvSpPr>
          <p:cNvPr id="112647" name="Rectangle 7">
            <a:extLst>
              <a:ext uri="{FF2B5EF4-FFF2-40B4-BE49-F238E27FC236}">
                <a16:creationId xmlns:a16="http://schemas.microsoft.com/office/drawing/2014/main" id="{4F69FD68-000E-1B16-FF7B-94D61199A01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74CD4CE-DC70-48D6-874A-11580635B49B}" type="slidenum">
              <a:rPr lang="hu-HU" altLang="hu-HU" sz="1200">
                <a:cs typeface="Arial" panose="020B0604020202020204" pitchFamily="34" charset="0"/>
              </a:rPr>
              <a:pPr algn="r"/>
              <a:t>71</a:t>
            </a:fld>
            <a:endParaRPr lang="hu-HU" altLang="hu-HU" sz="1200">
              <a:cs typeface="Arial" panose="020B0604020202020204" pitchFamily="34" charset="0"/>
            </a:endParaRPr>
          </a:p>
        </p:txBody>
      </p:sp>
      <p:sp>
        <p:nvSpPr>
          <p:cNvPr id="112648" name="Rectangle 2">
            <a:extLst>
              <a:ext uri="{FF2B5EF4-FFF2-40B4-BE49-F238E27FC236}">
                <a16:creationId xmlns:a16="http://schemas.microsoft.com/office/drawing/2014/main" id="{C9F7D4AA-2F3A-4AC3-3D72-837C34BB35CC}"/>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112649" name="Rectangle 3">
            <a:extLst>
              <a:ext uri="{FF2B5EF4-FFF2-40B4-BE49-F238E27FC236}">
                <a16:creationId xmlns:a16="http://schemas.microsoft.com/office/drawing/2014/main" id="{E0BD0391-B65F-8C7C-1B5F-31C1DB3827E0}"/>
              </a:ext>
            </a:extLst>
          </p:cNvPr>
          <p:cNvSpPr>
            <a:spLocks noGrp="1" noChangeArrowheads="1"/>
          </p:cNvSpPr>
          <p:nvPr>
            <p:ph type="body" idx="1"/>
          </p:nvPr>
        </p:nvSpPr>
        <p:spPr/>
        <p:txBody>
          <a:bodyPr/>
          <a:lstStyle/>
          <a:p>
            <a:pPr defTabSz="457200"/>
            <a:r>
              <a:rPr lang="hu-HU" altLang="hu-HU"/>
              <a:t>PhD kurzushoz\_2015-2016-PhD\7. előadás-Hallás\ Wang_fig6A.jpg</a:t>
            </a:r>
          </a:p>
          <a:p>
            <a:pPr defTabSz="457200"/>
            <a:r>
              <a:rPr lang="hu-HU" altLang="hu-HU"/>
              <a:t>Wang et al. (2013) Cereb Cortex 23: 2347–2356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4DFC3F-97C6-12EF-8B4B-D16F433273C2}"/>
              </a:ext>
            </a:extLst>
          </p:cNvPr>
          <p:cNvSpPr>
            <a:spLocks noGrp="1" noChangeArrowheads="1"/>
          </p:cNvSpPr>
          <p:nvPr>
            <p:ph type="sldNum" sz="quarter" idx="5"/>
          </p:nvPr>
        </p:nvSpPr>
        <p:spPr>
          <a:ln/>
        </p:spPr>
        <p:txBody>
          <a:bodyPr/>
          <a:lstStyle/>
          <a:p>
            <a:fld id="{5A703035-FAA0-401D-8E8D-127B55E4A8BF}" type="slidenum">
              <a:rPr lang="hu-HU" altLang="hu-HU"/>
              <a:pPr/>
              <a:t>72</a:t>
            </a:fld>
            <a:endParaRPr lang="hu-HU" altLang="hu-HU"/>
          </a:p>
        </p:txBody>
      </p:sp>
      <p:sp>
        <p:nvSpPr>
          <p:cNvPr id="114690" name="Rectangle 7">
            <a:extLst>
              <a:ext uri="{FF2B5EF4-FFF2-40B4-BE49-F238E27FC236}">
                <a16:creationId xmlns:a16="http://schemas.microsoft.com/office/drawing/2014/main" id="{27B7FC38-FAF1-DE06-2E21-6413562E3FE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9E4B4F5-6FCD-44D0-8A81-B66DE8AAE5AE}" type="slidenum">
              <a:rPr lang="hu-HU" altLang="hu-HU" sz="1200">
                <a:latin typeface="Calibri" panose="020F0502020204030204" pitchFamily="34" charset="0"/>
                <a:cs typeface="Arial" panose="020B0604020202020204" pitchFamily="34" charset="0"/>
              </a:rPr>
              <a:pPr algn="r"/>
              <a:t>72</a:t>
            </a:fld>
            <a:endParaRPr lang="hu-HU" altLang="hu-HU" sz="1200">
              <a:latin typeface="Calibri" panose="020F0502020204030204" pitchFamily="34" charset="0"/>
              <a:cs typeface="Arial" panose="020B0604020202020204" pitchFamily="34" charset="0"/>
            </a:endParaRPr>
          </a:p>
        </p:txBody>
      </p:sp>
      <p:sp>
        <p:nvSpPr>
          <p:cNvPr id="114691" name="Rectangle 7">
            <a:extLst>
              <a:ext uri="{FF2B5EF4-FFF2-40B4-BE49-F238E27FC236}">
                <a16:creationId xmlns:a16="http://schemas.microsoft.com/office/drawing/2014/main" id="{0639D609-1B3C-87C5-A537-60793C5F416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851A734-558B-43DA-B5B7-900DE802336B}" type="slidenum">
              <a:rPr lang="hu-HU" altLang="hu-HU" sz="1200">
                <a:ea typeface="ＭＳ Ｐゴシック" panose="020B0600070205080204" pitchFamily="34" charset="-128"/>
                <a:cs typeface="Arial" panose="020B0604020202020204" pitchFamily="34" charset="0"/>
              </a:rPr>
              <a:pPr algn="r"/>
              <a:t>72</a:t>
            </a:fld>
            <a:endParaRPr lang="hu-HU" altLang="hu-HU" sz="1200">
              <a:ea typeface="ＭＳ Ｐゴシック" panose="020B0600070205080204" pitchFamily="34" charset="-128"/>
              <a:cs typeface="Arial" panose="020B0604020202020204" pitchFamily="34" charset="0"/>
            </a:endParaRPr>
          </a:p>
        </p:txBody>
      </p:sp>
      <p:sp>
        <p:nvSpPr>
          <p:cNvPr id="114692" name="Rectangle 7">
            <a:extLst>
              <a:ext uri="{FF2B5EF4-FFF2-40B4-BE49-F238E27FC236}">
                <a16:creationId xmlns:a16="http://schemas.microsoft.com/office/drawing/2014/main" id="{B87306CA-621B-97FF-E5D4-9F30B0ECBE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42AC186-FEEF-4FA5-96BE-34642A151A16}" type="slidenum">
              <a:rPr lang="hu-HU" altLang="hu-HU" sz="1200">
                <a:ea typeface="ＭＳ Ｐゴシック" panose="020B0600070205080204" pitchFamily="34" charset="-128"/>
                <a:cs typeface="Arial" panose="020B0604020202020204" pitchFamily="34" charset="0"/>
              </a:rPr>
              <a:pPr algn="r"/>
              <a:t>72</a:t>
            </a:fld>
            <a:endParaRPr lang="hu-HU" altLang="hu-HU" sz="1200">
              <a:ea typeface="ＭＳ Ｐゴシック" panose="020B0600070205080204" pitchFamily="34" charset="-128"/>
              <a:cs typeface="Arial" panose="020B0604020202020204" pitchFamily="34" charset="0"/>
            </a:endParaRPr>
          </a:p>
        </p:txBody>
      </p:sp>
      <p:sp>
        <p:nvSpPr>
          <p:cNvPr id="114693" name="Diakép helye 1">
            <a:extLst>
              <a:ext uri="{FF2B5EF4-FFF2-40B4-BE49-F238E27FC236}">
                <a16:creationId xmlns:a16="http://schemas.microsoft.com/office/drawing/2014/main" id="{F4C3E983-646F-8BF2-FF3F-2AAFC9924EFA}"/>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14694" name="Jegyzetek helye 2">
            <a:extLst>
              <a:ext uri="{FF2B5EF4-FFF2-40B4-BE49-F238E27FC236}">
                <a16:creationId xmlns:a16="http://schemas.microsoft.com/office/drawing/2014/main" id="{CE58E9A6-5BDC-286A-0A93-DD1E38ACFA3A}"/>
              </a:ext>
            </a:extLst>
          </p:cNvPr>
          <p:cNvSpPr>
            <a:spLocks noGrp="1"/>
          </p:cNvSpPr>
          <p:nvPr>
            <p:ph type="body" idx="1"/>
          </p:nvPr>
        </p:nvSpPr>
        <p:spPr/>
        <p:txBody>
          <a:bodyPr/>
          <a:lstStyle/>
          <a:p>
            <a:pPr defTabSz="457200"/>
            <a:r>
              <a:rPr lang="hu-HU" altLang="hu-HU"/>
              <a:t>PhD kurzushoz\_2013-2014-PhD\20140417_14előadás\felhasznált képek\ Sarubbo_fig15B.jpg</a:t>
            </a:r>
          </a:p>
          <a:p>
            <a:pPr defTabSz="457200"/>
            <a:r>
              <a:rPr lang="hu-HU" altLang="hu-HU"/>
              <a:t>Brain Struct Funct (2013) 218:21–37, DOI 10.1007/s00429-011-0372-3</a:t>
            </a:r>
          </a:p>
        </p:txBody>
      </p:sp>
      <p:sp>
        <p:nvSpPr>
          <p:cNvPr id="114695" name="Dia számának helye 3">
            <a:extLst>
              <a:ext uri="{FF2B5EF4-FFF2-40B4-BE49-F238E27FC236}">
                <a16:creationId xmlns:a16="http://schemas.microsoft.com/office/drawing/2014/main" id="{B6E6742F-0502-5450-D814-E107B3B46F6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280D81A-2796-4BE3-AB46-FBD251F7A0A0}" type="slidenum">
              <a:rPr lang="hu-HU" altLang="hu-HU" sz="1200">
                <a:ea typeface="ＭＳ Ｐゴシック" panose="020B0600070205080204" pitchFamily="34" charset="-128"/>
                <a:cs typeface="Arial" panose="020B0604020202020204" pitchFamily="34" charset="0"/>
              </a:rPr>
              <a:pPr algn="r"/>
              <a:t>72</a:t>
            </a:fld>
            <a:endParaRPr lang="hu-HU" altLang="hu-HU" sz="120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D9D6B9-6B00-9F72-FDCF-B627406C7489}"/>
              </a:ext>
            </a:extLst>
          </p:cNvPr>
          <p:cNvSpPr>
            <a:spLocks noGrp="1" noChangeArrowheads="1"/>
          </p:cNvSpPr>
          <p:nvPr>
            <p:ph type="sldNum" sz="quarter" idx="5"/>
          </p:nvPr>
        </p:nvSpPr>
        <p:spPr>
          <a:ln/>
        </p:spPr>
        <p:txBody>
          <a:bodyPr/>
          <a:lstStyle/>
          <a:p>
            <a:fld id="{2D5B2C5D-685A-4194-8049-B2E24E6F2F65}" type="slidenum">
              <a:rPr lang="hu-HU" altLang="hu-HU"/>
              <a:pPr/>
              <a:t>76</a:t>
            </a:fld>
            <a:endParaRPr lang="hu-HU" altLang="hu-HU"/>
          </a:p>
        </p:txBody>
      </p:sp>
      <p:sp>
        <p:nvSpPr>
          <p:cNvPr id="120834" name="Rectangle 7">
            <a:extLst>
              <a:ext uri="{FF2B5EF4-FFF2-40B4-BE49-F238E27FC236}">
                <a16:creationId xmlns:a16="http://schemas.microsoft.com/office/drawing/2014/main" id="{4DE0DC2B-51CB-6DD1-C1BE-928F8609B81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CF91E1C-3030-4320-8BA4-FB757C7BEFD0}" type="slidenum">
              <a:rPr lang="hu-HU" altLang="hu-HU" sz="1200">
                <a:cs typeface="Arial" panose="020B0604020202020204" pitchFamily="34" charset="0"/>
              </a:rPr>
              <a:pPr algn="r"/>
              <a:t>76</a:t>
            </a:fld>
            <a:endParaRPr lang="hu-HU" altLang="hu-HU" sz="1200">
              <a:cs typeface="Arial" panose="020B0604020202020204" pitchFamily="34" charset="0"/>
            </a:endParaRPr>
          </a:p>
        </p:txBody>
      </p:sp>
      <p:sp>
        <p:nvSpPr>
          <p:cNvPr id="120835" name="Rectangle 2">
            <a:extLst>
              <a:ext uri="{FF2B5EF4-FFF2-40B4-BE49-F238E27FC236}">
                <a16:creationId xmlns:a16="http://schemas.microsoft.com/office/drawing/2014/main" id="{BB6E2895-C9FD-2A26-2B4D-2261D3BEE81B}"/>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20836" name="Rectangle 3">
            <a:extLst>
              <a:ext uri="{FF2B5EF4-FFF2-40B4-BE49-F238E27FC236}">
                <a16:creationId xmlns:a16="http://schemas.microsoft.com/office/drawing/2014/main" id="{FA504254-11D3-4B72-ABAA-25FE246B9F40}"/>
              </a:ext>
            </a:extLst>
          </p:cNvPr>
          <p:cNvSpPr>
            <a:spLocks noGrp="1" noChangeArrowheads="1"/>
          </p:cNvSpPr>
          <p:nvPr>
            <p:ph type="body" idx="1"/>
          </p:nvPr>
        </p:nvSpPr>
        <p:spPr/>
        <p:txBody>
          <a:bodyPr/>
          <a:lstStyle/>
          <a:p>
            <a:pPr defTabSz="457200">
              <a:spcBef>
                <a:spcPct val="0"/>
              </a:spcBef>
            </a:pPr>
            <a:r>
              <a:rPr lang="hu-HU" altLang="hu-HU"/>
              <a:t>őszifák.jpg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618BAF-DC1A-1C30-609F-27501B7BBFDF}"/>
              </a:ext>
            </a:extLst>
          </p:cNvPr>
          <p:cNvSpPr>
            <a:spLocks noGrp="1" noChangeArrowheads="1"/>
          </p:cNvSpPr>
          <p:nvPr>
            <p:ph type="sldNum" sz="quarter" idx="5"/>
          </p:nvPr>
        </p:nvSpPr>
        <p:spPr>
          <a:ln/>
        </p:spPr>
        <p:txBody>
          <a:bodyPr/>
          <a:lstStyle/>
          <a:p>
            <a:fld id="{BB9B4D7A-0BEA-43DA-97F7-8774C3149858}" type="slidenum">
              <a:rPr lang="hu-HU" altLang="hu-HU"/>
              <a:pPr/>
              <a:t>77</a:t>
            </a:fld>
            <a:endParaRPr lang="hu-HU" altLang="hu-HU"/>
          </a:p>
        </p:txBody>
      </p:sp>
      <p:sp>
        <p:nvSpPr>
          <p:cNvPr id="122882" name="Rectangle 7">
            <a:extLst>
              <a:ext uri="{FF2B5EF4-FFF2-40B4-BE49-F238E27FC236}">
                <a16:creationId xmlns:a16="http://schemas.microsoft.com/office/drawing/2014/main" id="{755291C0-DC40-37F1-2FF0-36093E8F421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FE3924D-81CB-4B6C-BCA5-0C6F1C6F63F3}" type="slidenum">
              <a:rPr lang="hu-HU" altLang="hu-HU" sz="1200">
                <a:latin typeface="Calibri" panose="020F0502020204030204" pitchFamily="34" charset="0"/>
                <a:cs typeface="Arial" panose="020B0604020202020204" pitchFamily="34" charset="0"/>
              </a:rPr>
              <a:pPr algn="r"/>
              <a:t>77</a:t>
            </a:fld>
            <a:endParaRPr lang="hu-HU" altLang="hu-HU" sz="1200">
              <a:latin typeface="Calibri" panose="020F0502020204030204" pitchFamily="34" charset="0"/>
              <a:cs typeface="Arial" panose="020B0604020202020204" pitchFamily="34" charset="0"/>
            </a:endParaRPr>
          </a:p>
        </p:txBody>
      </p:sp>
      <p:sp>
        <p:nvSpPr>
          <p:cNvPr id="122883" name="Rectangle 2">
            <a:extLst>
              <a:ext uri="{FF2B5EF4-FFF2-40B4-BE49-F238E27FC236}">
                <a16:creationId xmlns:a16="http://schemas.microsoft.com/office/drawing/2014/main" id="{58F61209-D7DB-2330-ECF4-60C195964885}"/>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22884" name="Rectangle 3">
            <a:extLst>
              <a:ext uri="{FF2B5EF4-FFF2-40B4-BE49-F238E27FC236}">
                <a16:creationId xmlns:a16="http://schemas.microsoft.com/office/drawing/2014/main" id="{35BEEE6E-1966-8A5A-1838-A99E0D5AF1A0}"/>
              </a:ext>
            </a:extLst>
          </p:cNvPr>
          <p:cNvSpPr>
            <a:spLocks noGrp="1" noChangeArrowheads="1"/>
          </p:cNvSpPr>
          <p:nvPr>
            <p:ph type="body" idx="1"/>
          </p:nvPr>
        </p:nvSpPr>
        <p:spPr/>
        <p:txBody>
          <a:bodyPr/>
          <a:lstStyle/>
          <a:p>
            <a:pPr defTabSz="457200"/>
            <a:r>
              <a:rPr lang="hu-HU" altLang="hu-HU"/>
              <a:t>Front Hum Neurosci 7:839</a:t>
            </a:r>
          </a:p>
          <a:p>
            <a:pPr defTabSz="457200"/>
            <a:r>
              <a:rPr lang="hu-HU" altLang="hu-HU"/>
              <a:t>PhD kurzushoz\_2015-2016-PhD\14. előadás\ Ricciardi_fig3.jpg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BCEE1-24A2-5A2C-12D1-1E8C315BAA67}"/>
              </a:ext>
            </a:extLst>
          </p:cNvPr>
          <p:cNvSpPr>
            <a:spLocks noGrp="1" noChangeArrowheads="1"/>
          </p:cNvSpPr>
          <p:nvPr>
            <p:ph type="sldNum" sz="quarter" idx="5"/>
          </p:nvPr>
        </p:nvSpPr>
        <p:spPr>
          <a:ln/>
        </p:spPr>
        <p:txBody>
          <a:bodyPr/>
          <a:lstStyle/>
          <a:p>
            <a:fld id="{0CBD06F3-C827-4C97-9A39-9EDD1325D2D4}" type="slidenum">
              <a:rPr lang="hu-HU" altLang="hu-HU"/>
              <a:pPr/>
              <a:t>9</a:t>
            </a:fld>
            <a:endParaRPr lang="hu-HU" altLang="hu-HU"/>
          </a:p>
        </p:txBody>
      </p:sp>
      <p:sp>
        <p:nvSpPr>
          <p:cNvPr id="16386" name="Rectangle 7">
            <a:extLst>
              <a:ext uri="{FF2B5EF4-FFF2-40B4-BE49-F238E27FC236}">
                <a16:creationId xmlns:a16="http://schemas.microsoft.com/office/drawing/2014/main" id="{777FD9ED-1871-1435-7F85-3E922F37A32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6B27947-ECF9-4D14-84F1-A9BE72EFF135}" type="slidenum">
              <a:rPr lang="hu-HU" altLang="hu-HU" sz="1200">
                <a:latin typeface="Calibri" panose="020F0502020204030204" pitchFamily="34" charset="0"/>
                <a:cs typeface="Arial" panose="020B0604020202020204" pitchFamily="34" charset="0"/>
              </a:rPr>
              <a:pPr algn="r"/>
              <a:t>9</a:t>
            </a:fld>
            <a:endParaRPr lang="hu-HU" altLang="hu-HU" sz="1200">
              <a:latin typeface="Calibri" panose="020F0502020204030204" pitchFamily="34" charset="0"/>
              <a:cs typeface="Arial" panose="020B0604020202020204" pitchFamily="34" charset="0"/>
            </a:endParaRPr>
          </a:p>
        </p:txBody>
      </p:sp>
      <p:sp>
        <p:nvSpPr>
          <p:cNvPr id="16387" name="Rectangle 7">
            <a:extLst>
              <a:ext uri="{FF2B5EF4-FFF2-40B4-BE49-F238E27FC236}">
                <a16:creationId xmlns:a16="http://schemas.microsoft.com/office/drawing/2014/main" id="{DED86AA2-AE3A-625F-A875-14DA8C46E0D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BD86CBB-FC46-427B-A666-7B69B31A2CA3}" type="slidenum">
              <a:rPr lang="hu-HU" altLang="hu-HU" sz="1200">
                <a:ea typeface="ＭＳ Ｐゴシック" panose="020B0600070205080204" pitchFamily="34" charset="-128"/>
                <a:cs typeface="Arial" panose="020B0604020202020204" pitchFamily="34" charset="0"/>
              </a:rPr>
              <a:pPr algn="r"/>
              <a:t>9</a:t>
            </a:fld>
            <a:endParaRPr lang="hu-HU" altLang="hu-HU" sz="1200">
              <a:ea typeface="ＭＳ Ｐゴシック" panose="020B0600070205080204" pitchFamily="34" charset="-128"/>
              <a:cs typeface="Arial" panose="020B0604020202020204" pitchFamily="34" charset="0"/>
            </a:endParaRPr>
          </a:p>
        </p:txBody>
      </p:sp>
      <p:sp>
        <p:nvSpPr>
          <p:cNvPr id="16388" name="Rectangle 7">
            <a:extLst>
              <a:ext uri="{FF2B5EF4-FFF2-40B4-BE49-F238E27FC236}">
                <a16:creationId xmlns:a16="http://schemas.microsoft.com/office/drawing/2014/main" id="{06CF2C38-F381-95B4-F056-61F3645DBF8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83318FE-04AD-497B-9623-7D678F824B2C}" type="slidenum">
              <a:rPr lang="hu-HU" altLang="hu-HU" sz="1200">
                <a:ea typeface="ＭＳ Ｐゴシック" panose="020B0600070205080204" pitchFamily="34" charset="-128"/>
                <a:cs typeface="Arial" panose="020B0604020202020204" pitchFamily="34" charset="0"/>
              </a:rPr>
              <a:pPr algn="r"/>
              <a:t>9</a:t>
            </a:fld>
            <a:endParaRPr lang="hu-HU" altLang="hu-HU" sz="1200">
              <a:ea typeface="ＭＳ Ｐゴシック" panose="020B0600070205080204" pitchFamily="34" charset="-128"/>
              <a:cs typeface="Arial" panose="020B0604020202020204" pitchFamily="34" charset="0"/>
            </a:endParaRPr>
          </a:p>
        </p:txBody>
      </p:sp>
      <p:sp>
        <p:nvSpPr>
          <p:cNvPr id="16389" name="Rectangle 7">
            <a:extLst>
              <a:ext uri="{FF2B5EF4-FFF2-40B4-BE49-F238E27FC236}">
                <a16:creationId xmlns:a16="http://schemas.microsoft.com/office/drawing/2014/main" id="{6D466F3A-30A8-6564-9E95-3D8C2DD336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7915ED9-244B-4C49-9A46-D41B28A6AA5E}" type="slidenum">
              <a:rPr lang="hu-HU" altLang="hu-HU" sz="1200">
                <a:ea typeface="ＭＳ Ｐゴシック" panose="020B0600070205080204" pitchFamily="34" charset="-128"/>
                <a:cs typeface="Arial" panose="020B0604020202020204" pitchFamily="34" charset="0"/>
              </a:rPr>
              <a:pPr algn="r"/>
              <a:t>9</a:t>
            </a:fld>
            <a:endParaRPr lang="hu-HU" altLang="hu-HU" sz="1200">
              <a:ea typeface="ＭＳ Ｐゴシック" panose="020B0600070205080204" pitchFamily="34" charset="-128"/>
              <a:cs typeface="Arial" panose="020B0604020202020204" pitchFamily="34" charset="0"/>
            </a:endParaRPr>
          </a:p>
        </p:txBody>
      </p:sp>
      <p:sp>
        <p:nvSpPr>
          <p:cNvPr id="16390" name="Rectangle 2">
            <a:extLst>
              <a:ext uri="{FF2B5EF4-FFF2-40B4-BE49-F238E27FC236}">
                <a16:creationId xmlns:a16="http://schemas.microsoft.com/office/drawing/2014/main" id="{DECEB559-3415-329E-5CBB-38B3EC76174D}"/>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16391" name="Rectangle 3">
            <a:extLst>
              <a:ext uri="{FF2B5EF4-FFF2-40B4-BE49-F238E27FC236}">
                <a16:creationId xmlns:a16="http://schemas.microsoft.com/office/drawing/2014/main" id="{8BC6A685-B818-9980-FE2A-7FAD0ED5583C}"/>
              </a:ext>
            </a:extLst>
          </p:cNvPr>
          <p:cNvSpPr>
            <a:spLocks noGrp="1" noChangeArrowheads="1"/>
          </p:cNvSpPr>
          <p:nvPr>
            <p:ph type="body" idx="1"/>
          </p:nvPr>
        </p:nvSpPr>
        <p:spPr/>
        <p:txBody>
          <a:bodyPr/>
          <a:lstStyle/>
          <a:p>
            <a:pPr defTabSz="457200"/>
            <a:r>
              <a:rPr lang="hu-HU" altLang="hu-HU"/>
              <a:t>Turlough_page293_figbox26-1-1-200dpi.jpg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0F72A8-BC76-2218-C62F-B3389DFA2317}"/>
              </a:ext>
            </a:extLst>
          </p:cNvPr>
          <p:cNvSpPr>
            <a:spLocks noGrp="1" noChangeArrowheads="1"/>
          </p:cNvSpPr>
          <p:nvPr>
            <p:ph type="sldNum" sz="quarter" idx="5"/>
          </p:nvPr>
        </p:nvSpPr>
        <p:spPr>
          <a:ln/>
        </p:spPr>
        <p:txBody>
          <a:bodyPr/>
          <a:lstStyle/>
          <a:p>
            <a:fld id="{BB5CFF10-7002-4C6B-99EF-845868339AC5}" type="slidenum">
              <a:rPr lang="hu-HU" altLang="hu-HU"/>
              <a:pPr/>
              <a:t>78</a:t>
            </a:fld>
            <a:endParaRPr lang="hu-HU" altLang="hu-HU"/>
          </a:p>
        </p:txBody>
      </p:sp>
      <p:sp>
        <p:nvSpPr>
          <p:cNvPr id="124930" name="Rectangle 7">
            <a:extLst>
              <a:ext uri="{FF2B5EF4-FFF2-40B4-BE49-F238E27FC236}">
                <a16:creationId xmlns:a16="http://schemas.microsoft.com/office/drawing/2014/main" id="{D6846389-0156-7166-00EF-0A8B2067041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FB00772-7720-4ECF-8A2D-1DCFB5F0AEEA}" type="slidenum">
              <a:rPr lang="hu-HU" altLang="hu-HU" sz="1200">
                <a:cs typeface="Arial" panose="020B0604020202020204" pitchFamily="34" charset="0"/>
              </a:rPr>
              <a:pPr algn="r"/>
              <a:t>78</a:t>
            </a:fld>
            <a:endParaRPr lang="hu-HU" altLang="hu-HU" sz="1200">
              <a:cs typeface="Arial" panose="020B0604020202020204" pitchFamily="34" charset="0"/>
            </a:endParaRPr>
          </a:p>
        </p:txBody>
      </p:sp>
      <p:sp>
        <p:nvSpPr>
          <p:cNvPr id="124931" name="Rectangle 7">
            <a:extLst>
              <a:ext uri="{FF2B5EF4-FFF2-40B4-BE49-F238E27FC236}">
                <a16:creationId xmlns:a16="http://schemas.microsoft.com/office/drawing/2014/main" id="{FB47ADD4-3BBD-5EAD-C997-9DEC402B92D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B42AEB5-3D35-44B0-81A9-72390BA2C779}"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24932" name="Rectangle 7">
            <a:extLst>
              <a:ext uri="{FF2B5EF4-FFF2-40B4-BE49-F238E27FC236}">
                <a16:creationId xmlns:a16="http://schemas.microsoft.com/office/drawing/2014/main" id="{2540D8B5-7662-4978-9618-E4F2F91BA3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F100BE7-8E01-4E06-9CF6-B551242E8D52}"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24933" name="Rectangle 7">
            <a:extLst>
              <a:ext uri="{FF2B5EF4-FFF2-40B4-BE49-F238E27FC236}">
                <a16:creationId xmlns:a16="http://schemas.microsoft.com/office/drawing/2014/main" id="{DCA32686-0E94-AC96-5ABD-E7F117D416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DD8C345-F473-41C2-92EE-6CA52B13F23E}"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24934" name="Rectangle 7">
            <a:extLst>
              <a:ext uri="{FF2B5EF4-FFF2-40B4-BE49-F238E27FC236}">
                <a16:creationId xmlns:a16="http://schemas.microsoft.com/office/drawing/2014/main" id="{C5B79640-A809-8622-72C6-5615867B152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A017F55-C12A-4B4E-84FA-97D11B273C7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24935" name="Rectangle 7">
            <a:extLst>
              <a:ext uri="{FF2B5EF4-FFF2-40B4-BE49-F238E27FC236}">
                <a16:creationId xmlns:a16="http://schemas.microsoft.com/office/drawing/2014/main" id="{980EBCD6-BDA2-3DE7-615D-5559D31999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1" tIns="46676" rIns="93351" bIns="46676" anchor="b"/>
          <a:lstStyle>
            <a:lvl1pPr defTabSz="933450">
              <a:defRPr>
                <a:solidFill>
                  <a:schemeClr val="tx1"/>
                </a:solidFill>
                <a:latin typeface="Arial" panose="020B0604020202020204" pitchFamily="34" charset="0"/>
              </a:defRPr>
            </a:lvl1pPr>
            <a:lvl2pPr marL="37931725" indent="-37474525" defTabSz="9334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4A2210B-6492-48CD-A9F4-BB45278507C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78</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24936" name="Rectangle 2">
            <a:extLst>
              <a:ext uri="{FF2B5EF4-FFF2-40B4-BE49-F238E27FC236}">
                <a16:creationId xmlns:a16="http://schemas.microsoft.com/office/drawing/2014/main" id="{E6AC446F-6A03-77E2-B5FC-A2C541664E41}"/>
              </a:ext>
            </a:extLst>
          </p:cNvPr>
          <p:cNvSpPr>
            <a:spLocks noGrp="1" noRot="1" noChangeAspect="1" noChangeArrowheads="1" noTextEdit="1"/>
          </p:cNvSpPr>
          <p:nvPr>
            <p:ph type="sldImg"/>
          </p:nvPr>
        </p:nvSpPr>
        <p:spPr>
          <a:xfrm>
            <a:off x="1143000" y="685800"/>
            <a:ext cx="4573588" cy="3430588"/>
          </a:xfrm>
          <a:ln/>
          <a:extLst>
            <a:ext uri="{909E8E84-426E-40DD-AFC4-6F175D3DCCD1}">
              <a14:hiddenFill xmlns:a14="http://schemas.microsoft.com/office/drawing/2010/main">
                <a:noFill/>
              </a14:hiddenFill>
            </a:ext>
          </a:extLst>
        </p:spPr>
      </p:sp>
      <p:sp>
        <p:nvSpPr>
          <p:cNvPr id="124937" name="Rectangle 3">
            <a:extLst>
              <a:ext uri="{FF2B5EF4-FFF2-40B4-BE49-F238E27FC236}">
                <a16:creationId xmlns:a16="http://schemas.microsoft.com/office/drawing/2014/main" id="{E532A5F6-DE37-C743-C492-FD6960FA0440}"/>
              </a:ext>
            </a:extLst>
          </p:cNvPr>
          <p:cNvSpPr>
            <a:spLocks noGrp="1" noChangeArrowheads="1"/>
          </p:cNvSpPr>
          <p:nvPr>
            <p:ph type="body" idx="1"/>
          </p:nvPr>
        </p:nvSpPr>
        <p:spPr/>
        <p:txBody>
          <a:bodyPr lIns="93351" tIns="46676" rIns="93351" bIns="46676"/>
          <a:lstStyle/>
          <a:p>
            <a:pPr defTabSz="457200">
              <a:spcBef>
                <a:spcPct val="0"/>
              </a:spcBef>
            </a:pPr>
            <a:r>
              <a:rPr lang="hu-HU" altLang="hu-HU"/>
              <a:t>NielsStensen.jpg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3C9D78-15EF-C7DB-C7A3-F4E53600F80B}"/>
              </a:ext>
            </a:extLst>
          </p:cNvPr>
          <p:cNvSpPr>
            <a:spLocks noGrp="1" noChangeArrowheads="1"/>
          </p:cNvSpPr>
          <p:nvPr>
            <p:ph type="sldNum" sz="quarter" idx="5"/>
          </p:nvPr>
        </p:nvSpPr>
        <p:spPr>
          <a:ln/>
        </p:spPr>
        <p:txBody>
          <a:bodyPr/>
          <a:lstStyle/>
          <a:p>
            <a:fld id="{61BA850C-742C-4BC4-BB6B-FF861C082111}" type="slidenum">
              <a:rPr lang="hu-HU" altLang="hu-HU"/>
              <a:pPr/>
              <a:t>81</a:t>
            </a:fld>
            <a:endParaRPr lang="hu-HU" altLang="hu-HU"/>
          </a:p>
        </p:txBody>
      </p:sp>
      <p:sp>
        <p:nvSpPr>
          <p:cNvPr id="129026" name="Rectangle 7">
            <a:extLst>
              <a:ext uri="{FF2B5EF4-FFF2-40B4-BE49-F238E27FC236}">
                <a16:creationId xmlns:a16="http://schemas.microsoft.com/office/drawing/2014/main" id="{51D2A060-6F23-D3BE-944F-8E06FF03BE2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DD6C6D6-366B-4AC9-9155-BD140DDAA219}" type="slidenum">
              <a:rPr lang="hu-HU" altLang="hu-HU" sz="1200">
                <a:latin typeface="Calibri" panose="020F0502020204030204" pitchFamily="34" charset="0"/>
                <a:cs typeface="Arial" panose="020B0604020202020204" pitchFamily="34" charset="0"/>
              </a:rPr>
              <a:pPr algn="r"/>
              <a:t>81</a:t>
            </a:fld>
            <a:endParaRPr lang="hu-HU" altLang="hu-HU" sz="1200">
              <a:latin typeface="Calibri" panose="020F0502020204030204" pitchFamily="34" charset="0"/>
              <a:cs typeface="Arial" panose="020B0604020202020204" pitchFamily="34" charset="0"/>
            </a:endParaRPr>
          </a:p>
        </p:txBody>
      </p:sp>
      <p:sp>
        <p:nvSpPr>
          <p:cNvPr id="129027" name="Rectangle 7">
            <a:extLst>
              <a:ext uri="{FF2B5EF4-FFF2-40B4-BE49-F238E27FC236}">
                <a16:creationId xmlns:a16="http://schemas.microsoft.com/office/drawing/2014/main" id="{1E761632-181F-ACBB-487F-0BAFA937F06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1DB683D-07E9-4B17-AB6C-DCDB43311E7F}" type="slidenum">
              <a:rPr lang="hu-HU" altLang="hu-HU" sz="1200">
                <a:ea typeface="ＭＳ Ｐゴシック" panose="020B0600070205080204" pitchFamily="34" charset="-128"/>
                <a:cs typeface="Arial" panose="020B0604020202020204" pitchFamily="34" charset="0"/>
              </a:rPr>
              <a:pPr algn="r"/>
              <a:t>81</a:t>
            </a:fld>
            <a:endParaRPr lang="hu-HU" altLang="hu-HU" sz="1200">
              <a:ea typeface="ＭＳ Ｐゴシック" panose="020B0600070205080204" pitchFamily="34" charset="-128"/>
              <a:cs typeface="Arial" panose="020B0604020202020204" pitchFamily="34" charset="0"/>
            </a:endParaRPr>
          </a:p>
        </p:txBody>
      </p:sp>
      <p:sp>
        <p:nvSpPr>
          <p:cNvPr id="129028" name="Rectangle 7">
            <a:extLst>
              <a:ext uri="{FF2B5EF4-FFF2-40B4-BE49-F238E27FC236}">
                <a16:creationId xmlns:a16="http://schemas.microsoft.com/office/drawing/2014/main" id="{45CA7490-4A7C-5245-5C9B-658129316B9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3C69475-C0D5-415F-91F9-37EC0C8750C6}" type="slidenum">
              <a:rPr lang="hu-HU" altLang="hu-HU" sz="1200">
                <a:ea typeface="ＭＳ Ｐゴシック" panose="020B0600070205080204" pitchFamily="34" charset="-128"/>
                <a:cs typeface="Arial" panose="020B0604020202020204" pitchFamily="34" charset="0"/>
              </a:rPr>
              <a:pPr algn="r"/>
              <a:t>81</a:t>
            </a:fld>
            <a:endParaRPr lang="hu-HU" altLang="hu-HU" sz="1200">
              <a:ea typeface="ＭＳ Ｐゴシック" panose="020B0600070205080204" pitchFamily="34" charset="-128"/>
              <a:cs typeface="Arial" panose="020B0604020202020204" pitchFamily="34" charset="0"/>
            </a:endParaRPr>
          </a:p>
        </p:txBody>
      </p:sp>
      <p:sp>
        <p:nvSpPr>
          <p:cNvPr id="129029" name="Rectangle 7">
            <a:extLst>
              <a:ext uri="{FF2B5EF4-FFF2-40B4-BE49-F238E27FC236}">
                <a16:creationId xmlns:a16="http://schemas.microsoft.com/office/drawing/2014/main" id="{2A20E1D6-30B8-9610-0D9B-A4C49EC990A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480187F-2AFE-462E-A0D0-19955B065A1D}" type="slidenum">
              <a:rPr lang="hu-HU" altLang="hu-HU" sz="1200">
                <a:ea typeface="ＭＳ Ｐゴシック" panose="020B0600070205080204" pitchFamily="34" charset="-128"/>
                <a:cs typeface="Arial" panose="020B0604020202020204" pitchFamily="34" charset="0"/>
              </a:rPr>
              <a:pPr algn="r"/>
              <a:t>81</a:t>
            </a:fld>
            <a:endParaRPr lang="hu-HU" altLang="hu-HU" sz="1200">
              <a:ea typeface="ＭＳ Ｐゴシック" panose="020B0600070205080204" pitchFamily="34" charset="-128"/>
              <a:cs typeface="Arial" panose="020B0604020202020204" pitchFamily="34" charset="0"/>
            </a:endParaRPr>
          </a:p>
        </p:txBody>
      </p:sp>
      <p:sp>
        <p:nvSpPr>
          <p:cNvPr id="129030" name="Rectangle 2">
            <a:extLst>
              <a:ext uri="{FF2B5EF4-FFF2-40B4-BE49-F238E27FC236}">
                <a16:creationId xmlns:a16="http://schemas.microsoft.com/office/drawing/2014/main" id="{0373EE4F-76E8-2B14-3CA2-3BDF3F572726}"/>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129031" name="Rectangle 3">
            <a:extLst>
              <a:ext uri="{FF2B5EF4-FFF2-40B4-BE49-F238E27FC236}">
                <a16:creationId xmlns:a16="http://schemas.microsoft.com/office/drawing/2014/main" id="{020B2103-CBCC-BFD7-0930-4B6CD95B40F5}"/>
              </a:ext>
            </a:extLst>
          </p:cNvPr>
          <p:cNvSpPr>
            <a:spLocks noGrp="1" noChangeArrowheads="1"/>
          </p:cNvSpPr>
          <p:nvPr>
            <p:ph type="body" idx="1"/>
          </p:nvPr>
        </p:nvSpPr>
        <p:spPr>
          <a:noFill/>
        </p:spPr>
        <p:txBody>
          <a:bodyPr/>
          <a:lstStyle/>
          <a:p>
            <a:pPr defTabSz="457200"/>
            <a:r>
              <a:rPr lang="hu-HU" altLang="hu-HU"/>
              <a:t>PhD kurzushoz\_2013-2014-PhD\20140417_14előadás\felhasznált képek\ Arnsten_fig3.jpg</a:t>
            </a:r>
          </a:p>
          <a:p>
            <a:pPr defTabSz="457200"/>
            <a:r>
              <a:rPr lang="hu-HU" altLang="hu-HU"/>
              <a:t>Cerebral Cortex October 2013;23:2269–2281, doi:10.1093/cercor/bht195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322DE9-BE02-9A9D-12EA-1EDCA6B7B44E}"/>
              </a:ext>
            </a:extLst>
          </p:cNvPr>
          <p:cNvSpPr>
            <a:spLocks noGrp="1" noChangeArrowheads="1"/>
          </p:cNvSpPr>
          <p:nvPr>
            <p:ph type="sldNum" sz="quarter" idx="5"/>
          </p:nvPr>
        </p:nvSpPr>
        <p:spPr>
          <a:ln/>
        </p:spPr>
        <p:txBody>
          <a:bodyPr/>
          <a:lstStyle/>
          <a:p>
            <a:fld id="{42D11140-AF25-4B88-A88F-03B3D93C1844}" type="slidenum">
              <a:rPr lang="hu-HU" altLang="hu-HU"/>
              <a:pPr/>
              <a:t>82</a:t>
            </a:fld>
            <a:endParaRPr lang="hu-HU" altLang="hu-HU"/>
          </a:p>
        </p:txBody>
      </p:sp>
      <p:sp>
        <p:nvSpPr>
          <p:cNvPr id="131074" name="Rectangle 7">
            <a:extLst>
              <a:ext uri="{FF2B5EF4-FFF2-40B4-BE49-F238E27FC236}">
                <a16:creationId xmlns:a16="http://schemas.microsoft.com/office/drawing/2014/main" id="{0BF295E7-D5D4-2163-6F3E-F7D4BE294A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0E17474-A37C-4C01-A76C-8F7FB6DF2E97}" type="slidenum">
              <a:rPr lang="hu-HU" altLang="hu-HU" sz="1200">
                <a:latin typeface="Calibri" panose="020F0502020204030204" pitchFamily="34" charset="0"/>
                <a:cs typeface="Arial" panose="020B0604020202020204" pitchFamily="34" charset="0"/>
              </a:rPr>
              <a:pPr algn="r"/>
              <a:t>82</a:t>
            </a:fld>
            <a:endParaRPr lang="hu-HU" altLang="hu-HU" sz="1200">
              <a:latin typeface="Calibri" panose="020F0502020204030204" pitchFamily="34" charset="0"/>
              <a:cs typeface="Arial" panose="020B0604020202020204" pitchFamily="34" charset="0"/>
            </a:endParaRPr>
          </a:p>
        </p:txBody>
      </p:sp>
      <p:sp>
        <p:nvSpPr>
          <p:cNvPr id="131075" name="Rectangle 7">
            <a:extLst>
              <a:ext uri="{FF2B5EF4-FFF2-40B4-BE49-F238E27FC236}">
                <a16:creationId xmlns:a16="http://schemas.microsoft.com/office/drawing/2014/main" id="{36129C97-96A7-039C-575D-E96D54A2766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80D9FE0-5123-4CC4-928B-850BFEE1D143}" type="slidenum">
              <a:rPr lang="hu-HU" altLang="hu-HU" sz="1200">
                <a:ea typeface="ＭＳ Ｐゴシック" panose="020B0600070205080204" pitchFamily="34" charset="-128"/>
                <a:cs typeface="Arial" panose="020B0604020202020204" pitchFamily="34" charset="0"/>
              </a:rPr>
              <a:pPr algn="r"/>
              <a:t>82</a:t>
            </a:fld>
            <a:endParaRPr lang="hu-HU" altLang="hu-HU" sz="1200">
              <a:ea typeface="ＭＳ Ｐゴシック" panose="020B0600070205080204" pitchFamily="34" charset="-128"/>
              <a:cs typeface="Arial" panose="020B0604020202020204" pitchFamily="34" charset="0"/>
            </a:endParaRPr>
          </a:p>
        </p:txBody>
      </p:sp>
      <p:sp>
        <p:nvSpPr>
          <p:cNvPr id="131076" name="Rectangle 7">
            <a:extLst>
              <a:ext uri="{FF2B5EF4-FFF2-40B4-BE49-F238E27FC236}">
                <a16:creationId xmlns:a16="http://schemas.microsoft.com/office/drawing/2014/main" id="{25196F77-D849-914C-8570-AE30B651F6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ED3FFFE-6A2E-48A7-B036-D8293FAA3A5B}" type="slidenum">
              <a:rPr lang="hu-HU" altLang="hu-HU" sz="1200">
                <a:ea typeface="ＭＳ Ｐゴシック" panose="020B0600070205080204" pitchFamily="34" charset="-128"/>
                <a:cs typeface="Arial" panose="020B0604020202020204" pitchFamily="34" charset="0"/>
              </a:rPr>
              <a:pPr algn="r"/>
              <a:t>82</a:t>
            </a:fld>
            <a:endParaRPr lang="hu-HU" altLang="hu-HU" sz="1200">
              <a:ea typeface="ＭＳ Ｐゴシック" panose="020B0600070205080204" pitchFamily="34" charset="-128"/>
              <a:cs typeface="Arial" panose="020B0604020202020204" pitchFamily="34" charset="0"/>
            </a:endParaRPr>
          </a:p>
        </p:txBody>
      </p:sp>
      <p:sp>
        <p:nvSpPr>
          <p:cNvPr id="131077" name="Rectangle 7">
            <a:extLst>
              <a:ext uri="{FF2B5EF4-FFF2-40B4-BE49-F238E27FC236}">
                <a16:creationId xmlns:a16="http://schemas.microsoft.com/office/drawing/2014/main" id="{CAEB9496-A4F5-6E33-1F94-3F64EFDB560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CF2D89C-7950-4B5C-AADB-EC5F24315864}" type="slidenum">
              <a:rPr lang="hu-HU" altLang="hu-HU" sz="1200">
                <a:ea typeface="ＭＳ Ｐゴシック" panose="020B0600070205080204" pitchFamily="34" charset="-128"/>
                <a:cs typeface="Arial" panose="020B0604020202020204" pitchFamily="34" charset="0"/>
              </a:rPr>
              <a:pPr algn="r"/>
              <a:t>82</a:t>
            </a:fld>
            <a:endParaRPr lang="hu-HU" altLang="hu-HU" sz="1200">
              <a:ea typeface="ＭＳ Ｐゴシック" panose="020B0600070205080204" pitchFamily="34" charset="-128"/>
              <a:cs typeface="Arial" panose="020B0604020202020204" pitchFamily="34" charset="0"/>
            </a:endParaRPr>
          </a:p>
        </p:txBody>
      </p:sp>
      <p:sp>
        <p:nvSpPr>
          <p:cNvPr id="131078" name="Rectangle 2">
            <a:extLst>
              <a:ext uri="{FF2B5EF4-FFF2-40B4-BE49-F238E27FC236}">
                <a16:creationId xmlns:a16="http://schemas.microsoft.com/office/drawing/2014/main" id="{B2124A97-D8DD-5A44-A66A-00CFF94D5830}"/>
              </a:ext>
            </a:extLst>
          </p:cNvPr>
          <p:cNvSpPr>
            <a:spLocks noRot="1" noChangeArrowheads="1" noTextEdit="1"/>
          </p:cNvSpPr>
          <p:nvPr>
            <p:ph type="sldImg"/>
          </p:nvPr>
        </p:nvSpPr>
        <p:spPr>
          <a:ln/>
          <a:extLst>
            <a:ext uri="{909E8E84-426E-40DD-AFC4-6F175D3DCCD1}">
              <a14:hiddenFill xmlns:a14="http://schemas.microsoft.com/office/drawing/2010/main">
                <a:noFill/>
              </a14:hiddenFill>
            </a:ext>
          </a:extLst>
        </p:spPr>
      </p:sp>
      <p:sp>
        <p:nvSpPr>
          <p:cNvPr id="131079" name="Rectangle 3">
            <a:extLst>
              <a:ext uri="{FF2B5EF4-FFF2-40B4-BE49-F238E27FC236}">
                <a16:creationId xmlns:a16="http://schemas.microsoft.com/office/drawing/2014/main" id="{A04BBD91-82A9-8C44-94FD-357644CCE965}"/>
              </a:ext>
            </a:extLst>
          </p:cNvPr>
          <p:cNvSpPr>
            <a:spLocks noGrp="1" noChangeArrowheads="1"/>
          </p:cNvSpPr>
          <p:nvPr>
            <p:ph type="body" idx="1"/>
          </p:nvPr>
        </p:nvSpPr>
        <p:spPr>
          <a:noFill/>
        </p:spPr>
        <p:txBody>
          <a:bodyPr/>
          <a:lstStyle/>
          <a:p>
            <a:pPr defTabSz="457200"/>
            <a:r>
              <a:rPr lang="hu-HU" altLang="hu-HU"/>
              <a:t>PhD kurzushoz\_2015-2016-PhD\6. előadás-Látás\ Bernstein_fig1.jpg</a:t>
            </a:r>
          </a:p>
          <a:p>
            <a:pPr defTabSz="457200">
              <a:spcBef>
                <a:spcPct val="0"/>
              </a:spcBef>
            </a:pPr>
            <a:r>
              <a:rPr lang="hu-HU" altLang="hu-HU"/>
              <a:t>Front Neurosci 8: article 386</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0C9138-E306-9255-7EE6-BA91BD031A63}"/>
              </a:ext>
            </a:extLst>
          </p:cNvPr>
          <p:cNvSpPr>
            <a:spLocks noGrp="1" noChangeArrowheads="1"/>
          </p:cNvSpPr>
          <p:nvPr>
            <p:ph type="sldNum" sz="quarter" idx="5"/>
          </p:nvPr>
        </p:nvSpPr>
        <p:spPr>
          <a:ln/>
        </p:spPr>
        <p:txBody>
          <a:bodyPr/>
          <a:lstStyle/>
          <a:p>
            <a:fld id="{29B1AE35-9CA9-46EC-B1B1-E9837E14F9A0}" type="slidenum">
              <a:rPr lang="hu-HU" altLang="hu-HU"/>
              <a:pPr/>
              <a:t>84</a:t>
            </a:fld>
            <a:endParaRPr lang="hu-HU" altLang="hu-HU"/>
          </a:p>
        </p:txBody>
      </p:sp>
      <p:sp>
        <p:nvSpPr>
          <p:cNvPr id="134146" name="Rectangle 2">
            <a:extLst>
              <a:ext uri="{FF2B5EF4-FFF2-40B4-BE49-F238E27FC236}">
                <a16:creationId xmlns:a16="http://schemas.microsoft.com/office/drawing/2014/main" id="{DA78A727-BEB0-F5BA-11B4-C6DF0099044C}"/>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4147" name="Rectangle 3">
            <a:extLst>
              <a:ext uri="{FF2B5EF4-FFF2-40B4-BE49-F238E27FC236}">
                <a16:creationId xmlns:a16="http://schemas.microsoft.com/office/drawing/2014/main" id="{2546D5BB-3640-D0DD-182C-5B86CEE662E5}"/>
              </a:ext>
            </a:extLst>
          </p:cNvPr>
          <p:cNvSpPr>
            <a:spLocks noGrp="1"/>
          </p:cNvSpPr>
          <p:nvPr>
            <p:ph type="body" idx="1"/>
          </p:nvPr>
        </p:nvSpPr>
        <p:spPr/>
        <p:txBody>
          <a:bodyPr/>
          <a:lstStyle/>
          <a:p>
            <a:pPr defTabSz="457200">
              <a:spcBef>
                <a:spcPct val="0"/>
              </a:spcBef>
            </a:pPr>
            <a:r>
              <a:rPr lang="hu-HU" altLang="hu-HU"/>
              <a:t>bal: CAM00230_200dpi.jpg + CAM00231_200dpi.jpg</a:t>
            </a:r>
          </a:p>
          <a:p>
            <a:pPr defTabSz="457200">
              <a:spcBef>
                <a:spcPct val="0"/>
              </a:spcBef>
            </a:pPr>
            <a:r>
              <a:rPr lang="hu-HU" altLang="hu-HU"/>
              <a:t>jobb: CAM0022620_200dpi.jpg + CAM00238_200dpi.jpg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EAE23E-BF61-C93A-CBC6-543AC1332A68}"/>
              </a:ext>
            </a:extLst>
          </p:cNvPr>
          <p:cNvSpPr>
            <a:spLocks noGrp="1" noChangeArrowheads="1"/>
          </p:cNvSpPr>
          <p:nvPr>
            <p:ph type="sldNum" sz="quarter" idx="5"/>
          </p:nvPr>
        </p:nvSpPr>
        <p:spPr>
          <a:ln/>
        </p:spPr>
        <p:txBody>
          <a:bodyPr/>
          <a:lstStyle/>
          <a:p>
            <a:fld id="{5DC15154-F883-4A17-9AFE-10E8455CA79D}" type="slidenum">
              <a:rPr lang="hu-HU" altLang="hu-HU"/>
              <a:pPr/>
              <a:t>85</a:t>
            </a:fld>
            <a:endParaRPr lang="hu-HU" altLang="hu-HU"/>
          </a:p>
        </p:txBody>
      </p:sp>
      <p:sp>
        <p:nvSpPr>
          <p:cNvPr id="136194" name="Rectangle 7">
            <a:extLst>
              <a:ext uri="{FF2B5EF4-FFF2-40B4-BE49-F238E27FC236}">
                <a16:creationId xmlns:a16="http://schemas.microsoft.com/office/drawing/2014/main" id="{04DA5B16-8E67-7E74-57EE-86F03282460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8F3477F-CED2-41DD-A7E6-83B868A18457}" type="slidenum">
              <a:rPr lang="hu-HU" altLang="hu-HU" sz="1200">
                <a:cs typeface="Arial" panose="020B0604020202020204" pitchFamily="34" charset="0"/>
              </a:rPr>
              <a:pPr algn="r"/>
              <a:t>85</a:t>
            </a:fld>
            <a:endParaRPr lang="hu-HU" altLang="hu-HU" sz="1200">
              <a:cs typeface="Arial" panose="020B0604020202020204" pitchFamily="34" charset="0"/>
            </a:endParaRPr>
          </a:p>
        </p:txBody>
      </p:sp>
      <p:sp>
        <p:nvSpPr>
          <p:cNvPr id="136195" name="Rectangle 7">
            <a:extLst>
              <a:ext uri="{FF2B5EF4-FFF2-40B4-BE49-F238E27FC236}">
                <a16:creationId xmlns:a16="http://schemas.microsoft.com/office/drawing/2014/main" id="{C7A1D024-2BC1-8C01-4C05-B84B17D7564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343F9AF-6B36-4E04-92F2-109AD55431B8}"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85</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36196" name="Rectangle 7">
            <a:extLst>
              <a:ext uri="{FF2B5EF4-FFF2-40B4-BE49-F238E27FC236}">
                <a16:creationId xmlns:a16="http://schemas.microsoft.com/office/drawing/2014/main" id="{E0608A57-5A33-9506-2865-BE8B071F8B2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DD55A469-E140-4EE7-8199-E3A7BDC4F0B2}"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85</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36197" name="Rectangle 7">
            <a:extLst>
              <a:ext uri="{FF2B5EF4-FFF2-40B4-BE49-F238E27FC236}">
                <a16:creationId xmlns:a16="http://schemas.microsoft.com/office/drawing/2014/main" id="{BA1A9325-979B-1126-7F62-6F26D6C8FC4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38AEB653-E11E-4306-8FDF-F326F73F282D}"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198" name="Rectangle 7">
            <a:extLst>
              <a:ext uri="{FF2B5EF4-FFF2-40B4-BE49-F238E27FC236}">
                <a16:creationId xmlns:a16="http://schemas.microsoft.com/office/drawing/2014/main" id="{D82F8309-C942-5309-F39D-E0C9825470B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7C5B1128-6512-4BAA-8E0D-7182BF38D307}"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199" name="Rectangle 7">
            <a:extLst>
              <a:ext uri="{FF2B5EF4-FFF2-40B4-BE49-F238E27FC236}">
                <a16:creationId xmlns:a16="http://schemas.microsoft.com/office/drawing/2014/main" id="{7DCD78A5-7B6F-3360-9160-26A5FC23A26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CDC8FD85-A2F7-402F-AA56-E5B3D8B7AE37}"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200" name="Rectangle 7">
            <a:extLst>
              <a:ext uri="{FF2B5EF4-FFF2-40B4-BE49-F238E27FC236}">
                <a16:creationId xmlns:a16="http://schemas.microsoft.com/office/drawing/2014/main" id="{6B01D050-3DEF-8AAF-1632-C139634545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25A3681B-6329-4645-9E08-4B9EFB971CC2}"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201" name="Rectangle 7">
            <a:extLst>
              <a:ext uri="{FF2B5EF4-FFF2-40B4-BE49-F238E27FC236}">
                <a16:creationId xmlns:a16="http://schemas.microsoft.com/office/drawing/2014/main" id="{37BA87CD-6C79-92C5-CCA1-1F99E73A478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50BD52D2-7658-4A13-859F-5CB986CF9FE9}"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202" name="Rectangle 7">
            <a:extLst>
              <a:ext uri="{FF2B5EF4-FFF2-40B4-BE49-F238E27FC236}">
                <a16:creationId xmlns:a16="http://schemas.microsoft.com/office/drawing/2014/main" id="{84923571-C9BC-8DB1-6139-9782039ADB8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31F9D81E-FB2A-4884-877E-42022BFB30D6}"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85</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203" name="Rectangle 2">
            <a:extLst>
              <a:ext uri="{FF2B5EF4-FFF2-40B4-BE49-F238E27FC236}">
                <a16:creationId xmlns:a16="http://schemas.microsoft.com/office/drawing/2014/main" id="{DD4A9ECB-EFDE-F826-3BFB-0C4F853F03A6}"/>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36204" name="Rectangle 3">
            <a:extLst>
              <a:ext uri="{FF2B5EF4-FFF2-40B4-BE49-F238E27FC236}">
                <a16:creationId xmlns:a16="http://schemas.microsoft.com/office/drawing/2014/main" id="{994398D1-FEEE-72F5-AD69-62AB9C6802A8}"/>
              </a:ext>
            </a:extLst>
          </p:cNvPr>
          <p:cNvSpPr>
            <a:spLocks noGrp="1" noChangeArrowheads="1"/>
          </p:cNvSpPr>
          <p:nvPr>
            <p:ph type="body" idx="1"/>
          </p:nvPr>
        </p:nvSpPr>
        <p:spPr>
          <a:xfrm>
            <a:off x="914400" y="4343400"/>
            <a:ext cx="5029200" cy="4114800"/>
          </a:xfrm>
        </p:spPr>
        <p:txBody>
          <a:bodyPr/>
          <a:lstStyle/>
          <a:p>
            <a:pPr defTabSz="457200">
              <a:spcBef>
                <a:spcPct val="0"/>
              </a:spcBef>
            </a:pPr>
            <a:r>
              <a:rPr lang="hu-HU" altLang="hu-HU"/>
              <a:t>felül: protokol-3-mod.jpg</a:t>
            </a:r>
          </a:p>
          <a:p>
            <a:pPr defTabSz="457200">
              <a:spcBef>
                <a:spcPct val="0"/>
              </a:spcBef>
            </a:pPr>
            <a:r>
              <a:rPr lang="hu-HU" altLang="hu-HU"/>
              <a:t>Törökország, 2011\ Evacikk2-GLP\ figure-2-magyar.jpg + figure-3C.jpg</a:t>
            </a:r>
          </a:p>
          <a:p>
            <a:pPr defTabSz="457200">
              <a:spcBef>
                <a:spcPct val="0"/>
              </a:spcBef>
            </a:pPr>
            <a:r>
              <a:rPr lang="fr-FR" altLang="hu-HU"/>
              <a:t>Renner</a:t>
            </a:r>
            <a:r>
              <a:rPr lang="hu-HU" altLang="hu-HU"/>
              <a:t> E</a:t>
            </a:r>
            <a:r>
              <a:rPr lang="fr-FR" altLang="hu-HU"/>
              <a:t>, Puskás</a:t>
            </a:r>
            <a:r>
              <a:rPr lang="hu-HU" altLang="hu-HU"/>
              <a:t> N</a:t>
            </a:r>
            <a:r>
              <a:rPr lang="fr-FR" altLang="hu-HU"/>
              <a:t>, Dobolyi</a:t>
            </a:r>
            <a:r>
              <a:rPr lang="hu-HU" altLang="hu-HU"/>
              <a:t> A &amp;</a:t>
            </a:r>
            <a:r>
              <a:rPr lang="fr-FR" altLang="hu-HU"/>
              <a:t> Palkovits</a:t>
            </a:r>
            <a:r>
              <a:rPr lang="hu-HU" altLang="hu-HU"/>
              <a:t> M (2011) </a:t>
            </a:r>
            <a:r>
              <a:rPr lang="en-US" altLang="hu-HU"/>
              <a:t>GLUCAGON-LIKE PEPTIDE-1 OF BRAINSTEM ORIGIN ACTIVATES DORSOMEDIAL HYPOTHALAMIC NEURONS IN SATIATED RATS</a:t>
            </a:r>
            <a:r>
              <a:rPr lang="hu-HU" altLang="hu-HU"/>
              <a:t> (submitted to publication)</a:t>
            </a:r>
            <a:endParaRPr lang="fr-FR" alt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1FC353-1C46-E6CC-ADE6-305E7BB2B8D3}"/>
              </a:ext>
            </a:extLst>
          </p:cNvPr>
          <p:cNvSpPr>
            <a:spLocks noGrp="1" noChangeArrowheads="1"/>
          </p:cNvSpPr>
          <p:nvPr>
            <p:ph type="sldNum" sz="quarter" idx="5"/>
          </p:nvPr>
        </p:nvSpPr>
        <p:spPr>
          <a:ln/>
        </p:spPr>
        <p:txBody>
          <a:bodyPr/>
          <a:lstStyle/>
          <a:p>
            <a:fld id="{E281DCCD-F766-4E9F-8DC7-C8D43CF3C8FF}" type="slidenum">
              <a:rPr lang="hu-HU" altLang="hu-HU"/>
              <a:pPr/>
              <a:t>89</a:t>
            </a:fld>
            <a:endParaRPr lang="hu-HU" altLang="hu-HU"/>
          </a:p>
        </p:txBody>
      </p:sp>
      <p:sp>
        <p:nvSpPr>
          <p:cNvPr id="141314" name="Rectangle 7">
            <a:extLst>
              <a:ext uri="{FF2B5EF4-FFF2-40B4-BE49-F238E27FC236}">
                <a16:creationId xmlns:a16="http://schemas.microsoft.com/office/drawing/2014/main" id="{D142B137-2A85-FF1E-7620-969DA474F2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9868C7A-7064-45E5-B986-56C0F8375A18}" type="slidenum">
              <a:rPr lang="hu-HU" altLang="hu-HU" sz="1200">
                <a:latin typeface="Calibri" panose="020F0502020204030204" pitchFamily="34" charset="0"/>
                <a:cs typeface="Arial" panose="020B0604020202020204" pitchFamily="34" charset="0"/>
              </a:rPr>
              <a:pPr algn="r"/>
              <a:t>89</a:t>
            </a:fld>
            <a:endParaRPr lang="hu-HU" altLang="hu-HU" sz="1200">
              <a:latin typeface="Calibri" panose="020F0502020204030204" pitchFamily="34" charset="0"/>
              <a:cs typeface="Arial" panose="020B0604020202020204" pitchFamily="34" charset="0"/>
            </a:endParaRPr>
          </a:p>
        </p:txBody>
      </p:sp>
      <p:sp>
        <p:nvSpPr>
          <p:cNvPr id="141315" name="Rectangle 7">
            <a:extLst>
              <a:ext uri="{FF2B5EF4-FFF2-40B4-BE49-F238E27FC236}">
                <a16:creationId xmlns:a16="http://schemas.microsoft.com/office/drawing/2014/main" id="{DB50BBC6-E23F-82AD-ADE9-B07472AE743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DFA3600-6B3B-4903-9B2F-0E06417C0728}"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16" name="Rectangle 7">
            <a:extLst>
              <a:ext uri="{FF2B5EF4-FFF2-40B4-BE49-F238E27FC236}">
                <a16:creationId xmlns:a16="http://schemas.microsoft.com/office/drawing/2014/main" id="{96ABD2BA-F2F4-300D-6514-15A901FAF1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BD424AC-2A20-4163-9289-065AEB3E614B}"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17" name="Rectangle 7">
            <a:extLst>
              <a:ext uri="{FF2B5EF4-FFF2-40B4-BE49-F238E27FC236}">
                <a16:creationId xmlns:a16="http://schemas.microsoft.com/office/drawing/2014/main" id="{2375BE72-CC0F-2EBD-2D61-934059E1892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53861E8-7890-411C-A994-E020C7BBCAC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18" name="Rectangle 7">
            <a:extLst>
              <a:ext uri="{FF2B5EF4-FFF2-40B4-BE49-F238E27FC236}">
                <a16:creationId xmlns:a16="http://schemas.microsoft.com/office/drawing/2014/main" id="{2423DBC9-CE00-F37D-6189-BBC160DF0F8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FBC3D1A-6557-49AF-A213-3204447B99FA}"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19" name="Rectangle 7">
            <a:extLst>
              <a:ext uri="{FF2B5EF4-FFF2-40B4-BE49-F238E27FC236}">
                <a16:creationId xmlns:a16="http://schemas.microsoft.com/office/drawing/2014/main" id="{957E431B-309C-374C-58F2-743A7B2A418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3E7A9D91-888D-4951-B65F-48A130027092}"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20" name="Rectangle 7">
            <a:extLst>
              <a:ext uri="{FF2B5EF4-FFF2-40B4-BE49-F238E27FC236}">
                <a16:creationId xmlns:a16="http://schemas.microsoft.com/office/drawing/2014/main" id="{114E1D78-C906-A94B-64B3-2AB4AAA500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B8505A4-5395-46D8-86F4-219A7B15933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21" name="Rectangle 7">
            <a:extLst>
              <a:ext uri="{FF2B5EF4-FFF2-40B4-BE49-F238E27FC236}">
                <a16:creationId xmlns:a16="http://schemas.microsoft.com/office/drawing/2014/main" id="{3B49A674-5D99-6FCF-2152-258ECD37BC28}"/>
              </a:ext>
            </a:extLst>
          </p:cNvPr>
          <p:cNvSpPr txBox="1">
            <a:spLocks noGrp="1" noChangeArrowheads="1"/>
          </p:cNvSpPr>
          <p:nvPr/>
        </p:nvSpPr>
        <p:spPr bwMode="auto">
          <a:xfrm>
            <a:off x="3886200" y="8656638"/>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DCA2091-BF29-4C6D-A073-06D6ACF7C78F}"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22" name="Rectangle 7">
            <a:extLst>
              <a:ext uri="{FF2B5EF4-FFF2-40B4-BE49-F238E27FC236}">
                <a16:creationId xmlns:a16="http://schemas.microsoft.com/office/drawing/2014/main" id="{85E8C5C4-244E-4FC9-806F-8780CFC2147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8" tIns="46284" rIns="92568" bIns="46284"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ABEA3A8-2C26-47D4-B058-786DB6E2550D}"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89</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1323" name="Rectangle 2">
            <a:extLst>
              <a:ext uri="{FF2B5EF4-FFF2-40B4-BE49-F238E27FC236}">
                <a16:creationId xmlns:a16="http://schemas.microsoft.com/office/drawing/2014/main" id="{4667B780-25EC-06FC-82C4-31021A22E10C}"/>
              </a:ext>
            </a:extLst>
          </p:cNvPr>
          <p:cNvSpPr>
            <a:spLocks noGrp="1" noRot="1" noChangeAspect="1" noChangeArrowheads="1" noTextEdit="1"/>
          </p:cNvSpPr>
          <p:nvPr>
            <p:ph type="sldImg"/>
          </p:nvPr>
        </p:nvSpPr>
        <p:spPr>
          <a:xfrm>
            <a:off x="1144588" y="685800"/>
            <a:ext cx="4572000" cy="3429000"/>
          </a:xfrm>
          <a:ln/>
          <a:extLst>
            <a:ext uri="{909E8E84-426E-40DD-AFC4-6F175D3DCCD1}">
              <a14:hiddenFill xmlns:a14="http://schemas.microsoft.com/office/drawing/2010/main">
                <a:noFill/>
              </a14:hiddenFill>
            </a:ext>
          </a:extLst>
        </p:spPr>
      </p:sp>
      <p:sp>
        <p:nvSpPr>
          <p:cNvPr id="141324" name="Rectangle 3">
            <a:extLst>
              <a:ext uri="{FF2B5EF4-FFF2-40B4-BE49-F238E27FC236}">
                <a16:creationId xmlns:a16="http://schemas.microsoft.com/office/drawing/2014/main" id="{6E13B70B-BC8A-E7D9-9DF1-B38285B934AF}"/>
              </a:ext>
            </a:extLst>
          </p:cNvPr>
          <p:cNvSpPr>
            <a:spLocks noGrp="1" noChangeArrowheads="1"/>
          </p:cNvSpPr>
          <p:nvPr>
            <p:ph type="body" idx="1"/>
          </p:nvPr>
        </p:nvSpPr>
        <p:spPr>
          <a:xfrm>
            <a:off x="914400" y="4364038"/>
            <a:ext cx="5029200" cy="4086225"/>
          </a:xfrm>
        </p:spPr>
        <p:txBody>
          <a:bodyPr lIns="91998" tIns="45999" rIns="91998" bIns="45999"/>
          <a:lstStyle/>
          <a:p>
            <a:pPr defTabSz="457200">
              <a:spcBef>
                <a:spcPct val="0"/>
              </a:spcBef>
            </a:pPr>
            <a:r>
              <a:rPr lang="hu-HU" altLang="hu-HU"/>
              <a:t>felül: Human brain-040611\ rajz2_2013-lila.jpg (69%, 7,2; 0,5 cm)</a:t>
            </a:r>
          </a:p>
          <a:p>
            <a:pPr defTabSz="457200">
              <a:spcBef>
                <a:spcPct val="0"/>
              </a:spcBef>
            </a:pPr>
            <a:r>
              <a:rPr lang="hu-HU" altLang="hu-HU"/>
              <a:t>alul: PhD kurzushoz\2011-2012-PhD\20110915_1eloadas\felhasznált képek\ 2Aabra_2013_2SIImod.jpg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64E119-FC38-A908-3806-078A7BC577B8}"/>
              </a:ext>
            </a:extLst>
          </p:cNvPr>
          <p:cNvSpPr>
            <a:spLocks noGrp="1" noChangeArrowheads="1"/>
          </p:cNvSpPr>
          <p:nvPr>
            <p:ph type="sldNum" sz="quarter" idx="5"/>
          </p:nvPr>
        </p:nvSpPr>
        <p:spPr>
          <a:ln/>
        </p:spPr>
        <p:txBody>
          <a:bodyPr/>
          <a:lstStyle/>
          <a:p>
            <a:fld id="{3A5C4304-5B41-47D9-BF02-62D5C85B1344}" type="slidenum">
              <a:rPr lang="hu-HU" altLang="hu-HU"/>
              <a:pPr/>
              <a:t>90</a:t>
            </a:fld>
            <a:endParaRPr lang="hu-HU" altLang="hu-HU"/>
          </a:p>
        </p:txBody>
      </p:sp>
      <p:sp>
        <p:nvSpPr>
          <p:cNvPr id="143362" name="Rectangle 7">
            <a:extLst>
              <a:ext uri="{FF2B5EF4-FFF2-40B4-BE49-F238E27FC236}">
                <a16:creationId xmlns:a16="http://schemas.microsoft.com/office/drawing/2014/main" id="{10F7AD57-BD33-6BAF-CA96-E4244B7CA2E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5413C28-6462-47B6-ACAC-BA7E419FA584}" type="slidenum">
              <a:rPr lang="hu-HU" altLang="hu-HU" sz="1200">
                <a:cs typeface="Arial" panose="020B0604020202020204" pitchFamily="34" charset="0"/>
              </a:rPr>
              <a:pPr algn="r"/>
              <a:t>90</a:t>
            </a:fld>
            <a:endParaRPr lang="hu-HU" altLang="hu-HU" sz="1200">
              <a:cs typeface="Arial" panose="020B0604020202020204" pitchFamily="34" charset="0"/>
            </a:endParaRPr>
          </a:p>
        </p:txBody>
      </p:sp>
      <p:sp>
        <p:nvSpPr>
          <p:cNvPr id="143363" name="Rectangle 7">
            <a:extLst>
              <a:ext uri="{FF2B5EF4-FFF2-40B4-BE49-F238E27FC236}">
                <a16:creationId xmlns:a16="http://schemas.microsoft.com/office/drawing/2014/main" id="{7B7E3439-5876-FF0F-93DB-A989F24D9B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8BF8EB6B-0D80-4A43-B089-717492C7DEC2}" type="slidenum">
              <a:rPr lang="hu-HU" altLang="hu-HU" sz="1200">
                <a:ea typeface="ＭＳ Ｐゴシック" panose="020B0600070205080204" pitchFamily="34" charset="-128"/>
                <a:cs typeface="Arial" panose="020B0604020202020204" pitchFamily="34" charset="0"/>
              </a:rPr>
              <a:pPr algn="r"/>
              <a:t>90</a:t>
            </a:fld>
            <a:endParaRPr lang="hu-HU" altLang="hu-HU" sz="1200">
              <a:ea typeface="ＭＳ Ｐゴシック" panose="020B0600070205080204" pitchFamily="34" charset="-128"/>
              <a:cs typeface="Arial" panose="020B0604020202020204" pitchFamily="34" charset="0"/>
            </a:endParaRPr>
          </a:p>
        </p:txBody>
      </p:sp>
      <p:sp>
        <p:nvSpPr>
          <p:cNvPr id="143364" name="Rectangle 7">
            <a:extLst>
              <a:ext uri="{FF2B5EF4-FFF2-40B4-BE49-F238E27FC236}">
                <a16:creationId xmlns:a16="http://schemas.microsoft.com/office/drawing/2014/main" id="{7F331D3E-206F-9E39-2DFA-04ED94DCBEF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20B4630-EC91-4E9F-8F77-8230964D13B0}" type="slidenum">
              <a:rPr lang="hu-HU" altLang="hu-HU" sz="1200">
                <a:ea typeface="ＭＳ Ｐゴシック" panose="020B0600070205080204" pitchFamily="34" charset="-128"/>
                <a:cs typeface="Arial" panose="020B0604020202020204" pitchFamily="34" charset="0"/>
              </a:rPr>
              <a:pPr algn="r"/>
              <a:t>90</a:t>
            </a:fld>
            <a:endParaRPr lang="hu-HU" altLang="hu-HU" sz="1200">
              <a:ea typeface="ＭＳ Ｐゴシック" panose="020B0600070205080204" pitchFamily="34" charset="-128"/>
              <a:cs typeface="Arial" panose="020B0604020202020204" pitchFamily="34" charset="0"/>
            </a:endParaRPr>
          </a:p>
        </p:txBody>
      </p:sp>
      <p:sp>
        <p:nvSpPr>
          <p:cNvPr id="143365" name="Rectangle 7">
            <a:extLst>
              <a:ext uri="{FF2B5EF4-FFF2-40B4-BE49-F238E27FC236}">
                <a16:creationId xmlns:a16="http://schemas.microsoft.com/office/drawing/2014/main" id="{895ECEF7-820A-E317-7BA1-2D3C7B8F0A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8A9A305-66F7-46D0-953C-B2A65F307B66}" type="slidenum">
              <a:rPr lang="hu-HU" altLang="hu-HU" sz="1200">
                <a:ea typeface="ＭＳ Ｐゴシック" panose="020B0600070205080204" pitchFamily="34" charset="-128"/>
                <a:cs typeface="Arial" panose="020B0604020202020204" pitchFamily="34" charset="0"/>
              </a:rPr>
              <a:pPr algn="r"/>
              <a:t>90</a:t>
            </a:fld>
            <a:endParaRPr lang="hu-HU" altLang="hu-HU" sz="1200">
              <a:ea typeface="ＭＳ Ｐゴシック" panose="020B0600070205080204" pitchFamily="34" charset="-128"/>
              <a:cs typeface="Arial" panose="020B0604020202020204" pitchFamily="34" charset="0"/>
            </a:endParaRPr>
          </a:p>
        </p:txBody>
      </p:sp>
      <p:sp>
        <p:nvSpPr>
          <p:cNvPr id="143366" name="Rectangle 2">
            <a:extLst>
              <a:ext uri="{FF2B5EF4-FFF2-40B4-BE49-F238E27FC236}">
                <a16:creationId xmlns:a16="http://schemas.microsoft.com/office/drawing/2014/main" id="{CBF97510-7445-F3E9-3C9C-78CA73E44B18}"/>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43367" name="Rectangle 3">
            <a:extLst>
              <a:ext uri="{FF2B5EF4-FFF2-40B4-BE49-F238E27FC236}">
                <a16:creationId xmlns:a16="http://schemas.microsoft.com/office/drawing/2014/main" id="{30E5F662-3A56-6915-62FA-48C03E36E243}"/>
              </a:ext>
            </a:extLst>
          </p:cNvPr>
          <p:cNvSpPr>
            <a:spLocks noGrp="1" noChangeArrowheads="1"/>
          </p:cNvSpPr>
          <p:nvPr>
            <p:ph type="body" idx="1"/>
          </p:nvPr>
        </p:nvSpPr>
        <p:spPr/>
        <p:txBody>
          <a:bodyPr/>
          <a:lstStyle/>
          <a:p>
            <a:pPr defTabSz="457200">
              <a:spcBef>
                <a:spcPct val="0"/>
              </a:spcBef>
            </a:pPr>
            <a:r>
              <a:rPr lang="hu-HU" altLang="hu-HU"/>
              <a:t>Fájdalom, 2010\2010_10_18\ Turlough_page236_2015a.jpg +Turlough_page236_2015b.jpg (132%; 2,75; 2,3 cm)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4FAB59-64C6-D360-AEA2-22A02B9C4738}"/>
              </a:ext>
            </a:extLst>
          </p:cNvPr>
          <p:cNvSpPr>
            <a:spLocks noGrp="1" noChangeArrowheads="1"/>
          </p:cNvSpPr>
          <p:nvPr>
            <p:ph type="sldNum" sz="quarter" idx="5"/>
          </p:nvPr>
        </p:nvSpPr>
        <p:spPr>
          <a:ln/>
        </p:spPr>
        <p:txBody>
          <a:bodyPr/>
          <a:lstStyle/>
          <a:p>
            <a:fld id="{90DA1474-0C23-4F34-BFE8-406786230299}" type="slidenum">
              <a:rPr lang="hu-HU" altLang="hu-HU"/>
              <a:pPr/>
              <a:t>91</a:t>
            </a:fld>
            <a:endParaRPr lang="hu-HU" altLang="hu-HU"/>
          </a:p>
        </p:txBody>
      </p:sp>
      <p:sp>
        <p:nvSpPr>
          <p:cNvPr id="145410" name="Rectangle 7">
            <a:extLst>
              <a:ext uri="{FF2B5EF4-FFF2-40B4-BE49-F238E27FC236}">
                <a16:creationId xmlns:a16="http://schemas.microsoft.com/office/drawing/2014/main" id="{FC0DBA07-0A2D-2F4B-A85C-A60AB5D0183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56CBD13-D640-4F1B-B71D-DE19068D6835}" type="slidenum">
              <a:rPr lang="hu-HU" altLang="hu-HU" sz="1200">
                <a:latin typeface="Calibri" panose="020F0502020204030204" pitchFamily="34" charset="0"/>
                <a:cs typeface="Arial" panose="020B0604020202020204" pitchFamily="34" charset="0"/>
              </a:rPr>
              <a:pPr algn="r"/>
              <a:t>91</a:t>
            </a:fld>
            <a:endParaRPr lang="hu-HU" altLang="hu-HU" sz="1200">
              <a:latin typeface="Calibri" panose="020F0502020204030204" pitchFamily="34" charset="0"/>
              <a:cs typeface="Arial" panose="020B0604020202020204" pitchFamily="34" charset="0"/>
            </a:endParaRPr>
          </a:p>
        </p:txBody>
      </p:sp>
      <p:sp>
        <p:nvSpPr>
          <p:cNvPr id="145411" name="Rectangle 7">
            <a:extLst>
              <a:ext uri="{FF2B5EF4-FFF2-40B4-BE49-F238E27FC236}">
                <a16:creationId xmlns:a16="http://schemas.microsoft.com/office/drawing/2014/main" id="{3D126EF6-504C-510F-D410-806BEE7593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225C254-0E25-440F-83AA-035DF4FE1E5E}" type="slidenum">
              <a:rPr lang="hu-HU" altLang="hu-HU" sz="1200">
                <a:ea typeface="ＭＳ Ｐゴシック" panose="020B0600070205080204" pitchFamily="34" charset="-128"/>
                <a:cs typeface="Arial" panose="020B0604020202020204" pitchFamily="34" charset="0"/>
              </a:rPr>
              <a:pPr algn="r"/>
              <a:t>91</a:t>
            </a:fld>
            <a:endParaRPr lang="hu-HU" altLang="hu-HU" sz="1200">
              <a:ea typeface="ＭＳ Ｐゴシック" panose="020B0600070205080204" pitchFamily="34" charset="-128"/>
              <a:cs typeface="Arial" panose="020B0604020202020204" pitchFamily="34" charset="0"/>
            </a:endParaRPr>
          </a:p>
        </p:txBody>
      </p:sp>
      <p:sp>
        <p:nvSpPr>
          <p:cNvPr id="145412" name="Rectangle 7">
            <a:extLst>
              <a:ext uri="{FF2B5EF4-FFF2-40B4-BE49-F238E27FC236}">
                <a16:creationId xmlns:a16="http://schemas.microsoft.com/office/drawing/2014/main" id="{E70F9BD6-31A3-C849-A370-0FB003F0DC2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41F101C-DF4E-446D-B802-2EB7FC3B7261}" type="slidenum">
              <a:rPr lang="hu-HU" altLang="hu-HU" sz="1200">
                <a:ea typeface="ＭＳ Ｐゴシック" panose="020B0600070205080204" pitchFamily="34" charset="-128"/>
                <a:cs typeface="Arial" panose="020B0604020202020204" pitchFamily="34" charset="0"/>
              </a:rPr>
              <a:pPr algn="r"/>
              <a:t>91</a:t>
            </a:fld>
            <a:endParaRPr lang="hu-HU" altLang="hu-HU" sz="1200">
              <a:ea typeface="ＭＳ Ｐゴシック" panose="020B0600070205080204" pitchFamily="34" charset="-128"/>
              <a:cs typeface="Arial" panose="020B0604020202020204" pitchFamily="34" charset="0"/>
            </a:endParaRPr>
          </a:p>
        </p:txBody>
      </p:sp>
      <p:sp>
        <p:nvSpPr>
          <p:cNvPr id="145413" name="Rectangle 7">
            <a:extLst>
              <a:ext uri="{FF2B5EF4-FFF2-40B4-BE49-F238E27FC236}">
                <a16:creationId xmlns:a16="http://schemas.microsoft.com/office/drawing/2014/main" id="{601EB081-1109-31BF-AADE-55E8F7BB5D5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A130043-A155-4792-882D-087DA1396B47}" type="slidenum">
              <a:rPr lang="hu-HU" altLang="hu-HU" sz="1200">
                <a:ea typeface="ＭＳ Ｐゴシック" panose="020B0600070205080204" pitchFamily="34" charset="-128"/>
                <a:cs typeface="Arial" panose="020B0604020202020204" pitchFamily="34" charset="0"/>
              </a:rPr>
              <a:pPr algn="r"/>
              <a:t>91</a:t>
            </a:fld>
            <a:endParaRPr lang="hu-HU" altLang="hu-HU" sz="1200">
              <a:ea typeface="ＭＳ Ｐゴシック" panose="020B0600070205080204" pitchFamily="34" charset="-128"/>
              <a:cs typeface="Arial" panose="020B0604020202020204" pitchFamily="34" charset="0"/>
            </a:endParaRPr>
          </a:p>
        </p:txBody>
      </p:sp>
      <p:sp>
        <p:nvSpPr>
          <p:cNvPr id="145414" name="Rectangle 7">
            <a:extLst>
              <a:ext uri="{FF2B5EF4-FFF2-40B4-BE49-F238E27FC236}">
                <a16:creationId xmlns:a16="http://schemas.microsoft.com/office/drawing/2014/main" id="{D2205C4B-4F04-FF46-05AA-3DBF68191A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1728F506-CA9B-4BCD-A65E-47E2872BDDA5}"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91</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5415" name="Rectangle 7">
            <a:extLst>
              <a:ext uri="{FF2B5EF4-FFF2-40B4-BE49-F238E27FC236}">
                <a16:creationId xmlns:a16="http://schemas.microsoft.com/office/drawing/2014/main" id="{14460779-09D6-A5A3-7E4A-F79C266BC62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9F3EC953-941F-4FAA-8D94-FCA3261470C3}"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91</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5416" name="Rectangle 7">
            <a:extLst>
              <a:ext uri="{FF2B5EF4-FFF2-40B4-BE49-F238E27FC236}">
                <a16:creationId xmlns:a16="http://schemas.microsoft.com/office/drawing/2014/main" id="{7132AADE-E127-39E2-C1D9-FAF76A1599D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AD723E78-207E-47EE-9A91-D79D2D03B7E1}"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91</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5417" name="Rectangle 2">
            <a:extLst>
              <a:ext uri="{FF2B5EF4-FFF2-40B4-BE49-F238E27FC236}">
                <a16:creationId xmlns:a16="http://schemas.microsoft.com/office/drawing/2014/main" id="{DDA56BCF-4F73-8E1A-62E0-70DE6D800F94}"/>
              </a:ext>
            </a:extLst>
          </p:cNvPr>
          <p:cNvSpPr>
            <a:spLocks noGrp="1" noRot="1" noChangeAspect="1" noChangeArrowheads="1" noTextEdit="1"/>
          </p:cNvSpPr>
          <p:nvPr>
            <p:ph type="sldImg"/>
          </p:nvPr>
        </p:nvSpPr>
        <p:spPr>
          <a:xfrm>
            <a:off x="1144588" y="685800"/>
            <a:ext cx="4572000" cy="3429000"/>
          </a:xfrm>
          <a:ln/>
          <a:extLst>
            <a:ext uri="{909E8E84-426E-40DD-AFC4-6F175D3DCCD1}">
              <a14:hiddenFill xmlns:a14="http://schemas.microsoft.com/office/drawing/2010/main">
                <a:noFill/>
              </a14:hiddenFill>
            </a:ext>
          </a:extLst>
        </p:spPr>
      </p:sp>
      <p:sp>
        <p:nvSpPr>
          <p:cNvPr id="145418" name="Rectangle 3">
            <a:extLst>
              <a:ext uri="{FF2B5EF4-FFF2-40B4-BE49-F238E27FC236}">
                <a16:creationId xmlns:a16="http://schemas.microsoft.com/office/drawing/2014/main" id="{8F3FD3BC-31AC-B885-EA92-6BDF599A2F68}"/>
              </a:ext>
            </a:extLst>
          </p:cNvPr>
          <p:cNvSpPr>
            <a:spLocks noGrp="1" noChangeArrowheads="1"/>
          </p:cNvSpPr>
          <p:nvPr>
            <p:ph type="body" idx="1"/>
          </p:nvPr>
        </p:nvSpPr>
        <p:spPr>
          <a:xfrm>
            <a:off x="687388" y="4343400"/>
            <a:ext cx="5486400" cy="4114800"/>
          </a:xfrm>
        </p:spPr>
        <p:txBody>
          <a:bodyPr/>
          <a:lstStyle/>
          <a:p>
            <a:pPr defTabSz="457200"/>
            <a:r>
              <a:rPr lang="hu-HU" altLang="hu-HU"/>
              <a:t>Human brain-040611\ rajz1-20120305.jpg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97EAAC-83E3-87BB-DA81-AD24C22B984C}"/>
              </a:ext>
            </a:extLst>
          </p:cNvPr>
          <p:cNvSpPr>
            <a:spLocks noGrp="1" noChangeArrowheads="1"/>
          </p:cNvSpPr>
          <p:nvPr>
            <p:ph type="sldNum" sz="quarter" idx="5"/>
          </p:nvPr>
        </p:nvSpPr>
        <p:spPr>
          <a:ln/>
        </p:spPr>
        <p:txBody>
          <a:bodyPr/>
          <a:lstStyle/>
          <a:p>
            <a:fld id="{3B1DB0B5-167C-43B4-A320-927892CBF8D0}" type="slidenum">
              <a:rPr lang="hu-HU" altLang="hu-HU"/>
              <a:pPr/>
              <a:t>92</a:t>
            </a:fld>
            <a:endParaRPr lang="hu-HU" altLang="hu-HU"/>
          </a:p>
        </p:txBody>
      </p:sp>
      <p:sp>
        <p:nvSpPr>
          <p:cNvPr id="147458" name="Rectangle 7">
            <a:extLst>
              <a:ext uri="{FF2B5EF4-FFF2-40B4-BE49-F238E27FC236}">
                <a16:creationId xmlns:a16="http://schemas.microsoft.com/office/drawing/2014/main" id="{4D6661C0-D021-0BD3-01F6-19290841BC8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6599E7A4-857B-4D0F-A23B-575909F72881}" type="slidenum">
              <a:rPr lang="hu-HU" altLang="hu-HU" sz="1200">
                <a:latin typeface="Calibri" panose="020F0502020204030204" pitchFamily="34" charset="0"/>
                <a:cs typeface="Arial" panose="020B0604020202020204" pitchFamily="34" charset="0"/>
              </a:rPr>
              <a:pPr algn="r"/>
              <a:t>92</a:t>
            </a:fld>
            <a:endParaRPr lang="hu-HU" altLang="hu-HU" sz="1200">
              <a:latin typeface="Calibri" panose="020F0502020204030204" pitchFamily="34" charset="0"/>
              <a:cs typeface="Arial" panose="020B0604020202020204" pitchFamily="34" charset="0"/>
            </a:endParaRPr>
          </a:p>
        </p:txBody>
      </p:sp>
      <p:sp>
        <p:nvSpPr>
          <p:cNvPr id="147459" name="Rectangle 7">
            <a:extLst>
              <a:ext uri="{FF2B5EF4-FFF2-40B4-BE49-F238E27FC236}">
                <a16:creationId xmlns:a16="http://schemas.microsoft.com/office/drawing/2014/main" id="{A04C3E65-E843-21C8-F21D-C910C833F86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841AD6F-365F-4B5D-9C38-548BB01DA4D0}" type="slidenum">
              <a:rPr lang="hu-HU" altLang="hu-HU" sz="1200">
                <a:ea typeface="ＭＳ Ｐゴシック" panose="020B0600070205080204" pitchFamily="34" charset="-128"/>
                <a:cs typeface="Arial" panose="020B0604020202020204" pitchFamily="34" charset="0"/>
              </a:rPr>
              <a:pPr algn="r"/>
              <a:t>92</a:t>
            </a:fld>
            <a:endParaRPr lang="hu-HU" altLang="hu-HU" sz="1200">
              <a:ea typeface="ＭＳ Ｐゴシック" panose="020B0600070205080204" pitchFamily="34" charset="-128"/>
              <a:cs typeface="Arial" panose="020B0604020202020204" pitchFamily="34" charset="0"/>
            </a:endParaRPr>
          </a:p>
        </p:txBody>
      </p:sp>
      <p:sp>
        <p:nvSpPr>
          <p:cNvPr id="147460" name="Rectangle 7">
            <a:extLst>
              <a:ext uri="{FF2B5EF4-FFF2-40B4-BE49-F238E27FC236}">
                <a16:creationId xmlns:a16="http://schemas.microsoft.com/office/drawing/2014/main" id="{40836227-13D7-EAA0-0FAA-3C77011BEFC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0665704-3244-43E2-9D8C-C978121F92CD}" type="slidenum">
              <a:rPr lang="hu-HU" altLang="hu-HU" sz="1200">
                <a:ea typeface="ＭＳ Ｐゴシック" panose="020B0600070205080204" pitchFamily="34" charset="-128"/>
                <a:cs typeface="Arial" panose="020B0604020202020204" pitchFamily="34" charset="0"/>
              </a:rPr>
              <a:pPr algn="r"/>
              <a:t>92</a:t>
            </a:fld>
            <a:endParaRPr lang="hu-HU" altLang="hu-HU" sz="1200">
              <a:ea typeface="ＭＳ Ｐゴシック" panose="020B0600070205080204" pitchFamily="34" charset="-128"/>
              <a:cs typeface="Arial" panose="020B0604020202020204" pitchFamily="34" charset="0"/>
            </a:endParaRPr>
          </a:p>
        </p:txBody>
      </p:sp>
      <p:sp>
        <p:nvSpPr>
          <p:cNvPr id="147461" name="Rectangle 7">
            <a:extLst>
              <a:ext uri="{FF2B5EF4-FFF2-40B4-BE49-F238E27FC236}">
                <a16:creationId xmlns:a16="http://schemas.microsoft.com/office/drawing/2014/main" id="{4C998D8B-B78C-3DDE-CB4F-FDBC0639FD5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B2AA8D9-4BC8-4547-B07B-87548DC77F3B}" type="slidenum">
              <a:rPr lang="hu-HU" altLang="hu-HU" sz="1200">
                <a:ea typeface="ＭＳ Ｐゴシック" panose="020B0600070205080204" pitchFamily="34" charset="-128"/>
                <a:cs typeface="Arial" panose="020B0604020202020204" pitchFamily="34" charset="0"/>
              </a:rPr>
              <a:pPr algn="r"/>
              <a:t>92</a:t>
            </a:fld>
            <a:endParaRPr lang="hu-HU" altLang="hu-HU" sz="1200">
              <a:ea typeface="ＭＳ Ｐゴシック" panose="020B0600070205080204" pitchFamily="34" charset="-128"/>
              <a:cs typeface="Arial" panose="020B0604020202020204" pitchFamily="34" charset="0"/>
            </a:endParaRPr>
          </a:p>
        </p:txBody>
      </p:sp>
      <p:sp>
        <p:nvSpPr>
          <p:cNvPr id="147462" name="Rectangle 7">
            <a:extLst>
              <a:ext uri="{FF2B5EF4-FFF2-40B4-BE49-F238E27FC236}">
                <a16:creationId xmlns:a16="http://schemas.microsoft.com/office/drawing/2014/main" id="{AE6A6586-95D7-C5C3-03FC-52ADA3EB450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3682C0C9-A9AE-4B2E-AFEF-0E89B59F9CDA}"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3" name="Rectangle 7">
            <a:extLst>
              <a:ext uri="{FF2B5EF4-FFF2-40B4-BE49-F238E27FC236}">
                <a16:creationId xmlns:a16="http://schemas.microsoft.com/office/drawing/2014/main" id="{05C4B103-5E1C-388F-8CCC-00F085A38F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83B355C4-2CD6-438F-A8D1-625E9709E059}"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4" name="Rectangle 7">
            <a:extLst>
              <a:ext uri="{FF2B5EF4-FFF2-40B4-BE49-F238E27FC236}">
                <a16:creationId xmlns:a16="http://schemas.microsoft.com/office/drawing/2014/main" id="{20EE09C3-560D-5574-4C2F-9F508ACD5F7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346543E8-1915-411F-94D6-3E5B8C4DCE17}"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5" name="Rectangle 7">
            <a:extLst>
              <a:ext uri="{FF2B5EF4-FFF2-40B4-BE49-F238E27FC236}">
                <a16:creationId xmlns:a16="http://schemas.microsoft.com/office/drawing/2014/main" id="{0AB33214-4C96-5401-F09D-1BDF9D1DC63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D2146C9A-DE73-4B6E-9814-9A9B9CF56111}"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6" name="Rectangle 7">
            <a:extLst>
              <a:ext uri="{FF2B5EF4-FFF2-40B4-BE49-F238E27FC236}">
                <a16:creationId xmlns:a16="http://schemas.microsoft.com/office/drawing/2014/main" id="{AE70278B-7143-B7B0-C452-84E40DE0AEF9}"/>
              </a:ext>
            </a:extLst>
          </p:cNvPr>
          <p:cNvSpPr txBox="1">
            <a:spLocks noGrp="1" noChangeArrowheads="1"/>
          </p:cNvSpPr>
          <p:nvPr/>
        </p:nvSpPr>
        <p:spPr bwMode="auto">
          <a:xfrm>
            <a:off x="3886200" y="8656638"/>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60872570-C25B-40D3-9F01-AABF6B903668}"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7" name="Rectangle 7">
            <a:extLst>
              <a:ext uri="{FF2B5EF4-FFF2-40B4-BE49-F238E27FC236}">
                <a16:creationId xmlns:a16="http://schemas.microsoft.com/office/drawing/2014/main" id="{78305AEC-0A1D-DB6A-D8D2-6BCAA22DA3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9C7297C4-B46C-4BFD-813B-36C222D8C51E}"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8" name="Rectangle 7">
            <a:extLst>
              <a:ext uri="{FF2B5EF4-FFF2-40B4-BE49-F238E27FC236}">
                <a16:creationId xmlns:a16="http://schemas.microsoft.com/office/drawing/2014/main" id="{EB66960A-84F3-7796-CBEA-AC3E06D878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79D1BAFF-55F8-46E5-8FA6-847E47618FFE}"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69" name="Rectangle 7">
            <a:extLst>
              <a:ext uri="{FF2B5EF4-FFF2-40B4-BE49-F238E27FC236}">
                <a16:creationId xmlns:a16="http://schemas.microsoft.com/office/drawing/2014/main" id="{6F0CFB47-F9EA-3DA4-FADA-12066C73032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163E6657-405E-48E9-AFC0-A55BE9C8B0F3}"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70" name="Rectangle 7">
            <a:extLst>
              <a:ext uri="{FF2B5EF4-FFF2-40B4-BE49-F238E27FC236}">
                <a16:creationId xmlns:a16="http://schemas.microsoft.com/office/drawing/2014/main" id="{8B0BF1ED-0D1F-D05D-EBA0-0E64D8AF3EB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92A3F399-3EFD-4147-B503-67AB9F829669}"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71" name="Rectangle 7">
            <a:extLst>
              <a:ext uri="{FF2B5EF4-FFF2-40B4-BE49-F238E27FC236}">
                <a16:creationId xmlns:a16="http://schemas.microsoft.com/office/drawing/2014/main" id="{55B981D7-BE69-8033-64C5-5ACBFE60CAC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34D1643D-9055-4440-95DC-374A5AEA485B}" type="slidenum">
              <a:rPr lang="hu-HU" altLang="hu-HU" sz="1200">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72" name="Rectangle 7">
            <a:extLst>
              <a:ext uri="{FF2B5EF4-FFF2-40B4-BE49-F238E27FC236}">
                <a16:creationId xmlns:a16="http://schemas.microsoft.com/office/drawing/2014/main" id="{03A93C7D-62E7-3E87-BF5B-276E229327A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8" tIns="45999" rIns="91998" bIns="45999" anchor="b"/>
          <a:lstStyle>
            <a:lvl1pPr defTabSz="920750">
              <a:defRPr>
                <a:solidFill>
                  <a:schemeClr val="tx1"/>
                </a:solidFill>
                <a:latin typeface="Arial" panose="020B0604020202020204" pitchFamily="34" charset="0"/>
              </a:defRPr>
            </a:lvl1pPr>
            <a:lvl2pPr marL="37931725" indent="-37474525" defTabSz="920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eaLnBrk="0" hangingPunct="0"/>
            <a:fld id="{1E76248F-1ED3-4338-AB73-D0EDDE5A1194}" type="slidenum">
              <a:rPr lang="hu-HU" altLang="hu-HU" sz="1200" b="1" i="1" u="sng">
                <a:latin typeface="Times New Roman" panose="02020603050405020304" pitchFamily="18" charset="0"/>
                <a:ea typeface="ＭＳ Ｐゴシック" panose="020B0600070205080204" pitchFamily="34" charset="-128"/>
                <a:cs typeface="Arial" panose="020B0604020202020204" pitchFamily="34" charset="0"/>
              </a:rPr>
              <a:pPr algn="r" eaLnBrk="0" hangingPunct="0"/>
              <a:t>92</a:t>
            </a:fld>
            <a:endParaRPr lang="hu-HU" altLang="hu-HU" sz="1200" b="1" i="1" u="sng">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7473" name="Rectangle 2">
            <a:extLst>
              <a:ext uri="{FF2B5EF4-FFF2-40B4-BE49-F238E27FC236}">
                <a16:creationId xmlns:a16="http://schemas.microsoft.com/office/drawing/2014/main" id="{2DDD7106-6D25-E714-6EEC-D80395DE1342}"/>
              </a:ext>
            </a:extLst>
          </p:cNvPr>
          <p:cNvSpPr>
            <a:spLocks noGrp="1" noRot="1" noChangeAspect="1" noChangeArrowheads="1" noTextEdit="1"/>
          </p:cNvSpPr>
          <p:nvPr>
            <p:ph type="sldImg"/>
          </p:nvPr>
        </p:nvSpPr>
        <p:spPr>
          <a:xfrm>
            <a:off x="1166813" y="692150"/>
            <a:ext cx="4527550" cy="3395663"/>
          </a:xfrm>
          <a:ln/>
          <a:extLst>
            <a:ext uri="{909E8E84-426E-40DD-AFC4-6F175D3DCCD1}">
              <a14:hiddenFill xmlns:a14="http://schemas.microsoft.com/office/drawing/2010/main">
                <a:noFill/>
              </a14:hiddenFill>
            </a:ext>
          </a:extLst>
        </p:spPr>
      </p:sp>
      <p:sp>
        <p:nvSpPr>
          <p:cNvPr id="147474" name="Rectangle 3">
            <a:extLst>
              <a:ext uri="{FF2B5EF4-FFF2-40B4-BE49-F238E27FC236}">
                <a16:creationId xmlns:a16="http://schemas.microsoft.com/office/drawing/2014/main" id="{E09838C4-3A3B-674F-2D09-343EC421DFA0}"/>
              </a:ext>
            </a:extLst>
          </p:cNvPr>
          <p:cNvSpPr>
            <a:spLocks noGrp="1" noChangeArrowheads="1"/>
          </p:cNvSpPr>
          <p:nvPr>
            <p:ph type="body" idx="1"/>
          </p:nvPr>
        </p:nvSpPr>
        <p:spPr>
          <a:xfrm>
            <a:off x="914400" y="4343400"/>
            <a:ext cx="5029200" cy="4114800"/>
          </a:xfrm>
        </p:spPr>
        <p:txBody>
          <a:bodyPr lIns="91998" tIns="45999" rIns="91998" bIns="45999"/>
          <a:lstStyle/>
          <a:p>
            <a:pPr defTabSz="457200"/>
            <a:r>
              <a:rPr lang="hu-HU" altLang="hu-HU"/>
              <a:t>2011,insula (Fájdalom,Debrecen)\20110915\ parietal_2016_1.jpg + parietal_2016_2.jpg + parietal_2016_3.jpg + parietal_2016_4.jpg + parietal_2016_5a.jpg + parietal_2016_5b.jpg</a:t>
            </a:r>
          </a:p>
          <a:p>
            <a:pPr defTabSz="457200"/>
            <a:r>
              <a:rPr lang="hu-HU" altLang="hu-HU"/>
              <a:t>(méret: 150%, pozíció: 3,9; 3,9 cm)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ACFB8B-C7F6-3DCF-6452-E261A9E97D9B}"/>
              </a:ext>
            </a:extLst>
          </p:cNvPr>
          <p:cNvSpPr>
            <a:spLocks noGrp="1" noChangeArrowheads="1"/>
          </p:cNvSpPr>
          <p:nvPr>
            <p:ph type="sldNum" sz="quarter" idx="5"/>
          </p:nvPr>
        </p:nvSpPr>
        <p:spPr>
          <a:ln/>
        </p:spPr>
        <p:txBody>
          <a:bodyPr/>
          <a:lstStyle/>
          <a:p>
            <a:fld id="{E7648ADD-EEB3-4D11-90E8-995BE9F15860}" type="slidenum">
              <a:rPr lang="hu-HU" altLang="hu-HU"/>
              <a:pPr/>
              <a:t>93</a:t>
            </a:fld>
            <a:endParaRPr lang="hu-HU" altLang="hu-HU"/>
          </a:p>
        </p:txBody>
      </p:sp>
      <p:sp>
        <p:nvSpPr>
          <p:cNvPr id="149506" name="Rectangle 7">
            <a:extLst>
              <a:ext uri="{FF2B5EF4-FFF2-40B4-BE49-F238E27FC236}">
                <a16:creationId xmlns:a16="http://schemas.microsoft.com/office/drawing/2014/main" id="{398CA4F1-2CE4-0BA8-B060-67D63F90254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DA80428-712E-48FE-B3F2-F4B9C5E69043}" type="slidenum">
              <a:rPr lang="hu-HU" altLang="hu-HU" sz="1200">
                <a:latin typeface="Calibri" panose="020F0502020204030204" pitchFamily="34" charset="0"/>
                <a:cs typeface="Arial" panose="020B0604020202020204" pitchFamily="34" charset="0"/>
              </a:rPr>
              <a:pPr algn="r"/>
              <a:t>93</a:t>
            </a:fld>
            <a:endParaRPr lang="hu-HU" altLang="hu-HU" sz="1200">
              <a:latin typeface="Calibri" panose="020F0502020204030204" pitchFamily="34" charset="0"/>
              <a:cs typeface="Arial" panose="020B0604020202020204" pitchFamily="34" charset="0"/>
            </a:endParaRPr>
          </a:p>
        </p:txBody>
      </p:sp>
      <p:sp>
        <p:nvSpPr>
          <p:cNvPr id="149507" name="Rectangle 7">
            <a:extLst>
              <a:ext uri="{FF2B5EF4-FFF2-40B4-BE49-F238E27FC236}">
                <a16:creationId xmlns:a16="http://schemas.microsoft.com/office/drawing/2014/main" id="{C5C6346A-5C2D-DAF9-85A1-28F8B938B95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B7B86B6-D1DE-45F0-A15C-A462ED07F38B}"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93</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9508" name="Rectangle 7">
            <a:extLst>
              <a:ext uri="{FF2B5EF4-FFF2-40B4-BE49-F238E27FC236}">
                <a16:creationId xmlns:a16="http://schemas.microsoft.com/office/drawing/2014/main" id="{8A208625-1204-3C0E-CE73-4049689F254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0C9BD1B8-570E-4E19-8823-D5837AFE5927}"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93</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9509" name="Rectangle 7">
            <a:extLst>
              <a:ext uri="{FF2B5EF4-FFF2-40B4-BE49-F238E27FC236}">
                <a16:creationId xmlns:a16="http://schemas.microsoft.com/office/drawing/2014/main" id="{20A6759F-5101-EB2B-C712-11907DC3BDD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9D19E1E2-E8CF-4AFD-BB97-DCB120C1520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93</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49510" name="Rectangle 2">
            <a:extLst>
              <a:ext uri="{FF2B5EF4-FFF2-40B4-BE49-F238E27FC236}">
                <a16:creationId xmlns:a16="http://schemas.microsoft.com/office/drawing/2014/main" id="{F4CD7CC5-3838-E112-ABB3-EDA3E6CDE5C5}"/>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49511" name="Rectangle 3">
            <a:extLst>
              <a:ext uri="{FF2B5EF4-FFF2-40B4-BE49-F238E27FC236}">
                <a16:creationId xmlns:a16="http://schemas.microsoft.com/office/drawing/2014/main" id="{F7D13C2E-5244-8130-F9D1-F12B570249CC}"/>
              </a:ext>
            </a:extLst>
          </p:cNvPr>
          <p:cNvSpPr>
            <a:spLocks noGrp="1" noChangeArrowheads="1"/>
          </p:cNvSpPr>
          <p:nvPr>
            <p:ph type="body" idx="1"/>
          </p:nvPr>
        </p:nvSpPr>
        <p:spPr/>
        <p:txBody>
          <a:bodyPr/>
          <a:lstStyle/>
          <a:p>
            <a:pPr defTabSz="457200">
              <a:spcBef>
                <a:spcPct val="0"/>
              </a:spcBef>
            </a:pPr>
            <a:r>
              <a:rPr lang="hu-HU" altLang="hu-HU"/>
              <a:t>D:\A_PM\Publications\PM-PUBL\2015\Komoly-Palkovits könyv\ábrák-táblázatok\ 26-8_cut_mod.jpg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C484DE-AB06-CF45-C071-0357649E764B}"/>
              </a:ext>
            </a:extLst>
          </p:cNvPr>
          <p:cNvSpPr>
            <a:spLocks noGrp="1" noChangeArrowheads="1"/>
          </p:cNvSpPr>
          <p:nvPr>
            <p:ph type="sldNum" sz="quarter" idx="5"/>
          </p:nvPr>
        </p:nvSpPr>
        <p:spPr>
          <a:ln/>
        </p:spPr>
        <p:txBody>
          <a:bodyPr/>
          <a:lstStyle/>
          <a:p>
            <a:fld id="{B514FCCA-6286-4900-8123-58958BBF0312}" type="slidenum">
              <a:rPr lang="hu-HU" altLang="hu-HU"/>
              <a:pPr/>
              <a:t>10</a:t>
            </a:fld>
            <a:endParaRPr lang="hu-HU" altLang="hu-HU"/>
          </a:p>
        </p:txBody>
      </p:sp>
      <p:sp>
        <p:nvSpPr>
          <p:cNvPr id="18434" name="Rectangle 2">
            <a:extLst>
              <a:ext uri="{FF2B5EF4-FFF2-40B4-BE49-F238E27FC236}">
                <a16:creationId xmlns:a16="http://schemas.microsoft.com/office/drawing/2014/main" id="{09887FF3-1C84-5E85-5C81-D909277793F0}"/>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8435" name="Rectangle 3">
            <a:extLst>
              <a:ext uri="{FF2B5EF4-FFF2-40B4-BE49-F238E27FC236}">
                <a16:creationId xmlns:a16="http://schemas.microsoft.com/office/drawing/2014/main" id="{F198AF94-D510-AB09-5368-EE0FD0259BE3}"/>
              </a:ext>
            </a:extLst>
          </p:cNvPr>
          <p:cNvSpPr>
            <a:spLocks noGrp="1"/>
          </p:cNvSpPr>
          <p:nvPr>
            <p:ph type="body" idx="1"/>
          </p:nvPr>
        </p:nvSpPr>
        <p:spPr>
          <a:noFill/>
        </p:spPr>
        <p:txBody>
          <a:bodyPr/>
          <a:lstStyle/>
          <a:p>
            <a:pPr defTabSz="457200"/>
            <a:r>
              <a:rPr lang="hu-HU" altLang="hu-HU"/>
              <a:t>PM55_cím.jpg + PM55_vége.jpg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7D5983-3165-A3CC-E370-EA321E236684}"/>
              </a:ext>
            </a:extLst>
          </p:cNvPr>
          <p:cNvSpPr>
            <a:spLocks noGrp="1" noChangeArrowheads="1"/>
          </p:cNvSpPr>
          <p:nvPr>
            <p:ph type="sldNum" sz="quarter" idx="5"/>
          </p:nvPr>
        </p:nvSpPr>
        <p:spPr>
          <a:ln/>
        </p:spPr>
        <p:txBody>
          <a:bodyPr/>
          <a:lstStyle/>
          <a:p>
            <a:fld id="{F831BB08-028D-4C4E-A4A2-8D6497494091}" type="slidenum">
              <a:rPr lang="hu-HU" altLang="hu-HU"/>
              <a:pPr/>
              <a:t>94</a:t>
            </a:fld>
            <a:endParaRPr lang="hu-HU" altLang="hu-HU"/>
          </a:p>
        </p:txBody>
      </p:sp>
      <p:sp>
        <p:nvSpPr>
          <p:cNvPr id="151554" name="Diakép helye 1">
            <a:extLst>
              <a:ext uri="{FF2B5EF4-FFF2-40B4-BE49-F238E27FC236}">
                <a16:creationId xmlns:a16="http://schemas.microsoft.com/office/drawing/2014/main" id="{D5D97DD0-DF50-4EB3-726D-4855BCF95023}"/>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51555" name="Jegyzetek helye 2">
            <a:extLst>
              <a:ext uri="{FF2B5EF4-FFF2-40B4-BE49-F238E27FC236}">
                <a16:creationId xmlns:a16="http://schemas.microsoft.com/office/drawing/2014/main" id="{86975C1E-0365-5B5F-785B-7B4BE7377EB3}"/>
              </a:ext>
            </a:extLst>
          </p:cNvPr>
          <p:cNvSpPr>
            <a:spLocks noGrp="1"/>
          </p:cNvSpPr>
          <p:nvPr>
            <p:ph type="body" idx="1"/>
          </p:nvPr>
        </p:nvSpPr>
        <p:spPr/>
        <p:txBody>
          <a:bodyPr/>
          <a:lstStyle/>
          <a:p>
            <a:pPr defTabSz="457200">
              <a:spcBef>
                <a:spcPct val="0"/>
              </a:spcBef>
            </a:pPr>
            <a:r>
              <a:rPr lang="hu-HU" altLang="hu-HU"/>
              <a:t>Ez a módszer átlépés a makrostruktúrákból a mikrostruktúrákba! </a:t>
            </a:r>
          </a:p>
          <a:p>
            <a:pPr defTabSz="457200">
              <a:spcBef>
                <a:spcPct val="0"/>
              </a:spcBef>
            </a:pPr>
            <a:r>
              <a:rPr lang="hu-HU" altLang="hu-HU"/>
              <a:t>Képzeljünk el egy fazék vizet, amelybe beleállítunk egy maroknyi tésztát. </a:t>
            </a:r>
          </a:p>
          <a:p>
            <a:pPr defTabSz="457200">
              <a:spcBef>
                <a:spcPct val="0"/>
              </a:spcBef>
            </a:pPr>
            <a:r>
              <a:rPr lang="hu-HU" altLang="hu-HU"/>
              <a:t>Mi történik a víz hidrogén protonok diffúziós mozgásával, a mikroszkopikus Brown mozgással? A tésztára merőlegesen korlátozott, a tésztával párhuzamosan szabad. Ha ezt kellően sok irányból lepásztázzuk, és a különböző irányba észlelt diffúziót irányokkal, azaz vektorokkal jellemezük, ezt persze minden kis tér-egységben (voxel) tesszük, a tészta irányát kirajzoljuk MR-rel!  </a:t>
            </a:r>
          </a:p>
          <a:p>
            <a:pPr defTabSz="457200">
              <a:spcBef>
                <a:spcPct val="0"/>
              </a:spcBef>
            </a:pPr>
            <a:r>
              <a:rPr lang="hu-HU" altLang="hu-HU"/>
              <a:t>Tehát ez diffúziós tenzor képalkotás (DTI), és az ebből következő agyi pályák vizualizálása (fiber tracking). Idegpálya követés diffúziós tenzor képalkotással.</a:t>
            </a:r>
            <a:endParaRPr lang="en-US" altLang="hu-HU"/>
          </a:p>
        </p:txBody>
      </p:sp>
      <p:sp>
        <p:nvSpPr>
          <p:cNvPr id="151556" name="Dia számának helye 3">
            <a:extLst>
              <a:ext uri="{FF2B5EF4-FFF2-40B4-BE49-F238E27FC236}">
                <a16:creationId xmlns:a16="http://schemas.microsoft.com/office/drawing/2014/main" id="{3932E48A-F0AB-EA2A-D1B2-60CF104585E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F77B1F16-F545-40CB-85D6-9733925F2660}" type="slidenum">
              <a:rPr lang="en-US" altLang="hu-HU" sz="1200">
                <a:latin typeface="Calibri" panose="020F0502020204030204" pitchFamily="34" charset="0"/>
                <a:cs typeface="Arial" panose="020B0604020202020204" pitchFamily="34" charset="0"/>
              </a:rPr>
              <a:pPr algn="r"/>
              <a:t>94</a:t>
            </a:fld>
            <a:endParaRPr lang="en-US" altLang="hu-HU" sz="1200">
              <a:latin typeface="Calibri" panose="020F050202020403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DB34F3-E0F4-299C-C93B-D983A95B2C2B}"/>
              </a:ext>
            </a:extLst>
          </p:cNvPr>
          <p:cNvSpPr>
            <a:spLocks noGrp="1" noChangeArrowheads="1"/>
          </p:cNvSpPr>
          <p:nvPr>
            <p:ph type="sldNum" sz="quarter" idx="5"/>
          </p:nvPr>
        </p:nvSpPr>
        <p:spPr>
          <a:ln/>
        </p:spPr>
        <p:txBody>
          <a:bodyPr/>
          <a:lstStyle/>
          <a:p>
            <a:fld id="{F3420C66-3D5B-47AB-A18D-E7768594344B}" type="slidenum">
              <a:rPr lang="hu-HU" altLang="hu-HU"/>
              <a:pPr/>
              <a:t>97</a:t>
            </a:fld>
            <a:endParaRPr lang="hu-HU" altLang="hu-HU"/>
          </a:p>
        </p:txBody>
      </p:sp>
      <p:sp>
        <p:nvSpPr>
          <p:cNvPr id="155650" name="Rectangle 7">
            <a:extLst>
              <a:ext uri="{FF2B5EF4-FFF2-40B4-BE49-F238E27FC236}">
                <a16:creationId xmlns:a16="http://schemas.microsoft.com/office/drawing/2014/main" id="{F8C74ED9-C144-6DB1-59F4-4CF6ABB64A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2B34723-44EA-4598-85A1-15FDA99498D7}" type="slidenum">
              <a:rPr lang="hu-HU" altLang="hu-HU" sz="1200">
                <a:latin typeface="Calibri" panose="020F0502020204030204" pitchFamily="34" charset="0"/>
                <a:cs typeface="Arial" panose="020B0604020202020204" pitchFamily="34" charset="0"/>
              </a:rPr>
              <a:pPr algn="r"/>
              <a:t>97</a:t>
            </a:fld>
            <a:endParaRPr lang="hu-HU" altLang="hu-HU" sz="1200">
              <a:latin typeface="Calibri" panose="020F0502020204030204" pitchFamily="34" charset="0"/>
              <a:cs typeface="Arial" panose="020B0604020202020204" pitchFamily="34" charset="0"/>
            </a:endParaRPr>
          </a:p>
        </p:txBody>
      </p:sp>
      <p:sp>
        <p:nvSpPr>
          <p:cNvPr id="155651" name="Rectangle 7">
            <a:extLst>
              <a:ext uri="{FF2B5EF4-FFF2-40B4-BE49-F238E27FC236}">
                <a16:creationId xmlns:a16="http://schemas.microsoft.com/office/drawing/2014/main" id="{74369A16-8073-B9A1-348A-3BC33EFDD3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D6D2EB65-E2D5-485A-8593-F044B64A70EC}" type="slidenum">
              <a:rPr lang="hu-HU" altLang="hu-HU" sz="1200">
                <a:latin typeface="Calibri" panose="020F0502020204030204" pitchFamily="34" charset="0"/>
                <a:cs typeface="Arial" panose="020B0604020202020204" pitchFamily="34" charset="0"/>
              </a:rPr>
              <a:pPr algn="r"/>
              <a:t>97</a:t>
            </a:fld>
            <a:endParaRPr lang="hu-HU" altLang="hu-HU" sz="1200">
              <a:latin typeface="Calibri" panose="020F0502020204030204" pitchFamily="34" charset="0"/>
              <a:cs typeface="Arial" panose="020B0604020202020204" pitchFamily="34" charset="0"/>
            </a:endParaRPr>
          </a:p>
        </p:txBody>
      </p:sp>
      <p:sp>
        <p:nvSpPr>
          <p:cNvPr id="155652" name="Rectangle 2">
            <a:extLst>
              <a:ext uri="{FF2B5EF4-FFF2-40B4-BE49-F238E27FC236}">
                <a16:creationId xmlns:a16="http://schemas.microsoft.com/office/drawing/2014/main" id="{72FADED8-66A0-6557-2755-38937B99DE6B}"/>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55653" name="Rectangle 3">
            <a:extLst>
              <a:ext uri="{FF2B5EF4-FFF2-40B4-BE49-F238E27FC236}">
                <a16:creationId xmlns:a16="http://schemas.microsoft.com/office/drawing/2014/main" id="{8481E3A9-DC46-3A59-52EB-2248CAB38F8F}"/>
              </a:ext>
            </a:extLst>
          </p:cNvPr>
          <p:cNvSpPr>
            <a:spLocks noGrp="1" noChangeArrowheads="1"/>
          </p:cNvSpPr>
          <p:nvPr>
            <p:ph type="body" idx="1"/>
          </p:nvPr>
        </p:nvSpPr>
        <p:spPr/>
        <p:txBody>
          <a:bodyPr/>
          <a:lstStyle/>
          <a:p>
            <a:pPr defTabSz="457200">
              <a:spcBef>
                <a:spcPct val="0"/>
              </a:spcBef>
            </a:pPr>
            <a:r>
              <a:rPr lang="hu-HU" altLang="hu-HU"/>
              <a:t>bal: PhD kurzushoz\2005-PhD\050421-törzsdúcok\törzsdúcok.ppt\5. dia (=Duvernoy-page109.jpg)</a:t>
            </a:r>
          </a:p>
          <a:p>
            <a:pPr defTabSz="457200">
              <a:spcBef>
                <a:spcPct val="0"/>
              </a:spcBef>
            </a:pPr>
            <a:r>
              <a:rPr lang="hu-HU" altLang="hu-HU"/>
              <a:t>jobb: PhD kurzushoz\2005-PhD\050421-törzsdúcok\törzsdúcok.ppt\ dia10-balfele.jpg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92966-3B6C-2635-4494-585E1D34FEB4}"/>
              </a:ext>
            </a:extLst>
          </p:cNvPr>
          <p:cNvSpPr>
            <a:spLocks noGrp="1" noChangeArrowheads="1"/>
          </p:cNvSpPr>
          <p:nvPr>
            <p:ph type="sldNum" sz="quarter" idx="5"/>
          </p:nvPr>
        </p:nvSpPr>
        <p:spPr>
          <a:ln/>
        </p:spPr>
        <p:txBody>
          <a:bodyPr/>
          <a:lstStyle/>
          <a:p>
            <a:fld id="{8EF38D57-998C-4A91-91DE-1ABE10671D46}" type="slidenum">
              <a:rPr lang="hu-HU" altLang="hu-HU"/>
              <a:pPr/>
              <a:t>98</a:t>
            </a:fld>
            <a:endParaRPr lang="hu-HU" altLang="hu-HU"/>
          </a:p>
        </p:txBody>
      </p:sp>
      <p:sp>
        <p:nvSpPr>
          <p:cNvPr id="157698" name="Rectangle 7">
            <a:extLst>
              <a:ext uri="{FF2B5EF4-FFF2-40B4-BE49-F238E27FC236}">
                <a16:creationId xmlns:a16="http://schemas.microsoft.com/office/drawing/2014/main" id="{07715970-83B0-D7B3-EF59-CF3CDD84885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551AA31A-5F17-4D33-AC5E-CA9A54632496}" type="slidenum">
              <a:rPr lang="hu-HU" altLang="hu-HU" sz="1200">
                <a:latin typeface="Calibri" panose="020F0502020204030204" pitchFamily="34" charset="0"/>
                <a:cs typeface="Arial" panose="020B0604020202020204" pitchFamily="34" charset="0"/>
              </a:rPr>
              <a:pPr algn="r"/>
              <a:t>98</a:t>
            </a:fld>
            <a:endParaRPr lang="hu-HU" altLang="hu-HU" sz="1200">
              <a:latin typeface="Calibri" panose="020F0502020204030204" pitchFamily="34" charset="0"/>
              <a:cs typeface="Arial" panose="020B0604020202020204" pitchFamily="34" charset="0"/>
            </a:endParaRPr>
          </a:p>
        </p:txBody>
      </p:sp>
      <p:sp>
        <p:nvSpPr>
          <p:cNvPr id="157699" name="Rectangle 7">
            <a:extLst>
              <a:ext uri="{FF2B5EF4-FFF2-40B4-BE49-F238E27FC236}">
                <a16:creationId xmlns:a16="http://schemas.microsoft.com/office/drawing/2014/main" id="{655A07BE-6D19-6A27-09B3-10DC58BFA2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538A42C-873C-4E0F-ADC1-4C640CDED215}" type="slidenum">
              <a:rPr lang="hu-HU" altLang="hu-HU" sz="1200">
                <a:latin typeface="Calibri" panose="020F0502020204030204" pitchFamily="34" charset="0"/>
                <a:cs typeface="Arial" panose="020B0604020202020204" pitchFamily="34" charset="0"/>
              </a:rPr>
              <a:pPr algn="r"/>
              <a:t>98</a:t>
            </a:fld>
            <a:endParaRPr lang="hu-HU" altLang="hu-HU" sz="1200">
              <a:latin typeface="Calibri" panose="020F0502020204030204" pitchFamily="34" charset="0"/>
              <a:cs typeface="Arial" panose="020B0604020202020204" pitchFamily="34" charset="0"/>
            </a:endParaRPr>
          </a:p>
        </p:txBody>
      </p:sp>
      <p:sp>
        <p:nvSpPr>
          <p:cNvPr id="157700" name="Rectangle 7">
            <a:extLst>
              <a:ext uri="{FF2B5EF4-FFF2-40B4-BE49-F238E27FC236}">
                <a16:creationId xmlns:a16="http://schemas.microsoft.com/office/drawing/2014/main" id="{18FBCF9F-8960-D823-5512-914C03B52BE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D0E8A30A-16CC-47BF-85F8-048062C4EBFC}" type="slidenum">
              <a:rPr lang="hu-HU" altLang="hu-HU" sz="1200">
                <a:latin typeface="Calibri" panose="020F0502020204030204" pitchFamily="34" charset="0"/>
                <a:cs typeface="Arial" panose="020B0604020202020204" pitchFamily="34" charset="0"/>
              </a:rPr>
              <a:pPr algn="r"/>
              <a:t>98</a:t>
            </a:fld>
            <a:endParaRPr lang="hu-HU" altLang="hu-HU" sz="1200">
              <a:latin typeface="Calibri" panose="020F0502020204030204" pitchFamily="34" charset="0"/>
              <a:cs typeface="Arial" panose="020B0604020202020204" pitchFamily="34" charset="0"/>
            </a:endParaRPr>
          </a:p>
        </p:txBody>
      </p:sp>
      <p:sp>
        <p:nvSpPr>
          <p:cNvPr id="157701" name="Rectangle 2">
            <a:extLst>
              <a:ext uri="{FF2B5EF4-FFF2-40B4-BE49-F238E27FC236}">
                <a16:creationId xmlns:a16="http://schemas.microsoft.com/office/drawing/2014/main" id="{F923EBA7-4D31-CE46-626A-94611674A89B}"/>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57702" name="Rectangle 3">
            <a:extLst>
              <a:ext uri="{FF2B5EF4-FFF2-40B4-BE49-F238E27FC236}">
                <a16:creationId xmlns:a16="http://schemas.microsoft.com/office/drawing/2014/main" id="{F9864420-A21D-1FEE-44F2-51971C82357F}"/>
              </a:ext>
            </a:extLst>
          </p:cNvPr>
          <p:cNvSpPr>
            <a:spLocks noGrp="1" noChangeArrowheads="1"/>
          </p:cNvSpPr>
          <p:nvPr>
            <p:ph type="body" idx="1"/>
          </p:nvPr>
        </p:nvSpPr>
        <p:spPr/>
        <p:txBody>
          <a:bodyPr/>
          <a:lstStyle/>
          <a:p>
            <a:pPr defTabSz="457200">
              <a:spcBef>
                <a:spcPct val="0"/>
              </a:spcBef>
            </a:pPr>
            <a:r>
              <a:rPr lang="hu-HU" altLang="hu-HU"/>
              <a:t>Tihany, 200910\Turlough_page385.jpg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8E6E17-C792-1E9A-19AB-34BC32BE908B}"/>
              </a:ext>
            </a:extLst>
          </p:cNvPr>
          <p:cNvSpPr>
            <a:spLocks noGrp="1" noChangeArrowheads="1"/>
          </p:cNvSpPr>
          <p:nvPr>
            <p:ph type="sldNum" sz="quarter" idx="5"/>
          </p:nvPr>
        </p:nvSpPr>
        <p:spPr>
          <a:ln/>
        </p:spPr>
        <p:txBody>
          <a:bodyPr/>
          <a:lstStyle/>
          <a:p>
            <a:fld id="{22FE0AFF-D74F-42DF-BE33-8CF50F46B3D4}" type="slidenum">
              <a:rPr lang="hu-HU" altLang="hu-HU"/>
              <a:pPr/>
              <a:t>99</a:t>
            </a:fld>
            <a:endParaRPr lang="hu-HU" altLang="hu-HU"/>
          </a:p>
        </p:txBody>
      </p:sp>
      <p:sp>
        <p:nvSpPr>
          <p:cNvPr id="159746" name="Rectangle 7">
            <a:extLst>
              <a:ext uri="{FF2B5EF4-FFF2-40B4-BE49-F238E27FC236}">
                <a16:creationId xmlns:a16="http://schemas.microsoft.com/office/drawing/2014/main" id="{B6549CD7-6525-DAFC-DD65-1276221A4CF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BB9F70F4-A97C-423C-8C2B-6D4B3B742D4F}" type="slidenum">
              <a:rPr lang="hu-HU" altLang="hu-HU" sz="1200">
                <a:cs typeface="Arial" panose="020B0604020202020204" pitchFamily="34" charset="0"/>
              </a:rPr>
              <a:pPr algn="r"/>
              <a:t>99</a:t>
            </a:fld>
            <a:endParaRPr lang="hu-HU" altLang="hu-HU" sz="1200">
              <a:cs typeface="Arial" panose="020B0604020202020204" pitchFamily="34" charset="0"/>
            </a:endParaRPr>
          </a:p>
        </p:txBody>
      </p:sp>
      <p:sp>
        <p:nvSpPr>
          <p:cNvPr id="159747" name="Rectangle 7">
            <a:extLst>
              <a:ext uri="{FF2B5EF4-FFF2-40B4-BE49-F238E27FC236}">
                <a16:creationId xmlns:a16="http://schemas.microsoft.com/office/drawing/2014/main" id="{A45C1277-0939-5DA0-C167-3AB930D4EED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E1993977-35EC-4591-BEA1-93798F4D9E7A}" type="slidenum">
              <a:rPr lang="hu-HU" altLang="hu-HU" sz="1200">
                <a:ea typeface="ＭＳ Ｐゴシック" panose="020B0600070205080204" pitchFamily="34" charset="-128"/>
                <a:cs typeface="Arial" panose="020B0604020202020204" pitchFamily="34" charset="0"/>
              </a:rPr>
              <a:pPr algn="r"/>
              <a:t>99</a:t>
            </a:fld>
            <a:endParaRPr lang="hu-HU" altLang="hu-HU" sz="1200">
              <a:ea typeface="ＭＳ Ｐゴシック" panose="020B0600070205080204" pitchFamily="34" charset="-128"/>
              <a:cs typeface="Arial" panose="020B0604020202020204" pitchFamily="34" charset="0"/>
            </a:endParaRPr>
          </a:p>
        </p:txBody>
      </p:sp>
      <p:sp>
        <p:nvSpPr>
          <p:cNvPr id="159748" name="Rectangle 7">
            <a:extLst>
              <a:ext uri="{FF2B5EF4-FFF2-40B4-BE49-F238E27FC236}">
                <a16:creationId xmlns:a16="http://schemas.microsoft.com/office/drawing/2014/main" id="{1518C1CB-CC52-BD4B-DD4A-A66556282B6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46F3605-03B2-4EAA-93D1-28362F8A823D}" type="slidenum">
              <a:rPr lang="hu-HU" altLang="hu-HU" sz="1200">
                <a:ea typeface="ＭＳ Ｐゴシック" panose="020B0600070205080204" pitchFamily="34" charset="-128"/>
                <a:cs typeface="Arial" panose="020B0604020202020204" pitchFamily="34" charset="0"/>
              </a:rPr>
              <a:pPr algn="r"/>
              <a:t>99</a:t>
            </a:fld>
            <a:endParaRPr lang="hu-HU" altLang="hu-HU" sz="1200">
              <a:ea typeface="ＭＳ Ｐゴシック" panose="020B0600070205080204" pitchFamily="34" charset="-128"/>
              <a:cs typeface="Arial" panose="020B0604020202020204" pitchFamily="34" charset="0"/>
            </a:endParaRPr>
          </a:p>
        </p:txBody>
      </p:sp>
      <p:sp>
        <p:nvSpPr>
          <p:cNvPr id="159749" name="Rectangle 7">
            <a:extLst>
              <a:ext uri="{FF2B5EF4-FFF2-40B4-BE49-F238E27FC236}">
                <a16:creationId xmlns:a16="http://schemas.microsoft.com/office/drawing/2014/main" id="{DB816524-D709-8729-2FDB-DE5AC09DB7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C6A7B49A-C665-405A-92F6-254614E73C77}" type="slidenum">
              <a:rPr lang="hu-HU" altLang="hu-HU" sz="1200">
                <a:ea typeface="ＭＳ Ｐゴシック" panose="020B0600070205080204" pitchFamily="34" charset="-128"/>
                <a:cs typeface="Arial" panose="020B0604020202020204" pitchFamily="34" charset="0"/>
              </a:rPr>
              <a:pPr algn="r"/>
              <a:t>99</a:t>
            </a:fld>
            <a:endParaRPr lang="hu-HU" altLang="hu-HU" sz="1200">
              <a:ea typeface="ＭＳ Ｐゴシック" panose="020B0600070205080204" pitchFamily="34" charset="-128"/>
              <a:cs typeface="Arial" panose="020B0604020202020204" pitchFamily="34" charset="0"/>
            </a:endParaRPr>
          </a:p>
        </p:txBody>
      </p:sp>
      <p:sp>
        <p:nvSpPr>
          <p:cNvPr id="159750" name="Rectangle 2">
            <a:extLst>
              <a:ext uri="{FF2B5EF4-FFF2-40B4-BE49-F238E27FC236}">
                <a16:creationId xmlns:a16="http://schemas.microsoft.com/office/drawing/2014/main" id="{5F4F675A-92FE-3930-518D-7533FD3F6637}"/>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59751" name="Rectangle 3">
            <a:extLst>
              <a:ext uri="{FF2B5EF4-FFF2-40B4-BE49-F238E27FC236}">
                <a16:creationId xmlns:a16="http://schemas.microsoft.com/office/drawing/2014/main" id="{01E6CBD8-1F95-7599-8C3D-F929DDA0A293}"/>
              </a:ext>
            </a:extLst>
          </p:cNvPr>
          <p:cNvSpPr>
            <a:spLocks noGrp="1" noChangeArrowheads="1"/>
          </p:cNvSpPr>
          <p:nvPr>
            <p:ph type="body" idx="1"/>
          </p:nvPr>
        </p:nvSpPr>
        <p:spPr/>
        <p:txBody>
          <a:bodyPr/>
          <a:lstStyle/>
          <a:p>
            <a:pPr defTabSz="457200"/>
            <a:r>
              <a:rPr lang="hu-HU" altLang="hu-HU"/>
              <a:t>Human brain-040611\ sagittal_2014-mod.jpg</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5CDC4F-5B9A-EB40-C187-ADEDE904C6B1}"/>
              </a:ext>
            </a:extLst>
          </p:cNvPr>
          <p:cNvSpPr>
            <a:spLocks noGrp="1" noChangeArrowheads="1"/>
          </p:cNvSpPr>
          <p:nvPr>
            <p:ph type="sldNum" sz="quarter" idx="5"/>
          </p:nvPr>
        </p:nvSpPr>
        <p:spPr>
          <a:ln/>
        </p:spPr>
        <p:txBody>
          <a:bodyPr/>
          <a:lstStyle/>
          <a:p>
            <a:fld id="{189AE7F4-7523-4C24-90A6-7B12C7FAE197}" type="slidenum">
              <a:rPr lang="hu-HU" altLang="hu-HU"/>
              <a:pPr/>
              <a:t>101</a:t>
            </a:fld>
            <a:endParaRPr lang="hu-HU" altLang="hu-HU"/>
          </a:p>
        </p:txBody>
      </p:sp>
      <p:sp>
        <p:nvSpPr>
          <p:cNvPr id="162818" name="Rectangle 7">
            <a:extLst>
              <a:ext uri="{FF2B5EF4-FFF2-40B4-BE49-F238E27FC236}">
                <a16:creationId xmlns:a16="http://schemas.microsoft.com/office/drawing/2014/main" id="{97AF0820-DEA3-8A84-D6A2-B33F8B7EDCD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1BECBEB0-1E44-4FCC-8319-DAA2146600EA}" type="slidenum">
              <a:rPr lang="hu-HU" altLang="hu-HU" sz="1200">
                <a:cs typeface="Arial" panose="020B0604020202020204" pitchFamily="34" charset="0"/>
              </a:rPr>
              <a:pPr algn="r"/>
              <a:t>101</a:t>
            </a:fld>
            <a:endParaRPr lang="hu-HU" altLang="hu-HU" sz="1200">
              <a:cs typeface="Arial" panose="020B0604020202020204" pitchFamily="34" charset="0"/>
            </a:endParaRPr>
          </a:p>
        </p:txBody>
      </p:sp>
      <p:sp>
        <p:nvSpPr>
          <p:cNvPr id="162819" name="Rectangle 7">
            <a:extLst>
              <a:ext uri="{FF2B5EF4-FFF2-40B4-BE49-F238E27FC236}">
                <a16:creationId xmlns:a16="http://schemas.microsoft.com/office/drawing/2014/main" id="{50377F0F-1BE2-2595-4C67-904B4A3828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A94065A5-CA51-473A-A387-4235172BA9D0}"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101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62820" name="Rectangle 7">
            <a:extLst>
              <a:ext uri="{FF2B5EF4-FFF2-40B4-BE49-F238E27FC236}">
                <a16:creationId xmlns:a16="http://schemas.microsoft.com/office/drawing/2014/main" id="{AAE64629-14C1-604D-52E5-790354D448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7A3720BB-7BC4-481C-979B-6A77BDC2826F}"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101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62821" name="Rectangle 7">
            <a:extLst>
              <a:ext uri="{FF2B5EF4-FFF2-40B4-BE49-F238E27FC236}">
                <a16:creationId xmlns:a16="http://schemas.microsoft.com/office/drawing/2014/main" id="{B2466DA6-639A-4053-1248-E3B448196DE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49FFE908-DD1F-43E9-8ADE-15A327177352}"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101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62822" name="Rectangle 7">
            <a:extLst>
              <a:ext uri="{FF2B5EF4-FFF2-40B4-BE49-F238E27FC236}">
                <a16:creationId xmlns:a16="http://schemas.microsoft.com/office/drawing/2014/main" id="{49A3E539-742A-52EB-652F-97CAD1F9A4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fld id="{2CB10473-E204-4D48-8B22-80CF4E5FD6F5}" type="slidenum">
              <a:rPr lang="hu-HU" altLang="hu-HU" sz="1200">
                <a:latin typeface="Calibri" panose="020F0502020204030204" pitchFamily="34" charset="0"/>
                <a:ea typeface="ＭＳ Ｐゴシック" panose="020B0600070205080204" pitchFamily="34" charset="-128"/>
                <a:cs typeface="Arial" panose="020B0604020202020204" pitchFamily="34" charset="0"/>
              </a:rPr>
              <a:pPr algn="r"/>
              <a:t>101</a:t>
            </a:fld>
            <a:endParaRPr lang="hu-HU" altLang="hu-HU" sz="1200">
              <a:latin typeface="Calibri" panose="020F0502020204030204" pitchFamily="34" charset="0"/>
              <a:ea typeface="ＭＳ Ｐゴシック" panose="020B0600070205080204" pitchFamily="34" charset="-128"/>
              <a:cs typeface="Arial" panose="020B0604020202020204" pitchFamily="34" charset="0"/>
            </a:endParaRPr>
          </a:p>
        </p:txBody>
      </p:sp>
      <p:sp>
        <p:nvSpPr>
          <p:cNvPr id="162823" name="Rectangle 2">
            <a:extLst>
              <a:ext uri="{FF2B5EF4-FFF2-40B4-BE49-F238E27FC236}">
                <a16:creationId xmlns:a16="http://schemas.microsoft.com/office/drawing/2014/main" id="{90371401-5A7B-E548-B4F6-6067B1A107F1}"/>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62824" name="Rectangle 3">
            <a:extLst>
              <a:ext uri="{FF2B5EF4-FFF2-40B4-BE49-F238E27FC236}">
                <a16:creationId xmlns:a16="http://schemas.microsoft.com/office/drawing/2014/main" id="{7506935E-6CA4-7C52-3641-0FBF1A2B6FF8}"/>
              </a:ext>
            </a:extLst>
          </p:cNvPr>
          <p:cNvSpPr>
            <a:spLocks noGrp="1" noChangeArrowheads="1"/>
          </p:cNvSpPr>
          <p:nvPr>
            <p:ph type="body" idx="1"/>
          </p:nvPr>
        </p:nvSpPr>
        <p:spPr>
          <a:xfrm>
            <a:off x="687388" y="4343400"/>
            <a:ext cx="5486400" cy="4114800"/>
          </a:xfrm>
        </p:spPr>
        <p:txBody>
          <a:bodyPr/>
          <a:lstStyle/>
          <a:p>
            <a:pPr defTabSz="457200">
              <a:spcBef>
                <a:spcPct val="0"/>
              </a:spcBef>
            </a:pPr>
            <a:r>
              <a:rPr lang="hu-HU" altLang="hu-HU"/>
              <a:t>Esti mese\munkapéldányok - KM (nem törlendő!)\Esti mese 1, 090925\ Lange_MicroscAnat-cut.jpg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9EB0F9-2ECD-EFE3-BCD0-09BA54E805C2}"/>
              </a:ext>
            </a:extLst>
          </p:cNvPr>
          <p:cNvSpPr>
            <a:spLocks noGrp="1" noChangeArrowheads="1"/>
          </p:cNvSpPr>
          <p:nvPr>
            <p:ph type="sldNum" sz="quarter" idx="5"/>
          </p:nvPr>
        </p:nvSpPr>
        <p:spPr>
          <a:ln/>
        </p:spPr>
        <p:txBody>
          <a:bodyPr/>
          <a:lstStyle/>
          <a:p>
            <a:fld id="{F47AC95D-2C92-4EC5-845C-5EC5C99BEED9}" type="slidenum">
              <a:rPr lang="hu-HU" altLang="hu-HU"/>
              <a:pPr/>
              <a:t>11</a:t>
            </a:fld>
            <a:endParaRPr lang="hu-HU" altLang="hu-HU"/>
          </a:p>
        </p:txBody>
      </p:sp>
      <p:sp>
        <p:nvSpPr>
          <p:cNvPr id="22530" name="Rectangle 2">
            <a:extLst>
              <a:ext uri="{FF2B5EF4-FFF2-40B4-BE49-F238E27FC236}">
                <a16:creationId xmlns:a16="http://schemas.microsoft.com/office/drawing/2014/main" id="{CC9F12F4-A6AF-A6BC-E01F-CBF3415F2883}"/>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2531" name="Rectangle 3">
            <a:extLst>
              <a:ext uri="{FF2B5EF4-FFF2-40B4-BE49-F238E27FC236}">
                <a16:creationId xmlns:a16="http://schemas.microsoft.com/office/drawing/2014/main" id="{10E35B9F-AF50-A8F1-8DC6-60CEBA90C659}"/>
              </a:ext>
            </a:extLst>
          </p:cNvPr>
          <p:cNvSpPr>
            <a:spLocks noGrp="1"/>
          </p:cNvSpPr>
          <p:nvPr>
            <p:ph type="body" idx="1"/>
          </p:nvPr>
        </p:nvSpPr>
        <p:spPr>
          <a:noFill/>
        </p:spPr>
        <p:txBody>
          <a:bodyPr/>
          <a:lstStyle/>
          <a:p>
            <a:pPr defTabSz="457200"/>
            <a:r>
              <a:rPr lang="hu-HU" altLang="hu-HU"/>
              <a:t>PM61_cím.jpg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268F68-14CA-497C-0563-F5EA5B1DCB42}"/>
              </a:ext>
            </a:extLst>
          </p:cNvPr>
          <p:cNvSpPr>
            <a:spLocks noGrp="1" noChangeArrowheads="1"/>
          </p:cNvSpPr>
          <p:nvPr>
            <p:ph type="sldNum" sz="quarter" idx="5"/>
          </p:nvPr>
        </p:nvSpPr>
        <p:spPr>
          <a:ln/>
        </p:spPr>
        <p:txBody>
          <a:bodyPr/>
          <a:lstStyle/>
          <a:p>
            <a:fld id="{D773C496-A323-453F-B309-3359B1F23CB2}" type="slidenum">
              <a:rPr lang="hu-HU" altLang="hu-HU"/>
              <a:pPr/>
              <a:t>12</a:t>
            </a:fld>
            <a:endParaRPr lang="hu-HU" altLang="hu-HU"/>
          </a:p>
        </p:txBody>
      </p:sp>
      <p:sp>
        <p:nvSpPr>
          <p:cNvPr id="24578" name="Rectangle 2">
            <a:extLst>
              <a:ext uri="{FF2B5EF4-FFF2-40B4-BE49-F238E27FC236}">
                <a16:creationId xmlns:a16="http://schemas.microsoft.com/office/drawing/2014/main" id="{3D2A8AC1-E4ED-5238-A59A-BF8236C17D42}"/>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4579" name="Rectangle 3">
            <a:extLst>
              <a:ext uri="{FF2B5EF4-FFF2-40B4-BE49-F238E27FC236}">
                <a16:creationId xmlns:a16="http://schemas.microsoft.com/office/drawing/2014/main" id="{2DAF66C9-1689-5786-94E7-DED37F058C23}"/>
              </a:ext>
            </a:extLst>
          </p:cNvPr>
          <p:cNvSpPr>
            <a:spLocks noGrp="1"/>
          </p:cNvSpPr>
          <p:nvPr>
            <p:ph type="body" idx="1"/>
          </p:nvPr>
        </p:nvSpPr>
        <p:spPr>
          <a:noFill/>
        </p:spPr>
        <p:txBody>
          <a:bodyPr/>
          <a:lstStyle/>
          <a:p>
            <a:pPr defTabSz="457200"/>
            <a:r>
              <a:rPr lang="hu-HU" altLang="hu-HU"/>
              <a:t>PM73_cím.jpg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2E5A5D-85B9-F3B3-A7F0-8E16C76DB3F6}"/>
              </a:ext>
            </a:extLst>
          </p:cNvPr>
          <p:cNvSpPr>
            <a:spLocks noGrp="1" noChangeArrowheads="1"/>
          </p:cNvSpPr>
          <p:nvPr>
            <p:ph type="sldNum" sz="quarter" idx="5"/>
          </p:nvPr>
        </p:nvSpPr>
        <p:spPr>
          <a:ln/>
        </p:spPr>
        <p:txBody>
          <a:bodyPr/>
          <a:lstStyle/>
          <a:p>
            <a:fld id="{E4104CEC-DACD-44A1-A712-21D65B361BEC}" type="slidenum">
              <a:rPr lang="hu-HU" altLang="hu-HU"/>
              <a:pPr/>
              <a:t>14</a:t>
            </a:fld>
            <a:endParaRPr lang="hu-HU" altLang="hu-HU"/>
          </a:p>
        </p:txBody>
      </p:sp>
      <p:sp>
        <p:nvSpPr>
          <p:cNvPr id="165890" name="Rectangle 2">
            <a:extLst>
              <a:ext uri="{FF2B5EF4-FFF2-40B4-BE49-F238E27FC236}">
                <a16:creationId xmlns:a16="http://schemas.microsoft.com/office/drawing/2014/main" id="{DB8983F7-752C-FF2B-8701-40BFCAF633E0}"/>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65891" name="Rectangle 3">
            <a:extLst>
              <a:ext uri="{FF2B5EF4-FFF2-40B4-BE49-F238E27FC236}">
                <a16:creationId xmlns:a16="http://schemas.microsoft.com/office/drawing/2014/main" id="{37E78BA2-D05C-679F-DD15-F944C6D91741}"/>
              </a:ext>
            </a:extLst>
          </p:cNvPr>
          <p:cNvSpPr>
            <a:spLocks noGrp="1"/>
          </p:cNvSpPr>
          <p:nvPr>
            <p:ph type="body" idx="1"/>
          </p:nvPr>
        </p:nvSpPr>
        <p:spPr>
          <a:noFill/>
        </p:spPr>
        <p:txBody>
          <a:bodyPr/>
          <a:lstStyle/>
          <a:p>
            <a:pPr defTabSz="457200"/>
            <a:r>
              <a:rPr lang="hu-HU" altLang="hu-HU"/>
              <a:t>B1_Subcommissural_organ_1965a.jpg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E40874-6181-5A12-DB38-686FA2C4B36B}"/>
              </a:ext>
            </a:extLst>
          </p:cNvPr>
          <p:cNvSpPr>
            <a:spLocks noGrp="1" noChangeArrowheads="1"/>
          </p:cNvSpPr>
          <p:nvPr>
            <p:ph type="sldNum" sz="quarter" idx="5"/>
          </p:nvPr>
        </p:nvSpPr>
        <p:spPr>
          <a:ln/>
        </p:spPr>
        <p:txBody>
          <a:bodyPr/>
          <a:lstStyle/>
          <a:p>
            <a:fld id="{E8C885CC-2B42-4E95-991D-CC103EAAD022}" type="slidenum">
              <a:rPr lang="hu-HU" altLang="hu-HU"/>
              <a:pPr/>
              <a:t>15</a:t>
            </a:fld>
            <a:endParaRPr lang="hu-HU" altLang="hu-HU"/>
          </a:p>
        </p:txBody>
      </p:sp>
      <p:sp>
        <p:nvSpPr>
          <p:cNvPr id="27650" name="Rectangle 2">
            <a:extLst>
              <a:ext uri="{FF2B5EF4-FFF2-40B4-BE49-F238E27FC236}">
                <a16:creationId xmlns:a16="http://schemas.microsoft.com/office/drawing/2014/main" id="{7A6C54B7-98B0-BDBA-2353-9B58A66B6C12}"/>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7651" name="Rectangle 3">
            <a:extLst>
              <a:ext uri="{FF2B5EF4-FFF2-40B4-BE49-F238E27FC236}">
                <a16:creationId xmlns:a16="http://schemas.microsoft.com/office/drawing/2014/main" id="{A73E20A5-4C7E-1AA6-BD70-B53931D17E8C}"/>
              </a:ext>
            </a:extLst>
          </p:cNvPr>
          <p:cNvSpPr>
            <a:spLocks noGrp="1"/>
          </p:cNvSpPr>
          <p:nvPr>
            <p:ph type="body" idx="1"/>
          </p:nvPr>
        </p:nvSpPr>
        <p:spPr>
          <a:noFill/>
        </p:spPr>
        <p:txBody>
          <a:bodyPr/>
          <a:lstStyle/>
          <a:p>
            <a:pPr defTabSz="457200"/>
            <a:r>
              <a:rPr lang="hu-HU" altLang="hu-HU"/>
              <a:t>PM_C5_fig2.jpg + PM_C5_page129_par2-cut.jpg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EFB445-C05B-A479-2212-E479DD61A5D5}"/>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5248F7B4-3C1E-3ECA-2E74-6268A5E99C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4C803F3-958C-4EC3-2B76-29A666AF618A}"/>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1020C0FA-560F-37AC-9250-91E71F2C716E}"/>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EBD5C44D-5EE7-043E-63B7-6B95633243CF}"/>
              </a:ext>
            </a:extLst>
          </p:cNvPr>
          <p:cNvSpPr>
            <a:spLocks noGrp="1"/>
          </p:cNvSpPr>
          <p:nvPr>
            <p:ph type="sldNum" sz="quarter" idx="12"/>
          </p:nvPr>
        </p:nvSpPr>
        <p:spPr/>
        <p:txBody>
          <a:bodyPr/>
          <a:lstStyle>
            <a:lvl1pPr>
              <a:defRPr/>
            </a:lvl1pPr>
          </a:lstStyle>
          <a:p>
            <a:fld id="{89758547-41F6-4CE5-B86C-6D6148EFDDAD}" type="slidenum">
              <a:rPr lang="hu-HU" altLang="hu-HU"/>
              <a:pPr/>
              <a:t>‹#›</a:t>
            </a:fld>
            <a:endParaRPr lang="hu-HU" altLang="hu-HU"/>
          </a:p>
        </p:txBody>
      </p:sp>
    </p:spTree>
    <p:extLst>
      <p:ext uri="{BB962C8B-B14F-4D97-AF65-F5344CB8AC3E}">
        <p14:creationId xmlns:p14="http://schemas.microsoft.com/office/powerpoint/2010/main" val="18533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CDB937-010E-1F7B-0FDE-2D89AAEF23D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67717F67-E464-4524-AFB4-4F9273D2782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4FDFEC4-D0D3-8666-94D4-2C33EDCC4372}"/>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853B5202-21B3-A303-5EBC-4150D19CB9D1}"/>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79E6BC98-588F-DBDC-9F1D-30816E4A60E1}"/>
              </a:ext>
            </a:extLst>
          </p:cNvPr>
          <p:cNvSpPr>
            <a:spLocks noGrp="1"/>
          </p:cNvSpPr>
          <p:nvPr>
            <p:ph type="sldNum" sz="quarter" idx="12"/>
          </p:nvPr>
        </p:nvSpPr>
        <p:spPr/>
        <p:txBody>
          <a:bodyPr/>
          <a:lstStyle>
            <a:lvl1pPr>
              <a:defRPr/>
            </a:lvl1pPr>
          </a:lstStyle>
          <a:p>
            <a:fld id="{018E29CB-D05A-4961-844F-FA4AB1AC08B8}" type="slidenum">
              <a:rPr lang="hu-HU" altLang="hu-HU"/>
              <a:pPr/>
              <a:t>‹#›</a:t>
            </a:fld>
            <a:endParaRPr lang="hu-HU" altLang="hu-HU"/>
          </a:p>
        </p:txBody>
      </p:sp>
    </p:spTree>
    <p:extLst>
      <p:ext uri="{BB962C8B-B14F-4D97-AF65-F5344CB8AC3E}">
        <p14:creationId xmlns:p14="http://schemas.microsoft.com/office/powerpoint/2010/main" val="304017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19375D1-5B1F-D699-9EA6-B8C091B9C59F}"/>
              </a:ext>
            </a:extLst>
          </p:cNvPr>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E43DB241-DE80-154F-980F-7BD6ADD1711F}"/>
              </a:ext>
            </a:extLst>
          </p:cNvPr>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52A90B0-81DF-ECBC-73D3-2B4A25172CD2}"/>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5449F5AD-5D48-8A25-6DF6-0A47206BD34D}"/>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2269C6CD-A6BB-33DF-C209-C24248841CCD}"/>
              </a:ext>
            </a:extLst>
          </p:cNvPr>
          <p:cNvSpPr>
            <a:spLocks noGrp="1"/>
          </p:cNvSpPr>
          <p:nvPr>
            <p:ph type="sldNum" sz="quarter" idx="12"/>
          </p:nvPr>
        </p:nvSpPr>
        <p:spPr/>
        <p:txBody>
          <a:bodyPr/>
          <a:lstStyle>
            <a:lvl1pPr>
              <a:defRPr/>
            </a:lvl1pPr>
          </a:lstStyle>
          <a:p>
            <a:fld id="{3265B0F6-F3EA-435E-91AC-964F5BFF898E}" type="slidenum">
              <a:rPr lang="hu-HU" altLang="hu-HU"/>
              <a:pPr/>
              <a:t>‹#›</a:t>
            </a:fld>
            <a:endParaRPr lang="hu-HU" altLang="hu-HU"/>
          </a:p>
        </p:txBody>
      </p:sp>
    </p:spTree>
    <p:extLst>
      <p:ext uri="{BB962C8B-B14F-4D97-AF65-F5344CB8AC3E}">
        <p14:creationId xmlns:p14="http://schemas.microsoft.com/office/powerpoint/2010/main" val="10084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73F42D-5181-3797-E00F-C69202F2C39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304E8D5A-8595-53C9-C5FB-71EB178BD8C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860ECA8-614E-FB69-EBE0-B183A6C0D809}"/>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347B9B23-DA76-80FD-22BD-043D89AB3483}"/>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CD8F11B0-E730-6D57-EADE-2193EB08FBFA}"/>
              </a:ext>
            </a:extLst>
          </p:cNvPr>
          <p:cNvSpPr>
            <a:spLocks noGrp="1"/>
          </p:cNvSpPr>
          <p:nvPr>
            <p:ph type="sldNum" sz="quarter" idx="12"/>
          </p:nvPr>
        </p:nvSpPr>
        <p:spPr/>
        <p:txBody>
          <a:bodyPr/>
          <a:lstStyle>
            <a:lvl1pPr>
              <a:defRPr/>
            </a:lvl1pPr>
          </a:lstStyle>
          <a:p>
            <a:fld id="{6A3B0519-F5C6-4ABE-A82A-B3AFCC48C98D}" type="slidenum">
              <a:rPr lang="hu-HU" altLang="hu-HU"/>
              <a:pPr/>
              <a:t>‹#›</a:t>
            </a:fld>
            <a:endParaRPr lang="hu-HU" altLang="hu-HU"/>
          </a:p>
        </p:txBody>
      </p:sp>
    </p:spTree>
    <p:extLst>
      <p:ext uri="{BB962C8B-B14F-4D97-AF65-F5344CB8AC3E}">
        <p14:creationId xmlns:p14="http://schemas.microsoft.com/office/powerpoint/2010/main" val="222947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4F7A05-A34B-2140-0361-791DEADFACC6}"/>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18A3482-E46E-796A-202B-C4B05BB57D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B11FA9FF-E032-1A94-F9DA-D0A04F456442}"/>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8944E26B-3ABB-4C97-9941-AD7B487191AA}"/>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94C6B15F-B5DD-0B17-6199-17ABA3050611}"/>
              </a:ext>
            </a:extLst>
          </p:cNvPr>
          <p:cNvSpPr>
            <a:spLocks noGrp="1"/>
          </p:cNvSpPr>
          <p:nvPr>
            <p:ph type="sldNum" sz="quarter" idx="12"/>
          </p:nvPr>
        </p:nvSpPr>
        <p:spPr/>
        <p:txBody>
          <a:bodyPr/>
          <a:lstStyle>
            <a:lvl1pPr>
              <a:defRPr/>
            </a:lvl1pPr>
          </a:lstStyle>
          <a:p>
            <a:fld id="{7DFF2721-8EA4-4ACC-9FF9-26C86542713E}" type="slidenum">
              <a:rPr lang="hu-HU" altLang="hu-HU"/>
              <a:pPr/>
              <a:t>‹#›</a:t>
            </a:fld>
            <a:endParaRPr lang="hu-HU" altLang="hu-HU"/>
          </a:p>
        </p:txBody>
      </p:sp>
    </p:spTree>
    <p:extLst>
      <p:ext uri="{BB962C8B-B14F-4D97-AF65-F5344CB8AC3E}">
        <p14:creationId xmlns:p14="http://schemas.microsoft.com/office/powerpoint/2010/main" val="253197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EDEF47-CB52-18B0-0E83-4AF02E2A730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68C4B67-AEE4-819A-B42C-55CF7C0F384E}"/>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079E667-9EBA-73C3-8E8D-A817DD0EEE01}"/>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E67195-61B1-50ED-4D6A-7A873F520401}"/>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E5CACFF7-C408-ED90-DCE4-018FC6A0053C}"/>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92E97655-9691-A3A5-4C96-07CA0F3BDD23}"/>
              </a:ext>
            </a:extLst>
          </p:cNvPr>
          <p:cNvSpPr>
            <a:spLocks noGrp="1"/>
          </p:cNvSpPr>
          <p:nvPr>
            <p:ph type="sldNum" sz="quarter" idx="12"/>
          </p:nvPr>
        </p:nvSpPr>
        <p:spPr/>
        <p:txBody>
          <a:bodyPr/>
          <a:lstStyle>
            <a:lvl1pPr>
              <a:defRPr/>
            </a:lvl1pPr>
          </a:lstStyle>
          <a:p>
            <a:fld id="{7D49E7D6-F831-432F-87B9-21CB01FE2CFA}" type="slidenum">
              <a:rPr lang="hu-HU" altLang="hu-HU"/>
              <a:pPr/>
              <a:t>‹#›</a:t>
            </a:fld>
            <a:endParaRPr lang="hu-HU" altLang="hu-HU"/>
          </a:p>
        </p:txBody>
      </p:sp>
    </p:spTree>
    <p:extLst>
      <p:ext uri="{BB962C8B-B14F-4D97-AF65-F5344CB8AC3E}">
        <p14:creationId xmlns:p14="http://schemas.microsoft.com/office/powerpoint/2010/main" val="290398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58C05A-79AF-0F6F-6652-82BC35853972}"/>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E3E562F6-66FA-5860-785C-212EBB6CD2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4D94773-A8E2-36BD-D13C-8302208A55CD}"/>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CD6F5081-D30D-E9F9-2413-E2BA05D7BC4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7EC64005-3AB4-5DD4-9A84-B2AD92E9FEA0}"/>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6A717B1-60AD-D19D-22F5-ED241FB5FE5E}"/>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EAB40C14-9958-EA68-41EF-208DC7608E80}"/>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3CF29100-8DA1-ADE4-5D29-62180E40AF99}"/>
              </a:ext>
            </a:extLst>
          </p:cNvPr>
          <p:cNvSpPr>
            <a:spLocks noGrp="1"/>
          </p:cNvSpPr>
          <p:nvPr>
            <p:ph type="sldNum" sz="quarter" idx="12"/>
          </p:nvPr>
        </p:nvSpPr>
        <p:spPr/>
        <p:txBody>
          <a:bodyPr/>
          <a:lstStyle>
            <a:lvl1pPr>
              <a:defRPr/>
            </a:lvl1pPr>
          </a:lstStyle>
          <a:p>
            <a:fld id="{5630BA43-ABE9-4040-8631-E1E435268C52}" type="slidenum">
              <a:rPr lang="hu-HU" altLang="hu-HU"/>
              <a:pPr/>
              <a:t>‹#›</a:t>
            </a:fld>
            <a:endParaRPr lang="hu-HU" altLang="hu-HU"/>
          </a:p>
        </p:txBody>
      </p:sp>
    </p:spTree>
    <p:extLst>
      <p:ext uri="{BB962C8B-B14F-4D97-AF65-F5344CB8AC3E}">
        <p14:creationId xmlns:p14="http://schemas.microsoft.com/office/powerpoint/2010/main" val="268338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06C5A9-4B68-5076-DAD2-C9BD85EEE06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38C8E22F-6BF6-6226-930A-4D88FC26D95C}"/>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72D6C34A-08D2-5DE8-4B1B-DCD92DBD4D1C}"/>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A8951B79-0CFE-4F95-26B4-E5008E3CC7A0}"/>
              </a:ext>
            </a:extLst>
          </p:cNvPr>
          <p:cNvSpPr>
            <a:spLocks noGrp="1"/>
          </p:cNvSpPr>
          <p:nvPr>
            <p:ph type="sldNum" sz="quarter" idx="12"/>
          </p:nvPr>
        </p:nvSpPr>
        <p:spPr/>
        <p:txBody>
          <a:bodyPr/>
          <a:lstStyle>
            <a:lvl1pPr>
              <a:defRPr/>
            </a:lvl1pPr>
          </a:lstStyle>
          <a:p>
            <a:fld id="{BC9F9FD0-B8A7-498F-978E-A27D3D04461F}" type="slidenum">
              <a:rPr lang="hu-HU" altLang="hu-HU"/>
              <a:pPr/>
              <a:t>‹#›</a:t>
            </a:fld>
            <a:endParaRPr lang="hu-HU" altLang="hu-HU"/>
          </a:p>
        </p:txBody>
      </p:sp>
    </p:spTree>
    <p:extLst>
      <p:ext uri="{BB962C8B-B14F-4D97-AF65-F5344CB8AC3E}">
        <p14:creationId xmlns:p14="http://schemas.microsoft.com/office/powerpoint/2010/main" val="188090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E9CA25E-AB88-7E7A-0B03-17BAD1A0EF4F}"/>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A56F2C68-14FE-261B-3BFC-0C1CBD2442F7}"/>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15CDCB15-B8C7-8159-F6AB-E1175E1E7371}"/>
              </a:ext>
            </a:extLst>
          </p:cNvPr>
          <p:cNvSpPr>
            <a:spLocks noGrp="1"/>
          </p:cNvSpPr>
          <p:nvPr>
            <p:ph type="sldNum" sz="quarter" idx="12"/>
          </p:nvPr>
        </p:nvSpPr>
        <p:spPr/>
        <p:txBody>
          <a:bodyPr/>
          <a:lstStyle>
            <a:lvl1pPr>
              <a:defRPr/>
            </a:lvl1pPr>
          </a:lstStyle>
          <a:p>
            <a:fld id="{5BA514D1-46BB-430F-981A-2361A5432F09}" type="slidenum">
              <a:rPr lang="hu-HU" altLang="hu-HU"/>
              <a:pPr/>
              <a:t>‹#›</a:t>
            </a:fld>
            <a:endParaRPr lang="hu-HU" altLang="hu-HU"/>
          </a:p>
        </p:txBody>
      </p:sp>
    </p:spTree>
    <p:extLst>
      <p:ext uri="{BB962C8B-B14F-4D97-AF65-F5344CB8AC3E}">
        <p14:creationId xmlns:p14="http://schemas.microsoft.com/office/powerpoint/2010/main" val="404263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CD75CFE-AA50-60DC-E6AA-1F4268172E17}"/>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A9FD304-77CD-55A6-53D0-8910CE3DB6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E7373C8-2120-BA8B-1835-3EAFCEF264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6DCACCB-3952-F059-11A1-6434C651F620}"/>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8C7D3FAC-A6F3-AAFA-EEC9-5CBB5EA633C7}"/>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4C76D191-A913-6D9F-5EDB-DFB285039063}"/>
              </a:ext>
            </a:extLst>
          </p:cNvPr>
          <p:cNvSpPr>
            <a:spLocks noGrp="1"/>
          </p:cNvSpPr>
          <p:nvPr>
            <p:ph type="sldNum" sz="quarter" idx="12"/>
          </p:nvPr>
        </p:nvSpPr>
        <p:spPr/>
        <p:txBody>
          <a:bodyPr/>
          <a:lstStyle>
            <a:lvl1pPr>
              <a:defRPr/>
            </a:lvl1pPr>
          </a:lstStyle>
          <a:p>
            <a:fld id="{D272ABB1-2608-42D8-8568-5B03C19FD587}" type="slidenum">
              <a:rPr lang="hu-HU" altLang="hu-HU"/>
              <a:pPr/>
              <a:t>‹#›</a:t>
            </a:fld>
            <a:endParaRPr lang="hu-HU" altLang="hu-HU"/>
          </a:p>
        </p:txBody>
      </p:sp>
    </p:spTree>
    <p:extLst>
      <p:ext uri="{BB962C8B-B14F-4D97-AF65-F5344CB8AC3E}">
        <p14:creationId xmlns:p14="http://schemas.microsoft.com/office/powerpoint/2010/main" val="234459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E53431-A554-8D99-CE2E-E3E4B541CBDF}"/>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CE1B0B5F-EA75-2DE8-0EA2-0046E1A11C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3D66239-FA3A-062F-2BDC-EB14D69022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E9ACAA5-52EA-FE69-74FB-F36F64850DDE}"/>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811FE395-F5DC-1A03-D5A1-F87154DE125D}"/>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78A9525A-93D8-73D4-34A9-4A3BC8E7AE1F}"/>
              </a:ext>
            </a:extLst>
          </p:cNvPr>
          <p:cNvSpPr>
            <a:spLocks noGrp="1"/>
          </p:cNvSpPr>
          <p:nvPr>
            <p:ph type="sldNum" sz="quarter" idx="12"/>
          </p:nvPr>
        </p:nvSpPr>
        <p:spPr/>
        <p:txBody>
          <a:bodyPr/>
          <a:lstStyle>
            <a:lvl1pPr>
              <a:defRPr/>
            </a:lvl1pPr>
          </a:lstStyle>
          <a:p>
            <a:fld id="{9B52DF8F-63E7-44CF-BAD0-126249CC6C6D}" type="slidenum">
              <a:rPr lang="hu-HU" altLang="hu-HU"/>
              <a:pPr/>
              <a:t>‹#›</a:t>
            </a:fld>
            <a:endParaRPr lang="hu-HU" altLang="hu-HU"/>
          </a:p>
        </p:txBody>
      </p:sp>
    </p:spTree>
    <p:extLst>
      <p:ext uri="{BB962C8B-B14F-4D97-AF65-F5344CB8AC3E}">
        <p14:creationId xmlns:p14="http://schemas.microsoft.com/office/powerpoint/2010/main" val="4062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738830-4C9E-5F23-50CB-2617BCF7EAB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66EA3637-0C2F-E962-0063-9CC1FCF3E7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A34C0785-B1DC-1081-A189-915E1DC0877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hu-HU" altLang="hu-HU"/>
          </a:p>
        </p:txBody>
      </p:sp>
      <p:sp>
        <p:nvSpPr>
          <p:cNvPr id="1029" name="Rectangle 5">
            <a:extLst>
              <a:ext uri="{FF2B5EF4-FFF2-40B4-BE49-F238E27FC236}">
                <a16:creationId xmlns:a16="http://schemas.microsoft.com/office/drawing/2014/main" id="{CA5F944B-96D7-42D3-DD55-C02878EB33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u-HU" altLang="hu-HU"/>
          </a:p>
        </p:txBody>
      </p:sp>
      <p:sp>
        <p:nvSpPr>
          <p:cNvPr id="1030" name="Rectangle 6">
            <a:extLst>
              <a:ext uri="{FF2B5EF4-FFF2-40B4-BE49-F238E27FC236}">
                <a16:creationId xmlns:a16="http://schemas.microsoft.com/office/drawing/2014/main" id="{C26AFBCC-CD0F-66B5-0A04-41FA4F77CC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D4A194-5BE4-46DF-8C6E-416829DF79C6}"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49.jpeg"/><Relationship Id="rId5" Type="http://schemas.openxmlformats.org/officeDocument/2006/relationships/image" Target="../media/image5.jpeg"/><Relationship Id="rId4" Type="http://schemas.openxmlformats.org/officeDocument/2006/relationships/image" Target="../media/image14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8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8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23.jpeg"/><Relationship Id="rId4" Type="http://schemas.openxmlformats.org/officeDocument/2006/relationships/image" Target="../media/image122.jpeg"/></Relationships>
</file>

<file path=ppt/slides/_rels/slide8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31.jpeg"/></Relationships>
</file>

<file path=ppt/slides/_rels/slide91.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93.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44.jpeg"/></Relationships>
</file>

<file path=ppt/slides/_rels/slide9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1320E5A-A71C-4025-0C49-47AB706EF7EE}"/>
              </a:ext>
            </a:extLst>
          </p:cNvPr>
          <p:cNvSpPr>
            <a:spLocks noGrp="1"/>
          </p:cNvSpPr>
          <p:nvPr>
            <p:ph type="ctrTitle" idx="4294967295"/>
          </p:nvPr>
        </p:nvSpPr>
        <p:spPr>
          <a:xfrm>
            <a:off x="685800" y="1814513"/>
            <a:ext cx="7772400" cy="1470025"/>
          </a:xfrm>
        </p:spPr>
        <p:txBody>
          <a:bodyPr/>
          <a:lstStyle/>
          <a:p>
            <a:r>
              <a:rPr lang="hu-HU" altLang="hu-HU" sz="3200" b="1">
                <a:solidFill>
                  <a:srgbClr val="FF0000"/>
                </a:solidFill>
              </a:rPr>
              <a:t>ÓCEÁNON ÁTÍVELŐ TUDOMÁNYOS KUTATÁS</a:t>
            </a:r>
          </a:p>
        </p:txBody>
      </p:sp>
      <p:sp>
        <p:nvSpPr>
          <p:cNvPr id="3075" name="Subtitle 2">
            <a:extLst>
              <a:ext uri="{FF2B5EF4-FFF2-40B4-BE49-F238E27FC236}">
                <a16:creationId xmlns:a16="http://schemas.microsoft.com/office/drawing/2014/main" id="{0FD723A2-0424-91C2-F30D-7D1758EFE8CF}"/>
              </a:ext>
            </a:extLst>
          </p:cNvPr>
          <p:cNvSpPr>
            <a:spLocks noGrp="1"/>
          </p:cNvSpPr>
          <p:nvPr>
            <p:ph type="subTitle" idx="4294967295"/>
          </p:nvPr>
        </p:nvSpPr>
        <p:spPr>
          <a:xfrm>
            <a:off x="1362075" y="4986338"/>
            <a:ext cx="6400800" cy="1198562"/>
          </a:xfrm>
        </p:spPr>
        <p:txBody>
          <a:bodyPr/>
          <a:lstStyle/>
          <a:p>
            <a:pPr marL="0" indent="0" algn="ctr" defTabSz="457200">
              <a:buFontTx/>
              <a:buNone/>
            </a:pPr>
            <a:r>
              <a:rPr lang="hu-HU" altLang="hu-HU" sz="1800" b="1"/>
              <a:t>Palkovits Miklós</a:t>
            </a:r>
          </a:p>
          <a:p>
            <a:pPr marL="0" indent="0" algn="ctr" defTabSz="457200">
              <a:buFontTx/>
              <a:buNone/>
            </a:pPr>
            <a:r>
              <a:rPr lang="hu-HU" altLang="hu-HU" sz="1800" b="1"/>
              <a:t>Semmelweis Egyetem, Budapest</a:t>
            </a:r>
          </a:p>
          <a:p>
            <a:pPr marL="0" indent="0" algn="ctr" defTabSz="457200">
              <a:buFontTx/>
              <a:buNone/>
            </a:pPr>
            <a:r>
              <a:rPr lang="hu-HU" altLang="hu-HU" sz="1800" b="1"/>
              <a:t>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a:extLst>
              <a:ext uri="{FF2B5EF4-FFF2-40B4-BE49-F238E27FC236}">
                <a16:creationId xmlns:a16="http://schemas.microsoft.com/office/drawing/2014/main" id="{3FA657A7-CB19-A973-7058-8D887D7C9DAA}"/>
              </a:ext>
            </a:extLst>
          </p:cNvPr>
          <p:cNvGrpSpPr>
            <a:grpSpLocks/>
          </p:cNvGrpSpPr>
          <p:nvPr/>
        </p:nvGrpSpPr>
        <p:grpSpPr bwMode="auto">
          <a:xfrm>
            <a:off x="1609725" y="134938"/>
            <a:ext cx="5913438" cy="2441575"/>
            <a:chOff x="916" y="4"/>
            <a:chExt cx="3920" cy="1619"/>
          </a:xfrm>
        </p:grpSpPr>
        <p:pic>
          <p:nvPicPr>
            <p:cNvPr id="17411" name="Picture 4" descr="PM55_cím">
              <a:extLst>
                <a:ext uri="{FF2B5EF4-FFF2-40B4-BE49-F238E27FC236}">
                  <a16:creationId xmlns:a16="http://schemas.microsoft.com/office/drawing/2014/main" id="{40F3545F-BECD-0DEB-D3BC-623C8BE5E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 y="4"/>
              <a:ext cx="3920"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8">
              <a:extLst>
                <a:ext uri="{FF2B5EF4-FFF2-40B4-BE49-F238E27FC236}">
                  <a16:creationId xmlns:a16="http://schemas.microsoft.com/office/drawing/2014/main" id="{1368E867-578F-F26D-64B2-70CA34397728}"/>
                </a:ext>
              </a:extLst>
            </p:cNvPr>
            <p:cNvSpPr>
              <a:spLocks noChangeArrowheads="1"/>
            </p:cNvSpPr>
            <p:nvPr/>
          </p:nvSpPr>
          <p:spPr bwMode="auto">
            <a:xfrm>
              <a:off x="2064" y="312"/>
              <a:ext cx="408" cy="13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17413" name="Rectangle 9">
              <a:extLst>
                <a:ext uri="{FF2B5EF4-FFF2-40B4-BE49-F238E27FC236}">
                  <a16:creationId xmlns:a16="http://schemas.microsoft.com/office/drawing/2014/main" id="{56116099-E243-DB3D-D385-F64B487F2E0C}"/>
                </a:ext>
              </a:extLst>
            </p:cNvPr>
            <p:cNvSpPr>
              <a:spLocks noChangeArrowheads="1"/>
            </p:cNvSpPr>
            <p:nvPr/>
          </p:nvSpPr>
          <p:spPr bwMode="auto">
            <a:xfrm>
              <a:off x="2856" y="430"/>
              <a:ext cx="317" cy="13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grpSp>
      <p:grpSp>
        <p:nvGrpSpPr>
          <p:cNvPr id="17414" name="Group 13">
            <a:extLst>
              <a:ext uri="{FF2B5EF4-FFF2-40B4-BE49-F238E27FC236}">
                <a16:creationId xmlns:a16="http://schemas.microsoft.com/office/drawing/2014/main" id="{494A57D8-6F48-956A-3A66-DBAC6F8CEAE7}"/>
              </a:ext>
            </a:extLst>
          </p:cNvPr>
          <p:cNvGrpSpPr>
            <a:grpSpLocks/>
          </p:cNvGrpSpPr>
          <p:nvPr/>
        </p:nvGrpSpPr>
        <p:grpSpPr bwMode="auto">
          <a:xfrm>
            <a:off x="2079625" y="3098800"/>
            <a:ext cx="4968875" cy="3216275"/>
            <a:chOff x="922" y="1754"/>
            <a:chExt cx="3920" cy="2538"/>
          </a:xfrm>
        </p:grpSpPr>
        <p:pic>
          <p:nvPicPr>
            <p:cNvPr id="17415" name="Picture 5" descr="PM55_vége">
              <a:extLst>
                <a:ext uri="{FF2B5EF4-FFF2-40B4-BE49-F238E27FC236}">
                  <a16:creationId xmlns:a16="http://schemas.microsoft.com/office/drawing/2014/main" id="{87567E62-6C46-3AB5-DB3A-1680A4BDF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 y="1754"/>
              <a:ext cx="3920"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a:extLst>
                <a:ext uri="{FF2B5EF4-FFF2-40B4-BE49-F238E27FC236}">
                  <a16:creationId xmlns:a16="http://schemas.microsoft.com/office/drawing/2014/main" id="{441241AF-0123-F12C-2FC3-A2080E105C7D}"/>
                </a:ext>
              </a:extLst>
            </p:cNvPr>
            <p:cNvSpPr>
              <a:spLocks noChangeArrowheads="1"/>
            </p:cNvSpPr>
            <p:nvPr/>
          </p:nvSpPr>
          <p:spPr bwMode="auto">
            <a:xfrm>
              <a:off x="2266" y="2081"/>
              <a:ext cx="2404" cy="13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17417" name="Rectangle 12">
              <a:extLst>
                <a:ext uri="{FF2B5EF4-FFF2-40B4-BE49-F238E27FC236}">
                  <a16:creationId xmlns:a16="http://schemas.microsoft.com/office/drawing/2014/main" id="{4781BCB5-CBCD-C90A-61C9-907749B0A667}"/>
                </a:ext>
              </a:extLst>
            </p:cNvPr>
            <p:cNvSpPr>
              <a:spLocks noChangeArrowheads="1"/>
            </p:cNvSpPr>
            <p:nvPr/>
          </p:nvSpPr>
          <p:spPr bwMode="auto">
            <a:xfrm>
              <a:off x="1111" y="2211"/>
              <a:ext cx="3287" cy="159"/>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a:extLst>
              <a:ext uri="{FF2B5EF4-FFF2-40B4-BE49-F238E27FC236}">
                <a16:creationId xmlns:a16="http://schemas.microsoft.com/office/drawing/2014/main" id="{B29EC24B-396D-A671-2246-ACCB137C226C}"/>
              </a:ext>
            </a:extLst>
          </p:cNvPr>
          <p:cNvSpPr txBox="1">
            <a:spLocks noChangeArrowheads="1"/>
          </p:cNvSpPr>
          <p:nvPr/>
        </p:nvSpPr>
        <p:spPr bwMode="auto">
          <a:xfrm>
            <a:off x="719138" y="1331913"/>
            <a:ext cx="248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„Homeostatic” rewards</a:t>
            </a:r>
          </a:p>
        </p:txBody>
      </p:sp>
      <p:sp>
        <p:nvSpPr>
          <p:cNvPr id="160771" name="Text Box 3">
            <a:extLst>
              <a:ext uri="{FF2B5EF4-FFF2-40B4-BE49-F238E27FC236}">
                <a16:creationId xmlns:a16="http://schemas.microsoft.com/office/drawing/2014/main" id="{D5C945DD-6D98-82A0-4286-106838FD7901}"/>
              </a:ext>
            </a:extLst>
          </p:cNvPr>
          <p:cNvSpPr txBox="1">
            <a:spLocks noChangeArrowheads="1"/>
          </p:cNvSpPr>
          <p:nvPr/>
        </p:nvSpPr>
        <p:spPr bwMode="auto">
          <a:xfrm>
            <a:off x="719138" y="2997200"/>
            <a:ext cx="314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„Emotional/affective” rewards</a:t>
            </a:r>
          </a:p>
        </p:txBody>
      </p:sp>
      <p:sp>
        <p:nvSpPr>
          <p:cNvPr id="160772" name="Text Box 4">
            <a:extLst>
              <a:ext uri="{FF2B5EF4-FFF2-40B4-BE49-F238E27FC236}">
                <a16:creationId xmlns:a16="http://schemas.microsoft.com/office/drawing/2014/main" id="{6921D353-2E6E-36AD-7E55-A94DF9AC84C5}"/>
              </a:ext>
            </a:extLst>
          </p:cNvPr>
          <p:cNvSpPr txBox="1">
            <a:spLocks noChangeArrowheads="1"/>
          </p:cNvSpPr>
          <p:nvPr/>
        </p:nvSpPr>
        <p:spPr bwMode="auto">
          <a:xfrm>
            <a:off x="719138" y="4589463"/>
            <a:ext cx="319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„Cognitive/executive” rewards</a:t>
            </a:r>
          </a:p>
        </p:txBody>
      </p:sp>
      <p:sp>
        <p:nvSpPr>
          <p:cNvPr id="108549" name="Text Box 5">
            <a:extLst>
              <a:ext uri="{FF2B5EF4-FFF2-40B4-BE49-F238E27FC236}">
                <a16:creationId xmlns:a16="http://schemas.microsoft.com/office/drawing/2014/main" id="{7141D9B9-63C4-B8BA-1C7A-3AD34C7E7A34}"/>
              </a:ext>
            </a:extLst>
          </p:cNvPr>
          <p:cNvSpPr txBox="1">
            <a:spLocks noChangeArrowheads="1"/>
          </p:cNvSpPr>
          <p:nvPr/>
        </p:nvSpPr>
        <p:spPr bwMode="auto">
          <a:xfrm>
            <a:off x="1308100" y="1670050"/>
            <a:ext cx="65373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714375" algn="l"/>
                <a:tab pos="1524000" algn="l"/>
              </a:tabLst>
              <a:defRPr>
                <a:solidFill>
                  <a:schemeClr val="tx1"/>
                </a:solidFill>
                <a:latin typeface="Arial" panose="020B0604020202020204" pitchFamily="34" charset="0"/>
              </a:defRPr>
            </a:lvl1pPr>
            <a:lvl2pPr marL="37931725" indent="-37474525" defTabSz="457200">
              <a:tabLst>
                <a:tab pos="714375" algn="l"/>
                <a:tab pos="1524000" algn="l"/>
              </a:tabLst>
              <a:defRPr>
                <a:solidFill>
                  <a:schemeClr val="tx1"/>
                </a:solidFill>
                <a:latin typeface="Arial" panose="020B0604020202020204" pitchFamily="34" charset="0"/>
              </a:defRPr>
            </a:lvl2pPr>
            <a:lvl3pPr>
              <a:tabLst>
                <a:tab pos="714375" algn="l"/>
                <a:tab pos="1524000" algn="l"/>
              </a:tabLst>
              <a:defRPr>
                <a:solidFill>
                  <a:schemeClr val="tx1"/>
                </a:solidFill>
                <a:latin typeface="Arial" panose="020B0604020202020204" pitchFamily="34" charset="0"/>
              </a:defRPr>
            </a:lvl3pPr>
            <a:lvl4pPr>
              <a:tabLst>
                <a:tab pos="714375" algn="l"/>
                <a:tab pos="1524000" algn="l"/>
              </a:tabLst>
              <a:defRPr>
                <a:solidFill>
                  <a:schemeClr val="tx1"/>
                </a:solidFill>
                <a:latin typeface="Arial" panose="020B0604020202020204" pitchFamily="34" charset="0"/>
              </a:defRPr>
            </a:lvl4pPr>
            <a:lvl5pPr>
              <a:tabLst>
                <a:tab pos="714375" algn="l"/>
                <a:tab pos="1524000" algn="l"/>
              </a:tabLst>
              <a:defRPr>
                <a:solidFill>
                  <a:schemeClr val="tx1"/>
                </a:solidFill>
                <a:latin typeface="Arial" panose="020B0604020202020204" pitchFamily="34" charset="0"/>
              </a:defRPr>
            </a:lvl5pPr>
            <a:lvl6pPr marL="457200" fontAlgn="base">
              <a:spcBef>
                <a:spcPct val="0"/>
              </a:spcBef>
              <a:spcAft>
                <a:spcPct val="0"/>
              </a:spcAft>
              <a:tabLst>
                <a:tab pos="714375" algn="l"/>
                <a:tab pos="1524000" algn="l"/>
              </a:tabLst>
              <a:defRPr>
                <a:solidFill>
                  <a:schemeClr val="tx1"/>
                </a:solidFill>
                <a:latin typeface="Arial" panose="020B0604020202020204" pitchFamily="34" charset="0"/>
              </a:defRPr>
            </a:lvl6pPr>
            <a:lvl7pPr marL="914400" fontAlgn="base">
              <a:spcBef>
                <a:spcPct val="0"/>
              </a:spcBef>
              <a:spcAft>
                <a:spcPct val="0"/>
              </a:spcAft>
              <a:tabLst>
                <a:tab pos="714375" algn="l"/>
                <a:tab pos="1524000" algn="l"/>
              </a:tabLst>
              <a:defRPr>
                <a:solidFill>
                  <a:schemeClr val="tx1"/>
                </a:solidFill>
                <a:latin typeface="Arial" panose="020B0604020202020204" pitchFamily="34" charset="0"/>
              </a:defRPr>
            </a:lvl7pPr>
            <a:lvl8pPr marL="1371600" fontAlgn="base">
              <a:spcBef>
                <a:spcPct val="0"/>
              </a:spcBef>
              <a:spcAft>
                <a:spcPct val="0"/>
              </a:spcAft>
              <a:tabLst>
                <a:tab pos="714375" algn="l"/>
                <a:tab pos="1524000" algn="l"/>
              </a:tabLst>
              <a:defRPr>
                <a:solidFill>
                  <a:schemeClr val="tx1"/>
                </a:solidFill>
                <a:latin typeface="Arial" panose="020B0604020202020204" pitchFamily="34" charset="0"/>
              </a:defRPr>
            </a:lvl8pPr>
            <a:lvl9pPr marL="1828800" fontAlgn="base">
              <a:spcBef>
                <a:spcPct val="0"/>
              </a:spcBef>
              <a:spcAft>
                <a:spcPct val="0"/>
              </a:spcAft>
              <a:tabLst>
                <a:tab pos="714375" algn="l"/>
                <a:tab pos="1524000" algn="l"/>
              </a:tabLst>
              <a:defRPr>
                <a:solidFill>
                  <a:schemeClr val="tx1"/>
                </a:solidFill>
                <a:latin typeface="Arial" panose="020B0604020202020204" pitchFamily="34" charset="0"/>
              </a:defRPr>
            </a:lvl9pPr>
          </a:lstStyle>
          <a:p>
            <a:pPr>
              <a:lnSpc>
                <a:spcPct val="120000"/>
              </a:lnSpc>
            </a:pPr>
            <a:r>
              <a:rPr lang="hu-HU" altLang="hu-HU" sz="1400">
                <a:cs typeface="Arial" panose="020B0604020202020204" pitchFamily="34" charset="0"/>
              </a:rPr>
              <a:t>autonóm idegrendszer – hypothalamus – limbikus rendszer / nucleus accumbens</a:t>
            </a:r>
          </a:p>
          <a:p>
            <a:pPr>
              <a:lnSpc>
                <a:spcPct val="120000"/>
              </a:lnSpc>
            </a:pPr>
            <a:r>
              <a:rPr lang="hu-HU" altLang="hu-HU" sz="1400">
                <a:cs typeface="Arial" panose="020B0604020202020204" pitchFamily="34" charset="0"/>
              </a:rPr>
              <a:t>	</a:t>
            </a:r>
            <a:r>
              <a:rPr lang="hu-HU" altLang="hu-HU" sz="1400">
                <a:solidFill>
                  <a:srgbClr val="FF0000"/>
                </a:solidFill>
                <a:cs typeface="Arial" panose="020B0604020202020204" pitchFamily="34" charset="0"/>
              </a:rPr>
              <a:t>pozitív:</a:t>
            </a:r>
            <a:r>
              <a:rPr lang="hu-HU" altLang="hu-HU" sz="1400">
                <a:cs typeface="Arial" panose="020B0604020202020204" pitchFamily="34" charset="0"/>
              </a:rPr>
              <a:t>	megelégedettség, kielégültség</a:t>
            </a:r>
          </a:p>
          <a:p>
            <a:pPr>
              <a:lnSpc>
                <a:spcPct val="120000"/>
              </a:lnSpc>
            </a:pPr>
            <a:r>
              <a:rPr lang="hu-HU" altLang="hu-HU" sz="1400">
                <a:cs typeface="Arial" panose="020B0604020202020204" pitchFamily="34" charset="0"/>
              </a:rPr>
              <a:t>	</a:t>
            </a:r>
            <a:r>
              <a:rPr lang="hu-HU" altLang="hu-HU" sz="1400">
                <a:solidFill>
                  <a:srgbClr val="0000FF"/>
                </a:solidFill>
                <a:cs typeface="Arial" panose="020B0604020202020204" pitchFamily="34" charset="0"/>
              </a:rPr>
              <a:t>negatív:</a:t>
            </a:r>
            <a:r>
              <a:rPr lang="hu-HU" altLang="hu-HU" sz="1400">
                <a:cs typeface="Arial" panose="020B0604020202020204" pitchFamily="34" charset="0"/>
              </a:rPr>
              <a:t>	hiányérzet, rossz közérzet, szorongás</a:t>
            </a:r>
          </a:p>
        </p:txBody>
      </p:sp>
      <p:sp>
        <p:nvSpPr>
          <p:cNvPr id="108550" name="Text Box 6">
            <a:extLst>
              <a:ext uri="{FF2B5EF4-FFF2-40B4-BE49-F238E27FC236}">
                <a16:creationId xmlns:a16="http://schemas.microsoft.com/office/drawing/2014/main" id="{D033F0E1-D859-5118-19D3-D215F7369560}"/>
              </a:ext>
            </a:extLst>
          </p:cNvPr>
          <p:cNvSpPr txBox="1">
            <a:spLocks noChangeArrowheads="1"/>
          </p:cNvSpPr>
          <p:nvPr/>
        </p:nvSpPr>
        <p:spPr bwMode="auto">
          <a:xfrm>
            <a:off x="1308100" y="3321050"/>
            <a:ext cx="608488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714375" algn="l"/>
                <a:tab pos="1524000" algn="l"/>
              </a:tabLst>
              <a:defRPr>
                <a:solidFill>
                  <a:schemeClr val="tx1"/>
                </a:solidFill>
                <a:latin typeface="Arial" panose="020B0604020202020204" pitchFamily="34" charset="0"/>
              </a:defRPr>
            </a:lvl1pPr>
            <a:lvl2pPr marL="37931725" indent="-37474525" defTabSz="457200">
              <a:tabLst>
                <a:tab pos="714375" algn="l"/>
                <a:tab pos="1524000" algn="l"/>
              </a:tabLst>
              <a:defRPr>
                <a:solidFill>
                  <a:schemeClr val="tx1"/>
                </a:solidFill>
                <a:latin typeface="Arial" panose="020B0604020202020204" pitchFamily="34" charset="0"/>
              </a:defRPr>
            </a:lvl2pPr>
            <a:lvl3pPr>
              <a:tabLst>
                <a:tab pos="714375" algn="l"/>
                <a:tab pos="1524000" algn="l"/>
              </a:tabLst>
              <a:defRPr>
                <a:solidFill>
                  <a:schemeClr val="tx1"/>
                </a:solidFill>
                <a:latin typeface="Arial" panose="020B0604020202020204" pitchFamily="34" charset="0"/>
              </a:defRPr>
            </a:lvl3pPr>
            <a:lvl4pPr>
              <a:tabLst>
                <a:tab pos="714375" algn="l"/>
                <a:tab pos="1524000" algn="l"/>
              </a:tabLst>
              <a:defRPr>
                <a:solidFill>
                  <a:schemeClr val="tx1"/>
                </a:solidFill>
                <a:latin typeface="Arial" panose="020B0604020202020204" pitchFamily="34" charset="0"/>
              </a:defRPr>
            </a:lvl4pPr>
            <a:lvl5pPr>
              <a:tabLst>
                <a:tab pos="714375" algn="l"/>
                <a:tab pos="1524000" algn="l"/>
              </a:tabLst>
              <a:defRPr>
                <a:solidFill>
                  <a:schemeClr val="tx1"/>
                </a:solidFill>
                <a:latin typeface="Arial" panose="020B0604020202020204" pitchFamily="34" charset="0"/>
              </a:defRPr>
            </a:lvl5pPr>
            <a:lvl6pPr marL="457200" fontAlgn="base">
              <a:spcBef>
                <a:spcPct val="0"/>
              </a:spcBef>
              <a:spcAft>
                <a:spcPct val="0"/>
              </a:spcAft>
              <a:tabLst>
                <a:tab pos="714375" algn="l"/>
                <a:tab pos="1524000" algn="l"/>
              </a:tabLst>
              <a:defRPr>
                <a:solidFill>
                  <a:schemeClr val="tx1"/>
                </a:solidFill>
                <a:latin typeface="Arial" panose="020B0604020202020204" pitchFamily="34" charset="0"/>
              </a:defRPr>
            </a:lvl6pPr>
            <a:lvl7pPr marL="914400" fontAlgn="base">
              <a:spcBef>
                <a:spcPct val="0"/>
              </a:spcBef>
              <a:spcAft>
                <a:spcPct val="0"/>
              </a:spcAft>
              <a:tabLst>
                <a:tab pos="714375" algn="l"/>
                <a:tab pos="1524000" algn="l"/>
              </a:tabLst>
              <a:defRPr>
                <a:solidFill>
                  <a:schemeClr val="tx1"/>
                </a:solidFill>
                <a:latin typeface="Arial" panose="020B0604020202020204" pitchFamily="34" charset="0"/>
              </a:defRPr>
            </a:lvl7pPr>
            <a:lvl8pPr marL="1371600" fontAlgn="base">
              <a:spcBef>
                <a:spcPct val="0"/>
              </a:spcBef>
              <a:spcAft>
                <a:spcPct val="0"/>
              </a:spcAft>
              <a:tabLst>
                <a:tab pos="714375" algn="l"/>
                <a:tab pos="1524000" algn="l"/>
              </a:tabLst>
              <a:defRPr>
                <a:solidFill>
                  <a:schemeClr val="tx1"/>
                </a:solidFill>
                <a:latin typeface="Arial" panose="020B0604020202020204" pitchFamily="34" charset="0"/>
              </a:defRPr>
            </a:lvl8pPr>
            <a:lvl9pPr marL="1828800" fontAlgn="base">
              <a:spcBef>
                <a:spcPct val="0"/>
              </a:spcBef>
              <a:spcAft>
                <a:spcPct val="0"/>
              </a:spcAft>
              <a:tabLst>
                <a:tab pos="714375" algn="l"/>
                <a:tab pos="1524000" algn="l"/>
              </a:tabLst>
              <a:defRPr>
                <a:solidFill>
                  <a:schemeClr val="tx1"/>
                </a:solidFill>
                <a:latin typeface="Arial" panose="020B0604020202020204" pitchFamily="34" charset="0"/>
              </a:defRPr>
            </a:lvl9pPr>
          </a:lstStyle>
          <a:p>
            <a:pPr>
              <a:lnSpc>
                <a:spcPct val="120000"/>
              </a:lnSpc>
            </a:pPr>
            <a:r>
              <a:rPr lang="hu-HU" altLang="hu-HU" sz="1400">
                <a:cs typeface="Arial" panose="020B0604020202020204" pitchFamily="34" charset="0"/>
              </a:rPr>
              <a:t>érzőpályák – limbikus rendszer – orbitofrontális kéreg / nucleus accumbens</a:t>
            </a:r>
          </a:p>
          <a:p>
            <a:pPr>
              <a:lnSpc>
                <a:spcPct val="120000"/>
              </a:lnSpc>
            </a:pPr>
            <a:r>
              <a:rPr lang="hu-HU" altLang="hu-HU" sz="1400">
                <a:cs typeface="Arial" panose="020B0604020202020204" pitchFamily="34" charset="0"/>
              </a:rPr>
              <a:t>	</a:t>
            </a:r>
            <a:r>
              <a:rPr lang="hu-HU" altLang="hu-HU" sz="1400">
                <a:solidFill>
                  <a:srgbClr val="FF0000"/>
                </a:solidFill>
                <a:cs typeface="Arial" panose="020B0604020202020204" pitchFamily="34" charset="0"/>
              </a:rPr>
              <a:t>pozitív:</a:t>
            </a:r>
            <a:r>
              <a:rPr lang="hu-HU" altLang="hu-HU" sz="1400">
                <a:cs typeface="Arial" panose="020B0604020202020204" pitchFamily="34" charset="0"/>
              </a:rPr>
              <a:t>	boldogság, öröm, megelégedettség</a:t>
            </a:r>
          </a:p>
          <a:p>
            <a:pPr>
              <a:lnSpc>
                <a:spcPct val="120000"/>
              </a:lnSpc>
            </a:pPr>
            <a:r>
              <a:rPr lang="hu-HU" altLang="hu-HU" sz="1400">
                <a:cs typeface="Arial" panose="020B0604020202020204" pitchFamily="34" charset="0"/>
              </a:rPr>
              <a:t>	</a:t>
            </a:r>
            <a:r>
              <a:rPr lang="hu-HU" altLang="hu-HU" sz="1400">
                <a:solidFill>
                  <a:srgbClr val="0000FF"/>
                </a:solidFill>
                <a:cs typeface="Arial" panose="020B0604020202020204" pitchFamily="34" charset="0"/>
              </a:rPr>
              <a:t>negatív:</a:t>
            </a:r>
            <a:r>
              <a:rPr lang="hu-HU" altLang="hu-HU" sz="1400">
                <a:cs typeface="Arial" panose="020B0604020202020204" pitchFamily="34" charset="0"/>
              </a:rPr>
              <a:t>	csalódottság, szomorúság, depresszió</a:t>
            </a:r>
          </a:p>
        </p:txBody>
      </p:sp>
      <p:sp>
        <p:nvSpPr>
          <p:cNvPr id="108551" name="Text Box 7">
            <a:extLst>
              <a:ext uri="{FF2B5EF4-FFF2-40B4-BE49-F238E27FC236}">
                <a16:creationId xmlns:a16="http://schemas.microsoft.com/office/drawing/2014/main" id="{887491D3-9258-EC04-F63C-950A2A5BE76D}"/>
              </a:ext>
            </a:extLst>
          </p:cNvPr>
          <p:cNvSpPr txBox="1">
            <a:spLocks noChangeArrowheads="1"/>
          </p:cNvSpPr>
          <p:nvPr/>
        </p:nvSpPr>
        <p:spPr bwMode="auto">
          <a:xfrm>
            <a:off x="1308100" y="4946650"/>
            <a:ext cx="688816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714375" algn="l"/>
                <a:tab pos="1524000" algn="l"/>
              </a:tabLst>
              <a:defRPr>
                <a:solidFill>
                  <a:schemeClr val="tx1"/>
                </a:solidFill>
                <a:latin typeface="Arial" panose="020B0604020202020204" pitchFamily="34" charset="0"/>
              </a:defRPr>
            </a:lvl1pPr>
            <a:lvl2pPr marL="37931725" indent="-37474525" defTabSz="457200">
              <a:tabLst>
                <a:tab pos="714375" algn="l"/>
                <a:tab pos="1524000" algn="l"/>
              </a:tabLst>
              <a:defRPr>
                <a:solidFill>
                  <a:schemeClr val="tx1"/>
                </a:solidFill>
                <a:latin typeface="Arial" panose="020B0604020202020204" pitchFamily="34" charset="0"/>
              </a:defRPr>
            </a:lvl2pPr>
            <a:lvl3pPr>
              <a:tabLst>
                <a:tab pos="714375" algn="l"/>
                <a:tab pos="1524000" algn="l"/>
              </a:tabLst>
              <a:defRPr>
                <a:solidFill>
                  <a:schemeClr val="tx1"/>
                </a:solidFill>
                <a:latin typeface="Arial" panose="020B0604020202020204" pitchFamily="34" charset="0"/>
              </a:defRPr>
            </a:lvl3pPr>
            <a:lvl4pPr>
              <a:tabLst>
                <a:tab pos="714375" algn="l"/>
                <a:tab pos="1524000" algn="l"/>
              </a:tabLst>
              <a:defRPr>
                <a:solidFill>
                  <a:schemeClr val="tx1"/>
                </a:solidFill>
                <a:latin typeface="Arial" panose="020B0604020202020204" pitchFamily="34" charset="0"/>
              </a:defRPr>
            </a:lvl4pPr>
            <a:lvl5pPr>
              <a:tabLst>
                <a:tab pos="714375" algn="l"/>
                <a:tab pos="1524000" algn="l"/>
              </a:tabLst>
              <a:defRPr>
                <a:solidFill>
                  <a:schemeClr val="tx1"/>
                </a:solidFill>
                <a:latin typeface="Arial" panose="020B0604020202020204" pitchFamily="34" charset="0"/>
              </a:defRPr>
            </a:lvl5pPr>
            <a:lvl6pPr marL="457200" fontAlgn="base">
              <a:spcBef>
                <a:spcPct val="0"/>
              </a:spcBef>
              <a:spcAft>
                <a:spcPct val="0"/>
              </a:spcAft>
              <a:tabLst>
                <a:tab pos="714375" algn="l"/>
                <a:tab pos="1524000" algn="l"/>
              </a:tabLst>
              <a:defRPr>
                <a:solidFill>
                  <a:schemeClr val="tx1"/>
                </a:solidFill>
                <a:latin typeface="Arial" panose="020B0604020202020204" pitchFamily="34" charset="0"/>
              </a:defRPr>
            </a:lvl6pPr>
            <a:lvl7pPr marL="914400" fontAlgn="base">
              <a:spcBef>
                <a:spcPct val="0"/>
              </a:spcBef>
              <a:spcAft>
                <a:spcPct val="0"/>
              </a:spcAft>
              <a:tabLst>
                <a:tab pos="714375" algn="l"/>
                <a:tab pos="1524000" algn="l"/>
              </a:tabLst>
              <a:defRPr>
                <a:solidFill>
                  <a:schemeClr val="tx1"/>
                </a:solidFill>
                <a:latin typeface="Arial" panose="020B0604020202020204" pitchFamily="34" charset="0"/>
              </a:defRPr>
            </a:lvl7pPr>
            <a:lvl8pPr marL="1371600" fontAlgn="base">
              <a:spcBef>
                <a:spcPct val="0"/>
              </a:spcBef>
              <a:spcAft>
                <a:spcPct val="0"/>
              </a:spcAft>
              <a:tabLst>
                <a:tab pos="714375" algn="l"/>
                <a:tab pos="1524000" algn="l"/>
              </a:tabLst>
              <a:defRPr>
                <a:solidFill>
                  <a:schemeClr val="tx1"/>
                </a:solidFill>
                <a:latin typeface="Arial" panose="020B0604020202020204" pitchFamily="34" charset="0"/>
              </a:defRPr>
            </a:lvl8pPr>
            <a:lvl9pPr marL="1828800" fontAlgn="base">
              <a:spcBef>
                <a:spcPct val="0"/>
              </a:spcBef>
              <a:spcAft>
                <a:spcPct val="0"/>
              </a:spcAft>
              <a:tabLst>
                <a:tab pos="714375" algn="l"/>
                <a:tab pos="1524000" algn="l"/>
              </a:tabLst>
              <a:defRPr>
                <a:solidFill>
                  <a:schemeClr val="tx1"/>
                </a:solidFill>
                <a:latin typeface="Arial" panose="020B0604020202020204" pitchFamily="34" charset="0"/>
              </a:defRPr>
            </a:lvl9pPr>
          </a:lstStyle>
          <a:p>
            <a:pPr>
              <a:lnSpc>
                <a:spcPct val="120000"/>
              </a:lnSpc>
            </a:pPr>
            <a:r>
              <a:rPr lang="hu-HU" altLang="hu-HU" sz="1400">
                <a:cs typeface="Arial" panose="020B0604020202020204" pitchFamily="34" charset="0"/>
              </a:rPr>
              <a:t>érzőpályák – laterális prefrontális kéreg /  ventrális striatum</a:t>
            </a:r>
          </a:p>
          <a:p>
            <a:pPr>
              <a:lnSpc>
                <a:spcPct val="120000"/>
              </a:lnSpc>
            </a:pPr>
            <a:r>
              <a:rPr lang="hu-HU" altLang="hu-HU" sz="1400">
                <a:cs typeface="Arial" panose="020B0604020202020204" pitchFamily="34" charset="0"/>
              </a:rPr>
              <a:t>	</a:t>
            </a:r>
            <a:r>
              <a:rPr lang="hu-HU" altLang="hu-HU" sz="1400">
                <a:solidFill>
                  <a:srgbClr val="FF0000"/>
                </a:solidFill>
                <a:cs typeface="Arial" panose="020B0604020202020204" pitchFamily="34" charset="0"/>
              </a:rPr>
              <a:t>pozitív:</a:t>
            </a:r>
            <a:r>
              <a:rPr lang="hu-HU" altLang="hu-HU" sz="1400">
                <a:cs typeface="Arial" panose="020B0604020202020204" pitchFamily="34" charset="0"/>
              </a:rPr>
              <a:t>	siker öröme, végrehajtás öröme, munkavégzés utáni elégedettség</a:t>
            </a:r>
          </a:p>
          <a:p>
            <a:pPr>
              <a:lnSpc>
                <a:spcPct val="120000"/>
              </a:lnSpc>
            </a:pPr>
            <a:r>
              <a:rPr lang="hu-HU" altLang="hu-HU" sz="1400">
                <a:cs typeface="Arial" panose="020B0604020202020204" pitchFamily="34" charset="0"/>
              </a:rPr>
              <a:t>	</a:t>
            </a:r>
            <a:r>
              <a:rPr lang="hu-HU" altLang="hu-HU" sz="1400">
                <a:solidFill>
                  <a:srgbClr val="0000FF"/>
                </a:solidFill>
                <a:cs typeface="Arial" panose="020B0604020202020204" pitchFamily="34" charset="0"/>
              </a:rPr>
              <a:t>negatív:</a:t>
            </a:r>
            <a:r>
              <a:rPr lang="hu-HU" altLang="hu-HU" sz="1400">
                <a:cs typeface="Arial" panose="020B0604020202020204" pitchFamily="34" charset="0"/>
              </a:rPr>
              <a:t>	letörtség, reménytelenség, negatív viselkedés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P spid="108550" grpId="0"/>
      <p:bldP spid="10855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LangeNandor">
            <a:extLst>
              <a:ext uri="{FF2B5EF4-FFF2-40B4-BE49-F238E27FC236}">
                <a16:creationId xmlns:a16="http://schemas.microsoft.com/office/drawing/2014/main" id="{6656D600-A7BE-A574-E034-D6B3A8F34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4005263"/>
            <a:ext cx="23606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
            <a:extLst>
              <a:ext uri="{FF2B5EF4-FFF2-40B4-BE49-F238E27FC236}">
                <a16:creationId xmlns:a16="http://schemas.microsoft.com/office/drawing/2014/main" id="{D4BA7D80-21A3-6C21-E9B0-F622F3707B3E}"/>
              </a:ext>
            </a:extLst>
          </p:cNvPr>
          <p:cNvSpPr txBox="1">
            <a:spLocks noChangeArrowheads="1"/>
          </p:cNvSpPr>
          <p:nvPr/>
        </p:nvSpPr>
        <p:spPr bwMode="auto">
          <a:xfrm>
            <a:off x="3305175" y="3906838"/>
            <a:ext cx="5227638" cy="611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b="1">
                <a:solidFill>
                  <a:srgbClr val="FF0000"/>
                </a:solidFill>
                <a:ea typeface="ＭＳ Ｐゴシック" panose="020B0600070205080204" pitchFamily="34" charset="-128"/>
                <a:cs typeface="Arial" panose="020B0604020202020204" pitchFamily="34" charset="0"/>
              </a:rPr>
              <a:t>Dr. Lange Nándor (1913-1992)</a:t>
            </a:r>
          </a:p>
          <a:p>
            <a:r>
              <a:rPr lang="hu-HU" altLang="hu-HU" sz="1600">
                <a:solidFill>
                  <a:srgbClr val="0000FF"/>
                </a:solidFill>
                <a:ea typeface="ＭＳ Ｐゴシック" panose="020B0600070205080204" pitchFamily="34" charset="-128"/>
                <a:cs typeface="Arial" panose="020B0604020202020204" pitchFamily="34" charset="0"/>
              </a:rPr>
              <a:t>Szent László Gimnázium, biológia szakkör 1947-1968</a:t>
            </a:r>
          </a:p>
        </p:txBody>
      </p:sp>
      <p:pic>
        <p:nvPicPr>
          <p:cNvPr id="161796" name="Picture 9" descr="12">
            <a:extLst>
              <a:ext uri="{FF2B5EF4-FFF2-40B4-BE49-F238E27FC236}">
                <a16:creationId xmlns:a16="http://schemas.microsoft.com/office/drawing/2014/main" id="{0E19F98B-5D3A-1E5E-75EA-C42B22BC9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88913"/>
            <a:ext cx="2322513" cy="36385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61797" name="Group 12">
            <a:extLst>
              <a:ext uri="{FF2B5EF4-FFF2-40B4-BE49-F238E27FC236}">
                <a16:creationId xmlns:a16="http://schemas.microsoft.com/office/drawing/2014/main" id="{6051D036-F74A-3DA1-4371-B761921471EB}"/>
              </a:ext>
            </a:extLst>
          </p:cNvPr>
          <p:cNvGrpSpPr>
            <a:grpSpLocks/>
          </p:cNvGrpSpPr>
          <p:nvPr/>
        </p:nvGrpSpPr>
        <p:grpSpPr bwMode="auto">
          <a:xfrm>
            <a:off x="3409950" y="188913"/>
            <a:ext cx="5113338" cy="3630612"/>
            <a:chOff x="2148" y="119"/>
            <a:chExt cx="3221" cy="2287"/>
          </a:xfrm>
        </p:grpSpPr>
        <p:pic>
          <p:nvPicPr>
            <p:cNvPr id="161798" name="Picture 2" descr="fig25">
              <a:extLst>
                <a:ext uri="{FF2B5EF4-FFF2-40B4-BE49-F238E27FC236}">
                  <a16:creationId xmlns:a16="http://schemas.microsoft.com/office/drawing/2014/main" id="{8F36C709-764D-607E-F1E1-72E67C8A6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 y="119"/>
              <a:ext cx="3221" cy="22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61799" name="Text Box 3">
              <a:extLst>
                <a:ext uri="{FF2B5EF4-FFF2-40B4-BE49-F238E27FC236}">
                  <a16:creationId xmlns:a16="http://schemas.microsoft.com/office/drawing/2014/main" id="{183A7449-7EAB-1700-1E50-EEC26DBBC0E3}"/>
                </a:ext>
              </a:extLst>
            </p:cNvPr>
            <p:cNvSpPr txBox="1">
              <a:spLocks noChangeArrowheads="1"/>
            </p:cNvSpPr>
            <p:nvPr/>
          </p:nvSpPr>
          <p:spPr bwMode="auto">
            <a:xfrm>
              <a:off x="2188" y="164"/>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solidFill>
                    <a:srgbClr val="000099"/>
                  </a:solidFill>
                  <a:ea typeface="ＭＳ Ｐゴシック" panose="020B0600070205080204" pitchFamily="34" charset="-128"/>
                  <a:cs typeface="Arial" panose="020B0604020202020204" pitchFamily="34" charset="0"/>
                </a:rPr>
                <a:t>1951</a:t>
              </a:r>
            </a:p>
          </p:txBody>
        </p:sp>
      </p:grpSp>
      <p:pic>
        <p:nvPicPr>
          <p:cNvPr id="40973" name="Picture 13" descr="Lange_MicroscAnat-cut">
            <a:extLst>
              <a:ext uri="{FF2B5EF4-FFF2-40B4-BE49-F238E27FC236}">
                <a16:creationId xmlns:a16="http://schemas.microsoft.com/office/drawing/2014/main" id="{D6657929-81BA-11B9-48CD-381E8FF0B8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5" y="4724400"/>
            <a:ext cx="54006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M61_cím">
            <a:extLst>
              <a:ext uri="{FF2B5EF4-FFF2-40B4-BE49-F238E27FC236}">
                <a16:creationId xmlns:a16="http://schemas.microsoft.com/office/drawing/2014/main" id="{8D7BD535-03B9-E238-0B5D-7E205E5EA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88925"/>
            <a:ext cx="596741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7">
            <a:extLst>
              <a:ext uri="{FF2B5EF4-FFF2-40B4-BE49-F238E27FC236}">
                <a16:creationId xmlns:a16="http://schemas.microsoft.com/office/drawing/2014/main" id="{CEB0D6AA-BA32-0C77-5C17-2CB360C1FEEB}"/>
              </a:ext>
            </a:extLst>
          </p:cNvPr>
          <p:cNvGrpSpPr>
            <a:grpSpLocks/>
          </p:cNvGrpSpPr>
          <p:nvPr/>
        </p:nvGrpSpPr>
        <p:grpSpPr bwMode="auto">
          <a:xfrm>
            <a:off x="1322388" y="746125"/>
            <a:ext cx="6489700" cy="4843463"/>
            <a:chOff x="606" y="461"/>
            <a:chExt cx="4536" cy="3385"/>
          </a:xfrm>
        </p:grpSpPr>
        <p:pic>
          <p:nvPicPr>
            <p:cNvPr id="23555" name="Picture 3" descr="PM73_cím">
              <a:extLst>
                <a:ext uri="{FF2B5EF4-FFF2-40B4-BE49-F238E27FC236}">
                  <a16:creationId xmlns:a16="http://schemas.microsoft.com/office/drawing/2014/main" id="{94031494-09BA-B658-B9BD-B5516F210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 y="461"/>
              <a:ext cx="4536"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a:extLst>
                <a:ext uri="{FF2B5EF4-FFF2-40B4-BE49-F238E27FC236}">
                  <a16:creationId xmlns:a16="http://schemas.microsoft.com/office/drawing/2014/main" id="{C4AF66D0-8730-3B4C-1168-FF60BD611C1E}"/>
                </a:ext>
              </a:extLst>
            </p:cNvPr>
            <p:cNvSpPr>
              <a:spLocks noChangeArrowheads="1"/>
            </p:cNvSpPr>
            <p:nvPr/>
          </p:nvSpPr>
          <p:spPr bwMode="auto">
            <a:xfrm>
              <a:off x="878" y="1728"/>
              <a:ext cx="408" cy="181"/>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23557" name="Rectangle 5">
              <a:extLst>
                <a:ext uri="{FF2B5EF4-FFF2-40B4-BE49-F238E27FC236}">
                  <a16:creationId xmlns:a16="http://schemas.microsoft.com/office/drawing/2014/main" id="{4DB325C4-B4EE-AF08-EF90-1CE6EF1E906D}"/>
                </a:ext>
              </a:extLst>
            </p:cNvPr>
            <p:cNvSpPr>
              <a:spLocks noChangeArrowheads="1"/>
            </p:cNvSpPr>
            <p:nvPr/>
          </p:nvSpPr>
          <p:spPr bwMode="auto">
            <a:xfrm>
              <a:off x="2154" y="2472"/>
              <a:ext cx="1452" cy="2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fig45a">
            <a:extLst>
              <a:ext uri="{FF2B5EF4-FFF2-40B4-BE49-F238E27FC236}">
                <a16:creationId xmlns:a16="http://schemas.microsoft.com/office/drawing/2014/main" id="{240CA500-044A-F871-2D12-B9B51506D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908050"/>
            <a:ext cx="3344862" cy="511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5603" name="Group 22">
            <a:extLst>
              <a:ext uri="{FF2B5EF4-FFF2-40B4-BE49-F238E27FC236}">
                <a16:creationId xmlns:a16="http://schemas.microsoft.com/office/drawing/2014/main" id="{2561D454-2177-7E5C-28A3-BD9C46B48114}"/>
              </a:ext>
            </a:extLst>
          </p:cNvPr>
          <p:cNvGrpSpPr>
            <a:grpSpLocks/>
          </p:cNvGrpSpPr>
          <p:nvPr/>
        </p:nvGrpSpPr>
        <p:grpSpPr bwMode="auto">
          <a:xfrm>
            <a:off x="4084638" y="5434013"/>
            <a:ext cx="2935287" cy="928687"/>
            <a:chOff x="2573" y="3423"/>
            <a:chExt cx="1849" cy="585"/>
          </a:xfrm>
        </p:grpSpPr>
        <p:sp>
          <p:nvSpPr>
            <p:cNvPr id="25604" name="Rectangle 4">
              <a:extLst>
                <a:ext uri="{FF2B5EF4-FFF2-40B4-BE49-F238E27FC236}">
                  <a16:creationId xmlns:a16="http://schemas.microsoft.com/office/drawing/2014/main" id="{98C64180-8022-5D55-2F3B-C1B75374BB11}"/>
                </a:ext>
              </a:extLst>
            </p:cNvPr>
            <p:cNvSpPr>
              <a:spLocks noChangeArrowheads="1"/>
            </p:cNvSpPr>
            <p:nvPr/>
          </p:nvSpPr>
          <p:spPr bwMode="auto">
            <a:xfrm>
              <a:off x="2573" y="3509"/>
              <a:ext cx="363" cy="45"/>
            </a:xfrm>
            <a:prstGeom prst="rect">
              <a:avLst/>
            </a:prstGeom>
            <a:solidFill>
              <a:srgbClr val="3333FF"/>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25605" name="Rectangle 5">
              <a:extLst>
                <a:ext uri="{FF2B5EF4-FFF2-40B4-BE49-F238E27FC236}">
                  <a16:creationId xmlns:a16="http://schemas.microsoft.com/office/drawing/2014/main" id="{06A4F229-CE72-1385-7E3F-D509B1F6A062}"/>
                </a:ext>
              </a:extLst>
            </p:cNvPr>
            <p:cNvSpPr>
              <a:spLocks noChangeArrowheads="1"/>
            </p:cNvSpPr>
            <p:nvPr/>
          </p:nvSpPr>
          <p:spPr bwMode="auto">
            <a:xfrm>
              <a:off x="2573" y="3691"/>
              <a:ext cx="363" cy="45"/>
            </a:xfrm>
            <a:prstGeom prst="rect">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25606" name="Rectangle 6">
              <a:extLst>
                <a:ext uri="{FF2B5EF4-FFF2-40B4-BE49-F238E27FC236}">
                  <a16:creationId xmlns:a16="http://schemas.microsoft.com/office/drawing/2014/main" id="{434CE9E4-EC6C-D22E-C12A-2EE1A8573A99}"/>
                </a:ext>
              </a:extLst>
            </p:cNvPr>
            <p:cNvSpPr>
              <a:spLocks noChangeArrowheads="1"/>
            </p:cNvSpPr>
            <p:nvPr/>
          </p:nvSpPr>
          <p:spPr bwMode="auto">
            <a:xfrm>
              <a:off x="2573" y="3882"/>
              <a:ext cx="363" cy="45"/>
            </a:xfrm>
            <a:prstGeom prst="rect">
              <a:avLst/>
            </a:prstGeom>
            <a:solidFill>
              <a:srgbClr val="33CC33"/>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25607" name="Text Box 7">
              <a:extLst>
                <a:ext uri="{FF2B5EF4-FFF2-40B4-BE49-F238E27FC236}">
                  <a16:creationId xmlns:a16="http://schemas.microsoft.com/office/drawing/2014/main" id="{4E8E80D2-B9D3-61DE-2AE2-D1B888F7B11C}"/>
                </a:ext>
              </a:extLst>
            </p:cNvPr>
            <p:cNvSpPr txBox="1">
              <a:spLocks noChangeArrowheads="1"/>
            </p:cNvSpPr>
            <p:nvPr/>
          </p:nvSpPr>
          <p:spPr bwMode="auto">
            <a:xfrm>
              <a:off x="2978" y="3423"/>
              <a:ext cx="13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ea typeface="ＭＳ Ｐゴシック" panose="020B0600070205080204" pitchFamily="34" charset="-128"/>
                  <a:cs typeface="Arial" panose="020B0604020202020204" pitchFamily="34" charset="0"/>
                </a:rPr>
                <a:t>angiotensin receptors</a:t>
              </a:r>
            </a:p>
          </p:txBody>
        </p:sp>
        <p:sp>
          <p:nvSpPr>
            <p:cNvPr id="25608" name="Text Box 8">
              <a:extLst>
                <a:ext uri="{FF2B5EF4-FFF2-40B4-BE49-F238E27FC236}">
                  <a16:creationId xmlns:a16="http://schemas.microsoft.com/office/drawing/2014/main" id="{AE4EE884-43CE-3E67-EF08-612B729436DC}"/>
                </a:ext>
              </a:extLst>
            </p:cNvPr>
            <p:cNvSpPr txBox="1">
              <a:spLocks noChangeArrowheads="1"/>
            </p:cNvSpPr>
            <p:nvPr/>
          </p:nvSpPr>
          <p:spPr bwMode="auto">
            <a:xfrm>
              <a:off x="2976" y="3607"/>
              <a:ext cx="1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ea typeface="ＭＳ Ｐゴシック" panose="020B0600070205080204" pitchFamily="34" charset="-128"/>
                  <a:cs typeface="Arial" panose="020B0604020202020204" pitchFamily="34" charset="0"/>
                </a:rPr>
                <a:t>atrial natriuretic peptide</a:t>
              </a:r>
            </a:p>
          </p:txBody>
        </p:sp>
        <p:sp>
          <p:nvSpPr>
            <p:cNvPr id="25609" name="Text Box 9">
              <a:extLst>
                <a:ext uri="{FF2B5EF4-FFF2-40B4-BE49-F238E27FC236}">
                  <a16:creationId xmlns:a16="http://schemas.microsoft.com/office/drawing/2014/main" id="{E143473D-31BE-C718-F546-94C04EA528EE}"/>
                </a:ext>
              </a:extLst>
            </p:cNvPr>
            <p:cNvSpPr txBox="1">
              <a:spLocks noChangeArrowheads="1"/>
            </p:cNvSpPr>
            <p:nvPr/>
          </p:nvSpPr>
          <p:spPr bwMode="auto">
            <a:xfrm>
              <a:off x="2970" y="3796"/>
              <a:ext cx="7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ea typeface="ＭＳ Ｐゴシック" panose="020B0600070205080204" pitchFamily="34" charset="-128"/>
                  <a:cs typeface="Arial" panose="020B0604020202020204" pitchFamily="34" charset="0"/>
                </a:rPr>
                <a:t>vasopressin</a:t>
              </a:r>
            </a:p>
          </p:txBody>
        </p:sp>
      </p:grpSp>
      <p:grpSp>
        <p:nvGrpSpPr>
          <p:cNvPr id="25610" name="Group 10">
            <a:extLst>
              <a:ext uri="{FF2B5EF4-FFF2-40B4-BE49-F238E27FC236}">
                <a16:creationId xmlns:a16="http://schemas.microsoft.com/office/drawing/2014/main" id="{CB0A12E3-1EE5-FB0E-371F-A24D4A13AA27}"/>
              </a:ext>
            </a:extLst>
          </p:cNvPr>
          <p:cNvGrpSpPr>
            <a:grpSpLocks/>
          </p:cNvGrpSpPr>
          <p:nvPr/>
        </p:nvGrpSpPr>
        <p:grpSpPr bwMode="auto">
          <a:xfrm>
            <a:off x="3787775" y="914400"/>
            <a:ext cx="5113338" cy="4283075"/>
            <a:chOff x="2386" y="576"/>
            <a:chExt cx="3221" cy="2698"/>
          </a:xfrm>
        </p:grpSpPr>
        <p:pic>
          <p:nvPicPr>
            <p:cNvPr id="25611" name="Picture 2" descr="912-circuit-orig">
              <a:extLst>
                <a:ext uri="{FF2B5EF4-FFF2-40B4-BE49-F238E27FC236}">
                  <a16:creationId xmlns:a16="http://schemas.microsoft.com/office/drawing/2014/main" id="{0EFB55B4-12B9-F6A9-7FBE-5DEA231A6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 y="576"/>
              <a:ext cx="3221" cy="26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2" name="Text Box 12">
              <a:extLst>
                <a:ext uri="{FF2B5EF4-FFF2-40B4-BE49-F238E27FC236}">
                  <a16:creationId xmlns:a16="http://schemas.microsoft.com/office/drawing/2014/main" id="{95AC7F31-0C7B-326B-D67A-8B13AF2925C4}"/>
                </a:ext>
              </a:extLst>
            </p:cNvPr>
            <p:cNvSpPr txBox="1">
              <a:spLocks noChangeArrowheads="1"/>
            </p:cNvSpPr>
            <p:nvPr/>
          </p:nvSpPr>
          <p:spPr bwMode="auto">
            <a:xfrm>
              <a:off x="2971" y="2931"/>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SON</a:t>
              </a:r>
            </a:p>
          </p:txBody>
        </p:sp>
        <p:sp>
          <p:nvSpPr>
            <p:cNvPr id="25613" name="Line 13">
              <a:extLst>
                <a:ext uri="{FF2B5EF4-FFF2-40B4-BE49-F238E27FC236}">
                  <a16:creationId xmlns:a16="http://schemas.microsoft.com/office/drawing/2014/main" id="{B71D9476-BDFA-477D-58C7-17E0CC7993CE}"/>
                </a:ext>
              </a:extLst>
            </p:cNvPr>
            <p:cNvSpPr>
              <a:spLocks noChangeShapeType="1"/>
            </p:cNvSpPr>
            <p:nvPr/>
          </p:nvSpPr>
          <p:spPr bwMode="auto">
            <a:xfrm flipH="1">
              <a:off x="3152" y="2659"/>
              <a:ext cx="91"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5614" name="Text Box 14">
              <a:extLst>
                <a:ext uri="{FF2B5EF4-FFF2-40B4-BE49-F238E27FC236}">
                  <a16:creationId xmlns:a16="http://schemas.microsoft.com/office/drawing/2014/main" id="{7A80091E-6593-E149-2A7B-13E284E0B3D8}"/>
                </a:ext>
              </a:extLst>
            </p:cNvPr>
            <p:cNvSpPr txBox="1">
              <a:spLocks noChangeArrowheads="1"/>
            </p:cNvSpPr>
            <p:nvPr/>
          </p:nvSpPr>
          <p:spPr bwMode="auto">
            <a:xfrm>
              <a:off x="3448" y="1905"/>
              <a:ext cx="3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PVN</a:t>
              </a:r>
            </a:p>
          </p:txBody>
        </p:sp>
        <p:sp>
          <p:nvSpPr>
            <p:cNvPr id="25615" name="Line 15">
              <a:extLst>
                <a:ext uri="{FF2B5EF4-FFF2-40B4-BE49-F238E27FC236}">
                  <a16:creationId xmlns:a16="http://schemas.microsoft.com/office/drawing/2014/main" id="{B33111C7-DC52-5C0F-7630-09369837C9E2}"/>
                </a:ext>
              </a:extLst>
            </p:cNvPr>
            <p:cNvSpPr>
              <a:spLocks noChangeShapeType="1"/>
            </p:cNvSpPr>
            <p:nvPr/>
          </p:nvSpPr>
          <p:spPr bwMode="auto">
            <a:xfrm flipV="1">
              <a:off x="3424" y="2069"/>
              <a:ext cx="182" cy="1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5616" name="Text Box 16">
              <a:extLst>
                <a:ext uri="{FF2B5EF4-FFF2-40B4-BE49-F238E27FC236}">
                  <a16:creationId xmlns:a16="http://schemas.microsoft.com/office/drawing/2014/main" id="{F65A8862-79DA-E6F9-5BB8-2D2E3DBF39B4}"/>
                </a:ext>
              </a:extLst>
            </p:cNvPr>
            <p:cNvSpPr txBox="1">
              <a:spLocks noChangeArrowheads="1"/>
            </p:cNvSpPr>
            <p:nvPr/>
          </p:nvSpPr>
          <p:spPr bwMode="auto">
            <a:xfrm>
              <a:off x="3921" y="2419"/>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PFN</a:t>
              </a:r>
            </a:p>
          </p:txBody>
        </p:sp>
        <p:sp>
          <p:nvSpPr>
            <p:cNvPr id="110609" name="Text Box 17">
              <a:extLst>
                <a:ext uri="{FF2B5EF4-FFF2-40B4-BE49-F238E27FC236}">
                  <a16:creationId xmlns:a16="http://schemas.microsoft.com/office/drawing/2014/main" id="{726ED7F9-DD23-1504-5AB2-082712B488BA}"/>
                </a:ext>
              </a:extLst>
            </p:cNvPr>
            <p:cNvSpPr txBox="1">
              <a:spLocks noChangeArrowheads="1"/>
            </p:cNvSpPr>
            <p:nvPr/>
          </p:nvSpPr>
          <p:spPr bwMode="auto">
            <a:xfrm>
              <a:off x="3157" y="1219"/>
              <a:ext cx="346" cy="192"/>
            </a:xfrm>
            <a:prstGeom prst="rect">
              <a:avLst/>
            </a:prstGeom>
            <a:noFill/>
            <a:ln w="9525">
              <a:noFill/>
              <a:miter lim="800000"/>
              <a:headEnd/>
              <a:tailEnd/>
            </a:ln>
            <a:effectLst/>
          </p:spPr>
          <p:txBody>
            <a:bodyPr wrap="none">
              <a:spAutoFit/>
            </a:bodyPr>
            <a:lstStyle/>
            <a:p>
              <a:pPr defTabSz="457200">
                <a:defRPr/>
              </a:pPr>
              <a:r>
                <a:rPr lang="hu-HU" sz="1400">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SFO</a:t>
              </a:r>
            </a:p>
          </p:txBody>
        </p:sp>
        <p:sp>
          <p:nvSpPr>
            <p:cNvPr id="25618" name="Text Box 18">
              <a:extLst>
                <a:ext uri="{FF2B5EF4-FFF2-40B4-BE49-F238E27FC236}">
                  <a16:creationId xmlns:a16="http://schemas.microsoft.com/office/drawing/2014/main" id="{30706C42-4E31-34C1-5AAC-6AF714BE3D62}"/>
                </a:ext>
              </a:extLst>
            </p:cNvPr>
            <p:cNvSpPr txBox="1">
              <a:spLocks noChangeArrowheads="1"/>
            </p:cNvSpPr>
            <p:nvPr/>
          </p:nvSpPr>
          <p:spPr bwMode="auto">
            <a:xfrm>
              <a:off x="2547" y="2129"/>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MPO</a:t>
              </a:r>
            </a:p>
          </p:txBody>
        </p:sp>
      </p:grpSp>
      <p:sp>
        <p:nvSpPr>
          <p:cNvPr id="25619" name="Text Box 19">
            <a:extLst>
              <a:ext uri="{FF2B5EF4-FFF2-40B4-BE49-F238E27FC236}">
                <a16:creationId xmlns:a16="http://schemas.microsoft.com/office/drawing/2014/main" id="{D184A657-202C-ACC6-5ADA-86D98E01EE46}"/>
              </a:ext>
            </a:extLst>
          </p:cNvPr>
          <p:cNvSpPr txBox="1">
            <a:spLocks noChangeArrowheads="1"/>
          </p:cNvSpPr>
          <p:nvPr/>
        </p:nvSpPr>
        <p:spPr bwMode="auto">
          <a:xfrm>
            <a:off x="1441450" y="436563"/>
            <a:ext cx="96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ea typeface="ＭＳ Ｐゴシック" panose="020B0600070205080204" pitchFamily="34" charset="-128"/>
                <a:cs typeface="Arial" panose="020B0604020202020204" pitchFamily="34" charset="0"/>
              </a:rPr>
              <a:t>humán</a:t>
            </a:r>
          </a:p>
        </p:txBody>
      </p:sp>
      <p:sp>
        <p:nvSpPr>
          <p:cNvPr id="25620" name="Text Box 20">
            <a:extLst>
              <a:ext uri="{FF2B5EF4-FFF2-40B4-BE49-F238E27FC236}">
                <a16:creationId xmlns:a16="http://schemas.microsoft.com/office/drawing/2014/main" id="{95C2470B-D858-D894-BEF9-8A13EF2EFCE2}"/>
              </a:ext>
            </a:extLst>
          </p:cNvPr>
          <p:cNvSpPr txBox="1">
            <a:spLocks noChangeArrowheads="1"/>
          </p:cNvSpPr>
          <p:nvPr/>
        </p:nvSpPr>
        <p:spPr bwMode="auto">
          <a:xfrm>
            <a:off x="5784850" y="449263"/>
            <a:ext cx="107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ea typeface="ＭＳ Ｐゴシック" panose="020B0600070205080204" pitchFamily="34" charset="-128"/>
                <a:cs typeface="Arial" panose="020B0604020202020204" pitchFamily="34" charset="0"/>
              </a:rPr>
              <a:t>patkány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B1_Subcommissural_organ_1965a">
            <a:extLst>
              <a:ext uri="{FF2B5EF4-FFF2-40B4-BE49-F238E27FC236}">
                <a16:creationId xmlns:a16="http://schemas.microsoft.com/office/drawing/2014/main" id="{16EA77A8-5667-CE65-8084-EE8F1DC59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368300"/>
            <a:ext cx="4110037" cy="612140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DF8E85E-10C9-E91A-A05B-CFA1DC58D5AA}"/>
              </a:ext>
            </a:extLst>
          </p:cNvPr>
          <p:cNvSpPr txBox="1">
            <a:spLocks noChangeArrowheads="1"/>
          </p:cNvSpPr>
          <p:nvPr/>
        </p:nvSpPr>
        <p:spPr bwMode="auto">
          <a:xfrm>
            <a:off x="630238" y="381000"/>
            <a:ext cx="78676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hu-HU" altLang="hu-HU" sz="1400">
                <a:cs typeface="Arial" panose="020B0604020202020204" pitchFamily="34" charset="0"/>
              </a:rPr>
              <a:t>Magyar P., Palkovits M., Mészáros T.:</a:t>
            </a:r>
          </a:p>
          <a:p>
            <a:pPr algn="ctr">
              <a:lnSpc>
                <a:spcPct val="120000"/>
              </a:lnSpc>
            </a:pPr>
            <a:r>
              <a:rPr lang="hu-HU" altLang="hu-HU" sz="1400" b="1">
                <a:cs typeface="Arial" panose="020B0604020202020204" pitchFamily="34" charset="0"/>
              </a:rPr>
              <a:t>Karyometrische Untersuchungen an der </a:t>
            </a:r>
            <a:r>
              <a:rPr lang="hu-HU" altLang="hu-HU" sz="1400" b="1">
                <a:solidFill>
                  <a:srgbClr val="FF0000"/>
                </a:solidFill>
                <a:cs typeface="Arial" panose="020B0604020202020204" pitchFamily="34" charset="0"/>
              </a:rPr>
              <a:t>Area postrema </a:t>
            </a:r>
            <a:r>
              <a:rPr lang="hu-HU" altLang="hu-HU" sz="1400" b="1">
                <a:cs typeface="Arial" panose="020B0604020202020204" pitchFamily="34" charset="0"/>
              </a:rPr>
              <a:t>und am Tanycytenependym.</a:t>
            </a:r>
          </a:p>
          <a:p>
            <a:pPr algn="ctr">
              <a:lnSpc>
                <a:spcPct val="120000"/>
              </a:lnSpc>
            </a:pPr>
            <a:r>
              <a:rPr lang="hu-HU" altLang="hu-HU" sz="1200">
                <a:cs typeface="Arial" panose="020B0604020202020204" pitchFamily="34" charset="0"/>
              </a:rPr>
              <a:t>Symposium on Circumventriculare Organs and Liquor, Schloss Reinhardsbrunn, 1968.</a:t>
            </a:r>
          </a:p>
          <a:p>
            <a:pPr algn="ctr">
              <a:lnSpc>
                <a:spcPct val="120000"/>
              </a:lnSpc>
            </a:pPr>
            <a:r>
              <a:rPr lang="hu-HU" altLang="hu-HU" sz="1200">
                <a:cs typeface="Arial" panose="020B0604020202020204" pitchFamily="34" charset="0"/>
              </a:rPr>
              <a:t>Zirkumventriculäre Organe und Liquor, (ed. G. Sterba), pp. 127-130, Gustav Fischer, Jena, 1969</a:t>
            </a:r>
          </a:p>
        </p:txBody>
      </p:sp>
      <p:pic>
        <p:nvPicPr>
          <p:cNvPr id="26627" name="Picture 3" descr="PM_C5_page129_par2-cut">
            <a:extLst>
              <a:ext uri="{FF2B5EF4-FFF2-40B4-BE49-F238E27FC236}">
                <a16:creationId xmlns:a16="http://schemas.microsoft.com/office/drawing/2014/main" id="{8887C095-51E2-68ED-0E43-7708C2386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5211763"/>
            <a:ext cx="684053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PM_C5_fig2">
            <a:extLst>
              <a:ext uri="{FF2B5EF4-FFF2-40B4-BE49-F238E27FC236}">
                <a16:creationId xmlns:a16="http://schemas.microsoft.com/office/drawing/2014/main" id="{A7940E8D-BDD3-0521-B69D-BE001692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1722438"/>
            <a:ext cx="55689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epe350">
            <a:extLst>
              <a:ext uri="{FF2B5EF4-FFF2-40B4-BE49-F238E27FC236}">
                <a16:creationId xmlns:a16="http://schemas.microsoft.com/office/drawing/2014/main" id="{B45F6F36-9E18-A906-1504-BA35926B1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3532188"/>
            <a:ext cx="4757738" cy="3173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3" descr="16">
            <a:extLst>
              <a:ext uri="{FF2B5EF4-FFF2-40B4-BE49-F238E27FC236}">
                <a16:creationId xmlns:a16="http://schemas.microsoft.com/office/drawing/2014/main" id="{B974B983-CE32-C3E8-7A22-A3D034646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152400"/>
            <a:ext cx="4746625"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4" name="Text Box 4">
            <a:extLst>
              <a:ext uri="{FF2B5EF4-FFF2-40B4-BE49-F238E27FC236}">
                <a16:creationId xmlns:a16="http://schemas.microsoft.com/office/drawing/2014/main" id="{6F881914-6D2B-BC59-25C6-2CC8C1E3B4EE}"/>
              </a:ext>
            </a:extLst>
          </p:cNvPr>
          <p:cNvSpPr txBox="1">
            <a:spLocks noChangeArrowheads="1"/>
          </p:cNvSpPr>
          <p:nvPr/>
        </p:nvSpPr>
        <p:spPr bwMode="auto">
          <a:xfrm>
            <a:off x="3328988" y="1173163"/>
            <a:ext cx="693737" cy="396875"/>
          </a:xfrm>
          <a:prstGeom prst="rect">
            <a:avLst/>
          </a:prstGeom>
          <a:noFill/>
          <a:ln w="9525">
            <a:noFill/>
            <a:miter lim="800000"/>
            <a:headEnd/>
            <a:tailEnd/>
          </a:ln>
        </p:spPr>
        <p:txBody>
          <a:bodyPr wrap="none">
            <a:spAutoFit/>
          </a:bodyPr>
          <a:lstStyle/>
          <a:p>
            <a:pPr defTabSz="457200" eaLnBrk="0" hangingPunct="0">
              <a:defRPr/>
            </a:pPr>
            <a:r>
              <a:rPr lang="hu-HU" sz="2000">
                <a:effectLst>
                  <a:outerShdw blurRad="38100" dist="38100" dir="2700000" algn="tl">
                    <a:srgbClr val="DDDDDD"/>
                  </a:outerShdw>
                </a:effectLst>
                <a:latin typeface="Arial" pitchFamily="-112" charset="0"/>
                <a:ea typeface="ＭＳ Ｐゴシック" pitchFamily="-112" charset="-128"/>
                <a:cs typeface="ＭＳ Ｐゴシック" pitchFamily="-112" charset="-128"/>
              </a:rPr>
              <a:t>NTS</a:t>
            </a:r>
          </a:p>
        </p:txBody>
      </p:sp>
      <p:sp>
        <p:nvSpPr>
          <p:cNvPr id="107525" name="Text Box 5">
            <a:extLst>
              <a:ext uri="{FF2B5EF4-FFF2-40B4-BE49-F238E27FC236}">
                <a16:creationId xmlns:a16="http://schemas.microsoft.com/office/drawing/2014/main" id="{38F1DDFD-7AB1-43EE-72A9-514C3CCE466D}"/>
              </a:ext>
            </a:extLst>
          </p:cNvPr>
          <p:cNvSpPr txBox="1">
            <a:spLocks noChangeArrowheads="1"/>
          </p:cNvSpPr>
          <p:nvPr/>
        </p:nvSpPr>
        <p:spPr bwMode="auto">
          <a:xfrm>
            <a:off x="4337050" y="323850"/>
            <a:ext cx="523875" cy="396875"/>
          </a:xfrm>
          <a:prstGeom prst="rect">
            <a:avLst/>
          </a:prstGeom>
          <a:noFill/>
          <a:ln w="9525">
            <a:noFill/>
            <a:miter lim="800000"/>
            <a:headEnd/>
            <a:tailEnd/>
          </a:ln>
        </p:spPr>
        <p:txBody>
          <a:bodyPr wrap="none">
            <a:spAutoFit/>
          </a:bodyPr>
          <a:lstStyle/>
          <a:p>
            <a:pPr defTabSz="457200" eaLnBrk="0" hangingPunct="0">
              <a:defRPr/>
            </a:pPr>
            <a:r>
              <a:rPr lang="hu-HU" sz="2000">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AP</a:t>
            </a:r>
          </a:p>
        </p:txBody>
      </p:sp>
      <p:sp>
        <p:nvSpPr>
          <p:cNvPr id="107526" name="Text Box 6">
            <a:extLst>
              <a:ext uri="{FF2B5EF4-FFF2-40B4-BE49-F238E27FC236}">
                <a16:creationId xmlns:a16="http://schemas.microsoft.com/office/drawing/2014/main" id="{653CC98B-0C0F-90BE-F961-5538E526AAE4}"/>
              </a:ext>
            </a:extLst>
          </p:cNvPr>
          <p:cNvSpPr txBox="1">
            <a:spLocks noChangeArrowheads="1"/>
          </p:cNvSpPr>
          <p:nvPr/>
        </p:nvSpPr>
        <p:spPr bwMode="auto">
          <a:xfrm>
            <a:off x="5173663" y="1546225"/>
            <a:ext cx="722312" cy="396875"/>
          </a:xfrm>
          <a:prstGeom prst="rect">
            <a:avLst/>
          </a:prstGeom>
          <a:noFill/>
          <a:ln w="9525">
            <a:noFill/>
            <a:miter lim="800000"/>
            <a:headEnd/>
            <a:tailEnd/>
          </a:ln>
        </p:spPr>
        <p:txBody>
          <a:bodyPr wrap="none">
            <a:spAutoFit/>
          </a:bodyPr>
          <a:lstStyle/>
          <a:p>
            <a:pPr defTabSz="457200" eaLnBrk="0" hangingPunct="0">
              <a:defRPr/>
            </a:pPr>
            <a:r>
              <a:rPr lang="hu-HU" sz="2000">
                <a:effectLst>
                  <a:outerShdw blurRad="38100" dist="38100" dir="2700000" algn="tl">
                    <a:srgbClr val="DDDDDD"/>
                  </a:outerShdw>
                </a:effectLst>
                <a:latin typeface="Arial" pitchFamily="-112" charset="0"/>
                <a:ea typeface="ＭＳ Ｐゴシック" pitchFamily="-112" charset="-128"/>
                <a:cs typeface="ＭＳ Ｐゴシック" pitchFamily="-112" charset="-128"/>
              </a:rPr>
              <a:t>DVN</a:t>
            </a:r>
          </a:p>
        </p:txBody>
      </p:sp>
      <p:sp>
        <p:nvSpPr>
          <p:cNvPr id="28679" name="Line 7">
            <a:extLst>
              <a:ext uri="{FF2B5EF4-FFF2-40B4-BE49-F238E27FC236}">
                <a16:creationId xmlns:a16="http://schemas.microsoft.com/office/drawing/2014/main" id="{54849887-C730-84A2-2D25-68535EF9CACF}"/>
              </a:ext>
            </a:extLst>
          </p:cNvPr>
          <p:cNvSpPr>
            <a:spLocks noChangeShapeType="1"/>
          </p:cNvSpPr>
          <p:nvPr/>
        </p:nvSpPr>
        <p:spPr bwMode="auto">
          <a:xfrm flipH="1">
            <a:off x="3924300" y="3952875"/>
            <a:ext cx="360363" cy="43180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680" name="Line 8">
            <a:extLst>
              <a:ext uri="{FF2B5EF4-FFF2-40B4-BE49-F238E27FC236}">
                <a16:creationId xmlns:a16="http://schemas.microsoft.com/office/drawing/2014/main" id="{16AEFB42-BA73-A736-5188-F0E44080BE5F}"/>
              </a:ext>
            </a:extLst>
          </p:cNvPr>
          <p:cNvSpPr>
            <a:spLocks noChangeShapeType="1"/>
          </p:cNvSpPr>
          <p:nvPr/>
        </p:nvSpPr>
        <p:spPr bwMode="auto">
          <a:xfrm>
            <a:off x="4643438" y="4005263"/>
            <a:ext cx="360362" cy="43180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9F6A2F14-F359-C2D6-D723-8901D77C7410}"/>
              </a:ext>
            </a:extLst>
          </p:cNvPr>
          <p:cNvSpPr txBox="1">
            <a:spLocks noChangeArrowheads="1"/>
          </p:cNvSpPr>
          <p:nvPr/>
        </p:nvSpPr>
        <p:spPr bwMode="auto">
          <a:xfrm>
            <a:off x="1857375" y="6045200"/>
            <a:ext cx="541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altLang="hu-HU" sz="1200">
                <a:cs typeface="Arial" panose="020B0604020202020204" pitchFamily="34" charset="0"/>
              </a:rPr>
              <a:t>Aldosterone-sensitive HSD2 neurones in the NTS (green) are activated by chronic dietary</a:t>
            </a:r>
            <a:r>
              <a:rPr lang="hu-HU" altLang="hu-HU" sz="1200">
                <a:cs typeface="Arial" panose="020B0604020202020204" pitchFamily="34" charset="0"/>
              </a:rPr>
              <a:t> </a:t>
            </a:r>
            <a:r>
              <a:rPr lang="en-US" altLang="hu-HU" sz="1200">
                <a:cs typeface="Arial" panose="020B0604020202020204" pitchFamily="34" charset="0"/>
              </a:rPr>
              <a:t>sodium deprivation and then inactivated once salt is ingested</a:t>
            </a:r>
          </a:p>
        </p:txBody>
      </p:sp>
      <p:pic>
        <p:nvPicPr>
          <p:cNvPr id="30723" name="Picture 4" descr="Geerling_fig9">
            <a:extLst>
              <a:ext uri="{FF2B5EF4-FFF2-40B4-BE49-F238E27FC236}">
                <a16:creationId xmlns:a16="http://schemas.microsoft.com/office/drawing/2014/main" id="{C0010A78-28B4-205C-E246-DF7C8F377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428625"/>
            <a:ext cx="6624638"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zövegdoboz 2">
            <a:extLst>
              <a:ext uri="{FF2B5EF4-FFF2-40B4-BE49-F238E27FC236}">
                <a16:creationId xmlns:a16="http://schemas.microsoft.com/office/drawing/2014/main" id="{7A6F66E8-1EBF-225F-E9C7-4040A54889B1}"/>
              </a:ext>
            </a:extLst>
          </p:cNvPr>
          <p:cNvSpPr txBox="1">
            <a:spLocks noChangeArrowheads="1"/>
          </p:cNvSpPr>
          <p:nvPr/>
        </p:nvSpPr>
        <p:spPr bwMode="auto">
          <a:xfrm>
            <a:off x="6897688" y="6443663"/>
            <a:ext cx="207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cs typeface="Arial" panose="020B0604020202020204" pitchFamily="34" charset="0"/>
              </a:rPr>
              <a:t>Geerling &amp; Loewy</a:t>
            </a:r>
            <a:r>
              <a:rPr lang="hu-HU" altLang="hu-HU" sz="1400">
                <a:ea typeface="ＭＳ Ｐゴシック" panose="020B0600070205080204" pitchFamily="34" charset="-128"/>
                <a:cs typeface="Arial" panose="020B0604020202020204" pitchFamily="34" charset="0"/>
              </a:rPr>
              <a:t>, 20</a:t>
            </a:r>
            <a:r>
              <a:rPr lang="hu-HU" altLang="hu-HU" sz="1400">
                <a:cs typeface="Arial" panose="020B0604020202020204" pitchFamily="34" charset="0"/>
              </a:rPr>
              <a:t>08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93248647-FA9D-7474-1A8E-3C512A91F24B}"/>
              </a:ext>
            </a:extLst>
          </p:cNvPr>
          <p:cNvSpPr txBox="1">
            <a:spLocks noChangeArrowheads="1"/>
          </p:cNvSpPr>
          <p:nvPr/>
        </p:nvSpPr>
        <p:spPr bwMode="auto">
          <a:xfrm>
            <a:off x="852488" y="2276475"/>
            <a:ext cx="74168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a kisagy kvantitat</a:t>
            </a:r>
            <a:r>
              <a:rPr lang="hu-HU" altLang="hu-HU" sz="2400" b="1">
                <a:solidFill>
                  <a:srgbClr val="FF0000"/>
                </a:solidFill>
                <a:ea typeface="ＭＳ Ｐゴシック" panose="020B0600070205080204" pitchFamily="34" charset="-128"/>
                <a:cs typeface="Arial" panose="020B0604020202020204" pitchFamily="34" charset="0"/>
              </a:rPr>
              <a:t>í</a:t>
            </a:r>
            <a:r>
              <a:rPr lang="en-US" altLang="hu-HU" sz="2400" b="1">
                <a:solidFill>
                  <a:srgbClr val="FF0000"/>
                </a:solidFill>
                <a:ea typeface="ＭＳ Ｐゴシック" panose="020B0600070205080204" pitchFamily="34" charset="-128"/>
                <a:cs typeface="Arial" panose="020B0604020202020204" pitchFamily="34" charset="0"/>
              </a:rPr>
              <a:t>v szövettani vizsgálata</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1965-1980</a:t>
            </a:r>
          </a:p>
          <a:p>
            <a:pPr>
              <a:lnSpc>
                <a:spcPct val="130000"/>
              </a:lnSpc>
            </a:pPr>
            <a:endParaRPr lang="en-US" altLang="hu-HU" b="1">
              <a:solidFill>
                <a:srgbClr val="0000FF"/>
              </a:solidFill>
              <a:ea typeface="ＭＳ Ｐゴシック" panose="020B0600070205080204" pitchFamily="34" charset="-128"/>
              <a:cs typeface="Arial" panose="020B0604020202020204" pitchFamily="34" charset="0"/>
            </a:endParaRPr>
          </a:p>
          <a:p>
            <a:pPr>
              <a:lnSpc>
                <a:spcPct val="130000"/>
              </a:lnSpc>
            </a:pPr>
            <a:endParaRPr lang="en-US" altLang="hu-HU" sz="1600" b="1">
              <a:solidFill>
                <a:srgbClr val="0000FF"/>
              </a:solidFill>
              <a:ea typeface="ＭＳ Ｐゴシック" panose="020B0600070205080204" pitchFamily="34" charset="-128"/>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1">
            <a:extLst>
              <a:ext uri="{FF2B5EF4-FFF2-40B4-BE49-F238E27FC236}">
                <a16:creationId xmlns:a16="http://schemas.microsoft.com/office/drawing/2014/main" id="{8AFA7D24-88DA-4169-EEDD-0B8AD1E2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88913"/>
            <a:ext cx="4560887" cy="6480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33795" name="Group 5">
            <a:extLst>
              <a:ext uri="{FF2B5EF4-FFF2-40B4-BE49-F238E27FC236}">
                <a16:creationId xmlns:a16="http://schemas.microsoft.com/office/drawing/2014/main" id="{FEBBC2F8-3A1C-04DE-B556-116F4E005D37}"/>
              </a:ext>
            </a:extLst>
          </p:cNvPr>
          <p:cNvGrpSpPr>
            <a:grpSpLocks/>
          </p:cNvGrpSpPr>
          <p:nvPr/>
        </p:nvGrpSpPr>
        <p:grpSpPr bwMode="auto">
          <a:xfrm>
            <a:off x="506413" y="0"/>
            <a:ext cx="3625850" cy="6858000"/>
            <a:chOff x="319" y="0"/>
            <a:chExt cx="2284" cy="4320"/>
          </a:xfrm>
        </p:grpSpPr>
        <p:pic>
          <p:nvPicPr>
            <p:cNvPr id="33796" name="Picture 3" descr="4  5x  CB  3 LAYERS_cut">
              <a:extLst>
                <a:ext uri="{FF2B5EF4-FFF2-40B4-BE49-F238E27FC236}">
                  <a16:creationId xmlns:a16="http://schemas.microsoft.com/office/drawing/2014/main" id="{20DD0190-EA24-0973-ACA5-04E5F0CD2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 y="0"/>
              <a:ext cx="228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a:extLst>
                <a:ext uri="{FF2B5EF4-FFF2-40B4-BE49-F238E27FC236}">
                  <a16:creationId xmlns:a16="http://schemas.microsoft.com/office/drawing/2014/main" id="{AEA40668-531E-0CD8-C561-858443C71A51}"/>
                </a:ext>
              </a:extLst>
            </p:cNvPr>
            <p:cNvSpPr txBox="1">
              <a:spLocks noChangeArrowheads="1"/>
            </p:cNvSpPr>
            <p:nvPr/>
          </p:nvSpPr>
          <p:spPr bwMode="auto">
            <a:xfrm>
              <a:off x="319" y="1"/>
              <a:ext cx="1504"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ea typeface="ＭＳ Ｐゴシック" panose="020B0600070205080204" pitchFamily="34" charset="-128"/>
                  <a:cs typeface="Arial" panose="020B0604020202020204" pitchFamily="34" charset="0"/>
                </a:rPr>
                <a:t>Kisagy kérgi modell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atomia">
            <a:extLst>
              <a:ext uri="{FF2B5EF4-FFF2-40B4-BE49-F238E27FC236}">
                <a16:creationId xmlns:a16="http://schemas.microsoft.com/office/drawing/2014/main" id="{F15F6289-8D69-24E3-9B29-202FEF208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549275"/>
            <a:ext cx="4054475" cy="575945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vekony-21dia">
            <a:extLst>
              <a:ext uri="{FF2B5EF4-FFF2-40B4-BE49-F238E27FC236}">
                <a16:creationId xmlns:a16="http://schemas.microsoft.com/office/drawing/2014/main" id="{8D6DC0CF-E7D3-DDC0-C820-03032CB80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227013"/>
            <a:ext cx="5108575" cy="64087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0" descr="PM97cikk-abra">
            <a:extLst>
              <a:ext uri="{FF2B5EF4-FFF2-40B4-BE49-F238E27FC236}">
                <a16:creationId xmlns:a16="http://schemas.microsoft.com/office/drawing/2014/main" id="{A17363BE-459A-3C03-E078-5D5D9D552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06375"/>
            <a:ext cx="5303837"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92E78E4-3B49-6E1A-691A-B2E38F4889EC}"/>
              </a:ext>
            </a:extLst>
          </p:cNvPr>
          <p:cNvSpPr txBox="1">
            <a:spLocks noChangeArrowheads="1"/>
          </p:cNvSpPr>
          <p:nvPr/>
        </p:nvSpPr>
        <p:spPr bwMode="auto">
          <a:xfrm>
            <a:off x="852488" y="2276475"/>
            <a:ext cx="7416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hu-HU" altLang="hu-HU" sz="2400" b="1">
                <a:solidFill>
                  <a:srgbClr val="FF0000"/>
                </a:solidFill>
                <a:cs typeface="Arial" panose="020B0604020202020204" pitchFamily="34" charset="0"/>
              </a:rPr>
              <a:t>„</a:t>
            </a:r>
            <a:r>
              <a:rPr lang="en-US" altLang="hu-HU" sz="2400" b="1">
                <a:solidFill>
                  <a:srgbClr val="FF0000"/>
                </a:solidFill>
                <a:ea typeface="ＭＳ Ｐゴシック" panose="020B0600070205080204" pitchFamily="34" charset="-128"/>
                <a:cs typeface="Arial" panose="020B0604020202020204" pitchFamily="34" charset="0"/>
              </a:rPr>
              <a:t>micropunch technika</a:t>
            </a:r>
            <a:r>
              <a:rPr lang="hu-HU" altLang="hu-HU" sz="2400" b="1">
                <a:solidFill>
                  <a:srgbClr val="FF0000"/>
                </a:solidFill>
                <a:cs typeface="Arial" panose="020B0604020202020204" pitchFamily="34" charset="0"/>
              </a:rPr>
              <a:t>”</a:t>
            </a:r>
          </a:p>
          <a:p>
            <a:pPr algn="ctr">
              <a:lnSpc>
                <a:spcPct val="130000"/>
              </a:lnSpc>
            </a:pPr>
            <a:r>
              <a:rPr lang="en-US" altLang="hu-HU" sz="2400" b="1">
                <a:solidFill>
                  <a:srgbClr val="FF0000"/>
                </a:solidFill>
                <a:ea typeface="ＭＳ Ｐゴシック" panose="020B0600070205080204" pitchFamily="34" charset="-128"/>
              </a:rPr>
              <a:t>kvantitat</a:t>
            </a:r>
            <a:r>
              <a:rPr lang="hu-HU" altLang="hu-HU" sz="2400" b="1">
                <a:solidFill>
                  <a:srgbClr val="FF0000"/>
                </a:solidFill>
                <a:cs typeface="Arial" panose="020B0604020202020204" pitchFamily="34" charset="0"/>
              </a:rPr>
              <a:t>í</a:t>
            </a:r>
            <a:r>
              <a:rPr lang="en-US" altLang="hu-HU" sz="2400" b="1">
                <a:solidFill>
                  <a:srgbClr val="FF0000"/>
                </a:solidFill>
                <a:ea typeface="ＭＳ Ｐゴシック" panose="020B0600070205080204" pitchFamily="34" charset="-128"/>
              </a:rPr>
              <a:t>v kémiai neuroanatómia</a:t>
            </a:r>
          </a:p>
          <a:p>
            <a:pPr algn="ctr">
              <a:lnSpc>
                <a:spcPct val="130000"/>
              </a:lnSpc>
            </a:pPr>
            <a:endParaRPr lang="en-US" altLang="hu-HU" sz="2400" b="1">
              <a:solidFill>
                <a:srgbClr val="FF0000"/>
              </a:solidFill>
              <a:ea typeface="ＭＳ Ｐゴシック" panose="020B0600070205080204" pitchFamily="34" charset="-128"/>
            </a:endParaRPr>
          </a:p>
          <a:p>
            <a:pPr>
              <a:lnSpc>
                <a:spcPct val="130000"/>
              </a:lnSpc>
            </a:pPr>
            <a:r>
              <a:rPr lang="hu-HU" altLang="hu-HU" b="1">
                <a:solidFill>
                  <a:srgbClr val="0000FF"/>
                </a:solidFill>
                <a:cs typeface="Arial" panose="020B0604020202020204" pitchFamily="34" charset="0"/>
              </a:rPr>
              <a:t>		</a:t>
            </a:r>
          </a:p>
          <a:p>
            <a:pPr>
              <a:lnSpc>
                <a:spcPct val="130000"/>
              </a:lnSpc>
            </a:pPr>
            <a:r>
              <a:rPr lang="hu-HU" altLang="hu-HU" b="1">
                <a:solidFill>
                  <a:srgbClr val="0000FF"/>
                </a:solidFill>
                <a:ea typeface="ＭＳ Ｐゴシック" panose="020B0600070205080204" pitchFamily="34" charset="-128"/>
              </a:rPr>
              <a:t>			</a:t>
            </a:r>
            <a:r>
              <a:rPr lang="en-US" altLang="hu-HU" b="1">
                <a:solidFill>
                  <a:srgbClr val="0000FF"/>
                </a:solidFill>
                <a:ea typeface="ＭＳ Ｐゴシック" panose="020B0600070205080204" pitchFamily="34" charset="-128"/>
              </a:rPr>
              <a:t>1973-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M_BrainRes59_449_200dpi">
            <a:extLst>
              <a:ext uri="{FF2B5EF4-FFF2-40B4-BE49-F238E27FC236}">
                <a16:creationId xmlns:a16="http://schemas.microsoft.com/office/drawing/2014/main" id="{664DF5C6-6345-2677-35B9-4E1880FD1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31775"/>
            <a:ext cx="4294187" cy="642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6" descr="PM_BrainRes59_450_200dpi">
            <a:extLst>
              <a:ext uri="{FF2B5EF4-FFF2-40B4-BE49-F238E27FC236}">
                <a16:creationId xmlns:a16="http://schemas.microsoft.com/office/drawing/2014/main" id="{D15F3BA4-EE2C-506D-EFDC-3FF69A1DF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231775"/>
            <a:ext cx="4294187" cy="642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VII-page9a">
            <a:extLst>
              <a:ext uri="{FF2B5EF4-FFF2-40B4-BE49-F238E27FC236}">
                <a16:creationId xmlns:a16="http://schemas.microsoft.com/office/drawing/2014/main" id="{9304E6C1-7D53-61EF-CAE1-A342FBC84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0" y="547688"/>
            <a:ext cx="3238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VII-page9b">
            <a:extLst>
              <a:ext uri="{FF2B5EF4-FFF2-40B4-BE49-F238E27FC236}">
                <a16:creationId xmlns:a16="http://schemas.microsoft.com/office/drawing/2014/main" id="{CE532943-8776-4A73-EF57-DECEDE55C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485900"/>
            <a:ext cx="39465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a:extLst>
              <a:ext uri="{FF2B5EF4-FFF2-40B4-BE49-F238E27FC236}">
                <a16:creationId xmlns:a16="http://schemas.microsoft.com/office/drawing/2014/main" id="{6D1A2F75-0A7B-22E5-31E3-3C2491A0A254}"/>
              </a:ext>
            </a:extLst>
          </p:cNvPr>
          <p:cNvSpPr txBox="1">
            <a:spLocks noChangeArrowheads="1"/>
          </p:cNvSpPr>
          <p:nvPr/>
        </p:nvSpPr>
        <p:spPr bwMode="auto">
          <a:xfrm>
            <a:off x="968375" y="6176963"/>
            <a:ext cx="315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solidFill>
                  <a:srgbClr val="0000FF"/>
                </a:solidFill>
                <a:cs typeface="Arial" panose="020B0604020202020204" pitchFamily="34" charset="0"/>
              </a:rPr>
              <a:t>„micropunch” technika (1973)</a:t>
            </a:r>
          </a:p>
        </p:txBody>
      </p:sp>
      <p:sp>
        <p:nvSpPr>
          <p:cNvPr id="41989" name="Text Box 4">
            <a:extLst>
              <a:ext uri="{FF2B5EF4-FFF2-40B4-BE49-F238E27FC236}">
                <a16:creationId xmlns:a16="http://schemas.microsoft.com/office/drawing/2014/main" id="{EDE16058-BC3A-9D80-99C9-7E8C8CD195BF}"/>
              </a:ext>
            </a:extLst>
          </p:cNvPr>
          <p:cNvSpPr txBox="1">
            <a:spLocks noChangeArrowheads="1"/>
          </p:cNvSpPr>
          <p:nvPr/>
        </p:nvSpPr>
        <p:spPr bwMode="auto">
          <a:xfrm>
            <a:off x="1360488" y="360363"/>
            <a:ext cx="2779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b="1">
                <a:solidFill>
                  <a:srgbClr val="0000FF"/>
                </a:solidFill>
                <a:cs typeface="Arial" panose="020B0604020202020204" pitchFamily="34" charset="0"/>
              </a:rPr>
              <a:t>Agyi mikrodisszekció</a:t>
            </a:r>
          </a:p>
        </p:txBody>
      </p:sp>
      <p:pic>
        <p:nvPicPr>
          <p:cNvPr id="41990" name="Picture 7" descr="VII-15also">
            <a:extLst>
              <a:ext uri="{FF2B5EF4-FFF2-40B4-BE49-F238E27FC236}">
                <a16:creationId xmlns:a16="http://schemas.microsoft.com/office/drawing/2014/main" id="{A30C9BF3-AEC3-8959-AB2D-3F41C3C76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578350"/>
            <a:ext cx="32353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82B9D01F-83E2-8330-EAF0-7FF21DC508E8}"/>
              </a:ext>
            </a:extLst>
          </p:cNvPr>
          <p:cNvSpPr txBox="1">
            <a:spLocks noChangeArrowheads="1"/>
          </p:cNvSpPr>
          <p:nvPr/>
        </p:nvSpPr>
        <p:spPr bwMode="auto">
          <a:xfrm>
            <a:off x="827088" y="908050"/>
            <a:ext cx="75612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lnSpc>
                <a:spcPct val="120000"/>
              </a:lnSpc>
              <a:buFontTx/>
              <a:buAutoNum type="alphaLcParenR"/>
            </a:pPr>
            <a:r>
              <a:rPr lang="hu-HU" altLang="hu-HU" sz="1400">
                <a:cs typeface="Arial" panose="020B0604020202020204" pitchFamily="34" charset="0"/>
              </a:rPr>
              <a:t>T</a:t>
            </a:r>
            <a:r>
              <a:rPr lang="en-US" altLang="hu-HU" sz="1400">
                <a:cs typeface="Arial" panose="020B0604020202020204" pitchFamily="34" charset="0"/>
              </a:rPr>
              <a:t>he </a:t>
            </a:r>
            <a:r>
              <a:rPr lang="en-US" altLang="hu-HU" sz="1400">
                <a:solidFill>
                  <a:srgbClr val="0000FF"/>
                </a:solidFill>
                <a:cs typeface="Arial" panose="020B0604020202020204" pitchFamily="34" charset="0"/>
              </a:rPr>
              <a:t>hollow needles</a:t>
            </a:r>
            <a:r>
              <a:rPr lang="en-US" altLang="hu-HU" sz="1400">
                <a:cs typeface="Arial" panose="020B0604020202020204" pitchFamily="34" charset="0"/>
              </a:rPr>
              <a:t> are constructed of hard stainless steel tubing mounted in a thicker handle. Their inner diameters vary from 2.0 to 10.0 mm</a:t>
            </a:r>
            <a:r>
              <a:rPr lang="hu-HU" altLang="hu-HU" sz="1400">
                <a:cs typeface="Arial" panose="020B0604020202020204" pitchFamily="34" charset="0"/>
              </a:rPr>
              <a:t>.</a:t>
            </a:r>
          </a:p>
          <a:p>
            <a:pPr algn="just">
              <a:lnSpc>
                <a:spcPct val="120000"/>
              </a:lnSpc>
              <a:buFontTx/>
              <a:buAutoNum type="alphaLcParenR"/>
            </a:pPr>
            <a:r>
              <a:rPr lang="en-US" altLang="hu-HU" sz="1400">
                <a:cs typeface="Arial" panose="020B0604020202020204" pitchFamily="34" charset="0"/>
              </a:rPr>
              <a:t>The needles are equipped with a spring-stylet that fits well into the lumen of the needle and reach 1-2.5 mm beyond the tip of the needle.</a:t>
            </a:r>
            <a:endParaRPr lang="hu-HU" altLang="hu-HU" sz="1400">
              <a:cs typeface="Arial" panose="020B0604020202020204" pitchFamily="34" charset="0"/>
            </a:endParaRPr>
          </a:p>
        </p:txBody>
      </p:sp>
      <p:pic>
        <p:nvPicPr>
          <p:cNvPr id="43011" name="Picture 3" descr="VII-tuk2">
            <a:extLst>
              <a:ext uri="{FF2B5EF4-FFF2-40B4-BE49-F238E27FC236}">
                <a16:creationId xmlns:a16="http://schemas.microsoft.com/office/drawing/2014/main" id="{3633259A-F766-ABEB-8E28-EFCBC7F126C4}"/>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782763" y="2130425"/>
            <a:ext cx="2343150" cy="2157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2" name="Text Box 4">
            <a:extLst>
              <a:ext uri="{FF2B5EF4-FFF2-40B4-BE49-F238E27FC236}">
                <a16:creationId xmlns:a16="http://schemas.microsoft.com/office/drawing/2014/main" id="{BE750FA3-FDDA-D722-BC1A-D0E4F3A03E39}"/>
              </a:ext>
            </a:extLst>
          </p:cNvPr>
          <p:cNvSpPr txBox="1">
            <a:spLocks noChangeArrowheads="1"/>
          </p:cNvSpPr>
          <p:nvPr/>
        </p:nvSpPr>
        <p:spPr bwMode="auto">
          <a:xfrm>
            <a:off x="755650" y="317500"/>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solidFill>
                  <a:srgbClr val="0000FF"/>
                </a:solidFill>
                <a:cs typeface="Arial" panose="020B0604020202020204" pitchFamily="34" charset="0"/>
              </a:rPr>
              <a:t>„Punch needles”</a:t>
            </a:r>
            <a:endParaRPr lang="en-GB" altLang="hu-HU" sz="2400" b="1">
              <a:solidFill>
                <a:srgbClr val="0000FF"/>
              </a:solidFill>
              <a:cs typeface="Arial" panose="020B0604020202020204" pitchFamily="34" charset="0"/>
            </a:endParaRPr>
          </a:p>
        </p:txBody>
      </p:sp>
      <p:pic>
        <p:nvPicPr>
          <p:cNvPr id="43013" name="Picture 5" descr="VII-tuk3-071018">
            <a:extLst>
              <a:ext uri="{FF2B5EF4-FFF2-40B4-BE49-F238E27FC236}">
                <a16:creationId xmlns:a16="http://schemas.microsoft.com/office/drawing/2014/main" id="{09F8BAD4-7696-B299-177A-6B00BBB1F98B}"/>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106988" y="2130425"/>
            <a:ext cx="1216025" cy="215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4" name="Text Box 6">
            <a:extLst>
              <a:ext uri="{FF2B5EF4-FFF2-40B4-BE49-F238E27FC236}">
                <a16:creationId xmlns:a16="http://schemas.microsoft.com/office/drawing/2014/main" id="{808BF13B-D48A-D2E2-F208-1FA5CB6B89A8}"/>
              </a:ext>
            </a:extLst>
          </p:cNvPr>
          <p:cNvSpPr txBox="1">
            <a:spLocks noChangeArrowheads="1"/>
          </p:cNvSpPr>
          <p:nvPr/>
        </p:nvSpPr>
        <p:spPr bwMode="auto">
          <a:xfrm>
            <a:off x="1314450" y="2159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a</a:t>
            </a:r>
          </a:p>
        </p:txBody>
      </p:sp>
      <p:sp>
        <p:nvSpPr>
          <p:cNvPr id="43015" name="Text Box 7">
            <a:extLst>
              <a:ext uri="{FF2B5EF4-FFF2-40B4-BE49-F238E27FC236}">
                <a16:creationId xmlns:a16="http://schemas.microsoft.com/office/drawing/2014/main" id="{7BB3D42E-FD25-AA41-1781-5820BEF16BE9}"/>
              </a:ext>
            </a:extLst>
          </p:cNvPr>
          <p:cNvSpPr txBox="1">
            <a:spLocks noChangeArrowheads="1"/>
          </p:cNvSpPr>
          <p:nvPr/>
        </p:nvSpPr>
        <p:spPr bwMode="auto">
          <a:xfrm>
            <a:off x="4697413" y="2159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b</a:t>
            </a:r>
          </a:p>
        </p:txBody>
      </p:sp>
      <p:sp>
        <p:nvSpPr>
          <p:cNvPr id="43016" name="Text Box 2">
            <a:extLst>
              <a:ext uri="{FF2B5EF4-FFF2-40B4-BE49-F238E27FC236}">
                <a16:creationId xmlns:a16="http://schemas.microsoft.com/office/drawing/2014/main" id="{69AF147D-6F7A-C89B-3AC0-BC38CC1235D2}"/>
              </a:ext>
            </a:extLst>
          </p:cNvPr>
          <p:cNvSpPr txBox="1">
            <a:spLocks noChangeArrowheads="1"/>
          </p:cNvSpPr>
          <p:nvPr/>
        </p:nvSpPr>
        <p:spPr bwMode="auto">
          <a:xfrm>
            <a:off x="817563" y="4508500"/>
            <a:ext cx="7489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lnSpc>
                <a:spcPct val="120000"/>
              </a:lnSpc>
            </a:pPr>
            <a:r>
              <a:rPr lang="en-US" altLang="hu-HU" sz="1400">
                <a:cs typeface="Arial" panose="020B0604020202020204" pitchFamily="34" charset="0"/>
              </a:rPr>
              <a:t>For co</a:t>
            </a:r>
            <a:r>
              <a:rPr lang="hu-HU" altLang="hu-HU" sz="1400">
                <a:cs typeface="Arial" panose="020B0604020202020204" pitchFamily="34" charset="0"/>
              </a:rPr>
              <a:t>m</a:t>
            </a:r>
            <a:r>
              <a:rPr lang="en-US" altLang="hu-HU" sz="1400">
                <a:cs typeface="Arial" panose="020B0604020202020204" pitchFamily="34" charset="0"/>
              </a:rPr>
              <a:t>fortable handling, needles should be 5.0-7.0 cm long with a thinner end, at least </a:t>
            </a:r>
            <a:br>
              <a:rPr lang="hu-HU" altLang="hu-HU" sz="1400">
                <a:cs typeface="Arial" panose="020B0604020202020204" pitchFamily="34" charset="0"/>
              </a:rPr>
            </a:br>
            <a:r>
              <a:rPr lang="en-US" altLang="hu-HU" sz="1400">
                <a:cs typeface="Arial" panose="020B0604020202020204" pitchFamily="34" charset="0"/>
              </a:rPr>
              <a:t>5-7 mm long, so that the tip of the needle is visible under the microscope.</a:t>
            </a:r>
            <a:endParaRPr lang="hu-HU" altLang="hu-HU" sz="1400">
              <a:cs typeface="Arial" panose="020B0604020202020204" pitchFamily="34" charset="0"/>
            </a:endParaRPr>
          </a:p>
        </p:txBody>
      </p:sp>
      <p:pic>
        <p:nvPicPr>
          <p:cNvPr id="43017" name="Picture 3" descr="VII-page5-071018">
            <a:extLst>
              <a:ext uri="{FF2B5EF4-FFF2-40B4-BE49-F238E27FC236}">
                <a16:creationId xmlns:a16="http://schemas.microsoft.com/office/drawing/2014/main" id="{8B635D6F-E85B-BB1D-BD9D-3C0F651BBE2D}"/>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800350" y="5221288"/>
            <a:ext cx="3527425" cy="1241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P1140030">
            <a:extLst>
              <a:ext uri="{FF2B5EF4-FFF2-40B4-BE49-F238E27FC236}">
                <a16:creationId xmlns:a16="http://schemas.microsoft.com/office/drawing/2014/main" id="{60374130-13A5-87CC-77C1-B09B493F5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1319213"/>
            <a:ext cx="3587750" cy="269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 Box 3">
            <a:extLst>
              <a:ext uri="{FF2B5EF4-FFF2-40B4-BE49-F238E27FC236}">
                <a16:creationId xmlns:a16="http://schemas.microsoft.com/office/drawing/2014/main" id="{E4E48E51-AD40-88C6-8C64-33CD459DF6B2}"/>
              </a:ext>
            </a:extLst>
          </p:cNvPr>
          <p:cNvSpPr txBox="1">
            <a:spLocks noChangeArrowheads="1"/>
          </p:cNvSpPr>
          <p:nvPr/>
        </p:nvSpPr>
        <p:spPr bwMode="auto">
          <a:xfrm>
            <a:off x="347663" y="350838"/>
            <a:ext cx="8424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b="1">
                <a:solidFill>
                  <a:srgbClr val="FF0000"/>
                </a:solidFill>
                <a:cs typeface="Arial" panose="020B0604020202020204" pitchFamily="34" charset="0"/>
              </a:rPr>
              <a:t>Microdissection from serial section </a:t>
            </a:r>
          </a:p>
          <a:p>
            <a:pPr algn="ctr"/>
            <a:r>
              <a:rPr lang="hu-HU" altLang="hu-HU" sz="2000" b="1">
                <a:solidFill>
                  <a:srgbClr val="FF0000"/>
                </a:solidFill>
                <a:cs typeface="Arial" panose="020B0604020202020204" pitchFamily="34" charset="0"/>
              </a:rPr>
              <a:t>by using small „punch needles”</a:t>
            </a:r>
            <a:endParaRPr lang="en-GB" altLang="hu-HU" sz="2000" b="1">
              <a:solidFill>
                <a:srgbClr val="FF0000"/>
              </a:solidFill>
              <a:cs typeface="Arial" panose="020B0604020202020204" pitchFamily="34" charset="0"/>
            </a:endParaRPr>
          </a:p>
        </p:txBody>
      </p:sp>
      <p:pic>
        <p:nvPicPr>
          <p:cNvPr id="44036" name="Picture 4" descr="A3-P1010015-osszevont-071019">
            <a:extLst>
              <a:ext uri="{FF2B5EF4-FFF2-40B4-BE49-F238E27FC236}">
                <a16:creationId xmlns:a16="http://schemas.microsoft.com/office/drawing/2014/main" id="{948C670D-32DC-5CA0-CA6E-B20248C4C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308100"/>
            <a:ext cx="4860925" cy="5307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5" descr="VII-14-103dia-fele">
            <a:extLst>
              <a:ext uri="{FF2B5EF4-FFF2-40B4-BE49-F238E27FC236}">
                <a16:creationId xmlns:a16="http://schemas.microsoft.com/office/drawing/2014/main" id="{B9DB8D0C-7BF4-FB6E-7793-0EEF308E4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4097338"/>
            <a:ext cx="3602037"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1">
            <a:extLst>
              <a:ext uri="{FF2B5EF4-FFF2-40B4-BE49-F238E27FC236}">
                <a16:creationId xmlns:a16="http://schemas.microsoft.com/office/drawing/2014/main" id="{DFDA7CC5-F425-C847-F1AA-97D9AFE1B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962025"/>
            <a:ext cx="4638675"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4">
            <a:extLst>
              <a:ext uri="{FF2B5EF4-FFF2-40B4-BE49-F238E27FC236}">
                <a16:creationId xmlns:a16="http://schemas.microsoft.com/office/drawing/2014/main" id="{203A5829-CA07-6DA2-702E-7F63D012C025}"/>
              </a:ext>
            </a:extLst>
          </p:cNvPr>
          <p:cNvSpPr txBox="1">
            <a:spLocks noChangeArrowheads="1"/>
          </p:cNvSpPr>
          <p:nvPr/>
        </p:nvSpPr>
        <p:spPr bwMode="auto">
          <a:xfrm>
            <a:off x="3292475" y="269875"/>
            <a:ext cx="253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solidFill>
                  <a:srgbClr val="0000FF"/>
                </a:solidFill>
                <a:ea typeface="ＭＳ Ｐゴシック" panose="020B0600070205080204" pitchFamily="34" charset="-128"/>
                <a:cs typeface="Arial" panose="020B0604020202020204" pitchFamily="34" charset="0"/>
              </a:rPr>
              <a:t>Mikrodisszekció</a:t>
            </a:r>
          </a:p>
        </p:txBody>
      </p:sp>
      <p:grpSp>
        <p:nvGrpSpPr>
          <p:cNvPr id="45060" name="Group 4">
            <a:extLst>
              <a:ext uri="{FF2B5EF4-FFF2-40B4-BE49-F238E27FC236}">
                <a16:creationId xmlns:a16="http://schemas.microsoft.com/office/drawing/2014/main" id="{E6347637-70D4-4B29-0B0F-88DDD070C6BF}"/>
              </a:ext>
            </a:extLst>
          </p:cNvPr>
          <p:cNvGrpSpPr>
            <a:grpSpLocks/>
          </p:cNvGrpSpPr>
          <p:nvPr/>
        </p:nvGrpSpPr>
        <p:grpSpPr bwMode="auto">
          <a:xfrm>
            <a:off x="4900613" y="4708525"/>
            <a:ext cx="4043362" cy="1952625"/>
            <a:chOff x="3087" y="3023"/>
            <a:chExt cx="2547" cy="1230"/>
          </a:xfrm>
        </p:grpSpPr>
        <p:pic>
          <p:nvPicPr>
            <p:cNvPr id="45061" name="Picture 3" descr="D-P1010008-f-071019">
              <a:extLst>
                <a:ext uri="{FF2B5EF4-FFF2-40B4-BE49-F238E27FC236}">
                  <a16:creationId xmlns:a16="http://schemas.microsoft.com/office/drawing/2014/main" id="{B8EE1BF0-5C52-6F87-DEE7-887758F79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 y="3023"/>
              <a:ext cx="2547"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Line 5">
              <a:extLst>
                <a:ext uri="{FF2B5EF4-FFF2-40B4-BE49-F238E27FC236}">
                  <a16:creationId xmlns:a16="http://schemas.microsoft.com/office/drawing/2014/main" id="{85B2A4D4-552F-962F-4480-391316CDCB41}"/>
                </a:ext>
              </a:extLst>
            </p:cNvPr>
            <p:cNvSpPr>
              <a:spLocks noChangeShapeType="1"/>
            </p:cNvSpPr>
            <p:nvPr/>
          </p:nvSpPr>
          <p:spPr bwMode="auto">
            <a:xfrm flipV="1">
              <a:off x="4762" y="3527"/>
              <a:ext cx="136" cy="181"/>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pSp>
        <p:nvGrpSpPr>
          <p:cNvPr id="45063" name="Group 7">
            <a:extLst>
              <a:ext uri="{FF2B5EF4-FFF2-40B4-BE49-F238E27FC236}">
                <a16:creationId xmlns:a16="http://schemas.microsoft.com/office/drawing/2014/main" id="{0F7790EF-5D41-14F7-2565-DA64529BF42A}"/>
              </a:ext>
            </a:extLst>
          </p:cNvPr>
          <p:cNvGrpSpPr>
            <a:grpSpLocks/>
          </p:cNvGrpSpPr>
          <p:nvPr/>
        </p:nvGrpSpPr>
        <p:grpSpPr bwMode="auto">
          <a:xfrm>
            <a:off x="4572000" y="674688"/>
            <a:ext cx="4572000" cy="3978275"/>
            <a:chOff x="2880" y="482"/>
            <a:chExt cx="2880" cy="2506"/>
          </a:xfrm>
        </p:grpSpPr>
        <p:pic>
          <p:nvPicPr>
            <p:cNvPr id="45064" name="Picture 4" descr="végsőB-P1010004-071019">
              <a:extLst>
                <a:ext uri="{FF2B5EF4-FFF2-40B4-BE49-F238E27FC236}">
                  <a16:creationId xmlns:a16="http://schemas.microsoft.com/office/drawing/2014/main" id="{924F556B-7150-7DE6-3048-3E078377C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 y="535"/>
              <a:ext cx="2547" cy="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9">
              <a:extLst>
                <a:ext uri="{FF2B5EF4-FFF2-40B4-BE49-F238E27FC236}">
                  <a16:creationId xmlns:a16="http://schemas.microsoft.com/office/drawing/2014/main" id="{7E311FF0-57D9-9ED6-4BB7-DD6A82923F90}"/>
                </a:ext>
              </a:extLst>
            </p:cNvPr>
            <p:cNvSpPr>
              <a:spLocks noChangeArrowheads="1"/>
            </p:cNvSpPr>
            <p:nvPr/>
          </p:nvSpPr>
          <p:spPr bwMode="auto">
            <a:xfrm>
              <a:off x="2880" y="482"/>
              <a:ext cx="2880"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latin typeface="Calibri" panose="020F0502020204030204" pitchFamily="34" charset="0"/>
                <a:cs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00">
            <a:extLst>
              <a:ext uri="{FF2B5EF4-FFF2-40B4-BE49-F238E27FC236}">
                <a16:creationId xmlns:a16="http://schemas.microsoft.com/office/drawing/2014/main" id="{99657DF1-DCBA-C6AB-A5E0-265DBE21C8A2}"/>
              </a:ext>
            </a:extLst>
          </p:cNvPr>
          <p:cNvSpPr>
            <a:spLocks noChangeArrowheads="1"/>
          </p:cNvSpPr>
          <p:nvPr/>
        </p:nvSpPr>
        <p:spPr bwMode="auto">
          <a:xfrm>
            <a:off x="0" y="704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46083" name="Text Box 3">
            <a:extLst>
              <a:ext uri="{FF2B5EF4-FFF2-40B4-BE49-F238E27FC236}">
                <a16:creationId xmlns:a16="http://schemas.microsoft.com/office/drawing/2014/main" id="{17588F9E-13C9-E402-FD57-013EBA3E4784}"/>
              </a:ext>
            </a:extLst>
          </p:cNvPr>
          <p:cNvSpPr txBox="1">
            <a:spLocks noChangeArrowheads="1"/>
          </p:cNvSpPr>
          <p:nvPr/>
        </p:nvSpPr>
        <p:spPr bwMode="auto">
          <a:xfrm>
            <a:off x="1662113" y="179388"/>
            <a:ext cx="5797550" cy="59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10000"/>
              </a:lnSpc>
            </a:pPr>
            <a:r>
              <a:rPr lang="hu-HU" altLang="hu-HU" sz="1600" b="1">
                <a:solidFill>
                  <a:srgbClr val="FF0000"/>
                </a:solidFill>
                <a:cs typeface="Arial" panose="020B0604020202020204" pitchFamily="34" charset="0"/>
              </a:rPr>
              <a:t>Rat brain</a:t>
            </a:r>
          </a:p>
          <a:p>
            <a:pPr algn="ctr">
              <a:lnSpc>
                <a:spcPct val="110000"/>
              </a:lnSpc>
            </a:pPr>
            <a:r>
              <a:rPr lang="en-US" altLang="hu-HU" sz="1400" u="sng">
                <a:cs typeface="Arial" panose="020B0604020202020204" pitchFamily="34" charset="0"/>
              </a:rPr>
              <a:t>„Classical” neurotransmitters, their enzymes, receptors and transmitters</a:t>
            </a:r>
            <a:endParaRPr lang="hu-HU" altLang="hu-HU" sz="1400" u="sng">
              <a:cs typeface="Arial" panose="020B0604020202020204" pitchFamily="34" charset="0"/>
            </a:endParaRPr>
          </a:p>
        </p:txBody>
      </p:sp>
      <p:graphicFrame>
        <p:nvGraphicFramePr>
          <p:cNvPr id="46161" name="Group 81">
            <a:extLst>
              <a:ext uri="{FF2B5EF4-FFF2-40B4-BE49-F238E27FC236}">
                <a16:creationId xmlns:a16="http://schemas.microsoft.com/office/drawing/2014/main" id="{DB30E53F-7CD5-FF4A-2BCE-A45F1EE65E8C}"/>
              </a:ext>
            </a:extLst>
          </p:cNvPr>
          <p:cNvGraphicFramePr>
            <a:graphicFrameLocks noGrp="1"/>
          </p:cNvGraphicFramePr>
          <p:nvPr/>
        </p:nvGraphicFramePr>
        <p:xfrm>
          <a:off x="385763" y="836613"/>
          <a:ext cx="8353425" cy="5897562"/>
        </p:xfrm>
        <a:graphic>
          <a:graphicData uri="http://schemas.openxmlformats.org/drawingml/2006/table">
            <a:tbl>
              <a:tblPr/>
              <a:tblGrid>
                <a:gridCol w="4321175">
                  <a:extLst>
                    <a:ext uri="{9D8B030D-6E8A-4147-A177-3AD203B41FA5}">
                      <a16:colId xmlns:a16="http://schemas.microsoft.com/office/drawing/2014/main" val="431403738"/>
                    </a:ext>
                  </a:extLst>
                </a:gridCol>
                <a:gridCol w="4032250">
                  <a:extLst>
                    <a:ext uri="{9D8B030D-6E8A-4147-A177-3AD203B41FA5}">
                      <a16:colId xmlns:a16="http://schemas.microsoft.com/office/drawing/2014/main" val="3953320372"/>
                    </a:ext>
                  </a:extLst>
                </a:gridCol>
              </a:tblGrid>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Adrenaline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da-DK"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van der Gugten et al., Brain Res, 1976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20422609"/>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PNMT</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da-DK"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Saavedra et al., Nature, 1974</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657975507"/>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Noradrenaline and dopamine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da-DK"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Versteeg et al., Brain Res, 1976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857864789"/>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Serotonin</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i-FI"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Brownstein, Saavedra, Brain Res, 1974</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35115930"/>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Histamine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Brain Res, 1974</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55343061"/>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Tryptophan hydroxylase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Brain Res, 1975</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70095329"/>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Histamine N-methyltransferase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i-FI"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Saavedra, Brownstein, Palkovits, Brain Res, 1976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84516671"/>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Choline acetyltransferase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Kobayashi et al., J Neurochem, 1975</a:t>
                      </a:r>
                      <a:b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b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J Neurochem, 1975</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614194760"/>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Monoamine oxidase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i-FI"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Saavedra, Brownstein, Palkovits, Brain Res, 1976</a:t>
                      </a:r>
                      <a:endPar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715372594"/>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Catechol-0-methyltransferase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i-FI"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Saavedra, Brownstein, Palkovits, Brain Res, 1976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14366177"/>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Glutamate decarboxylase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i-FI"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Tappaz, Brownstein, Palkovits, Brain Res, 1976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266695443"/>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Acetylcholine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Vizi and Palkovits, Brain Res Bull, 1978</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165586533"/>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Muscarinic cholinergic receptors</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Kobayashi et al., Brain Res, 1978</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763682345"/>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GABA and glycine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Elekes et al., Neuropharmacology, 1986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481763593"/>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Glutamate / aspartate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et al., Brain Res, 1986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85785959"/>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Taurine</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et al., J Neurochem, 1986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12764173"/>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Calmodulin</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Zhou et al., J Neurochem, 1985</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40402437"/>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Prostaglandins E and F</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Cseh et al., Brain Res Bull, 1978</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336415204"/>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Trypsinogen-4</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Tóth et al., Neurochem Res, 2007</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161612346"/>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Adenylyl cyclase IX</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it-IT"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Antoni et al., J Neurosci, 1998</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266701047"/>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Protein kinase, type 2</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De Vente et al., Neuroscience, 2001</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196423301"/>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Biogenic amine transporters</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fr-FR"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Hoffman et al., Front Neuroendocrin, 1998</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145060528"/>
                  </a:ext>
                </a:extLst>
              </a:tr>
              <a:tr h="24288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Angiotensin receptors, type-2</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nl-NL"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Lenkei et al., J Comp Neurol, 1996</a:t>
                      </a:r>
                      <a:endPar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209124257"/>
                  </a:ext>
                </a:extLst>
              </a:tr>
              <a:tr h="241300">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Angiotensin receptors, type-1</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hu-HU" altLang="hu-HU" sz="1000" b="0" i="0" u="none" strike="noStrike" cap="none" normalizeH="0" baseline="0">
                          <a:ln>
                            <a:noFill/>
                          </a:ln>
                          <a:solidFill>
                            <a:srgbClr val="000000"/>
                          </a:solidFill>
                          <a:effectLst/>
                          <a:latin typeface="Arial" panose="020B0604020202020204" pitchFamily="34" charset="0"/>
                          <a:cs typeface="Arial" panose="020B0604020202020204" pitchFamily="34" charset="0"/>
                        </a:rPr>
                        <a:t>Lenkei et al., Front Neuroendocrin, 1997</a:t>
                      </a:r>
                    </a:p>
                  </a:txBody>
                  <a:tcPr marL="46800" marR="468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2117854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1D2E2BF-F5E4-5221-C77F-0AB0CE8BD09E}"/>
              </a:ext>
            </a:extLst>
          </p:cNvPr>
          <p:cNvSpPr>
            <a:spLocks noChangeArrowheads="1"/>
          </p:cNvSpPr>
          <p:nvPr/>
        </p:nvSpPr>
        <p:spPr bwMode="auto">
          <a:xfrm>
            <a:off x="0" y="704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47107" name="Text Box 4">
            <a:extLst>
              <a:ext uri="{FF2B5EF4-FFF2-40B4-BE49-F238E27FC236}">
                <a16:creationId xmlns:a16="http://schemas.microsoft.com/office/drawing/2014/main" id="{AF8BC788-E564-C5E8-3BD4-0215513691DF}"/>
              </a:ext>
            </a:extLst>
          </p:cNvPr>
          <p:cNvSpPr txBox="1">
            <a:spLocks noChangeArrowheads="1"/>
          </p:cNvSpPr>
          <p:nvPr/>
        </p:nvSpPr>
        <p:spPr bwMode="auto">
          <a:xfrm>
            <a:off x="2463800" y="427038"/>
            <a:ext cx="4200525" cy="59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10000"/>
              </a:lnSpc>
            </a:pPr>
            <a:r>
              <a:rPr lang="hu-HU" altLang="hu-HU" sz="1600" b="1">
                <a:solidFill>
                  <a:srgbClr val="FF0000"/>
                </a:solidFill>
                <a:cs typeface="Arial" panose="020B0604020202020204" pitchFamily="34" charset="0"/>
              </a:rPr>
              <a:t>Rat brain</a:t>
            </a:r>
            <a:endParaRPr lang="hu-HU" altLang="hu-HU" sz="1600">
              <a:solidFill>
                <a:srgbClr val="FF0000"/>
              </a:solidFill>
              <a:cs typeface="Arial" panose="020B0604020202020204" pitchFamily="34" charset="0"/>
            </a:endParaRPr>
          </a:p>
          <a:p>
            <a:pPr algn="ctr">
              <a:lnSpc>
                <a:spcPct val="110000"/>
              </a:lnSpc>
            </a:pPr>
            <a:r>
              <a:rPr lang="en-US" altLang="hu-HU" sz="1400" u="sng">
                <a:cs typeface="Arial" panose="020B0604020202020204" pitchFamily="34" charset="0"/>
              </a:rPr>
              <a:t>Neuropeptides, neurohormones and their receptors</a:t>
            </a:r>
            <a:endParaRPr lang="hu-HU" altLang="hu-HU" sz="1400" u="sng">
              <a:cs typeface="Arial" panose="020B0604020202020204" pitchFamily="34" charset="0"/>
            </a:endParaRPr>
          </a:p>
        </p:txBody>
      </p:sp>
      <p:graphicFrame>
        <p:nvGraphicFramePr>
          <p:cNvPr id="47156" name="Group 52">
            <a:extLst>
              <a:ext uri="{FF2B5EF4-FFF2-40B4-BE49-F238E27FC236}">
                <a16:creationId xmlns:a16="http://schemas.microsoft.com/office/drawing/2014/main" id="{569D7FFA-465B-4927-CE99-662B340146AD}"/>
              </a:ext>
            </a:extLst>
          </p:cNvPr>
          <p:cNvGraphicFramePr>
            <a:graphicFrameLocks noGrp="1"/>
          </p:cNvGraphicFramePr>
          <p:nvPr/>
        </p:nvGraphicFramePr>
        <p:xfrm>
          <a:off x="395288" y="1414463"/>
          <a:ext cx="8343900" cy="4006850"/>
        </p:xfrm>
        <a:graphic>
          <a:graphicData uri="http://schemas.openxmlformats.org/drawingml/2006/table">
            <a:tbl>
              <a:tblPr/>
              <a:tblGrid>
                <a:gridCol w="4311650">
                  <a:extLst>
                    <a:ext uri="{9D8B030D-6E8A-4147-A177-3AD203B41FA5}">
                      <a16:colId xmlns:a16="http://schemas.microsoft.com/office/drawing/2014/main" val="4023580863"/>
                    </a:ext>
                  </a:extLst>
                </a:gridCol>
                <a:gridCol w="4032250">
                  <a:extLst>
                    <a:ext uri="{9D8B030D-6E8A-4147-A177-3AD203B41FA5}">
                      <a16:colId xmlns:a16="http://schemas.microsoft.com/office/drawing/2014/main" val="3502781656"/>
                    </a:ext>
                  </a:extLst>
                </a:gridCol>
              </a:tblGrid>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Luteinizing hormone-releasing hormone</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et al., Endocrinology, 1974</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96896859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Thyrotropin-releasing hormone</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Science, 1974</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45132549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Somatostatin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Endocrinology, 1976</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59068187"/>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Growth hormone releasing factor</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Arimura et al., Peptides, 1984</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186700000"/>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Corticotropin-releasing hormone (CRF)</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Brownstein, Vale, Fed Proc, 1985</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742804426"/>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Vasopressin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Zerbe and Palkovits, Neuroendocrinology, 1984</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76475606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Substance P</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Brownstein et al., Brain Res, 1976</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828454388"/>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Cholecystokinin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Beinfeld and Palkovits, Brain Res, 1982</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89475293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Enkephalins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Kobayashi et al., Life Sci, 1970</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Zamir et al., Brain Res, 1985</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951700259"/>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Dynorphins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Zamir et al., Brain Res, 1983, 1984</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731626801"/>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Pro-opiomelanocortin derived peptides, ACTH, </a:t>
                      </a:r>
                      <a:r>
                        <a:rPr kumimoji="0" lang="el-G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α</a:t>
                      </a: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-MSH, </a:t>
                      </a:r>
                      <a:r>
                        <a:rPr kumimoji="0" lang="el-G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β</a:t>
                      </a: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-END</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de Kloet, Palkovits, Mezey, Pharm Ther, 1981</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36190109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Atrial natriuretic peptide (ANF)</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Bahner et al., Hypertension, 1988</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52258884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Tuberoinfundibular peptide of 39 residues</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Dobolyi, Palkovits, Usdin, J Comp Neurol, 2003</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84888038"/>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Apelin / apelin receptors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Reaux et al., J Neurochem, 2001 / Neuroscience, 2002</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26118094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11F96788-EAF2-B4A3-7BB5-9BEF920B3A96}"/>
              </a:ext>
            </a:extLst>
          </p:cNvPr>
          <p:cNvPicPr>
            <a:picLocks noChangeAspect="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0" y="-1588"/>
            <a:ext cx="91440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964D2333-B432-50D6-6E63-29119F37CA20}"/>
              </a:ext>
            </a:extLst>
          </p:cNvPr>
          <p:cNvSpPr txBox="1">
            <a:spLocks noChangeArrowheads="1"/>
          </p:cNvSpPr>
          <p:nvPr/>
        </p:nvSpPr>
        <p:spPr bwMode="auto">
          <a:xfrm>
            <a:off x="314325" y="5973763"/>
            <a:ext cx="429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b="1">
                <a:cs typeface="Arial" panose="020B0604020202020204" pitchFamily="34" charset="0"/>
              </a:rPr>
              <a:t>National Institutes of Health</a:t>
            </a:r>
            <a:r>
              <a:rPr lang="hu-HU" altLang="hu-HU">
                <a:cs typeface="Arial" panose="020B0604020202020204" pitchFamily="34" charset="0"/>
              </a:rPr>
              <a:t>, Bethesda</a:t>
            </a:r>
          </a:p>
          <a:p>
            <a:r>
              <a:rPr lang="hu-HU" altLang="hu-HU">
                <a:cs typeface="Arial" panose="020B0604020202020204" pitchFamily="34" charset="0"/>
              </a:rPr>
              <a:t>(</a:t>
            </a:r>
            <a:r>
              <a:rPr lang="en-US" altLang="hu-HU">
                <a:cs typeface="Arial" panose="020B0604020202020204" pitchFamily="34" charset="0"/>
              </a:rPr>
              <a:t>~</a:t>
            </a:r>
            <a:r>
              <a:rPr lang="hu-HU" altLang="hu-HU">
                <a:cs typeface="Arial" panose="020B0604020202020204" pitchFamily="34" charset="0"/>
              </a:rPr>
              <a:t>16 000 fő, </a:t>
            </a:r>
            <a:r>
              <a:rPr lang="en-US" altLang="hu-HU">
                <a:cs typeface="Arial" panose="020B0604020202020204" pitchFamily="34" charset="0"/>
              </a:rPr>
              <a:t>~</a:t>
            </a:r>
            <a:r>
              <a:rPr lang="hu-HU" altLang="hu-HU">
                <a:cs typeface="Arial" panose="020B0604020202020204" pitchFamily="34" charset="0"/>
              </a:rPr>
              <a:t>3 000 kutató)</a:t>
            </a:r>
          </a:p>
        </p:txBody>
      </p:sp>
      <p:sp>
        <p:nvSpPr>
          <p:cNvPr id="4100" name="Text Box 4">
            <a:extLst>
              <a:ext uri="{FF2B5EF4-FFF2-40B4-BE49-F238E27FC236}">
                <a16:creationId xmlns:a16="http://schemas.microsoft.com/office/drawing/2014/main" id="{C6672C5E-6FA4-1162-A929-3CFF4D9A0CD8}"/>
              </a:ext>
            </a:extLst>
          </p:cNvPr>
          <p:cNvSpPr txBox="1">
            <a:spLocks noChangeArrowheads="1"/>
          </p:cNvSpPr>
          <p:nvPr/>
        </p:nvSpPr>
        <p:spPr bwMode="auto">
          <a:xfrm>
            <a:off x="6165850" y="6126163"/>
            <a:ext cx="268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51 milliárd USA dollár/év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67642C0-4C82-E04B-C359-EDB198DFBCE2}"/>
              </a:ext>
            </a:extLst>
          </p:cNvPr>
          <p:cNvSpPr>
            <a:spLocks noChangeArrowheads="1"/>
          </p:cNvSpPr>
          <p:nvPr/>
        </p:nvSpPr>
        <p:spPr bwMode="auto">
          <a:xfrm>
            <a:off x="0" y="704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cs typeface="Arial" panose="020B0604020202020204" pitchFamily="34" charset="0"/>
            </a:endParaRPr>
          </a:p>
        </p:txBody>
      </p:sp>
      <p:sp>
        <p:nvSpPr>
          <p:cNvPr id="48131" name="Text Box 3">
            <a:extLst>
              <a:ext uri="{FF2B5EF4-FFF2-40B4-BE49-F238E27FC236}">
                <a16:creationId xmlns:a16="http://schemas.microsoft.com/office/drawing/2014/main" id="{E3AF96DD-B7A0-C356-43A1-F14C6E9C1F45}"/>
              </a:ext>
            </a:extLst>
          </p:cNvPr>
          <p:cNvSpPr txBox="1">
            <a:spLocks noChangeArrowheads="1"/>
          </p:cNvSpPr>
          <p:nvPr/>
        </p:nvSpPr>
        <p:spPr bwMode="auto">
          <a:xfrm>
            <a:off x="2484438" y="427038"/>
            <a:ext cx="4151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10000"/>
              </a:lnSpc>
            </a:pPr>
            <a:r>
              <a:rPr lang="hu-HU" altLang="hu-HU" sz="1600" b="1">
                <a:solidFill>
                  <a:srgbClr val="FF0000"/>
                </a:solidFill>
                <a:cs typeface="Arial" panose="020B0604020202020204" pitchFamily="34" charset="0"/>
              </a:rPr>
              <a:t>Human brain</a:t>
            </a:r>
            <a:endParaRPr lang="hu-HU" altLang="hu-HU" sz="1600">
              <a:solidFill>
                <a:srgbClr val="FF0000"/>
              </a:solidFill>
              <a:cs typeface="Arial" panose="020B0604020202020204" pitchFamily="34" charset="0"/>
            </a:endParaRPr>
          </a:p>
          <a:p>
            <a:pPr algn="ctr">
              <a:lnSpc>
                <a:spcPct val="110000"/>
              </a:lnSpc>
            </a:pPr>
            <a:r>
              <a:rPr lang="hu-HU" altLang="hu-HU" sz="1400" u="sng">
                <a:cs typeface="Arial" panose="020B0604020202020204" pitchFamily="34" charset="0"/>
              </a:rPr>
              <a:t>Neurotransmitters, neuropeptides, neurohormones</a:t>
            </a:r>
          </a:p>
        </p:txBody>
      </p:sp>
      <p:graphicFrame>
        <p:nvGraphicFramePr>
          <p:cNvPr id="48188" name="Group 60">
            <a:extLst>
              <a:ext uri="{FF2B5EF4-FFF2-40B4-BE49-F238E27FC236}">
                <a16:creationId xmlns:a16="http://schemas.microsoft.com/office/drawing/2014/main" id="{22F93B05-151B-973B-5755-A4624D2228D7}"/>
              </a:ext>
            </a:extLst>
          </p:cNvPr>
          <p:cNvGraphicFramePr>
            <a:graphicFrameLocks noGrp="1"/>
          </p:cNvGraphicFramePr>
          <p:nvPr/>
        </p:nvGraphicFramePr>
        <p:xfrm>
          <a:off x="395288" y="1412875"/>
          <a:ext cx="8353425" cy="4641850"/>
        </p:xfrm>
        <a:graphic>
          <a:graphicData uri="http://schemas.openxmlformats.org/drawingml/2006/table">
            <a:tbl>
              <a:tblPr/>
              <a:tblGrid>
                <a:gridCol w="4321175">
                  <a:extLst>
                    <a:ext uri="{9D8B030D-6E8A-4147-A177-3AD203B41FA5}">
                      <a16:colId xmlns:a16="http://schemas.microsoft.com/office/drawing/2014/main" val="2800485493"/>
                    </a:ext>
                  </a:extLst>
                </a:gridCol>
                <a:gridCol w="4032250">
                  <a:extLst>
                    <a:ext uri="{9D8B030D-6E8A-4147-A177-3AD203B41FA5}">
                      <a16:colId xmlns:a16="http://schemas.microsoft.com/office/drawing/2014/main" val="274783700"/>
                    </a:ext>
                  </a:extLst>
                </a:gridCol>
              </a:tblGrid>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Corticotropin-releasing hormone (CRF)</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Merali et al., Biol Psychiatr, 2006</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847845749"/>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Pituitary adenylate cyclase activating polypeptide (PACAP)</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Somogyvári-Vigh, Arimura, Brain Res, 1995</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49126579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Nociceptin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Witta et al., Brain Res, 2004</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7909669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Atrial natriuretic factor (ANF)</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et al., Neuroendocrinology, 1992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820312318"/>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Tuberoinfundibular peptide of 39 residues</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Bagó et al., Neuroscience, 2009</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455163212"/>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Endocannabinoids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Palkovits et al., Neuroscience, 2008</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822206031"/>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Anandamide</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Felder et al., FEBS Lett, 1996</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04090260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Glutamate / aspartate</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Banay-Schwartz, Lajtha, Palkovits, Brain Res, 1992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99296374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7 amino acids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Banay-Schwartz, Lajtha, Palkovits, Brain Res, 1991</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381316099"/>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7 nucleosides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Kovács et al., Curr Top Med Chem, 2011</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483464712"/>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Aminopeptidase A</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de Mota et al., J Neurochem, 2008</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971272092"/>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Protein kinase A</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Dwivedi et al., Biol Psychiatr, 2002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29359977"/>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Protein kinase C</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Hrdina et al., Mol Psychiatr, 1998</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65451230"/>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Cathepsin D</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Banay-Schwartz et al., Age, 1992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878233201"/>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Growth-associated protein (GAP-43)</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Hrdina et al., Mol Psychiatr, 1998</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874662213"/>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Parathyroid hormone-2 receptor</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Wang et al., Neuroscience, 2000</a:t>
                      </a:r>
                      <a:endPar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074859208"/>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Micro-RNA library</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Landgraf et al., Cell, 2007</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50618719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9154" name="Group 8">
            <a:extLst>
              <a:ext uri="{FF2B5EF4-FFF2-40B4-BE49-F238E27FC236}">
                <a16:creationId xmlns:a16="http://schemas.microsoft.com/office/drawing/2014/main" id="{AF18D09B-2A7A-2B35-9647-E17A12E84A9B}"/>
              </a:ext>
            </a:extLst>
          </p:cNvPr>
          <p:cNvGrpSpPr>
            <a:grpSpLocks/>
          </p:cNvGrpSpPr>
          <p:nvPr/>
        </p:nvGrpSpPr>
        <p:grpSpPr bwMode="auto">
          <a:xfrm>
            <a:off x="914400" y="323850"/>
            <a:ext cx="7391400" cy="6216650"/>
            <a:chOff x="576" y="204"/>
            <a:chExt cx="4656" cy="3916"/>
          </a:xfrm>
        </p:grpSpPr>
        <p:pic>
          <p:nvPicPr>
            <p:cNvPr id="49155" name="Picture 2" descr="gepe111">
              <a:extLst>
                <a:ext uri="{FF2B5EF4-FFF2-40B4-BE49-F238E27FC236}">
                  <a16:creationId xmlns:a16="http://schemas.microsoft.com/office/drawing/2014/main" id="{AEBD747B-1D4B-92DA-89EF-8E9C38F2E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04"/>
              <a:ext cx="4656" cy="39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3">
              <a:extLst>
                <a:ext uri="{FF2B5EF4-FFF2-40B4-BE49-F238E27FC236}">
                  <a16:creationId xmlns:a16="http://schemas.microsoft.com/office/drawing/2014/main" id="{1656B858-EDAD-E9B2-B99B-887C35064439}"/>
                </a:ext>
              </a:extLst>
            </p:cNvPr>
            <p:cNvSpPr>
              <a:spLocks noChangeArrowheads="1"/>
            </p:cNvSpPr>
            <p:nvPr/>
          </p:nvSpPr>
          <p:spPr bwMode="auto">
            <a:xfrm>
              <a:off x="3462" y="3624"/>
              <a:ext cx="272" cy="91"/>
            </a:xfrm>
            <a:prstGeom prst="rect">
              <a:avLst/>
            </a:prstGeom>
            <a:solidFill>
              <a:srgbClr val="FFCC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49157" name="Rectangle 4">
              <a:extLst>
                <a:ext uri="{FF2B5EF4-FFF2-40B4-BE49-F238E27FC236}">
                  <a16:creationId xmlns:a16="http://schemas.microsoft.com/office/drawing/2014/main" id="{5E02A512-6C07-AF5C-7D72-C0C27D0A9F6C}"/>
                </a:ext>
              </a:extLst>
            </p:cNvPr>
            <p:cNvSpPr>
              <a:spLocks noChangeArrowheads="1"/>
            </p:cNvSpPr>
            <p:nvPr/>
          </p:nvSpPr>
          <p:spPr bwMode="auto">
            <a:xfrm>
              <a:off x="3462" y="3403"/>
              <a:ext cx="272" cy="91"/>
            </a:xfrm>
            <a:prstGeom prst="rect">
              <a:avLst/>
            </a:prstGeom>
            <a:solidFill>
              <a:srgbClr val="33CCFF"/>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49158" name="Text Box 5">
              <a:extLst>
                <a:ext uri="{FF2B5EF4-FFF2-40B4-BE49-F238E27FC236}">
                  <a16:creationId xmlns:a16="http://schemas.microsoft.com/office/drawing/2014/main" id="{C30E2E0F-FFA1-BE52-4285-337702B07D10}"/>
                </a:ext>
              </a:extLst>
            </p:cNvPr>
            <p:cNvSpPr txBox="1">
              <a:spLocks noChangeArrowheads="1"/>
            </p:cNvSpPr>
            <p:nvPr/>
          </p:nvSpPr>
          <p:spPr bwMode="auto">
            <a:xfrm>
              <a:off x="3812" y="3328"/>
              <a:ext cx="11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solidFill>
                    <a:schemeClr val="bg1"/>
                  </a:solidFill>
                  <a:ea typeface="ＭＳ Ｐゴシック" panose="020B0600070205080204" pitchFamily="34" charset="-128"/>
                  <a:cs typeface="Arial" panose="020B0604020202020204" pitchFamily="34" charset="0"/>
                </a:rPr>
                <a:t>intrahypothalamic</a:t>
              </a:r>
            </a:p>
          </p:txBody>
        </p:sp>
        <p:sp>
          <p:nvSpPr>
            <p:cNvPr id="49159" name="Text Box 6">
              <a:extLst>
                <a:ext uri="{FF2B5EF4-FFF2-40B4-BE49-F238E27FC236}">
                  <a16:creationId xmlns:a16="http://schemas.microsoft.com/office/drawing/2014/main" id="{EB8260A0-56AD-9F1C-64E4-23B4BBCC31FA}"/>
                </a:ext>
              </a:extLst>
            </p:cNvPr>
            <p:cNvSpPr txBox="1">
              <a:spLocks noChangeArrowheads="1"/>
            </p:cNvSpPr>
            <p:nvPr/>
          </p:nvSpPr>
          <p:spPr bwMode="auto">
            <a:xfrm>
              <a:off x="3813" y="3563"/>
              <a:ext cx="11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solidFill>
                    <a:schemeClr val="bg1"/>
                  </a:solidFill>
                  <a:ea typeface="ＭＳ Ｐゴシック" panose="020B0600070205080204" pitchFamily="34" charset="-128"/>
                  <a:cs typeface="Arial" panose="020B0604020202020204" pitchFamily="34" charset="0"/>
                </a:rPr>
                <a:t>extrahypothalamic</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A80F2A4D-01B8-16CD-F19A-BEA4EDE84B5C}"/>
              </a:ext>
            </a:extLst>
          </p:cNvPr>
          <p:cNvSpPr txBox="1">
            <a:spLocks noChangeArrowheads="1"/>
          </p:cNvSpPr>
          <p:nvPr/>
        </p:nvSpPr>
        <p:spPr bwMode="auto">
          <a:xfrm>
            <a:off x="852488" y="2276475"/>
            <a:ext cx="74168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agypályák topográfiai és neurokémiai vizsgálata</a:t>
            </a:r>
          </a:p>
          <a:p>
            <a:pPr algn="ctr">
              <a:lnSpc>
                <a:spcPct val="130000"/>
              </a:lnSpc>
            </a:pPr>
            <a:r>
              <a:rPr lang="hu-HU" altLang="hu-HU" sz="2400" b="1">
                <a:solidFill>
                  <a:srgbClr val="0000FF"/>
                </a:solidFill>
                <a:ea typeface="ＭＳ Ｐゴシック" panose="020B0600070205080204" pitchFamily="34" charset="-128"/>
                <a:cs typeface="Arial" panose="020B0604020202020204" pitchFamily="34" charset="0"/>
              </a:rPr>
              <a:t>agypályák átvágása - agypályák jelölése</a:t>
            </a:r>
          </a:p>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 </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hu-HU" altLang="hu-HU"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1965-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551dia-vekony">
            <a:extLst>
              <a:ext uri="{FF2B5EF4-FFF2-40B4-BE49-F238E27FC236}">
                <a16:creationId xmlns:a16="http://schemas.microsoft.com/office/drawing/2014/main" id="{703360C8-4880-A5B7-FA08-47E1C6BED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22225"/>
            <a:ext cx="66167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a:extLst>
              <a:ext uri="{FF2B5EF4-FFF2-40B4-BE49-F238E27FC236}">
                <a16:creationId xmlns:a16="http://schemas.microsoft.com/office/drawing/2014/main" id="{5F59684C-E063-5351-0C76-794E1A154724}"/>
              </a:ext>
            </a:extLst>
          </p:cNvPr>
          <p:cNvSpPr txBox="1">
            <a:spLocks noChangeArrowheads="1"/>
          </p:cNvSpPr>
          <p:nvPr/>
        </p:nvSpPr>
        <p:spPr bwMode="auto">
          <a:xfrm>
            <a:off x="4356100" y="339725"/>
            <a:ext cx="337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ea typeface="ＭＳ Ｐゴシック" panose="020B0600070205080204" pitchFamily="34" charset="-128"/>
                <a:cs typeface="Arial" panose="020B0604020202020204" pitchFamily="34" charset="0"/>
              </a:rPr>
              <a:t>preparation of „glass knives”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8">
            <a:extLst>
              <a:ext uri="{FF2B5EF4-FFF2-40B4-BE49-F238E27FC236}">
                <a16:creationId xmlns:a16="http://schemas.microsoft.com/office/drawing/2014/main" id="{92CC95BD-46B8-BAFF-8B6C-7B05C6F89193}"/>
              </a:ext>
            </a:extLst>
          </p:cNvPr>
          <p:cNvSpPr txBox="1">
            <a:spLocks noChangeArrowheads="1"/>
          </p:cNvSpPr>
          <p:nvPr/>
        </p:nvSpPr>
        <p:spPr bwMode="auto">
          <a:xfrm>
            <a:off x="2249488" y="584200"/>
            <a:ext cx="462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a:cs typeface="Arial" panose="020B0604020202020204" pitchFamily="34" charset="0"/>
              </a:rPr>
              <a:t>coronális hemisectio üvegkéssel</a:t>
            </a:r>
          </a:p>
        </p:txBody>
      </p:sp>
      <p:pic>
        <p:nvPicPr>
          <p:cNvPr id="52227" name="Picture 2" descr="vékony177">
            <a:extLst>
              <a:ext uri="{FF2B5EF4-FFF2-40B4-BE49-F238E27FC236}">
                <a16:creationId xmlns:a16="http://schemas.microsoft.com/office/drawing/2014/main" id="{1AB1C32C-5447-30D1-05CD-7A40800AB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2159000"/>
            <a:ext cx="33575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névtelendia02">
            <a:extLst>
              <a:ext uri="{FF2B5EF4-FFF2-40B4-BE49-F238E27FC236}">
                <a16:creationId xmlns:a16="http://schemas.microsoft.com/office/drawing/2014/main" id="{4B40F770-BA8E-F8E7-BEFA-483372E7F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60588"/>
            <a:ext cx="18637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18">
            <a:extLst>
              <a:ext uri="{FF2B5EF4-FFF2-40B4-BE49-F238E27FC236}">
                <a16:creationId xmlns:a16="http://schemas.microsoft.com/office/drawing/2014/main" id="{6FE6DCCE-FC37-2A30-F110-151281422E6D}"/>
              </a:ext>
            </a:extLst>
          </p:cNvPr>
          <p:cNvGrpSpPr>
            <a:grpSpLocks/>
          </p:cNvGrpSpPr>
          <p:nvPr/>
        </p:nvGrpSpPr>
        <p:grpSpPr bwMode="auto">
          <a:xfrm>
            <a:off x="2286000" y="2160588"/>
            <a:ext cx="3087688" cy="2520950"/>
            <a:chOff x="1440" y="1361"/>
            <a:chExt cx="1945" cy="1588"/>
          </a:xfrm>
        </p:grpSpPr>
        <p:pic>
          <p:nvPicPr>
            <p:cNvPr id="52230" name="Picture 16" descr="névtelendia11A">
              <a:extLst>
                <a:ext uri="{FF2B5EF4-FFF2-40B4-BE49-F238E27FC236}">
                  <a16:creationId xmlns:a16="http://schemas.microsoft.com/office/drawing/2014/main" id="{82137172-51BD-DD7C-43D5-6B95E7AD5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361"/>
              <a:ext cx="194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Line 10">
              <a:extLst>
                <a:ext uri="{FF2B5EF4-FFF2-40B4-BE49-F238E27FC236}">
                  <a16:creationId xmlns:a16="http://schemas.microsoft.com/office/drawing/2014/main" id="{F3DD0B3D-62CD-C1B5-47DC-912CDCDF21A9}"/>
                </a:ext>
              </a:extLst>
            </p:cNvPr>
            <p:cNvSpPr>
              <a:spLocks noChangeShapeType="1"/>
            </p:cNvSpPr>
            <p:nvPr/>
          </p:nvSpPr>
          <p:spPr bwMode="auto">
            <a:xfrm flipV="1">
              <a:off x="2064" y="2214"/>
              <a:ext cx="0" cy="159"/>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6">
            <a:extLst>
              <a:ext uri="{FF2B5EF4-FFF2-40B4-BE49-F238E27FC236}">
                <a16:creationId xmlns:a16="http://schemas.microsoft.com/office/drawing/2014/main" id="{553DCDF0-DE43-B535-1394-8403EE9ECC24}"/>
              </a:ext>
            </a:extLst>
          </p:cNvPr>
          <p:cNvGrpSpPr>
            <a:grpSpLocks/>
          </p:cNvGrpSpPr>
          <p:nvPr/>
        </p:nvGrpSpPr>
        <p:grpSpPr bwMode="auto">
          <a:xfrm>
            <a:off x="2405063" y="3798888"/>
            <a:ext cx="4305300" cy="2798762"/>
            <a:chOff x="1515" y="2393"/>
            <a:chExt cx="2712" cy="1763"/>
          </a:xfrm>
        </p:grpSpPr>
        <p:pic>
          <p:nvPicPr>
            <p:cNvPr id="54275" name="Picture 4" descr="303dia-gepe">
              <a:extLst>
                <a:ext uri="{FF2B5EF4-FFF2-40B4-BE49-F238E27FC236}">
                  <a16:creationId xmlns:a16="http://schemas.microsoft.com/office/drawing/2014/main" id="{48986955-53CD-4BEC-2778-1651C4864B5E}"/>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515" y="2393"/>
              <a:ext cx="2712" cy="1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6" name="Text Box 5">
              <a:extLst>
                <a:ext uri="{FF2B5EF4-FFF2-40B4-BE49-F238E27FC236}">
                  <a16:creationId xmlns:a16="http://schemas.microsoft.com/office/drawing/2014/main" id="{EF6C399C-7D44-BA3C-2DA8-F1511D598CF1}"/>
                </a:ext>
              </a:extLst>
            </p:cNvPr>
            <p:cNvSpPr txBox="1">
              <a:spLocks noChangeArrowheads="1"/>
            </p:cNvSpPr>
            <p:nvPr/>
          </p:nvSpPr>
          <p:spPr bwMode="auto">
            <a:xfrm>
              <a:off x="1546" y="3044"/>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cs typeface="Arial" panose="020B0604020202020204" pitchFamily="34" charset="0"/>
                </a:rPr>
                <a:t>T</a:t>
              </a:r>
            </a:p>
          </p:txBody>
        </p:sp>
        <p:sp>
          <p:nvSpPr>
            <p:cNvPr id="54277" name="Text Box 6">
              <a:extLst>
                <a:ext uri="{FF2B5EF4-FFF2-40B4-BE49-F238E27FC236}">
                  <a16:creationId xmlns:a16="http://schemas.microsoft.com/office/drawing/2014/main" id="{5271896F-BBD3-D3E2-9DE0-9B727EB4E3A7}"/>
                </a:ext>
              </a:extLst>
            </p:cNvPr>
            <p:cNvSpPr txBox="1">
              <a:spLocks noChangeArrowheads="1"/>
            </p:cNvSpPr>
            <p:nvPr/>
          </p:nvSpPr>
          <p:spPr bwMode="auto">
            <a:xfrm>
              <a:off x="2547" y="3742"/>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cs typeface="Arial" panose="020B0604020202020204" pitchFamily="34" charset="0"/>
                </a:rPr>
                <a:t>P</a:t>
              </a:r>
            </a:p>
          </p:txBody>
        </p:sp>
        <p:sp>
          <p:nvSpPr>
            <p:cNvPr id="54278" name="Text Box 7">
              <a:extLst>
                <a:ext uri="{FF2B5EF4-FFF2-40B4-BE49-F238E27FC236}">
                  <a16:creationId xmlns:a16="http://schemas.microsoft.com/office/drawing/2014/main" id="{BD6F7D66-5AA0-B308-FDA7-CAD66482E585}"/>
                </a:ext>
              </a:extLst>
            </p:cNvPr>
            <p:cNvSpPr txBox="1">
              <a:spLocks noChangeArrowheads="1"/>
            </p:cNvSpPr>
            <p:nvPr/>
          </p:nvSpPr>
          <p:spPr bwMode="auto">
            <a:xfrm>
              <a:off x="3019" y="2479"/>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cs typeface="Arial" panose="020B0604020202020204" pitchFamily="34" charset="0"/>
                </a:rPr>
                <a:t>S</a:t>
              </a:r>
            </a:p>
          </p:txBody>
        </p:sp>
        <p:sp>
          <p:nvSpPr>
            <p:cNvPr id="54279" name="Text Box 8">
              <a:extLst>
                <a:ext uri="{FF2B5EF4-FFF2-40B4-BE49-F238E27FC236}">
                  <a16:creationId xmlns:a16="http://schemas.microsoft.com/office/drawing/2014/main" id="{A6F05294-B722-BE99-1644-FCE67BBD28D5}"/>
                </a:ext>
              </a:extLst>
            </p:cNvPr>
            <p:cNvSpPr txBox="1">
              <a:spLocks noChangeArrowheads="1"/>
            </p:cNvSpPr>
            <p:nvPr/>
          </p:nvSpPr>
          <p:spPr bwMode="auto">
            <a:xfrm>
              <a:off x="4011" y="306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cs typeface="Arial" panose="020B0604020202020204" pitchFamily="34" charset="0"/>
                </a:rPr>
                <a:t>T</a:t>
              </a:r>
            </a:p>
          </p:txBody>
        </p:sp>
        <p:sp>
          <p:nvSpPr>
            <p:cNvPr id="54280" name="Line 9">
              <a:extLst>
                <a:ext uri="{FF2B5EF4-FFF2-40B4-BE49-F238E27FC236}">
                  <a16:creationId xmlns:a16="http://schemas.microsoft.com/office/drawing/2014/main" id="{4BA39804-498D-C317-CCF1-BABE30B07439}"/>
                </a:ext>
              </a:extLst>
            </p:cNvPr>
            <p:cNvSpPr>
              <a:spLocks noChangeShapeType="1"/>
            </p:cNvSpPr>
            <p:nvPr/>
          </p:nvSpPr>
          <p:spPr bwMode="auto">
            <a:xfrm flipH="1">
              <a:off x="2952" y="3269"/>
              <a:ext cx="194" cy="49"/>
            </a:xfrm>
            <a:prstGeom prst="line">
              <a:avLst/>
            </a:prstGeom>
            <a:noFill/>
            <a:ln w="4445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
        <p:nvSpPr>
          <p:cNvPr id="54281" name="Line 10">
            <a:extLst>
              <a:ext uri="{FF2B5EF4-FFF2-40B4-BE49-F238E27FC236}">
                <a16:creationId xmlns:a16="http://schemas.microsoft.com/office/drawing/2014/main" id="{87370C25-840C-634A-1865-4E9E1F4659AB}"/>
              </a:ext>
            </a:extLst>
          </p:cNvPr>
          <p:cNvSpPr>
            <a:spLocks noChangeShapeType="1"/>
          </p:cNvSpPr>
          <p:nvPr/>
        </p:nvSpPr>
        <p:spPr bwMode="auto">
          <a:xfrm flipV="1">
            <a:off x="8042275" y="-1171575"/>
            <a:ext cx="0" cy="20955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4282" name="Text Box 16">
            <a:extLst>
              <a:ext uri="{FF2B5EF4-FFF2-40B4-BE49-F238E27FC236}">
                <a16:creationId xmlns:a16="http://schemas.microsoft.com/office/drawing/2014/main" id="{EB45EC89-215A-E1EC-BA81-BC824294EB34}"/>
              </a:ext>
            </a:extLst>
          </p:cNvPr>
          <p:cNvSpPr txBox="1">
            <a:spLocks noChangeArrowheads="1"/>
          </p:cNvSpPr>
          <p:nvPr/>
        </p:nvSpPr>
        <p:spPr bwMode="auto">
          <a:xfrm>
            <a:off x="2613025" y="339725"/>
            <a:ext cx="3903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a:cs typeface="Arial" panose="020B0604020202020204" pitchFamily="34" charset="0"/>
              </a:rPr>
              <a:t>agytörzs felezése üvegkéssel</a:t>
            </a:r>
          </a:p>
        </p:txBody>
      </p:sp>
      <p:grpSp>
        <p:nvGrpSpPr>
          <p:cNvPr id="54283" name="Group 29">
            <a:extLst>
              <a:ext uri="{FF2B5EF4-FFF2-40B4-BE49-F238E27FC236}">
                <a16:creationId xmlns:a16="http://schemas.microsoft.com/office/drawing/2014/main" id="{43D20E68-2673-970E-E2AC-257F4F83B4CF}"/>
              </a:ext>
            </a:extLst>
          </p:cNvPr>
          <p:cNvGrpSpPr>
            <a:grpSpLocks/>
          </p:cNvGrpSpPr>
          <p:nvPr/>
        </p:nvGrpSpPr>
        <p:grpSpPr bwMode="auto">
          <a:xfrm>
            <a:off x="2413000" y="1001713"/>
            <a:ext cx="4303713" cy="2535237"/>
            <a:chOff x="1520" y="631"/>
            <a:chExt cx="2711" cy="1597"/>
          </a:xfrm>
        </p:grpSpPr>
        <p:pic>
          <p:nvPicPr>
            <p:cNvPr id="54284" name="Picture 25" descr="névtelendia11B">
              <a:extLst>
                <a:ext uri="{FF2B5EF4-FFF2-40B4-BE49-F238E27FC236}">
                  <a16:creationId xmlns:a16="http://schemas.microsoft.com/office/drawing/2014/main" id="{8A8EF1D0-9CD0-6648-A0D1-EADA0E7C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 y="631"/>
              <a:ext cx="2711" cy="1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85" name="Line 11">
              <a:extLst>
                <a:ext uri="{FF2B5EF4-FFF2-40B4-BE49-F238E27FC236}">
                  <a16:creationId xmlns:a16="http://schemas.microsoft.com/office/drawing/2014/main" id="{51652436-D5F2-BDCA-67B7-37AC1CA31783}"/>
                </a:ext>
              </a:extLst>
            </p:cNvPr>
            <p:cNvSpPr>
              <a:spLocks noChangeShapeType="1"/>
            </p:cNvSpPr>
            <p:nvPr/>
          </p:nvSpPr>
          <p:spPr bwMode="auto">
            <a:xfrm rot="15669492" flipV="1">
              <a:off x="2990" y="1397"/>
              <a:ext cx="0" cy="159"/>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178dia-vekony">
            <a:extLst>
              <a:ext uri="{FF2B5EF4-FFF2-40B4-BE49-F238E27FC236}">
                <a16:creationId xmlns:a16="http://schemas.microsoft.com/office/drawing/2014/main" id="{ABF6B889-ECAE-C9CE-7B58-A97654561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087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6">
            <a:extLst>
              <a:ext uri="{FF2B5EF4-FFF2-40B4-BE49-F238E27FC236}">
                <a16:creationId xmlns:a16="http://schemas.microsoft.com/office/drawing/2014/main" id="{FAA612C4-7DAD-E9CA-EDC0-CFD933A22B66}"/>
              </a:ext>
            </a:extLst>
          </p:cNvPr>
          <p:cNvSpPr txBox="1">
            <a:spLocks noChangeArrowheads="1"/>
          </p:cNvSpPr>
          <p:nvPr/>
        </p:nvSpPr>
        <p:spPr bwMode="auto">
          <a:xfrm>
            <a:off x="87313" y="633095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olivocerebellar hemisection</a:t>
            </a:r>
          </a:p>
        </p:txBody>
      </p:sp>
      <p:sp>
        <p:nvSpPr>
          <p:cNvPr id="56324" name="Text Box 7">
            <a:extLst>
              <a:ext uri="{FF2B5EF4-FFF2-40B4-BE49-F238E27FC236}">
                <a16:creationId xmlns:a16="http://schemas.microsoft.com/office/drawing/2014/main" id="{71C6672A-C200-F40C-9CE1-011349EF00A3}"/>
              </a:ext>
            </a:extLst>
          </p:cNvPr>
          <p:cNvSpPr txBox="1">
            <a:spLocks noChangeArrowheads="1"/>
          </p:cNvSpPr>
          <p:nvPr/>
        </p:nvSpPr>
        <p:spPr bwMode="auto">
          <a:xfrm>
            <a:off x="4743450" y="29003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R</a:t>
            </a:r>
          </a:p>
        </p:txBody>
      </p:sp>
      <p:sp>
        <p:nvSpPr>
          <p:cNvPr id="56325" name="Text Box 8">
            <a:extLst>
              <a:ext uri="{FF2B5EF4-FFF2-40B4-BE49-F238E27FC236}">
                <a16:creationId xmlns:a16="http://schemas.microsoft.com/office/drawing/2014/main" id="{A11E11DB-7D6E-2000-B172-7AF6FACC4CAA}"/>
              </a:ext>
            </a:extLst>
          </p:cNvPr>
          <p:cNvSpPr txBox="1">
            <a:spLocks noChangeArrowheads="1"/>
          </p:cNvSpPr>
          <p:nvPr/>
        </p:nvSpPr>
        <p:spPr bwMode="auto">
          <a:xfrm>
            <a:off x="7235825" y="8255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inferior olive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2" descr="XA">
            <a:extLst>
              <a:ext uri="{FF2B5EF4-FFF2-40B4-BE49-F238E27FC236}">
                <a16:creationId xmlns:a16="http://schemas.microsoft.com/office/drawing/2014/main" id="{9423B171-FAFE-D453-A4B0-1EB72C701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625475"/>
            <a:ext cx="8280400" cy="5588000"/>
          </a:xfrm>
          <a:prstGeom prst="rect">
            <a:avLst/>
          </a:prstGeom>
          <a:solidFill>
            <a:schemeClr val="bg1"/>
          </a:solidFill>
          <a:ln w="9525">
            <a:solidFill>
              <a:schemeClr val="bg1"/>
            </a:solidFill>
            <a:miter lim="800000"/>
            <a:headEnd/>
            <a:tailEnd/>
          </a:ln>
        </p:spPr>
      </p:pic>
      <p:sp>
        <p:nvSpPr>
          <p:cNvPr id="57347" name="Text Box 5">
            <a:extLst>
              <a:ext uri="{FF2B5EF4-FFF2-40B4-BE49-F238E27FC236}">
                <a16:creationId xmlns:a16="http://schemas.microsoft.com/office/drawing/2014/main" id="{4A210CA2-D059-F2C6-A152-9AC492A156F5}"/>
              </a:ext>
            </a:extLst>
          </p:cNvPr>
          <p:cNvSpPr txBox="1">
            <a:spLocks noChangeArrowheads="1"/>
          </p:cNvSpPr>
          <p:nvPr/>
        </p:nvSpPr>
        <p:spPr bwMode="auto">
          <a:xfrm>
            <a:off x="868363" y="632777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solidFill>
                  <a:schemeClr val="bg1"/>
                </a:solidFill>
                <a:ea typeface="ＭＳ Ｐゴシック" panose="020B0600070205080204" pitchFamily="34" charset="-128"/>
                <a:cs typeface="Arial" panose="020B0604020202020204" pitchFamily="34" charset="0"/>
              </a:rPr>
              <a:t>vagotomy</a:t>
            </a:r>
          </a:p>
        </p:txBody>
      </p:sp>
      <p:sp>
        <p:nvSpPr>
          <p:cNvPr id="57348" name="Text Box 6">
            <a:extLst>
              <a:ext uri="{FF2B5EF4-FFF2-40B4-BE49-F238E27FC236}">
                <a16:creationId xmlns:a16="http://schemas.microsoft.com/office/drawing/2014/main" id="{2030726D-5ADD-62A4-1063-592B68F4FA1F}"/>
              </a:ext>
            </a:extLst>
          </p:cNvPr>
          <p:cNvSpPr txBox="1">
            <a:spLocks noChangeArrowheads="1"/>
          </p:cNvSpPr>
          <p:nvPr/>
        </p:nvSpPr>
        <p:spPr bwMode="auto">
          <a:xfrm>
            <a:off x="6135688" y="6327775"/>
            <a:ext cx="215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solidFill>
                  <a:schemeClr val="bg1"/>
                </a:solidFill>
                <a:ea typeface="ＭＳ Ｐゴシック" panose="020B0600070205080204" pitchFamily="34" charset="-128"/>
                <a:cs typeface="Arial" panose="020B0604020202020204" pitchFamily="34" charset="0"/>
              </a:rPr>
              <a:t>galanin mRNA</a:t>
            </a:r>
          </a:p>
        </p:txBody>
      </p:sp>
      <p:sp>
        <p:nvSpPr>
          <p:cNvPr id="57349" name="Text Box 7">
            <a:extLst>
              <a:ext uri="{FF2B5EF4-FFF2-40B4-BE49-F238E27FC236}">
                <a16:creationId xmlns:a16="http://schemas.microsoft.com/office/drawing/2014/main" id="{F113A968-2C5D-B358-AB3B-EC1F0D428E05}"/>
              </a:ext>
            </a:extLst>
          </p:cNvPr>
          <p:cNvSpPr txBox="1">
            <a:spLocks noChangeArrowheads="1"/>
          </p:cNvSpPr>
          <p:nvPr/>
        </p:nvSpPr>
        <p:spPr bwMode="auto">
          <a:xfrm>
            <a:off x="2582863" y="443706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solidFill>
                  <a:schemeClr val="bg1"/>
                </a:solidFill>
                <a:ea typeface="ＭＳ Ｐゴシック" panose="020B0600070205080204" pitchFamily="34" charset="-128"/>
                <a:cs typeface="Arial" panose="020B0604020202020204" pitchFamily="34" charset="0"/>
              </a:rPr>
              <a:t>XII.</a:t>
            </a:r>
          </a:p>
        </p:txBody>
      </p:sp>
      <p:sp>
        <p:nvSpPr>
          <p:cNvPr id="57350" name="Line 8">
            <a:extLst>
              <a:ext uri="{FF2B5EF4-FFF2-40B4-BE49-F238E27FC236}">
                <a16:creationId xmlns:a16="http://schemas.microsoft.com/office/drawing/2014/main" id="{6950D9FC-4D71-B624-1465-5FC84DA11329}"/>
              </a:ext>
            </a:extLst>
          </p:cNvPr>
          <p:cNvSpPr>
            <a:spLocks noChangeShapeType="1"/>
          </p:cNvSpPr>
          <p:nvPr/>
        </p:nvSpPr>
        <p:spPr bwMode="auto">
          <a:xfrm flipH="1">
            <a:off x="6877050" y="2427288"/>
            <a:ext cx="200025" cy="496887"/>
          </a:xfrm>
          <a:prstGeom prst="line">
            <a:avLst/>
          </a:prstGeom>
          <a:noFill/>
          <a:ln w="34925">
            <a:solidFill>
              <a:schemeClr val="bg1"/>
            </a:solidFill>
            <a:round/>
            <a:headEnd/>
            <a:tailEnd type="triangle" w="med" len="lg"/>
          </a:ln>
          <a:extLst>
            <a:ext uri="{909E8E84-426E-40DD-AFC4-6F175D3DCCD1}">
              <a14:hiddenFill xmlns:a14="http://schemas.microsoft.com/office/drawing/2010/main">
                <a:noFill/>
              </a14:hiddenFill>
            </a:ext>
          </a:extLst>
        </p:spPr>
        <p:txBody>
          <a:bodyPr/>
          <a:lstStyle/>
          <a:p>
            <a:endParaRPr lang="hu-HU"/>
          </a:p>
        </p:txBody>
      </p:sp>
      <p:sp>
        <p:nvSpPr>
          <p:cNvPr id="57351" name="Text Box 9">
            <a:extLst>
              <a:ext uri="{FF2B5EF4-FFF2-40B4-BE49-F238E27FC236}">
                <a16:creationId xmlns:a16="http://schemas.microsoft.com/office/drawing/2014/main" id="{014BA35B-B107-2080-0A95-72463989124F}"/>
              </a:ext>
            </a:extLst>
          </p:cNvPr>
          <p:cNvSpPr txBox="1">
            <a:spLocks noChangeArrowheads="1"/>
          </p:cNvSpPr>
          <p:nvPr/>
        </p:nvSpPr>
        <p:spPr bwMode="auto">
          <a:xfrm>
            <a:off x="6751638" y="1916113"/>
            <a:ext cx="827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solidFill>
                  <a:schemeClr val="bg1"/>
                </a:solidFill>
                <a:ea typeface="ＭＳ Ｐゴシック" panose="020B0600070205080204" pitchFamily="34" charset="-128"/>
                <a:cs typeface="Arial" panose="020B0604020202020204" pitchFamily="34" charset="0"/>
              </a:rPr>
              <a:t>DVN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DD8A5BBA-197E-98BB-05BB-5E30C92E5929}"/>
              </a:ext>
            </a:extLst>
          </p:cNvPr>
          <p:cNvSpPr txBox="1">
            <a:spLocks noChangeArrowheads="1"/>
          </p:cNvSpPr>
          <p:nvPr/>
        </p:nvSpPr>
        <p:spPr bwMode="auto">
          <a:xfrm>
            <a:off x="852488" y="2276475"/>
            <a:ext cx="7416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idegsejtek retrogr</a:t>
            </a:r>
            <a:r>
              <a:rPr lang="hu-HU" altLang="hu-HU" sz="2400" b="1">
                <a:solidFill>
                  <a:srgbClr val="FF0000"/>
                </a:solidFill>
                <a:ea typeface="ＭＳ Ｐゴシック" panose="020B0600070205080204" pitchFamily="34" charset="-128"/>
                <a:cs typeface="Arial" panose="020B0604020202020204" pitchFamily="34" charset="0"/>
              </a:rPr>
              <a:t>ád</a:t>
            </a:r>
            <a:r>
              <a:rPr lang="en-US" altLang="hu-HU" sz="2400" b="1">
                <a:solidFill>
                  <a:srgbClr val="FF0000"/>
                </a:solidFill>
                <a:ea typeface="ＭＳ Ｐゴシック" panose="020B0600070205080204" pitchFamily="34" charset="-128"/>
                <a:cs typeface="Arial" panose="020B0604020202020204" pitchFamily="34" charset="0"/>
              </a:rPr>
              <a:t> transz-szinaptikus </a:t>
            </a:r>
          </a:p>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jelölése pseudorabies v</a:t>
            </a:r>
            <a:r>
              <a:rPr lang="hu-HU" altLang="hu-HU" sz="2400" b="1">
                <a:solidFill>
                  <a:srgbClr val="FF0000"/>
                </a:solidFill>
                <a:ea typeface="ＭＳ Ｐゴシック" panose="020B0600070205080204" pitchFamily="34" charset="-128"/>
                <a:cs typeface="Arial" panose="020B0604020202020204" pitchFamily="34" charset="0"/>
              </a:rPr>
              <a:t>í</a:t>
            </a:r>
            <a:r>
              <a:rPr lang="en-US" altLang="hu-HU" sz="2400" b="1">
                <a:solidFill>
                  <a:srgbClr val="FF0000"/>
                </a:solidFill>
                <a:ea typeface="ＭＳ Ｐゴシック" panose="020B0600070205080204" pitchFamily="34" charset="-128"/>
                <a:cs typeface="Arial" panose="020B0604020202020204" pitchFamily="34" charset="0"/>
              </a:rPr>
              <a:t>russal</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hu-HU" altLang="hu-HU"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2003-</a:t>
            </a:r>
            <a:r>
              <a:rPr lang="en-US" altLang="hu-HU" b="1">
                <a:solidFill>
                  <a:srgbClr val="FF0000"/>
                </a:solidFill>
                <a:ea typeface="ＭＳ Ｐゴシック" panose="020B0600070205080204" pitchFamily="34" charset="-128"/>
                <a:cs typeface="Arial" panose="020B0604020202020204" pitchFamily="34" charset="0"/>
              </a:rPr>
              <a:t> </a:t>
            </a:r>
          </a:p>
        </p:txBody>
      </p:sp>
      <p:pic>
        <p:nvPicPr>
          <p:cNvPr id="58371" name="Picture 12" descr="PM597_cím">
            <a:extLst>
              <a:ext uri="{FF2B5EF4-FFF2-40B4-BE49-F238E27FC236}">
                <a16:creationId xmlns:a16="http://schemas.microsoft.com/office/drawing/2014/main" id="{0FAA6E09-AD7B-74F0-69A2-A1085315C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4479925"/>
            <a:ext cx="5227638" cy="211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341EA8E-95BE-6837-B343-0624FDC01426}"/>
              </a:ext>
            </a:extLst>
          </p:cNvPr>
          <p:cNvSpPr>
            <a:spLocks noChangeArrowheads="1"/>
          </p:cNvSpPr>
          <p:nvPr/>
        </p:nvSpPr>
        <p:spPr bwMode="auto">
          <a:xfrm>
            <a:off x="3309938" y="2757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b="1" i="1" u="sng">
              <a:latin typeface="Calibri" panose="020F0502020204030204" pitchFamily="34" charset="0"/>
              <a:cs typeface="Arial" panose="020B0604020202020204" pitchFamily="34" charset="0"/>
            </a:endParaRPr>
          </a:p>
        </p:txBody>
      </p:sp>
      <p:sp>
        <p:nvSpPr>
          <p:cNvPr id="60419" name="Rectangle 3">
            <a:extLst>
              <a:ext uri="{FF2B5EF4-FFF2-40B4-BE49-F238E27FC236}">
                <a16:creationId xmlns:a16="http://schemas.microsoft.com/office/drawing/2014/main" id="{A146C6A4-C4E9-5D3C-44AE-2227B9E7B67E}"/>
              </a:ext>
            </a:extLst>
          </p:cNvPr>
          <p:cNvSpPr>
            <a:spLocks noChangeArrowheads="1"/>
          </p:cNvSpPr>
          <p:nvPr/>
        </p:nvSpPr>
        <p:spPr bwMode="auto">
          <a:xfrm>
            <a:off x="3143250" y="201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b="1" i="1" u="sng">
              <a:latin typeface="Calibri" panose="020F0502020204030204" pitchFamily="34" charset="0"/>
              <a:cs typeface="Arial" panose="020B0604020202020204" pitchFamily="34" charset="0"/>
            </a:endParaRPr>
          </a:p>
        </p:txBody>
      </p:sp>
      <p:pic>
        <p:nvPicPr>
          <p:cNvPr id="60420" name="Picture 4" descr="KP01">
            <a:extLst>
              <a:ext uri="{FF2B5EF4-FFF2-40B4-BE49-F238E27FC236}">
                <a16:creationId xmlns:a16="http://schemas.microsoft.com/office/drawing/2014/main" id="{FE0907E8-BDDE-C6FD-CA06-FA728081FE31}"/>
              </a:ext>
            </a:extLst>
          </p:cNvPr>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41275" y="-4054475"/>
            <a:ext cx="9194800" cy="1093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a:extLst>
              <a:ext uri="{FF2B5EF4-FFF2-40B4-BE49-F238E27FC236}">
                <a16:creationId xmlns:a16="http://schemas.microsoft.com/office/drawing/2014/main" id="{88AAE83E-CD0C-2E01-0184-CCACC06B6334}"/>
              </a:ext>
            </a:extLst>
          </p:cNvPr>
          <p:cNvSpPr txBox="1">
            <a:spLocks noChangeArrowheads="1"/>
          </p:cNvSpPr>
          <p:nvPr/>
        </p:nvSpPr>
        <p:spPr bwMode="auto">
          <a:xfrm>
            <a:off x="3975100" y="34813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solidFill>
                  <a:schemeClr val="bg1"/>
                </a:solidFill>
                <a:cs typeface="Arial" panose="020B0604020202020204" pitchFamily="34" charset="0"/>
              </a:rPr>
              <a:t>cc</a:t>
            </a:r>
          </a:p>
        </p:txBody>
      </p:sp>
      <p:sp>
        <p:nvSpPr>
          <p:cNvPr id="60422" name="Text Box 6">
            <a:extLst>
              <a:ext uri="{FF2B5EF4-FFF2-40B4-BE49-F238E27FC236}">
                <a16:creationId xmlns:a16="http://schemas.microsoft.com/office/drawing/2014/main" id="{7F55BF2B-4E7B-9D69-F21D-B66920618541}"/>
              </a:ext>
            </a:extLst>
          </p:cNvPr>
          <p:cNvSpPr txBox="1">
            <a:spLocks noChangeArrowheads="1"/>
          </p:cNvSpPr>
          <p:nvPr/>
        </p:nvSpPr>
        <p:spPr bwMode="auto">
          <a:xfrm>
            <a:off x="250825" y="5919788"/>
            <a:ext cx="6827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altLang="hu-HU" sz="2000">
                <a:solidFill>
                  <a:schemeClr val="bg1"/>
                </a:solidFill>
                <a:cs typeface="Arial" panose="020B0604020202020204" pitchFamily="34" charset="0"/>
              </a:rPr>
              <a:t>Retrogr</a:t>
            </a:r>
            <a:r>
              <a:rPr lang="hu-HU" altLang="hu-HU" sz="2000">
                <a:solidFill>
                  <a:schemeClr val="bg1"/>
                </a:solidFill>
                <a:cs typeface="Arial" panose="020B0604020202020204" pitchFamily="34" charset="0"/>
              </a:rPr>
              <a:t>á</a:t>
            </a:r>
            <a:r>
              <a:rPr lang="en-US" altLang="hu-HU" sz="2000">
                <a:solidFill>
                  <a:schemeClr val="bg1"/>
                </a:solidFill>
                <a:cs typeface="Arial" panose="020B0604020202020204" pitchFamily="34" charset="0"/>
              </a:rPr>
              <a:t>d trans</a:t>
            </a:r>
            <a:r>
              <a:rPr lang="hu-HU" altLang="hu-HU" sz="2000">
                <a:solidFill>
                  <a:schemeClr val="bg1"/>
                </a:solidFill>
                <a:cs typeface="Arial" panose="020B0604020202020204" pitchFamily="34" charset="0"/>
              </a:rPr>
              <a:t>z</a:t>
            </a:r>
            <a:r>
              <a:rPr lang="en-US" altLang="hu-HU" sz="2000">
                <a:solidFill>
                  <a:schemeClr val="bg1"/>
                </a:solidFill>
                <a:cs typeface="Arial" panose="020B0604020202020204" pitchFamily="34" charset="0"/>
              </a:rPr>
              <a:t>neuron</a:t>
            </a:r>
            <a:r>
              <a:rPr lang="hu-HU" altLang="hu-HU" sz="2000">
                <a:solidFill>
                  <a:schemeClr val="bg1"/>
                </a:solidFill>
                <a:cs typeface="Arial" panose="020B0604020202020204" pitchFamily="34" charset="0"/>
              </a:rPr>
              <a:t>á</a:t>
            </a:r>
            <a:r>
              <a:rPr lang="en-US" altLang="hu-HU" sz="2000">
                <a:solidFill>
                  <a:schemeClr val="bg1"/>
                </a:solidFill>
                <a:cs typeface="Arial" panose="020B0604020202020204" pitchFamily="34" charset="0"/>
              </a:rPr>
              <a:t>l</a:t>
            </a:r>
            <a:r>
              <a:rPr lang="hu-HU" altLang="hu-HU" sz="2000">
                <a:solidFill>
                  <a:schemeClr val="bg1"/>
                </a:solidFill>
                <a:cs typeface="Arial" panose="020B0604020202020204" pitchFamily="34" charset="0"/>
              </a:rPr>
              <a:t>is</a:t>
            </a:r>
            <a:r>
              <a:rPr lang="en-US" altLang="hu-HU" sz="2000">
                <a:solidFill>
                  <a:schemeClr val="bg1"/>
                </a:solidFill>
                <a:cs typeface="Arial" panose="020B0604020202020204" pitchFamily="34" charset="0"/>
              </a:rPr>
              <a:t> </a:t>
            </a:r>
            <a:r>
              <a:rPr lang="hu-HU" altLang="hu-HU" sz="2000">
                <a:solidFill>
                  <a:schemeClr val="bg1"/>
                </a:solidFill>
                <a:cs typeface="Arial" panose="020B0604020202020204" pitchFamily="34" charset="0"/>
              </a:rPr>
              <a:t>jelzés</a:t>
            </a:r>
            <a:endParaRPr lang="en-US" altLang="hu-HU" sz="2000">
              <a:solidFill>
                <a:schemeClr val="bg1"/>
              </a:solidFill>
              <a:cs typeface="Arial" panose="020B0604020202020204" pitchFamily="34" charset="0"/>
            </a:endParaRPr>
          </a:p>
          <a:p>
            <a:r>
              <a:rPr lang="hu-HU" altLang="hu-HU" sz="2000">
                <a:solidFill>
                  <a:schemeClr val="bg1"/>
                </a:solidFill>
                <a:cs typeface="Arial" panose="020B0604020202020204" pitchFamily="34" charset="0"/>
              </a:rPr>
              <a:t>Kettős </a:t>
            </a:r>
            <a:r>
              <a:rPr lang="en-US" altLang="hu-HU" sz="2000">
                <a:solidFill>
                  <a:schemeClr val="bg1"/>
                </a:solidFill>
                <a:cs typeface="Arial" panose="020B0604020202020204" pitchFamily="34" charset="0"/>
              </a:rPr>
              <a:t>inje</a:t>
            </a:r>
            <a:r>
              <a:rPr lang="hu-HU" altLang="hu-HU" sz="2000">
                <a:solidFill>
                  <a:schemeClr val="bg1"/>
                </a:solidFill>
                <a:cs typeface="Arial" panose="020B0604020202020204" pitchFamily="34" charset="0"/>
              </a:rPr>
              <a:t>kc</a:t>
            </a:r>
            <a:r>
              <a:rPr lang="en-US" altLang="hu-HU" sz="2000">
                <a:solidFill>
                  <a:schemeClr val="bg1"/>
                </a:solidFill>
                <a:cs typeface="Arial" panose="020B0604020202020204" pitchFamily="34" charset="0"/>
              </a:rPr>
              <a:t>i</a:t>
            </a:r>
            <a:r>
              <a:rPr lang="hu-HU" altLang="hu-HU" sz="2000">
                <a:solidFill>
                  <a:schemeClr val="bg1"/>
                </a:solidFill>
                <a:cs typeface="Arial" panose="020B0604020202020204" pitchFamily="34" charset="0"/>
              </a:rPr>
              <a:t>ó</a:t>
            </a:r>
            <a:r>
              <a:rPr lang="en-US" altLang="hu-HU" sz="2000">
                <a:solidFill>
                  <a:schemeClr val="bg1"/>
                </a:solidFill>
                <a:cs typeface="Arial" panose="020B0604020202020204" pitchFamily="34" charset="0"/>
              </a:rPr>
              <a:t> </a:t>
            </a:r>
            <a:r>
              <a:rPr lang="hu-HU" altLang="hu-HU" sz="2000">
                <a:solidFill>
                  <a:schemeClr val="bg1"/>
                </a:solidFill>
                <a:cs typeface="Arial" panose="020B0604020202020204" pitchFamily="34" charset="0"/>
              </a:rPr>
              <a:t>a gyomorba</a:t>
            </a:r>
            <a:r>
              <a:rPr lang="en-US" altLang="hu-HU" sz="2000">
                <a:solidFill>
                  <a:schemeClr val="bg1"/>
                </a:solidFill>
                <a:cs typeface="Arial" panose="020B0604020202020204" pitchFamily="34" charset="0"/>
              </a:rPr>
              <a:t> (</a:t>
            </a:r>
            <a:r>
              <a:rPr lang="hu-HU" altLang="hu-HU" sz="2000">
                <a:solidFill>
                  <a:schemeClr val="bg1"/>
                </a:solidFill>
                <a:cs typeface="Arial" panose="020B0604020202020204" pitchFamily="34" charset="0"/>
              </a:rPr>
              <a:t>piros</a:t>
            </a:r>
            <a:r>
              <a:rPr lang="en-US" altLang="hu-HU" sz="2000">
                <a:solidFill>
                  <a:schemeClr val="bg1"/>
                </a:solidFill>
                <a:cs typeface="Arial" panose="020B0604020202020204" pitchFamily="34" charset="0"/>
              </a:rPr>
              <a:t>) </a:t>
            </a:r>
            <a:r>
              <a:rPr lang="hu-HU" altLang="hu-HU" sz="2000">
                <a:solidFill>
                  <a:schemeClr val="bg1"/>
                </a:solidFill>
                <a:cs typeface="Arial" panose="020B0604020202020204" pitchFamily="34" charset="0"/>
              </a:rPr>
              <a:t>és a</a:t>
            </a:r>
            <a:r>
              <a:rPr lang="en-US" altLang="hu-HU" sz="2000">
                <a:solidFill>
                  <a:schemeClr val="bg1"/>
                </a:solidFill>
                <a:cs typeface="Arial" panose="020B0604020202020204" pitchFamily="34" charset="0"/>
              </a:rPr>
              <a:t> duodenum</a:t>
            </a:r>
            <a:r>
              <a:rPr lang="hu-HU" altLang="hu-HU" sz="2000">
                <a:solidFill>
                  <a:schemeClr val="bg1"/>
                </a:solidFill>
                <a:cs typeface="Arial" panose="020B0604020202020204" pitchFamily="34" charset="0"/>
              </a:rPr>
              <a:t>ba</a:t>
            </a:r>
            <a:r>
              <a:rPr lang="en-US" altLang="hu-HU" sz="2000">
                <a:solidFill>
                  <a:schemeClr val="bg1"/>
                </a:solidFill>
                <a:cs typeface="Arial" panose="020B0604020202020204" pitchFamily="34" charset="0"/>
              </a:rPr>
              <a:t> (</a:t>
            </a:r>
            <a:r>
              <a:rPr lang="hu-HU" altLang="hu-HU" sz="2000">
                <a:solidFill>
                  <a:schemeClr val="bg1"/>
                </a:solidFill>
                <a:cs typeface="Arial" panose="020B0604020202020204" pitchFamily="34" charset="0"/>
              </a:rPr>
              <a:t>zöld</a:t>
            </a:r>
            <a:r>
              <a:rPr lang="en-US" altLang="hu-HU" sz="2000">
                <a:solidFill>
                  <a:schemeClr val="bg1"/>
                </a:solidFill>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00446DC-6AE2-ABAB-10DF-94A3EC88CCC2}"/>
              </a:ext>
            </a:extLst>
          </p:cNvPr>
          <p:cNvSpPr txBox="1">
            <a:spLocks noChangeArrowheads="1"/>
          </p:cNvSpPr>
          <p:nvPr/>
        </p:nvSpPr>
        <p:spPr bwMode="auto">
          <a:xfrm>
            <a:off x="852488" y="2276475"/>
            <a:ext cx="7416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a hypothalamus vérkeringésének vizsgálata</a:t>
            </a:r>
          </a:p>
          <a:p>
            <a:pPr algn="ctr">
              <a:lnSpc>
                <a:spcPct val="130000"/>
              </a:lnSpc>
            </a:pPr>
            <a:endParaRPr lang="hu-HU" altLang="hu-HU" sz="2400" b="1">
              <a:solidFill>
                <a:srgbClr val="FF0000"/>
              </a:solidFill>
              <a:ea typeface="ＭＳ Ｐゴシック" panose="020B0600070205080204" pitchFamily="34" charset="-128"/>
              <a:cs typeface="Arial" panose="020B0604020202020204" pitchFamily="34" charset="0"/>
            </a:endParaRP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hu-HU" altLang="hu-HU"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1950-1969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ntsdmv">
            <a:extLst>
              <a:ext uri="{FF2B5EF4-FFF2-40B4-BE49-F238E27FC236}">
                <a16:creationId xmlns:a16="http://schemas.microsoft.com/office/drawing/2014/main" id="{4963F85A-7772-EF1E-81B1-AD79D5C77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12349163"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a:extLst>
              <a:ext uri="{FF2B5EF4-FFF2-40B4-BE49-F238E27FC236}">
                <a16:creationId xmlns:a16="http://schemas.microsoft.com/office/drawing/2014/main" id="{D74A71B2-8C98-7105-A5BC-84BE6780A164}"/>
              </a:ext>
            </a:extLst>
          </p:cNvPr>
          <p:cNvSpPr txBox="1">
            <a:spLocks noChangeArrowheads="1"/>
          </p:cNvSpPr>
          <p:nvPr/>
        </p:nvSpPr>
        <p:spPr bwMode="auto">
          <a:xfrm>
            <a:off x="250825" y="6256338"/>
            <a:ext cx="327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solidFill>
                  <a:schemeClr val="bg1"/>
                </a:solidFill>
                <a:cs typeface="Arial" panose="020B0604020202020204" pitchFamily="34" charset="0"/>
              </a:rPr>
              <a:t>nucleus tractus solitarii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KP01-vagott">
            <a:extLst>
              <a:ext uri="{FF2B5EF4-FFF2-40B4-BE49-F238E27FC236}">
                <a16:creationId xmlns:a16="http://schemas.microsoft.com/office/drawing/2014/main" id="{6CF39F35-B65F-2D0C-998F-595BEF1A9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4551363"/>
            <a:ext cx="365283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8">
            <a:extLst>
              <a:ext uri="{FF2B5EF4-FFF2-40B4-BE49-F238E27FC236}">
                <a16:creationId xmlns:a16="http://schemas.microsoft.com/office/drawing/2014/main" id="{E41EA5CA-B6BF-CD47-58C5-4070D56C0CFB}"/>
              </a:ext>
            </a:extLst>
          </p:cNvPr>
          <p:cNvSpPr txBox="1">
            <a:spLocks noChangeArrowheads="1"/>
          </p:cNvSpPr>
          <p:nvPr/>
        </p:nvSpPr>
        <p:spPr bwMode="auto">
          <a:xfrm>
            <a:off x="6880225" y="6169025"/>
            <a:ext cx="32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cc</a:t>
            </a:r>
          </a:p>
        </p:txBody>
      </p:sp>
      <p:sp>
        <p:nvSpPr>
          <p:cNvPr id="63492" name="Text Box 9">
            <a:extLst>
              <a:ext uri="{FF2B5EF4-FFF2-40B4-BE49-F238E27FC236}">
                <a16:creationId xmlns:a16="http://schemas.microsoft.com/office/drawing/2014/main" id="{AB8D59DE-066D-2F8B-E337-12497EC78922}"/>
              </a:ext>
            </a:extLst>
          </p:cNvPr>
          <p:cNvSpPr txBox="1">
            <a:spLocks noChangeArrowheads="1"/>
          </p:cNvSpPr>
          <p:nvPr/>
        </p:nvSpPr>
        <p:spPr bwMode="auto">
          <a:xfrm>
            <a:off x="5345113" y="6545263"/>
            <a:ext cx="4810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DVN</a:t>
            </a:r>
          </a:p>
        </p:txBody>
      </p:sp>
      <p:pic>
        <p:nvPicPr>
          <p:cNvPr id="63493" name="Picture 19" descr="arc_vag">
            <a:extLst>
              <a:ext uri="{FF2B5EF4-FFF2-40B4-BE49-F238E27FC236}">
                <a16:creationId xmlns:a16="http://schemas.microsoft.com/office/drawing/2014/main" id="{E4354D78-CADD-01E3-9A49-20E4290EB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2627313"/>
            <a:ext cx="1889125" cy="1889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3494" name="Text Box 20">
            <a:extLst>
              <a:ext uri="{FF2B5EF4-FFF2-40B4-BE49-F238E27FC236}">
                <a16:creationId xmlns:a16="http://schemas.microsoft.com/office/drawing/2014/main" id="{A641DB6F-32EE-F431-062F-8F7FA34C2C26}"/>
              </a:ext>
            </a:extLst>
          </p:cNvPr>
          <p:cNvSpPr txBox="1">
            <a:spLocks noChangeArrowheads="1"/>
          </p:cNvSpPr>
          <p:nvPr/>
        </p:nvSpPr>
        <p:spPr bwMode="auto">
          <a:xfrm>
            <a:off x="7202488" y="3097213"/>
            <a:ext cx="355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3V</a:t>
            </a:r>
          </a:p>
        </p:txBody>
      </p:sp>
      <p:sp>
        <p:nvSpPr>
          <p:cNvPr id="63495" name="Text Box 21">
            <a:extLst>
              <a:ext uri="{FF2B5EF4-FFF2-40B4-BE49-F238E27FC236}">
                <a16:creationId xmlns:a16="http://schemas.microsoft.com/office/drawing/2014/main" id="{9ECDF4B7-B578-DAF0-83D5-1AC6E277AE61}"/>
              </a:ext>
            </a:extLst>
          </p:cNvPr>
          <p:cNvSpPr txBox="1">
            <a:spLocks noChangeArrowheads="1"/>
          </p:cNvSpPr>
          <p:nvPr/>
        </p:nvSpPr>
        <p:spPr bwMode="auto">
          <a:xfrm>
            <a:off x="7831138" y="2624138"/>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arcuate nucleus</a:t>
            </a:r>
          </a:p>
        </p:txBody>
      </p:sp>
      <p:pic>
        <p:nvPicPr>
          <p:cNvPr id="63496" name="Picture 24" descr="4">
            <a:extLst>
              <a:ext uri="{FF2B5EF4-FFF2-40B4-BE49-F238E27FC236}">
                <a16:creationId xmlns:a16="http://schemas.microsoft.com/office/drawing/2014/main" id="{CBC76E9D-7C1A-F2C3-B86D-310971DAF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2630488"/>
            <a:ext cx="16986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27" descr="No">
            <a:extLst>
              <a:ext uri="{FF2B5EF4-FFF2-40B4-BE49-F238E27FC236}">
                <a16:creationId xmlns:a16="http://schemas.microsoft.com/office/drawing/2014/main" id="{FBAE18C8-A997-3162-C623-4D443F052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638" y="476250"/>
            <a:ext cx="36353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 Box 28">
            <a:extLst>
              <a:ext uri="{FF2B5EF4-FFF2-40B4-BE49-F238E27FC236}">
                <a16:creationId xmlns:a16="http://schemas.microsoft.com/office/drawing/2014/main" id="{128181EE-16F0-E00C-A85A-A8B847771229}"/>
              </a:ext>
            </a:extLst>
          </p:cNvPr>
          <p:cNvSpPr txBox="1">
            <a:spLocks noChangeArrowheads="1"/>
          </p:cNvSpPr>
          <p:nvPr/>
        </p:nvSpPr>
        <p:spPr bwMode="auto">
          <a:xfrm>
            <a:off x="287338" y="68263"/>
            <a:ext cx="853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cs typeface="Arial" panose="020B0604020202020204" pitchFamily="34" charset="0"/>
              </a:rPr>
              <a:t>hypothalamic projections to parasympathetic preganglionic (DVN) neurons</a:t>
            </a:r>
          </a:p>
        </p:txBody>
      </p:sp>
      <p:sp>
        <p:nvSpPr>
          <p:cNvPr id="63499" name="Text Box 29">
            <a:extLst>
              <a:ext uri="{FF2B5EF4-FFF2-40B4-BE49-F238E27FC236}">
                <a16:creationId xmlns:a16="http://schemas.microsoft.com/office/drawing/2014/main" id="{EA2EEB82-04AC-8134-D881-4EDF9DE16627}"/>
              </a:ext>
            </a:extLst>
          </p:cNvPr>
          <p:cNvSpPr txBox="1">
            <a:spLocks noChangeArrowheads="1"/>
          </p:cNvSpPr>
          <p:nvPr/>
        </p:nvSpPr>
        <p:spPr bwMode="auto">
          <a:xfrm>
            <a:off x="6958013" y="1425575"/>
            <a:ext cx="355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3V</a:t>
            </a:r>
          </a:p>
        </p:txBody>
      </p:sp>
      <p:sp>
        <p:nvSpPr>
          <p:cNvPr id="63500" name="Text Box 30">
            <a:extLst>
              <a:ext uri="{FF2B5EF4-FFF2-40B4-BE49-F238E27FC236}">
                <a16:creationId xmlns:a16="http://schemas.microsoft.com/office/drawing/2014/main" id="{5D1E7770-17C0-1462-7C1D-E7B0FD9F019D}"/>
              </a:ext>
            </a:extLst>
          </p:cNvPr>
          <p:cNvSpPr txBox="1">
            <a:spLocks noChangeArrowheads="1"/>
          </p:cNvSpPr>
          <p:nvPr/>
        </p:nvSpPr>
        <p:spPr bwMode="auto">
          <a:xfrm>
            <a:off x="5354638" y="2303463"/>
            <a:ext cx="162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paraventricular nucleus</a:t>
            </a:r>
          </a:p>
        </p:txBody>
      </p:sp>
      <p:sp>
        <p:nvSpPr>
          <p:cNvPr id="63501" name="Text Box 31">
            <a:extLst>
              <a:ext uri="{FF2B5EF4-FFF2-40B4-BE49-F238E27FC236}">
                <a16:creationId xmlns:a16="http://schemas.microsoft.com/office/drawing/2014/main" id="{D3990225-07EA-860C-82C1-92726FB85C00}"/>
              </a:ext>
            </a:extLst>
          </p:cNvPr>
          <p:cNvSpPr txBox="1">
            <a:spLocks noChangeArrowheads="1"/>
          </p:cNvSpPr>
          <p:nvPr/>
        </p:nvSpPr>
        <p:spPr bwMode="auto">
          <a:xfrm>
            <a:off x="5464175" y="2867025"/>
            <a:ext cx="750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thalamus</a:t>
            </a:r>
          </a:p>
        </p:txBody>
      </p:sp>
      <p:sp>
        <p:nvSpPr>
          <p:cNvPr id="63502" name="Text Box 32">
            <a:extLst>
              <a:ext uri="{FF2B5EF4-FFF2-40B4-BE49-F238E27FC236}">
                <a16:creationId xmlns:a16="http://schemas.microsoft.com/office/drawing/2014/main" id="{2ED4E0F2-1F8C-7BA5-9D59-2D1CC5B6CE63}"/>
              </a:ext>
            </a:extLst>
          </p:cNvPr>
          <p:cNvSpPr txBox="1">
            <a:spLocks noChangeArrowheads="1"/>
          </p:cNvSpPr>
          <p:nvPr/>
        </p:nvSpPr>
        <p:spPr bwMode="auto">
          <a:xfrm>
            <a:off x="5346700" y="3741738"/>
            <a:ext cx="525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subth</a:t>
            </a:r>
          </a:p>
        </p:txBody>
      </p:sp>
      <p:sp>
        <p:nvSpPr>
          <p:cNvPr id="63503" name="Text Box 33">
            <a:extLst>
              <a:ext uri="{FF2B5EF4-FFF2-40B4-BE49-F238E27FC236}">
                <a16:creationId xmlns:a16="http://schemas.microsoft.com/office/drawing/2014/main" id="{5903DE55-7C2C-3C24-1BD7-7C1AAC6F7C52}"/>
              </a:ext>
            </a:extLst>
          </p:cNvPr>
          <p:cNvSpPr txBox="1">
            <a:spLocks noChangeArrowheads="1"/>
          </p:cNvSpPr>
          <p:nvPr/>
        </p:nvSpPr>
        <p:spPr bwMode="auto">
          <a:xfrm>
            <a:off x="5292725" y="4230688"/>
            <a:ext cx="1822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dorsolateral hypothalamus</a:t>
            </a:r>
          </a:p>
        </p:txBody>
      </p:sp>
      <p:sp>
        <p:nvSpPr>
          <p:cNvPr id="63504" name="Text Box 34">
            <a:extLst>
              <a:ext uri="{FF2B5EF4-FFF2-40B4-BE49-F238E27FC236}">
                <a16:creationId xmlns:a16="http://schemas.microsoft.com/office/drawing/2014/main" id="{07116CBD-51B4-1142-033F-3617D8C25C20}"/>
              </a:ext>
            </a:extLst>
          </p:cNvPr>
          <p:cNvSpPr txBox="1">
            <a:spLocks noChangeArrowheads="1"/>
          </p:cNvSpPr>
          <p:nvPr/>
        </p:nvSpPr>
        <p:spPr bwMode="auto">
          <a:xfrm>
            <a:off x="6496050" y="3851275"/>
            <a:ext cx="222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f</a:t>
            </a:r>
          </a:p>
        </p:txBody>
      </p:sp>
      <p:sp>
        <p:nvSpPr>
          <p:cNvPr id="63505" name="Text Box 35">
            <a:extLst>
              <a:ext uri="{FF2B5EF4-FFF2-40B4-BE49-F238E27FC236}">
                <a16:creationId xmlns:a16="http://schemas.microsoft.com/office/drawing/2014/main" id="{69183C93-58E4-0730-7D64-85165D70D61F}"/>
              </a:ext>
            </a:extLst>
          </p:cNvPr>
          <p:cNvSpPr txBox="1">
            <a:spLocks noChangeArrowheads="1"/>
          </p:cNvSpPr>
          <p:nvPr/>
        </p:nvSpPr>
        <p:spPr bwMode="auto">
          <a:xfrm>
            <a:off x="6251575" y="2708275"/>
            <a:ext cx="596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100">
                <a:solidFill>
                  <a:schemeClr val="bg1"/>
                </a:solidFill>
                <a:cs typeface="Arial" panose="020B0604020202020204" pitchFamily="34" charset="0"/>
              </a:rPr>
              <a:t>medial</a:t>
            </a:r>
          </a:p>
        </p:txBody>
      </p:sp>
      <p:sp>
        <p:nvSpPr>
          <p:cNvPr id="63506" name="Line 38">
            <a:extLst>
              <a:ext uri="{FF2B5EF4-FFF2-40B4-BE49-F238E27FC236}">
                <a16:creationId xmlns:a16="http://schemas.microsoft.com/office/drawing/2014/main" id="{12A3F783-26DC-D97C-93F7-CC63C9C6AD32}"/>
              </a:ext>
            </a:extLst>
          </p:cNvPr>
          <p:cNvSpPr>
            <a:spLocks noChangeShapeType="1"/>
          </p:cNvSpPr>
          <p:nvPr/>
        </p:nvSpPr>
        <p:spPr bwMode="auto">
          <a:xfrm>
            <a:off x="6794500" y="2852738"/>
            <a:ext cx="2159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63507" name="Picture 43" descr="No49-20110831-c">
            <a:extLst>
              <a:ext uri="{FF2B5EF4-FFF2-40B4-BE49-F238E27FC236}">
                <a16:creationId xmlns:a16="http://schemas.microsoft.com/office/drawing/2014/main" id="{BC6AEAD7-4594-02E5-E46D-7486E06877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8" y="728663"/>
            <a:ext cx="5059362"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Text Box 44">
            <a:extLst>
              <a:ext uri="{FF2B5EF4-FFF2-40B4-BE49-F238E27FC236}">
                <a16:creationId xmlns:a16="http://schemas.microsoft.com/office/drawing/2014/main" id="{3F9162FC-D3E3-ED5D-7636-96200DC5FBCE}"/>
              </a:ext>
            </a:extLst>
          </p:cNvPr>
          <p:cNvSpPr txBox="1">
            <a:spLocks noChangeArrowheads="1"/>
          </p:cNvSpPr>
          <p:nvPr/>
        </p:nvSpPr>
        <p:spPr bwMode="auto">
          <a:xfrm>
            <a:off x="169863" y="5516563"/>
            <a:ext cx="1760537" cy="116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457200">
              <a:tabLst>
                <a:tab pos="541338" algn="l"/>
              </a:tabLst>
              <a:defRPr>
                <a:solidFill>
                  <a:schemeClr val="tx1"/>
                </a:solidFill>
                <a:latin typeface="Arial" panose="020B0604020202020204" pitchFamily="34" charset="0"/>
              </a:defRPr>
            </a:lvl1pPr>
            <a:lvl2pPr marL="37931725" indent="-37474525" defTabSz="457200">
              <a:tabLst>
                <a:tab pos="541338" algn="l"/>
              </a:tabLst>
              <a:defRPr>
                <a:solidFill>
                  <a:schemeClr val="tx1"/>
                </a:solidFill>
                <a:latin typeface="Arial" panose="020B0604020202020204" pitchFamily="34" charset="0"/>
              </a:defRPr>
            </a:lvl2pPr>
            <a:lvl3pPr>
              <a:tabLst>
                <a:tab pos="541338" algn="l"/>
              </a:tabLst>
              <a:defRPr>
                <a:solidFill>
                  <a:schemeClr val="tx1"/>
                </a:solidFill>
                <a:latin typeface="Arial" panose="020B0604020202020204" pitchFamily="34" charset="0"/>
              </a:defRPr>
            </a:lvl3pPr>
            <a:lvl4pPr>
              <a:tabLst>
                <a:tab pos="541338" algn="l"/>
              </a:tabLst>
              <a:defRPr>
                <a:solidFill>
                  <a:schemeClr val="tx1"/>
                </a:solidFill>
                <a:latin typeface="Arial" panose="020B0604020202020204" pitchFamily="34" charset="0"/>
              </a:defRPr>
            </a:lvl4pPr>
            <a:lvl5pPr>
              <a:tabLst>
                <a:tab pos="541338" algn="l"/>
              </a:tabLst>
              <a:defRPr>
                <a:solidFill>
                  <a:schemeClr val="tx1"/>
                </a:solidFill>
                <a:latin typeface="Arial" panose="020B0604020202020204" pitchFamily="34" charset="0"/>
              </a:defRPr>
            </a:lvl5pPr>
            <a:lvl6pPr marL="457200" fontAlgn="base">
              <a:spcBef>
                <a:spcPct val="0"/>
              </a:spcBef>
              <a:spcAft>
                <a:spcPct val="0"/>
              </a:spcAft>
              <a:tabLst>
                <a:tab pos="541338" algn="l"/>
              </a:tabLst>
              <a:defRPr>
                <a:solidFill>
                  <a:schemeClr val="tx1"/>
                </a:solidFill>
                <a:latin typeface="Arial" panose="020B0604020202020204" pitchFamily="34" charset="0"/>
              </a:defRPr>
            </a:lvl6pPr>
            <a:lvl7pPr marL="914400" fontAlgn="base">
              <a:spcBef>
                <a:spcPct val="0"/>
              </a:spcBef>
              <a:spcAft>
                <a:spcPct val="0"/>
              </a:spcAft>
              <a:tabLst>
                <a:tab pos="541338" algn="l"/>
              </a:tabLst>
              <a:defRPr>
                <a:solidFill>
                  <a:schemeClr val="tx1"/>
                </a:solidFill>
                <a:latin typeface="Arial" panose="020B0604020202020204" pitchFamily="34" charset="0"/>
              </a:defRPr>
            </a:lvl7pPr>
            <a:lvl8pPr marL="1371600" fontAlgn="base">
              <a:spcBef>
                <a:spcPct val="0"/>
              </a:spcBef>
              <a:spcAft>
                <a:spcPct val="0"/>
              </a:spcAft>
              <a:tabLst>
                <a:tab pos="541338" algn="l"/>
              </a:tabLst>
              <a:defRPr>
                <a:solidFill>
                  <a:schemeClr val="tx1"/>
                </a:solidFill>
                <a:latin typeface="Arial" panose="020B0604020202020204" pitchFamily="34" charset="0"/>
              </a:defRPr>
            </a:lvl8pPr>
            <a:lvl9pPr marL="1828800" fontAlgn="base">
              <a:spcBef>
                <a:spcPct val="0"/>
              </a:spcBef>
              <a:spcAft>
                <a:spcPct val="0"/>
              </a:spcAft>
              <a:tabLst>
                <a:tab pos="541338" algn="l"/>
              </a:tabLst>
              <a:defRPr>
                <a:solidFill>
                  <a:schemeClr val="tx1"/>
                </a:solidFill>
                <a:latin typeface="Arial" panose="020B0604020202020204" pitchFamily="34" charset="0"/>
              </a:defRPr>
            </a:lvl9pPr>
          </a:lstStyle>
          <a:p>
            <a:pPr eaLnBrk="0" hangingPunct="0"/>
            <a:r>
              <a:rPr lang="hu-HU" altLang="hu-HU" sz="1400">
                <a:cs typeface="Arial" panose="020B0604020202020204" pitchFamily="34" charset="0"/>
              </a:rPr>
              <a:t>double viral labeling</a:t>
            </a:r>
          </a:p>
          <a:p>
            <a:pPr eaLnBrk="0" hangingPunct="0"/>
            <a:r>
              <a:rPr lang="hu-HU" altLang="hu-HU" sz="1400">
                <a:solidFill>
                  <a:srgbClr val="FF0000"/>
                </a:solidFill>
                <a:cs typeface="Arial" panose="020B0604020202020204" pitchFamily="34" charset="0"/>
              </a:rPr>
              <a:t>                from</a:t>
            </a:r>
          </a:p>
          <a:p>
            <a:pPr eaLnBrk="0" hangingPunct="0"/>
            <a:r>
              <a:rPr lang="hu-HU" altLang="hu-HU" sz="1400">
                <a:cs typeface="Arial" panose="020B0604020202020204" pitchFamily="34" charset="0"/>
              </a:rPr>
              <a:t>green	– stomach</a:t>
            </a:r>
          </a:p>
          <a:p>
            <a:pPr eaLnBrk="0" hangingPunct="0"/>
            <a:r>
              <a:rPr lang="hu-HU" altLang="hu-HU" sz="1400">
                <a:cs typeface="Arial" panose="020B0604020202020204" pitchFamily="34" charset="0"/>
              </a:rPr>
              <a:t>red	– duodenum</a:t>
            </a:r>
          </a:p>
          <a:p>
            <a:pPr eaLnBrk="0" hangingPunct="0"/>
            <a:r>
              <a:rPr lang="hu-HU" altLang="hu-HU" sz="1400">
                <a:cs typeface="Arial" panose="020B0604020202020204" pitchFamily="34" charset="0"/>
              </a:rPr>
              <a:t>yellow	– double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6C71D3A1-6734-7639-A074-F5FADC91C54E}"/>
              </a:ext>
            </a:extLst>
          </p:cNvPr>
          <p:cNvGrpSpPr>
            <a:grpSpLocks/>
          </p:cNvGrpSpPr>
          <p:nvPr/>
        </p:nvGrpSpPr>
        <p:grpSpPr bwMode="auto">
          <a:xfrm>
            <a:off x="254000" y="3729038"/>
            <a:ext cx="8702675" cy="2987675"/>
            <a:chOff x="160" y="97"/>
            <a:chExt cx="5482" cy="1882"/>
          </a:xfrm>
        </p:grpSpPr>
        <p:pic>
          <p:nvPicPr>
            <p:cNvPr id="65539" name="Picture 3" descr="tanycytes-virus-levagott">
              <a:extLst>
                <a:ext uri="{FF2B5EF4-FFF2-40B4-BE49-F238E27FC236}">
                  <a16:creationId xmlns:a16="http://schemas.microsoft.com/office/drawing/2014/main" id="{1C4C93C6-C8E3-A67D-5CAD-07D0D01EA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 y="97"/>
              <a:ext cx="2503" cy="18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0" name="AutoShape 4">
              <a:extLst>
                <a:ext uri="{FF2B5EF4-FFF2-40B4-BE49-F238E27FC236}">
                  <a16:creationId xmlns:a16="http://schemas.microsoft.com/office/drawing/2014/main" id="{E1049418-BCAA-3682-E094-1B5EBD6C9F80}"/>
                </a:ext>
              </a:extLst>
            </p:cNvPr>
            <p:cNvSpPr>
              <a:spLocks noChangeArrowheads="1"/>
            </p:cNvSpPr>
            <p:nvPr/>
          </p:nvSpPr>
          <p:spPr bwMode="auto">
            <a:xfrm rot="10076151">
              <a:off x="2449" y="916"/>
              <a:ext cx="104" cy="245"/>
            </a:xfrm>
            <a:prstGeom prst="downArrow">
              <a:avLst>
                <a:gd name="adj1" fmla="val 50000"/>
                <a:gd name="adj2" fmla="val 58894"/>
              </a:avLst>
            </a:prstGeom>
            <a:solidFill>
              <a:srgbClr val="FF00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b="1" i="1" u="sng">
                <a:latin typeface="Calibri" panose="020F0502020204030204" pitchFamily="34" charset="0"/>
                <a:ea typeface="ＭＳ Ｐゴシック" panose="020B0600070205080204" pitchFamily="34" charset="-128"/>
                <a:cs typeface="Arial" panose="020B0604020202020204" pitchFamily="34" charset="0"/>
              </a:endParaRPr>
            </a:p>
          </p:txBody>
        </p:sp>
        <p:pic>
          <p:nvPicPr>
            <p:cNvPr id="65541" name="Picture 5" descr="19  1,25x-levagott">
              <a:extLst>
                <a:ext uri="{FF2B5EF4-FFF2-40B4-BE49-F238E27FC236}">
                  <a16:creationId xmlns:a16="http://schemas.microsoft.com/office/drawing/2014/main" id="{6761A282-1488-E9E5-3A6A-3C7E4C85C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 y="103"/>
              <a:ext cx="2880" cy="18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6">
              <a:extLst>
                <a:ext uri="{FF2B5EF4-FFF2-40B4-BE49-F238E27FC236}">
                  <a16:creationId xmlns:a16="http://schemas.microsoft.com/office/drawing/2014/main" id="{5518ADA4-51DF-3531-DC38-55D5044B0342}"/>
                </a:ext>
              </a:extLst>
            </p:cNvPr>
            <p:cNvSpPr txBox="1">
              <a:spLocks noChangeArrowheads="1"/>
            </p:cNvSpPr>
            <p:nvPr/>
          </p:nvSpPr>
          <p:spPr bwMode="auto">
            <a:xfrm>
              <a:off x="4032" y="155"/>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b="1">
                  <a:ea typeface="ＭＳ Ｐゴシック" panose="020B0600070205080204" pitchFamily="34" charset="-128"/>
                  <a:cs typeface="Arial" panose="020B0604020202020204" pitchFamily="34" charset="0"/>
                </a:rPr>
                <a:t>Aq</a:t>
              </a:r>
            </a:p>
          </p:txBody>
        </p:sp>
      </p:grpSp>
      <p:pic>
        <p:nvPicPr>
          <p:cNvPr id="65543" name="Picture 7" descr="fig2-Smolenice1">
            <a:extLst>
              <a:ext uri="{FF2B5EF4-FFF2-40B4-BE49-F238E27FC236}">
                <a16:creationId xmlns:a16="http://schemas.microsoft.com/office/drawing/2014/main" id="{1B15B374-02B8-B62E-AAE6-DAF8FA2B129B}"/>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836738" y="152400"/>
            <a:ext cx="5470525" cy="3419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496" name="Picture 8" descr="fig2-Smolenice2">
            <a:extLst>
              <a:ext uri="{FF2B5EF4-FFF2-40B4-BE49-F238E27FC236}">
                <a16:creationId xmlns:a16="http://schemas.microsoft.com/office/drawing/2014/main" id="{72ABBEC0-5B70-4E48-F81C-BF4AEB33F350}"/>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836738" y="150813"/>
            <a:ext cx="5470525" cy="3419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497" name="Picture 9" descr="fig2-Smolenice3">
            <a:extLst>
              <a:ext uri="{FF2B5EF4-FFF2-40B4-BE49-F238E27FC236}">
                <a16:creationId xmlns:a16="http://schemas.microsoft.com/office/drawing/2014/main" id="{42ACAE9A-07EA-B30E-82BF-48ADD79D3A8F}"/>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1836738" y="150813"/>
            <a:ext cx="5470525" cy="3419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1496"/>
                                        </p:tgtEl>
                                        <p:attrNameLst>
                                          <p:attrName>style.visibility</p:attrName>
                                        </p:attrNameLst>
                                      </p:cBhvr>
                                      <p:to>
                                        <p:strVal val="visible"/>
                                      </p:to>
                                    </p:set>
                                    <p:animEffect transition="in" filter="wipe(up)">
                                      <p:cBhvr>
                                        <p:cTn id="7" dur="500"/>
                                        <p:tgtEl>
                                          <p:spTgt spid="191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1497"/>
                                        </p:tgtEl>
                                        <p:attrNameLst>
                                          <p:attrName>style.visibility</p:attrName>
                                        </p:attrNameLst>
                                      </p:cBhvr>
                                      <p:to>
                                        <p:strVal val="visible"/>
                                      </p:to>
                                    </p:set>
                                    <p:animEffect transition="in" filter="wipe(down)">
                                      <p:cBhvr>
                                        <p:cTn id="12" dur="500"/>
                                        <p:tgtEl>
                                          <p:spTgt spid="19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9B140805-5DA8-41D3-2ABD-D6C6710D66E8}"/>
              </a:ext>
            </a:extLst>
          </p:cNvPr>
          <p:cNvSpPr txBox="1">
            <a:spLocks noChangeArrowheads="1"/>
          </p:cNvSpPr>
          <p:nvPr/>
        </p:nvSpPr>
        <p:spPr bwMode="auto">
          <a:xfrm>
            <a:off x="900113" y="2276475"/>
            <a:ext cx="731996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66725">
              <a:tabLst>
                <a:tab pos="4124325" algn="l"/>
              </a:tabLst>
              <a:defRPr>
                <a:solidFill>
                  <a:schemeClr val="tx1"/>
                </a:solidFill>
                <a:latin typeface="Arial" panose="020B0604020202020204" pitchFamily="34" charset="0"/>
              </a:defRPr>
            </a:lvl1pPr>
            <a:lvl2pPr marL="37931725" indent="-37474525" defTabSz="466725">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hu-HU" altLang="hu-HU" sz="2400" b="1">
                <a:solidFill>
                  <a:srgbClr val="FF0000"/>
                </a:solidFill>
                <a:cs typeface="Arial" panose="020B0604020202020204" pitchFamily="34" charset="0"/>
              </a:rPr>
              <a:t>a</a:t>
            </a:r>
            <a:r>
              <a:rPr lang="en-US" altLang="hu-HU" sz="2400" b="1">
                <a:solidFill>
                  <a:srgbClr val="FF0000"/>
                </a:solidFill>
                <a:ea typeface="ＭＳ Ｐゴシック" panose="020B0600070205080204" pitchFamily="34" charset="-128"/>
                <a:cs typeface="Arial" panose="020B0604020202020204" pitchFamily="34" charset="0"/>
              </a:rPr>
              <a:t> stress</a:t>
            </a:r>
            <a:r>
              <a:rPr lang="hu-HU" altLang="hu-HU" sz="2400" b="1">
                <a:solidFill>
                  <a:srgbClr val="FF0000"/>
                </a:solidFill>
                <a:cs typeface="Arial" panose="020B0604020202020204" pitchFamily="34" charset="0"/>
              </a:rPr>
              <a:t>z</a:t>
            </a:r>
            <a:r>
              <a:rPr lang="en-US" altLang="hu-HU" sz="2400" b="1">
                <a:solidFill>
                  <a:srgbClr val="FF0000"/>
                </a:solidFill>
                <a:ea typeface="ＭＳ Ｐゴシック" panose="020B0600070205080204" pitchFamily="34" charset="-128"/>
              </a:rPr>
              <a:t> neuroanatómiája</a:t>
            </a:r>
          </a:p>
          <a:p>
            <a:pPr algn="ctr">
              <a:lnSpc>
                <a:spcPct val="130000"/>
              </a:lnSpc>
            </a:pPr>
            <a:endParaRPr lang="en-US" altLang="hu-HU" sz="2400" b="1">
              <a:solidFill>
                <a:srgbClr val="FF0000"/>
              </a:solidFill>
              <a:ea typeface="ＭＳ Ｐゴシック" panose="020B0600070205080204" pitchFamily="34" charset="-128"/>
            </a:endParaRPr>
          </a:p>
          <a:p>
            <a:pPr>
              <a:lnSpc>
                <a:spcPct val="130000"/>
              </a:lnSpc>
            </a:pPr>
            <a:r>
              <a:rPr lang="en-US" altLang="hu-HU" sz="2400" b="1">
                <a:solidFill>
                  <a:srgbClr val="FF0000"/>
                </a:solidFill>
                <a:ea typeface="ＭＳ Ｐゴシック" panose="020B0600070205080204" pitchFamily="34" charset="-128"/>
              </a:rPr>
              <a:t>				</a:t>
            </a:r>
            <a:r>
              <a:rPr lang="en-US" altLang="hu-HU" b="1">
                <a:solidFill>
                  <a:srgbClr val="0000FF"/>
                </a:solidFill>
                <a:ea typeface="ＭＳ Ｐゴシック" panose="020B0600070205080204" pitchFamily="34" charset="-128"/>
              </a:rPr>
              <a:t>1967-2012</a:t>
            </a:r>
          </a:p>
          <a:p>
            <a:pPr>
              <a:lnSpc>
                <a:spcPct val="130000"/>
              </a:lnSpc>
            </a:pPr>
            <a:endParaRPr lang="en-US" altLang="hu-HU" b="1">
              <a:solidFill>
                <a:srgbClr val="0000FF"/>
              </a:solidFill>
              <a:ea typeface="ＭＳ Ｐゴシック" panose="020B0600070205080204" pitchFamily="34" charset="-128"/>
            </a:endParaRPr>
          </a:p>
          <a:p>
            <a:pPr>
              <a:lnSpc>
                <a:spcPct val="130000"/>
              </a:lnSpc>
            </a:pPr>
            <a:endParaRPr lang="en-US" altLang="hu-HU" b="1">
              <a:solidFill>
                <a:srgbClr val="0000FF"/>
              </a:solidFill>
              <a:ea typeface="ＭＳ Ｐゴシック" panose="020B0600070205080204" pitchFamily="34" charset="-128"/>
            </a:endParaRPr>
          </a:p>
          <a:p>
            <a:pPr>
              <a:lnSpc>
                <a:spcPct val="130000"/>
              </a:lnSpc>
            </a:pPr>
            <a:endParaRPr lang="en-US" altLang="hu-HU" b="1">
              <a:solidFill>
                <a:srgbClr val="0000FF"/>
              </a:solidFill>
              <a:ea typeface="ＭＳ Ｐゴシック" panose="020B0600070205080204" pitchFamily="34" charset="-128"/>
            </a:endParaRPr>
          </a:p>
          <a:p>
            <a:pPr algn="just">
              <a:lnSpc>
                <a:spcPct val="120000"/>
              </a:lnSpc>
            </a:pPr>
            <a:r>
              <a:rPr lang="en-GB" altLang="hu-HU" sz="1200">
                <a:cs typeface="Arial" panose="020B0604020202020204" pitchFamily="34" charset="0"/>
              </a:rPr>
              <a:t>Pacak K, Palkovits M (2001) Stressor specificity of central neuroendocrine responses: implications for stress-related disorders. </a:t>
            </a:r>
            <a:r>
              <a:rPr lang="en-GB" altLang="hu-HU" sz="1200" i="1">
                <a:cs typeface="Arial" panose="020B0604020202020204" pitchFamily="34" charset="0"/>
              </a:rPr>
              <a:t>Endocr Rev </a:t>
            </a:r>
            <a:r>
              <a:rPr lang="en-GB" altLang="hu-HU" sz="1200">
                <a:cs typeface="Arial" panose="020B0604020202020204" pitchFamily="34" charset="0"/>
              </a:rPr>
              <a:t>22: 502–548.</a:t>
            </a:r>
            <a:endParaRPr lang="hu-HU" altLang="hu-HU" sz="1200">
              <a:cs typeface="Arial" panose="020B0604020202020204" pitchFamily="34" charset="0"/>
            </a:endParaRPr>
          </a:p>
          <a:p>
            <a:pPr algn="just">
              <a:lnSpc>
                <a:spcPct val="120000"/>
              </a:lnSpc>
            </a:pPr>
            <a:endParaRPr lang="hu-HU" altLang="hu-HU" sz="1200">
              <a:cs typeface="Arial" panose="020B0604020202020204" pitchFamily="34" charset="0"/>
            </a:endParaRPr>
          </a:p>
          <a:p>
            <a:pPr algn="just">
              <a:lnSpc>
                <a:spcPct val="120000"/>
              </a:lnSpc>
            </a:pPr>
            <a:r>
              <a:rPr lang="en-GB" altLang="hu-HU" sz="1200">
                <a:cs typeface="Arial" panose="020B0604020202020204" pitchFamily="34" charset="0"/>
              </a:rPr>
              <a:t>Kvetnansky R, Sabban EL &amp; Palkovits M (2009) Catecholaminergic systems in stress: structural and molecular genetic approaches</a:t>
            </a:r>
            <a:r>
              <a:rPr lang="hu-HU" altLang="hu-HU" sz="1200">
                <a:cs typeface="Arial" panose="020B0604020202020204" pitchFamily="34" charset="0"/>
              </a:rPr>
              <a:t>.</a:t>
            </a:r>
            <a:r>
              <a:rPr lang="en-GB" altLang="hu-HU" sz="1200">
                <a:cs typeface="Arial" panose="020B0604020202020204" pitchFamily="34" charset="0"/>
              </a:rPr>
              <a:t> </a:t>
            </a:r>
            <a:r>
              <a:rPr lang="en-GB" altLang="hu-HU" sz="1200" i="1">
                <a:cs typeface="Arial" panose="020B0604020202020204" pitchFamily="34" charset="0"/>
              </a:rPr>
              <a:t>Physiol Rev</a:t>
            </a:r>
            <a:r>
              <a:rPr lang="en-GB" altLang="hu-HU" sz="1200">
                <a:cs typeface="Arial" panose="020B0604020202020204" pitchFamily="34" charset="0"/>
              </a:rPr>
              <a:t> 89: 535–606.</a:t>
            </a:r>
          </a:p>
          <a:p>
            <a:pPr>
              <a:lnSpc>
                <a:spcPct val="130000"/>
              </a:lnSpc>
            </a:pPr>
            <a:endParaRPr lang="en-US" altLang="hu-HU" b="1">
              <a:solidFill>
                <a:srgbClr val="0000FF"/>
              </a:solidFill>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ajd2b">
            <a:extLst>
              <a:ext uri="{FF2B5EF4-FFF2-40B4-BE49-F238E27FC236}">
                <a16:creationId xmlns:a16="http://schemas.microsoft.com/office/drawing/2014/main" id="{1E14D46E-3AE0-A244-4C70-E0770B994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452438"/>
            <a:ext cx="4524375" cy="6024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7" name="Text Box 3">
            <a:extLst>
              <a:ext uri="{FF2B5EF4-FFF2-40B4-BE49-F238E27FC236}">
                <a16:creationId xmlns:a16="http://schemas.microsoft.com/office/drawing/2014/main" id="{DA84B889-8F18-13D2-2894-3DFAD1C7453D}"/>
              </a:ext>
            </a:extLst>
          </p:cNvPr>
          <p:cNvSpPr txBox="1">
            <a:spLocks noChangeArrowheads="1"/>
          </p:cNvSpPr>
          <p:nvPr/>
        </p:nvSpPr>
        <p:spPr bwMode="auto">
          <a:xfrm>
            <a:off x="184150" y="42863"/>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cs typeface="Arial" panose="020B0604020202020204" pitchFamily="34" charset="0"/>
              </a:rPr>
              <a:t>3</a:t>
            </a:r>
            <a:r>
              <a:rPr lang="hu-HU" altLang="hu-HU" sz="2000" baseline="30000">
                <a:cs typeface="Arial" panose="020B0604020202020204" pitchFamily="34" charset="0"/>
              </a:rPr>
              <a:t>h</a:t>
            </a:r>
            <a:r>
              <a:rPr lang="hu-HU" altLang="hu-HU" sz="2000">
                <a:cs typeface="Arial" panose="020B0604020202020204" pitchFamily="34" charset="0"/>
              </a:rPr>
              <a:t> IMMO</a:t>
            </a:r>
          </a:p>
        </p:txBody>
      </p:sp>
      <p:grpSp>
        <p:nvGrpSpPr>
          <p:cNvPr id="2" name="Group 4">
            <a:extLst>
              <a:ext uri="{FF2B5EF4-FFF2-40B4-BE49-F238E27FC236}">
                <a16:creationId xmlns:a16="http://schemas.microsoft.com/office/drawing/2014/main" id="{1908A8C1-79A3-04B1-BD51-EFFDF85BDB02}"/>
              </a:ext>
            </a:extLst>
          </p:cNvPr>
          <p:cNvGrpSpPr>
            <a:grpSpLocks/>
          </p:cNvGrpSpPr>
          <p:nvPr/>
        </p:nvGrpSpPr>
        <p:grpSpPr bwMode="auto">
          <a:xfrm>
            <a:off x="4757738" y="42863"/>
            <a:ext cx="4206875" cy="3468687"/>
            <a:chOff x="2997" y="27"/>
            <a:chExt cx="2650" cy="2185"/>
          </a:xfrm>
        </p:grpSpPr>
        <p:pic>
          <p:nvPicPr>
            <p:cNvPr id="67589" name="Picture 5" descr="33  5x  BNX_29  PVN">
              <a:extLst>
                <a:ext uri="{FF2B5EF4-FFF2-40B4-BE49-F238E27FC236}">
                  <a16:creationId xmlns:a16="http://schemas.microsoft.com/office/drawing/2014/main" id="{9CD1ACE1-C235-055C-76E2-CB232F878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 y="285"/>
              <a:ext cx="2650" cy="19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90" name="Text Box 6">
              <a:extLst>
                <a:ext uri="{FF2B5EF4-FFF2-40B4-BE49-F238E27FC236}">
                  <a16:creationId xmlns:a16="http://schemas.microsoft.com/office/drawing/2014/main" id="{5094FDC9-71E0-E477-96F4-1786BD0F9925}"/>
                </a:ext>
              </a:extLst>
            </p:cNvPr>
            <p:cNvSpPr txBox="1">
              <a:spLocks noChangeArrowheads="1"/>
            </p:cNvSpPr>
            <p:nvPr/>
          </p:nvSpPr>
          <p:spPr bwMode="auto">
            <a:xfrm>
              <a:off x="5151" y="27"/>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i="1">
                  <a:cs typeface="Arial" panose="020B0604020202020204" pitchFamily="34" charset="0"/>
                </a:rPr>
                <a:t>c-fos</a:t>
              </a:r>
            </a:p>
          </p:txBody>
        </p:sp>
      </p:grpSp>
      <p:sp>
        <p:nvSpPr>
          <p:cNvPr id="67591" name="Text Box 7">
            <a:extLst>
              <a:ext uri="{FF2B5EF4-FFF2-40B4-BE49-F238E27FC236}">
                <a16:creationId xmlns:a16="http://schemas.microsoft.com/office/drawing/2014/main" id="{97D3D4FE-E163-6CE3-D9EA-1A64BA8ACBE5}"/>
              </a:ext>
            </a:extLst>
          </p:cNvPr>
          <p:cNvSpPr txBox="1">
            <a:spLocks noChangeArrowheads="1"/>
          </p:cNvSpPr>
          <p:nvPr/>
        </p:nvSpPr>
        <p:spPr bwMode="auto">
          <a:xfrm>
            <a:off x="312738" y="6419850"/>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cs typeface="Arial" panose="020B0604020202020204" pitchFamily="34" charset="0"/>
              </a:rPr>
              <a:t>control</a:t>
            </a:r>
          </a:p>
        </p:txBody>
      </p:sp>
      <p:grpSp>
        <p:nvGrpSpPr>
          <p:cNvPr id="3" name="Group 8">
            <a:extLst>
              <a:ext uri="{FF2B5EF4-FFF2-40B4-BE49-F238E27FC236}">
                <a16:creationId xmlns:a16="http://schemas.microsoft.com/office/drawing/2014/main" id="{F6F6C285-4401-C9E0-9C4F-8C18E28C3DC1}"/>
              </a:ext>
            </a:extLst>
          </p:cNvPr>
          <p:cNvGrpSpPr>
            <a:grpSpLocks/>
          </p:cNvGrpSpPr>
          <p:nvPr/>
        </p:nvGrpSpPr>
        <p:grpSpPr bwMode="auto">
          <a:xfrm>
            <a:off x="4756150" y="3625850"/>
            <a:ext cx="4206875" cy="3098800"/>
            <a:chOff x="2996" y="2284"/>
            <a:chExt cx="2650" cy="1952"/>
          </a:xfrm>
        </p:grpSpPr>
        <p:pic>
          <p:nvPicPr>
            <p:cNvPr id="67593" name="Picture 9" descr="kettosimmunnagy">
              <a:extLst>
                <a:ext uri="{FF2B5EF4-FFF2-40B4-BE49-F238E27FC236}">
                  <a16:creationId xmlns:a16="http://schemas.microsoft.com/office/drawing/2014/main" id="{CBDE2CC9-A44A-3539-150C-A105CE0C9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 y="2284"/>
              <a:ext cx="2650" cy="16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94" name="Text Box 10">
              <a:extLst>
                <a:ext uri="{FF2B5EF4-FFF2-40B4-BE49-F238E27FC236}">
                  <a16:creationId xmlns:a16="http://schemas.microsoft.com/office/drawing/2014/main" id="{643B7378-FB7F-7001-672E-FBD9C0AACA47}"/>
                </a:ext>
              </a:extLst>
            </p:cNvPr>
            <p:cNvSpPr txBox="1">
              <a:spLocks noChangeArrowheads="1"/>
            </p:cNvSpPr>
            <p:nvPr/>
          </p:nvSpPr>
          <p:spPr bwMode="auto">
            <a:xfrm>
              <a:off x="4619" y="3986"/>
              <a:ext cx="9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cs typeface="Arial" panose="020B0604020202020204" pitchFamily="34" charset="0"/>
                </a:rPr>
                <a:t>CRH + </a:t>
              </a:r>
              <a:r>
                <a:rPr lang="hu-HU" altLang="hu-HU" sz="2000" i="1">
                  <a:cs typeface="Arial" panose="020B0604020202020204" pitchFamily="34" charset="0"/>
                </a:rPr>
                <a:t>c-fos</a:t>
              </a:r>
            </a:p>
          </p:txBody>
        </p:sp>
      </p:grpSp>
      <p:sp>
        <p:nvSpPr>
          <p:cNvPr id="67595" name="Text Box 4">
            <a:extLst>
              <a:ext uri="{FF2B5EF4-FFF2-40B4-BE49-F238E27FC236}">
                <a16:creationId xmlns:a16="http://schemas.microsoft.com/office/drawing/2014/main" id="{9A96DBFB-0F28-9CEF-E920-618198D6B2ED}"/>
              </a:ext>
            </a:extLst>
          </p:cNvPr>
          <p:cNvSpPr txBox="1">
            <a:spLocks noChangeArrowheads="1"/>
          </p:cNvSpPr>
          <p:nvPr/>
        </p:nvSpPr>
        <p:spPr bwMode="auto">
          <a:xfrm>
            <a:off x="3165475" y="38100"/>
            <a:ext cx="280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solidFill>
                  <a:srgbClr val="FF0000"/>
                </a:solidFill>
                <a:cs typeface="Arial" panose="020B0604020202020204" pitchFamily="34" charset="0"/>
              </a:rPr>
              <a:t>paraventricular nucleus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KO-CRH_01-God60">
            <a:extLst>
              <a:ext uri="{FF2B5EF4-FFF2-40B4-BE49-F238E27FC236}">
                <a16:creationId xmlns:a16="http://schemas.microsoft.com/office/drawing/2014/main" id="{1644B95A-2ABC-AECE-8903-4DFD70250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52513"/>
            <a:ext cx="7200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a:extLst>
              <a:ext uri="{FF2B5EF4-FFF2-40B4-BE49-F238E27FC236}">
                <a16:creationId xmlns:a16="http://schemas.microsoft.com/office/drawing/2014/main" id="{C0261270-A72E-3334-D0AE-3A420012A1DA}"/>
              </a:ext>
            </a:extLst>
          </p:cNvPr>
          <p:cNvSpPr txBox="1">
            <a:spLocks noChangeArrowheads="1"/>
          </p:cNvSpPr>
          <p:nvPr/>
        </p:nvSpPr>
        <p:spPr bwMode="auto">
          <a:xfrm>
            <a:off x="1230313" y="381000"/>
            <a:ext cx="6662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en-US" altLang="hu-HU" sz="2000">
                <a:solidFill>
                  <a:srgbClr val="0000CC"/>
                </a:solidFill>
                <a:ea typeface="ＭＳ Ｐゴシック" panose="020B0600070205080204" pitchFamily="34" charset="-128"/>
                <a:cs typeface="Arial" panose="020B0604020202020204" pitchFamily="34" charset="0"/>
              </a:rPr>
              <a:t>Neuropeptide coexpression in the paraventricular nucleus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46"/>
        </a:solidFill>
        <a:effectLst/>
      </p:bgPr>
    </p:bg>
    <p:spTree>
      <p:nvGrpSpPr>
        <p:cNvPr id="1" name=""/>
        <p:cNvGrpSpPr/>
        <p:nvPr/>
      </p:nvGrpSpPr>
      <p:grpSpPr>
        <a:xfrm>
          <a:off x="0" y="0"/>
          <a:ext cx="0" cy="0"/>
          <a:chOff x="0" y="0"/>
          <a:chExt cx="0" cy="0"/>
        </a:xfrm>
      </p:grpSpPr>
      <p:pic>
        <p:nvPicPr>
          <p:cNvPr id="69634" name="Picture 2" descr="fig4-stresszgraf">
            <a:extLst>
              <a:ext uri="{FF2B5EF4-FFF2-40B4-BE49-F238E27FC236}">
                <a16:creationId xmlns:a16="http://schemas.microsoft.com/office/drawing/2014/main" id="{F662BAEB-A432-F044-7FCC-5AFD256FC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188913"/>
            <a:ext cx="485933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9E6EEFC9-1C9B-36D8-17AA-B30DC40CBB1B}"/>
              </a:ext>
            </a:extLst>
          </p:cNvPr>
          <p:cNvSpPr txBox="1">
            <a:spLocks noChangeArrowheads="1"/>
          </p:cNvSpPr>
          <p:nvPr/>
        </p:nvSpPr>
        <p:spPr bwMode="auto">
          <a:xfrm>
            <a:off x="5559425" y="-798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b="1" i="1" u="sng">
              <a:latin typeface="Times New Roman" panose="02020603050405020304" pitchFamily="18" charset="0"/>
              <a:cs typeface="Arial" panose="020B0604020202020204" pitchFamily="34" charset="0"/>
            </a:endParaRPr>
          </a:p>
        </p:txBody>
      </p:sp>
      <p:sp>
        <p:nvSpPr>
          <p:cNvPr id="71683" name="Rectangle 3">
            <a:extLst>
              <a:ext uri="{FF2B5EF4-FFF2-40B4-BE49-F238E27FC236}">
                <a16:creationId xmlns:a16="http://schemas.microsoft.com/office/drawing/2014/main" id="{EC5BB367-191D-A334-1499-76A16EBC6417}"/>
              </a:ext>
            </a:extLst>
          </p:cNvPr>
          <p:cNvSpPr>
            <a:spLocks noChangeArrowheads="1"/>
          </p:cNvSpPr>
          <p:nvPr/>
        </p:nvSpPr>
        <p:spPr bwMode="auto">
          <a:xfrm>
            <a:off x="5219700" y="-67468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b="1" i="1" u="sng">
              <a:latin typeface="Times New Roman" panose="02020603050405020304" pitchFamily="18" charset="0"/>
              <a:cs typeface="Arial" panose="020B0604020202020204" pitchFamily="34" charset="0"/>
            </a:endParaRPr>
          </a:p>
        </p:txBody>
      </p:sp>
      <p:pic>
        <p:nvPicPr>
          <p:cNvPr id="71684" name="Picture 13" descr="fig08-2014human_6">
            <a:extLst>
              <a:ext uri="{FF2B5EF4-FFF2-40B4-BE49-F238E27FC236}">
                <a16:creationId xmlns:a16="http://schemas.microsoft.com/office/drawing/2014/main" id="{A9E8C8FA-FC2A-D549-43CC-DE8439163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523875"/>
            <a:ext cx="52720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5">
            <a:extLst>
              <a:ext uri="{FF2B5EF4-FFF2-40B4-BE49-F238E27FC236}">
                <a16:creationId xmlns:a16="http://schemas.microsoft.com/office/drawing/2014/main" id="{221AD827-65B6-33C0-8E07-7E6C8C21376B}"/>
              </a:ext>
            </a:extLst>
          </p:cNvPr>
          <p:cNvSpPr txBox="1">
            <a:spLocks noChangeArrowheads="1"/>
          </p:cNvSpPr>
          <p:nvPr/>
        </p:nvSpPr>
        <p:spPr bwMode="auto">
          <a:xfrm>
            <a:off x="592138" y="-5111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sz="2400" b="1" i="1" u="sng">
              <a:latin typeface="Times New Roman" panose="02020603050405020304" pitchFamily="18" charset="0"/>
              <a:ea typeface="ＭＳ Ｐゴシック" panose="020B0600070205080204" pitchFamily="34" charset="-128"/>
              <a:cs typeface="Arial" panose="020B0604020202020204" pitchFamily="34" charset="0"/>
            </a:endParaRPr>
          </a:p>
        </p:txBody>
      </p:sp>
      <p:pic>
        <p:nvPicPr>
          <p:cNvPr id="73731" name="Picture 3" descr="23dia">
            <a:extLst>
              <a:ext uri="{FF2B5EF4-FFF2-40B4-BE49-F238E27FC236}">
                <a16:creationId xmlns:a16="http://schemas.microsoft.com/office/drawing/2014/main" id="{5B45CA28-C894-BF88-6A6F-1D06E0C08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324100"/>
            <a:ext cx="66373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01Aabra-new-balra">
            <a:extLst>
              <a:ext uri="{FF2B5EF4-FFF2-40B4-BE49-F238E27FC236}">
                <a16:creationId xmlns:a16="http://schemas.microsoft.com/office/drawing/2014/main" id="{E36E6A77-14FF-697C-4E39-0BA1EFCD0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0"/>
            <a:ext cx="43529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3" descr="01Aabra-new-jobbra">
            <a:extLst>
              <a:ext uri="{FF2B5EF4-FFF2-40B4-BE49-F238E27FC236}">
                <a16:creationId xmlns:a16="http://schemas.microsoft.com/office/drawing/2014/main" id="{F23A6810-092E-4C3F-18DA-399AE0C0E0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4425950"/>
            <a:ext cx="43513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23EAC070-305F-17DA-9FE7-0BAA9BB24598}"/>
              </a:ext>
            </a:extLst>
          </p:cNvPr>
          <p:cNvSpPr txBox="1">
            <a:spLocks noChangeArrowheads="1"/>
          </p:cNvSpPr>
          <p:nvPr/>
        </p:nvSpPr>
        <p:spPr bwMode="auto">
          <a:xfrm>
            <a:off x="2771775" y="2565400"/>
            <a:ext cx="4176713"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hu-HU" altLang="hu-HU" sz="3200" b="1">
              <a:solidFill>
                <a:srgbClr val="CC0000"/>
              </a:solidFill>
              <a:cs typeface="Arial" panose="020B0604020202020204" pitchFamily="34" charset="0"/>
            </a:endParaRPr>
          </a:p>
          <a:p>
            <a:pPr algn="ctr"/>
            <a:endParaRPr lang="hu-HU" altLang="hu-HU">
              <a:solidFill>
                <a:srgbClr val="CC0000"/>
              </a:solidFill>
              <a:cs typeface="Arial" panose="020B0604020202020204" pitchFamily="34" charset="0"/>
            </a:endParaRPr>
          </a:p>
          <a:p>
            <a:pPr algn="ctr"/>
            <a:endParaRPr lang="hu-HU" altLang="hu-HU" b="1">
              <a:solidFill>
                <a:srgbClr val="FF0000"/>
              </a:solidFill>
              <a:cs typeface="Arial" panose="020B0604020202020204" pitchFamily="34" charset="0"/>
            </a:endParaRPr>
          </a:p>
          <a:p>
            <a:pPr algn="ctr"/>
            <a:endParaRPr lang="hu-HU" altLang="hu-HU">
              <a:solidFill>
                <a:srgbClr val="FF0000"/>
              </a:solidFill>
              <a:cs typeface="Arial" panose="020B0604020202020204" pitchFamily="34" charset="0"/>
            </a:endParaRPr>
          </a:p>
          <a:p>
            <a:pPr algn="ctr"/>
            <a:endParaRPr lang="hu-HU" altLang="hu-HU">
              <a:solidFill>
                <a:schemeClr val="tx2"/>
              </a:solidFill>
              <a:cs typeface="Arial" panose="020B0604020202020204" pitchFamily="34" charset="0"/>
            </a:endParaRPr>
          </a:p>
          <a:p>
            <a:pPr algn="ctr"/>
            <a:endParaRPr lang="hu-HU" altLang="hu-HU">
              <a:solidFill>
                <a:schemeClr val="tx2"/>
              </a:solidFill>
              <a:cs typeface="Arial" panose="020B0604020202020204" pitchFamily="34" charset="0"/>
            </a:endParaRPr>
          </a:p>
        </p:txBody>
      </p:sp>
      <p:pic>
        <p:nvPicPr>
          <p:cNvPr id="75779" name="Picture 4" descr="Kandel_page342-6valtozat1-üres">
            <a:extLst>
              <a:ext uri="{FF2B5EF4-FFF2-40B4-BE49-F238E27FC236}">
                <a16:creationId xmlns:a16="http://schemas.microsoft.com/office/drawing/2014/main" id="{6313E78F-E608-87A6-AF37-598893565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49275"/>
            <a:ext cx="3576637"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093" name="Picture 5" descr="Kandel_page342-6valtozat2-kék">
            <a:extLst>
              <a:ext uri="{FF2B5EF4-FFF2-40B4-BE49-F238E27FC236}">
                <a16:creationId xmlns:a16="http://schemas.microsoft.com/office/drawing/2014/main" id="{75D36B81-A50F-5F60-4B73-8CC10835A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549275"/>
            <a:ext cx="3576638"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3">
            <a:extLst>
              <a:ext uri="{FF2B5EF4-FFF2-40B4-BE49-F238E27FC236}">
                <a16:creationId xmlns:a16="http://schemas.microsoft.com/office/drawing/2014/main" id="{3A0986E3-855E-613E-6A2D-086E032F4BFE}"/>
              </a:ext>
            </a:extLst>
          </p:cNvPr>
          <p:cNvSpPr txBox="1">
            <a:spLocks noChangeArrowheads="1"/>
          </p:cNvSpPr>
          <p:nvPr/>
        </p:nvSpPr>
        <p:spPr bwMode="auto">
          <a:xfrm>
            <a:off x="971550" y="115888"/>
            <a:ext cx="67691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solidFill>
                  <a:srgbClr val="3333FF"/>
                </a:solidFill>
                <a:cs typeface="Arial" panose="020B0604020202020204" pitchFamily="34" charset="0"/>
              </a:rPr>
              <a:t>tractus spinoreticularis</a:t>
            </a:r>
            <a:r>
              <a:rPr lang="hu-HU" altLang="hu-HU" sz="1400">
                <a:solidFill>
                  <a:srgbClr val="3366FF"/>
                </a:solidFill>
                <a:cs typeface="Arial" panose="020B0604020202020204" pitchFamily="34" charset="0"/>
              </a:rPr>
              <a:t>                                 </a:t>
            </a:r>
            <a:r>
              <a:rPr lang="hu-HU" altLang="hu-HU" sz="1400">
                <a:solidFill>
                  <a:srgbClr val="FF0000"/>
                </a:solidFill>
                <a:cs typeface="Arial" panose="020B0604020202020204" pitchFamily="34" charset="0"/>
              </a:rPr>
              <a:t>ascending reticular activating sysytem   </a:t>
            </a:r>
          </a:p>
        </p:txBody>
      </p:sp>
      <p:grpSp>
        <p:nvGrpSpPr>
          <p:cNvPr id="2" name="Group 13">
            <a:extLst>
              <a:ext uri="{FF2B5EF4-FFF2-40B4-BE49-F238E27FC236}">
                <a16:creationId xmlns:a16="http://schemas.microsoft.com/office/drawing/2014/main" id="{4F68433B-4CB7-4BDF-E21F-33571713D07D}"/>
              </a:ext>
            </a:extLst>
          </p:cNvPr>
          <p:cNvGrpSpPr>
            <a:grpSpLocks/>
          </p:cNvGrpSpPr>
          <p:nvPr/>
        </p:nvGrpSpPr>
        <p:grpSpPr bwMode="auto">
          <a:xfrm>
            <a:off x="34925" y="549275"/>
            <a:ext cx="8837613" cy="6126163"/>
            <a:chOff x="22" y="346"/>
            <a:chExt cx="5567" cy="3859"/>
          </a:xfrm>
        </p:grpSpPr>
        <p:pic>
          <p:nvPicPr>
            <p:cNvPr id="75783" name="Picture 8" descr="Kandel_page342-6valtozat3-piros">
              <a:extLst>
                <a:ext uri="{FF2B5EF4-FFF2-40B4-BE49-F238E27FC236}">
                  <a16:creationId xmlns:a16="http://schemas.microsoft.com/office/drawing/2014/main" id="{2E13C10C-FC05-909D-3636-44347335F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346"/>
              <a:ext cx="2251" cy="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12" descr="1-43_cut1_angol">
              <a:extLst>
                <a:ext uri="{FF2B5EF4-FFF2-40B4-BE49-F238E27FC236}">
                  <a16:creationId xmlns:a16="http://schemas.microsoft.com/office/drawing/2014/main" id="{0905D1EA-A71C-DF13-3482-F38DD7E8C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 y="619"/>
              <a:ext cx="3401" cy="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73093"/>
                                        </p:tgtEl>
                                        <p:attrNameLst>
                                          <p:attrName>style.visibility</p:attrName>
                                        </p:attrNameLst>
                                      </p:cBhvr>
                                      <p:to>
                                        <p:strVal val="visible"/>
                                      </p:to>
                                    </p:set>
                                    <p:animEffect transition="in" filter="wipe(down)">
                                      <p:cBhvr>
                                        <p:cTn id="7" dur="2000"/>
                                        <p:tgtEl>
                                          <p:spTgt spid="4730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5CD64D7E-4F18-F571-3693-F8AD8628AF3D}"/>
              </a:ext>
            </a:extLst>
          </p:cNvPr>
          <p:cNvSpPr txBox="1">
            <a:spLocks noChangeArrowheads="1"/>
          </p:cNvSpPr>
          <p:nvPr/>
        </p:nvSpPr>
        <p:spPr bwMode="auto">
          <a:xfrm>
            <a:off x="1836738" y="1747838"/>
            <a:ext cx="669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400" b="1">
                <a:solidFill>
                  <a:srgbClr val="FF0000"/>
                </a:solidFill>
                <a:ea typeface="ＭＳ Ｐゴシック" panose="020B0600070205080204" pitchFamily="34" charset="-128"/>
                <a:cs typeface="Arial" panose="020B0604020202020204" pitchFamily="34" charset="0"/>
              </a:rPr>
              <a:t>Lange Nándor (1913-1992)</a:t>
            </a:r>
          </a:p>
        </p:txBody>
      </p:sp>
      <p:pic>
        <p:nvPicPr>
          <p:cNvPr id="9219" name="Picture 5" descr="LangeNandor">
            <a:extLst>
              <a:ext uri="{FF2B5EF4-FFF2-40B4-BE49-F238E27FC236}">
                <a16:creationId xmlns:a16="http://schemas.microsoft.com/office/drawing/2014/main" id="{6757F4A5-D3DC-0F23-C9DB-177A0B4C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15888"/>
            <a:ext cx="23606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6" descr="Lange_MicroscAnat">
            <a:extLst>
              <a:ext uri="{FF2B5EF4-FFF2-40B4-BE49-F238E27FC236}">
                <a16:creationId xmlns:a16="http://schemas.microsoft.com/office/drawing/2014/main" id="{A0B3587E-36C0-78E4-9702-BBAD0CBE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66611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5">
            <a:extLst>
              <a:ext uri="{FF2B5EF4-FFF2-40B4-BE49-F238E27FC236}">
                <a16:creationId xmlns:a16="http://schemas.microsoft.com/office/drawing/2014/main" id="{C57A88F7-7EB0-CE72-FB8C-EE8A4959BE0C}"/>
              </a:ext>
            </a:extLst>
          </p:cNvPr>
          <p:cNvSpPr txBox="1">
            <a:spLocks noChangeArrowheads="1"/>
          </p:cNvSpPr>
          <p:nvPr/>
        </p:nvSpPr>
        <p:spPr bwMode="auto">
          <a:xfrm>
            <a:off x="592138" y="-5111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sz="2400" b="1" i="1" u="sng">
              <a:latin typeface="Times New Roman" panose="02020603050405020304" pitchFamily="18" charset="0"/>
              <a:ea typeface="ＭＳ Ｐゴシック" panose="020B0600070205080204" pitchFamily="34" charset="-128"/>
              <a:cs typeface="Arial" panose="020B0604020202020204" pitchFamily="34" charset="0"/>
            </a:endParaRPr>
          </a:p>
        </p:txBody>
      </p:sp>
      <p:pic>
        <p:nvPicPr>
          <p:cNvPr id="77827" name="Picture 3" descr="23dia">
            <a:extLst>
              <a:ext uri="{FF2B5EF4-FFF2-40B4-BE49-F238E27FC236}">
                <a16:creationId xmlns:a16="http://schemas.microsoft.com/office/drawing/2014/main" id="{F62B70BF-DCFB-C12B-89BE-55B23600A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324100"/>
            <a:ext cx="66373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01Aabra-new-balra">
            <a:extLst>
              <a:ext uri="{FF2B5EF4-FFF2-40B4-BE49-F238E27FC236}">
                <a16:creationId xmlns:a16="http://schemas.microsoft.com/office/drawing/2014/main" id="{E59E1571-FE5A-148C-AFA4-A51B63420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0"/>
            <a:ext cx="43529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3" descr="01Aabra-new-jobbra">
            <a:extLst>
              <a:ext uri="{FF2B5EF4-FFF2-40B4-BE49-F238E27FC236}">
                <a16:creationId xmlns:a16="http://schemas.microsoft.com/office/drawing/2014/main" id="{9FA41B26-2EB8-9F2C-8203-50A9ADF6C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4425950"/>
            <a:ext cx="43513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a:extLst>
              <a:ext uri="{FF2B5EF4-FFF2-40B4-BE49-F238E27FC236}">
                <a16:creationId xmlns:a16="http://schemas.microsoft.com/office/drawing/2014/main" id="{656B4E23-538A-367E-524B-3E1A55B4C7A5}"/>
              </a:ext>
            </a:extLst>
          </p:cNvPr>
          <p:cNvSpPr txBox="1">
            <a:spLocks noChangeArrowheads="1"/>
          </p:cNvSpPr>
          <p:nvPr/>
        </p:nvSpPr>
        <p:spPr bwMode="auto">
          <a:xfrm>
            <a:off x="250825" y="1557338"/>
            <a:ext cx="3994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nSpc>
                <a:spcPct val="120000"/>
              </a:lnSpc>
            </a:pPr>
            <a:r>
              <a:rPr lang="hu-HU" altLang="hu-HU">
                <a:cs typeface="Arial" panose="020B0604020202020204" pitchFamily="34" charset="0"/>
              </a:rPr>
              <a:t>Hypothalamic paraventricular nucleus</a:t>
            </a:r>
          </a:p>
          <a:p>
            <a:pPr>
              <a:lnSpc>
                <a:spcPct val="120000"/>
              </a:lnSpc>
            </a:pPr>
            <a:r>
              <a:rPr lang="hu-HU" altLang="hu-HU">
                <a:cs typeface="Arial" panose="020B0604020202020204" pitchFamily="34" charset="0"/>
              </a:rPr>
              <a:t>Locus coeruleus (caudal part)</a:t>
            </a:r>
          </a:p>
          <a:p>
            <a:pPr>
              <a:lnSpc>
                <a:spcPct val="120000"/>
              </a:lnSpc>
            </a:pPr>
            <a:r>
              <a:rPr lang="hu-HU" altLang="hu-HU">
                <a:cs typeface="Arial" panose="020B0604020202020204" pitchFamily="34" charset="0"/>
              </a:rPr>
              <a:t>A5 noradrenaline cell group</a:t>
            </a:r>
          </a:p>
          <a:p>
            <a:pPr>
              <a:lnSpc>
                <a:spcPct val="120000"/>
              </a:lnSpc>
            </a:pPr>
            <a:r>
              <a:rPr lang="hu-HU" altLang="hu-HU">
                <a:cs typeface="Arial" panose="020B0604020202020204" pitchFamily="34" charset="0"/>
              </a:rPr>
              <a:t>C1 adrenaline cell group </a:t>
            </a:r>
          </a:p>
          <a:p>
            <a:pPr>
              <a:lnSpc>
                <a:spcPct val="120000"/>
              </a:lnSpc>
            </a:pPr>
            <a:r>
              <a:rPr lang="hu-HU" altLang="hu-HU">
                <a:solidFill>
                  <a:srgbClr val="FF0000"/>
                </a:solidFill>
                <a:cs typeface="Arial" panose="020B0604020202020204" pitchFamily="34" charset="0"/>
              </a:rPr>
              <a:t>Medullary serotonin cell groups</a:t>
            </a:r>
          </a:p>
        </p:txBody>
      </p:sp>
      <p:sp>
        <p:nvSpPr>
          <p:cNvPr id="79875" name="Text Box 4">
            <a:extLst>
              <a:ext uri="{FF2B5EF4-FFF2-40B4-BE49-F238E27FC236}">
                <a16:creationId xmlns:a16="http://schemas.microsoft.com/office/drawing/2014/main" id="{66987944-B9F9-684E-68B6-9D182FE4B2E4}"/>
              </a:ext>
            </a:extLst>
          </p:cNvPr>
          <p:cNvSpPr txBox="1">
            <a:spLocks noChangeArrowheads="1"/>
          </p:cNvSpPr>
          <p:nvPr/>
        </p:nvSpPr>
        <p:spPr bwMode="auto">
          <a:xfrm>
            <a:off x="6226175" y="-4587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sz="1600">
              <a:latin typeface="Calibri" panose="020F0502020204030204" pitchFamily="34" charset="0"/>
              <a:cs typeface="Arial" panose="020B0604020202020204" pitchFamily="34" charset="0"/>
            </a:endParaRPr>
          </a:p>
        </p:txBody>
      </p:sp>
      <p:pic>
        <p:nvPicPr>
          <p:cNvPr id="79876" name="Picture 5" descr="Strack-fig">
            <a:extLst>
              <a:ext uri="{FF2B5EF4-FFF2-40B4-BE49-F238E27FC236}">
                <a16:creationId xmlns:a16="http://schemas.microsoft.com/office/drawing/2014/main" id="{37D577F9-3E53-A150-17B7-60B8AA26A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1258888"/>
            <a:ext cx="432911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NeurochemRes_Ida">
            <a:extLst>
              <a:ext uri="{FF2B5EF4-FFF2-40B4-BE49-F238E27FC236}">
                <a16:creationId xmlns:a16="http://schemas.microsoft.com/office/drawing/2014/main" id="{55BE8C19-F296-91B6-5EE9-A6B1270AD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4073525"/>
            <a:ext cx="464343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2">
            <a:extLst>
              <a:ext uri="{FF2B5EF4-FFF2-40B4-BE49-F238E27FC236}">
                <a16:creationId xmlns:a16="http://schemas.microsoft.com/office/drawing/2014/main" id="{52514179-396F-FE2C-568C-7A1AB8A8877E}"/>
              </a:ext>
            </a:extLst>
          </p:cNvPr>
          <p:cNvSpPr txBox="1">
            <a:spLocks noChangeArrowheads="1"/>
          </p:cNvSpPr>
          <p:nvPr/>
        </p:nvSpPr>
        <p:spPr bwMode="auto">
          <a:xfrm>
            <a:off x="1990725" y="449263"/>
            <a:ext cx="514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b="1">
                <a:solidFill>
                  <a:srgbClr val="FF0000"/>
                </a:solidFill>
                <a:cs typeface="Arial" panose="020B0604020202020204" pitchFamily="34" charset="0"/>
              </a:rPr>
              <a:t>Premotor sympathetic cell groups</a:t>
            </a:r>
          </a:p>
          <a:p>
            <a:pPr algn="ctr"/>
            <a:r>
              <a:rPr lang="hu-HU" altLang="hu-HU" sz="2000">
                <a:solidFill>
                  <a:srgbClr val="FF0000"/>
                </a:solidFill>
                <a:cs typeface="Arial" panose="020B0604020202020204" pitchFamily="34" charset="0"/>
              </a:rPr>
              <a:t>(„command neurons” – „pattern generators”)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6E827BF9-90E3-5F27-9C15-3E99D8595EB7}"/>
              </a:ext>
            </a:extLst>
          </p:cNvPr>
          <p:cNvSpPr txBox="1">
            <a:spLocks noChangeArrowheads="1"/>
          </p:cNvSpPr>
          <p:nvPr/>
        </p:nvSpPr>
        <p:spPr bwMode="auto">
          <a:xfrm>
            <a:off x="852488" y="1600200"/>
            <a:ext cx="7416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ma és holnap …</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kémiai neuroanatómia</a:t>
            </a: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humán agy mikrodisszekciója - Humán Agy</a:t>
            </a:r>
            <a:r>
              <a:rPr lang="hu-HU" altLang="hu-HU" sz="1400" b="1">
                <a:solidFill>
                  <a:srgbClr val="0000FF"/>
                </a:solidFill>
                <a:ea typeface="ＭＳ Ｐゴシック" panose="020B0600070205080204" pitchFamily="34" charset="-128"/>
                <a:cs typeface="Arial" panose="020B0604020202020204" pitchFamily="34" charset="0"/>
              </a:rPr>
              <a:t>szövet</a:t>
            </a:r>
            <a:r>
              <a:rPr lang="en-US" altLang="hu-HU" sz="1400" b="1">
                <a:solidFill>
                  <a:srgbClr val="0000FF"/>
                </a:solidFill>
                <a:ea typeface="ＭＳ Ｐゴシック" panose="020B0600070205080204" pitchFamily="34" charset="-128"/>
                <a:cs typeface="Arial" panose="020B0604020202020204" pitchFamily="34" charset="0"/>
              </a:rPr>
              <a:t> Bank</a:t>
            </a: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fMRI és tra</a:t>
            </a:r>
            <a:r>
              <a:rPr lang="hu-HU" altLang="hu-HU" sz="1400" b="1">
                <a:solidFill>
                  <a:srgbClr val="0000FF"/>
                </a:solidFill>
                <a:ea typeface="ＭＳ Ｐゴシック" panose="020B0600070205080204" pitchFamily="34" charset="-128"/>
                <a:cs typeface="Arial" panose="020B0604020202020204" pitchFamily="34" charset="0"/>
              </a:rPr>
              <a:t>k</a:t>
            </a:r>
            <a:r>
              <a:rPr lang="en-US" altLang="hu-HU" sz="1400" b="1">
                <a:solidFill>
                  <a:srgbClr val="0000FF"/>
                </a:solidFill>
                <a:ea typeface="ＭＳ Ｐゴシック" panose="020B0600070205080204" pitchFamily="34" charset="-128"/>
                <a:cs typeface="Arial" panose="020B0604020202020204" pitchFamily="34" charset="0"/>
              </a:rPr>
              <a:t>tográfia emberi agyban</a:t>
            </a:r>
          </a:p>
          <a:p>
            <a:pPr algn="ctr">
              <a:lnSpc>
                <a:spcPct val="130000"/>
              </a:lnSpc>
            </a:pPr>
            <a:endParaRPr lang="en-US" altLang="hu-HU" sz="1400" b="1">
              <a:solidFill>
                <a:srgbClr val="0000FF"/>
              </a:solidFill>
              <a:ea typeface="ＭＳ Ｐゴシック" panose="020B0600070205080204" pitchFamily="34" charset="-128"/>
              <a:cs typeface="Arial" panose="020B0604020202020204" pitchFamily="34" charset="0"/>
            </a:endParaRPr>
          </a:p>
          <a:p>
            <a:pPr algn="ctr">
              <a:lnSpc>
                <a:spcPct val="130000"/>
              </a:lnSpc>
            </a:pPr>
            <a:endParaRPr lang="en-US" altLang="hu-HU" b="1">
              <a:solidFill>
                <a:srgbClr val="0000FF"/>
              </a:solidFill>
              <a:ea typeface="ＭＳ Ｐゴシック" panose="020B0600070205080204" pitchFamily="34" charset="-128"/>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7531AD9-6227-A709-45CF-5746DC0FFCF8}"/>
              </a:ext>
            </a:extLst>
          </p:cNvPr>
          <p:cNvSpPr>
            <a:spLocks noChangeArrowheads="1"/>
          </p:cNvSpPr>
          <p:nvPr/>
        </p:nvSpPr>
        <p:spPr bwMode="auto">
          <a:xfrm>
            <a:off x="676275" y="148431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b="1">
                <a:solidFill>
                  <a:srgbClr val="FF0000"/>
                </a:solidFill>
                <a:cs typeface="Arial" panose="020B0604020202020204" pitchFamily="34" charset="0"/>
              </a:rPr>
              <a:t>Human Brain Tissue Bank and Laboratory,</a:t>
            </a:r>
            <a:br>
              <a:rPr lang="hu-HU" altLang="hu-HU" sz="2000" b="1">
                <a:solidFill>
                  <a:srgbClr val="FF0000"/>
                </a:solidFill>
                <a:cs typeface="Arial" panose="020B0604020202020204" pitchFamily="34" charset="0"/>
              </a:rPr>
            </a:br>
            <a:r>
              <a:rPr lang="hu-HU" altLang="hu-HU" sz="2000" b="1">
                <a:solidFill>
                  <a:srgbClr val="FF0000"/>
                </a:solidFill>
                <a:cs typeface="Arial" panose="020B0604020202020204" pitchFamily="34" charset="0"/>
              </a:rPr>
              <a:t>Semmelweis University, Budapest</a:t>
            </a:r>
          </a:p>
        </p:txBody>
      </p:sp>
      <p:pic>
        <p:nvPicPr>
          <p:cNvPr id="14340" name="Picture 4" descr="HBTB_alternativ_logo">
            <a:extLst>
              <a:ext uri="{FF2B5EF4-FFF2-40B4-BE49-F238E27FC236}">
                <a16:creationId xmlns:a16="http://schemas.microsoft.com/office/drawing/2014/main" id="{DC8C681B-927C-63BE-5105-FB0E019099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13100"/>
            <a:ext cx="3646488" cy="273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ig46-filmrol">
            <a:extLst>
              <a:ext uri="{FF2B5EF4-FFF2-40B4-BE49-F238E27FC236}">
                <a16:creationId xmlns:a16="http://schemas.microsoft.com/office/drawing/2014/main" id="{F3A63CC3-38D4-6936-E58A-2C38D4AC0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9144000" cy="70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5">
            <a:extLst>
              <a:ext uri="{FF2B5EF4-FFF2-40B4-BE49-F238E27FC236}">
                <a16:creationId xmlns:a16="http://schemas.microsoft.com/office/drawing/2014/main" id="{1A4D2AFD-2E73-6BD5-D98E-1BC362D25BA8}"/>
              </a:ext>
            </a:extLst>
          </p:cNvPr>
          <p:cNvGrpSpPr>
            <a:grpSpLocks/>
          </p:cNvGrpSpPr>
          <p:nvPr/>
        </p:nvGrpSpPr>
        <p:grpSpPr bwMode="auto">
          <a:xfrm>
            <a:off x="128588" y="449263"/>
            <a:ext cx="8832850" cy="5622925"/>
            <a:chOff x="81" y="283"/>
            <a:chExt cx="5564" cy="3542"/>
          </a:xfrm>
        </p:grpSpPr>
        <p:sp>
          <p:nvSpPr>
            <p:cNvPr id="84995" name="Text Box 2">
              <a:extLst>
                <a:ext uri="{FF2B5EF4-FFF2-40B4-BE49-F238E27FC236}">
                  <a16:creationId xmlns:a16="http://schemas.microsoft.com/office/drawing/2014/main" id="{03701611-8092-A518-00C5-DE7363A6FD72}"/>
                </a:ext>
              </a:extLst>
            </p:cNvPr>
            <p:cNvSpPr txBox="1">
              <a:spLocks noChangeArrowheads="1"/>
            </p:cNvSpPr>
            <p:nvPr/>
          </p:nvSpPr>
          <p:spPr bwMode="auto">
            <a:xfrm>
              <a:off x="1748" y="283"/>
              <a:ext cx="1578" cy="275"/>
            </a:xfrm>
            <a:prstGeom prst="rect">
              <a:avLst/>
            </a:prstGeom>
            <a:solidFill>
              <a:schemeClr val="bg1"/>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200" b="1">
                  <a:cs typeface="Arial" panose="020B0604020202020204" pitchFamily="34" charset="0"/>
                </a:rPr>
                <a:t>BRAIN SAMPLES</a:t>
              </a:r>
            </a:p>
          </p:txBody>
        </p:sp>
        <p:sp>
          <p:nvSpPr>
            <p:cNvPr id="84996" name="Text Box 3">
              <a:extLst>
                <a:ext uri="{FF2B5EF4-FFF2-40B4-BE49-F238E27FC236}">
                  <a16:creationId xmlns:a16="http://schemas.microsoft.com/office/drawing/2014/main" id="{53495D9A-E1CB-2DDD-D675-B1D8911C7D67}"/>
                </a:ext>
              </a:extLst>
            </p:cNvPr>
            <p:cNvSpPr txBox="1">
              <a:spLocks noChangeArrowheads="1"/>
            </p:cNvSpPr>
            <p:nvPr/>
          </p:nvSpPr>
          <p:spPr bwMode="auto">
            <a:xfrm>
              <a:off x="81" y="877"/>
              <a:ext cx="1546" cy="486"/>
            </a:xfrm>
            <a:prstGeom prst="rect">
              <a:avLst/>
            </a:prstGeom>
            <a:solidFill>
              <a:schemeClr val="bg1"/>
            </a:solidFill>
            <a:ln w="9525">
              <a:solidFill>
                <a:schemeClr val="tx1"/>
              </a:solidFill>
              <a:miter lim="800000"/>
              <a:headEnd/>
              <a:tailEnd/>
            </a:ln>
          </p:spPr>
          <p:txBody>
            <a:bodyPr wrap="none">
              <a:spAutoFit/>
            </a:bodyPr>
            <a:lstStyle>
              <a:lvl1pPr defTabSz="457200">
                <a:tabLst>
                  <a:tab pos="2149475" algn="r"/>
                </a:tabLst>
                <a:defRPr>
                  <a:solidFill>
                    <a:schemeClr val="tx1"/>
                  </a:solidFill>
                  <a:latin typeface="Arial" panose="020B0604020202020204" pitchFamily="34" charset="0"/>
                </a:defRPr>
              </a:lvl1pPr>
              <a:lvl2pPr marL="37931725" indent="-37474525" defTabSz="457200">
                <a:tabLst>
                  <a:tab pos="2149475" algn="r"/>
                </a:tabLst>
                <a:defRPr>
                  <a:solidFill>
                    <a:schemeClr val="tx1"/>
                  </a:solidFill>
                  <a:latin typeface="Arial" panose="020B0604020202020204" pitchFamily="34" charset="0"/>
                </a:defRPr>
              </a:lvl2pPr>
              <a:lvl3pPr>
                <a:tabLst>
                  <a:tab pos="2149475" algn="r"/>
                </a:tabLst>
                <a:defRPr>
                  <a:solidFill>
                    <a:schemeClr val="tx1"/>
                  </a:solidFill>
                  <a:latin typeface="Arial" panose="020B0604020202020204" pitchFamily="34" charset="0"/>
                </a:defRPr>
              </a:lvl3pPr>
              <a:lvl4pPr>
                <a:tabLst>
                  <a:tab pos="2149475" algn="r"/>
                </a:tabLst>
                <a:defRPr>
                  <a:solidFill>
                    <a:schemeClr val="tx1"/>
                  </a:solidFill>
                  <a:latin typeface="Arial" panose="020B0604020202020204" pitchFamily="34" charset="0"/>
                </a:defRPr>
              </a:lvl4pPr>
              <a:lvl5pPr>
                <a:tabLst>
                  <a:tab pos="2149475" algn="r"/>
                </a:tabLst>
                <a:defRPr>
                  <a:solidFill>
                    <a:schemeClr val="tx1"/>
                  </a:solidFill>
                  <a:latin typeface="Arial" panose="020B0604020202020204" pitchFamily="34" charset="0"/>
                </a:defRPr>
              </a:lvl5pPr>
              <a:lvl6pPr marL="457200" fontAlgn="base">
                <a:spcBef>
                  <a:spcPct val="0"/>
                </a:spcBef>
                <a:spcAft>
                  <a:spcPct val="0"/>
                </a:spcAft>
                <a:tabLst>
                  <a:tab pos="2149475" algn="r"/>
                </a:tabLst>
                <a:defRPr>
                  <a:solidFill>
                    <a:schemeClr val="tx1"/>
                  </a:solidFill>
                  <a:latin typeface="Arial" panose="020B0604020202020204" pitchFamily="34" charset="0"/>
                </a:defRPr>
              </a:lvl6pPr>
              <a:lvl7pPr marL="914400" fontAlgn="base">
                <a:spcBef>
                  <a:spcPct val="0"/>
                </a:spcBef>
                <a:spcAft>
                  <a:spcPct val="0"/>
                </a:spcAft>
                <a:tabLst>
                  <a:tab pos="2149475" algn="r"/>
                </a:tabLst>
                <a:defRPr>
                  <a:solidFill>
                    <a:schemeClr val="tx1"/>
                  </a:solidFill>
                  <a:latin typeface="Arial" panose="020B0604020202020204" pitchFamily="34" charset="0"/>
                </a:defRPr>
              </a:lvl7pPr>
              <a:lvl8pPr marL="1371600" fontAlgn="base">
                <a:spcBef>
                  <a:spcPct val="0"/>
                </a:spcBef>
                <a:spcAft>
                  <a:spcPct val="0"/>
                </a:spcAft>
                <a:tabLst>
                  <a:tab pos="2149475" algn="r"/>
                </a:tabLst>
                <a:defRPr>
                  <a:solidFill>
                    <a:schemeClr val="tx1"/>
                  </a:solidFill>
                  <a:latin typeface="Arial" panose="020B0604020202020204" pitchFamily="34" charset="0"/>
                </a:defRPr>
              </a:lvl8pPr>
              <a:lvl9pPr marL="1828800" fontAlgn="base">
                <a:spcBef>
                  <a:spcPct val="0"/>
                </a:spcBef>
                <a:spcAft>
                  <a:spcPct val="0"/>
                </a:spcAft>
                <a:tabLst>
                  <a:tab pos="2149475" algn="r"/>
                </a:tabLst>
                <a:defRPr>
                  <a:solidFill>
                    <a:schemeClr val="tx1"/>
                  </a:solidFill>
                  <a:latin typeface="Arial" panose="020B0604020202020204" pitchFamily="34" charset="0"/>
                </a:defRPr>
              </a:lvl9pPr>
            </a:lstStyle>
            <a:p>
              <a:pPr algn="ctr"/>
              <a:r>
                <a:rPr lang="hu-HU" altLang="hu-HU" b="1">
                  <a:cs typeface="Arial" panose="020B0604020202020204" pitchFamily="34" charset="0"/>
                </a:rPr>
                <a:t>MACRODISSECTION</a:t>
              </a:r>
            </a:p>
            <a:p>
              <a:pPr algn="ctr"/>
              <a:r>
                <a:rPr lang="hu-HU" altLang="hu-HU" sz="1400">
                  <a:solidFill>
                    <a:srgbClr val="FF0000"/>
                  </a:solidFill>
                  <a:cs typeface="Arial" panose="020B0604020202020204" pitchFamily="34" charset="0"/>
                </a:rPr>
                <a:t>0.1 - 2.0 g  </a:t>
              </a:r>
              <a:r>
                <a:rPr lang="hu-HU" altLang="hu-HU" sz="1400">
                  <a:cs typeface="Arial" panose="020B0604020202020204" pitchFamily="34" charset="0"/>
                </a:rPr>
                <a:t>tissue weight</a:t>
              </a:r>
            </a:p>
            <a:p>
              <a:pPr algn="ctr"/>
              <a:r>
                <a:rPr lang="hu-HU" altLang="hu-HU" sz="1200" b="1">
                  <a:solidFill>
                    <a:srgbClr val="FF0000"/>
                  </a:solidFill>
                  <a:cs typeface="Arial" panose="020B0604020202020204" pitchFamily="34" charset="0"/>
                </a:rPr>
                <a:t>178</a:t>
              </a:r>
              <a:r>
                <a:rPr lang="hu-HU" altLang="hu-HU" sz="1200">
                  <a:solidFill>
                    <a:srgbClr val="0000FF"/>
                  </a:solidFill>
                  <a:cs typeface="Arial" panose="020B0604020202020204" pitchFamily="34" charset="0"/>
                </a:rPr>
                <a:t> different brain regions</a:t>
              </a:r>
            </a:p>
          </p:txBody>
        </p:sp>
        <p:sp>
          <p:nvSpPr>
            <p:cNvPr id="84997" name="Text Box 4">
              <a:extLst>
                <a:ext uri="{FF2B5EF4-FFF2-40B4-BE49-F238E27FC236}">
                  <a16:creationId xmlns:a16="http://schemas.microsoft.com/office/drawing/2014/main" id="{E59385E3-0B0D-6F86-30EB-9122EFFA2996}"/>
                </a:ext>
              </a:extLst>
            </p:cNvPr>
            <p:cNvSpPr txBox="1">
              <a:spLocks noChangeArrowheads="1"/>
            </p:cNvSpPr>
            <p:nvPr/>
          </p:nvSpPr>
          <p:spPr bwMode="auto">
            <a:xfrm>
              <a:off x="1732" y="882"/>
              <a:ext cx="1562" cy="485"/>
            </a:xfrm>
            <a:prstGeom prst="rect">
              <a:avLst/>
            </a:prstGeom>
            <a:solidFill>
              <a:schemeClr val="bg1"/>
            </a:solidFill>
            <a:ln w="9525">
              <a:solidFill>
                <a:schemeClr val="tx1"/>
              </a:solidFill>
              <a:miter lim="800000"/>
              <a:headEnd/>
              <a:tailEnd/>
            </a:ln>
          </p:spPr>
          <p:txBody>
            <a:bodyPr wrap="none">
              <a:spAutoFit/>
            </a:bodyPr>
            <a:lstStyle>
              <a:lvl1pPr defTabSz="457200">
                <a:tabLst>
                  <a:tab pos="2066925" algn="r"/>
                </a:tabLst>
                <a:defRPr>
                  <a:solidFill>
                    <a:schemeClr val="tx1"/>
                  </a:solidFill>
                  <a:latin typeface="Arial" panose="020B0604020202020204" pitchFamily="34" charset="0"/>
                </a:defRPr>
              </a:lvl1pPr>
              <a:lvl2pPr marL="37931725" indent="-37474525" defTabSz="457200">
                <a:tabLst>
                  <a:tab pos="2066925" algn="r"/>
                </a:tabLst>
                <a:defRPr>
                  <a:solidFill>
                    <a:schemeClr val="tx1"/>
                  </a:solidFill>
                  <a:latin typeface="Arial" panose="020B0604020202020204" pitchFamily="34" charset="0"/>
                </a:defRPr>
              </a:lvl2pPr>
              <a:lvl3pPr>
                <a:tabLst>
                  <a:tab pos="2066925" algn="r"/>
                </a:tabLst>
                <a:defRPr>
                  <a:solidFill>
                    <a:schemeClr val="tx1"/>
                  </a:solidFill>
                  <a:latin typeface="Arial" panose="020B0604020202020204" pitchFamily="34" charset="0"/>
                </a:defRPr>
              </a:lvl3pPr>
              <a:lvl4pPr>
                <a:tabLst>
                  <a:tab pos="2066925" algn="r"/>
                </a:tabLst>
                <a:defRPr>
                  <a:solidFill>
                    <a:schemeClr val="tx1"/>
                  </a:solidFill>
                  <a:latin typeface="Arial" panose="020B0604020202020204" pitchFamily="34" charset="0"/>
                </a:defRPr>
              </a:lvl4pPr>
              <a:lvl5pPr>
                <a:tabLst>
                  <a:tab pos="2066925" algn="r"/>
                </a:tabLst>
                <a:defRPr>
                  <a:solidFill>
                    <a:schemeClr val="tx1"/>
                  </a:solidFill>
                  <a:latin typeface="Arial" panose="020B0604020202020204" pitchFamily="34" charset="0"/>
                </a:defRPr>
              </a:lvl5pPr>
              <a:lvl6pPr marL="457200" fontAlgn="base">
                <a:spcBef>
                  <a:spcPct val="0"/>
                </a:spcBef>
                <a:spcAft>
                  <a:spcPct val="0"/>
                </a:spcAft>
                <a:tabLst>
                  <a:tab pos="2066925" algn="r"/>
                </a:tabLst>
                <a:defRPr>
                  <a:solidFill>
                    <a:schemeClr val="tx1"/>
                  </a:solidFill>
                  <a:latin typeface="Arial" panose="020B0604020202020204" pitchFamily="34" charset="0"/>
                </a:defRPr>
              </a:lvl6pPr>
              <a:lvl7pPr marL="914400" fontAlgn="base">
                <a:spcBef>
                  <a:spcPct val="0"/>
                </a:spcBef>
                <a:spcAft>
                  <a:spcPct val="0"/>
                </a:spcAft>
                <a:tabLst>
                  <a:tab pos="2066925" algn="r"/>
                </a:tabLst>
                <a:defRPr>
                  <a:solidFill>
                    <a:schemeClr val="tx1"/>
                  </a:solidFill>
                  <a:latin typeface="Arial" panose="020B0604020202020204" pitchFamily="34" charset="0"/>
                </a:defRPr>
              </a:lvl7pPr>
              <a:lvl8pPr marL="1371600" fontAlgn="base">
                <a:spcBef>
                  <a:spcPct val="0"/>
                </a:spcBef>
                <a:spcAft>
                  <a:spcPct val="0"/>
                </a:spcAft>
                <a:tabLst>
                  <a:tab pos="2066925" algn="r"/>
                </a:tabLst>
                <a:defRPr>
                  <a:solidFill>
                    <a:schemeClr val="tx1"/>
                  </a:solidFill>
                  <a:latin typeface="Arial" panose="020B0604020202020204" pitchFamily="34" charset="0"/>
                </a:defRPr>
              </a:lvl8pPr>
              <a:lvl9pPr marL="1828800" fontAlgn="base">
                <a:spcBef>
                  <a:spcPct val="0"/>
                </a:spcBef>
                <a:spcAft>
                  <a:spcPct val="0"/>
                </a:spcAft>
                <a:tabLst>
                  <a:tab pos="2066925" algn="r"/>
                </a:tabLst>
                <a:defRPr>
                  <a:solidFill>
                    <a:schemeClr val="tx1"/>
                  </a:solidFill>
                  <a:latin typeface="Arial" panose="020B0604020202020204" pitchFamily="34" charset="0"/>
                </a:defRPr>
              </a:lvl9pPr>
            </a:lstStyle>
            <a:p>
              <a:pPr algn="ctr"/>
              <a:r>
                <a:rPr lang="hu-HU" altLang="hu-HU" b="1">
                  <a:cs typeface="Arial" panose="020B0604020202020204" pitchFamily="34" charset="0"/>
                </a:rPr>
                <a:t>MICRODISSECTION</a:t>
              </a:r>
            </a:p>
            <a:p>
              <a:pPr algn="ctr"/>
              <a:r>
                <a:rPr lang="hu-HU" altLang="hu-HU" sz="1400">
                  <a:solidFill>
                    <a:srgbClr val="FF0000"/>
                  </a:solidFill>
                  <a:cs typeface="Arial" panose="020B0604020202020204" pitchFamily="34" charset="0"/>
                </a:rPr>
                <a:t>1.0 -100 mg  </a:t>
              </a:r>
              <a:r>
                <a:rPr lang="hu-HU" altLang="hu-HU" sz="1400">
                  <a:cs typeface="Arial" panose="020B0604020202020204" pitchFamily="34" charset="0"/>
                </a:rPr>
                <a:t>tissue weight</a:t>
              </a:r>
            </a:p>
            <a:p>
              <a:pPr algn="ctr"/>
              <a:r>
                <a:rPr lang="hu-HU" altLang="hu-HU" sz="1200" b="1">
                  <a:solidFill>
                    <a:srgbClr val="FF0000"/>
                  </a:solidFill>
                  <a:cs typeface="Arial" panose="020B0604020202020204" pitchFamily="34" charset="0"/>
                </a:rPr>
                <a:t>130</a:t>
              </a:r>
              <a:r>
                <a:rPr lang="hu-HU" altLang="hu-HU" sz="1200">
                  <a:solidFill>
                    <a:srgbClr val="0000FF"/>
                  </a:solidFill>
                  <a:cs typeface="Arial" panose="020B0604020202020204" pitchFamily="34" charset="0"/>
                </a:rPr>
                <a:t> different brain nuclei or areas</a:t>
              </a:r>
            </a:p>
          </p:txBody>
        </p:sp>
        <p:sp>
          <p:nvSpPr>
            <p:cNvPr id="84998" name="Text Box 5">
              <a:extLst>
                <a:ext uri="{FF2B5EF4-FFF2-40B4-BE49-F238E27FC236}">
                  <a16:creationId xmlns:a16="http://schemas.microsoft.com/office/drawing/2014/main" id="{F973DFAB-E368-A77A-16E5-B562985A6EEF}"/>
                </a:ext>
              </a:extLst>
            </p:cNvPr>
            <p:cNvSpPr txBox="1">
              <a:spLocks noChangeArrowheads="1"/>
            </p:cNvSpPr>
            <p:nvPr/>
          </p:nvSpPr>
          <p:spPr bwMode="auto">
            <a:xfrm>
              <a:off x="3483" y="864"/>
              <a:ext cx="1968" cy="485"/>
            </a:xfrm>
            <a:prstGeom prst="rect">
              <a:avLst/>
            </a:prstGeom>
            <a:solidFill>
              <a:schemeClr val="bg1"/>
            </a:solidFill>
            <a:ln w="9525">
              <a:solidFill>
                <a:schemeClr val="tx1"/>
              </a:solidFill>
              <a:miter lim="800000"/>
              <a:headEnd/>
              <a:tailEnd/>
            </a:ln>
          </p:spPr>
          <p:txBody>
            <a:bodyPr wrap="none">
              <a:spAutoFit/>
            </a:bodyPr>
            <a:lstStyle>
              <a:lvl1pPr defTabSz="457200">
                <a:tabLst>
                  <a:tab pos="3051175" algn="r"/>
                </a:tabLst>
                <a:defRPr>
                  <a:solidFill>
                    <a:schemeClr val="tx1"/>
                  </a:solidFill>
                  <a:latin typeface="Arial" panose="020B0604020202020204" pitchFamily="34" charset="0"/>
                </a:defRPr>
              </a:lvl1pPr>
              <a:lvl2pPr marL="37931725" indent="-37474525" defTabSz="457200">
                <a:tabLst>
                  <a:tab pos="3051175" algn="r"/>
                </a:tabLst>
                <a:defRPr>
                  <a:solidFill>
                    <a:schemeClr val="tx1"/>
                  </a:solidFill>
                  <a:latin typeface="Arial" panose="020B0604020202020204" pitchFamily="34" charset="0"/>
                </a:defRPr>
              </a:lvl2pPr>
              <a:lvl3pPr>
                <a:tabLst>
                  <a:tab pos="3051175" algn="r"/>
                </a:tabLst>
                <a:defRPr>
                  <a:solidFill>
                    <a:schemeClr val="tx1"/>
                  </a:solidFill>
                  <a:latin typeface="Arial" panose="020B0604020202020204" pitchFamily="34" charset="0"/>
                </a:defRPr>
              </a:lvl3pPr>
              <a:lvl4pPr>
                <a:tabLst>
                  <a:tab pos="3051175" algn="r"/>
                </a:tabLst>
                <a:defRPr>
                  <a:solidFill>
                    <a:schemeClr val="tx1"/>
                  </a:solidFill>
                  <a:latin typeface="Arial" panose="020B0604020202020204" pitchFamily="34" charset="0"/>
                </a:defRPr>
              </a:lvl4pPr>
              <a:lvl5pPr>
                <a:tabLst>
                  <a:tab pos="3051175" algn="r"/>
                </a:tabLst>
                <a:defRPr>
                  <a:solidFill>
                    <a:schemeClr val="tx1"/>
                  </a:solidFill>
                  <a:latin typeface="Arial" panose="020B0604020202020204" pitchFamily="34" charset="0"/>
                </a:defRPr>
              </a:lvl5pPr>
              <a:lvl6pPr marL="457200" fontAlgn="base">
                <a:spcBef>
                  <a:spcPct val="0"/>
                </a:spcBef>
                <a:spcAft>
                  <a:spcPct val="0"/>
                </a:spcAft>
                <a:tabLst>
                  <a:tab pos="3051175" algn="r"/>
                </a:tabLst>
                <a:defRPr>
                  <a:solidFill>
                    <a:schemeClr val="tx1"/>
                  </a:solidFill>
                  <a:latin typeface="Arial" panose="020B0604020202020204" pitchFamily="34" charset="0"/>
                </a:defRPr>
              </a:lvl6pPr>
              <a:lvl7pPr marL="914400" fontAlgn="base">
                <a:spcBef>
                  <a:spcPct val="0"/>
                </a:spcBef>
                <a:spcAft>
                  <a:spcPct val="0"/>
                </a:spcAft>
                <a:tabLst>
                  <a:tab pos="3051175" algn="r"/>
                </a:tabLst>
                <a:defRPr>
                  <a:solidFill>
                    <a:schemeClr val="tx1"/>
                  </a:solidFill>
                  <a:latin typeface="Arial" panose="020B0604020202020204" pitchFamily="34" charset="0"/>
                </a:defRPr>
              </a:lvl7pPr>
              <a:lvl8pPr marL="1371600" fontAlgn="base">
                <a:spcBef>
                  <a:spcPct val="0"/>
                </a:spcBef>
                <a:spcAft>
                  <a:spcPct val="0"/>
                </a:spcAft>
                <a:tabLst>
                  <a:tab pos="3051175" algn="r"/>
                </a:tabLst>
                <a:defRPr>
                  <a:solidFill>
                    <a:schemeClr val="tx1"/>
                  </a:solidFill>
                  <a:latin typeface="Arial" panose="020B0604020202020204" pitchFamily="34" charset="0"/>
                </a:defRPr>
              </a:lvl8pPr>
              <a:lvl9pPr marL="1828800" fontAlgn="base">
                <a:spcBef>
                  <a:spcPct val="0"/>
                </a:spcBef>
                <a:spcAft>
                  <a:spcPct val="0"/>
                </a:spcAft>
                <a:tabLst>
                  <a:tab pos="3051175" algn="r"/>
                </a:tabLst>
                <a:defRPr>
                  <a:solidFill>
                    <a:schemeClr val="tx1"/>
                  </a:solidFill>
                  <a:latin typeface="Arial" panose="020B0604020202020204" pitchFamily="34" charset="0"/>
                </a:defRPr>
              </a:lvl9pPr>
            </a:lstStyle>
            <a:p>
              <a:pPr algn="ctr"/>
              <a:r>
                <a:rPr lang="hu-HU" altLang="hu-HU" b="1">
                  <a:cs typeface="Arial" panose="020B0604020202020204" pitchFamily="34" charset="0"/>
                </a:rPr>
                <a:t>MICRODISSECTION</a:t>
              </a:r>
            </a:p>
            <a:p>
              <a:pPr algn="ctr"/>
              <a:r>
                <a:rPr lang="hu-HU" altLang="hu-HU" sz="1200">
                  <a:solidFill>
                    <a:srgbClr val="FF0000"/>
                  </a:solidFill>
                  <a:cs typeface="Arial" panose="020B0604020202020204" pitchFamily="34" charset="0"/>
                </a:rPr>
                <a:t>tissue blocks </a:t>
              </a:r>
              <a:r>
                <a:rPr lang="hu-HU" altLang="hu-HU" sz="1200">
                  <a:cs typeface="Arial" panose="020B0604020202020204" pitchFamily="34" charset="0"/>
                </a:rPr>
                <a:t>from </a:t>
              </a:r>
              <a:r>
                <a:rPr lang="hu-HU" altLang="hu-HU" sz="1200" b="1">
                  <a:solidFill>
                    <a:srgbClr val="FF0000"/>
                  </a:solidFill>
                  <a:cs typeface="Arial" panose="020B0604020202020204" pitchFamily="34" charset="0"/>
                </a:rPr>
                <a:t>185</a:t>
              </a:r>
              <a:r>
                <a:rPr lang="hu-HU" altLang="hu-HU" sz="1200">
                  <a:solidFill>
                    <a:srgbClr val="CC0000"/>
                  </a:solidFill>
                  <a:cs typeface="Arial" panose="020B0604020202020204" pitchFamily="34" charset="0"/>
                </a:rPr>
                <a:t> </a:t>
              </a:r>
              <a:r>
                <a:rPr lang="hu-HU" altLang="hu-HU" sz="1200">
                  <a:solidFill>
                    <a:srgbClr val="0000FF"/>
                  </a:solidFill>
                  <a:cs typeface="Arial" panose="020B0604020202020204" pitchFamily="34" charset="0"/>
                </a:rPr>
                <a:t>different brain areas</a:t>
              </a:r>
              <a:endParaRPr lang="hu-HU" altLang="hu-HU" b="1">
                <a:solidFill>
                  <a:srgbClr val="0000FF"/>
                </a:solidFill>
                <a:cs typeface="Arial" panose="020B0604020202020204" pitchFamily="34" charset="0"/>
              </a:endParaRPr>
            </a:p>
            <a:p>
              <a:pPr algn="ctr"/>
              <a:r>
                <a:rPr lang="hu-HU" altLang="hu-HU" sz="1400">
                  <a:cs typeface="Arial" panose="020B0604020202020204" pitchFamily="34" charset="0"/>
                </a:rPr>
                <a:t>(size ~1.0 x 1.0 x 2.0 cm)</a:t>
              </a:r>
            </a:p>
          </p:txBody>
        </p:sp>
        <p:sp>
          <p:nvSpPr>
            <p:cNvPr id="84999" name="Text Box 7">
              <a:extLst>
                <a:ext uri="{FF2B5EF4-FFF2-40B4-BE49-F238E27FC236}">
                  <a16:creationId xmlns:a16="http://schemas.microsoft.com/office/drawing/2014/main" id="{0E5B9F05-4409-DA4A-B99E-52AD80EEBD2F}"/>
                </a:ext>
              </a:extLst>
            </p:cNvPr>
            <p:cNvSpPr txBox="1">
              <a:spLocks noChangeArrowheads="1"/>
            </p:cNvSpPr>
            <p:nvPr/>
          </p:nvSpPr>
          <p:spPr bwMode="auto">
            <a:xfrm>
              <a:off x="3502" y="1679"/>
              <a:ext cx="1788" cy="445"/>
            </a:xfrm>
            <a:prstGeom prst="rect">
              <a:avLst/>
            </a:prstGeom>
            <a:solidFill>
              <a:schemeClr val="bg1"/>
            </a:solidFill>
            <a:ln w="9525">
              <a:solidFill>
                <a:schemeClr val="tx1"/>
              </a:solidFill>
              <a:miter lim="800000"/>
              <a:headEnd/>
              <a:tailEnd/>
            </a:ln>
          </p:spPr>
          <p:txBody>
            <a:bodyPr>
              <a:spAutoFit/>
            </a:bodyPr>
            <a:lstStyle>
              <a:lvl1pPr defTabSz="457200">
                <a:tabLst>
                  <a:tab pos="2862263" algn="r"/>
                </a:tabLst>
                <a:defRPr>
                  <a:solidFill>
                    <a:schemeClr val="tx1"/>
                  </a:solidFill>
                  <a:latin typeface="Arial" panose="020B0604020202020204" pitchFamily="34" charset="0"/>
                </a:defRPr>
              </a:lvl1pPr>
              <a:lvl2pPr marL="37931725" indent="-37474525" defTabSz="457200">
                <a:tabLst>
                  <a:tab pos="2862263" algn="r"/>
                </a:tabLst>
                <a:defRPr>
                  <a:solidFill>
                    <a:schemeClr val="tx1"/>
                  </a:solidFill>
                  <a:latin typeface="Arial" panose="020B0604020202020204" pitchFamily="34" charset="0"/>
                </a:defRPr>
              </a:lvl2pPr>
              <a:lvl3pPr>
                <a:tabLst>
                  <a:tab pos="2862263" algn="r"/>
                </a:tabLst>
                <a:defRPr>
                  <a:solidFill>
                    <a:schemeClr val="tx1"/>
                  </a:solidFill>
                  <a:latin typeface="Arial" panose="020B0604020202020204" pitchFamily="34" charset="0"/>
                </a:defRPr>
              </a:lvl3pPr>
              <a:lvl4pPr>
                <a:tabLst>
                  <a:tab pos="2862263" algn="r"/>
                </a:tabLst>
                <a:defRPr>
                  <a:solidFill>
                    <a:schemeClr val="tx1"/>
                  </a:solidFill>
                  <a:latin typeface="Arial" panose="020B0604020202020204" pitchFamily="34" charset="0"/>
                </a:defRPr>
              </a:lvl4pPr>
              <a:lvl5pPr>
                <a:tabLst>
                  <a:tab pos="2862263" algn="r"/>
                </a:tabLst>
                <a:defRPr>
                  <a:solidFill>
                    <a:schemeClr val="tx1"/>
                  </a:solidFill>
                  <a:latin typeface="Arial" panose="020B0604020202020204" pitchFamily="34" charset="0"/>
                </a:defRPr>
              </a:lvl5pPr>
              <a:lvl6pPr marL="457200" fontAlgn="base">
                <a:spcBef>
                  <a:spcPct val="0"/>
                </a:spcBef>
                <a:spcAft>
                  <a:spcPct val="0"/>
                </a:spcAft>
                <a:tabLst>
                  <a:tab pos="2862263" algn="r"/>
                </a:tabLst>
                <a:defRPr>
                  <a:solidFill>
                    <a:schemeClr val="tx1"/>
                  </a:solidFill>
                  <a:latin typeface="Arial" panose="020B0604020202020204" pitchFamily="34" charset="0"/>
                </a:defRPr>
              </a:lvl6pPr>
              <a:lvl7pPr marL="914400" fontAlgn="base">
                <a:spcBef>
                  <a:spcPct val="0"/>
                </a:spcBef>
                <a:spcAft>
                  <a:spcPct val="0"/>
                </a:spcAft>
                <a:tabLst>
                  <a:tab pos="2862263" algn="r"/>
                </a:tabLst>
                <a:defRPr>
                  <a:solidFill>
                    <a:schemeClr val="tx1"/>
                  </a:solidFill>
                  <a:latin typeface="Arial" panose="020B0604020202020204" pitchFamily="34" charset="0"/>
                </a:defRPr>
              </a:lvl7pPr>
              <a:lvl8pPr marL="1371600" fontAlgn="base">
                <a:spcBef>
                  <a:spcPct val="0"/>
                </a:spcBef>
                <a:spcAft>
                  <a:spcPct val="0"/>
                </a:spcAft>
                <a:tabLst>
                  <a:tab pos="2862263" algn="r"/>
                </a:tabLst>
                <a:defRPr>
                  <a:solidFill>
                    <a:schemeClr val="tx1"/>
                  </a:solidFill>
                  <a:latin typeface="Arial" panose="020B0604020202020204" pitchFamily="34" charset="0"/>
                </a:defRPr>
              </a:lvl8pPr>
              <a:lvl9pPr marL="1828800" fontAlgn="base">
                <a:spcBef>
                  <a:spcPct val="0"/>
                </a:spcBef>
                <a:spcAft>
                  <a:spcPct val="0"/>
                </a:spcAft>
                <a:tabLst>
                  <a:tab pos="2862263" algn="r"/>
                </a:tabLst>
                <a:defRPr>
                  <a:solidFill>
                    <a:schemeClr val="tx1"/>
                  </a:solidFill>
                  <a:latin typeface="Arial" panose="020B0604020202020204" pitchFamily="34" charset="0"/>
                </a:defRPr>
              </a:lvl9pPr>
            </a:lstStyle>
            <a:p>
              <a:pPr algn="ctr">
                <a:lnSpc>
                  <a:spcPct val="120000"/>
                </a:lnSpc>
              </a:pPr>
              <a:r>
                <a:rPr lang="hu-HU" altLang="hu-HU">
                  <a:cs typeface="Arial" panose="020B0604020202020204" pitchFamily="34" charset="0"/>
                </a:rPr>
                <a:t>cryostat sections</a:t>
              </a:r>
              <a:endParaRPr lang="hu-HU" altLang="hu-HU" sz="1400">
                <a:cs typeface="Arial" panose="020B0604020202020204" pitchFamily="34" charset="0"/>
              </a:endParaRPr>
            </a:p>
            <a:p>
              <a:pPr algn="ctr">
                <a:lnSpc>
                  <a:spcPct val="130000"/>
                </a:lnSpc>
              </a:pPr>
              <a:r>
                <a:rPr lang="hu-HU" altLang="hu-HU" sz="1400">
                  <a:cs typeface="Arial" panose="020B0604020202020204" pitchFamily="34" charset="0"/>
                </a:rPr>
                <a:t>300 mm thick    12-20 mm thick</a:t>
              </a:r>
            </a:p>
          </p:txBody>
        </p:sp>
        <p:sp>
          <p:nvSpPr>
            <p:cNvPr id="85000" name="Line 8">
              <a:extLst>
                <a:ext uri="{FF2B5EF4-FFF2-40B4-BE49-F238E27FC236}">
                  <a16:creationId xmlns:a16="http://schemas.microsoft.com/office/drawing/2014/main" id="{ECAD0A82-03A1-2712-EF0A-017C5DBBFA07}"/>
                </a:ext>
              </a:extLst>
            </p:cNvPr>
            <p:cNvSpPr>
              <a:spLocks noChangeShapeType="1"/>
            </p:cNvSpPr>
            <p:nvPr/>
          </p:nvSpPr>
          <p:spPr bwMode="auto">
            <a:xfrm>
              <a:off x="3512" y="1927"/>
              <a:ext cx="1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5001" name="Line 9">
              <a:extLst>
                <a:ext uri="{FF2B5EF4-FFF2-40B4-BE49-F238E27FC236}">
                  <a16:creationId xmlns:a16="http://schemas.microsoft.com/office/drawing/2014/main" id="{C05D0E7D-422B-2D01-D6A2-4507014D29E2}"/>
                </a:ext>
              </a:extLst>
            </p:cNvPr>
            <p:cNvSpPr>
              <a:spLocks noChangeShapeType="1"/>
            </p:cNvSpPr>
            <p:nvPr/>
          </p:nvSpPr>
          <p:spPr bwMode="auto">
            <a:xfrm>
              <a:off x="4355" y="1929"/>
              <a:ext cx="0" cy="1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5002" name="Text Box 10">
              <a:extLst>
                <a:ext uri="{FF2B5EF4-FFF2-40B4-BE49-F238E27FC236}">
                  <a16:creationId xmlns:a16="http://schemas.microsoft.com/office/drawing/2014/main" id="{37C3BFE7-68C9-EBD5-29A6-3A48AB28AD27}"/>
                </a:ext>
              </a:extLst>
            </p:cNvPr>
            <p:cNvSpPr txBox="1">
              <a:spLocks noChangeArrowheads="1"/>
            </p:cNvSpPr>
            <p:nvPr/>
          </p:nvSpPr>
          <p:spPr bwMode="auto">
            <a:xfrm>
              <a:off x="4715" y="2456"/>
              <a:ext cx="930" cy="410"/>
            </a:xfrm>
            <a:prstGeom prst="rect">
              <a:avLst/>
            </a:prstGeom>
            <a:solidFill>
              <a:schemeClr val="bg1"/>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i="1">
                  <a:cs typeface="Arial" panose="020B0604020202020204" pitchFamily="34" charset="0"/>
                </a:rPr>
                <a:t>in situ</a:t>
              </a:r>
            </a:p>
            <a:p>
              <a:pPr algn="ctr"/>
              <a:r>
                <a:rPr lang="hu-HU" altLang="hu-HU">
                  <a:cs typeface="Arial" panose="020B0604020202020204" pitchFamily="34" charset="0"/>
                </a:rPr>
                <a:t>hybridization</a:t>
              </a:r>
            </a:p>
          </p:txBody>
        </p:sp>
        <p:sp>
          <p:nvSpPr>
            <p:cNvPr id="85003" name="Text Box 11">
              <a:extLst>
                <a:ext uri="{FF2B5EF4-FFF2-40B4-BE49-F238E27FC236}">
                  <a16:creationId xmlns:a16="http://schemas.microsoft.com/office/drawing/2014/main" id="{3799E3BD-F772-CDF6-EE51-9372818AB7AF}"/>
                </a:ext>
              </a:extLst>
            </p:cNvPr>
            <p:cNvSpPr txBox="1">
              <a:spLocks noChangeArrowheads="1"/>
            </p:cNvSpPr>
            <p:nvPr/>
          </p:nvSpPr>
          <p:spPr bwMode="auto">
            <a:xfrm>
              <a:off x="3417" y="3000"/>
              <a:ext cx="1722" cy="237"/>
            </a:xfrm>
            <a:prstGeom prst="rect">
              <a:avLst/>
            </a:prstGeom>
            <a:solidFill>
              <a:schemeClr val="bg1"/>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laser capture microscopy</a:t>
              </a:r>
            </a:p>
          </p:txBody>
        </p:sp>
        <p:sp>
          <p:nvSpPr>
            <p:cNvPr id="85004" name="Text Box 12">
              <a:extLst>
                <a:ext uri="{FF2B5EF4-FFF2-40B4-BE49-F238E27FC236}">
                  <a16:creationId xmlns:a16="http://schemas.microsoft.com/office/drawing/2014/main" id="{734AFBB0-CC75-3311-CFA9-E75B8D3FC155}"/>
                </a:ext>
              </a:extLst>
            </p:cNvPr>
            <p:cNvSpPr txBox="1">
              <a:spLocks noChangeArrowheads="1"/>
            </p:cNvSpPr>
            <p:nvPr/>
          </p:nvSpPr>
          <p:spPr bwMode="auto">
            <a:xfrm>
              <a:off x="3910" y="3555"/>
              <a:ext cx="738" cy="237"/>
            </a:xfrm>
            <a:prstGeom prst="rect">
              <a:avLst/>
            </a:prstGeom>
            <a:solidFill>
              <a:srgbClr val="FFFF99"/>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cs typeface="Arial" panose="020B0604020202020204" pitchFamily="34" charset="0"/>
                </a:rPr>
                <a:t>genomics</a:t>
              </a:r>
            </a:p>
          </p:txBody>
        </p:sp>
        <p:sp>
          <p:nvSpPr>
            <p:cNvPr id="85005" name="Text Box 13">
              <a:extLst>
                <a:ext uri="{FF2B5EF4-FFF2-40B4-BE49-F238E27FC236}">
                  <a16:creationId xmlns:a16="http://schemas.microsoft.com/office/drawing/2014/main" id="{91E7E11A-FCA3-2350-4291-2EB0D2169506}"/>
                </a:ext>
              </a:extLst>
            </p:cNvPr>
            <p:cNvSpPr txBox="1">
              <a:spLocks noChangeArrowheads="1"/>
            </p:cNvSpPr>
            <p:nvPr/>
          </p:nvSpPr>
          <p:spPr bwMode="auto">
            <a:xfrm>
              <a:off x="2231" y="3415"/>
              <a:ext cx="1106" cy="410"/>
            </a:xfrm>
            <a:prstGeom prst="rect">
              <a:avLst/>
            </a:prstGeom>
            <a:solidFill>
              <a:srgbClr val="FFFF99"/>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a:cs typeface="Arial" panose="020B0604020202020204" pitchFamily="34" charset="0"/>
                </a:rPr>
                <a:t>neurochemistry</a:t>
              </a:r>
            </a:p>
            <a:p>
              <a:pPr algn="ctr"/>
              <a:r>
                <a:rPr lang="hu-HU" altLang="hu-HU">
                  <a:cs typeface="Arial" panose="020B0604020202020204" pitchFamily="34" charset="0"/>
                </a:rPr>
                <a:t>proteomics</a:t>
              </a:r>
            </a:p>
          </p:txBody>
        </p:sp>
        <p:sp>
          <p:nvSpPr>
            <p:cNvPr id="85006" name="Text Box 14">
              <a:extLst>
                <a:ext uri="{FF2B5EF4-FFF2-40B4-BE49-F238E27FC236}">
                  <a16:creationId xmlns:a16="http://schemas.microsoft.com/office/drawing/2014/main" id="{014078F1-C90B-C2ED-630D-363B623369B7}"/>
                </a:ext>
              </a:extLst>
            </p:cNvPr>
            <p:cNvSpPr txBox="1">
              <a:spLocks noChangeArrowheads="1"/>
            </p:cNvSpPr>
            <p:nvPr/>
          </p:nvSpPr>
          <p:spPr bwMode="auto">
            <a:xfrm>
              <a:off x="293" y="3412"/>
              <a:ext cx="1106" cy="410"/>
            </a:xfrm>
            <a:prstGeom prst="rect">
              <a:avLst/>
            </a:prstGeom>
            <a:solidFill>
              <a:srgbClr val="FFFF99"/>
            </a:solidFill>
            <a:ln w="9525">
              <a:solidFill>
                <a:schemeClr val="tx1"/>
              </a:solidFill>
              <a:miter lim="800000"/>
              <a:headEnd/>
              <a:tailEnd/>
            </a:ln>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a:cs typeface="Arial" panose="020B0604020202020204" pitchFamily="34" charset="0"/>
                </a:rPr>
                <a:t>neurochemistry</a:t>
              </a:r>
            </a:p>
            <a:p>
              <a:pPr algn="ctr"/>
              <a:r>
                <a:rPr lang="hu-HU" altLang="hu-HU">
                  <a:cs typeface="Arial" panose="020B0604020202020204" pitchFamily="34" charset="0"/>
                </a:rPr>
                <a:t>proteomics</a:t>
              </a:r>
            </a:p>
          </p:txBody>
        </p:sp>
        <p:sp>
          <p:nvSpPr>
            <p:cNvPr id="85007" name="Line 15">
              <a:extLst>
                <a:ext uri="{FF2B5EF4-FFF2-40B4-BE49-F238E27FC236}">
                  <a16:creationId xmlns:a16="http://schemas.microsoft.com/office/drawing/2014/main" id="{A75E3D31-1782-6A7B-E975-1F0C8C290A7F}"/>
                </a:ext>
              </a:extLst>
            </p:cNvPr>
            <p:cNvSpPr>
              <a:spLocks noChangeShapeType="1"/>
            </p:cNvSpPr>
            <p:nvPr/>
          </p:nvSpPr>
          <p:spPr bwMode="auto">
            <a:xfrm flipH="1">
              <a:off x="1061" y="559"/>
              <a:ext cx="680"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08" name="Line 16">
              <a:extLst>
                <a:ext uri="{FF2B5EF4-FFF2-40B4-BE49-F238E27FC236}">
                  <a16:creationId xmlns:a16="http://schemas.microsoft.com/office/drawing/2014/main" id="{2530A31C-1CC1-D9EF-8F97-B56836E7E4E5}"/>
                </a:ext>
              </a:extLst>
            </p:cNvPr>
            <p:cNvSpPr>
              <a:spLocks noChangeShapeType="1"/>
            </p:cNvSpPr>
            <p:nvPr/>
          </p:nvSpPr>
          <p:spPr bwMode="auto">
            <a:xfrm>
              <a:off x="3322" y="558"/>
              <a:ext cx="68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09" name="Line 17">
              <a:extLst>
                <a:ext uri="{FF2B5EF4-FFF2-40B4-BE49-F238E27FC236}">
                  <a16:creationId xmlns:a16="http://schemas.microsoft.com/office/drawing/2014/main" id="{4567ED56-CEFB-ED1B-393B-F50C087322DA}"/>
                </a:ext>
              </a:extLst>
            </p:cNvPr>
            <p:cNvSpPr>
              <a:spLocks noChangeShapeType="1"/>
            </p:cNvSpPr>
            <p:nvPr/>
          </p:nvSpPr>
          <p:spPr bwMode="auto">
            <a:xfrm>
              <a:off x="2502" y="563"/>
              <a:ext cx="0"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0" name="Line 18">
              <a:extLst>
                <a:ext uri="{FF2B5EF4-FFF2-40B4-BE49-F238E27FC236}">
                  <a16:creationId xmlns:a16="http://schemas.microsoft.com/office/drawing/2014/main" id="{068706CE-255B-905E-4287-900AF4E0A0E5}"/>
                </a:ext>
              </a:extLst>
            </p:cNvPr>
            <p:cNvSpPr>
              <a:spLocks noChangeShapeType="1"/>
            </p:cNvSpPr>
            <p:nvPr/>
          </p:nvSpPr>
          <p:spPr bwMode="auto">
            <a:xfrm>
              <a:off x="4400" y="1357"/>
              <a:ext cx="0"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1" name="Line 19">
              <a:extLst>
                <a:ext uri="{FF2B5EF4-FFF2-40B4-BE49-F238E27FC236}">
                  <a16:creationId xmlns:a16="http://schemas.microsoft.com/office/drawing/2014/main" id="{9EC3BCC1-E44D-EBD8-540B-B467B2835D1F}"/>
                </a:ext>
              </a:extLst>
            </p:cNvPr>
            <p:cNvSpPr>
              <a:spLocks noChangeAspect="1" noChangeShapeType="1"/>
            </p:cNvSpPr>
            <p:nvPr/>
          </p:nvSpPr>
          <p:spPr bwMode="auto">
            <a:xfrm flipH="1">
              <a:off x="4271" y="2134"/>
              <a:ext cx="431" cy="8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2" name="Line 20">
              <a:extLst>
                <a:ext uri="{FF2B5EF4-FFF2-40B4-BE49-F238E27FC236}">
                  <a16:creationId xmlns:a16="http://schemas.microsoft.com/office/drawing/2014/main" id="{7056E965-A32F-D7F0-A863-672559167265}"/>
                </a:ext>
              </a:extLst>
            </p:cNvPr>
            <p:cNvSpPr>
              <a:spLocks noChangeAspect="1" noChangeShapeType="1"/>
            </p:cNvSpPr>
            <p:nvPr/>
          </p:nvSpPr>
          <p:spPr bwMode="auto">
            <a:xfrm>
              <a:off x="4917" y="2134"/>
              <a:ext cx="158"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3" name="Line 21">
              <a:extLst>
                <a:ext uri="{FF2B5EF4-FFF2-40B4-BE49-F238E27FC236}">
                  <a16:creationId xmlns:a16="http://schemas.microsoft.com/office/drawing/2014/main" id="{572A4088-ADF6-6CBB-0788-8E8B68ACE211}"/>
                </a:ext>
              </a:extLst>
            </p:cNvPr>
            <p:cNvSpPr>
              <a:spLocks noChangeShapeType="1"/>
            </p:cNvSpPr>
            <p:nvPr/>
          </p:nvSpPr>
          <p:spPr bwMode="auto">
            <a:xfrm>
              <a:off x="4279" y="3242"/>
              <a:ext cx="0"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4" name="Line 22">
              <a:extLst>
                <a:ext uri="{FF2B5EF4-FFF2-40B4-BE49-F238E27FC236}">
                  <a16:creationId xmlns:a16="http://schemas.microsoft.com/office/drawing/2014/main" id="{C11F645A-0F25-AD8A-116D-2FF9E6857C08}"/>
                </a:ext>
              </a:extLst>
            </p:cNvPr>
            <p:cNvSpPr>
              <a:spLocks noChangeShapeType="1"/>
            </p:cNvSpPr>
            <p:nvPr/>
          </p:nvSpPr>
          <p:spPr bwMode="auto">
            <a:xfrm>
              <a:off x="2510" y="1369"/>
              <a:ext cx="0" cy="2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5" name="Line 23">
              <a:extLst>
                <a:ext uri="{FF2B5EF4-FFF2-40B4-BE49-F238E27FC236}">
                  <a16:creationId xmlns:a16="http://schemas.microsoft.com/office/drawing/2014/main" id="{997367EF-6944-6370-AB41-9327D5BDAB3E}"/>
                </a:ext>
              </a:extLst>
            </p:cNvPr>
            <p:cNvSpPr>
              <a:spLocks noChangeShapeType="1"/>
            </p:cNvSpPr>
            <p:nvPr/>
          </p:nvSpPr>
          <p:spPr bwMode="auto">
            <a:xfrm>
              <a:off x="848" y="1362"/>
              <a:ext cx="0" cy="2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5016" name="Line 24">
              <a:extLst>
                <a:ext uri="{FF2B5EF4-FFF2-40B4-BE49-F238E27FC236}">
                  <a16:creationId xmlns:a16="http://schemas.microsoft.com/office/drawing/2014/main" id="{C6396063-F71B-1744-D492-E604D6BBBAB7}"/>
                </a:ext>
              </a:extLst>
            </p:cNvPr>
            <p:cNvSpPr>
              <a:spLocks noChangeAspect="1" noChangeShapeType="1"/>
            </p:cNvSpPr>
            <p:nvPr/>
          </p:nvSpPr>
          <p:spPr bwMode="auto">
            <a:xfrm flipH="1">
              <a:off x="3152" y="2128"/>
              <a:ext cx="623" cy="12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WP_20150324_003">
            <a:extLst>
              <a:ext uri="{FF2B5EF4-FFF2-40B4-BE49-F238E27FC236}">
                <a16:creationId xmlns:a16="http://schemas.microsoft.com/office/drawing/2014/main" id="{8ED6E55D-BCC1-09BE-E3F2-6C0D9D5B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006475"/>
            <a:ext cx="7921625" cy="444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IMG_1326">
            <a:extLst>
              <a:ext uri="{FF2B5EF4-FFF2-40B4-BE49-F238E27FC236}">
                <a16:creationId xmlns:a16="http://schemas.microsoft.com/office/drawing/2014/main" id="{167ED868-155D-D2F8-36E3-C3A643451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788988"/>
            <a:ext cx="7921625" cy="528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20A7A30C-8F7E-F650-F1CB-69D49D024C44}"/>
              </a:ext>
            </a:extLst>
          </p:cNvPr>
          <p:cNvSpPr txBox="1">
            <a:spLocks noChangeArrowheads="1"/>
          </p:cNvSpPr>
          <p:nvPr/>
        </p:nvSpPr>
        <p:spPr bwMode="auto">
          <a:xfrm>
            <a:off x="2143125" y="1493838"/>
            <a:ext cx="5308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935538" algn="r"/>
              </a:tabLst>
              <a:defRPr>
                <a:solidFill>
                  <a:schemeClr val="tx1"/>
                </a:solidFill>
                <a:latin typeface="Arial" panose="020B0604020202020204" pitchFamily="34" charset="0"/>
              </a:defRPr>
            </a:lvl1pPr>
            <a:lvl2pPr marL="37931725" indent="-37474525">
              <a:tabLst>
                <a:tab pos="4935538" algn="r"/>
              </a:tabLst>
              <a:defRPr>
                <a:solidFill>
                  <a:schemeClr val="tx1"/>
                </a:solidFill>
                <a:latin typeface="Arial" panose="020B0604020202020204" pitchFamily="34" charset="0"/>
              </a:defRPr>
            </a:lvl2pPr>
            <a:lvl3pPr>
              <a:tabLst>
                <a:tab pos="4935538" algn="r"/>
              </a:tabLst>
              <a:defRPr>
                <a:solidFill>
                  <a:schemeClr val="tx1"/>
                </a:solidFill>
                <a:latin typeface="Arial" panose="020B0604020202020204" pitchFamily="34" charset="0"/>
              </a:defRPr>
            </a:lvl3pPr>
            <a:lvl4pPr>
              <a:tabLst>
                <a:tab pos="4935538" algn="r"/>
              </a:tabLst>
              <a:defRPr>
                <a:solidFill>
                  <a:schemeClr val="tx1"/>
                </a:solidFill>
                <a:latin typeface="Arial" panose="020B0604020202020204" pitchFamily="34" charset="0"/>
              </a:defRPr>
            </a:lvl4pPr>
            <a:lvl5pPr>
              <a:tabLst>
                <a:tab pos="4935538" algn="r"/>
              </a:tabLst>
              <a:defRPr>
                <a:solidFill>
                  <a:schemeClr val="tx1"/>
                </a:solidFill>
                <a:latin typeface="Arial" panose="020B0604020202020204" pitchFamily="34" charset="0"/>
              </a:defRPr>
            </a:lvl5pPr>
            <a:lvl6pPr marL="457200" fontAlgn="base">
              <a:spcBef>
                <a:spcPct val="0"/>
              </a:spcBef>
              <a:spcAft>
                <a:spcPct val="0"/>
              </a:spcAft>
              <a:tabLst>
                <a:tab pos="4935538" algn="r"/>
              </a:tabLst>
              <a:defRPr>
                <a:solidFill>
                  <a:schemeClr val="tx1"/>
                </a:solidFill>
                <a:latin typeface="Arial" panose="020B0604020202020204" pitchFamily="34" charset="0"/>
              </a:defRPr>
            </a:lvl6pPr>
            <a:lvl7pPr marL="914400" fontAlgn="base">
              <a:spcBef>
                <a:spcPct val="0"/>
              </a:spcBef>
              <a:spcAft>
                <a:spcPct val="0"/>
              </a:spcAft>
              <a:tabLst>
                <a:tab pos="4935538" algn="r"/>
              </a:tabLst>
              <a:defRPr>
                <a:solidFill>
                  <a:schemeClr val="tx1"/>
                </a:solidFill>
                <a:latin typeface="Arial" panose="020B0604020202020204" pitchFamily="34" charset="0"/>
              </a:defRPr>
            </a:lvl7pPr>
            <a:lvl8pPr marL="1371600" fontAlgn="base">
              <a:spcBef>
                <a:spcPct val="0"/>
              </a:spcBef>
              <a:spcAft>
                <a:spcPct val="0"/>
              </a:spcAft>
              <a:tabLst>
                <a:tab pos="4935538" algn="r"/>
              </a:tabLst>
              <a:defRPr>
                <a:solidFill>
                  <a:schemeClr val="tx1"/>
                </a:solidFill>
                <a:latin typeface="Arial" panose="020B0604020202020204" pitchFamily="34" charset="0"/>
              </a:defRPr>
            </a:lvl8pPr>
            <a:lvl9pPr marL="1828800" fontAlgn="base">
              <a:spcBef>
                <a:spcPct val="0"/>
              </a:spcBef>
              <a:spcAft>
                <a:spcPct val="0"/>
              </a:spcAft>
              <a:tabLst>
                <a:tab pos="4935538" algn="r"/>
              </a:tabLst>
              <a:defRPr>
                <a:solidFill>
                  <a:schemeClr val="tx1"/>
                </a:solidFill>
                <a:latin typeface="Arial" panose="020B0604020202020204" pitchFamily="34" charset="0"/>
              </a:defRPr>
            </a:lvl9pPr>
          </a:lstStyle>
          <a:p>
            <a:pPr>
              <a:lnSpc>
                <a:spcPct val="150000"/>
              </a:lnSpc>
            </a:pPr>
            <a:r>
              <a:rPr lang="hu-HU" altLang="hu-HU" sz="2400">
                <a:solidFill>
                  <a:srgbClr val="FF0000"/>
                </a:solidFill>
                <a:cs typeface="Arial" panose="020B0604020202020204" pitchFamily="34" charset="0"/>
              </a:rPr>
              <a:t>agyminták száma </a:t>
            </a:r>
            <a:r>
              <a:rPr lang="hu-HU" altLang="hu-HU" sz="2000">
                <a:solidFill>
                  <a:srgbClr val="FF0000"/>
                </a:solidFill>
                <a:cs typeface="Arial" panose="020B0604020202020204" pitchFamily="34" charset="0"/>
              </a:rPr>
              <a:t>(2016. május 25.):</a:t>
            </a:r>
          </a:p>
          <a:p>
            <a:pPr>
              <a:lnSpc>
                <a:spcPct val="150000"/>
              </a:lnSpc>
            </a:pPr>
            <a:endParaRPr lang="hu-HU" altLang="hu-HU" sz="2400">
              <a:solidFill>
                <a:srgbClr val="FF0000"/>
              </a:solidFill>
              <a:cs typeface="Arial" panose="020B0604020202020204" pitchFamily="34" charset="0"/>
            </a:endParaRPr>
          </a:p>
          <a:p>
            <a:pPr>
              <a:lnSpc>
                <a:spcPct val="150000"/>
              </a:lnSpc>
            </a:pPr>
            <a:r>
              <a:rPr lang="hu-HU" altLang="hu-HU" sz="2000">
                <a:solidFill>
                  <a:srgbClr val="0000FF"/>
                </a:solidFill>
                <a:cs typeface="Arial" panose="020B0604020202020204" pitchFamily="34" charset="0"/>
              </a:rPr>
              <a:t>mikrodisszekciós minták	60150</a:t>
            </a:r>
          </a:p>
          <a:p>
            <a:pPr>
              <a:lnSpc>
                <a:spcPct val="150000"/>
              </a:lnSpc>
            </a:pPr>
            <a:r>
              <a:rPr lang="hu-HU" altLang="hu-HU" sz="2000">
                <a:solidFill>
                  <a:srgbClr val="0000FF"/>
                </a:solidFill>
                <a:cs typeface="Arial" panose="020B0604020202020204" pitchFamily="34" charset="0"/>
              </a:rPr>
              <a:t>szövetblokkok</a:t>
            </a:r>
            <a:r>
              <a:rPr lang="hu-HU" altLang="hu-HU" sz="2000">
                <a:solidFill>
                  <a:srgbClr val="0000FF"/>
                </a:solidFill>
                <a:ea typeface="ＭＳ Ｐゴシック" panose="020B0600070205080204" pitchFamily="34" charset="-128"/>
                <a:cs typeface="Arial" panose="020B0604020202020204" pitchFamily="34" charset="0"/>
              </a:rPr>
              <a:t>	</a:t>
            </a:r>
            <a:r>
              <a:rPr lang="hu-HU" altLang="hu-HU" sz="2000">
                <a:solidFill>
                  <a:srgbClr val="0000FF"/>
                </a:solidFill>
                <a:cs typeface="Arial" panose="020B0604020202020204" pitchFamily="34" charset="0"/>
              </a:rPr>
              <a:t>1199</a:t>
            </a:r>
          </a:p>
          <a:p>
            <a:pPr>
              <a:lnSpc>
                <a:spcPct val="150000"/>
              </a:lnSpc>
            </a:pPr>
            <a:r>
              <a:rPr lang="hu-HU" altLang="hu-HU" sz="2000">
                <a:solidFill>
                  <a:srgbClr val="0000FF"/>
                </a:solidFill>
                <a:cs typeface="Arial" panose="020B0604020202020204" pitchFamily="34" charset="0"/>
              </a:rPr>
              <a:t>idegsebészeti minták	205</a:t>
            </a:r>
            <a:endParaRPr lang="hu-HU" altLang="hu-HU" sz="2000">
              <a:solidFill>
                <a:srgbClr val="0000FF"/>
              </a:solidFill>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2658EB82-2AAA-7587-88D7-65750F5133AF}"/>
              </a:ext>
            </a:extLst>
          </p:cNvPr>
          <p:cNvSpPr txBox="1">
            <a:spLocks noChangeArrowheads="1"/>
          </p:cNvSpPr>
          <p:nvPr/>
        </p:nvSpPr>
        <p:spPr bwMode="auto">
          <a:xfrm>
            <a:off x="852488" y="2276475"/>
            <a:ext cx="7416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az emberi agy funkcionális MRI vizsgálata</a:t>
            </a:r>
          </a:p>
          <a:p>
            <a:pPr algn="ctr">
              <a:lnSpc>
                <a:spcPct val="130000"/>
              </a:lnSpc>
            </a:pPr>
            <a:endParaRPr lang="hu-HU" altLang="hu-HU" sz="2400" b="1">
              <a:solidFill>
                <a:srgbClr val="FF0000"/>
              </a:solidFill>
              <a:ea typeface="ＭＳ Ｐゴシック" panose="020B0600070205080204" pitchFamily="34" charset="-128"/>
              <a:cs typeface="Arial" panose="020B0604020202020204" pitchFamily="34" charset="0"/>
            </a:endParaRP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hu-HU" altLang="hu-HU"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25">
            <a:extLst>
              <a:ext uri="{FF2B5EF4-FFF2-40B4-BE49-F238E27FC236}">
                <a16:creationId xmlns:a16="http://schemas.microsoft.com/office/drawing/2014/main" id="{21189518-9E9C-3A9C-7F52-E5ADC291E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95300"/>
            <a:ext cx="8229600" cy="5843588"/>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a16="http://schemas.microsoft.com/office/drawing/2014/main" id="{217478C8-AB1C-7DCF-0EF8-B29858B9DAB7}"/>
              </a:ext>
            </a:extLst>
          </p:cNvPr>
          <p:cNvSpPr txBox="1">
            <a:spLocks noChangeArrowheads="1"/>
          </p:cNvSpPr>
          <p:nvPr/>
        </p:nvSpPr>
        <p:spPr bwMode="auto">
          <a:xfrm>
            <a:off x="495300" y="5413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cs typeface="Arial" panose="020B0604020202020204" pitchFamily="34" charset="0"/>
              </a:rPr>
              <a:t>1951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page30_4abra">
            <a:extLst>
              <a:ext uri="{FF2B5EF4-FFF2-40B4-BE49-F238E27FC236}">
                <a16:creationId xmlns:a16="http://schemas.microsoft.com/office/drawing/2014/main" id="{8D4B6CC8-9BAE-C1A3-78BC-7BADB233D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2300"/>
            <a:ext cx="4251325" cy="2878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2163" name="Picture 4" descr="Fitzgerald_page24">
            <a:extLst>
              <a:ext uri="{FF2B5EF4-FFF2-40B4-BE49-F238E27FC236}">
                <a16:creationId xmlns:a16="http://schemas.microsoft.com/office/drawing/2014/main" id="{E63BCD57-58DE-D315-3EB0-5C03B240C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612775"/>
            <a:ext cx="3392488" cy="2878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2164" name="Text Box 6">
            <a:extLst>
              <a:ext uri="{FF2B5EF4-FFF2-40B4-BE49-F238E27FC236}">
                <a16:creationId xmlns:a16="http://schemas.microsoft.com/office/drawing/2014/main" id="{03348C6B-198B-BB9F-06C3-3A47E07F77E8}"/>
              </a:ext>
            </a:extLst>
          </p:cNvPr>
          <p:cNvSpPr txBox="1">
            <a:spLocks noChangeArrowheads="1"/>
          </p:cNvSpPr>
          <p:nvPr/>
        </p:nvSpPr>
        <p:spPr bwMode="auto">
          <a:xfrm>
            <a:off x="2211388" y="190500"/>
            <a:ext cx="469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solidFill>
                  <a:srgbClr val="FF0000"/>
                </a:solidFill>
                <a:ea typeface="ＭＳ Ｐゴシック" panose="020B0600070205080204" pitchFamily="34" charset="-128"/>
                <a:cs typeface="Arial" panose="020B0604020202020204" pitchFamily="34" charset="0"/>
              </a:rPr>
              <a:t>MRI – mágneses rezonancia képalkotás</a:t>
            </a:r>
          </a:p>
        </p:txBody>
      </p:sp>
      <p:sp>
        <p:nvSpPr>
          <p:cNvPr id="92165" name="Text Box 9">
            <a:extLst>
              <a:ext uri="{FF2B5EF4-FFF2-40B4-BE49-F238E27FC236}">
                <a16:creationId xmlns:a16="http://schemas.microsoft.com/office/drawing/2014/main" id="{956FADD1-BC28-27D8-C0B0-923D1AB51B84}"/>
              </a:ext>
            </a:extLst>
          </p:cNvPr>
          <p:cNvSpPr txBox="1">
            <a:spLocks noChangeArrowheads="1"/>
          </p:cNvSpPr>
          <p:nvPr/>
        </p:nvSpPr>
        <p:spPr bwMode="auto">
          <a:xfrm>
            <a:off x="4968875" y="3735388"/>
            <a:ext cx="265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solidFill>
                  <a:schemeClr val="tx2"/>
                </a:solidFill>
                <a:ea typeface="ＭＳ Ｐゴシック" panose="020B0600070205080204" pitchFamily="34" charset="-128"/>
                <a:cs typeface="Arial" panose="020B0604020202020204" pitchFamily="34" charset="0"/>
              </a:rPr>
              <a:t>Horizontális agyszelet</a:t>
            </a:r>
          </a:p>
        </p:txBody>
      </p:sp>
      <p:pic>
        <p:nvPicPr>
          <p:cNvPr id="92166" name="Picture 14" descr="Kandel_page374-magyar">
            <a:extLst>
              <a:ext uri="{FF2B5EF4-FFF2-40B4-BE49-F238E27FC236}">
                <a16:creationId xmlns:a16="http://schemas.microsoft.com/office/drawing/2014/main" id="{EBE13231-2312-77B1-0862-CD492820B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716338"/>
            <a:ext cx="28178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7" name="Group 10">
            <a:extLst>
              <a:ext uri="{FF2B5EF4-FFF2-40B4-BE49-F238E27FC236}">
                <a16:creationId xmlns:a16="http://schemas.microsoft.com/office/drawing/2014/main" id="{8765CF8A-1F68-F1A5-AFEA-C02D6152ABF1}"/>
              </a:ext>
            </a:extLst>
          </p:cNvPr>
          <p:cNvGrpSpPr>
            <a:grpSpLocks/>
          </p:cNvGrpSpPr>
          <p:nvPr/>
        </p:nvGrpSpPr>
        <p:grpSpPr bwMode="auto">
          <a:xfrm>
            <a:off x="3779838" y="4176713"/>
            <a:ext cx="5138737" cy="2492375"/>
            <a:chOff x="2381" y="2631"/>
            <a:chExt cx="3237" cy="1570"/>
          </a:xfrm>
        </p:grpSpPr>
        <p:pic>
          <p:nvPicPr>
            <p:cNvPr id="92168" name="Picture 8" descr="Fitzgerald_page25B+C">
              <a:extLst>
                <a:ext uri="{FF2B5EF4-FFF2-40B4-BE49-F238E27FC236}">
                  <a16:creationId xmlns:a16="http://schemas.microsoft.com/office/drawing/2014/main" id="{57E4DDA0-D1BC-FBC1-C46D-737A1279C3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2631"/>
              <a:ext cx="3237" cy="157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2169" name="Picture 7" descr="page20_1-1db">
              <a:extLst>
                <a:ext uri="{FF2B5EF4-FFF2-40B4-BE49-F238E27FC236}">
                  <a16:creationId xmlns:a16="http://schemas.microsoft.com/office/drawing/2014/main" id="{98C5E87D-44A5-67BE-1BBD-E1680F99C5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6" y="2647"/>
              <a:ext cx="1288"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70" name="Text Box 8">
            <a:extLst>
              <a:ext uri="{FF2B5EF4-FFF2-40B4-BE49-F238E27FC236}">
                <a16:creationId xmlns:a16="http://schemas.microsoft.com/office/drawing/2014/main" id="{138E690B-8A6A-05C6-AF23-90A2BA8225B0}"/>
              </a:ext>
            </a:extLst>
          </p:cNvPr>
          <p:cNvSpPr txBox="1">
            <a:spLocks noChangeArrowheads="1"/>
          </p:cNvSpPr>
          <p:nvPr/>
        </p:nvSpPr>
        <p:spPr bwMode="auto">
          <a:xfrm>
            <a:off x="53975" y="3581400"/>
            <a:ext cx="169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400">
                <a:solidFill>
                  <a:schemeClr val="tx2"/>
                </a:solidFill>
                <a:ea typeface="ＭＳ Ｐゴシック" panose="020B0600070205080204" pitchFamily="34" charset="-128"/>
                <a:cs typeface="Arial" panose="020B0604020202020204" pitchFamily="34" charset="0"/>
              </a:rPr>
              <a:t>Nyugalmi állapot    </a:t>
            </a:r>
          </a:p>
        </p:txBody>
      </p:sp>
      <p:sp>
        <p:nvSpPr>
          <p:cNvPr id="92171" name="Text Box 10">
            <a:extLst>
              <a:ext uri="{FF2B5EF4-FFF2-40B4-BE49-F238E27FC236}">
                <a16:creationId xmlns:a16="http://schemas.microsoft.com/office/drawing/2014/main" id="{1C86B70E-4E35-AA04-2EC0-46484D4EF0E3}"/>
              </a:ext>
            </a:extLst>
          </p:cNvPr>
          <p:cNvSpPr txBox="1">
            <a:spLocks noChangeArrowheads="1"/>
          </p:cNvSpPr>
          <p:nvPr/>
        </p:nvSpPr>
        <p:spPr bwMode="auto">
          <a:xfrm>
            <a:off x="69850"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400">
                <a:solidFill>
                  <a:schemeClr val="tx2"/>
                </a:solidFill>
                <a:ea typeface="ＭＳ Ｐゴシック" panose="020B0600070205080204" pitchFamily="34" charset="-128"/>
                <a:cs typeface="Arial" panose="020B0604020202020204" pitchFamily="34" charset="0"/>
              </a:rPr>
              <a:t>Izgalmi állapot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0">
            <a:extLst>
              <a:ext uri="{FF2B5EF4-FFF2-40B4-BE49-F238E27FC236}">
                <a16:creationId xmlns:a16="http://schemas.microsoft.com/office/drawing/2014/main" id="{3F12059C-EFC0-8F66-40E9-23449E5F0092}"/>
              </a:ext>
            </a:extLst>
          </p:cNvPr>
          <p:cNvSpPr txBox="1">
            <a:spLocks noChangeArrowheads="1"/>
          </p:cNvSpPr>
          <p:nvPr/>
        </p:nvSpPr>
        <p:spPr bwMode="auto">
          <a:xfrm>
            <a:off x="307975" y="5899150"/>
            <a:ext cx="850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600">
                <a:ea typeface="ＭＳ Ｐゴシック" panose="020B0600070205080204" pitchFamily="34" charset="-128"/>
                <a:cs typeface="Arial" panose="020B0604020202020204" pitchFamily="34" charset="0"/>
              </a:rPr>
              <a:t>150 horizontális agyszelet 1 mm távolságra egymástól</a:t>
            </a:r>
          </a:p>
        </p:txBody>
      </p:sp>
      <p:pic>
        <p:nvPicPr>
          <p:cNvPr id="94211" name="Picture 3" descr="Turlough_page378A">
            <a:extLst>
              <a:ext uri="{FF2B5EF4-FFF2-40B4-BE49-F238E27FC236}">
                <a16:creationId xmlns:a16="http://schemas.microsoft.com/office/drawing/2014/main" id="{435F9D45-00B9-BDE9-924D-55238124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554038"/>
            <a:ext cx="4149725" cy="2324100"/>
          </a:xfrm>
          <a:prstGeom prst="rect">
            <a:avLst/>
          </a:prstGeom>
          <a:noFill/>
          <a:ln w="12700">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94212" name="Picture 4" descr="Turlough_page378B">
            <a:extLst>
              <a:ext uri="{FF2B5EF4-FFF2-40B4-BE49-F238E27FC236}">
                <a16:creationId xmlns:a16="http://schemas.microsoft.com/office/drawing/2014/main" id="{BD2AB0D9-CBE2-F232-165E-1EA5B3258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554038"/>
            <a:ext cx="4149725" cy="2324100"/>
          </a:xfrm>
          <a:prstGeom prst="rect">
            <a:avLst/>
          </a:prstGeom>
          <a:noFill/>
          <a:ln w="12700">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94213" name="Picture 5" descr="Turlough_page378C">
            <a:extLst>
              <a:ext uri="{FF2B5EF4-FFF2-40B4-BE49-F238E27FC236}">
                <a16:creationId xmlns:a16="http://schemas.microsoft.com/office/drawing/2014/main" id="{444A2C34-6293-18B8-C376-D38B7DF3F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209925"/>
            <a:ext cx="4149725" cy="2324100"/>
          </a:xfrm>
          <a:prstGeom prst="rect">
            <a:avLst/>
          </a:prstGeom>
          <a:noFill/>
          <a:ln w="12700">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94214" name="Picture 6" descr="Turlough_page378D">
            <a:extLst>
              <a:ext uri="{FF2B5EF4-FFF2-40B4-BE49-F238E27FC236}">
                <a16:creationId xmlns:a16="http://schemas.microsoft.com/office/drawing/2014/main" id="{221E2402-E2F6-2013-ED5D-89CF71A97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338" y="3209925"/>
            <a:ext cx="4149725" cy="2324100"/>
          </a:xfrm>
          <a:prstGeom prst="rect">
            <a:avLst/>
          </a:prstGeom>
          <a:noFill/>
          <a:ln w="12700">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descr="MRI-osszes">
            <a:extLst>
              <a:ext uri="{FF2B5EF4-FFF2-40B4-BE49-F238E27FC236}">
                <a16:creationId xmlns:a16="http://schemas.microsoft.com/office/drawing/2014/main" id="{B0743C74-BBF6-C479-4F71-86BB86657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a:extLst>
              <a:ext uri="{FF2B5EF4-FFF2-40B4-BE49-F238E27FC236}">
                <a16:creationId xmlns:a16="http://schemas.microsoft.com/office/drawing/2014/main" id="{27B146AA-99FE-C361-5EB5-E243B703B7DD}"/>
              </a:ext>
            </a:extLst>
          </p:cNvPr>
          <p:cNvSpPr txBox="1">
            <a:spLocks noChangeArrowheads="1"/>
          </p:cNvSpPr>
          <p:nvPr/>
        </p:nvSpPr>
        <p:spPr bwMode="auto">
          <a:xfrm>
            <a:off x="898525" y="6297613"/>
            <a:ext cx="2652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solidFill>
                  <a:schemeClr val="bg1"/>
                </a:solidFill>
                <a:ea typeface="ＭＳ Ｐゴシック" panose="020B0600070205080204" pitchFamily="34" charset="-128"/>
                <a:cs typeface="Arial" panose="020B0604020202020204" pitchFamily="34" charset="0"/>
              </a:rPr>
              <a:t>akut fájdalom – kézen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03032"/>
        </a:solidFill>
        <a:effectLst/>
      </p:bgPr>
    </p:bg>
    <p:spTree>
      <p:nvGrpSpPr>
        <p:cNvPr id="1" name=""/>
        <p:cNvGrpSpPr/>
        <p:nvPr/>
      </p:nvGrpSpPr>
      <p:grpSpPr>
        <a:xfrm>
          <a:off x="0" y="0"/>
          <a:ext cx="0" cy="0"/>
          <a:chOff x="0" y="0"/>
          <a:chExt cx="0" cy="0"/>
        </a:xfrm>
      </p:grpSpPr>
      <p:pic>
        <p:nvPicPr>
          <p:cNvPr id="98306" name="Picture 2" descr="86">
            <a:extLst>
              <a:ext uri="{FF2B5EF4-FFF2-40B4-BE49-F238E27FC236}">
                <a16:creationId xmlns:a16="http://schemas.microsoft.com/office/drawing/2014/main" id="{31E84663-8D75-1629-294D-BAADFB521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484313"/>
            <a:ext cx="4414837"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13" descr="63_mod">
            <a:extLst>
              <a:ext uri="{FF2B5EF4-FFF2-40B4-BE49-F238E27FC236}">
                <a16:creationId xmlns:a16="http://schemas.microsoft.com/office/drawing/2014/main" id="{851610C0-B28D-C5E4-BE0C-EC89EFBFD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1482725"/>
            <a:ext cx="442277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8" name="Group 22">
            <a:extLst>
              <a:ext uri="{FF2B5EF4-FFF2-40B4-BE49-F238E27FC236}">
                <a16:creationId xmlns:a16="http://schemas.microsoft.com/office/drawing/2014/main" id="{48AED30F-1B18-1CDB-B280-B44D75AA792E}"/>
              </a:ext>
            </a:extLst>
          </p:cNvPr>
          <p:cNvGrpSpPr>
            <a:grpSpLocks/>
          </p:cNvGrpSpPr>
          <p:nvPr/>
        </p:nvGrpSpPr>
        <p:grpSpPr bwMode="auto">
          <a:xfrm>
            <a:off x="3044825" y="196850"/>
            <a:ext cx="2635250" cy="1617663"/>
            <a:chOff x="1918" y="124"/>
            <a:chExt cx="1660" cy="1019"/>
          </a:xfrm>
        </p:grpSpPr>
        <p:pic>
          <p:nvPicPr>
            <p:cNvPr id="98309" name="Picture 8" descr="insulaábra-A-FF">
              <a:extLst>
                <a:ext uri="{FF2B5EF4-FFF2-40B4-BE49-F238E27FC236}">
                  <a16:creationId xmlns:a16="http://schemas.microsoft.com/office/drawing/2014/main" id="{647FAAF6-B2A8-FE54-1732-B290ADA09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 y="124"/>
              <a:ext cx="1462" cy="101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8310" name="Line 9">
              <a:extLst>
                <a:ext uri="{FF2B5EF4-FFF2-40B4-BE49-F238E27FC236}">
                  <a16:creationId xmlns:a16="http://schemas.microsoft.com/office/drawing/2014/main" id="{C3DFEC92-7C30-949C-8289-D37440105740}"/>
                </a:ext>
              </a:extLst>
            </p:cNvPr>
            <p:cNvSpPr>
              <a:spLocks noChangeShapeType="1"/>
            </p:cNvSpPr>
            <p:nvPr/>
          </p:nvSpPr>
          <p:spPr bwMode="auto">
            <a:xfrm>
              <a:off x="2121" y="754"/>
              <a:ext cx="14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8311" name="Line 10">
              <a:extLst>
                <a:ext uri="{FF2B5EF4-FFF2-40B4-BE49-F238E27FC236}">
                  <a16:creationId xmlns:a16="http://schemas.microsoft.com/office/drawing/2014/main" id="{900C31E5-1026-7DCE-9D72-723FA86EAF49}"/>
                </a:ext>
              </a:extLst>
            </p:cNvPr>
            <p:cNvSpPr>
              <a:spLocks noChangeShapeType="1"/>
            </p:cNvSpPr>
            <p:nvPr/>
          </p:nvSpPr>
          <p:spPr bwMode="auto">
            <a:xfrm>
              <a:off x="2121" y="584"/>
              <a:ext cx="14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8312" name="Text Box 11">
              <a:extLst>
                <a:ext uri="{FF2B5EF4-FFF2-40B4-BE49-F238E27FC236}">
                  <a16:creationId xmlns:a16="http://schemas.microsoft.com/office/drawing/2014/main" id="{824697C3-1C2F-7502-16F3-FE0FF6E93E39}"/>
                </a:ext>
              </a:extLst>
            </p:cNvPr>
            <p:cNvSpPr txBox="1">
              <a:spLocks noChangeArrowheads="1"/>
            </p:cNvSpPr>
            <p:nvPr/>
          </p:nvSpPr>
          <p:spPr bwMode="auto">
            <a:xfrm>
              <a:off x="1922" y="490"/>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200">
                  <a:solidFill>
                    <a:schemeClr val="hlink"/>
                  </a:solidFill>
                  <a:cs typeface="Arial" panose="020B0604020202020204" pitchFamily="34" charset="0"/>
                </a:rPr>
                <a:t>A</a:t>
              </a:r>
            </a:p>
          </p:txBody>
        </p:sp>
        <p:sp>
          <p:nvSpPr>
            <p:cNvPr id="98313" name="Text Box 12">
              <a:extLst>
                <a:ext uri="{FF2B5EF4-FFF2-40B4-BE49-F238E27FC236}">
                  <a16:creationId xmlns:a16="http://schemas.microsoft.com/office/drawing/2014/main" id="{DC62C08B-ED41-7380-5C77-363B50D3264B}"/>
                </a:ext>
              </a:extLst>
            </p:cNvPr>
            <p:cNvSpPr txBox="1">
              <a:spLocks noChangeArrowheads="1"/>
            </p:cNvSpPr>
            <p:nvPr/>
          </p:nvSpPr>
          <p:spPr bwMode="auto">
            <a:xfrm>
              <a:off x="1918" y="660"/>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200">
                  <a:solidFill>
                    <a:schemeClr val="hlink"/>
                  </a:solidFill>
                  <a:cs typeface="Arial" panose="020B0604020202020204" pitchFamily="34" charset="0"/>
                </a:rPr>
                <a:t>B</a:t>
              </a:r>
            </a:p>
          </p:txBody>
        </p:sp>
      </p:grpSp>
      <p:sp>
        <p:nvSpPr>
          <p:cNvPr id="98314" name="Text Box 29">
            <a:extLst>
              <a:ext uri="{FF2B5EF4-FFF2-40B4-BE49-F238E27FC236}">
                <a16:creationId xmlns:a16="http://schemas.microsoft.com/office/drawing/2014/main" id="{737F4495-9E9D-13AA-A1A7-D6D65E18C92D}"/>
              </a:ext>
            </a:extLst>
          </p:cNvPr>
          <p:cNvSpPr txBox="1">
            <a:spLocks noChangeArrowheads="1"/>
          </p:cNvSpPr>
          <p:nvPr/>
        </p:nvSpPr>
        <p:spPr bwMode="auto">
          <a:xfrm>
            <a:off x="539750" y="15240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800" b="1">
                <a:solidFill>
                  <a:schemeClr val="hlink"/>
                </a:solidFill>
                <a:cs typeface="Arial" panose="020B0604020202020204" pitchFamily="34" charset="0"/>
              </a:rPr>
              <a:t>A</a:t>
            </a:r>
          </a:p>
        </p:txBody>
      </p:sp>
      <p:sp>
        <p:nvSpPr>
          <p:cNvPr id="98315" name="Text Box 30">
            <a:extLst>
              <a:ext uri="{FF2B5EF4-FFF2-40B4-BE49-F238E27FC236}">
                <a16:creationId xmlns:a16="http://schemas.microsoft.com/office/drawing/2014/main" id="{B86C1832-9C3E-41CE-EDA3-313FCCD17F70}"/>
              </a:ext>
            </a:extLst>
          </p:cNvPr>
          <p:cNvSpPr txBox="1">
            <a:spLocks noChangeArrowheads="1"/>
          </p:cNvSpPr>
          <p:nvPr/>
        </p:nvSpPr>
        <p:spPr bwMode="auto">
          <a:xfrm>
            <a:off x="8307388" y="1528763"/>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800" b="1">
                <a:solidFill>
                  <a:schemeClr val="hlink"/>
                </a:solidFill>
                <a:cs typeface="Arial" panose="020B0604020202020204" pitchFamily="34" charset="0"/>
              </a:rPr>
              <a:t>B</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1D15CCA1-9D6C-BB1E-D654-40557BA3734F}"/>
              </a:ext>
            </a:extLst>
          </p:cNvPr>
          <p:cNvSpPr txBox="1">
            <a:spLocks noChangeArrowheads="1"/>
          </p:cNvSpPr>
          <p:nvPr/>
        </p:nvSpPr>
        <p:spPr bwMode="auto">
          <a:xfrm>
            <a:off x="1538288" y="946150"/>
            <a:ext cx="604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hu-HU" altLang="hu-HU" sz="2200" b="1">
                <a:solidFill>
                  <a:srgbClr val="FF0000"/>
                </a:solidFill>
                <a:ea typeface="ＭＳ Ｐゴシック" panose="020B0600070205080204" pitchFamily="34" charset="-128"/>
                <a:cs typeface="Arial" panose="020B0604020202020204" pitchFamily="34" charset="0"/>
              </a:rPr>
              <a:t>Fájdalom hatására aktiválódó agyterületek funkcionális felosztása</a:t>
            </a:r>
          </a:p>
        </p:txBody>
      </p:sp>
      <p:sp>
        <p:nvSpPr>
          <p:cNvPr id="100355" name="Text Box 2">
            <a:extLst>
              <a:ext uri="{FF2B5EF4-FFF2-40B4-BE49-F238E27FC236}">
                <a16:creationId xmlns:a16="http://schemas.microsoft.com/office/drawing/2014/main" id="{5D7133F8-6768-2D1D-018E-164B40DEE9F3}"/>
              </a:ext>
            </a:extLst>
          </p:cNvPr>
          <p:cNvSpPr txBox="1">
            <a:spLocks noChangeArrowheads="1"/>
          </p:cNvSpPr>
          <p:nvPr/>
        </p:nvSpPr>
        <p:spPr bwMode="auto">
          <a:xfrm>
            <a:off x="1009650" y="2260600"/>
            <a:ext cx="74501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54013" algn="l"/>
              </a:tabLst>
              <a:defRPr>
                <a:solidFill>
                  <a:schemeClr val="tx1"/>
                </a:solidFill>
                <a:latin typeface="Arial" panose="020B0604020202020204" pitchFamily="34" charset="0"/>
              </a:defRPr>
            </a:lvl1pPr>
            <a:lvl2pPr marL="37931725" indent="-37474525">
              <a:tabLst>
                <a:tab pos="354013" algn="l"/>
              </a:tabLst>
              <a:defRPr>
                <a:solidFill>
                  <a:schemeClr val="tx1"/>
                </a:solidFill>
                <a:latin typeface="Arial" panose="020B0604020202020204" pitchFamily="34" charset="0"/>
              </a:defRPr>
            </a:lvl2pPr>
            <a:lvl3pPr>
              <a:tabLst>
                <a:tab pos="354013" algn="l"/>
              </a:tabLst>
              <a:defRPr>
                <a:solidFill>
                  <a:schemeClr val="tx1"/>
                </a:solidFill>
                <a:latin typeface="Arial" panose="020B0604020202020204" pitchFamily="34" charset="0"/>
              </a:defRPr>
            </a:lvl3pPr>
            <a:lvl4pPr>
              <a:tabLst>
                <a:tab pos="354013" algn="l"/>
              </a:tabLst>
              <a:defRPr>
                <a:solidFill>
                  <a:schemeClr val="tx1"/>
                </a:solidFill>
                <a:latin typeface="Arial" panose="020B0604020202020204" pitchFamily="34" charset="0"/>
              </a:defRPr>
            </a:lvl4pPr>
            <a:lvl5pPr>
              <a:tabLst>
                <a:tab pos="354013" algn="l"/>
              </a:tabLst>
              <a:defRPr>
                <a:solidFill>
                  <a:schemeClr val="tx1"/>
                </a:solidFill>
                <a:latin typeface="Arial" panose="020B0604020202020204" pitchFamily="34" charset="0"/>
              </a:defRPr>
            </a:lvl5pPr>
            <a:lvl6pPr marL="457200" fontAlgn="base">
              <a:spcBef>
                <a:spcPct val="0"/>
              </a:spcBef>
              <a:spcAft>
                <a:spcPct val="0"/>
              </a:spcAft>
              <a:tabLst>
                <a:tab pos="354013" algn="l"/>
              </a:tabLst>
              <a:defRPr>
                <a:solidFill>
                  <a:schemeClr val="tx1"/>
                </a:solidFill>
                <a:latin typeface="Arial" panose="020B0604020202020204" pitchFamily="34" charset="0"/>
              </a:defRPr>
            </a:lvl6pPr>
            <a:lvl7pPr marL="914400" fontAlgn="base">
              <a:spcBef>
                <a:spcPct val="0"/>
              </a:spcBef>
              <a:spcAft>
                <a:spcPct val="0"/>
              </a:spcAft>
              <a:tabLst>
                <a:tab pos="354013" algn="l"/>
              </a:tabLst>
              <a:defRPr>
                <a:solidFill>
                  <a:schemeClr val="tx1"/>
                </a:solidFill>
                <a:latin typeface="Arial" panose="020B0604020202020204" pitchFamily="34" charset="0"/>
              </a:defRPr>
            </a:lvl7pPr>
            <a:lvl8pPr marL="1371600" fontAlgn="base">
              <a:spcBef>
                <a:spcPct val="0"/>
              </a:spcBef>
              <a:spcAft>
                <a:spcPct val="0"/>
              </a:spcAft>
              <a:tabLst>
                <a:tab pos="354013" algn="l"/>
              </a:tabLst>
              <a:defRPr>
                <a:solidFill>
                  <a:schemeClr val="tx1"/>
                </a:solidFill>
                <a:latin typeface="Arial" panose="020B0604020202020204" pitchFamily="34" charset="0"/>
              </a:defRPr>
            </a:lvl8pPr>
            <a:lvl9pPr marL="1828800" fontAlgn="base">
              <a:spcBef>
                <a:spcPct val="0"/>
              </a:spcBef>
              <a:spcAft>
                <a:spcPct val="0"/>
              </a:spcAft>
              <a:tabLst>
                <a:tab pos="354013" algn="l"/>
              </a:tabLst>
              <a:defRPr>
                <a:solidFill>
                  <a:schemeClr val="tx1"/>
                </a:solidFill>
                <a:latin typeface="Arial" panose="020B0604020202020204" pitchFamily="34" charset="0"/>
              </a:defRPr>
            </a:lvl9pPr>
          </a:lstStyle>
          <a:p>
            <a:pPr eaLnBrk="0" hangingPunct="0">
              <a:lnSpc>
                <a:spcPct val="200000"/>
              </a:lnSpc>
            </a:pPr>
            <a:r>
              <a:rPr lang="hu-HU" altLang="hu-HU" sz="1600" b="1">
                <a:ea typeface="ＭＳ Ｐゴシック" panose="020B0600070205080204" pitchFamily="34" charset="-128"/>
                <a:cs typeface="Arial" panose="020B0604020202020204" pitchFamily="34" charset="0"/>
              </a:rPr>
              <a:t>I.	A fájdalmat „felismerő”, karakterizáló és lokalizáló agykérgi területek</a:t>
            </a:r>
          </a:p>
          <a:p>
            <a:pPr eaLnBrk="0" hangingPunct="0">
              <a:lnSpc>
                <a:spcPct val="200000"/>
              </a:lnSpc>
            </a:pPr>
            <a:r>
              <a:rPr lang="hu-HU" altLang="hu-HU" sz="1600" b="1">
                <a:ea typeface="ＭＳ Ｐゴシック" panose="020B0600070205080204" pitchFamily="34" charset="-128"/>
                <a:cs typeface="Arial" panose="020B0604020202020204" pitchFamily="34" charset="0"/>
              </a:rPr>
              <a:t>II.	Fájdalom hatására aktiválódó szenzorimotor agykérgi területek</a:t>
            </a:r>
          </a:p>
          <a:p>
            <a:pPr eaLnBrk="0" hangingPunct="0">
              <a:lnSpc>
                <a:spcPct val="200000"/>
              </a:lnSpc>
            </a:pPr>
            <a:r>
              <a:rPr lang="hu-HU" altLang="hu-HU" sz="1600" b="1">
                <a:ea typeface="ＭＳ Ｐゴシック" panose="020B0600070205080204" pitchFamily="34" charset="-128"/>
                <a:cs typeface="Arial" panose="020B0604020202020204" pitchFamily="34" charset="0"/>
              </a:rPr>
              <a:t>III.	A fájdalom szignált kiemelő és továbbító kérgi areák</a:t>
            </a:r>
          </a:p>
          <a:p>
            <a:pPr eaLnBrk="0" hangingPunct="0">
              <a:lnSpc>
                <a:spcPct val="200000"/>
              </a:lnSpc>
            </a:pPr>
            <a:r>
              <a:rPr lang="hu-HU" altLang="hu-HU" sz="1600" b="1">
                <a:ea typeface="ＭＳ Ｐゴシック" panose="020B0600070205080204" pitchFamily="34" charset="-128"/>
                <a:cs typeface="Arial" panose="020B0604020202020204" pitchFamily="34" charset="0"/>
              </a:rPr>
              <a:t>IV.	Fájdalom hatására aktiválódó emocionális/motivációs agyi areák</a:t>
            </a:r>
          </a:p>
          <a:p>
            <a:pPr eaLnBrk="0" hangingPunct="0">
              <a:lnSpc>
                <a:spcPct val="200000"/>
              </a:lnSpc>
            </a:pPr>
            <a:r>
              <a:rPr lang="hu-HU" altLang="hu-HU" sz="1600" b="1">
                <a:ea typeface="ＭＳ Ｐゴシック" panose="020B0600070205080204" pitchFamily="34" charset="-128"/>
                <a:cs typeface="Arial" panose="020B0604020202020204" pitchFamily="34" charset="0"/>
              </a:rPr>
              <a:t>V.	Fájdalom hatására aktiválódó kognitív agyterületek </a:t>
            </a:r>
            <a:endParaRPr lang="en-US" altLang="hu-HU" sz="1600" b="1">
              <a:ea typeface="ＭＳ Ｐゴシック" panose="020B0600070205080204" pitchFamily="34" charset="-128"/>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a:extLst>
              <a:ext uri="{FF2B5EF4-FFF2-40B4-BE49-F238E27FC236}">
                <a16:creationId xmlns:a16="http://schemas.microsoft.com/office/drawing/2014/main" id="{F819C286-2595-88AD-580E-044004BD87BD}"/>
              </a:ext>
            </a:extLst>
          </p:cNvPr>
          <p:cNvSpPr txBox="1">
            <a:spLocks noChangeArrowheads="1"/>
          </p:cNvSpPr>
          <p:nvPr/>
        </p:nvSpPr>
        <p:spPr bwMode="auto">
          <a:xfrm>
            <a:off x="1927225" y="539750"/>
            <a:ext cx="5262563" cy="5427663"/>
          </a:xfrm>
          <a:prstGeom prst="rect">
            <a:avLst/>
          </a:prstGeom>
          <a:noFill/>
          <a:ln w="9525">
            <a:noFill/>
            <a:miter lim="800000"/>
            <a:headEnd/>
            <a:tailEnd/>
          </a:ln>
          <a:effectLst/>
        </p:spPr>
        <p:txBody>
          <a:bodyPr wrap="none">
            <a:spAutoFit/>
          </a:bodyPr>
          <a:lstStyle>
            <a:lvl1pPr defTabSz="457200">
              <a:tabLst>
                <a:tab pos="542925" algn="l"/>
                <a:tab pos="895350" algn="l"/>
                <a:tab pos="1254125" algn="l"/>
              </a:tabLst>
              <a:defRPr>
                <a:solidFill>
                  <a:schemeClr val="tx1"/>
                </a:solidFill>
                <a:latin typeface="Arial" panose="020B0604020202020204" pitchFamily="34" charset="0"/>
              </a:defRPr>
            </a:lvl1pPr>
            <a:lvl2pPr marL="37931725" indent="-37474525" defTabSz="457200">
              <a:tabLst>
                <a:tab pos="542925" algn="l"/>
                <a:tab pos="895350" algn="l"/>
                <a:tab pos="1254125" algn="l"/>
              </a:tabLst>
              <a:defRPr>
                <a:solidFill>
                  <a:schemeClr val="tx1"/>
                </a:solidFill>
                <a:latin typeface="Arial" panose="020B0604020202020204" pitchFamily="34" charset="0"/>
              </a:defRPr>
            </a:lvl2pPr>
            <a:lvl3pPr>
              <a:tabLst>
                <a:tab pos="542925" algn="l"/>
                <a:tab pos="895350" algn="l"/>
                <a:tab pos="1254125" algn="l"/>
              </a:tabLst>
              <a:defRPr>
                <a:solidFill>
                  <a:schemeClr val="tx1"/>
                </a:solidFill>
                <a:latin typeface="Arial" panose="020B0604020202020204" pitchFamily="34" charset="0"/>
              </a:defRPr>
            </a:lvl3pPr>
            <a:lvl4pPr>
              <a:tabLst>
                <a:tab pos="542925" algn="l"/>
                <a:tab pos="895350" algn="l"/>
                <a:tab pos="1254125" algn="l"/>
              </a:tabLst>
              <a:defRPr>
                <a:solidFill>
                  <a:schemeClr val="tx1"/>
                </a:solidFill>
                <a:latin typeface="Arial" panose="020B0604020202020204" pitchFamily="34" charset="0"/>
              </a:defRPr>
            </a:lvl4pPr>
            <a:lvl5pPr>
              <a:tabLst>
                <a:tab pos="542925" algn="l"/>
                <a:tab pos="895350" algn="l"/>
                <a:tab pos="1254125" algn="l"/>
              </a:tabLst>
              <a:defRPr>
                <a:solidFill>
                  <a:schemeClr val="tx1"/>
                </a:solidFill>
                <a:latin typeface="Arial" panose="020B0604020202020204" pitchFamily="34" charset="0"/>
              </a:defRPr>
            </a:lvl5pPr>
            <a:lvl6pPr marL="457200" fontAlgn="base">
              <a:spcBef>
                <a:spcPct val="0"/>
              </a:spcBef>
              <a:spcAft>
                <a:spcPct val="0"/>
              </a:spcAft>
              <a:tabLst>
                <a:tab pos="542925" algn="l"/>
                <a:tab pos="895350" algn="l"/>
                <a:tab pos="1254125" algn="l"/>
              </a:tabLst>
              <a:defRPr>
                <a:solidFill>
                  <a:schemeClr val="tx1"/>
                </a:solidFill>
                <a:latin typeface="Arial" panose="020B0604020202020204" pitchFamily="34" charset="0"/>
              </a:defRPr>
            </a:lvl6pPr>
            <a:lvl7pPr marL="914400" fontAlgn="base">
              <a:spcBef>
                <a:spcPct val="0"/>
              </a:spcBef>
              <a:spcAft>
                <a:spcPct val="0"/>
              </a:spcAft>
              <a:tabLst>
                <a:tab pos="542925" algn="l"/>
                <a:tab pos="895350" algn="l"/>
                <a:tab pos="1254125" algn="l"/>
              </a:tabLst>
              <a:defRPr>
                <a:solidFill>
                  <a:schemeClr val="tx1"/>
                </a:solidFill>
                <a:latin typeface="Arial" panose="020B0604020202020204" pitchFamily="34" charset="0"/>
              </a:defRPr>
            </a:lvl7pPr>
            <a:lvl8pPr marL="1371600" fontAlgn="base">
              <a:spcBef>
                <a:spcPct val="0"/>
              </a:spcBef>
              <a:spcAft>
                <a:spcPct val="0"/>
              </a:spcAft>
              <a:tabLst>
                <a:tab pos="542925" algn="l"/>
                <a:tab pos="895350" algn="l"/>
                <a:tab pos="1254125" algn="l"/>
              </a:tabLst>
              <a:defRPr>
                <a:solidFill>
                  <a:schemeClr val="tx1"/>
                </a:solidFill>
                <a:latin typeface="Arial" panose="020B0604020202020204" pitchFamily="34" charset="0"/>
              </a:defRPr>
            </a:lvl8pPr>
            <a:lvl9pPr marL="1828800" fontAlgn="base">
              <a:spcBef>
                <a:spcPct val="0"/>
              </a:spcBef>
              <a:spcAft>
                <a:spcPct val="0"/>
              </a:spcAft>
              <a:tabLst>
                <a:tab pos="542925" algn="l"/>
                <a:tab pos="895350" algn="l"/>
                <a:tab pos="1254125" algn="l"/>
              </a:tabLst>
              <a:defRPr>
                <a:solidFill>
                  <a:schemeClr val="tx1"/>
                </a:solidFill>
                <a:latin typeface="Arial" panose="020B0604020202020204" pitchFamily="34" charset="0"/>
              </a:defRPr>
            </a:lvl9pPr>
          </a:lstStyle>
          <a:p>
            <a:pPr eaLnBrk="0" hangingPunct="0">
              <a:lnSpc>
                <a:spcPct val="105000"/>
              </a:lnSpc>
            </a:pPr>
            <a:endParaRPr lang="hu-HU" altLang="hu-HU" sz="1400" b="1">
              <a:latin typeface="Times New Roman" panose="02020603050405020304" pitchFamily="18" charset="0"/>
              <a:ea typeface="ＭＳ Ｐゴシック" panose="020B0600070205080204" pitchFamily="34" charset="-128"/>
              <a:cs typeface="Arial" panose="020B0604020202020204" pitchFamily="34" charset="0"/>
            </a:endParaRPr>
          </a:p>
          <a:p>
            <a:pPr eaLnBrk="0" hangingPunct="0">
              <a:lnSpc>
                <a:spcPct val="120000"/>
              </a:lnSpc>
            </a:pPr>
            <a:r>
              <a:rPr lang="hu-HU" altLang="hu-HU" sz="1400" b="1">
                <a:ea typeface="ＭＳ Ｐゴシック" panose="020B0600070205080204" pitchFamily="34" charset="-128"/>
                <a:cs typeface="Arial" panose="020B0604020202020204" pitchFamily="34" charset="0"/>
              </a:rPr>
              <a:t>I. </a:t>
            </a:r>
            <a:r>
              <a:rPr lang="en-US" altLang="hu-HU" sz="1400" b="1">
                <a:ea typeface="ＭＳ Ｐゴシック" panose="020B0600070205080204" pitchFamily="34" charset="-128"/>
                <a:cs typeface="Arial" panose="020B0604020202020204" pitchFamily="34" charset="0"/>
              </a:rPr>
              <a:t>Localization and sensory-discriminative aspects of pain</a:t>
            </a:r>
            <a:endParaRPr lang="hu-HU" altLang="hu-HU" sz="1400" b="1">
              <a:ea typeface="ＭＳ Ｐゴシック" panose="020B0600070205080204" pitchFamily="34" charset="-128"/>
              <a:cs typeface="Arial" panose="020B0604020202020204" pitchFamily="34" charset="0"/>
            </a:endParaRPr>
          </a:p>
          <a:p>
            <a:pPr eaLnBrk="0" hangingPunct="0">
              <a:lnSpc>
                <a:spcPct val="120000"/>
              </a:lnSpc>
            </a:pPr>
            <a:r>
              <a:rPr lang="hu-HU" altLang="hu-HU" sz="1000">
                <a:ea typeface="ＭＳ Ｐゴシック" panose="020B0600070205080204" pitchFamily="34" charset="-128"/>
                <a:cs typeface="Arial" panose="020B0604020202020204" pitchFamily="34" charset="0"/>
              </a:rPr>
              <a:t>	</a:t>
            </a:r>
            <a:r>
              <a:rPr lang="hu-HU" altLang="hu-HU" sz="1000">
                <a:solidFill>
                  <a:srgbClr val="CC0000"/>
                </a:solidFill>
                <a:ea typeface="ＭＳ Ｐゴシック" panose="020B0600070205080204" pitchFamily="34" charset="-128"/>
                <a:cs typeface="Arial" panose="020B0604020202020204" pitchFamily="34" charset="0"/>
              </a:rPr>
              <a:t>primary somatosensory cortex (S1 area)</a:t>
            </a:r>
          </a:p>
          <a:p>
            <a:pPr eaLnBrk="0" hangingPunct="0">
              <a:lnSpc>
                <a:spcPct val="120000"/>
              </a:lnSpc>
            </a:pPr>
            <a:r>
              <a:rPr lang="hu-HU" altLang="hu-HU" sz="1000">
                <a:solidFill>
                  <a:srgbClr val="FF0000"/>
                </a:solidFill>
                <a:ea typeface="ＭＳ Ｐゴシック" panose="020B0600070205080204" pitchFamily="34" charset="-128"/>
                <a:cs typeface="Arial" panose="020B0604020202020204" pitchFamily="34" charset="0"/>
              </a:rPr>
              <a:t>	</a:t>
            </a:r>
            <a:r>
              <a:rPr lang="hu-HU" altLang="hu-HU" sz="1000">
                <a:solidFill>
                  <a:srgbClr val="FF9900"/>
                </a:solidFill>
                <a:ea typeface="ＭＳ Ｐゴシック" panose="020B0600070205080204" pitchFamily="34" charset="-128"/>
                <a:cs typeface="Arial" panose="020B0604020202020204" pitchFamily="34" charset="0"/>
              </a:rPr>
              <a:t>secondary somatosensory cortex (S2 area)</a:t>
            </a:r>
          </a:p>
          <a:p>
            <a:pPr eaLnBrk="0" hangingPunct="0">
              <a:lnSpc>
                <a:spcPct val="120000"/>
              </a:lnSpc>
            </a:pPr>
            <a:r>
              <a:rPr lang="hu-HU" altLang="hu-HU" sz="1000">
                <a:solidFill>
                  <a:srgbClr val="FF0000"/>
                </a:solidFill>
                <a:ea typeface="ＭＳ Ｐゴシック" panose="020B0600070205080204" pitchFamily="34" charset="-128"/>
                <a:cs typeface="Arial" panose="020B0604020202020204" pitchFamily="34" charset="0"/>
              </a:rPr>
              <a:t>	</a:t>
            </a:r>
            <a:r>
              <a:rPr lang="hu-HU" altLang="hu-HU" sz="1000">
                <a:solidFill>
                  <a:srgbClr val="6600CC"/>
                </a:solidFill>
                <a:ea typeface="ＭＳ Ｐゴシック" panose="020B0600070205080204" pitchFamily="34" charset="-128"/>
                <a:cs typeface="Arial" panose="020B0604020202020204" pitchFamily="34" charset="0"/>
              </a:rPr>
              <a:t>viscerosensory cortical area (posterior insular cortex)</a:t>
            </a:r>
          </a:p>
          <a:p>
            <a:pPr eaLnBrk="0" hangingPunct="0">
              <a:lnSpc>
                <a:spcPct val="120000"/>
              </a:lnSpc>
            </a:pPr>
            <a:endParaRPr lang="hu-HU" altLang="hu-HU" sz="1000">
              <a:solidFill>
                <a:srgbClr val="FF0000"/>
              </a:solidFill>
              <a:ea typeface="ＭＳ Ｐゴシック" panose="020B0600070205080204" pitchFamily="34" charset="-128"/>
              <a:cs typeface="Arial" panose="020B0604020202020204" pitchFamily="34" charset="0"/>
            </a:endParaRPr>
          </a:p>
          <a:p>
            <a:pPr eaLnBrk="0" hangingPunct="0">
              <a:lnSpc>
                <a:spcPct val="120000"/>
              </a:lnSpc>
            </a:pPr>
            <a:r>
              <a:rPr lang="hu-HU" altLang="hu-HU" sz="1400" b="1">
                <a:ea typeface="ＭＳ Ｐゴシック" panose="020B0600070205080204" pitchFamily="34" charset="-128"/>
                <a:cs typeface="Arial" panose="020B0604020202020204" pitchFamily="34" charset="0"/>
              </a:rPr>
              <a:t>II. Pain-related sensorimotor activities</a:t>
            </a:r>
          </a:p>
          <a:p>
            <a:pPr eaLnBrk="0" hangingPunct="0">
              <a:lnSpc>
                <a:spcPct val="120000"/>
              </a:lnSpc>
            </a:pPr>
            <a:r>
              <a:rPr lang="hu-HU" altLang="hu-HU" sz="1000">
                <a:ea typeface="ＭＳ Ｐゴシック" panose="020B0600070205080204" pitchFamily="34" charset="-128"/>
                <a:cs typeface="Arial" panose="020B0604020202020204" pitchFamily="34" charset="0"/>
              </a:rPr>
              <a:t>	</a:t>
            </a:r>
            <a:r>
              <a:rPr lang="hu-HU" altLang="hu-HU" sz="1000">
                <a:solidFill>
                  <a:srgbClr val="000000"/>
                </a:solidFill>
                <a:ea typeface="ＭＳ Ｐゴシック" panose="020B0600070205080204" pitchFamily="34" charset="-128"/>
                <a:cs typeface="Arial" panose="020B0604020202020204" pitchFamily="34" charset="0"/>
              </a:rPr>
              <a:t>sensorimotor areas: </a:t>
            </a:r>
            <a:r>
              <a:rPr lang="hu-HU" altLang="hu-HU" sz="1000">
                <a:solidFill>
                  <a:srgbClr val="FF66CC"/>
                </a:solidFill>
                <a:ea typeface="ＭＳ Ｐゴシック" panose="020B0600070205080204" pitchFamily="34" charset="-128"/>
                <a:cs typeface="Arial" panose="020B0604020202020204" pitchFamily="34" charset="0"/>
              </a:rPr>
              <a:t>superior parietal lobule </a:t>
            </a:r>
            <a:r>
              <a:rPr lang="hu-HU" altLang="hu-HU" sz="1000">
                <a:solidFill>
                  <a:srgbClr val="000000"/>
                </a:solidFill>
                <a:ea typeface="ＭＳ Ｐゴシック" panose="020B0600070205080204" pitchFamily="34" charset="-128"/>
                <a:cs typeface="Arial" panose="020B0604020202020204" pitchFamily="34" charset="0"/>
              </a:rPr>
              <a:t>- </a:t>
            </a:r>
            <a:r>
              <a:rPr lang="hu-HU" altLang="hu-HU" sz="1000">
                <a:solidFill>
                  <a:srgbClr val="3366FF"/>
                </a:solidFill>
                <a:ea typeface="ＭＳ Ｐゴシック" panose="020B0600070205080204" pitchFamily="34" charset="-128"/>
                <a:cs typeface="Arial" panose="020B0604020202020204" pitchFamily="34" charset="0"/>
              </a:rPr>
              <a:t>premotor cortical area</a:t>
            </a:r>
            <a:endParaRPr lang="hu-HU" altLang="hu-HU" sz="1000">
              <a:solidFill>
                <a:srgbClr val="FFBAEC"/>
              </a:solidFill>
              <a:ea typeface="ＭＳ Ｐゴシック" panose="020B0600070205080204" pitchFamily="34" charset="-128"/>
              <a:cs typeface="Arial" panose="020B0604020202020204" pitchFamily="34" charset="0"/>
            </a:endParaRP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mid-cingulate cortex </a:t>
            </a:r>
            <a:r>
              <a:rPr lang="hu-HU" altLang="hu-HU" sz="1000">
                <a:solidFill>
                  <a:srgbClr val="000000"/>
                </a:solidFill>
                <a:ea typeface="ＭＳ Ｐゴシック" panose="020B0600070205080204" pitchFamily="34" charset="-128"/>
                <a:cs typeface="Arial" panose="020B0604020202020204" pitchFamily="34" charset="0"/>
              </a:rPr>
              <a:t>- </a:t>
            </a:r>
            <a:r>
              <a:rPr lang="hu-HU" altLang="hu-HU" sz="1000">
                <a:solidFill>
                  <a:srgbClr val="6600CC"/>
                </a:solidFill>
                <a:ea typeface="ＭＳ Ｐゴシック" panose="020B0600070205080204" pitchFamily="34" charset="-128"/>
                <a:cs typeface="Arial" panose="020B0604020202020204" pitchFamily="34" charset="0"/>
              </a:rPr>
              <a:t>mid/dorsal posterior insular cortex</a:t>
            </a:r>
            <a:r>
              <a:rPr lang="hu-HU" altLang="hu-HU" sz="1000">
                <a:solidFill>
                  <a:srgbClr val="00CC00"/>
                </a:solidFill>
                <a:ea typeface="ＭＳ Ｐゴシック" panose="020B0600070205080204" pitchFamily="34" charset="-128"/>
                <a:cs typeface="Arial" panose="020B0604020202020204" pitchFamily="34" charset="0"/>
              </a:rPr>
              <a:t>	</a:t>
            </a: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a:t>
            </a:r>
            <a:r>
              <a:rPr lang="hu-HU" altLang="hu-HU" sz="1000">
                <a:solidFill>
                  <a:srgbClr val="000000"/>
                </a:solidFill>
                <a:ea typeface="ＭＳ Ｐゴシック" panose="020B0600070205080204" pitchFamily="34" charset="-128"/>
                <a:cs typeface="Arial" panose="020B0604020202020204" pitchFamily="34" charset="0"/>
              </a:rPr>
              <a:t>cognitive motor: </a:t>
            </a:r>
            <a:r>
              <a:rPr lang="hu-HU" altLang="hu-HU" sz="1000">
                <a:solidFill>
                  <a:srgbClr val="008000"/>
                </a:solidFill>
                <a:ea typeface="ＭＳ Ｐゴシック" panose="020B0600070205080204" pitchFamily="34" charset="-128"/>
                <a:cs typeface="Arial" panose="020B0604020202020204" pitchFamily="34" charset="0"/>
              </a:rPr>
              <a:t>dorsolateral prefrontal cortex</a:t>
            </a:r>
            <a:r>
              <a:rPr lang="hu-HU" altLang="hu-HU" sz="1000">
                <a:solidFill>
                  <a:srgbClr val="6600CC"/>
                </a:solidFill>
                <a:ea typeface="ＭＳ Ｐゴシック" panose="020B0600070205080204" pitchFamily="34" charset="-128"/>
                <a:cs typeface="Arial" panose="020B0604020202020204" pitchFamily="34" charset="0"/>
              </a:rPr>
              <a:t> - </a:t>
            </a:r>
            <a:r>
              <a:rPr lang="hu-HU" altLang="hu-HU" sz="1000">
                <a:solidFill>
                  <a:srgbClr val="3366FF"/>
                </a:solidFill>
                <a:ea typeface="ＭＳ Ｐゴシック" panose="020B0600070205080204" pitchFamily="34" charset="-128"/>
                <a:cs typeface="Arial" panose="020B0604020202020204" pitchFamily="34" charset="0"/>
              </a:rPr>
              <a:t>pre-supplementary motor area</a:t>
            </a:r>
          </a:p>
          <a:p>
            <a:pPr eaLnBrk="0" hangingPunct="0">
              <a:lnSpc>
                <a:spcPct val="120000"/>
              </a:lnSpc>
            </a:pPr>
            <a:r>
              <a:rPr lang="hu-HU" altLang="hu-HU" sz="1000">
                <a:solidFill>
                  <a:srgbClr val="3333FF"/>
                </a:solidFill>
                <a:ea typeface="ＭＳ Ｐゴシック" panose="020B0600070205080204" pitchFamily="34" charset="-128"/>
                <a:cs typeface="Arial" panose="020B0604020202020204" pitchFamily="34" charset="0"/>
              </a:rPr>
              <a:t>	</a:t>
            </a:r>
            <a:endParaRPr lang="hu-HU" altLang="hu-HU" sz="1000">
              <a:solidFill>
                <a:srgbClr val="F7CC00"/>
              </a:solidFill>
              <a:effectLst>
                <a:outerShdw blurRad="38100" dist="38100" dir="2700000" algn="tl">
                  <a:srgbClr val="C0C0C0"/>
                </a:outerShdw>
              </a:effectLst>
              <a:ea typeface="ＭＳ Ｐゴシック" panose="020B0600070205080204" pitchFamily="34" charset="-128"/>
              <a:cs typeface="Arial" panose="020B0604020202020204" pitchFamily="34" charset="0"/>
            </a:endParaRPr>
          </a:p>
          <a:p>
            <a:pPr eaLnBrk="0" hangingPunct="0">
              <a:lnSpc>
                <a:spcPct val="120000"/>
              </a:lnSpc>
            </a:pPr>
            <a:r>
              <a:rPr lang="hu-HU" altLang="hu-HU" sz="1400" b="1">
                <a:ea typeface="ＭＳ Ｐゴシック" panose="020B0600070205080204" pitchFamily="34" charset="-128"/>
                <a:cs typeface="Arial" panose="020B0604020202020204" pitchFamily="34" charset="0"/>
              </a:rPr>
              <a:t>III. </a:t>
            </a:r>
            <a:r>
              <a:rPr lang="en-US" altLang="hu-HU" sz="1400" b="1">
                <a:ea typeface="ＭＳ Ｐゴシック" panose="020B0600070205080204" pitchFamily="34" charset="-128"/>
                <a:cs typeface="Arial" panose="020B0604020202020204" pitchFamily="34" charset="0"/>
              </a:rPr>
              <a:t>Attention and salience to pain</a:t>
            </a:r>
            <a:endParaRPr lang="hu-HU" altLang="hu-HU" sz="1400" b="1">
              <a:ea typeface="ＭＳ Ｐゴシック" panose="020B0600070205080204" pitchFamily="34" charset="-128"/>
              <a:cs typeface="Arial" panose="020B0604020202020204" pitchFamily="34" charset="0"/>
            </a:endParaRPr>
          </a:p>
          <a:p>
            <a:pPr eaLnBrk="0" hangingPunct="0">
              <a:lnSpc>
                <a:spcPct val="120000"/>
              </a:lnSpc>
            </a:pPr>
            <a:r>
              <a:rPr lang="hu-HU" altLang="hu-HU" sz="1000">
                <a:solidFill>
                  <a:srgbClr val="6600CC"/>
                </a:solidFill>
                <a:ea typeface="ＭＳ Ｐゴシック" panose="020B0600070205080204" pitchFamily="34" charset="-128"/>
                <a:cs typeface="Arial" panose="020B0604020202020204" pitchFamily="34" charset="0"/>
              </a:rPr>
              <a:t>	anterior insular cortex </a:t>
            </a:r>
            <a:r>
              <a:rPr lang="hu-HU" altLang="hu-HU" sz="1000">
                <a:solidFill>
                  <a:srgbClr val="000000"/>
                </a:solidFill>
                <a:ea typeface="ＭＳ Ｐゴシック" panose="020B0600070205080204" pitchFamily="34" charset="-128"/>
                <a:cs typeface="Arial" panose="020B0604020202020204" pitchFamily="34" charset="0"/>
              </a:rPr>
              <a:t>-</a:t>
            </a:r>
            <a:r>
              <a:rPr lang="hu-HU" altLang="hu-HU" sz="1000">
                <a:solidFill>
                  <a:srgbClr val="6600CC"/>
                </a:solidFill>
                <a:ea typeface="ＭＳ Ｐゴシック" panose="020B0600070205080204" pitchFamily="34" charset="-128"/>
                <a:cs typeface="Arial" panose="020B0604020202020204" pitchFamily="34" charset="0"/>
              </a:rPr>
              <a:t> frontal operculum </a:t>
            </a:r>
            <a:r>
              <a:rPr lang="hu-HU" altLang="hu-HU" sz="1000">
                <a:solidFill>
                  <a:srgbClr val="00CC00"/>
                </a:solidFill>
                <a:ea typeface="ＭＳ Ｐゴシック" panose="020B0600070205080204" pitchFamily="34" charset="-128"/>
                <a:cs typeface="Arial" panose="020B0604020202020204" pitchFamily="34" charset="0"/>
              </a:rPr>
              <a:t>	</a:t>
            </a: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a:t>
            </a:r>
            <a:r>
              <a:rPr lang="hu-HU" altLang="hu-HU" sz="1000">
                <a:solidFill>
                  <a:srgbClr val="3399FF"/>
                </a:solidFill>
                <a:ea typeface="ＭＳ Ｐゴシック" panose="020B0600070205080204" pitchFamily="34" charset="-128"/>
                <a:cs typeface="Arial" panose="020B0604020202020204" pitchFamily="34" charset="0"/>
              </a:rPr>
              <a:t>anterior cingulate cortex</a:t>
            </a:r>
            <a:endParaRPr lang="hu-HU" altLang="hu-HU" sz="1000">
              <a:solidFill>
                <a:srgbClr val="00CC00"/>
              </a:solidFill>
              <a:ea typeface="ＭＳ Ｐゴシック" panose="020B0600070205080204" pitchFamily="34" charset="-128"/>
              <a:cs typeface="Arial" panose="020B0604020202020204" pitchFamily="34" charset="0"/>
            </a:endParaRPr>
          </a:p>
          <a:p>
            <a:pPr eaLnBrk="0" hangingPunct="0">
              <a:lnSpc>
                <a:spcPct val="120000"/>
              </a:lnSpc>
            </a:pPr>
            <a:endParaRPr lang="hu-HU" altLang="hu-HU" sz="1000">
              <a:solidFill>
                <a:srgbClr val="00CC00"/>
              </a:solidFill>
              <a:ea typeface="ＭＳ Ｐゴシック" panose="020B0600070205080204" pitchFamily="34" charset="-128"/>
              <a:cs typeface="Arial" panose="020B0604020202020204" pitchFamily="34" charset="0"/>
            </a:endParaRPr>
          </a:p>
          <a:p>
            <a:pPr eaLnBrk="0" hangingPunct="0">
              <a:lnSpc>
                <a:spcPct val="120000"/>
              </a:lnSpc>
            </a:pPr>
            <a:r>
              <a:rPr lang="hu-HU" altLang="hu-HU" sz="1400" b="1">
                <a:ea typeface="ＭＳ Ｐゴシック" panose="020B0600070205080204" pitchFamily="34" charset="-128"/>
                <a:cs typeface="Arial" panose="020B0604020202020204" pitchFamily="34" charset="0"/>
              </a:rPr>
              <a:t>IV. Pain-evoked emotional/motivational activities</a:t>
            </a: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medial orbitofrontal cortex</a:t>
            </a: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lateral orbitofrontal cortex</a:t>
            </a:r>
          </a:p>
          <a:p>
            <a:pPr eaLnBrk="0" hangingPunct="0">
              <a:lnSpc>
                <a:spcPct val="120000"/>
              </a:lnSpc>
            </a:pPr>
            <a:r>
              <a:rPr lang="hu-HU" altLang="hu-HU" sz="1000">
                <a:solidFill>
                  <a:srgbClr val="3399FF"/>
                </a:solidFill>
                <a:ea typeface="ＭＳ Ｐゴシック" panose="020B0600070205080204" pitchFamily="34" charset="-128"/>
                <a:cs typeface="Arial" panose="020B0604020202020204" pitchFamily="34" charset="0"/>
              </a:rPr>
              <a:t>	</a:t>
            </a:r>
            <a:r>
              <a:rPr lang="hu-HU" altLang="hu-HU" sz="1000">
                <a:solidFill>
                  <a:srgbClr val="00CC00"/>
                </a:solidFill>
                <a:ea typeface="ＭＳ Ｐゴシック" panose="020B0600070205080204" pitchFamily="34" charset="-128"/>
                <a:cs typeface="Arial" panose="020B0604020202020204" pitchFamily="34" charset="0"/>
              </a:rPr>
              <a:t>anterior cingulate cortex</a:t>
            </a:r>
          </a:p>
          <a:p>
            <a:pPr eaLnBrk="0" hangingPunct="0">
              <a:lnSpc>
                <a:spcPct val="120000"/>
              </a:lnSpc>
            </a:pPr>
            <a:r>
              <a:rPr lang="hu-HU" altLang="hu-HU" sz="1000">
                <a:solidFill>
                  <a:srgbClr val="00CC00"/>
                </a:solidFill>
                <a:ea typeface="ＭＳ Ｐゴシック" panose="020B0600070205080204" pitchFamily="34" charset="-128"/>
                <a:cs typeface="Arial" panose="020B0604020202020204" pitchFamily="34" charset="0"/>
              </a:rPr>
              <a:t>	amygdala	</a:t>
            </a:r>
          </a:p>
          <a:p>
            <a:pPr eaLnBrk="0" hangingPunct="0">
              <a:lnSpc>
                <a:spcPct val="120000"/>
              </a:lnSpc>
            </a:pPr>
            <a:endParaRPr lang="hu-HU" altLang="hu-HU" sz="1000">
              <a:solidFill>
                <a:srgbClr val="00CC00"/>
              </a:solidFill>
              <a:ea typeface="ＭＳ Ｐゴシック" panose="020B0600070205080204" pitchFamily="34" charset="-128"/>
              <a:cs typeface="Arial" panose="020B0604020202020204" pitchFamily="34" charset="0"/>
            </a:endParaRPr>
          </a:p>
          <a:p>
            <a:pPr eaLnBrk="0" hangingPunct="0">
              <a:lnSpc>
                <a:spcPct val="120000"/>
              </a:lnSpc>
            </a:pPr>
            <a:r>
              <a:rPr lang="hu-HU" altLang="hu-HU" sz="1400" b="1">
                <a:ea typeface="ＭＳ Ｐゴシック" panose="020B0600070205080204" pitchFamily="34" charset="-128"/>
                <a:cs typeface="Arial" panose="020B0604020202020204" pitchFamily="34" charset="0"/>
              </a:rPr>
              <a:t>V. </a:t>
            </a:r>
            <a:r>
              <a:rPr lang="en-US" altLang="hu-HU" sz="1400" b="1">
                <a:ea typeface="ＭＳ Ｐゴシック" panose="020B0600070205080204" pitchFamily="34" charset="-128"/>
                <a:cs typeface="Arial" panose="020B0604020202020204" pitchFamily="34" charset="0"/>
              </a:rPr>
              <a:t>Cognitive cortical areas and networks in response to pain</a:t>
            </a:r>
          </a:p>
          <a:p>
            <a:pPr eaLnBrk="0" hangingPunct="0">
              <a:lnSpc>
                <a:spcPct val="120000"/>
              </a:lnSpc>
            </a:pPr>
            <a:r>
              <a:rPr lang="hu-HU" altLang="hu-HU" sz="1000">
                <a:solidFill>
                  <a:srgbClr val="A88C00"/>
                </a:solidFill>
                <a:effectLst>
                  <a:outerShdw blurRad="38100" dist="38100" dir="2700000" algn="tl">
                    <a:srgbClr val="C0C0C0"/>
                  </a:outerShdw>
                </a:effectLst>
                <a:ea typeface="ＭＳ Ｐゴシック" panose="020B0600070205080204" pitchFamily="34" charset="-128"/>
                <a:cs typeface="Arial" panose="020B0604020202020204" pitchFamily="34" charset="0"/>
              </a:rPr>
              <a:t>	</a:t>
            </a:r>
            <a:r>
              <a:rPr lang="hu-HU" altLang="hu-HU" sz="1000">
                <a:solidFill>
                  <a:srgbClr val="008000"/>
                </a:solidFill>
                <a:ea typeface="ＭＳ Ｐゴシック" panose="020B0600070205080204" pitchFamily="34" charset="-128"/>
                <a:cs typeface="Arial" panose="020B0604020202020204" pitchFamily="34" charset="0"/>
              </a:rPr>
              <a:t>ventrolateral prefrontal cortex</a:t>
            </a:r>
          </a:p>
          <a:p>
            <a:pPr eaLnBrk="0" hangingPunct="0">
              <a:lnSpc>
                <a:spcPct val="120000"/>
              </a:lnSpc>
            </a:pPr>
            <a:r>
              <a:rPr lang="hu-HU" altLang="hu-HU" sz="1000">
                <a:solidFill>
                  <a:srgbClr val="A88C00"/>
                </a:solidFill>
                <a:effectLst>
                  <a:outerShdw blurRad="38100" dist="38100" dir="2700000" algn="tl">
                    <a:srgbClr val="C0C0C0"/>
                  </a:outerShdw>
                </a:effectLst>
                <a:ea typeface="ＭＳ Ｐゴシック" panose="020B0600070205080204" pitchFamily="34" charset="-128"/>
                <a:cs typeface="Arial" panose="020B0604020202020204" pitchFamily="34" charset="0"/>
              </a:rPr>
              <a:t>	</a:t>
            </a:r>
            <a:r>
              <a:rPr lang="hu-HU" altLang="hu-HU" sz="1000">
                <a:solidFill>
                  <a:srgbClr val="008000"/>
                </a:solidFill>
                <a:ea typeface="ＭＳ Ｐゴシック" panose="020B0600070205080204" pitchFamily="34" charset="-128"/>
                <a:cs typeface="Arial" panose="020B0604020202020204" pitchFamily="34" charset="0"/>
              </a:rPr>
              <a:t>dorsolateral prefrontal cortex</a:t>
            </a:r>
          </a:p>
          <a:p>
            <a:pPr eaLnBrk="0" hangingPunct="0">
              <a:lnSpc>
                <a:spcPct val="120000"/>
              </a:lnSpc>
            </a:pPr>
            <a:r>
              <a:rPr lang="hu-HU" altLang="hu-HU" sz="1000">
                <a:solidFill>
                  <a:srgbClr val="008000"/>
                </a:solidFill>
                <a:ea typeface="ＭＳ Ｐゴシック" panose="020B0600070205080204" pitchFamily="34" charset="-128"/>
                <a:cs typeface="Arial" panose="020B0604020202020204" pitchFamily="34" charset="0"/>
              </a:rPr>
              <a:t>	„medial temporal lobe”</a:t>
            </a:r>
          </a:p>
          <a:p>
            <a:pPr eaLnBrk="0" hangingPunct="0">
              <a:lnSpc>
                <a:spcPct val="120000"/>
              </a:lnSpc>
            </a:pPr>
            <a:r>
              <a:rPr lang="hu-HU" altLang="hu-HU" sz="1000">
                <a:solidFill>
                  <a:srgbClr val="008000"/>
                </a:solidFill>
                <a:ea typeface="ＭＳ Ｐゴシック" panose="020B0600070205080204" pitchFamily="34" charset="-128"/>
                <a:cs typeface="Arial" panose="020B0604020202020204" pitchFamily="34" charset="0"/>
              </a:rPr>
              <a:t>	angular and supramarginal gyri</a:t>
            </a:r>
          </a:p>
          <a:p>
            <a:pPr eaLnBrk="0" hangingPunct="0">
              <a:lnSpc>
                <a:spcPct val="120000"/>
              </a:lnSpc>
            </a:pPr>
            <a:r>
              <a:rPr lang="hu-HU" altLang="hu-HU" sz="1000">
                <a:solidFill>
                  <a:srgbClr val="CC6600"/>
                </a:solidFill>
                <a:ea typeface="ＭＳ Ｐゴシック" panose="020B0600070205080204" pitchFamily="34" charset="-128"/>
                <a:cs typeface="Arial" panose="020B0604020202020204" pitchFamily="34" charset="0"/>
              </a:rPr>
              <a:t>		</a:t>
            </a:r>
            <a:r>
              <a:rPr lang="hu-HU" altLang="hu-HU" sz="1000">
                <a:solidFill>
                  <a:srgbClr val="F7CC00"/>
                </a:solidFill>
                <a:effectLst>
                  <a:outerShdw blurRad="38100" dist="38100" dir="2700000" algn="tl">
                    <a:srgbClr val="C0C0C0"/>
                  </a:outerShdw>
                </a:effectLst>
                <a:ea typeface="ＭＳ Ｐゴシック" panose="020B0600070205080204" pitchFamily="34" charset="-128"/>
                <a:cs typeface="Arial" panose="020B0604020202020204" pitchFamily="34"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DB2D595A-808C-524F-8B3B-A173B1CBF544}"/>
              </a:ext>
            </a:extLst>
          </p:cNvPr>
          <p:cNvSpPr txBox="1">
            <a:spLocks noChangeArrowheads="1"/>
          </p:cNvSpPr>
          <p:nvPr/>
        </p:nvSpPr>
        <p:spPr bwMode="auto">
          <a:xfrm>
            <a:off x="852488" y="1600200"/>
            <a:ext cx="74168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ma és holnap …</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kémiai neuroanatómia</a:t>
            </a: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humán agy mikrodisszekciója - Humán Agy</a:t>
            </a:r>
            <a:r>
              <a:rPr lang="hu-HU" altLang="hu-HU" sz="1400" b="1">
                <a:solidFill>
                  <a:srgbClr val="0000FF"/>
                </a:solidFill>
                <a:ea typeface="ＭＳ Ｐゴシック" panose="020B0600070205080204" pitchFamily="34" charset="-128"/>
                <a:cs typeface="Arial" panose="020B0604020202020204" pitchFamily="34" charset="0"/>
              </a:rPr>
              <a:t>szövet</a:t>
            </a:r>
            <a:r>
              <a:rPr lang="en-US" altLang="hu-HU" sz="1400" b="1">
                <a:solidFill>
                  <a:srgbClr val="0000FF"/>
                </a:solidFill>
                <a:ea typeface="ＭＳ Ｐゴシック" panose="020B0600070205080204" pitchFamily="34" charset="-128"/>
                <a:cs typeface="Arial" panose="020B0604020202020204" pitchFamily="34" charset="0"/>
              </a:rPr>
              <a:t> Bank</a:t>
            </a:r>
          </a:p>
          <a:p>
            <a:pPr algn="ct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fMRI és tra</a:t>
            </a:r>
            <a:r>
              <a:rPr lang="hu-HU" altLang="hu-HU" sz="1400" b="1">
                <a:solidFill>
                  <a:srgbClr val="0000FF"/>
                </a:solidFill>
                <a:ea typeface="ＭＳ Ｐゴシック" panose="020B0600070205080204" pitchFamily="34" charset="-128"/>
                <a:cs typeface="Arial" panose="020B0604020202020204" pitchFamily="34" charset="0"/>
              </a:rPr>
              <a:t>k</a:t>
            </a:r>
            <a:r>
              <a:rPr lang="en-US" altLang="hu-HU" sz="1400" b="1">
                <a:solidFill>
                  <a:srgbClr val="0000FF"/>
                </a:solidFill>
                <a:ea typeface="ＭＳ Ｐゴシック" panose="020B0600070205080204" pitchFamily="34" charset="-128"/>
                <a:cs typeface="Arial" panose="020B0604020202020204" pitchFamily="34" charset="0"/>
              </a:rPr>
              <a:t>tográfia emberi agyban</a:t>
            </a:r>
          </a:p>
          <a:p>
            <a:pPr algn="ctr">
              <a:lnSpc>
                <a:spcPct val="130000"/>
              </a:lnSpc>
            </a:pPr>
            <a:endParaRPr lang="en-US" altLang="hu-HU" sz="1400" b="1">
              <a:solidFill>
                <a:srgbClr val="0000FF"/>
              </a:solidFill>
              <a:ea typeface="ＭＳ Ｐゴシック" panose="020B0600070205080204" pitchFamily="34" charset="-128"/>
              <a:cs typeface="Arial" panose="020B0604020202020204" pitchFamily="34" charset="0"/>
            </a:endParaRPr>
          </a:p>
          <a:p>
            <a:pPr algn="ctr">
              <a:lnSpc>
                <a:spcPct val="130000"/>
              </a:lnSpc>
            </a:pPr>
            <a:r>
              <a:rPr lang="en-US" altLang="hu-HU" sz="1400" b="1">
                <a:solidFill>
                  <a:srgbClr val="FF0000"/>
                </a:solidFill>
                <a:ea typeface="ＭＳ Ｐゴシック" panose="020B0600070205080204" pitchFamily="34" charset="-128"/>
                <a:cs typeface="Arial" panose="020B0604020202020204" pitchFamily="34" charset="0"/>
              </a:rPr>
              <a:t>Humán Funkcionális Neuroanatómia</a:t>
            </a:r>
          </a:p>
          <a:p>
            <a:pPr algn="ctr">
              <a:lnSpc>
                <a:spcPct val="130000"/>
              </a:lnSpc>
            </a:pPr>
            <a:r>
              <a:rPr lang="en-US" altLang="hu-HU" sz="1400" b="1">
                <a:solidFill>
                  <a:srgbClr val="FF0000"/>
                </a:solidFill>
                <a:ea typeface="ＭＳ Ｐゴシック" panose="020B0600070205080204" pitchFamily="34" charset="-128"/>
                <a:cs typeface="Arial" panose="020B0604020202020204" pitchFamily="34" charset="0"/>
              </a:rPr>
              <a:t>Humán fMRI atlasz</a:t>
            </a:r>
          </a:p>
          <a:p>
            <a:pPr algn="ctr">
              <a:lnSpc>
                <a:spcPct val="130000"/>
              </a:lnSpc>
            </a:pPr>
            <a:endParaRPr lang="en-US" altLang="hu-HU" sz="1400" b="1">
              <a:solidFill>
                <a:srgbClr val="0000FF"/>
              </a:solidFill>
              <a:ea typeface="ＭＳ Ｐゴシック" panose="020B0600070205080204" pitchFamily="34" charset="-128"/>
              <a:cs typeface="Arial" panose="020B0604020202020204" pitchFamily="34" charset="0"/>
            </a:endParaRPr>
          </a:p>
          <a:p>
            <a:pPr algn="ctr">
              <a:lnSpc>
                <a:spcPct val="130000"/>
              </a:lnSpc>
            </a:pPr>
            <a:r>
              <a:rPr lang="en-US" altLang="hu-HU" sz="1400" b="1">
                <a:solidFill>
                  <a:srgbClr val="FF0000"/>
                </a:solidFill>
                <a:ea typeface="ＭＳ Ｐゴシック" panose="020B0600070205080204" pitchFamily="34" charset="-128"/>
                <a:cs typeface="Arial" panose="020B0604020202020204" pitchFamily="34" charset="0"/>
              </a:rPr>
              <a:t>PhD kurzusok, el</a:t>
            </a:r>
            <a:r>
              <a:rPr lang="hu-HU" altLang="hu-HU" sz="1400" b="1">
                <a:solidFill>
                  <a:srgbClr val="FF0000"/>
                </a:solidFill>
                <a:ea typeface="ＭＳ Ｐゴシック" panose="020B0600070205080204" pitchFamily="34" charset="-128"/>
                <a:cs typeface="Arial" panose="020B0604020202020204" pitchFamily="34" charset="0"/>
              </a:rPr>
              <a:t>ő</a:t>
            </a:r>
            <a:r>
              <a:rPr lang="en-US" altLang="hu-HU" sz="1400" b="1">
                <a:solidFill>
                  <a:srgbClr val="FF0000"/>
                </a:solidFill>
                <a:ea typeface="ＭＳ Ｐゴシック" panose="020B0600070205080204" pitchFamily="34" charset="-128"/>
                <a:cs typeface="Arial" panose="020B0604020202020204" pitchFamily="34" charset="0"/>
              </a:rPr>
              <a:t>adások</a:t>
            </a:r>
          </a:p>
          <a:p>
            <a:pPr algn="ctr">
              <a:lnSpc>
                <a:spcPct val="130000"/>
              </a:lnSpc>
            </a:pPr>
            <a:endParaRPr lang="en-US" altLang="hu-HU" b="1">
              <a:solidFill>
                <a:srgbClr val="0000FF"/>
              </a:solidFill>
              <a:ea typeface="ＭＳ Ｐゴシック" panose="020B0600070205080204" pitchFamily="34" charset="-128"/>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AE6F88C7-0E0D-A10D-85C6-1B63AE4CEAE6}"/>
              </a:ext>
            </a:extLst>
          </p:cNvPr>
          <p:cNvSpPr txBox="1">
            <a:spLocks noChangeArrowheads="1"/>
          </p:cNvSpPr>
          <p:nvPr/>
        </p:nvSpPr>
        <p:spPr bwMode="auto">
          <a:xfrm>
            <a:off x="1095375" y="280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en-US" altLang="hu-HU">
              <a:cs typeface="Arial" panose="020B0604020202020204" pitchFamily="34" charset="0"/>
            </a:endParaRPr>
          </a:p>
        </p:txBody>
      </p:sp>
      <p:pic>
        <p:nvPicPr>
          <p:cNvPr id="103427" name="Picture 3" descr="Kandel_page14a">
            <a:extLst>
              <a:ext uri="{FF2B5EF4-FFF2-40B4-BE49-F238E27FC236}">
                <a16:creationId xmlns:a16="http://schemas.microsoft.com/office/drawing/2014/main" id="{97082847-FA8D-7C9A-3B06-07F37A3B9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827088"/>
            <a:ext cx="4105275" cy="2557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4" descr="Kandel_page14b">
            <a:extLst>
              <a:ext uri="{FF2B5EF4-FFF2-40B4-BE49-F238E27FC236}">
                <a16:creationId xmlns:a16="http://schemas.microsoft.com/office/drawing/2014/main" id="{BB4E2DED-F42B-E283-FA2F-042A2AE2D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836613"/>
            <a:ext cx="4095750" cy="2552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5" descr="Kandel_page14c">
            <a:extLst>
              <a:ext uri="{FF2B5EF4-FFF2-40B4-BE49-F238E27FC236}">
                <a16:creationId xmlns:a16="http://schemas.microsoft.com/office/drawing/2014/main" id="{1F0077AE-F4E1-839A-5F5C-00DADBBAC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3590925"/>
            <a:ext cx="4098925" cy="24209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6" descr="Kandel_page14d">
            <a:extLst>
              <a:ext uri="{FF2B5EF4-FFF2-40B4-BE49-F238E27FC236}">
                <a16:creationId xmlns:a16="http://schemas.microsoft.com/office/drawing/2014/main" id="{68DD4313-B03C-3A92-BA71-4A31CCD28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8" y="3600450"/>
            <a:ext cx="4098925" cy="24209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ipe(up)">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wipe(up)">
                                      <p:cBhvr>
                                        <p:cTn id="12" dur="500"/>
                                        <p:tgtEl>
                                          <p:spTgt spid="48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wipe(up)">
                                      <p:cBhvr>
                                        <p:cTn id="1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Abe_EurJNeurosci34_fig10-mod">
            <a:extLst>
              <a:ext uri="{FF2B5EF4-FFF2-40B4-BE49-F238E27FC236}">
                <a16:creationId xmlns:a16="http://schemas.microsoft.com/office/drawing/2014/main" id="{5B1CF622-ACC7-C5CD-941D-F661F8823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20950"/>
            <a:ext cx="86423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4">
            <a:extLst>
              <a:ext uri="{FF2B5EF4-FFF2-40B4-BE49-F238E27FC236}">
                <a16:creationId xmlns:a16="http://schemas.microsoft.com/office/drawing/2014/main" id="{88BCFB96-421B-13AB-B9EE-1AAD33327778}"/>
              </a:ext>
            </a:extLst>
          </p:cNvPr>
          <p:cNvSpPr txBox="1">
            <a:spLocks noChangeArrowheads="1"/>
          </p:cNvSpPr>
          <p:nvPr/>
        </p:nvSpPr>
        <p:spPr bwMode="auto">
          <a:xfrm>
            <a:off x="3482975" y="801688"/>
            <a:ext cx="216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solidFill>
                  <a:srgbClr val="0000FF"/>
                </a:solidFill>
                <a:ea typeface="ＭＳ Ｐゴシック" panose="020B0600070205080204" pitchFamily="34" charset="-128"/>
                <a:cs typeface="Arial" panose="020B0604020202020204" pitchFamily="34" charset="0"/>
              </a:rPr>
              <a:t>„silent speech”</a:t>
            </a:r>
          </a:p>
        </p:txBody>
      </p:sp>
      <p:sp>
        <p:nvSpPr>
          <p:cNvPr id="105476" name="Text Box 6">
            <a:extLst>
              <a:ext uri="{FF2B5EF4-FFF2-40B4-BE49-F238E27FC236}">
                <a16:creationId xmlns:a16="http://schemas.microsoft.com/office/drawing/2014/main" id="{5131130A-ADE1-187C-3735-4CD1E0F704BF}"/>
              </a:ext>
            </a:extLst>
          </p:cNvPr>
          <p:cNvSpPr txBox="1">
            <a:spLocks noChangeArrowheads="1"/>
          </p:cNvSpPr>
          <p:nvPr/>
        </p:nvSpPr>
        <p:spPr bwMode="auto">
          <a:xfrm>
            <a:off x="1941513" y="1719263"/>
            <a:ext cx="523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ea typeface="ＭＳ Ｐゴシック" panose="020B0600070205080204" pitchFamily="34" charset="-128"/>
                <a:cs typeface="Arial" panose="020B0604020202020204" pitchFamily="34" charset="0"/>
              </a:rPr>
              <a:t>aktiváció a Broca-féle motoros beszédközpontban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id="{7A44BAB1-4212-5BAE-572F-D1F79363FCD6}"/>
              </a:ext>
            </a:extLst>
          </p:cNvPr>
          <p:cNvSpPr txBox="1">
            <a:spLocks noChangeArrowheads="1"/>
          </p:cNvSpPr>
          <p:nvPr/>
        </p:nvSpPr>
        <p:spPr bwMode="auto">
          <a:xfrm>
            <a:off x="4614863" y="5761038"/>
            <a:ext cx="4214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r>
              <a:rPr lang="en-US" altLang="hu-HU" sz="1200">
                <a:cs typeface="Arial" panose="020B0604020202020204" pitchFamily="34" charset="0"/>
              </a:rPr>
              <a:t>Affordances are not the visual aspects of the object (shape, size, color, etc.) but the </a:t>
            </a:r>
            <a:r>
              <a:rPr lang="en-US" altLang="hu-HU" sz="1200" i="1">
                <a:cs typeface="Arial" panose="020B0604020202020204" pitchFamily="34" charset="0"/>
              </a:rPr>
              <a:t>pragmatic o</a:t>
            </a:r>
            <a:r>
              <a:rPr lang="hu-HU" altLang="hu-HU" sz="1200" i="1">
                <a:cs typeface="Arial" panose="020B0604020202020204" pitchFamily="34" charset="0"/>
              </a:rPr>
              <a:t>p</a:t>
            </a:r>
            <a:r>
              <a:rPr lang="en-US" altLang="hu-HU" sz="1200" i="1">
                <a:cs typeface="Arial" panose="020B0604020202020204" pitchFamily="34" charset="0"/>
              </a:rPr>
              <a:t>p</a:t>
            </a:r>
            <a:r>
              <a:rPr lang="hu-HU" altLang="hu-HU" sz="1200" i="1">
                <a:cs typeface="Arial" panose="020B0604020202020204" pitchFamily="34" charset="0"/>
              </a:rPr>
              <a:t>o</a:t>
            </a:r>
            <a:r>
              <a:rPr lang="en-US" altLang="hu-HU" sz="1200" i="1">
                <a:cs typeface="Arial" panose="020B0604020202020204" pitchFamily="34" charset="0"/>
              </a:rPr>
              <a:t>rtunit</a:t>
            </a:r>
            <a:r>
              <a:rPr lang="hu-HU" altLang="hu-HU" sz="1200" i="1">
                <a:cs typeface="Arial" panose="020B0604020202020204" pitchFamily="34" charset="0"/>
              </a:rPr>
              <a:t>i</a:t>
            </a:r>
            <a:r>
              <a:rPr lang="en-US" altLang="hu-HU" sz="1200" i="1">
                <a:cs typeface="Arial" panose="020B0604020202020204" pitchFamily="34" charset="0"/>
              </a:rPr>
              <a:t>es</a:t>
            </a:r>
            <a:r>
              <a:rPr lang="en-US" altLang="hu-HU" sz="1200">
                <a:cs typeface="Arial" panose="020B0604020202020204" pitchFamily="34" charset="0"/>
              </a:rPr>
              <a:t> that the object affords the observer. (AIP, anterior intraparietal area; PMv, ventral premotor cortex; IT, inferotemporal cortex.)</a:t>
            </a:r>
          </a:p>
        </p:txBody>
      </p:sp>
      <p:pic>
        <p:nvPicPr>
          <p:cNvPr id="107523" name="Picture 5" descr="Kandel5_page422_19-8_200dpi">
            <a:extLst>
              <a:ext uri="{FF2B5EF4-FFF2-40B4-BE49-F238E27FC236}">
                <a16:creationId xmlns:a16="http://schemas.microsoft.com/office/drawing/2014/main" id="{7B2498C1-B5EA-3476-9C2A-C0465AD6C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374650"/>
            <a:ext cx="3810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6" descr="Kandel5_page418_fig19_5B_200dpi">
            <a:extLst>
              <a:ext uri="{FF2B5EF4-FFF2-40B4-BE49-F238E27FC236}">
                <a16:creationId xmlns:a16="http://schemas.microsoft.com/office/drawing/2014/main" id="{B4537A88-0295-10C9-8ADB-381E2B4C9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92263"/>
            <a:ext cx="424815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Szövegdoboz 2">
            <a:extLst>
              <a:ext uri="{FF2B5EF4-FFF2-40B4-BE49-F238E27FC236}">
                <a16:creationId xmlns:a16="http://schemas.microsoft.com/office/drawing/2014/main" id="{EF62B3C3-6798-F8F9-730F-955886804FE2}"/>
              </a:ext>
            </a:extLst>
          </p:cNvPr>
          <p:cNvSpPr txBox="1">
            <a:spLocks noChangeArrowheads="1"/>
          </p:cNvSpPr>
          <p:nvPr/>
        </p:nvSpPr>
        <p:spPr bwMode="auto">
          <a:xfrm>
            <a:off x="141288" y="6443663"/>
            <a:ext cx="166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cs typeface="Arial" panose="020B0604020202020204" pitchFamily="34" charset="0"/>
              </a:rPr>
              <a:t>Kandel </a:t>
            </a:r>
            <a:r>
              <a:rPr lang="hu-HU" altLang="hu-HU" sz="1400" i="1">
                <a:cs typeface="Arial" panose="020B0604020202020204" pitchFamily="34" charset="0"/>
              </a:rPr>
              <a:t>et al.</a:t>
            </a:r>
            <a:r>
              <a:rPr lang="hu-HU" altLang="hu-HU" sz="1400">
                <a:cs typeface="Arial" panose="020B0604020202020204" pitchFamily="34" charset="0"/>
              </a:rPr>
              <a:t>, 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2">
            <a:extLst>
              <a:ext uri="{FF2B5EF4-FFF2-40B4-BE49-F238E27FC236}">
                <a16:creationId xmlns:a16="http://schemas.microsoft.com/office/drawing/2014/main" id="{2E200E35-1682-2C04-F859-A7551CC68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7963"/>
            <a:ext cx="4103687" cy="64277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8" descr="dia87-vekony">
            <a:extLst>
              <a:ext uri="{FF2B5EF4-FFF2-40B4-BE49-F238E27FC236}">
                <a16:creationId xmlns:a16="http://schemas.microsoft.com/office/drawing/2014/main" id="{ECA9907A-78CB-15AC-C2C6-C12A9A008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06413"/>
            <a:ext cx="4618037" cy="23637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292" name="AutoShape 9">
            <a:extLst>
              <a:ext uri="{FF2B5EF4-FFF2-40B4-BE49-F238E27FC236}">
                <a16:creationId xmlns:a16="http://schemas.microsoft.com/office/drawing/2014/main" id="{1348CDE2-C6E9-43A2-9A90-E16E74DE9275}"/>
              </a:ext>
            </a:extLst>
          </p:cNvPr>
          <p:cNvSpPr>
            <a:spLocks noChangeArrowheads="1"/>
          </p:cNvSpPr>
          <p:nvPr/>
        </p:nvSpPr>
        <p:spPr bwMode="auto">
          <a:xfrm rot="1526831">
            <a:off x="6138863" y="1509713"/>
            <a:ext cx="252412" cy="412750"/>
          </a:xfrm>
          <a:prstGeom prst="downArrow">
            <a:avLst>
              <a:gd name="adj1" fmla="val 50000"/>
              <a:gd name="adj2" fmla="val 40881"/>
            </a:avLst>
          </a:prstGeom>
          <a:solidFill>
            <a:srgbClr val="FF00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latin typeface="Calibri" panose="020F0502020204030204" pitchFamily="34" charset="0"/>
              <a:ea typeface="ＭＳ Ｐゴシック" panose="020B0600070205080204" pitchFamily="34" charset="-128"/>
              <a:cs typeface="Arial" panose="020B0604020202020204" pitchFamily="34" charset="0"/>
            </a:endParaRPr>
          </a:p>
        </p:txBody>
      </p:sp>
      <p:pic>
        <p:nvPicPr>
          <p:cNvPr id="12293" name="Picture 10" descr="30Bdia-foodintake">
            <a:extLst>
              <a:ext uri="{FF2B5EF4-FFF2-40B4-BE49-F238E27FC236}">
                <a16:creationId xmlns:a16="http://schemas.microsoft.com/office/drawing/2014/main" id="{9739A186-F14F-EEE5-764D-7C406FAF3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475" y="3376613"/>
            <a:ext cx="4592638" cy="3236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AutoShape 11">
            <a:extLst>
              <a:ext uri="{FF2B5EF4-FFF2-40B4-BE49-F238E27FC236}">
                <a16:creationId xmlns:a16="http://schemas.microsoft.com/office/drawing/2014/main" id="{445C5814-47B4-A869-B25D-C95B2673C1D0}"/>
              </a:ext>
            </a:extLst>
          </p:cNvPr>
          <p:cNvSpPr>
            <a:spLocks noChangeArrowheads="1"/>
          </p:cNvSpPr>
          <p:nvPr/>
        </p:nvSpPr>
        <p:spPr bwMode="auto">
          <a:xfrm rot="1526831">
            <a:off x="6275388" y="4692650"/>
            <a:ext cx="252412" cy="412750"/>
          </a:xfrm>
          <a:prstGeom prst="downArrow">
            <a:avLst>
              <a:gd name="adj1" fmla="val 50000"/>
              <a:gd name="adj2" fmla="val 40881"/>
            </a:avLst>
          </a:prstGeom>
          <a:solidFill>
            <a:srgbClr val="FF00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latin typeface="Calibri" panose="020F0502020204030204" pitchFamily="34" charset="0"/>
              <a:ea typeface="ＭＳ Ｐゴシック" panose="020B0600070205080204" pitchFamily="34" charset="-128"/>
              <a:cs typeface="Arial" panose="020B0604020202020204" pitchFamily="34" charset="0"/>
            </a:endParaRPr>
          </a:p>
        </p:txBody>
      </p:sp>
      <p:grpSp>
        <p:nvGrpSpPr>
          <p:cNvPr id="12295" name="Group 12">
            <a:extLst>
              <a:ext uri="{FF2B5EF4-FFF2-40B4-BE49-F238E27FC236}">
                <a16:creationId xmlns:a16="http://schemas.microsoft.com/office/drawing/2014/main" id="{8E768D64-6682-8ED0-E9BF-6C68EDBE8D9D}"/>
              </a:ext>
            </a:extLst>
          </p:cNvPr>
          <p:cNvGrpSpPr>
            <a:grpSpLocks/>
          </p:cNvGrpSpPr>
          <p:nvPr/>
        </p:nvGrpSpPr>
        <p:grpSpPr bwMode="auto">
          <a:xfrm>
            <a:off x="4435475" y="3376613"/>
            <a:ext cx="4592638" cy="3236912"/>
            <a:chOff x="1176" y="1868"/>
            <a:chExt cx="3389" cy="2388"/>
          </a:xfrm>
        </p:grpSpPr>
        <p:pic>
          <p:nvPicPr>
            <p:cNvPr id="12296" name="Picture 13" descr="30Bdia-sárgán">
              <a:extLst>
                <a:ext uri="{FF2B5EF4-FFF2-40B4-BE49-F238E27FC236}">
                  <a16:creationId xmlns:a16="http://schemas.microsoft.com/office/drawing/2014/main" id="{78879414-A9D8-B12D-3CA0-08D03A950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 y="1868"/>
              <a:ext cx="3389" cy="23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297" name="AutoShape 14">
              <a:extLst>
                <a:ext uri="{FF2B5EF4-FFF2-40B4-BE49-F238E27FC236}">
                  <a16:creationId xmlns:a16="http://schemas.microsoft.com/office/drawing/2014/main" id="{9C9DA655-975B-4690-AB6D-BFF487D6444A}"/>
                </a:ext>
              </a:extLst>
            </p:cNvPr>
            <p:cNvSpPr>
              <a:spLocks noChangeArrowheads="1"/>
            </p:cNvSpPr>
            <p:nvPr/>
          </p:nvSpPr>
          <p:spPr bwMode="auto">
            <a:xfrm rot="1526831">
              <a:off x="2784" y="2904"/>
              <a:ext cx="240" cy="392"/>
            </a:xfrm>
            <a:prstGeom prst="downArrow">
              <a:avLst>
                <a:gd name="adj1" fmla="val 50000"/>
                <a:gd name="adj2" fmla="val 40833"/>
              </a:avLst>
            </a:prstGeom>
            <a:solidFill>
              <a:srgbClr val="FF0000"/>
            </a:solidFill>
            <a:ln w="9525">
              <a:solidFill>
                <a:srgbClr val="000099"/>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latin typeface="Calibri" panose="020F0502020204030204" pitchFamily="34" charset="0"/>
                <a:ea typeface="ＭＳ Ｐゴシック" panose="020B0600070205080204" pitchFamily="34" charset="-128"/>
                <a:cs typeface="Arial" panose="020B0604020202020204" pitchFamily="34" charset="0"/>
              </a:endParaRPr>
            </a:p>
          </p:txBody>
        </p:sp>
      </p:gr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4" descr="Alm_fig2bal">
            <a:extLst>
              <a:ext uri="{FF2B5EF4-FFF2-40B4-BE49-F238E27FC236}">
                <a16:creationId xmlns:a16="http://schemas.microsoft.com/office/drawing/2014/main" id="{3699BE19-4A40-ABF0-8932-B927E56DF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798513"/>
            <a:ext cx="6553200" cy="52022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1" name="Szövegdoboz 2">
            <a:extLst>
              <a:ext uri="{FF2B5EF4-FFF2-40B4-BE49-F238E27FC236}">
                <a16:creationId xmlns:a16="http://schemas.microsoft.com/office/drawing/2014/main" id="{9A33B0FC-47F8-DBA9-3D59-D23B12625ADB}"/>
              </a:ext>
            </a:extLst>
          </p:cNvPr>
          <p:cNvSpPr txBox="1">
            <a:spLocks noChangeArrowheads="1"/>
          </p:cNvSpPr>
          <p:nvPr/>
        </p:nvSpPr>
        <p:spPr bwMode="auto">
          <a:xfrm>
            <a:off x="7558088" y="6443663"/>
            <a:ext cx="141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solidFill>
                  <a:schemeClr val="bg1"/>
                </a:solidFill>
                <a:ea typeface="ＭＳ Ｐゴシック" panose="020B0600070205080204" pitchFamily="34" charset="-128"/>
                <a:cs typeface="Arial" panose="020B0604020202020204" pitchFamily="34" charset="0"/>
              </a:rPr>
              <a:t>Alm </a:t>
            </a:r>
            <a:r>
              <a:rPr lang="hu-HU" altLang="hu-HU" sz="1400" i="1">
                <a:solidFill>
                  <a:schemeClr val="bg1"/>
                </a:solidFill>
                <a:ea typeface="ＭＳ Ｐゴシック" panose="020B0600070205080204" pitchFamily="34" charset="-128"/>
                <a:cs typeface="Arial" panose="020B0604020202020204" pitchFamily="34" charset="0"/>
              </a:rPr>
              <a:t>et al</a:t>
            </a:r>
            <a:r>
              <a:rPr lang="hu-HU" altLang="hu-HU" sz="1400">
                <a:solidFill>
                  <a:schemeClr val="bg1"/>
                </a:solidFill>
                <a:ea typeface="ＭＳ Ｐゴシック" panose="020B0600070205080204" pitchFamily="34" charset="-128"/>
                <a:cs typeface="Arial" panose="020B0604020202020204" pitchFamily="34" charset="0"/>
              </a:rPr>
              <a:t>., 2015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Szövegdoboz 2">
            <a:extLst>
              <a:ext uri="{FF2B5EF4-FFF2-40B4-BE49-F238E27FC236}">
                <a16:creationId xmlns:a16="http://schemas.microsoft.com/office/drawing/2014/main" id="{1FD1ACAF-7465-5000-FC57-48747C52AC33}"/>
              </a:ext>
            </a:extLst>
          </p:cNvPr>
          <p:cNvSpPr txBox="1">
            <a:spLocks noChangeArrowheads="1"/>
          </p:cNvSpPr>
          <p:nvPr/>
        </p:nvSpPr>
        <p:spPr bwMode="auto">
          <a:xfrm>
            <a:off x="7388225" y="6443663"/>
            <a:ext cx="157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solidFill>
                  <a:schemeClr val="bg1"/>
                </a:solidFill>
                <a:cs typeface="Arial" panose="020B0604020202020204" pitchFamily="34" charset="0"/>
              </a:rPr>
              <a:t>Wang </a:t>
            </a:r>
            <a:r>
              <a:rPr lang="hu-HU" altLang="hu-HU" sz="1400" i="1">
                <a:solidFill>
                  <a:schemeClr val="bg1"/>
                </a:solidFill>
                <a:cs typeface="Arial" panose="020B0604020202020204" pitchFamily="34" charset="0"/>
              </a:rPr>
              <a:t>et al</a:t>
            </a:r>
            <a:r>
              <a:rPr lang="hu-HU" altLang="hu-HU" sz="1400">
                <a:solidFill>
                  <a:schemeClr val="bg1"/>
                </a:solidFill>
                <a:cs typeface="Arial" panose="020B0604020202020204" pitchFamily="34" charset="0"/>
              </a:rPr>
              <a:t>., 2013</a:t>
            </a:r>
          </a:p>
        </p:txBody>
      </p:sp>
      <p:pic>
        <p:nvPicPr>
          <p:cNvPr id="111619" name="Picture 4" descr="Wang_fig6A">
            <a:extLst>
              <a:ext uri="{FF2B5EF4-FFF2-40B4-BE49-F238E27FC236}">
                <a16:creationId xmlns:a16="http://schemas.microsoft.com/office/drawing/2014/main" id="{1D468617-C9FB-4A7A-447A-AF04BE468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1268413"/>
            <a:ext cx="6508750" cy="4325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Szövegdoboz 2">
            <a:extLst>
              <a:ext uri="{FF2B5EF4-FFF2-40B4-BE49-F238E27FC236}">
                <a16:creationId xmlns:a16="http://schemas.microsoft.com/office/drawing/2014/main" id="{54C2EF76-8CF2-CC33-3547-FC39F41944F7}"/>
              </a:ext>
            </a:extLst>
          </p:cNvPr>
          <p:cNvSpPr txBox="1">
            <a:spLocks noChangeArrowheads="1"/>
          </p:cNvSpPr>
          <p:nvPr/>
        </p:nvSpPr>
        <p:spPr bwMode="auto">
          <a:xfrm>
            <a:off x="7194550" y="6443663"/>
            <a:ext cx="1779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solidFill>
                  <a:schemeClr val="bg1"/>
                </a:solidFill>
                <a:ea typeface="ＭＳ Ｐゴシック" panose="020B0600070205080204" pitchFamily="34" charset="-128"/>
                <a:cs typeface="Arial" panose="020B0604020202020204" pitchFamily="34" charset="0"/>
              </a:rPr>
              <a:t>Sarubbo </a:t>
            </a:r>
            <a:r>
              <a:rPr lang="hu-HU" altLang="hu-HU" sz="1400" i="1">
                <a:solidFill>
                  <a:schemeClr val="bg1"/>
                </a:solidFill>
                <a:ea typeface="ＭＳ Ｐゴシック" panose="020B0600070205080204" pitchFamily="34" charset="-128"/>
                <a:cs typeface="Arial" panose="020B0604020202020204" pitchFamily="34" charset="0"/>
              </a:rPr>
              <a:t>et al.</a:t>
            </a:r>
            <a:r>
              <a:rPr lang="hu-HU" altLang="hu-HU" sz="1400">
                <a:solidFill>
                  <a:schemeClr val="bg1"/>
                </a:solidFill>
                <a:ea typeface="ＭＳ Ｐゴシック" panose="020B0600070205080204" pitchFamily="34" charset="-128"/>
                <a:cs typeface="Arial" panose="020B0604020202020204" pitchFamily="34" charset="0"/>
              </a:rPr>
              <a:t>, 2013</a:t>
            </a:r>
          </a:p>
        </p:txBody>
      </p:sp>
      <p:pic>
        <p:nvPicPr>
          <p:cNvPr id="113667" name="Picture 3" descr="Sarubbo_fig15B">
            <a:extLst>
              <a:ext uri="{FF2B5EF4-FFF2-40B4-BE49-F238E27FC236}">
                <a16:creationId xmlns:a16="http://schemas.microsoft.com/office/drawing/2014/main" id="{C92BDFA0-C99F-FB57-E025-C5118E3A4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787400"/>
            <a:ext cx="7200900" cy="528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a:extLst>
              <a:ext uri="{FF2B5EF4-FFF2-40B4-BE49-F238E27FC236}">
                <a16:creationId xmlns:a16="http://schemas.microsoft.com/office/drawing/2014/main" id="{C8086753-F9C3-4306-2715-4DC56FA2997A}"/>
              </a:ext>
            </a:extLst>
          </p:cNvPr>
          <p:cNvSpPr txBox="1">
            <a:spLocks noChangeArrowheads="1"/>
          </p:cNvSpPr>
          <p:nvPr/>
        </p:nvSpPr>
        <p:spPr bwMode="auto">
          <a:xfrm>
            <a:off x="950913" y="1835150"/>
            <a:ext cx="7221537"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150000"/>
              </a:lnSpc>
            </a:pPr>
            <a:r>
              <a:rPr lang="hu-HU" altLang="hu-HU" sz="1300"/>
              <a:t> 1. Agypályák – neurotranszmitterek – neuronális szabályozó hálózatok – „connectomics”</a:t>
            </a:r>
          </a:p>
          <a:p>
            <a:pPr>
              <a:lnSpc>
                <a:spcPct val="150000"/>
              </a:lnSpc>
            </a:pPr>
            <a:r>
              <a:rPr lang="hu-HU" altLang="hu-HU" sz="1300"/>
              <a:t> 2. Autonóm idegrendszeri szabályozás – biogén aminerg és cholinerg agypályák</a:t>
            </a:r>
          </a:p>
          <a:p>
            <a:pPr>
              <a:lnSpc>
                <a:spcPct val="150000"/>
              </a:lnSpc>
            </a:pPr>
            <a:r>
              <a:rPr lang="hu-HU" altLang="hu-HU" sz="1300"/>
              <a:t> 3. Szomato- és viszceroszenzoros rendszer – érzékelés – a fájdalom neuroanatómiája</a:t>
            </a:r>
          </a:p>
          <a:p>
            <a:pPr>
              <a:lnSpc>
                <a:spcPct val="150000"/>
              </a:lnSpc>
            </a:pPr>
            <a:r>
              <a:rPr lang="hu-HU" altLang="hu-HU" sz="1300"/>
              <a:t> 4. A mozgás neuroanatómiája – sensorimotor rendszer – mozgástervezés – mozgásvezérlés</a:t>
            </a:r>
          </a:p>
          <a:p>
            <a:pPr>
              <a:lnSpc>
                <a:spcPct val="150000"/>
              </a:lnSpc>
            </a:pPr>
            <a:r>
              <a:rPr lang="hu-HU" altLang="hu-HU" sz="1300"/>
              <a:t> 5. Testtartás – helyzetváltoztatás – egyensúly – szemmozgás neuroanatómiája</a:t>
            </a:r>
          </a:p>
          <a:p>
            <a:pPr>
              <a:lnSpc>
                <a:spcPct val="150000"/>
              </a:lnSpc>
            </a:pPr>
            <a:r>
              <a:rPr lang="hu-HU" altLang="hu-HU" sz="1300"/>
              <a:t> 6. A látás és a felismerés neuroanatómiája – tájékozódás – munkavégzés – olvasás</a:t>
            </a:r>
          </a:p>
          <a:p>
            <a:pPr>
              <a:lnSpc>
                <a:spcPct val="150000"/>
              </a:lnSpc>
            </a:pPr>
            <a:r>
              <a:rPr lang="hu-HU" altLang="hu-HU" sz="1300"/>
              <a:t> 7. A hallás és a megértés – a beszéd és az ének/zene neuroanatómiája</a:t>
            </a:r>
          </a:p>
          <a:p>
            <a:pPr>
              <a:lnSpc>
                <a:spcPct val="150000"/>
              </a:lnSpc>
            </a:pPr>
            <a:r>
              <a:rPr lang="hu-HU" altLang="hu-HU" sz="1300"/>
              <a:t> 8. A táplálkozás, az ízérzés, a hedonizmus, a „rewards” és az addikció neuroanatómiája</a:t>
            </a:r>
          </a:p>
          <a:p>
            <a:pPr>
              <a:lnSpc>
                <a:spcPct val="150000"/>
              </a:lnSpc>
            </a:pPr>
            <a:r>
              <a:rPr lang="hu-HU" altLang="hu-HU" sz="1300"/>
              <a:t> 9. A só- és a vízháztartás, a hő-, a cardiovascularis- és a légzésszabályozás neuroanatómiája</a:t>
            </a:r>
          </a:p>
          <a:p>
            <a:pPr>
              <a:lnSpc>
                <a:spcPct val="150000"/>
              </a:lnSpc>
            </a:pPr>
            <a:r>
              <a:rPr lang="hu-HU" altLang="hu-HU" sz="1300"/>
              <a:t>10. Neuroendokrin szabályozás – hypothalamus – szaglás – a limbikus rendszer</a:t>
            </a:r>
          </a:p>
          <a:p>
            <a:pPr>
              <a:lnSpc>
                <a:spcPct val="150000"/>
              </a:lnSpc>
            </a:pPr>
            <a:r>
              <a:rPr lang="hu-HU" altLang="hu-HU" sz="1300"/>
              <a:t>11. Az ébrenlét és az alvás, a napszaki ritmus, a pihenés („resting state”) és az aktiválódás</a:t>
            </a:r>
          </a:p>
          <a:p>
            <a:pPr>
              <a:lnSpc>
                <a:spcPct val="150000"/>
              </a:lnSpc>
            </a:pPr>
            <a:r>
              <a:rPr lang="hu-HU" altLang="hu-HU" sz="1300"/>
              <a:t>12. A stressz, a figyelem, a félelem, a szorongás, az önérzés, a közérzet neuroanatómiája</a:t>
            </a:r>
          </a:p>
          <a:p>
            <a:pPr>
              <a:lnSpc>
                <a:spcPct val="150000"/>
              </a:lnSpc>
            </a:pPr>
            <a:r>
              <a:rPr lang="hu-HU" altLang="hu-HU" sz="1300"/>
              <a:t>13. Az emóció, a motiváció, az empátia, a viselkedés, az agresszivitás neuroanatómiája </a:t>
            </a:r>
          </a:p>
          <a:p>
            <a:pPr>
              <a:lnSpc>
                <a:spcPct val="150000"/>
              </a:lnSpc>
            </a:pPr>
            <a:r>
              <a:rPr lang="hu-HU" altLang="hu-HU" sz="1300"/>
              <a:t>14. A kognitív tevékenységek, a tanulás, a tervezés, az elhatározás neuroanatómiája, memória</a:t>
            </a:r>
          </a:p>
        </p:txBody>
      </p:sp>
      <p:sp>
        <p:nvSpPr>
          <p:cNvPr id="163845" name="Text Box 5">
            <a:extLst>
              <a:ext uri="{FF2B5EF4-FFF2-40B4-BE49-F238E27FC236}">
                <a16:creationId xmlns:a16="http://schemas.microsoft.com/office/drawing/2014/main" id="{24535031-76AD-1503-2959-93C3CE60B634}"/>
              </a:ext>
            </a:extLst>
          </p:cNvPr>
          <p:cNvSpPr txBox="1">
            <a:spLocks noChangeArrowheads="1"/>
          </p:cNvSpPr>
          <p:nvPr/>
        </p:nvSpPr>
        <p:spPr bwMode="auto">
          <a:xfrm>
            <a:off x="2538413" y="733425"/>
            <a:ext cx="405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altLang="hu-HU" b="1"/>
              <a:t>Humán funkcionális neuroanatómia</a:t>
            </a:r>
            <a:endParaRPr lang="hu-HU" altLang="hu-HU"/>
          </a:p>
          <a:p>
            <a:pPr algn="ctr"/>
            <a:r>
              <a:rPr lang="hu-HU" altLang="hu-HU"/>
              <a:t>Dr. Palkovits Miklós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33" name="Group 73">
            <a:extLst>
              <a:ext uri="{FF2B5EF4-FFF2-40B4-BE49-F238E27FC236}">
                <a16:creationId xmlns:a16="http://schemas.microsoft.com/office/drawing/2014/main" id="{224A8753-6C8D-2866-1AF5-7DAA37AC2491}"/>
              </a:ext>
            </a:extLst>
          </p:cNvPr>
          <p:cNvGraphicFramePr>
            <a:graphicFrameLocks noGrp="1"/>
          </p:cNvGraphicFramePr>
          <p:nvPr/>
        </p:nvGraphicFramePr>
        <p:xfrm>
          <a:off x="530225" y="1671638"/>
          <a:ext cx="8064500" cy="4079875"/>
        </p:xfrm>
        <a:graphic>
          <a:graphicData uri="http://schemas.openxmlformats.org/drawingml/2006/table">
            <a:tbl>
              <a:tblPr/>
              <a:tblGrid>
                <a:gridCol w="2025650">
                  <a:extLst>
                    <a:ext uri="{9D8B030D-6E8A-4147-A177-3AD203B41FA5}">
                      <a16:colId xmlns:a16="http://schemas.microsoft.com/office/drawing/2014/main" val="3839173592"/>
                    </a:ext>
                  </a:extLst>
                </a:gridCol>
                <a:gridCol w="1243013">
                  <a:extLst>
                    <a:ext uri="{9D8B030D-6E8A-4147-A177-3AD203B41FA5}">
                      <a16:colId xmlns:a16="http://schemas.microsoft.com/office/drawing/2014/main" val="3453033115"/>
                    </a:ext>
                  </a:extLst>
                </a:gridCol>
                <a:gridCol w="1635125">
                  <a:extLst>
                    <a:ext uri="{9D8B030D-6E8A-4147-A177-3AD203B41FA5}">
                      <a16:colId xmlns:a16="http://schemas.microsoft.com/office/drawing/2014/main" val="2955108143"/>
                    </a:ext>
                  </a:extLst>
                </a:gridCol>
                <a:gridCol w="1633537">
                  <a:extLst>
                    <a:ext uri="{9D8B030D-6E8A-4147-A177-3AD203B41FA5}">
                      <a16:colId xmlns:a16="http://schemas.microsoft.com/office/drawing/2014/main" val="1833599140"/>
                    </a:ext>
                  </a:extLst>
                </a:gridCol>
                <a:gridCol w="1527175">
                  <a:extLst>
                    <a:ext uri="{9D8B030D-6E8A-4147-A177-3AD203B41FA5}">
                      <a16:colId xmlns:a16="http://schemas.microsoft.com/office/drawing/2014/main" val="1773313277"/>
                    </a:ext>
                  </a:extLst>
                </a:gridCol>
              </a:tblGrid>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endPar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összesen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itthonról</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külföldről</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vegyes</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05075554"/>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Publikációk száma</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1" i="0" u="none" strike="noStrike" cap="none" normalizeH="0" baseline="0">
                          <a:ln>
                            <a:noFill/>
                          </a:ln>
                          <a:solidFill>
                            <a:srgbClr val="000000"/>
                          </a:solidFill>
                          <a:effectLst/>
                          <a:latin typeface="Arial" panose="020B0604020202020204" pitchFamily="34" charset="0"/>
                          <a:cs typeface="Arial" panose="020B0604020202020204" pitchFamily="34" charset="0"/>
                        </a:rPr>
                        <a:t>     732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511 db </a:t>
                      </a: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(70%)</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162 db </a:t>
                      </a: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59 db </a:t>
                      </a:r>
                      <a:r>
                        <a:rPr kumimoji="0" lang="hu-HU" altLang="hu-HU" sz="1200" b="0" i="0" u="none" strike="noStrike" cap="none" normalizeH="0" baseline="0">
                          <a:ln>
                            <a:noFill/>
                          </a:ln>
                          <a:solidFill>
                            <a:srgbClr val="000000"/>
                          </a:solidFill>
                          <a:effectLst/>
                          <a:latin typeface="Arial" panose="020B0604020202020204" pitchFamily="34" charset="0"/>
                          <a:cs typeface="Arial" panose="020B0604020202020204" pitchFamily="34" charset="0"/>
                        </a:rPr>
                        <a:t>(8%)</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2325389991"/>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Idézettség</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1" i="0" u="none" strike="noStrike" cap="none" normalizeH="0" baseline="0">
                          <a:ln>
                            <a:noFill/>
                          </a:ln>
                          <a:solidFill>
                            <a:srgbClr val="000000"/>
                          </a:solidFill>
                          <a:effectLst/>
                          <a:latin typeface="Arial" panose="020B0604020202020204" pitchFamily="34" charset="0"/>
                          <a:cs typeface="Arial" panose="020B0604020202020204" pitchFamily="34" charset="0"/>
                        </a:rPr>
                        <a:t>41 480</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52%</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39%</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9%</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3661570078"/>
                  </a:ext>
                </a:extLst>
              </a:tr>
              <a:tr h="252413">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2666694"/>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Hirsch-index</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1" i="0" u="none" strike="noStrike" cap="none" normalizeH="0" baseline="0">
                          <a:ln>
                            <a:noFill/>
                          </a:ln>
                          <a:solidFill>
                            <a:srgbClr val="000000"/>
                          </a:solidFill>
                          <a:effectLst/>
                          <a:latin typeface="Arial" panose="020B0604020202020204" pitchFamily="34" charset="0"/>
                          <a:cs typeface="Arial" panose="020B0604020202020204" pitchFamily="34" charset="0"/>
                        </a:rPr>
                        <a:t>104</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32736106"/>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6597117"/>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60945999"/>
                  </a:ext>
                </a:extLst>
              </a:tr>
              <a:tr h="384175">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Idézett publikációk</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rPr>
                        <a:t>2015</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1"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5185643"/>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35 év után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29 db</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25141361"/>
                  </a:ext>
                </a:extLst>
              </a:tr>
              <a:tr h="274638">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40 év után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r>
                        <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rPr>
                        <a:t>15 db</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1"/>
                    </a:solid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defRPr>
                      </a:lvl1pPr>
                      <a:lvl2pPr marL="37931725" indent="-37474525" defTabSz="457200">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marL="457200" fontAlgn="base">
                        <a:spcBef>
                          <a:spcPct val="20000"/>
                        </a:spcBef>
                        <a:spcAft>
                          <a:spcPct val="0"/>
                        </a:spcAft>
                        <a:defRPr>
                          <a:solidFill>
                            <a:schemeClr val="tx1"/>
                          </a:solidFill>
                          <a:latin typeface="Arial" panose="020B0604020202020204" pitchFamily="34" charset="0"/>
                        </a:defRPr>
                      </a:lvl6pPr>
                      <a:lvl7pPr marL="914400" fontAlgn="base">
                        <a:spcBef>
                          <a:spcPct val="20000"/>
                        </a:spcBef>
                        <a:spcAft>
                          <a:spcPct val="0"/>
                        </a:spcAft>
                        <a:defRPr>
                          <a:solidFill>
                            <a:schemeClr val="tx1"/>
                          </a:solidFill>
                          <a:latin typeface="Arial" panose="020B0604020202020204" pitchFamily="34" charset="0"/>
                        </a:defRPr>
                      </a:lvl7pPr>
                      <a:lvl8pPr marL="1371600" fontAlgn="base">
                        <a:spcBef>
                          <a:spcPct val="20000"/>
                        </a:spcBef>
                        <a:spcAft>
                          <a:spcPct val="0"/>
                        </a:spcAft>
                        <a:defRPr>
                          <a:solidFill>
                            <a:schemeClr val="tx1"/>
                          </a:solidFill>
                          <a:latin typeface="Arial" panose="020B0604020202020204" pitchFamily="34" charset="0"/>
                        </a:defRPr>
                      </a:lvl8pPr>
                      <a:lvl9pPr marL="1828800" fontAlgn="base">
                        <a:spcBef>
                          <a:spcPct val="2000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30000"/>
                        </a:lnSpc>
                        <a:spcBef>
                          <a:spcPct val="40000"/>
                        </a:spcBef>
                        <a:spcAft>
                          <a:spcPct val="40000"/>
                        </a:spcAft>
                        <a:buClrTx/>
                        <a:buSzTx/>
                        <a:buFontTx/>
                        <a:buNone/>
                        <a:tabLst/>
                      </a:pPr>
                      <a:endParaRPr kumimoji="0" lang="hu-HU" altLang="hu-HU"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08468104"/>
                  </a:ext>
                </a:extLst>
              </a:tr>
            </a:tbl>
          </a:graphicData>
        </a:graphic>
      </p:graphicFrame>
      <p:sp>
        <p:nvSpPr>
          <p:cNvPr id="117830" name="Text Box 138">
            <a:extLst>
              <a:ext uri="{FF2B5EF4-FFF2-40B4-BE49-F238E27FC236}">
                <a16:creationId xmlns:a16="http://schemas.microsoft.com/office/drawing/2014/main" id="{A70D49DF-FE4C-A4D7-E604-824FC2EFCE7D}"/>
              </a:ext>
            </a:extLst>
          </p:cNvPr>
          <p:cNvSpPr txBox="1">
            <a:spLocks noChangeArrowheads="1"/>
          </p:cNvSpPr>
          <p:nvPr/>
        </p:nvSpPr>
        <p:spPr bwMode="auto">
          <a:xfrm>
            <a:off x="3860800" y="938213"/>
            <a:ext cx="13985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10000"/>
              </a:lnSpc>
            </a:pPr>
            <a:r>
              <a:rPr lang="hu-HU" altLang="hu-HU" sz="2000" b="1">
                <a:cs typeface="Arial" panose="020B0604020202020204" pitchFamily="34" charset="0"/>
              </a:rPr>
              <a:t>1956-2016</a:t>
            </a:r>
            <a:endParaRPr lang="hu-HU" altLang="hu-HU" sz="200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a:extLst>
              <a:ext uri="{FF2B5EF4-FFF2-40B4-BE49-F238E27FC236}">
                <a16:creationId xmlns:a16="http://schemas.microsoft.com/office/drawing/2014/main" id="{8494B65C-BC9C-F44E-F519-D7F6769DF889}"/>
              </a:ext>
            </a:extLst>
          </p:cNvPr>
          <p:cNvSpPr txBox="1">
            <a:spLocks noChangeArrowheads="1"/>
          </p:cNvSpPr>
          <p:nvPr/>
        </p:nvSpPr>
        <p:spPr bwMode="auto">
          <a:xfrm>
            <a:off x="987425" y="603250"/>
            <a:ext cx="7146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r>
              <a:rPr lang="hu-HU" altLang="hu-HU">
                <a:ea typeface="ＭＳ Ｐゴシック" panose="020B0600070205080204" pitchFamily="34" charset="-128"/>
                <a:cs typeface="Arial" panose="020B0604020202020204" pitchFamily="34" charset="0"/>
              </a:rPr>
              <a:t>„To make neuroscience is fun, a serious big fun. If it isn’t fun for you, it’s not worth doing.” (Axelrod)</a:t>
            </a:r>
          </a:p>
          <a:p>
            <a:pPr algn="just"/>
            <a:endParaRPr lang="hu-HU" altLang="hu-HU">
              <a:ea typeface="ＭＳ Ｐゴシック" panose="020B0600070205080204" pitchFamily="34" charset="-128"/>
              <a:cs typeface="Arial" panose="020B0604020202020204" pitchFamily="34" charset="0"/>
            </a:endParaRPr>
          </a:p>
        </p:txBody>
      </p:sp>
      <p:pic>
        <p:nvPicPr>
          <p:cNvPr id="118787" name="Picture 3" descr="Axelrod1">
            <a:extLst>
              <a:ext uri="{FF2B5EF4-FFF2-40B4-BE49-F238E27FC236}">
                <a16:creationId xmlns:a16="http://schemas.microsoft.com/office/drawing/2014/main" id="{DB9553DF-5A0A-F229-17FB-4893C1774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639888"/>
            <a:ext cx="50355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a:extLst>
              <a:ext uri="{FF2B5EF4-FFF2-40B4-BE49-F238E27FC236}">
                <a16:creationId xmlns:a16="http://schemas.microsoft.com/office/drawing/2014/main" id="{5CBBD564-089C-96FD-7186-77F3920D69F1}"/>
              </a:ext>
            </a:extLst>
          </p:cNvPr>
          <p:cNvSpPr txBox="1">
            <a:spLocks noChangeArrowheads="1"/>
          </p:cNvSpPr>
          <p:nvPr/>
        </p:nvSpPr>
        <p:spPr bwMode="auto">
          <a:xfrm>
            <a:off x="3027363" y="5762625"/>
            <a:ext cx="306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b="1">
                <a:ea typeface="ＭＳ Ｐゴシック" panose="020B0600070205080204" pitchFamily="34" charset="-128"/>
                <a:cs typeface="Arial" panose="020B0604020202020204" pitchFamily="34" charset="0"/>
              </a:rPr>
              <a:t>Julius Axelrod</a:t>
            </a:r>
            <a:r>
              <a:rPr lang="hu-HU" altLang="hu-HU">
                <a:ea typeface="ＭＳ Ｐゴシック" panose="020B0600070205080204" pitchFamily="34" charset="-128"/>
                <a:cs typeface="Arial" panose="020B0604020202020204" pitchFamily="34" charset="0"/>
              </a:rPr>
              <a:t> (1912-2004)</a:t>
            </a:r>
          </a:p>
          <a:p>
            <a:pPr algn="ctr"/>
            <a:r>
              <a:rPr lang="hu-HU" altLang="hu-HU">
                <a:ea typeface="ＭＳ Ｐゴシック" panose="020B0600070205080204" pitchFamily="34" charset="-128"/>
                <a:cs typeface="Arial" panose="020B0604020202020204" pitchFamily="34" charset="0"/>
              </a:rPr>
              <a:t>Nobel-díj, 1970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őszifák">
            <a:extLst>
              <a:ext uri="{FF2B5EF4-FFF2-40B4-BE49-F238E27FC236}">
                <a16:creationId xmlns:a16="http://schemas.microsoft.com/office/drawing/2014/main" id="{9684861A-0049-3F86-1076-FE9C70F9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180513"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2">
            <a:extLst>
              <a:ext uri="{FF2B5EF4-FFF2-40B4-BE49-F238E27FC236}">
                <a16:creationId xmlns:a16="http://schemas.microsoft.com/office/drawing/2014/main" id="{B44B35DE-DE71-B4F6-CB1D-26BFEF4E2FF3}"/>
              </a:ext>
            </a:extLst>
          </p:cNvPr>
          <p:cNvSpPr txBox="1"/>
          <p:nvPr/>
        </p:nvSpPr>
        <p:spPr>
          <a:xfrm>
            <a:off x="1576388" y="6122988"/>
            <a:ext cx="5861050" cy="701675"/>
          </a:xfrm>
          <a:prstGeom prst="rect">
            <a:avLst/>
          </a:prstGeom>
          <a:noFill/>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4000">
                <a:solidFill>
                  <a:schemeClr val="bg1"/>
                </a:solidFill>
                <a:effectLst>
                  <a:outerShdw blurRad="38100" dist="38100" dir="2700000" algn="tl">
                    <a:srgbClr val="C0C0C0"/>
                  </a:outerShdw>
                </a:effectLst>
                <a:cs typeface="Arial" panose="020B0604020202020204" pitchFamily="34" charset="0"/>
              </a:rPr>
              <a:t>Köszönöm, hogy eljöttek!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zövegdoboz 2">
            <a:extLst>
              <a:ext uri="{FF2B5EF4-FFF2-40B4-BE49-F238E27FC236}">
                <a16:creationId xmlns:a16="http://schemas.microsoft.com/office/drawing/2014/main" id="{B7AEE8C7-2B9E-3977-0746-2CB94104A51E}"/>
              </a:ext>
            </a:extLst>
          </p:cNvPr>
          <p:cNvSpPr txBox="1">
            <a:spLocks noChangeArrowheads="1"/>
          </p:cNvSpPr>
          <p:nvPr/>
        </p:nvSpPr>
        <p:spPr bwMode="auto">
          <a:xfrm>
            <a:off x="7183438" y="6443663"/>
            <a:ext cx="179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Ricciardi </a:t>
            </a:r>
            <a:r>
              <a:rPr lang="hu-HU" altLang="hu-HU" sz="1400" i="1">
                <a:ea typeface="ＭＳ Ｐゴシック" panose="020B0600070205080204" pitchFamily="34" charset="-128"/>
                <a:cs typeface="Arial" panose="020B0604020202020204" pitchFamily="34" charset="0"/>
              </a:rPr>
              <a:t>et al</a:t>
            </a:r>
            <a:r>
              <a:rPr lang="hu-HU" altLang="hu-HU" sz="1400">
                <a:ea typeface="ＭＳ Ｐゴシック" panose="020B0600070205080204" pitchFamily="34" charset="-128"/>
                <a:cs typeface="Arial" panose="020B0604020202020204" pitchFamily="34" charset="0"/>
              </a:rPr>
              <a:t>., 2013</a:t>
            </a:r>
          </a:p>
        </p:txBody>
      </p:sp>
      <p:pic>
        <p:nvPicPr>
          <p:cNvPr id="121859" name="Picture 3" descr="Ricciardi_fig3">
            <a:extLst>
              <a:ext uri="{FF2B5EF4-FFF2-40B4-BE49-F238E27FC236}">
                <a16:creationId xmlns:a16="http://schemas.microsoft.com/office/drawing/2014/main" id="{9842B2F4-BBCF-05A2-EB3E-4869B1C28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768475"/>
            <a:ext cx="79216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a:extLst>
              <a:ext uri="{FF2B5EF4-FFF2-40B4-BE49-F238E27FC236}">
                <a16:creationId xmlns:a16="http://schemas.microsoft.com/office/drawing/2014/main" id="{D1E8E35F-5DF6-EEC3-FD70-E7AC1356C413}"/>
              </a:ext>
            </a:extLst>
          </p:cNvPr>
          <p:cNvSpPr txBox="1">
            <a:spLocks noChangeArrowheads="1"/>
          </p:cNvSpPr>
          <p:nvPr/>
        </p:nvSpPr>
        <p:spPr bwMode="auto">
          <a:xfrm>
            <a:off x="2033588" y="5300663"/>
            <a:ext cx="5059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altLang="hu-HU" sz="1400">
                <a:ea typeface="ＭＳ Ｐゴシック" panose="020B0600070205080204" pitchFamily="34" charset="-128"/>
                <a:cs typeface="Arial" panose="020B0604020202020204" pitchFamily="34" charset="0"/>
              </a:rPr>
              <a:t>The</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picture</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depicts</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brain</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networks</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causally</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connected</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during forgiveness</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(on</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the</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left)</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and</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unforgiveness</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(on</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the</a:t>
            </a:r>
            <a:r>
              <a:rPr lang="hu-HU" altLang="hu-HU" sz="1400">
                <a:ea typeface="ＭＳ Ｐゴシック" panose="020B0600070205080204" pitchFamily="34" charset="-128"/>
                <a:cs typeface="Arial" panose="020B0604020202020204" pitchFamily="34" charset="0"/>
              </a:rPr>
              <a:t> </a:t>
            </a:r>
            <a:r>
              <a:rPr lang="en-US" altLang="hu-HU" sz="1400">
                <a:ea typeface="ＭＳ Ｐゴシック" panose="020B0600070205080204" pitchFamily="34" charset="-128"/>
                <a:cs typeface="Arial" panose="020B0604020202020204" pitchFamily="34" charset="0"/>
              </a:rPr>
              <a:t>right).</a:t>
            </a:r>
            <a:r>
              <a:rPr lang="hu-HU" altLang="hu-HU" sz="1400">
                <a:ea typeface="ＭＳ Ｐゴシック" panose="020B0600070205080204" pitchFamily="34" charset="-128"/>
                <a:cs typeface="Arial" panose="020B0604020202020204" pitchFamily="34" charset="0"/>
              </a:rPr>
              <a:t> </a:t>
            </a:r>
            <a:endParaRPr lang="en-US" altLang="hu-HU" sz="1400">
              <a:ea typeface="ＭＳ Ｐゴシック" panose="020B0600070205080204" pitchFamily="34" charset="-128"/>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a:extLst>
              <a:ext uri="{FF2B5EF4-FFF2-40B4-BE49-F238E27FC236}">
                <a16:creationId xmlns:a16="http://schemas.microsoft.com/office/drawing/2014/main" id="{8888D7CB-518E-866B-FF2F-40E041B81647}"/>
              </a:ext>
            </a:extLst>
          </p:cNvPr>
          <p:cNvSpPr txBox="1">
            <a:spLocks noChangeArrowheads="1"/>
          </p:cNvSpPr>
          <p:nvPr/>
        </p:nvSpPr>
        <p:spPr bwMode="auto">
          <a:xfrm>
            <a:off x="461963" y="5419725"/>
            <a:ext cx="8180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hu-HU" altLang="hu-HU" sz="2000">
                <a:ea typeface="ＭＳ Ｐゴシック" panose="020B0600070205080204" pitchFamily="34" charset="-128"/>
                <a:cs typeface="Arial" panose="020B0604020202020204" pitchFamily="34" charset="0"/>
              </a:rPr>
              <a:t>„Scientists must discover the basic functional organization of the brain.”</a:t>
            </a:r>
          </a:p>
          <a:p>
            <a:pPr algn="ctr"/>
            <a:r>
              <a:rPr lang="hu-HU" altLang="hu-HU" sz="2000">
                <a:ea typeface="ＭＳ Ｐゴシック" panose="020B0600070205080204" pitchFamily="34" charset="-128"/>
                <a:cs typeface="Arial" panose="020B0604020202020204" pitchFamily="34" charset="0"/>
              </a:rPr>
              <a:t>(Discours sur l’Anatomie, 1668)</a:t>
            </a:r>
          </a:p>
          <a:p>
            <a:pPr algn="ctr"/>
            <a:endParaRPr lang="hu-HU" altLang="hu-HU" sz="1400">
              <a:ea typeface="ＭＳ Ｐゴシック" panose="020B0600070205080204" pitchFamily="34" charset="-128"/>
              <a:cs typeface="Arial" panose="020B0604020202020204" pitchFamily="34" charset="0"/>
            </a:endParaRPr>
          </a:p>
          <a:p>
            <a:pPr algn="ctr"/>
            <a:r>
              <a:rPr lang="hu-HU" altLang="hu-HU" sz="2000">
                <a:solidFill>
                  <a:srgbClr val="0000FF"/>
                </a:solidFill>
                <a:ea typeface="ＭＳ Ｐゴシック" panose="020B0600070205080204" pitchFamily="34" charset="-128"/>
                <a:cs typeface="Arial" panose="020B0604020202020204" pitchFamily="34" charset="0"/>
              </a:rPr>
              <a:t>„A tudósoknak fel kell fedezniük az agy funkcionális szerkezetét.”</a:t>
            </a:r>
          </a:p>
        </p:txBody>
      </p:sp>
      <p:pic>
        <p:nvPicPr>
          <p:cNvPr id="123907" name="Picture 7" descr="NielsStensen">
            <a:extLst>
              <a:ext uri="{FF2B5EF4-FFF2-40B4-BE49-F238E27FC236}">
                <a16:creationId xmlns:a16="http://schemas.microsoft.com/office/drawing/2014/main" id="{3B13F48C-82AC-D491-3559-9452CA049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88913"/>
            <a:ext cx="36766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8C008273-ED64-5F79-5BF2-B65BEDAAA06E}"/>
              </a:ext>
            </a:extLst>
          </p:cNvPr>
          <p:cNvSpPr>
            <a:spLocks noChangeArrowheads="1"/>
          </p:cNvSpPr>
          <p:nvPr/>
        </p:nvSpPr>
        <p:spPr bwMode="auto">
          <a:xfrm>
            <a:off x="142875" y="157163"/>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000">
                <a:cs typeface="Arial" panose="020B0604020202020204" pitchFamily="34" charset="0"/>
              </a:rPr>
              <a:t>subependymal</a:t>
            </a:r>
          </a:p>
          <a:p>
            <a:r>
              <a:rPr lang="hu-HU" altLang="hu-HU" sz="2000">
                <a:cs typeface="Arial" panose="020B0604020202020204" pitchFamily="34" charset="0"/>
              </a:rPr>
              <a:t>plexus</a:t>
            </a:r>
          </a:p>
        </p:txBody>
      </p:sp>
      <p:pic>
        <p:nvPicPr>
          <p:cNvPr id="125955" name="Picture 4" descr="dia014-gepe">
            <a:extLst>
              <a:ext uri="{FF2B5EF4-FFF2-40B4-BE49-F238E27FC236}">
                <a16:creationId xmlns:a16="http://schemas.microsoft.com/office/drawing/2014/main" id="{D388E04E-B043-F3D5-46F7-61DBF11F0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63" y="180975"/>
            <a:ext cx="43434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Line 5">
            <a:extLst>
              <a:ext uri="{FF2B5EF4-FFF2-40B4-BE49-F238E27FC236}">
                <a16:creationId xmlns:a16="http://schemas.microsoft.com/office/drawing/2014/main" id="{C5FF78B9-3196-7959-92CF-7DBEE473FB91}"/>
              </a:ext>
            </a:extLst>
          </p:cNvPr>
          <p:cNvSpPr>
            <a:spLocks noChangeShapeType="1"/>
          </p:cNvSpPr>
          <p:nvPr/>
        </p:nvSpPr>
        <p:spPr bwMode="auto">
          <a:xfrm flipH="1">
            <a:off x="4716463" y="3429000"/>
            <a:ext cx="431800" cy="144463"/>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F7DE3E39-7B09-77EE-43C5-BAD5F00CED4F}"/>
              </a:ext>
            </a:extLst>
          </p:cNvPr>
          <p:cNvSpPr txBox="1">
            <a:spLocks noChangeArrowheads="1"/>
          </p:cNvSpPr>
          <p:nvPr/>
        </p:nvSpPr>
        <p:spPr bwMode="auto">
          <a:xfrm>
            <a:off x="852488" y="2276475"/>
            <a:ext cx="7416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tabLst>
                <a:tab pos="4124325" algn="l"/>
              </a:tabLst>
              <a:defRPr>
                <a:solidFill>
                  <a:schemeClr val="tx1"/>
                </a:solidFill>
                <a:latin typeface="Arial" panose="020B0604020202020204" pitchFamily="34" charset="0"/>
              </a:defRPr>
            </a:lvl1pPr>
            <a:lvl2pPr marL="37931725" indent="-37474525" defTabSz="457200">
              <a:tabLst>
                <a:tab pos="4124325" algn="l"/>
              </a:tabLst>
              <a:defRPr>
                <a:solidFill>
                  <a:schemeClr val="tx1"/>
                </a:solidFill>
                <a:latin typeface="Arial" panose="020B0604020202020204" pitchFamily="34" charset="0"/>
              </a:defRPr>
            </a:lvl2pPr>
            <a:lvl3pPr>
              <a:tabLst>
                <a:tab pos="4124325" algn="l"/>
              </a:tabLst>
              <a:defRPr>
                <a:solidFill>
                  <a:schemeClr val="tx1"/>
                </a:solidFill>
                <a:latin typeface="Arial" panose="020B0604020202020204" pitchFamily="34" charset="0"/>
              </a:defRPr>
            </a:lvl3pPr>
            <a:lvl4pPr>
              <a:tabLst>
                <a:tab pos="4124325" algn="l"/>
              </a:tabLst>
              <a:defRPr>
                <a:solidFill>
                  <a:schemeClr val="tx1"/>
                </a:solidFill>
                <a:latin typeface="Arial" panose="020B0604020202020204" pitchFamily="34" charset="0"/>
              </a:defRPr>
            </a:lvl4pPr>
            <a:lvl5pPr>
              <a:tabLst>
                <a:tab pos="4124325" algn="l"/>
              </a:tabLst>
              <a:defRPr>
                <a:solidFill>
                  <a:schemeClr val="tx1"/>
                </a:solidFill>
                <a:latin typeface="Arial" panose="020B0604020202020204" pitchFamily="34" charset="0"/>
              </a:defRPr>
            </a:lvl5pPr>
            <a:lvl6pPr marL="457200" fontAlgn="base">
              <a:spcBef>
                <a:spcPct val="0"/>
              </a:spcBef>
              <a:spcAft>
                <a:spcPct val="0"/>
              </a:spcAft>
              <a:tabLst>
                <a:tab pos="4124325" algn="l"/>
              </a:tabLst>
              <a:defRPr>
                <a:solidFill>
                  <a:schemeClr val="tx1"/>
                </a:solidFill>
                <a:latin typeface="Arial" panose="020B0604020202020204" pitchFamily="34" charset="0"/>
              </a:defRPr>
            </a:lvl6pPr>
            <a:lvl7pPr marL="914400" fontAlgn="base">
              <a:spcBef>
                <a:spcPct val="0"/>
              </a:spcBef>
              <a:spcAft>
                <a:spcPct val="0"/>
              </a:spcAft>
              <a:tabLst>
                <a:tab pos="4124325" algn="l"/>
              </a:tabLst>
              <a:defRPr>
                <a:solidFill>
                  <a:schemeClr val="tx1"/>
                </a:solidFill>
                <a:latin typeface="Arial" panose="020B0604020202020204" pitchFamily="34" charset="0"/>
              </a:defRPr>
            </a:lvl7pPr>
            <a:lvl8pPr marL="1371600" fontAlgn="base">
              <a:spcBef>
                <a:spcPct val="0"/>
              </a:spcBef>
              <a:spcAft>
                <a:spcPct val="0"/>
              </a:spcAft>
              <a:tabLst>
                <a:tab pos="4124325" algn="l"/>
              </a:tabLst>
              <a:defRPr>
                <a:solidFill>
                  <a:schemeClr val="tx1"/>
                </a:solidFill>
                <a:latin typeface="Arial" panose="020B0604020202020204" pitchFamily="34" charset="0"/>
              </a:defRPr>
            </a:lvl8pPr>
            <a:lvl9pPr marL="1828800" fontAlgn="base">
              <a:spcBef>
                <a:spcPct val="0"/>
              </a:spcBef>
              <a:spcAft>
                <a:spcPct val="0"/>
              </a:spcAft>
              <a:tabLst>
                <a:tab pos="4124325" algn="l"/>
              </a:tabLs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circumventriculáris szervek szerepe </a:t>
            </a:r>
          </a:p>
          <a:p>
            <a:pPr algn="ctr">
              <a:lnSpc>
                <a:spcPct val="130000"/>
              </a:lnSpc>
            </a:pPr>
            <a:r>
              <a:rPr lang="en-US" altLang="hu-HU" sz="2400" b="1">
                <a:solidFill>
                  <a:srgbClr val="FF0000"/>
                </a:solidFill>
                <a:ea typeface="ＭＳ Ｐゴシック" panose="020B0600070205080204" pitchFamily="34" charset="-128"/>
                <a:cs typeface="Arial" panose="020B0604020202020204" pitchFamily="34" charset="0"/>
              </a:rPr>
              <a:t>a só- és v</a:t>
            </a:r>
            <a:r>
              <a:rPr lang="hu-HU" altLang="hu-HU" sz="2400" b="1">
                <a:solidFill>
                  <a:srgbClr val="FF0000"/>
                </a:solidFill>
                <a:ea typeface="ＭＳ Ｐゴシック" panose="020B0600070205080204" pitchFamily="34" charset="-128"/>
                <a:cs typeface="Arial" panose="020B0604020202020204" pitchFamily="34" charset="0"/>
              </a:rPr>
              <a:t>í</a:t>
            </a:r>
            <a:r>
              <a:rPr lang="en-US" altLang="hu-HU" sz="2400" b="1">
                <a:solidFill>
                  <a:srgbClr val="FF0000"/>
                </a:solidFill>
                <a:ea typeface="ＭＳ Ｐゴシック" panose="020B0600070205080204" pitchFamily="34" charset="-128"/>
                <a:cs typeface="Arial" panose="020B0604020202020204" pitchFamily="34" charset="0"/>
              </a:rPr>
              <a:t>zháztartás szabályozásában</a:t>
            </a:r>
          </a:p>
          <a:p>
            <a:pPr algn="ctr">
              <a:lnSpc>
                <a:spcPct val="130000"/>
              </a:lnSpc>
            </a:pPr>
            <a:endParaRPr lang="en-US" altLang="hu-HU" sz="2400" b="1">
              <a:solidFill>
                <a:srgbClr val="FF0000"/>
              </a:solidFill>
              <a:ea typeface="ＭＳ Ｐゴシック" panose="020B0600070205080204" pitchFamily="34" charset="-128"/>
              <a:cs typeface="Arial" panose="020B0604020202020204" pitchFamily="34" charset="0"/>
            </a:endParaRPr>
          </a:p>
          <a:p>
            <a:pPr>
              <a:lnSpc>
                <a:spcPct val="130000"/>
              </a:lnSpc>
            </a:pPr>
            <a:r>
              <a:rPr lang="en-US" altLang="hu-HU" sz="1400" b="1">
                <a:solidFill>
                  <a:srgbClr val="0000FF"/>
                </a:solidFill>
                <a:ea typeface="ＭＳ Ｐゴシック" panose="020B0600070205080204" pitchFamily="34" charset="-128"/>
                <a:cs typeface="Arial" panose="020B0604020202020204" pitchFamily="34" charset="0"/>
              </a:rPr>
              <a:t>		</a:t>
            </a:r>
            <a:r>
              <a:rPr lang="en-US" altLang="hu-HU" b="1">
                <a:solidFill>
                  <a:srgbClr val="0000FF"/>
                </a:solidFill>
                <a:ea typeface="ＭＳ Ｐゴシック" panose="020B0600070205080204" pitchFamily="34" charset="-128"/>
                <a:cs typeface="Arial" panose="020B0604020202020204" pitchFamily="34" charset="0"/>
              </a:rPr>
              <a:t>1954-1969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aud1-mod-athen-kek">
            <a:extLst>
              <a:ext uri="{FF2B5EF4-FFF2-40B4-BE49-F238E27FC236}">
                <a16:creationId xmlns:a16="http://schemas.microsoft.com/office/drawing/2014/main" id="{5BB10D63-282D-D150-F82C-B3A34F343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4763"/>
            <a:ext cx="5584825"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4" descr="aud1-mod-athen-piros">
            <a:extLst>
              <a:ext uri="{FF2B5EF4-FFF2-40B4-BE49-F238E27FC236}">
                <a16:creationId xmlns:a16="http://schemas.microsoft.com/office/drawing/2014/main" id="{79D692DC-1668-3249-2F82-59686260F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6350"/>
            <a:ext cx="684847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7" descr="aud1-mod">
            <a:extLst>
              <a:ext uri="{FF2B5EF4-FFF2-40B4-BE49-F238E27FC236}">
                <a16:creationId xmlns:a16="http://schemas.microsoft.com/office/drawing/2014/main" id="{AFBBE75A-FB36-F1C7-429D-FECABA709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6350"/>
            <a:ext cx="68707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8">
            <a:extLst>
              <a:ext uri="{FF2B5EF4-FFF2-40B4-BE49-F238E27FC236}">
                <a16:creationId xmlns:a16="http://schemas.microsoft.com/office/drawing/2014/main" id="{9C42ECDD-D4EA-E054-AF4D-523613CD5CA7}"/>
              </a:ext>
            </a:extLst>
          </p:cNvPr>
          <p:cNvSpPr txBox="1">
            <a:spLocks noChangeArrowheads="1"/>
          </p:cNvSpPr>
          <p:nvPr/>
        </p:nvSpPr>
        <p:spPr bwMode="auto">
          <a:xfrm>
            <a:off x="107950" y="4724400"/>
            <a:ext cx="2649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solidFill>
                  <a:srgbClr val="009900"/>
                </a:solidFill>
                <a:ea typeface="ＭＳ Ｐゴシック" panose="020B0600070205080204" pitchFamily="34" charset="-128"/>
                <a:cs typeface="Arial" panose="020B0604020202020204" pitchFamily="34" charset="0"/>
              </a:rPr>
              <a:t>plasma corticosterone:</a:t>
            </a:r>
          </a:p>
          <a:p>
            <a:r>
              <a:rPr lang="hu-HU" altLang="hu-HU">
                <a:solidFill>
                  <a:schemeClr val="tx2"/>
                </a:solidFill>
                <a:ea typeface="ＭＳ Ｐゴシック" panose="020B0600070205080204" pitchFamily="34" charset="-128"/>
                <a:cs typeface="Arial" panose="020B0604020202020204" pitchFamily="34" charset="0"/>
              </a:rPr>
              <a:t>5.5</a:t>
            </a:r>
            <a:r>
              <a:rPr lang="hu-HU" altLang="hu-HU">
                <a:solidFill>
                  <a:schemeClr val="tx2"/>
                </a:solidFill>
                <a:ea typeface="ＭＳ Ｐゴシック" panose="020B0600070205080204" pitchFamily="34" charset="-128"/>
                <a:cs typeface="Arial" panose="020B0604020202020204" pitchFamily="34" charset="0"/>
                <a:sym typeface="Symbol" panose="05050102010706020507" pitchFamily="18" charset="2"/>
              </a:rPr>
              <a:t></a:t>
            </a:r>
            <a:r>
              <a:rPr lang="hu-HU" altLang="hu-HU">
                <a:solidFill>
                  <a:schemeClr val="tx2"/>
                </a:solidFill>
                <a:ea typeface="ＭＳ Ｐゴシック" panose="020B0600070205080204" pitchFamily="34" charset="-128"/>
                <a:cs typeface="Arial" panose="020B0604020202020204" pitchFamily="34" charset="0"/>
              </a:rPr>
              <a:t>1.9   29.7 </a:t>
            </a:r>
            <a:r>
              <a:rPr lang="hu-HU" altLang="hu-HU">
                <a:solidFill>
                  <a:schemeClr val="tx2"/>
                </a:solidFill>
                <a:ea typeface="ＭＳ Ｐゴシック" panose="020B0600070205080204" pitchFamily="34" charset="-128"/>
                <a:cs typeface="Arial" panose="020B0604020202020204" pitchFamily="34" charset="0"/>
                <a:sym typeface="Symbol" panose="05050102010706020507" pitchFamily="18" charset="2"/>
              </a:rPr>
              <a:t>4.1 </a:t>
            </a:r>
            <a:r>
              <a:rPr lang="el-GR" altLang="hu-HU">
                <a:solidFill>
                  <a:schemeClr val="tx2"/>
                </a:solidFill>
                <a:ea typeface="ＭＳ Ｐゴシック" panose="020B0600070205080204" pitchFamily="34" charset="-128"/>
                <a:cs typeface="Arial" panose="020B0604020202020204" pitchFamily="34" charset="0"/>
                <a:sym typeface="Symbol" panose="05050102010706020507" pitchFamily="18" charset="2"/>
              </a:rPr>
              <a:t>μ</a:t>
            </a:r>
            <a:r>
              <a:rPr lang="hu-HU" altLang="hu-HU">
                <a:solidFill>
                  <a:schemeClr val="tx2"/>
                </a:solidFill>
                <a:ea typeface="ＭＳ Ｐゴシック" panose="020B0600070205080204" pitchFamily="34" charset="-128"/>
                <a:cs typeface="Arial" panose="020B0604020202020204" pitchFamily="34" charset="0"/>
                <a:sym typeface="Symbol" panose="05050102010706020507" pitchFamily="18" charset="2"/>
              </a:rPr>
              <a:t>g/dl</a:t>
            </a:r>
            <a:endParaRPr lang="hu-HU" altLang="hu-HU">
              <a:solidFill>
                <a:schemeClr val="tx2"/>
              </a:solidFill>
              <a:ea typeface="ＭＳ Ｐゴシック" panose="020B0600070205080204" pitchFamily="34" charset="-128"/>
              <a:cs typeface="Arial" panose="020B0604020202020204" pitchFamily="34" charset="0"/>
            </a:endParaRPr>
          </a:p>
        </p:txBody>
      </p:sp>
      <p:sp>
        <p:nvSpPr>
          <p:cNvPr id="126982" name="Text Box 9">
            <a:extLst>
              <a:ext uri="{FF2B5EF4-FFF2-40B4-BE49-F238E27FC236}">
                <a16:creationId xmlns:a16="http://schemas.microsoft.com/office/drawing/2014/main" id="{289C69C5-F076-5F56-CD21-BD8B9512CABE}"/>
              </a:ext>
            </a:extLst>
          </p:cNvPr>
          <p:cNvSpPr txBox="1">
            <a:spLocks noChangeArrowheads="1"/>
          </p:cNvSpPr>
          <p:nvPr/>
        </p:nvSpPr>
        <p:spPr bwMode="auto">
          <a:xfrm>
            <a:off x="6469063" y="163513"/>
            <a:ext cx="2495550" cy="6413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a:solidFill>
                  <a:srgbClr val="FF0000"/>
                </a:solidFill>
                <a:ea typeface="ＭＳ Ｐゴシック" panose="020B0600070205080204" pitchFamily="34" charset="-128"/>
                <a:cs typeface="Arial" panose="020B0604020202020204" pitchFamily="34" charset="0"/>
              </a:rPr>
              <a:t>audiogenic stress:</a:t>
            </a:r>
          </a:p>
          <a:p>
            <a:r>
              <a:rPr lang="hu-HU" altLang="hu-HU">
                <a:solidFill>
                  <a:schemeClr val="tx2"/>
                </a:solidFill>
                <a:ea typeface="ＭＳ Ｐゴシック" panose="020B0600070205080204" pitchFamily="34" charset="-128"/>
                <a:cs typeface="Arial" panose="020B0604020202020204" pitchFamily="34" charset="0"/>
              </a:rPr>
              <a:t>105 dBA SPL – 30 min</a:t>
            </a:r>
          </a:p>
        </p:txBody>
      </p:sp>
      <p:grpSp>
        <p:nvGrpSpPr>
          <p:cNvPr id="126983" name="Group 10">
            <a:extLst>
              <a:ext uri="{FF2B5EF4-FFF2-40B4-BE49-F238E27FC236}">
                <a16:creationId xmlns:a16="http://schemas.microsoft.com/office/drawing/2014/main" id="{FB1BF2F2-3338-822E-382E-FC9588944756}"/>
              </a:ext>
            </a:extLst>
          </p:cNvPr>
          <p:cNvGrpSpPr>
            <a:grpSpLocks/>
          </p:cNvGrpSpPr>
          <p:nvPr/>
        </p:nvGrpSpPr>
        <p:grpSpPr bwMode="auto">
          <a:xfrm>
            <a:off x="6808788" y="3106738"/>
            <a:ext cx="2227262" cy="1568450"/>
            <a:chOff x="4289" y="1971"/>
            <a:chExt cx="1403" cy="988"/>
          </a:xfrm>
        </p:grpSpPr>
        <p:pic>
          <p:nvPicPr>
            <p:cNvPr id="126984" name="Picture 11" descr="21-Athen0910">
              <a:extLst>
                <a:ext uri="{FF2B5EF4-FFF2-40B4-BE49-F238E27FC236}">
                  <a16:creationId xmlns:a16="http://schemas.microsoft.com/office/drawing/2014/main" id="{A2EECBD3-9AAA-0D80-73A2-D9124C3253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 y="1971"/>
              <a:ext cx="1403" cy="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5" name="Text Box 12">
              <a:extLst>
                <a:ext uri="{FF2B5EF4-FFF2-40B4-BE49-F238E27FC236}">
                  <a16:creationId xmlns:a16="http://schemas.microsoft.com/office/drawing/2014/main" id="{14697941-9B72-159A-EF86-F21694097FE0}"/>
                </a:ext>
              </a:extLst>
            </p:cNvPr>
            <p:cNvSpPr txBox="1">
              <a:spLocks noChangeArrowheads="1"/>
            </p:cNvSpPr>
            <p:nvPr/>
          </p:nvSpPr>
          <p:spPr bwMode="auto">
            <a:xfrm>
              <a:off x="5295" y="2551"/>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000">
                  <a:ea typeface="ＭＳ Ｐゴシック" panose="020B0600070205080204" pitchFamily="34" charset="-128"/>
                  <a:cs typeface="Arial" panose="020B0604020202020204" pitchFamily="34" charset="0"/>
                </a:rPr>
                <a:t>LL</a:t>
              </a:r>
            </a:p>
          </p:txBody>
        </p:sp>
      </p:grpSp>
      <p:grpSp>
        <p:nvGrpSpPr>
          <p:cNvPr id="126986" name="Group 13">
            <a:extLst>
              <a:ext uri="{FF2B5EF4-FFF2-40B4-BE49-F238E27FC236}">
                <a16:creationId xmlns:a16="http://schemas.microsoft.com/office/drawing/2014/main" id="{7E53B26D-1D76-EC71-9EB2-D92F1C7663FC}"/>
              </a:ext>
            </a:extLst>
          </p:cNvPr>
          <p:cNvGrpSpPr>
            <a:grpSpLocks/>
          </p:cNvGrpSpPr>
          <p:nvPr/>
        </p:nvGrpSpPr>
        <p:grpSpPr bwMode="auto">
          <a:xfrm>
            <a:off x="6737350" y="1017588"/>
            <a:ext cx="2279650" cy="1906587"/>
            <a:chOff x="4244" y="641"/>
            <a:chExt cx="1436" cy="1201"/>
          </a:xfrm>
        </p:grpSpPr>
        <p:pic>
          <p:nvPicPr>
            <p:cNvPr id="126987" name="Picture 14" descr="40 19 SPFPC ipsi sok sejt es intergeniculate leaf">
              <a:extLst>
                <a:ext uri="{FF2B5EF4-FFF2-40B4-BE49-F238E27FC236}">
                  <a16:creationId xmlns:a16="http://schemas.microsoft.com/office/drawing/2014/main" id="{66387F25-95AA-D4BB-5D42-5975DA201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908"/>
              <a:ext cx="1394" cy="9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8" name="Line 15">
              <a:extLst>
                <a:ext uri="{FF2B5EF4-FFF2-40B4-BE49-F238E27FC236}">
                  <a16:creationId xmlns:a16="http://schemas.microsoft.com/office/drawing/2014/main" id="{0EBAFB27-5539-D8D4-7AE0-FB6845962763}"/>
                </a:ext>
              </a:extLst>
            </p:cNvPr>
            <p:cNvSpPr>
              <a:spLocks noChangeShapeType="1"/>
            </p:cNvSpPr>
            <p:nvPr/>
          </p:nvSpPr>
          <p:spPr bwMode="auto">
            <a:xfrm rot="444475" flipH="1">
              <a:off x="4885" y="1251"/>
              <a:ext cx="54" cy="100"/>
            </a:xfrm>
            <a:prstGeom prst="line">
              <a:avLst/>
            </a:prstGeom>
            <a:noFill/>
            <a:ln w="22225">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hu-HU"/>
            </a:p>
          </p:txBody>
        </p:sp>
        <p:sp>
          <p:nvSpPr>
            <p:cNvPr id="126989" name="Text Box 16">
              <a:extLst>
                <a:ext uri="{FF2B5EF4-FFF2-40B4-BE49-F238E27FC236}">
                  <a16:creationId xmlns:a16="http://schemas.microsoft.com/office/drawing/2014/main" id="{0391F0FA-392C-96C7-E3EC-936E6FC78567}"/>
                </a:ext>
              </a:extLst>
            </p:cNvPr>
            <p:cNvSpPr txBox="1">
              <a:spLocks noChangeArrowheads="1"/>
            </p:cNvSpPr>
            <p:nvPr/>
          </p:nvSpPr>
          <p:spPr bwMode="auto">
            <a:xfrm>
              <a:off x="4575" y="1548"/>
              <a:ext cx="2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000">
                  <a:ea typeface="ＭＳ Ｐゴシック" panose="020B0600070205080204" pitchFamily="34" charset="-128"/>
                  <a:cs typeface="Arial" panose="020B0604020202020204" pitchFamily="34" charset="0"/>
                </a:rPr>
                <a:t>ml</a:t>
              </a:r>
            </a:p>
          </p:txBody>
        </p:sp>
        <p:sp>
          <p:nvSpPr>
            <p:cNvPr id="126990" name="Text Box 17">
              <a:extLst>
                <a:ext uri="{FF2B5EF4-FFF2-40B4-BE49-F238E27FC236}">
                  <a16:creationId xmlns:a16="http://schemas.microsoft.com/office/drawing/2014/main" id="{F2D47372-E2FF-B208-7078-A76737750F37}"/>
                </a:ext>
              </a:extLst>
            </p:cNvPr>
            <p:cNvSpPr txBox="1">
              <a:spLocks noChangeArrowheads="1"/>
            </p:cNvSpPr>
            <p:nvPr/>
          </p:nvSpPr>
          <p:spPr bwMode="auto">
            <a:xfrm>
              <a:off x="4244" y="645"/>
              <a:ext cx="5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000">
                  <a:ea typeface="ＭＳ Ｐゴシック" panose="020B0600070205080204" pitchFamily="34" charset="-128"/>
                  <a:cs typeface="Arial" panose="020B0604020202020204" pitchFamily="34" charset="0"/>
                </a:rPr>
                <a:t>PVN injection</a:t>
              </a:r>
            </a:p>
          </p:txBody>
        </p:sp>
        <p:sp>
          <p:nvSpPr>
            <p:cNvPr id="126991" name="Text Box 18">
              <a:extLst>
                <a:ext uri="{FF2B5EF4-FFF2-40B4-BE49-F238E27FC236}">
                  <a16:creationId xmlns:a16="http://schemas.microsoft.com/office/drawing/2014/main" id="{BAE7158C-3EC8-7A3E-6F4A-54D9ACE4A3B9}"/>
                </a:ext>
              </a:extLst>
            </p:cNvPr>
            <p:cNvSpPr txBox="1">
              <a:spLocks noChangeArrowheads="1"/>
            </p:cNvSpPr>
            <p:nvPr/>
          </p:nvSpPr>
          <p:spPr bwMode="auto">
            <a:xfrm>
              <a:off x="4893" y="641"/>
              <a:ext cx="7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000" noProof="1">
                  <a:ea typeface="ＭＳ Ｐゴシック" panose="020B0600070205080204" pitchFamily="34" charset="-128"/>
                  <a:cs typeface="Arial" panose="020B0604020202020204" pitchFamily="34" charset="0"/>
                </a:rPr>
                <a:t>pseudorabies</a:t>
              </a:r>
              <a:r>
                <a:rPr lang="hu-HU" altLang="hu-HU" sz="1000">
                  <a:ea typeface="ＭＳ Ｐゴシック" panose="020B0600070205080204" pitchFamily="34" charset="-128"/>
                  <a:cs typeface="Arial" panose="020B0604020202020204" pitchFamily="34" charset="0"/>
                </a:rPr>
                <a:t> virus</a:t>
              </a:r>
            </a:p>
          </p:txBody>
        </p:sp>
      </p:grpSp>
      <p:grpSp>
        <p:nvGrpSpPr>
          <p:cNvPr id="126992" name="Group 16">
            <a:extLst>
              <a:ext uri="{FF2B5EF4-FFF2-40B4-BE49-F238E27FC236}">
                <a16:creationId xmlns:a16="http://schemas.microsoft.com/office/drawing/2014/main" id="{2BD19188-66C3-7AE8-EAD3-C5CF640B8484}"/>
              </a:ext>
            </a:extLst>
          </p:cNvPr>
          <p:cNvGrpSpPr>
            <a:grpSpLocks/>
          </p:cNvGrpSpPr>
          <p:nvPr/>
        </p:nvGrpSpPr>
        <p:grpSpPr bwMode="auto">
          <a:xfrm>
            <a:off x="7259638" y="6092825"/>
            <a:ext cx="1627187" cy="517525"/>
            <a:chOff x="4573" y="3838"/>
            <a:chExt cx="1025" cy="326"/>
          </a:xfrm>
        </p:grpSpPr>
        <p:sp>
          <p:nvSpPr>
            <p:cNvPr id="126993" name="Text Box 17">
              <a:extLst>
                <a:ext uri="{FF2B5EF4-FFF2-40B4-BE49-F238E27FC236}">
                  <a16:creationId xmlns:a16="http://schemas.microsoft.com/office/drawing/2014/main" id="{61A65AA9-14E8-006E-3A33-12831FE291CC}"/>
                </a:ext>
              </a:extLst>
            </p:cNvPr>
            <p:cNvSpPr txBox="1">
              <a:spLocks noChangeArrowheads="1"/>
            </p:cNvSpPr>
            <p:nvPr/>
          </p:nvSpPr>
          <p:spPr bwMode="auto">
            <a:xfrm>
              <a:off x="4830" y="3838"/>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solidFill>
                    <a:schemeClr val="tx2"/>
                  </a:solidFill>
                  <a:ea typeface="ＭＳ Ｐゴシック" panose="020B0600070205080204" pitchFamily="34" charset="-128"/>
                  <a:cs typeface="Arial" panose="020B0604020202020204" pitchFamily="34" charset="0"/>
                </a:rPr>
                <a:t>hallópálya</a:t>
              </a:r>
            </a:p>
            <a:p>
              <a:r>
                <a:rPr lang="hu-HU" altLang="hu-HU" sz="1400">
                  <a:solidFill>
                    <a:schemeClr val="tx2"/>
                  </a:solidFill>
                  <a:ea typeface="ＭＳ Ｐゴシック" panose="020B0600070205080204" pitchFamily="34" charset="-128"/>
                  <a:cs typeface="Arial" panose="020B0604020202020204" pitchFamily="34" charset="0"/>
                </a:rPr>
                <a:t>stressz pálya</a:t>
              </a:r>
            </a:p>
          </p:txBody>
        </p:sp>
        <p:sp>
          <p:nvSpPr>
            <p:cNvPr id="126994" name="Rectangle 18">
              <a:extLst>
                <a:ext uri="{FF2B5EF4-FFF2-40B4-BE49-F238E27FC236}">
                  <a16:creationId xmlns:a16="http://schemas.microsoft.com/office/drawing/2014/main" id="{67333C42-AB6D-D903-2213-43D134E741BC}"/>
                </a:ext>
              </a:extLst>
            </p:cNvPr>
            <p:cNvSpPr>
              <a:spLocks noChangeArrowheads="1"/>
            </p:cNvSpPr>
            <p:nvPr/>
          </p:nvSpPr>
          <p:spPr bwMode="auto">
            <a:xfrm>
              <a:off x="4576" y="3914"/>
              <a:ext cx="227" cy="45"/>
            </a:xfrm>
            <a:prstGeom prst="rect">
              <a:avLst/>
            </a:prstGeom>
            <a:solidFill>
              <a:srgbClr val="33CCFF"/>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126995" name="Rectangle 19">
              <a:extLst>
                <a:ext uri="{FF2B5EF4-FFF2-40B4-BE49-F238E27FC236}">
                  <a16:creationId xmlns:a16="http://schemas.microsoft.com/office/drawing/2014/main" id="{F054739A-EBFE-882B-9245-96E63E3725C9}"/>
                </a:ext>
              </a:extLst>
            </p:cNvPr>
            <p:cNvSpPr>
              <a:spLocks noChangeArrowheads="1"/>
            </p:cNvSpPr>
            <p:nvPr/>
          </p:nvSpPr>
          <p:spPr bwMode="auto">
            <a:xfrm>
              <a:off x="4573" y="4044"/>
              <a:ext cx="227" cy="45"/>
            </a:xfrm>
            <a:prstGeom prst="rect">
              <a:avLst/>
            </a:prstGeom>
            <a:solidFill>
              <a:srgbClr val="FF00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zövegdoboz 2">
            <a:extLst>
              <a:ext uri="{FF2B5EF4-FFF2-40B4-BE49-F238E27FC236}">
                <a16:creationId xmlns:a16="http://schemas.microsoft.com/office/drawing/2014/main" id="{A5B31AF6-A09D-5A45-8F33-BE95BD3A1272}"/>
              </a:ext>
            </a:extLst>
          </p:cNvPr>
          <p:cNvSpPr txBox="1">
            <a:spLocks noChangeArrowheads="1"/>
          </p:cNvSpPr>
          <p:nvPr/>
        </p:nvSpPr>
        <p:spPr bwMode="auto">
          <a:xfrm>
            <a:off x="7677150" y="6443663"/>
            <a:ext cx="1287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Arnsten, 2013</a:t>
            </a:r>
          </a:p>
        </p:txBody>
      </p:sp>
      <p:pic>
        <p:nvPicPr>
          <p:cNvPr id="128003" name="Picture 5" descr="Arnsten_fig3">
            <a:extLst>
              <a:ext uri="{FF2B5EF4-FFF2-40B4-BE49-F238E27FC236}">
                <a16:creationId xmlns:a16="http://schemas.microsoft.com/office/drawing/2014/main" id="{FA704613-0F6C-A027-D4A3-7669C9010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57200"/>
            <a:ext cx="6173788"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Text Box 6">
            <a:extLst>
              <a:ext uri="{FF2B5EF4-FFF2-40B4-BE49-F238E27FC236}">
                <a16:creationId xmlns:a16="http://schemas.microsoft.com/office/drawing/2014/main" id="{4E0F421B-FFD4-8C16-77CF-6043D60446C0}"/>
              </a:ext>
            </a:extLst>
          </p:cNvPr>
          <p:cNvSpPr txBox="1">
            <a:spLocks noChangeArrowheads="1"/>
          </p:cNvSpPr>
          <p:nvPr/>
        </p:nvSpPr>
        <p:spPr bwMode="auto">
          <a:xfrm>
            <a:off x="303213" y="5227638"/>
            <a:ext cx="85899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r>
              <a:rPr lang="en-US" altLang="hu-HU" sz="1200">
                <a:ea typeface="ＭＳ Ｐゴシック" panose="020B0600070205080204" pitchFamily="34" charset="-128"/>
                <a:cs typeface="Arial" panose="020B0604020202020204" pitchFamily="34" charset="0"/>
              </a:rPr>
              <a:t>The parallel cortical circuits for space versus features in the visual and auditory domains. Parallel visual pathways for the processing of visual space and visual features emerge from the primary visual cortex, area V1. These pathways remain in parallel as they project into the PFC. Similar parallel projections were observed for the auditory spatial and feature streams. The visuospatial circuit is shown in pink/red/yellow; the auditory spatial circuit in orange; the visual feature circuit is shown in</a:t>
            </a:r>
            <a:r>
              <a:rPr lang="hu-HU" altLang="hu-HU" sz="1200">
                <a:ea typeface="ＭＳ Ｐゴシック" panose="020B0600070205080204" pitchFamily="34" charset="-128"/>
                <a:cs typeface="Arial" panose="020B0604020202020204" pitchFamily="34" charset="0"/>
              </a:rPr>
              <a:t> </a:t>
            </a:r>
            <a:r>
              <a:rPr lang="en-US" altLang="hu-HU" sz="1200">
                <a:ea typeface="ＭＳ Ｐゴシック" panose="020B0600070205080204" pitchFamily="34" charset="-128"/>
                <a:cs typeface="Arial" panose="020B0604020202020204" pitchFamily="34" charset="0"/>
              </a:rPr>
              <a:t>green, and the auditory feature circuit is shown in blue. Figure from a Goldman-Rakic presentation for Yale undergraduates. Note that projections from the PFC back to the sensory cortex are not illustrated in this figure, but likely play an important role in top-down regulation of attention and sensory processing.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zövegdoboz 2">
            <a:extLst>
              <a:ext uri="{FF2B5EF4-FFF2-40B4-BE49-F238E27FC236}">
                <a16:creationId xmlns:a16="http://schemas.microsoft.com/office/drawing/2014/main" id="{9F11B898-EA07-5209-804B-8AD057344011}"/>
              </a:ext>
            </a:extLst>
          </p:cNvPr>
          <p:cNvSpPr txBox="1">
            <a:spLocks noChangeArrowheads="1"/>
          </p:cNvSpPr>
          <p:nvPr/>
        </p:nvSpPr>
        <p:spPr bwMode="auto">
          <a:xfrm>
            <a:off x="6450013" y="6440488"/>
            <a:ext cx="2528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Bernstein &amp; Liebenthal (2014)</a:t>
            </a:r>
          </a:p>
        </p:txBody>
      </p:sp>
      <p:pic>
        <p:nvPicPr>
          <p:cNvPr id="130051" name="Picture 3" descr="Bernstein_fig1">
            <a:extLst>
              <a:ext uri="{FF2B5EF4-FFF2-40B4-BE49-F238E27FC236}">
                <a16:creationId xmlns:a16="http://schemas.microsoft.com/office/drawing/2014/main" id="{2C96EF8A-E487-BE32-C402-FF24FDEE4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27113"/>
            <a:ext cx="7200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a:extLst>
              <a:ext uri="{FF2B5EF4-FFF2-40B4-BE49-F238E27FC236}">
                <a16:creationId xmlns:a16="http://schemas.microsoft.com/office/drawing/2014/main" id="{DEBB185F-96EF-E9EE-915C-C8CFCBBDCA8A}"/>
              </a:ext>
            </a:extLst>
          </p:cNvPr>
          <p:cNvSpPr txBox="1">
            <a:spLocks noChangeArrowheads="1"/>
          </p:cNvSpPr>
          <p:nvPr/>
        </p:nvSpPr>
        <p:spPr bwMode="auto">
          <a:xfrm>
            <a:off x="3043238" y="962025"/>
            <a:ext cx="302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en-US" altLang="hu-HU" sz="2600" b="1">
                <a:solidFill>
                  <a:srgbClr val="FF0000"/>
                </a:solidFill>
                <a:ea typeface="ＭＳ Ｐゴシック" panose="020B0600070205080204" pitchFamily="34" charset="-128"/>
                <a:cs typeface="Arial" panose="020B0604020202020204" pitchFamily="34" charset="0"/>
              </a:rPr>
              <a:t>NEUROPEPTIDE</a:t>
            </a:r>
            <a:r>
              <a:rPr lang="hu-HU" altLang="hu-HU" sz="2600" b="1">
                <a:solidFill>
                  <a:srgbClr val="FF0000"/>
                </a:solidFill>
                <a:ea typeface="ＭＳ Ｐゴシック" panose="020B0600070205080204" pitchFamily="34" charset="-128"/>
                <a:cs typeface="Arial" panose="020B0604020202020204" pitchFamily="34" charset="0"/>
              </a:rPr>
              <a:t>K</a:t>
            </a:r>
            <a:endParaRPr lang="en-US" altLang="hu-HU" sz="2400" b="1">
              <a:solidFill>
                <a:srgbClr val="FF0000"/>
              </a:solidFill>
              <a:ea typeface="ＭＳ Ｐゴシック" panose="020B0600070205080204" pitchFamily="34" charset="-128"/>
              <a:cs typeface="Arial" panose="020B0604020202020204" pitchFamily="34" charset="0"/>
            </a:endParaRPr>
          </a:p>
        </p:txBody>
      </p:sp>
      <p:sp>
        <p:nvSpPr>
          <p:cNvPr id="132099" name="Text Box 3">
            <a:extLst>
              <a:ext uri="{FF2B5EF4-FFF2-40B4-BE49-F238E27FC236}">
                <a16:creationId xmlns:a16="http://schemas.microsoft.com/office/drawing/2014/main" id="{12C922D5-11E4-894B-1054-03C4DC9D7834}"/>
              </a:ext>
            </a:extLst>
          </p:cNvPr>
          <p:cNvSpPr txBox="1">
            <a:spLocks noChangeArrowheads="1"/>
          </p:cNvSpPr>
          <p:nvPr/>
        </p:nvSpPr>
        <p:spPr bwMode="auto">
          <a:xfrm>
            <a:off x="296863" y="2251075"/>
            <a:ext cx="1928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hu-HU" sz="1600" b="1">
                <a:ea typeface="ＭＳ Ｐゴシック" panose="020B0600070205080204" pitchFamily="34" charset="-128"/>
                <a:cs typeface="Arial" panose="020B0604020202020204" pitchFamily="34" charset="0"/>
              </a:rPr>
              <a:t>HYPOTHALAM</a:t>
            </a:r>
            <a:r>
              <a:rPr lang="hu-HU" altLang="hu-HU" sz="1600" b="1">
                <a:ea typeface="ＭＳ Ｐゴシック" panose="020B0600070205080204" pitchFamily="34" charset="-128"/>
                <a:cs typeface="Arial" panose="020B0604020202020204" pitchFamily="34" charset="0"/>
              </a:rPr>
              <a:t>US</a:t>
            </a:r>
            <a:endParaRPr lang="en-US" altLang="hu-HU" sz="1600" b="1">
              <a:ea typeface="ＭＳ Ｐゴシック" panose="020B0600070205080204" pitchFamily="34" charset="-128"/>
              <a:cs typeface="Arial" panose="020B0604020202020204" pitchFamily="34" charset="0"/>
            </a:endParaRPr>
          </a:p>
          <a:p>
            <a:pPr algn="ctr" eaLnBrk="0" hangingPunct="0"/>
            <a:r>
              <a:rPr lang="en-US" altLang="hu-HU" sz="1600" b="1">
                <a:ea typeface="ＭＳ Ｐゴシック" panose="020B0600070205080204" pitchFamily="34" charset="-128"/>
                <a:cs typeface="Arial" panose="020B0604020202020204" pitchFamily="34" charset="0"/>
              </a:rPr>
              <a:t>NEUROPEPTIDE</a:t>
            </a:r>
            <a:r>
              <a:rPr lang="hu-HU" altLang="hu-HU" sz="1600" b="1">
                <a:ea typeface="ＭＳ Ｐゴシック" panose="020B0600070205080204" pitchFamily="34" charset="-128"/>
                <a:cs typeface="Arial" panose="020B0604020202020204" pitchFamily="34" charset="0"/>
              </a:rPr>
              <a:t>K</a:t>
            </a:r>
            <a:endParaRPr lang="en-US" altLang="hu-HU" sz="1600" b="1">
              <a:ea typeface="ＭＳ Ｐゴシック" panose="020B0600070205080204" pitchFamily="34" charset="-128"/>
              <a:cs typeface="Arial" panose="020B0604020202020204" pitchFamily="34" charset="0"/>
            </a:endParaRPr>
          </a:p>
        </p:txBody>
      </p:sp>
      <p:sp>
        <p:nvSpPr>
          <p:cNvPr id="132100" name="Text Box 4">
            <a:extLst>
              <a:ext uri="{FF2B5EF4-FFF2-40B4-BE49-F238E27FC236}">
                <a16:creationId xmlns:a16="http://schemas.microsoft.com/office/drawing/2014/main" id="{AC3ACB3B-AB14-42A4-A01C-D62C7869624D}"/>
              </a:ext>
            </a:extLst>
          </p:cNvPr>
          <p:cNvSpPr txBox="1">
            <a:spLocks noChangeArrowheads="1"/>
          </p:cNvSpPr>
          <p:nvPr/>
        </p:nvSpPr>
        <p:spPr bwMode="auto">
          <a:xfrm>
            <a:off x="2198688" y="2752725"/>
            <a:ext cx="1196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hu-HU" sz="1600" b="1">
                <a:ea typeface="ＭＳ Ｐゴシック" panose="020B0600070205080204" pitchFamily="34" charset="-128"/>
                <a:cs typeface="Arial" panose="020B0604020202020204" pitchFamily="34" charset="0"/>
              </a:rPr>
              <a:t>OPIOID</a:t>
            </a:r>
          </a:p>
          <a:p>
            <a:pPr algn="ctr" eaLnBrk="0" hangingPunct="0"/>
            <a:r>
              <a:rPr lang="en-US" altLang="hu-HU" sz="1600" b="1">
                <a:ea typeface="ＭＳ Ｐゴシック" panose="020B0600070205080204" pitchFamily="34" charset="-128"/>
                <a:cs typeface="Arial" panose="020B0604020202020204" pitchFamily="34" charset="0"/>
              </a:rPr>
              <a:t>PEPTIDE</a:t>
            </a:r>
            <a:r>
              <a:rPr lang="hu-HU" altLang="hu-HU" sz="1600" b="1">
                <a:ea typeface="ＭＳ Ｐゴシック" panose="020B0600070205080204" pitchFamily="34" charset="-128"/>
                <a:cs typeface="Arial" panose="020B0604020202020204" pitchFamily="34" charset="0"/>
              </a:rPr>
              <a:t>K</a:t>
            </a:r>
            <a:endParaRPr lang="en-US" altLang="hu-HU" sz="1600" b="1">
              <a:ea typeface="ＭＳ Ｐゴシック" panose="020B0600070205080204" pitchFamily="34" charset="-128"/>
              <a:cs typeface="Arial" panose="020B0604020202020204" pitchFamily="34" charset="0"/>
            </a:endParaRPr>
          </a:p>
        </p:txBody>
      </p:sp>
      <p:sp>
        <p:nvSpPr>
          <p:cNvPr id="132101" name="Text Box 5">
            <a:extLst>
              <a:ext uri="{FF2B5EF4-FFF2-40B4-BE49-F238E27FC236}">
                <a16:creationId xmlns:a16="http://schemas.microsoft.com/office/drawing/2014/main" id="{43C9B443-FC88-945E-8889-A80F8DF4D635}"/>
              </a:ext>
            </a:extLst>
          </p:cNvPr>
          <p:cNvSpPr txBox="1">
            <a:spLocks noChangeArrowheads="1"/>
          </p:cNvSpPr>
          <p:nvPr/>
        </p:nvSpPr>
        <p:spPr bwMode="auto">
          <a:xfrm>
            <a:off x="365125" y="2673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sz="2400">
              <a:ea typeface="ＭＳ Ｐゴシック" panose="020B0600070205080204" pitchFamily="34" charset="-128"/>
              <a:cs typeface="Arial" panose="020B0604020202020204" pitchFamily="34" charset="0"/>
            </a:endParaRPr>
          </a:p>
        </p:txBody>
      </p:sp>
      <p:sp>
        <p:nvSpPr>
          <p:cNvPr id="132102" name="Text Box 6">
            <a:extLst>
              <a:ext uri="{FF2B5EF4-FFF2-40B4-BE49-F238E27FC236}">
                <a16:creationId xmlns:a16="http://schemas.microsoft.com/office/drawing/2014/main" id="{86F29B3D-73C1-1D71-6220-AFAE9E409EB6}"/>
              </a:ext>
            </a:extLst>
          </p:cNvPr>
          <p:cNvSpPr txBox="1">
            <a:spLocks noChangeArrowheads="1"/>
          </p:cNvSpPr>
          <p:nvPr/>
        </p:nvSpPr>
        <p:spPr bwMode="auto">
          <a:xfrm>
            <a:off x="533400" y="2955925"/>
            <a:ext cx="13366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hu-HU" sz="1600">
                <a:ea typeface="ＭＳ Ｐゴシック" panose="020B0600070205080204" pitchFamily="34" charset="-128"/>
                <a:cs typeface="Arial" panose="020B0604020202020204" pitchFamily="34" charset="0"/>
              </a:rPr>
              <a:t>LH-RH</a:t>
            </a:r>
          </a:p>
          <a:p>
            <a:pPr eaLnBrk="0" hangingPunct="0">
              <a:lnSpc>
                <a:spcPct val="120000"/>
              </a:lnSpc>
            </a:pPr>
            <a:r>
              <a:rPr lang="en-US" altLang="hu-HU" sz="1600">
                <a:ea typeface="ＭＳ Ｐゴシック" panose="020B0600070205080204" pitchFamily="34" charset="-128"/>
                <a:cs typeface="Arial" panose="020B0604020202020204" pitchFamily="34" charset="0"/>
              </a:rPr>
              <a:t>TRH</a:t>
            </a:r>
          </a:p>
          <a:p>
            <a:pPr eaLnBrk="0" hangingPunct="0">
              <a:lnSpc>
                <a:spcPct val="120000"/>
              </a:lnSpc>
            </a:pPr>
            <a:r>
              <a:rPr lang="en-US" altLang="hu-HU" sz="1600">
                <a:ea typeface="ＭＳ Ｐゴシック" panose="020B0600070205080204" pitchFamily="34" charset="-128"/>
                <a:cs typeface="Arial" panose="020B0604020202020204" pitchFamily="34" charset="0"/>
              </a:rPr>
              <a:t>CRH</a:t>
            </a:r>
          </a:p>
          <a:p>
            <a:pPr eaLnBrk="0" hangingPunct="0">
              <a:lnSpc>
                <a:spcPct val="120000"/>
              </a:lnSpc>
            </a:pPr>
            <a:r>
              <a:rPr lang="en-US" altLang="hu-HU" sz="1600">
                <a:ea typeface="ＭＳ Ｐゴシック" panose="020B0600070205080204" pitchFamily="34" charset="-128"/>
                <a:cs typeface="Arial" panose="020B0604020202020204" pitchFamily="34" charset="0"/>
              </a:rPr>
              <a:t>GH-RH</a:t>
            </a:r>
          </a:p>
          <a:p>
            <a:pPr eaLnBrk="0" hangingPunct="0">
              <a:lnSpc>
                <a:spcPct val="120000"/>
              </a:lnSpc>
            </a:pPr>
            <a:r>
              <a:rPr lang="en-US" altLang="hu-HU" sz="1600">
                <a:ea typeface="ＭＳ Ｐゴシック" panose="020B0600070205080204" pitchFamily="34" charset="-128"/>
                <a:cs typeface="Arial" panose="020B0604020202020204" pitchFamily="34" charset="0"/>
              </a:rPr>
              <a:t>somatostatin</a:t>
            </a:r>
          </a:p>
          <a:p>
            <a:pPr eaLnBrk="0" hangingPunct="0">
              <a:lnSpc>
                <a:spcPct val="120000"/>
              </a:lnSpc>
            </a:pPr>
            <a:r>
              <a:rPr lang="en-US" altLang="hu-HU" sz="1600">
                <a:ea typeface="ＭＳ Ｐゴシック" panose="020B0600070205080204" pitchFamily="34" charset="-128"/>
                <a:cs typeface="Arial" panose="020B0604020202020204" pitchFamily="34" charset="0"/>
              </a:rPr>
              <a:t>vasopressin</a:t>
            </a:r>
          </a:p>
          <a:p>
            <a:pPr eaLnBrk="0" hangingPunct="0">
              <a:lnSpc>
                <a:spcPct val="120000"/>
              </a:lnSpc>
            </a:pPr>
            <a:r>
              <a:rPr lang="en-US" altLang="hu-HU" sz="1600">
                <a:ea typeface="ＭＳ Ｐゴシック" panose="020B0600070205080204" pitchFamily="34" charset="-128"/>
                <a:cs typeface="Arial" panose="020B0604020202020204" pitchFamily="34" charset="0"/>
              </a:rPr>
              <a:t>oxytocin</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urocortin</a:t>
            </a:r>
            <a:r>
              <a:rPr lang="hu-HU" altLang="hu-HU" sz="1600">
                <a:solidFill>
                  <a:srgbClr val="0000FF"/>
                </a:solidFill>
                <a:ea typeface="ＭＳ Ｐゴシック" panose="020B0600070205080204" pitchFamily="34" charset="-128"/>
                <a:cs typeface="Arial" panose="020B0604020202020204" pitchFamily="34" charset="0"/>
              </a:rPr>
              <a:t>ok</a:t>
            </a:r>
            <a:endParaRPr lang="en-US" altLang="hu-HU" sz="1600" b="1">
              <a:solidFill>
                <a:srgbClr val="0000FF"/>
              </a:solidFill>
              <a:ea typeface="ＭＳ Ｐゴシック" panose="020B0600070205080204" pitchFamily="34" charset="-128"/>
              <a:cs typeface="Arial" panose="020B0604020202020204" pitchFamily="34" charset="0"/>
            </a:endParaRPr>
          </a:p>
        </p:txBody>
      </p:sp>
      <p:sp>
        <p:nvSpPr>
          <p:cNvPr id="132103" name="Text Box 7">
            <a:extLst>
              <a:ext uri="{FF2B5EF4-FFF2-40B4-BE49-F238E27FC236}">
                <a16:creationId xmlns:a16="http://schemas.microsoft.com/office/drawing/2014/main" id="{35AC2444-D320-2D04-20B9-77D0AD6FEBDE}"/>
              </a:ext>
            </a:extLst>
          </p:cNvPr>
          <p:cNvSpPr txBox="1">
            <a:spLocks noChangeArrowheads="1"/>
          </p:cNvSpPr>
          <p:nvPr/>
        </p:nvSpPr>
        <p:spPr bwMode="auto">
          <a:xfrm>
            <a:off x="2146300" y="3489325"/>
            <a:ext cx="15827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hu-HU" sz="1600">
                <a:ea typeface="ＭＳ Ｐゴシック" panose="020B0600070205080204" pitchFamily="34" charset="-128"/>
                <a:cs typeface="Arial" panose="020B0604020202020204" pitchFamily="34" charset="0"/>
              </a:rPr>
              <a:t>enkephalin</a:t>
            </a:r>
            <a:r>
              <a:rPr lang="hu-HU" altLang="hu-HU" sz="1600">
                <a:ea typeface="ＭＳ Ｐゴシック" panose="020B0600070205080204" pitchFamily="34" charset="-128"/>
                <a:cs typeface="Arial" panose="020B0604020202020204" pitchFamily="34" charset="0"/>
              </a:rPr>
              <a:t>ok</a:t>
            </a:r>
            <a:endParaRPr lang="en-US" altLang="hu-HU" sz="1600">
              <a:ea typeface="ＭＳ Ｐゴシック" panose="020B0600070205080204" pitchFamily="34" charset="-128"/>
              <a:cs typeface="Arial" panose="020B0604020202020204" pitchFamily="34" charset="0"/>
            </a:endParaRPr>
          </a:p>
          <a:p>
            <a:pPr eaLnBrk="0" hangingPunct="0">
              <a:lnSpc>
                <a:spcPct val="120000"/>
              </a:lnSpc>
            </a:pPr>
            <a:r>
              <a:rPr lang="en-US" altLang="hu-HU" sz="1600">
                <a:latin typeface="Symbol" panose="05050102010706020507" pitchFamily="18" charset="2"/>
                <a:ea typeface="ＭＳ Ｐゴシック" panose="020B0600070205080204" pitchFamily="34" charset="-128"/>
                <a:cs typeface="Arial" panose="020B0604020202020204" pitchFamily="34" charset="0"/>
              </a:rPr>
              <a:t>b</a:t>
            </a:r>
            <a:r>
              <a:rPr lang="en-US" altLang="hu-HU" sz="1600">
                <a:ea typeface="ＭＳ Ｐゴシック" panose="020B0600070205080204" pitchFamily="34" charset="-128"/>
                <a:cs typeface="Arial" panose="020B0604020202020204" pitchFamily="34" charset="0"/>
              </a:rPr>
              <a:t>-endorphin</a:t>
            </a:r>
          </a:p>
          <a:p>
            <a:pPr eaLnBrk="0" hangingPunct="0">
              <a:lnSpc>
                <a:spcPct val="120000"/>
              </a:lnSpc>
            </a:pPr>
            <a:r>
              <a:rPr lang="en-US" altLang="hu-HU" sz="1600">
                <a:ea typeface="ＭＳ Ｐゴシック" panose="020B0600070205080204" pitchFamily="34" charset="-128"/>
                <a:cs typeface="Arial" panose="020B0604020202020204" pitchFamily="34" charset="0"/>
              </a:rPr>
              <a:t>dynorphin</a:t>
            </a:r>
            <a:r>
              <a:rPr lang="hu-HU" altLang="hu-HU" sz="1600">
                <a:ea typeface="ＭＳ Ｐゴシック" panose="020B0600070205080204" pitchFamily="34" charset="-128"/>
                <a:cs typeface="Arial" panose="020B0604020202020204" pitchFamily="34" charset="0"/>
              </a:rPr>
              <a:t>ok</a:t>
            </a:r>
            <a:endParaRPr lang="en-US" altLang="hu-HU" sz="1600">
              <a:ea typeface="ＭＳ Ｐゴシック" panose="020B0600070205080204" pitchFamily="34" charset="-128"/>
              <a:cs typeface="Arial" panose="020B0604020202020204" pitchFamily="34" charset="0"/>
            </a:endParaRPr>
          </a:p>
          <a:p>
            <a:pPr eaLnBrk="0" hangingPunct="0">
              <a:lnSpc>
                <a:spcPct val="120000"/>
              </a:lnSpc>
            </a:pPr>
            <a:r>
              <a:rPr lang="en-US" altLang="hu-HU" sz="1600">
                <a:ea typeface="ＭＳ Ｐゴシック" panose="020B0600070205080204" pitchFamily="34" charset="-128"/>
                <a:cs typeface="Arial" panose="020B0604020202020204" pitchFamily="34" charset="0"/>
              </a:rPr>
              <a:t>endomorphin</a:t>
            </a:r>
            <a:r>
              <a:rPr lang="hu-HU" altLang="hu-HU" sz="1600">
                <a:ea typeface="ＭＳ Ｐゴシック" panose="020B0600070205080204" pitchFamily="34" charset="-128"/>
                <a:cs typeface="Arial" panose="020B0604020202020204" pitchFamily="34" charset="0"/>
              </a:rPr>
              <a:t>ok</a:t>
            </a:r>
            <a:endParaRPr lang="en-US" altLang="hu-HU" sz="1600">
              <a:ea typeface="ＭＳ Ｐゴシック" panose="020B0600070205080204" pitchFamily="34" charset="-128"/>
              <a:cs typeface="Arial" panose="020B0604020202020204" pitchFamily="34" charset="0"/>
            </a:endParaRP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nociceptin</a:t>
            </a:r>
            <a:endParaRPr lang="en-US" altLang="hu-HU" sz="1600" b="1">
              <a:solidFill>
                <a:srgbClr val="0000FF"/>
              </a:solidFill>
              <a:ea typeface="ＭＳ Ｐゴシック" panose="020B0600070205080204" pitchFamily="34" charset="-128"/>
              <a:cs typeface="Arial" panose="020B0604020202020204" pitchFamily="34" charset="0"/>
            </a:endParaRPr>
          </a:p>
        </p:txBody>
      </p:sp>
      <p:sp>
        <p:nvSpPr>
          <p:cNvPr id="132104" name="Text Box 8">
            <a:extLst>
              <a:ext uri="{FF2B5EF4-FFF2-40B4-BE49-F238E27FC236}">
                <a16:creationId xmlns:a16="http://schemas.microsoft.com/office/drawing/2014/main" id="{D7A139C0-0545-4867-B45A-AD16532317D9}"/>
              </a:ext>
            </a:extLst>
          </p:cNvPr>
          <p:cNvSpPr txBox="1">
            <a:spLocks noChangeArrowheads="1"/>
          </p:cNvSpPr>
          <p:nvPr/>
        </p:nvSpPr>
        <p:spPr bwMode="auto">
          <a:xfrm>
            <a:off x="3744913" y="3717925"/>
            <a:ext cx="15589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hu-HU" sz="1600">
                <a:ea typeface="ＭＳ Ｐゴシック" panose="020B0600070205080204" pitchFamily="34" charset="-128"/>
                <a:cs typeface="Arial" panose="020B0604020202020204" pitchFamily="34" charset="0"/>
              </a:rPr>
              <a:t>cholecystokinin</a:t>
            </a:r>
          </a:p>
          <a:p>
            <a:pPr eaLnBrk="0" hangingPunct="0">
              <a:lnSpc>
                <a:spcPct val="120000"/>
              </a:lnSpc>
            </a:pPr>
            <a:r>
              <a:rPr lang="en-US" altLang="hu-HU" sz="1600">
                <a:ea typeface="ＭＳ Ｐゴシック" panose="020B0600070205080204" pitchFamily="34" charset="-128"/>
                <a:cs typeface="Arial" panose="020B0604020202020204" pitchFamily="34" charset="0"/>
              </a:rPr>
              <a:t>galanin</a:t>
            </a:r>
          </a:p>
          <a:p>
            <a:pPr eaLnBrk="0" hangingPunct="0">
              <a:lnSpc>
                <a:spcPct val="120000"/>
              </a:lnSpc>
            </a:pPr>
            <a:r>
              <a:rPr lang="en-US" altLang="hu-HU" sz="1600">
                <a:ea typeface="ＭＳ Ｐゴシック" panose="020B0600070205080204" pitchFamily="34" charset="-128"/>
                <a:cs typeface="Arial" panose="020B0604020202020204" pitchFamily="34" charset="0"/>
              </a:rPr>
              <a:t>substance P</a:t>
            </a:r>
          </a:p>
          <a:p>
            <a:pPr eaLnBrk="0" hangingPunct="0">
              <a:lnSpc>
                <a:spcPct val="120000"/>
              </a:lnSpc>
            </a:pPr>
            <a:r>
              <a:rPr lang="en-US" altLang="hu-HU" sz="1600">
                <a:ea typeface="ＭＳ Ｐゴシック" panose="020B0600070205080204" pitchFamily="34" charset="-128"/>
                <a:cs typeface="Arial" panose="020B0604020202020204" pitchFamily="34" charset="0"/>
              </a:rPr>
              <a:t>NPY</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GLU-1</a:t>
            </a:r>
            <a:endParaRPr lang="en-US" altLang="hu-HU" sz="1600" b="1">
              <a:solidFill>
                <a:srgbClr val="0000FF"/>
              </a:solidFill>
              <a:ea typeface="ＭＳ Ｐゴシック" panose="020B0600070205080204" pitchFamily="34" charset="-128"/>
              <a:cs typeface="Arial" panose="020B0604020202020204" pitchFamily="34" charset="0"/>
            </a:endParaRPr>
          </a:p>
        </p:txBody>
      </p:sp>
      <p:sp>
        <p:nvSpPr>
          <p:cNvPr id="132105" name="Text Box 9">
            <a:extLst>
              <a:ext uri="{FF2B5EF4-FFF2-40B4-BE49-F238E27FC236}">
                <a16:creationId xmlns:a16="http://schemas.microsoft.com/office/drawing/2014/main" id="{EDB9176B-7BC0-82DA-B09F-F608BB51EA05}"/>
              </a:ext>
            </a:extLst>
          </p:cNvPr>
          <p:cNvSpPr txBox="1">
            <a:spLocks noChangeArrowheads="1"/>
          </p:cNvSpPr>
          <p:nvPr/>
        </p:nvSpPr>
        <p:spPr bwMode="auto">
          <a:xfrm>
            <a:off x="5715000" y="3489325"/>
            <a:ext cx="1244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hu-HU" sz="1600">
                <a:ea typeface="ＭＳ Ｐゴシック" panose="020B0600070205080204" pitchFamily="34" charset="-128"/>
                <a:cs typeface="Arial" panose="020B0604020202020204" pitchFamily="34" charset="0"/>
              </a:rPr>
              <a:t>angiotensin</a:t>
            </a:r>
          </a:p>
          <a:p>
            <a:pPr eaLnBrk="0" hangingPunct="0">
              <a:lnSpc>
                <a:spcPct val="120000"/>
              </a:lnSpc>
            </a:pPr>
            <a:r>
              <a:rPr lang="en-US" altLang="hu-HU" sz="1600">
                <a:ea typeface="ＭＳ Ｐゴシック" panose="020B0600070205080204" pitchFamily="34" charset="-128"/>
                <a:cs typeface="Arial" panose="020B0604020202020204" pitchFamily="34" charset="0"/>
              </a:rPr>
              <a:t>neurotensin</a:t>
            </a:r>
          </a:p>
          <a:p>
            <a:pPr eaLnBrk="0" hangingPunct="0">
              <a:lnSpc>
                <a:spcPct val="120000"/>
              </a:lnSpc>
            </a:pPr>
            <a:r>
              <a:rPr lang="en-US" altLang="hu-HU" sz="1600">
                <a:ea typeface="ＭＳ Ｐゴシック" panose="020B0600070205080204" pitchFamily="34" charset="-128"/>
                <a:cs typeface="Arial" panose="020B0604020202020204" pitchFamily="34" charset="0"/>
              </a:rPr>
              <a:t>ANF</a:t>
            </a:r>
          </a:p>
          <a:p>
            <a:pPr eaLnBrk="0" hangingPunct="0">
              <a:lnSpc>
                <a:spcPct val="120000"/>
              </a:lnSpc>
            </a:pPr>
            <a:r>
              <a:rPr lang="en-US" altLang="hu-HU" sz="1600">
                <a:ea typeface="ＭＳ Ｐゴシック" panose="020B0600070205080204" pitchFamily="34" charset="-128"/>
                <a:cs typeface="Arial" panose="020B0604020202020204" pitchFamily="34" charset="0"/>
              </a:rPr>
              <a:t>bradykinin</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apelin</a:t>
            </a:r>
          </a:p>
          <a:p>
            <a:pPr eaLnBrk="0" hangingPunct="0">
              <a:lnSpc>
                <a:spcPct val="120000"/>
              </a:lnSpc>
            </a:pPr>
            <a:r>
              <a:rPr lang="en-US" altLang="hu-HU" sz="1600">
                <a:ea typeface="ＭＳ Ｐゴシック" panose="020B0600070205080204" pitchFamily="34" charset="-128"/>
                <a:cs typeface="Arial" panose="020B0604020202020204" pitchFamily="34" charset="0"/>
              </a:rPr>
              <a:t>VIP</a:t>
            </a:r>
          </a:p>
          <a:p>
            <a:pPr eaLnBrk="0" hangingPunct="0">
              <a:lnSpc>
                <a:spcPct val="120000"/>
              </a:lnSpc>
            </a:pPr>
            <a:r>
              <a:rPr lang="en-US" altLang="hu-HU" sz="1600">
                <a:ea typeface="ＭＳ Ｐゴシック" panose="020B0600070205080204" pitchFamily="34" charset="-128"/>
                <a:cs typeface="Arial" panose="020B0604020202020204" pitchFamily="34" charset="0"/>
              </a:rPr>
              <a:t>PHI-27</a:t>
            </a:r>
          </a:p>
          <a:p>
            <a:pPr eaLnBrk="0" hangingPunct="0">
              <a:lnSpc>
                <a:spcPct val="120000"/>
              </a:lnSpc>
            </a:pPr>
            <a:r>
              <a:rPr lang="en-US" altLang="hu-HU" sz="1600">
                <a:ea typeface="ＭＳ Ｐゴシック" panose="020B0600070205080204" pitchFamily="34" charset="-128"/>
                <a:cs typeface="Arial" panose="020B0604020202020204" pitchFamily="34" charset="0"/>
              </a:rPr>
              <a:t>PACAP</a:t>
            </a:r>
            <a:endParaRPr lang="en-US" altLang="hu-HU" sz="1600" b="1">
              <a:ea typeface="ＭＳ Ｐゴシック" panose="020B0600070205080204" pitchFamily="34" charset="-128"/>
              <a:cs typeface="Arial" panose="020B0604020202020204" pitchFamily="34" charset="0"/>
            </a:endParaRPr>
          </a:p>
        </p:txBody>
      </p:sp>
      <p:sp>
        <p:nvSpPr>
          <p:cNvPr id="132106" name="Text Box 10">
            <a:extLst>
              <a:ext uri="{FF2B5EF4-FFF2-40B4-BE49-F238E27FC236}">
                <a16:creationId xmlns:a16="http://schemas.microsoft.com/office/drawing/2014/main" id="{87951321-CA45-2DF1-A412-D99135BC966D}"/>
              </a:ext>
            </a:extLst>
          </p:cNvPr>
          <p:cNvSpPr txBox="1">
            <a:spLocks noChangeArrowheads="1"/>
          </p:cNvSpPr>
          <p:nvPr/>
        </p:nvSpPr>
        <p:spPr bwMode="auto">
          <a:xfrm>
            <a:off x="7370763" y="2879725"/>
            <a:ext cx="1471612"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hu-HU" sz="1600">
                <a:ea typeface="ＭＳ Ｐゴシック" panose="020B0600070205080204" pitchFamily="34" charset="-128"/>
                <a:cs typeface="Arial" panose="020B0604020202020204" pitchFamily="34" charset="0"/>
              </a:rPr>
              <a:t>CGRP</a:t>
            </a:r>
          </a:p>
          <a:p>
            <a:pPr eaLnBrk="0" hangingPunct="0">
              <a:lnSpc>
                <a:spcPct val="120000"/>
              </a:lnSpc>
            </a:pPr>
            <a:r>
              <a:rPr lang="en-US" altLang="hu-HU" sz="1600">
                <a:ea typeface="ＭＳ Ｐゴシック" panose="020B0600070205080204" pitchFamily="34" charset="-128"/>
                <a:cs typeface="Arial" panose="020B0604020202020204" pitchFamily="34" charset="0"/>
              </a:rPr>
              <a:t>CART-peptide</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AgRP</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orexin</a:t>
            </a:r>
          </a:p>
          <a:p>
            <a:pPr eaLnBrk="0" hangingPunct="0">
              <a:lnSpc>
                <a:spcPct val="120000"/>
              </a:lnSpc>
            </a:pPr>
            <a:r>
              <a:rPr lang="en-US" altLang="hu-HU" sz="1600">
                <a:ea typeface="ＭＳ Ｐゴシック" panose="020B0600070205080204" pitchFamily="34" charset="-128"/>
                <a:cs typeface="Arial" panose="020B0604020202020204" pitchFamily="34" charset="0"/>
              </a:rPr>
              <a:t>MCH</a:t>
            </a:r>
          </a:p>
          <a:p>
            <a:pPr eaLnBrk="0" hangingPunct="0">
              <a:lnSpc>
                <a:spcPct val="120000"/>
              </a:lnSpc>
            </a:pPr>
            <a:r>
              <a:rPr lang="en-US" altLang="hu-HU" sz="1600">
                <a:latin typeface="Symbol" panose="05050102010706020507" pitchFamily="18" charset="2"/>
                <a:ea typeface="ＭＳ Ｐゴシック" panose="020B0600070205080204" pitchFamily="34" charset="-128"/>
                <a:cs typeface="Arial" panose="020B0604020202020204" pitchFamily="34" charset="0"/>
              </a:rPr>
              <a:t>a</a:t>
            </a:r>
            <a:r>
              <a:rPr lang="en-US" altLang="hu-HU" sz="1600">
                <a:ea typeface="ＭＳ Ｐゴシック" panose="020B0600070205080204" pitchFamily="34" charset="-128"/>
                <a:cs typeface="Arial" panose="020B0604020202020204" pitchFamily="34" charset="0"/>
              </a:rPr>
              <a:t>-MSH</a:t>
            </a:r>
          </a:p>
          <a:p>
            <a:pPr eaLnBrk="0" hangingPunct="0">
              <a:lnSpc>
                <a:spcPct val="120000"/>
              </a:lnSpc>
            </a:pPr>
            <a:r>
              <a:rPr lang="en-US" altLang="hu-HU" sz="1600">
                <a:solidFill>
                  <a:srgbClr val="0000FF"/>
                </a:solidFill>
                <a:ea typeface="ＭＳ Ｐゴシック" panose="020B0600070205080204" pitchFamily="34" charset="-128"/>
                <a:cs typeface="Arial" panose="020B0604020202020204" pitchFamily="34" charset="0"/>
              </a:rPr>
              <a:t>TIP-39</a:t>
            </a:r>
            <a:endParaRPr lang="en-US" altLang="hu-HU" sz="1600" b="1">
              <a:solidFill>
                <a:srgbClr val="0000FF"/>
              </a:solidFill>
              <a:ea typeface="ＭＳ Ｐゴシック" panose="020B0600070205080204" pitchFamily="34" charset="-128"/>
              <a:cs typeface="Arial" panose="020B0604020202020204" pitchFamily="34" charset="0"/>
            </a:endParaRPr>
          </a:p>
        </p:txBody>
      </p:sp>
      <p:sp>
        <p:nvSpPr>
          <p:cNvPr id="132107" name="Text Box 11">
            <a:extLst>
              <a:ext uri="{FF2B5EF4-FFF2-40B4-BE49-F238E27FC236}">
                <a16:creationId xmlns:a16="http://schemas.microsoft.com/office/drawing/2014/main" id="{42D884EF-95C8-C1C8-14D2-12B8D2E65AF3}"/>
              </a:ext>
            </a:extLst>
          </p:cNvPr>
          <p:cNvSpPr txBox="1">
            <a:spLocks noChangeArrowheads="1"/>
          </p:cNvSpPr>
          <p:nvPr/>
        </p:nvSpPr>
        <p:spPr bwMode="auto">
          <a:xfrm>
            <a:off x="3660775" y="2987675"/>
            <a:ext cx="1658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hu-HU" altLang="hu-HU" sz="1600" b="1">
                <a:ea typeface="ＭＳ Ｐゴシック" panose="020B0600070205080204" pitchFamily="34" charset="-128"/>
                <a:cs typeface="Arial" panose="020B0604020202020204" pitchFamily="34" charset="0"/>
              </a:rPr>
              <a:t>AGY-EREDETŰ</a:t>
            </a:r>
            <a:endParaRPr lang="en-US" altLang="hu-HU" sz="1600" b="1">
              <a:ea typeface="ＭＳ Ｐゴシック" panose="020B0600070205080204" pitchFamily="34" charset="-128"/>
              <a:cs typeface="Arial" panose="020B0604020202020204" pitchFamily="34" charset="0"/>
            </a:endParaRPr>
          </a:p>
          <a:p>
            <a:pPr algn="ctr" eaLnBrk="0" hangingPunct="0"/>
            <a:r>
              <a:rPr lang="en-US" altLang="hu-HU" sz="1600" b="1">
                <a:ea typeface="ＭＳ Ｐゴシック" panose="020B0600070205080204" pitchFamily="34" charset="-128"/>
                <a:cs typeface="Arial" panose="020B0604020202020204" pitchFamily="34" charset="0"/>
              </a:rPr>
              <a:t>G</a:t>
            </a:r>
            <a:r>
              <a:rPr lang="hu-HU" altLang="hu-HU" sz="1600" b="1">
                <a:ea typeface="ＭＳ Ｐゴシック" panose="020B0600070205080204" pitchFamily="34" charset="-128"/>
                <a:cs typeface="Arial" panose="020B0604020202020204" pitchFamily="34" charset="0"/>
              </a:rPr>
              <a:t>I</a:t>
            </a:r>
            <a:r>
              <a:rPr lang="en-US" altLang="hu-HU" sz="1600" b="1">
                <a:ea typeface="ＭＳ Ｐゴシック" panose="020B0600070205080204" pitchFamily="34" charset="-128"/>
                <a:cs typeface="Arial" panose="020B0604020202020204" pitchFamily="34" charset="0"/>
              </a:rPr>
              <a:t> PEPTIDE</a:t>
            </a:r>
            <a:r>
              <a:rPr lang="hu-HU" altLang="hu-HU" sz="1600" b="1">
                <a:ea typeface="ＭＳ Ｐゴシック" panose="020B0600070205080204" pitchFamily="34" charset="-128"/>
                <a:cs typeface="Arial" panose="020B0604020202020204" pitchFamily="34" charset="0"/>
              </a:rPr>
              <a:t>K</a:t>
            </a:r>
            <a:endParaRPr lang="en-US" altLang="hu-HU" sz="1600" b="1">
              <a:ea typeface="ＭＳ Ｐゴシック" panose="020B0600070205080204" pitchFamily="34" charset="-128"/>
              <a:cs typeface="Arial" panose="020B0604020202020204" pitchFamily="34" charset="0"/>
            </a:endParaRPr>
          </a:p>
        </p:txBody>
      </p:sp>
      <p:sp>
        <p:nvSpPr>
          <p:cNvPr id="132108" name="Text Box 12">
            <a:extLst>
              <a:ext uri="{FF2B5EF4-FFF2-40B4-BE49-F238E27FC236}">
                <a16:creationId xmlns:a16="http://schemas.microsoft.com/office/drawing/2014/main" id="{35CF81E6-177E-C4B7-FC41-F29374F5C43F}"/>
              </a:ext>
            </a:extLst>
          </p:cNvPr>
          <p:cNvSpPr txBox="1">
            <a:spLocks noChangeArrowheads="1"/>
          </p:cNvSpPr>
          <p:nvPr/>
        </p:nvSpPr>
        <p:spPr bwMode="auto">
          <a:xfrm>
            <a:off x="5321300" y="2752725"/>
            <a:ext cx="1928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hu-HU" sz="1600" b="1">
                <a:ea typeface="ＭＳ Ｐゴシック" panose="020B0600070205080204" pitchFamily="34" charset="-128"/>
                <a:cs typeface="Arial" panose="020B0604020202020204" pitchFamily="34" charset="0"/>
              </a:rPr>
              <a:t>VASOACT</a:t>
            </a:r>
            <a:r>
              <a:rPr lang="hu-HU" altLang="hu-HU" sz="1600" b="1">
                <a:ea typeface="ＭＳ Ｐゴシック" panose="020B0600070205080204" pitchFamily="34" charset="-128"/>
                <a:cs typeface="Arial" panose="020B0604020202020204" pitchFamily="34" charset="0"/>
              </a:rPr>
              <a:t>I</a:t>
            </a:r>
            <a:r>
              <a:rPr lang="en-US" altLang="hu-HU" sz="1600" b="1">
                <a:ea typeface="ＭＳ Ｐゴシック" panose="020B0600070205080204" pitchFamily="34" charset="-128"/>
                <a:cs typeface="Arial" panose="020B0604020202020204" pitchFamily="34" charset="0"/>
              </a:rPr>
              <a:t>V</a:t>
            </a:r>
          </a:p>
          <a:p>
            <a:pPr algn="ctr" eaLnBrk="0" hangingPunct="0"/>
            <a:r>
              <a:rPr lang="en-US" altLang="hu-HU" sz="1600" b="1">
                <a:ea typeface="ＭＳ Ｐゴシック" panose="020B0600070205080204" pitchFamily="34" charset="-128"/>
                <a:cs typeface="Arial" panose="020B0604020202020204" pitchFamily="34" charset="0"/>
              </a:rPr>
              <a:t>NEUROPEPTIDE</a:t>
            </a:r>
            <a:r>
              <a:rPr lang="hu-HU" altLang="hu-HU" sz="1600" b="1">
                <a:ea typeface="ＭＳ Ｐゴシック" panose="020B0600070205080204" pitchFamily="34" charset="-128"/>
                <a:cs typeface="Arial" panose="020B0604020202020204" pitchFamily="34" charset="0"/>
              </a:rPr>
              <a:t>K</a:t>
            </a:r>
            <a:endParaRPr lang="en-US" altLang="hu-HU" sz="1600" b="1">
              <a:ea typeface="ＭＳ Ｐゴシック" panose="020B0600070205080204" pitchFamily="34" charset="-128"/>
              <a:cs typeface="Arial" panose="020B0604020202020204" pitchFamily="34" charset="0"/>
            </a:endParaRPr>
          </a:p>
        </p:txBody>
      </p:sp>
      <p:sp>
        <p:nvSpPr>
          <p:cNvPr id="132109" name="Text Box 13">
            <a:extLst>
              <a:ext uri="{FF2B5EF4-FFF2-40B4-BE49-F238E27FC236}">
                <a16:creationId xmlns:a16="http://schemas.microsoft.com/office/drawing/2014/main" id="{F10D1687-5F04-4EF8-B839-82A93D7DB178}"/>
              </a:ext>
            </a:extLst>
          </p:cNvPr>
          <p:cNvSpPr txBox="1">
            <a:spLocks noChangeArrowheads="1"/>
          </p:cNvSpPr>
          <p:nvPr/>
        </p:nvSpPr>
        <p:spPr bwMode="auto">
          <a:xfrm>
            <a:off x="7092950" y="2390775"/>
            <a:ext cx="1963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1600" b="1">
                <a:ea typeface="ＭＳ Ｐゴシック" panose="020B0600070205080204" pitchFamily="34" charset="-128"/>
                <a:cs typeface="Arial" panose="020B0604020202020204" pitchFamily="34" charset="0"/>
              </a:rPr>
              <a:t>EGYÉB PEPTIDEK</a:t>
            </a:r>
            <a:endParaRPr lang="en-US" altLang="hu-HU" sz="1600" b="1">
              <a:ea typeface="ＭＳ Ｐゴシック" panose="020B0600070205080204" pitchFamily="34" charset="-128"/>
              <a:cs typeface="Arial" panose="020B0604020202020204" pitchFamily="34" charset="0"/>
            </a:endParaRPr>
          </a:p>
        </p:txBody>
      </p:sp>
      <p:sp>
        <p:nvSpPr>
          <p:cNvPr id="132110" name="Line 14">
            <a:extLst>
              <a:ext uri="{FF2B5EF4-FFF2-40B4-BE49-F238E27FC236}">
                <a16:creationId xmlns:a16="http://schemas.microsoft.com/office/drawing/2014/main" id="{C1A7E4AF-0775-C700-85A5-7A4AEEB93765}"/>
              </a:ext>
            </a:extLst>
          </p:cNvPr>
          <p:cNvSpPr>
            <a:spLocks noChangeShapeType="1"/>
          </p:cNvSpPr>
          <p:nvPr/>
        </p:nvSpPr>
        <p:spPr bwMode="auto">
          <a:xfrm>
            <a:off x="4495800" y="1706563"/>
            <a:ext cx="0" cy="11430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2111" name="Line 15">
            <a:extLst>
              <a:ext uri="{FF2B5EF4-FFF2-40B4-BE49-F238E27FC236}">
                <a16:creationId xmlns:a16="http://schemas.microsoft.com/office/drawing/2014/main" id="{A619B8C5-BD45-B59E-85BF-D29D172D65AF}"/>
              </a:ext>
            </a:extLst>
          </p:cNvPr>
          <p:cNvSpPr>
            <a:spLocks noChangeShapeType="1"/>
          </p:cNvSpPr>
          <p:nvPr/>
        </p:nvSpPr>
        <p:spPr bwMode="auto">
          <a:xfrm flipH="1">
            <a:off x="1676400" y="1706563"/>
            <a:ext cx="1828800" cy="4572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2112" name="Line 16">
            <a:extLst>
              <a:ext uri="{FF2B5EF4-FFF2-40B4-BE49-F238E27FC236}">
                <a16:creationId xmlns:a16="http://schemas.microsoft.com/office/drawing/2014/main" id="{3ED16D77-71F7-1E07-E395-8ADCBCE28774}"/>
              </a:ext>
            </a:extLst>
          </p:cNvPr>
          <p:cNvSpPr>
            <a:spLocks noChangeShapeType="1"/>
          </p:cNvSpPr>
          <p:nvPr/>
        </p:nvSpPr>
        <p:spPr bwMode="auto">
          <a:xfrm>
            <a:off x="5562600" y="1706563"/>
            <a:ext cx="1828800" cy="4572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2113" name="Line 17">
            <a:extLst>
              <a:ext uri="{FF2B5EF4-FFF2-40B4-BE49-F238E27FC236}">
                <a16:creationId xmlns:a16="http://schemas.microsoft.com/office/drawing/2014/main" id="{75C52AC9-099B-0F78-629B-5E0C84E82D0A}"/>
              </a:ext>
            </a:extLst>
          </p:cNvPr>
          <p:cNvSpPr>
            <a:spLocks noChangeShapeType="1"/>
          </p:cNvSpPr>
          <p:nvPr/>
        </p:nvSpPr>
        <p:spPr bwMode="auto">
          <a:xfrm flipH="1">
            <a:off x="3048000" y="1706563"/>
            <a:ext cx="914400" cy="9144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2114" name="Line 18">
            <a:extLst>
              <a:ext uri="{FF2B5EF4-FFF2-40B4-BE49-F238E27FC236}">
                <a16:creationId xmlns:a16="http://schemas.microsoft.com/office/drawing/2014/main" id="{5943B4D3-DC0D-3A74-30C3-32A46E78D66C}"/>
              </a:ext>
            </a:extLst>
          </p:cNvPr>
          <p:cNvSpPr>
            <a:spLocks noChangeShapeType="1"/>
          </p:cNvSpPr>
          <p:nvPr/>
        </p:nvSpPr>
        <p:spPr bwMode="auto">
          <a:xfrm>
            <a:off x="5029200" y="1706563"/>
            <a:ext cx="914400" cy="9144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6" descr="CAM0022620_200dpi">
            <a:extLst>
              <a:ext uri="{FF2B5EF4-FFF2-40B4-BE49-F238E27FC236}">
                <a16:creationId xmlns:a16="http://schemas.microsoft.com/office/drawing/2014/main" id="{82356ED5-F8D3-347C-DDB1-9E59066A8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6463"/>
            <a:ext cx="3775075" cy="5037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7" descr="CAM00238_200dpi">
            <a:extLst>
              <a:ext uri="{FF2B5EF4-FFF2-40B4-BE49-F238E27FC236}">
                <a16:creationId xmlns:a16="http://schemas.microsoft.com/office/drawing/2014/main" id="{4C4F7899-C7BB-319C-B2AA-90194C577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6463"/>
            <a:ext cx="3778250" cy="5040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24" name="Picture 8" descr="CAM00230_200dpi">
            <a:extLst>
              <a:ext uri="{FF2B5EF4-FFF2-40B4-BE49-F238E27FC236}">
                <a16:creationId xmlns:a16="http://schemas.microsoft.com/office/drawing/2014/main" id="{9E284BE7-6B13-E148-B1CB-D3FEB04E21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658813"/>
            <a:ext cx="3311525" cy="307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25" name="Picture 10" descr="CAM00231_200dpi">
            <a:extLst>
              <a:ext uri="{FF2B5EF4-FFF2-40B4-BE49-F238E27FC236}">
                <a16:creationId xmlns:a16="http://schemas.microsoft.com/office/drawing/2014/main" id="{2E04AEEC-C50A-A68E-B5B3-FBB7680712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906838"/>
            <a:ext cx="3311525" cy="2262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figure-3C">
            <a:extLst>
              <a:ext uri="{FF2B5EF4-FFF2-40B4-BE49-F238E27FC236}">
                <a16:creationId xmlns:a16="http://schemas.microsoft.com/office/drawing/2014/main" id="{B4B76E8B-9187-694B-B2D6-FA7E1C3B8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1876425"/>
            <a:ext cx="41957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5">
            <a:extLst>
              <a:ext uri="{FF2B5EF4-FFF2-40B4-BE49-F238E27FC236}">
                <a16:creationId xmlns:a16="http://schemas.microsoft.com/office/drawing/2014/main" id="{54996EA6-39D7-2D46-6105-DE42D84A46AB}"/>
              </a:ext>
            </a:extLst>
          </p:cNvPr>
          <p:cNvSpPr txBox="1">
            <a:spLocks noChangeArrowheads="1"/>
          </p:cNvSpPr>
          <p:nvPr/>
        </p:nvSpPr>
        <p:spPr bwMode="auto">
          <a:xfrm>
            <a:off x="539750" y="430213"/>
            <a:ext cx="803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b="1">
                <a:solidFill>
                  <a:srgbClr val="00CC00"/>
                </a:solidFill>
                <a:ea typeface="ＭＳ Ｐゴシック" panose="020B0600070205080204" pitchFamily="34" charset="-128"/>
                <a:cs typeface="Arial" panose="020B0604020202020204" pitchFamily="34" charset="0"/>
              </a:rPr>
              <a:t>GLP-1</a:t>
            </a:r>
            <a:r>
              <a:rPr lang="hu-HU" altLang="hu-HU" sz="2000" b="1">
                <a:ea typeface="ＭＳ Ｐゴシック" panose="020B0600070205080204" pitchFamily="34" charset="-128"/>
                <a:cs typeface="Arial" panose="020B0604020202020204" pitchFamily="34" charset="0"/>
              </a:rPr>
              <a:t> c-fos aktivitás perceken belül megnő jóllakottság hatására</a:t>
            </a:r>
          </a:p>
        </p:txBody>
      </p:sp>
      <p:pic>
        <p:nvPicPr>
          <p:cNvPr id="135172" name="Picture 28" descr="figure-2-magyar">
            <a:extLst>
              <a:ext uri="{FF2B5EF4-FFF2-40B4-BE49-F238E27FC236}">
                <a16:creationId xmlns:a16="http://schemas.microsoft.com/office/drawing/2014/main" id="{9142F46B-FF89-4BA6-980E-99EDD767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289300"/>
            <a:ext cx="4084638"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29" descr="protokol-3-mod">
            <a:extLst>
              <a:ext uri="{FF2B5EF4-FFF2-40B4-BE49-F238E27FC236}">
                <a16:creationId xmlns:a16="http://schemas.microsoft.com/office/drawing/2014/main" id="{011C1A05-E1E4-3118-05CE-998BA83DA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8" y="1192213"/>
            <a:ext cx="4492625"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descr="625dia-gepe">
            <a:extLst>
              <a:ext uri="{FF2B5EF4-FFF2-40B4-BE49-F238E27FC236}">
                <a16:creationId xmlns:a16="http://schemas.microsoft.com/office/drawing/2014/main" id="{75369792-3A9F-851C-69FC-B84880324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00013"/>
            <a:ext cx="10585451" cy="69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7">
            <a:extLst>
              <a:ext uri="{FF2B5EF4-FFF2-40B4-BE49-F238E27FC236}">
                <a16:creationId xmlns:a16="http://schemas.microsoft.com/office/drawing/2014/main" id="{88FEED09-30B1-6AF4-E8A3-5395629CB0D3}"/>
              </a:ext>
            </a:extLst>
          </p:cNvPr>
          <p:cNvSpPr txBox="1">
            <a:spLocks noChangeArrowheads="1"/>
          </p:cNvSpPr>
          <p:nvPr/>
        </p:nvSpPr>
        <p:spPr bwMode="auto">
          <a:xfrm>
            <a:off x="6877050" y="6308725"/>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Gömöri-festés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soviz2a">
            <a:extLst>
              <a:ext uri="{FF2B5EF4-FFF2-40B4-BE49-F238E27FC236}">
                <a16:creationId xmlns:a16="http://schemas.microsoft.com/office/drawing/2014/main" id="{738682CF-8374-7DE4-BF43-C75D028F9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693738"/>
            <a:ext cx="4384675" cy="6264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8243" name="Text Box 4">
            <a:extLst>
              <a:ext uri="{FF2B5EF4-FFF2-40B4-BE49-F238E27FC236}">
                <a16:creationId xmlns:a16="http://schemas.microsoft.com/office/drawing/2014/main" id="{DAF085A0-D29F-7318-20C6-59D13B53A501}"/>
              </a:ext>
            </a:extLst>
          </p:cNvPr>
          <p:cNvSpPr txBox="1">
            <a:spLocks noChangeArrowheads="1"/>
          </p:cNvSpPr>
          <p:nvPr/>
        </p:nvSpPr>
        <p:spPr bwMode="auto">
          <a:xfrm>
            <a:off x="711200" y="539432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b="1">
                <a:ea typeface="ＭＳ Ｐゴシック" panose="020B0600070205080204" pitchFamily="34" charset="-128"/>
                <a:cs typeface="Arial" panose="020B0604020202020204" pitchFamily="34" charset="0"/>
              </a:rPr>
              <a:t>SO</a:t>
            </a:r>
          </a:p>
        </p:txBody>
      </p:sp>
      <p:sp>
        <p:nvSpPr>
          <p:cNvPr id="138244" name="Text Box 6">
            <a:extLst>
              <a:ext uri="{FF2B5EF4-FFF2-40B4-BE49-F238E27FC236}">
                <a16:creationId xmlns:a16="http://schemas.microsoft.com/office/drawing/2014/main" id="{21625863-2FA5-68CB-AECB-FB5D1912AC3E}"/>
              </a:ext>
            </a:extLst>
          </p:cNvPr>
          <p:cNvSpPr txBox="1">
            <a:spLocks noChangeArrowheads="1"/>
          </p:cNvSpPr>
          <p:nvPr/>
        </p:nvSpPr>
        <p:spPr bwMode="auto">
          <a:xfrm>
            <a:off x="846138" y="165100"/>
            <a:ext cx="271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200">
                <a:ea typeface="ＭＳ Ｐゴシック" panose="020B0600070205080204" pitchFamily="34" charset="-128"/>
                <a:cs typeface="Arial" panose="020B0604020202020204" pitchFamily="34" charset="0"/>
              </a:rPr>
              <a:t>supraoptic injections</a:t>
            </a:r>
          </a:p>
        </p:txBody>
      </p:sp>
      <p:pic>
        <p:nvPicPr>
          <p:cNvPr id="138245" name="Picture 9" descr="soviz2b">
            <a:extLst>
              <a:ext uri="{FF2B5EF4-FFF2-40B4-BE49-F238E27FC236}">
                <a16:creationId xmlns:a16="http://schemas.microsoft.com/office/drawing/2014/main" id="{97B1C532-2149-9A26-9877-0383708B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103188"/>
            <a:ext cx="4672012"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 Box 10">
            <a:extLst>
              <a:ext uri="{FF2B5EF4-FFF2-40B4-BE49-F238E27FC236}">
                <a16:creationId xmlns:a16="http://schemas.microsoft.com/office/drawing/2014/main" id="{36045FF7-1B8C-D0D3-3CF2-BA8A68120DF7}"/>
              </a:ext>
            </a:extLst>
          </p:cNvPr>
          <p:cNvSpPr txBox="1">
            <a:spLocks noChangeArrowheads="1"/>
          </p:cNvSpPr>
          <p:nvPr/>
        </p:nvSpPr>
        <p:spPr bwMode="auto">
          <a:xfrm>
            <a:off x="6411913" y="2157413"/>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b="1">
                <a:solidFill>
                  <a:schemeClr val="bg1"/>
                </a:solidFill>
                <a:ea typeface="ＭＳ Ｐゴシック" panose="020B0600070205080204" pitchFamily="34" charset="-128"/>
                <a:cs typeface="Arial" panose="020B0604020202020204" pitchFamily="34" charset="0"/>
              </a:rPr>
              <a:t>SFO</a:t>
            </a:r>
          </a:p>
        </p:txBody>
      </p:sp>
      <p:sp>
        <p:nvSpPr>
          <p:cNvPr id="138247" name="Text Box 11">
            <a:extLst>
              <a:ext uri="{FF2B5EF4-FFF2-40B4-BE49-F238E27FC236}">
                <a16:creationId xmlns:a16="http://schemas.microsoft.com/office/drawing/2014/main" id="{9F89FC0F-50F8-333A-F1BE-5D386B40B989}"/>
              </a:ext>
            </a:extLst>
          </p:cNvPr>
          <p:cNvSpPr txBox="1">
            <a:spLocks noChangeArrowheads="1"/>
          </p:cNvSpPr>
          <p:nvPr/>
        </p:nvSpPr>
        <p:spPr bwMode="auto">
          <a:xfrm>
            <a:off x="5778500" y="166688"/>
            <a:ext cx="2393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200">
                <a:solidFill>
                  <a:schemeClr val="bg1"/>
                </a:solidFill>
                <a:ea typeface="ＭＳ Ｐゴシック" panose="020B0600070205080204" pitchFamily="34" charset="-128"/>
                <a:cs typeface="Arial" panose="020B0604020202020204" pitchFamily="34" charset="0"/>
              </a:rPr>
              <a:t>retrograde tracing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5" descr="19  5x  SFO">
            <a:extLst>
              <a:ext uri="{FF2B5EF4-FFF2-40B4-BE49-F238E27FC236}">
                <a16:creationId xmlns:a16="http://schemas.microsoft.com/office/drawing/2014/main" id="{A7B3C442-11DE-12BF-3CF8-AB51E687C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948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7">
            <a:extLst>
              <a:ext uri="{FF2B5EF4-FFF2-40B4-BE49-F238E27FC236}">
                <a16:creationId xmlns:a16="http://schemas.microsoft.com/office/drawing/2014/main" id="{F3C36C6F-1CE5-8DAF-556B-1E02B7FF3663}"/>
              </a:ext>
            </a:extLst>
          </p:cNvPr>
          <p:cNvSpPr txBox="1">
            <a:spLocks noChangeArrowheads="1"/>
          </p:cNvSpPr>
          <p:nvPr/>
        </p:nvSpPr>
        <p:spPr bwMode="auto">
          <a:xfrm>
            <a:off x="74613" y="69850"/>
            <a:ext cx="276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pseudorabies vírus</a:t>
            </a:r>
          </a:p>
        </p:txBody>
      </p:sp>
      <p:sp>
        <p:nvSpPr>
          <p:cNvPr id="139268" name="Text Box 8">
            <a:extLst>
              <a:ext uri="{FF2B5EF4-FFF2-40B4-BE49-F238E27FC236}">
                <a16:creationId xmlns:a16="http://schemas.microsoft.com/office/drawing/2014/main" id="{FEF9AF6B-3FCE-7A80-7CE5-4A5EE4BE8F5A}"/>
              </a:ext>
            </a:extLst>
          </p:cNvPr>
          <p:cNvSpPr txBox="1">
            <a:spLocks noChangeArrowheads="1"/>
          </p:cNvSpPr>
          <p:nvPr/>
        </p:nvSpPr>
        <p:spPr bwMode="auto">
          <a:xfrm>
            <a:off x="4408488" y="1503363"/>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HD</a:t>
            </a:r>
          </a:p>
        </p:txBody>
      </p:sp>
      <p:sp>
        <p:nvSpPr>
          <p:cNvPr id="139269" name="Text Box 9">
            <a:extLst>
              <a:ext uri="{FF2B5EF4-FFF2-40B4-BE49-F238E27FC236}">
                <a16:creationId xmlns:a16="http://schemas.microsoft.com/office/drawing/2014/main" id="{4F3A2CB8-5E05-9BCD-776A-41ABC21539FC}"/>
              </a:ext>
            </a:extLst>
          </p:cNvPr>
          <p:cNvSpPr txBox="1">
            <a:spLocks noChangeArrowheads="1"/>
          </p:cNvSpPr>
          <p:nvPr/>
        </p:nvSpPr>
        <p:spPr bwMode="auto">
          <a:xfrm>
            <a:off x="8248650" y="6327775"/>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2400">
                <a:cs typeface="Arial" panose="020B0604020202020204" pitchFamily="34" charset="0"/>
              </a:rPr>
              <a:t>SFO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a:extLst>
              <a:ext uri="{FF2B5EF4-FFF2-40B4-BE49-F238E27FC236}">
                <a16:creationId xmlns:a16="http://schemas.microsoft.com/office/drawing/2014/main" id="{A08AAE62-2110-A740-F3EE-98FD253EA6CE}"/>
              </a:ext>
            </a:extLst>
          </p:cNvPr>
          <p:cNvSpPr txBox="1">
            <a:spLocks noChangeArrowheads="1"/>
          </p:cNvSpPr>
          <p:nvPr/>
        </p:nvSpPr>
        <p:spPr bwMode="auto">
          <a:xfrm>
            <a:off x="2138363" y="-4587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sz="1600" b="1" i="1" u="sng">
              <a:latin typeface="Calibri" panose="020F0502020204030204" pitchFamily="34" charset="0"/>
              <a:ea typeface="ＭＳ Ｐゴシック" panose="020B0600070205080204" pitchFamily="34" charset="-128"/>
              <a:cs typeface="Arial" panose="020B0604020202020204" pitchFamily="34" charset="0"/>
            </a:endParaRPr>
          </a:p>
        </p:txBody>
      </p:sp>
      <p:sp>
        <p:nvSpPr>
          <p:cNvPr id="140291" name="Text Box 3">
            <a:extLst>
              <a:ext uri="{FF2B5EF4-FFF2-40B4-BE49-F238E27FC236}">
                <a16:creationId xmlns:a16="http://schemas.microsoft.com/office/drawing/2014/main" id="{518F1D7D-54E5-2A4F-2A55-9BD07811479B}"/>
              </a:ext>
            </a:extLst>
          </p:cNvPr>
          <p:cNvSpPr txBox="1">
            <a:spLocks noChangeArrowheads="1"/>
          </p:cNvSpPr>
          <p:nvPr/>
        </p:nvSpPr>
        <p:spPr bwMode="auto">
          <a:xfrm>
            <a:off x="6137275" y="-4587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hu-HU" altLang="hu-HU" sz="1600" b="1" i="1" u="sng">
              <a:latin typeface="Calibri" panose="020F0502020204030204" pitchFamily="34" charset="0"/>
              <a:ea typeface="ＭＳ Ｐゴシック" panose="020B0600070205080204" pitchFamily="34" charset="-128"/>
              <a:cs typeface="Arial" panose="020B0604020202020204" pitchFamily="34" charset="0"/>
            </a:endParaRPr>
          </a:p>
        </p:txBody>
      </p:sp>
      <p:grpSp>
        <p:nvGrpSpPr>
          <p:cNvPr id="2" name="Group 15">
            <a:extLst>
              <a:ext uri="{FF2B5EF4-FFF2-40B4-BE49-F238E27FC236}">
                <a16:creationId xmlns:a16="http://schemas.microsoft.com/office/drawing/2014/main" id="{C3D11A6E-5A41-5EA2-FE05-37117C4654E2}"/>
              </a:ext>
            </a:extLst>
          </p:cNvPr>
          <p:cNvGrpSpPr>
            <a:grpSpLocks/>
          </p:cNvGrpSpPr>
          <p:nvPr/>
        </p:nvGrpSpPr>
        <p:grpSpPr bwMode="auto">
          <a:xfrm>
            <a:off x="725488" y="3573463"/>
            <a:ext cx="5954712" cy="3190875"/>
            <a:chOff x="457" y="2251"/>
            <a:chExt cx="3751" cy="2010"/>
          </a:xfrm>
        </p:grpSpPr>
        <p:pic>
          <p:nvPicPr>
            <p:cNvPr id="140293" name="Picture 9" descr="2Aabra_2013_2SIImod">
              <a:extLst>
                <a:ext uri="{FF2B5EF4-FFF2-40B4-BE49-F238E27FC236}">
                  <a16:creationId xmlns:a16="http://schemas.microsoft.com/office/drawing/2014/main" id="{E772A371-C9A3-FDB8-0EE5-4E505D7F7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 y="2251"/>
              <a:ext cx="2460"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Text Box 10">
              <a:extLst>
                <a:ext uri="{FF2B5EF4-FFF2-40B4-BE49-F238E27FC236}">
                  <a16:creationId xmlns:a16="http://schemas.microsoft.com/office/drawing/2014/main" id="{1D587E32-7193-DC9D-F20C-42F39730F59C}"/>
                </a:ext>
              </a:extLst>
            </p:cNvPr>
            <p:cNvSpPr txBox="1">
              <a:spLocks noChangeArrowheads="1"/>
            </p:cNvSpPr>
            <p:nvPr/>
          </p:nvSpPr>
          <p:spPr bwMode="auto">
            <a:xfrm>
              <a:off x="2947" y="3895"/>
              <a:ext cx="126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600">
                  <a:solidFill>
                    <a:srgbClr val="FF9900"/>
                  </a:solidFill>
                  <a:ea typeface="ＭＳ Ｐゴシック" panose="020B0600070205080204" pitchFamily="34" charset="-128"/>
                  <a:cs typeface="Arial" panose="020B0604020202020204" pitchFamily="34" charset="0"/>
                </a:rPr>
                <a:t>somatosensory pain</a:t>
              </a:r>
            </a:p>
            <a:p>
              <a:r>
                <a:rPr lang="hu-HU" altLang="hu-HU" sz="1600">
                  <a:solidFill>
                    <a:srgbClr val="CC00FF"/>
                  </a:solidFill>
                  <a:ea typeface="ＭＳ Ｐゴシック" panose="020B0600070205080204" pitchFamily="34" charset="-128"/>
                  <a:cs typeface="Arial" panose="020B0604020202020204" pitchFamily="34" charset="0"/>
                </a:rPr>
                <a:t>viscerosensory pain</a:t>
              </a:r>
            </a:p>
          </p:txBody>
        </p:sp>
        <p:sp>
          <p:nvSpPr>
            <p:cNvPr id="140295" name="Text Box 11">
              <a:extLst>
                <a:ext uri="{FF2B5EF4-FFF2-40B4-BE49-F238E27FC236}">
                  <a16:creationId xmlns:a16="http://schemas.microsoft.com/office/drawing/2014/main" id="{52E2C12D-F07B-FA32-54BF-CE43FC0BB362}"/>
                </a:ext>
              </a:extLst>
            </p:cNvPr>
            <p:cNvSpPr txBox="1">
              <a:spLocks noChangeArrowheads="1"/>
            </p:cNvSpPr>
            <p:nvPr/>
          </p:nvSpPr>
          <p:spPr bwMode="auto">
            <a:xfrm>
              <a:off x="457" y="3889"/>
              <a:ext cx="1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sz="1200">
                  <a:ea typeface="ＭＳ Ｐゴシック" panose="020B0600070205080204" pitchFamily="34" charset="-128"/>
                  <a:cs typeface="Arial" panose="020B0604020202020204" pitchFamily="34" charset="0"/>
                </a:rPr>
                <a:t>a – anterior insular cortex</a:t>
              </a:r>
            </a:p>
            <a:p>
              <a:r>
                <a:rPr lang="hu-HU" altLang="hu-HU" sz="1200">
                  <a:ea typeface="ＭＳ Ｐゴシック" panose="020B0600070205080204" pitchFamily="34" charset="-128"/>
                  <a:cs typeface="Arial" panose="020B0604020202020204" pitchFamily="34" charset="0"/>
                </a:rPr>
                <a:t>p – posterior insular cortex</a:t>
              </a:r>
            </a:p>
          </p:txBody>
        </p:sp>
      </p:grpSp>
      <p:pic>
        <p:nvPicPr>
          <p:cNvPr id="140296" name="Picture 16" descr="rajz2_2013-lila">
            <a:extLst>
              <a:ext uri="{FF2B5EF4-FFF2-40B4-BE49-F238E27FC236}">
                <a16:creationId xmlns:a16="http://schemas.microsoft.com/office/drawing/2014/main" id="{62B0BC8C-8E8C-A4A6-636E-5829CE25F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225"/>
            <a:ext cx="3937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rlough_page293_figbox26-1-1-200dpi">
            <a:extLst>
              <a:ext uri="{FF2B5EF4-FFF2-40B4-BE49-F238E27FC236}">
                <a16:creationId xmlns:a16="http://schemas.microsoft.com/office/drawing/2014/main" id="{F15E0F87-9810-1225-179C-1C38C9B90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314325"/>
            <a:ext cx="6219825" cy="6264275"/>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3" descr="Turlough_page236_2015a">
            <a:extLst>
              <a:ext uri="{FF2B5EF4-FFF2-40B4-BE49-F238E27FC236}">
                <a16:creationId xmlns:a16="http://schemas.microsoft.com/office/drawing/2014/main" id="{405488E6-0246-F2D6-7429-A534E1168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260350"/>
            <a:ext cx="66865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8" name="Picture 14" descr="Turlough_page236_2015b">
            <a:extLst>
              <a:ext uri="{FF2B5EF4-FFF2-40B4-BE49-F238E27FC236}">
                <a16:creationId xmlns:a16="http://schemas.microsoft.com/office/drawing/2014/main" id="{CA63BDCD-F4E9-F8B5-67DD-1C5FFB334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260350"/>
            <a:ext cx="66865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15">
            <a:extLst>
              <a:ext uri="{FF2B5EF4-FFF2-40B4-BE49-F238E27FC236}">
                <a16:creationId xmlns:a16="http://schemas.microsoft.com/office/drawing/2014/main" id="{9B4CBF48-CD81-2306-9AA0-59B423DF947C}"/>
              </a:ext>
            </a:extLst>
          </p:cNvPr>
          <p:cNvSpPr txBox="1">
            <a:spLocks noChangeArrowheads="1"/>
          </p:cNvSpPr>
          <p:nvPr/>
        </p:nvSpPr>
        <p:spPr bwMode="auto">
          <a:xfrm>
            <a:off x="1031875" y="5705475"/>
            <a:ext cx="274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266700" algn="l"/>
              </a:tabLst>
              <a:defRPr>
                <a:solidFill>
                  <a:schemeClr val="tx1"/>
                </a:solidFill>
                <a:latin typeface="Arial" panose="020B0604020202020204" pitchFamily="34" charset="0"/>
              </a:defRPr>
            </a:lvl1pPr>
            <a:lvl2pPr marL="37931725" indent="-37474525" defTabSz="457200">
              <a:tabLst>
                <a:tab pos="266700" algn="l"/>
              </a:tabLst>
              <a:defRPr>
                <a:solidFill>
                  <a:schemeClr val="tx1"/>
                </a:solidFill>
                <a:latin typeface="Arial" panose="020B0604020202020204" pitchFamily="34" charset="0"/>
              </a:defRPr>
            </a:lvl2pPr>
            <a:lvl3pPr>
              <a:tabLst>
                <a:tab pos="266700" algn="l"/>
              </a:tabLst>
              <a:defRPr>
                <a:solidFill>
                  <a:schemeClr val="tx1"/>
                </a:solidFill>
                <a:latin typeface="Arial" panose="020B0604020202020204" pitchFamily="34" charset="0"/>
              </a:defRPr>
            </a:lvl3pPr>
            <a:lvl4pPr>
              <a:tabLst>
                <a:tab pos="266700" algn="l"/>
              </a:tabLst>
              <a:defRPr>
                <a:solidFill>
                  <a:schemeClr val="tx1"/>
                </a:solidFill>
                <a:latin typeface="Arial" panose="020B0604020202020204" pitchFamily="34" charset="0"/>
              </a:defRPr>
            </a:lvl4pPr>
            <a:lvl5pPr>
              <a:tabLst>
                <a:tab pos="266700" algn="l"/>
              </a:tabLst>
              <a:defRPr>
                <a:solidFill>
                  <a:schemeClr val="tx1"/>
                </a:solidFill>
                <a:latin typeface="Arial" panose="020B0604020202020204" pitchFamily="34" charset="0"/>
              </a:defRPr>
            </a:lvl5pPr>
            <a:lvl6pPr marL="457200" fontAlgn="base">
              <a:spcBef>
                <a:spcPct val="0"/>
              </a:spcBef>
              <a:spcAft>
                <a:spcPct val="0"/>
              </a:spcAft>
              <a:tabLst>
                <a:tab pos="266700" algn="l"/>
              </a:tabLst>
              <a:defRPr>
                <a:solidFill>
                  <a:schemeClr val="tx1"/>
                </a:solidFill>
                <a:latin typeface="Arial" panose="020B0604020202020204" pitchFamily="34" charset="0"/>
              </a:defRPr>
            </a:lvl6pPr>
            <a:lvl7pPr marL="914400" fontAlgn="base">
              <a:spcBef>
                <a:spcPct val="0"/>
              </a:spcBef>
              <a:spcAft>
                <a:spcPct val="0"/>
              </a:spcAft>
              <a:tabLst>
                <a:tab pos="266700" algn="l"/>
              </a:tabLst>
              <a:defRPr>
                <a:solidFill>
                  <a:schemeClr val="tx1"/>
                </a:solidFill>
                <a:latin typeface="Arial" panose="020B0604020202020204" pitchFamily="34" charset="0"/>
              </a:defRPr>
            </a:lvl7pPr>
            <a:lvl8pPr marL="1371600" fontAlgn="base">
              <a:spcBef>
                <a:spcPct val="0"/>
              </a:spcBef>
              <a:spcAft>
                <a:spcPct val="0"/>
              </a:spcAft>
              <a:tabLst>
                <a:tab pos="266700" algn="l"/>
              </a:tabLst>
              <a:defRPr>
                <a:solidFill>
                  <a:schemeClr val="tx1"/>
                </a:solidFill>
                <a:latin typeface="Arial" panose="020B0604020202020204" pitchFamily="34" charset="0"/>
              </a:defRPr>
            </a:lvl8pPr>
            <a:lvl9pPr marL="1828800" fontAlgn="base">
              <a:spcBef>
                <a:spcPct val="0"/>
              </a:spcBef>
              <a:spcAft>
                <a:spcPct val="0"/>
              </a:spcAft>
              <a:tabLst>
                <a:tab pos="266700" algn="l"/>
              </a:tabLst>
              <a:defRPr>
                <a:solidFill>
                  <a:schemeClr val="tx1"/>
                </a:solidFill>
                <a:latin typeface="Arial" panose="020B0604020202020204" pitchFamily="34" charset="0"/>
              </a:defRPr>
            </a:lvl9pPr>
          </a:lstStyle>
          <a:p>
            <a:r>
              <a:rPr lang="hu-HU" altLang="hu-HU" sz="1600">
                <a:ea typeface="ＭＳ Ｐゴシック" panose="020B0600070205080204" pitchFamily="34" charset="-128"/>
                <a:cs typeface="Arial" panose="020B0604020202020204" pitchFamily="34" charset="0"/>
                <a:sym typeface="Wingdings" panose="05000000000000000000" pitchFamily="2" charset="2"/>
              </a:rPr>
              <a:t>a	– elülső insuláris kéreg</a:t>
            </a:r>
          </a:p>
          <a:p>
            <a:r>
              <a:rPr lang="hu-HU" altLang="hu-HU" sz="1600">
                <a:ea typeface="ＭＳ Ｐゴシック" panose="020B0600070205080204" pitchFamily="34" charset="-128"/>
                <a:cs typeface="Arial" panose="020B0604020202020204" pitchFamily="34" charset="0"/>
                <a:sym typeface="Wingdings" panose="05000000000000000000" pitchFamily="2" charset="2"/>
              </a:rPr>
              <a:t>m	– középső insuláris kéreg</a:t>
            </a:r>
          </a:p>
          <a:p>
            <a:r>
              <a:rPr lang="hu-HU" altLang="hu-HU" sz="1600">
                <a:ea typeface="ＭＳ Ｐゴシック" panose="020B0600070205080204" pitchFamily="34" charset="-128"/>
                <a:cs typeface="Arial" panose="020B0604020202020204" pitchFamily="34" charset="0"/>
                <a:sym typeface="Wingdings" panose="05000000000000000000" pitchFamily="2" charset="2"/>
              </a:rPr>
              <a:t>p	– hátsó insuláris kéreg</a:t>
            </a:r>
          </a:p>
        </p:txBody>
      </p:sp>
      <p:sp>
        <p:nvSpPr>
          <p:cNvPr id="142341" name="Text Box 16">
            <a:extLst>
              <a:ext uri="{FF2B5EF4-FFF2-40B4-BE49-F238E27FC236}">
                <a16:creationId xmlns:a16="http://schemas.microsoft.com/office/drawing/2014/main" id="{DA456F53-651E-12AF-950E-E382DF7A223B}"/>
              </a:ext>
            </a:extLst>
          </p:cNvPr>
          <p:cNvSpPr txBox="1">
            <a:spLocks noChangeArrowheads="1"/>
          </p:cNvSpPr>
          <p:nvPr/>
        </p:nvSpPr>
        <p:spPr bwMode="auto">
          <a:xfrm>
            <a:off x="5795963" y="4794250"/>
            <a:ext cx="26638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tabLst>
                <a:tab pos="180975" algn="l"/>
                <a:tab pos="361950" algn="l"/>
              </a:tabLst>
              <a:defRPr>
                <a:solidFill>
                  <a:schemeClr val="tx1"/>
                </a:solidFill>
                <a:latin typeface="Arial" panose="020B0604020202020204" pitchFamily="34" charset="0"/>
              </a:defRPr>
            </a:lvl1pPr>
            <a:lvl2pPr marL="37931725" indent="-37474525" defTabSz="457200">
              <a:tabLst>
                <a:tab pos="180975" algn="l"/>
                <a:tab pos="361950" algn="l"/>
              </a:tabLst>
              <a:defRPr>
                <a:solidFill>
                  <a:schemeClr val="tx1"/>
                </a:solidFill>
                <a:latin typeface="Arial" panose="020B0604020202020204" pitchFamily="34" charset="0"/>
              </a:defRPr>
            </a:lvl2pPr>
            <a:lvl3pPr>
              <a:tabLst>
                <a:tab pos="180975" algn="l"/>
                <a:tab pos="361950" algn="l"/>
              </a:tabLst>
              <a:defRPr>
                <a:solidFill>
                  <a:schemeClr val="tx1"/>
                </a:solidFill>
                <a:latin typeface="Arial" panose="020B0604020202020204" pitchFamily="34" charset="0"/>
              </a:defRPr>
            </a:lvl3pPr>
            <a:lvl4pPr>
              <a:tabLst>
                <a:tab pos="180975" algn="l"/>
                <a:tab pos="361950" algn="l"/>
              </a:tabLst>
              <a:defRPr>
                <a:solidFill>
                  <a:schemeClr val="tx1"/>
                </a:solidFill>
                <a:latin typeface="Arial" panose="020B0604020202020204" pitchFamily="34" charset="0"/>
              </a:defRPr>
            </a:lvl4pPr>
            <a:lvl5pPr>
              <a:tabLst>
                <a:tab pos="180975" algn="l"/>
                <a:tab pos="361950" algn="l"/>
              </a:tabLst>
              <a:defRPr>
                <a:solidFill>
                  <a:schemeClr val="tx1"/>
                </a:solidFill>
                <a:latin typeface="Arial" panose="020B0604020202020204" pitchFamily="34" charset="0"/>
              </a:defRPr>
            </a:lvl5pPr>
            <a:lvl6pPr marL="457200" fontAlgn="base">
              <a:spcBef>
                <a:spcPct val="0"/>
              </a:spcBef>
              <a:spcAft>
                <a:spcPct val="0"/>
              </a:spcAft>
              <a:tabLst>
                <a:tab pos="180975" algn="l"/>
                <a:tab pos="361950" algn="l"/>
              </a:tabLst>
              <a:defRPr>
                <a:solidFill>
                  <a:schemeClr val="tx1"/>
                </a:solidFill>
                <a:latin typeface="Arial" panose="020B0604020202020204" pitchFamily="34" charset="0"/>
              </a:defRPr>
            </a:lvl6pPr>
            <a:lvl7pPr marL="914400" fontAlgn="base">
              <a:spcBef>
                <a:spcPct val="0"/>
              </a:spcBef>
              <a:spcAft>
                <a:spcPct val="0"/>
              </a:spcAft>
              <a:tabLst>
                <a:tab pos="180975" algn="l"/>
                <a:tab pos="361950" algn="l"/>
              </a:tabLst>
              <a:defRPr>
                <a:solidFill>
                  <a:schemeClr val="tx1"/>
                </a:solidFill>
                <a:latin typeface="Arial" panose="020B0604020202020204" pitchFamily="34" charset="0"/>
              </a:defRPr>
            </a:lvl7pPr>
            <a:lvl8pPr marL="1371600" fontAlgn="base">
              <a:spcBef>
                <a:spcPct val="0"/>
              </a:spcBef>
              <a:spcAft>
                <a:spcPct val="0"/>
              </a:spcAft>
              <a:tabLst>
                <a:tab pos="180975" algn="l"/>
                <a:tab pos="361950" algn="l"/>
              </a:tabLst>
              <a:defRPr>
                <a:solidFill>
                  <a:schemeClr val="tx1"/>
                </a:solidFill>
                <a:latin typeface="Arial" panose="020B0604020202020204" pitchFamily="34" charset="0"/>
              </a:defRPr>
            </a:lvl8pPr>
            <a:lvl9pPr marL="1828800" fontAlgn="base">
              <a:spcBef>
                <a:spcPct val="0"/>
              </a:spcBef>
              <a:spcAft>
                <a:spcPct val="0"/>
              </a:spcAft>
              <a:tabLst>
                <a:tab pos="180975" algn="l"/>
                <a:tab pos="361950" algn="l"/>
              </a:tabLst>
              <a:defRPr>
                <a:solidFill>
                  <a:schemeClr val="tx1"/>
                </a:solidFill>
                <a:latin typeface="Arial" panose="020B0604020202020204" pitchFamily="34" charset="0"/>
              </a:defRPr>
            </a:lvl9pPr>
          </a:lstStyle>
          <a:p>
            <a:r>
              <a:rPr lang="hu-HU" altLang="hu-HU" sz="1600" b="1">
                <a:ea typeface="ＭＳ Ｐゴシック" panose="020B0600070205080204" pitchFamily="34" charset="-128"/>
                <a:cs typeface="Arial" panose="020B0604020202020204" pitchFamily="34" charset="0"/>
              </a:rPr>
              <a:t>Inputs:</a:t>
            </a:r>
          </a:p>
          <a:p>
            <a:r>
              <a:rPr lang="hu-HU" altLang="hu-HU" sz="1600">
                <a:ea typeface="ＭＳ Ｐゴシック" panose="020B0600070205080204" pitchFamily="34" charset="-128"/>
                <a:cs typeface="Arial" panose="020B0604020202020204" pitchFamily="34" charset="0"/>
                <a:sym typeface="Wingdings" panose="05000000000000000000" pitchFamily="2" charset="2"/>
              </a:rPr>
              <a:t>	</a:t>
            </a:r>
            <a:r>
              <a:rPr lang="hu-HU" altLang="hu-HU" sz="1400">
                <a:ea typeface="ＭＳ Ｐゴシック" panose="020B0600070205080204" pitchFamily="34" charset="-128"/>
                <a:cs typeface="Arial" panose="020B0604020202020204" pitchFamily="34" charset="0"/>
                <a:sym typeface="Wingdings" panose="05000000000000000000" pitchFamily="2" charset="2"/>
              </a:rPr>
              <a:t> viszceroszenzoros rostok</a:t>
            </a:r>
          </a:p>
          <a:p>
            <a:r>
              <a:rPr lang="hu-HU" altLang="hu-HU" sz="1400">
                <a:ea typeface="ＭＳ Ｐゴシック" panose="020B0600070205080204" pitchFamily="34" charset="-128"/>
                <a:cs typeface="Arial" panose="020B0604020202020204" pitchFamily="34" charset="0"/>
                <a:sym typeface="Wingdings" panose="05000000000000000000" pitchFamily="2" charset="2"/>
              </a:rPr>
              <a:t>	 szomatoszenzoros (SII)</a:t>
            </a:r>
          </a:p>
          <a:p>
            <a:r>
              <a:rPr lang="hu-HU" altLang="hu-HU" sz="1400">
                <a:ea typeface="ＭＳ Ｐゴシック" panose="020B0600070205080204" pitchFamily="34" charset="-128"/>
                <a:cs typeface="Arial" panose="020B0604020202020204" pitchFamily="34" charset="0"/>
                <a:sym typeface="Wingdings" panose="05000000000000000000" pitchFamily="2" charset="2"/>
              </a:rPr>
              <a:t>	 vestibuláris kéreg</a:t>
            </a:r>
          </a:p>
          <a:p>
            <a:r>
              <a:rPr lang="hu-HU" altLang="hu-HU" sz="1400">
                <a:ea typeface="ＭＳ Ｐゴシック" panose="020B0600070205080204" pitchFamily="34" charset="-128"/>
                <a:cs typeface="Arial" panose="020B0604020202020204" pitchFamily="34" charset="0"/>
                <a:sym typeface="Wingdings" panose="05000000000000000000" pitchFamily="2" charset="2"/>
              </a:rPr>
              <a:t>	 halló kéreg</a:t>
            </a:r>
          </a:p>
          <a:p>
            <a:r>
              <a:rPr lang="hu-HU" altLang="hu-HU" sz="1400">
                <a:ea typeface="ＭＳ Ｐゴシック" panose="020B0600070205080204" pitchFamily="34" charset="-128"/>
                <a:cs typeface="Arial" panose="020B0604020202020204" pitchFamily="34" charset="0"/>
                <a:sym typeface="Wingdings" panose="05000000000000000000" pitchFamily="2" charset="2"/>
              </a:rPr>
              <a:t>	 ízérző kéreg</a:t>
            </a:r>
          </a:p>
          <a:p>
            <a:r>
              <a:rPr lang="hu-HU" altLang="hu-HU" sz="1400">
                <a:ea typeface="ＭＳ Ｐゴシック" panose="020B0600070205080204" pitchFamily="34" charset="-128"/>
                <a:cs typeface="Arial" panose="020B0604020202020204" pitchFamily="34" charset="0"/>
                <a:sym typeface="Wingdings" panose="05000000000000000000" pitchFamily="2" charset="2"/>
              </a:rPr>
              <a:t>	 szagló kéreg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3" descr="rajz1-2012">
            <a:extLst>
              <a:ext uri="{FF2B5EF4-FFF2-40B4-BE49-F238E27FC236}">
                <a16:creationId xmlns:a16="http://schemas.microsoft.com/office/drawing/2014/main" id="{9D10DD3D-1F05-8D30-1D7F-AF6C1B5E2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395288"/>
            <a:ext cx="5329237"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10">
            <a:extLst>
              <a:ext uri="{FF2B5EF4-FFF2-40B4-BE49-F238E27FC236}">
                <a16:creationId xmlns:a16="http://schemas.microsoft.com/office/drawing/2014/main" id="{B61DE2AA-1873-0EF2-26F8-B4980DB64F39}"/>
              </a:ext>
            </a:extLst>
          </p:cNvPr>
          <p:cNvSpPr txBox="1">
            <a:spLocks noChangeArrowheads="1"/>
          </p:cNvSpPr>
          <p:nvPr/>
        </p:nvSpPr>
        <p:spPr bwMode="auto">
          <a:xfrm>
            <a:off x="755650" y="550863"/>
            <a:ext cx="26987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hu-HU" altLang="hu-HU" sz="2000">
                <a:solidFill>
                  <a:srgbClr val="FF0000"/>
                </a:solidFill>
                <a:ea typeface="ＭＳ Ｐゴシック" panose="020B0600070205080204" pitchFamily="34" charset="-128"/>
                <a:cs typeface="Arial" panose="020B0604020202020204" pitchFamily="34" charset="0"/>
              </a:rPr>
              <a:t>elülső cinguláris kéreg</a:t>
            </a:r>
          </a:p>
        </p:txBody>
      </p:sp>
      <p:sp>
        <p:nvSpPr>
          <p:cNvPr id="144388" name="Text Box 2">
            <a:extLst>
              <a:ext uri="{FF2B5EF4-FFF2-40B4-BE49-F238E27FC236}">
                <a16:creationId xmlns:a16="http://schemas.microsoft.com/office/drawing/2014/main" id="{090F94D7-1CA7-3589-5A9A-8ECE1A5F50DC}"/>
              </a:ext>
            </a:extLst>
          </p:cNvPr>
          <p:cNvSpPr txBox="1">
            <a:spLocks noChangeArrowheads="1"/>
          </p:cNvSpPr>
          <p:nvPr/>
        </p:nvSpPr>
        <p:spPr bwMode="auto">
          <a:xfrm>
            <a:off x="317500" y="3716338"/>
            <a:ext cx="46863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r>
              <a:rPr lang="en-US" altLang="hu-HU" sz="1400">
                <a:solidFill>
                  <a:srgbClr val="0000FF"/>
                </a:solidFill>
                <a:ea typeface="ＭＳ Ｐゴシック" panose="020B0600070205080204" pitchFamily="34" charset="-128"/>
                <a:cs typeface="Arial" panose="020B0604020202020204" pitchFamily="34" charset="0"/>
              </a:rPr>
              <a:t>ventral part</a:t>
            </a:r>
          </a:p>
          <a:p>
            <a:pPr eaLnBrk="0" hangingPunct="0">
              <a:buFontTx/>
              <a:buChar char="•"/>
            </a:pPr>
            <a:r>
              <a:rPr lang="en-US" altLang="hu-HU" sz="1400">
                <a:solidFill>
                  <a:srgbClr val="000000"/>
                </a:solidFill>
                <a:ea typeface="ＭＳ Ｐゴシック" panose="020B0600070205080204" pitchFamily="34" charset="-128"/>
                <a:cs typeface="Arial" panose="020B0604020202020204" pitchFamily="34" charset="0"/>
              </a:rPr>
              <a:t>facial expression of emotion (fear, anger)</a:t>
            </a:r>
          </a:p>
          <a:p>
            <a:pPr eaLnBrk="0" hangingPunct="0">
              <a:buFontTx/>
              <a:buChar char="•"/>
            </a:pPr>
            <a:r>
              <a:rPr lang="en-US" altLang="hu-HU" sz="1400">
                <a:solidFill>
                  <a:srgbClr val="000000"/>
                </a:solidFill>
                <a:ea typeface="ＭＳ Ｐゴシック" panose="020B0600070205080204" pitchFamily="34" charset="-128"/>
                <a:cs typeface="Arial" panose="020B0604020202020204" pitchFamily="34" charset="0"/>
              </a:rPr>
              <a:t>emotional words, pictures</a:t>
            </a:r>
          </a:p>
          <a:p>
            <a:pPr eaLnBrk="0" hangingPunct="0">
              <a:buFontTx/>
              <a:buChar char="•"/>
            </a:pPr>
            <a:r>
              <a:rPr lang="en-US" altLang="hu-HU" sz="1400">
                <a:solidFill>
                  <a:srgbClr val="000000"/>
                </a:solidFill>
                <a:ea typeface="ＭＳ Ｐゴシック" panose="020B0600070205080204" pitchFamily="34" charset="-128"/>
                <a:cs typeface="Arial" panose="020B0604020202020204" pitchFamily="34" charset="0"/>
              </a:rPr>
              <a:t>emotional behavior „subjective emotional feeling state” (apathy, depression, anxiety)</a:t>
            </a:r>
          </a:p>
          <a:p>
            <a:pPr eaLnBrk="0" hangingPunct="0">
              <a:buFontTx/>
              <a:buChar char="•"/>
            </a:pPr>
            <a:r>
              <a:rPr lang="en-US" altLang="hu-HU" sz="1400">
                <a:solidFill>
                  <a:srgbClr val="000000"/>
                </a:solidFill>
                <a:ea typeface="ＭＳ Ｐゴシック" panose="020B0600070205080204" pitchFamily="34" charset="-128"/>
                <a:cs typeface="Arial" panose="020B0604020202020204" pitchFamily="34" charset="0"/>
              </a:rPr>
              <a:t>autonomic functions (cardiovascular arousal)</a:t>
            </a:r>
          </a:p>
          <a:p>
            <a:pPr eaLnBrk="0" hangingPunct="0">
              <a:spcBef>
                <a:spcPct val="30000"/>
              </a:spcBef>
            </a:pPr>
            <a:r>
              <a:rPr lang="en-US" altLang="hu-HU" sz="1400">
                <a:solidFill>
                  <a:srgbClr val="0000FF"/>
                </a:solidFill>
                <a:ea typeface="ＭＳ Ｐゴシック" panose="020B0600070205080204" pitchFamily="34" charset="-128"/>
                <a:cs typeface="Arial" panose="020B0604020202020204" pitchFamily="34" charset="0"/>
              </a:rPr>
              <a:t>dorsal part</a:t>
            </a:r>
          </a:p>
          <a:p>
            <a:pPr eaLnBrk="0" hangingPunct="0">
              <a:buFontTx/>
              <a:buChar char="•"/>
            </a:pPr>
            <a:r>
              <a:rPr lang="en-US" altLang="hu-HU" sz="1400">
                <a:ea typeface="ＭＳ Ｐゴシック" panose="020B0600070205080204" pitchFamily="34" charset="-128"/>
                <a:cs typeface="Arial" panose="020B0604020202020204" pitchFamily="34" charset="0"/>
              </a:rPr>
              <a:t>discriminative attention</a:t>
            </a:r>
          </a:p>
          <a:p>
            <a:pPr eaLnBrk="0" hangingPunct="0">
              <a:buFontTx/>
              <a:buChar char="•"/>
            </a:pPr>
            <a:r>
              <a:rPr lang="en-US" altLang="hu-HU" sz="1400">
                <a:ea typeface="ＭＳ Ｐゴシック" panose="020B0600070205080204" pitchFamily="34" charset="-128"/>
                <a:cs typeface="Arial" panose="020B0604020202020204" pitchFamily="34" charset="0"/>
              </a:rPr>
              <a:t>error detection</a:t>
            </a:r>
          </a:p>
          <a:p>
            <a:pPr eaLnBrk="0" hangingPunct="0">
              <a:buFontTx/>
              <a:buChar char="•"/>
            </a:pPr>
            <a:r>
              <a:rPr lang="en-US" altLang="hu-HU" sz="1400">
                <a:ea typeface="ＭＳ Ｐゴシック" panose="020B0600070205080204" pitchFamily="34" charset="-128"/>
                <a:cs typeface="Arial" panose="020B0604020202020204" pitchFamily="34" charset="0"/>
              </a:rPr>
              <a:t>cognitive monitoring</a:t>
            </a:r>
          </a:p>
          <a:p>
            <a:pPr eaLnBrk="0" hangingPunct="0">
              <a:spcBef>
                <a:spcPct val="30000"/>
              </a:spcBef>
            </a:pPr>
            <a:r>
              <a:rPr lang="en-US" altLang="hu-HU" sz="1400">
                <a:solidFill>
                  <a:srgbClr val="0000FF"/>
                </a:solidFill>
                <a:ea typeface="ＭＳ Ｐゴシック" panose="020B0600070205080204" pitchFamily="34" charset="-128"/>
                <a:cs typeface="Arial" panose="020B0604020202020204" pitchFamily="34" charset="0"/>
              </a:rPr>
              <a:t>subgenual part</a:t>
            </a:r>
          </a:p>
          <a:p>
            <a:pPr eaLnBrk="0" hangingPunct="0">
              <a:buFontTx/>
              <a:buChar char="•"/>
            </a:pPr>
            <a:r>
              <a:rPr lang="en-US" altLang="hu-HU" sz="1400">
                <a:ea typeface="ＭＳ Ｐゴシック" panose="020B0600070205080204" pitchFamily="34" charset="-128"/>
                <a:cs typeface="Arial" panose="020B0604020202020204" pitchFamily="34" charset="0"/>
              </a:rPr>
              <a:t>sad and happy mood induction (depression)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Text Box 3">
            <a:extLst>
              <a:ext uri="{FF2B5EF4-FFF2-40B4-BE49-F238E27FC236}">
                <a16:creationId xmlns:a16="http://schemas.microsoft.com/office/drawing/2014/main" id="{D151F812-4117-2259-7FF5-F501256AEEA3}"/>
              </a:ext>
            </a:extLst>
          </p:cNvPr>
          <p:cNvSpPr txBox="1">
            <a:spLocks noChangeArrowheads="1"/>
          </p:cNvSpPr>
          <p:nvPr/>
        </p:nvSpPr>
        <p:spPr bwMode="auto">
          <a:xfrm>
            <a:off x="1476375" y="549275"/>
            <a:ext cx="618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358775" algn="l"/>
              </a:tabLst>
              <a:defRPr>
                <a:solidFill>
                  <a:schemeClr val="tx1"/>
                </a:solidFill>
                <a:latin typeface="Arial" panose="020B0604020202020204" pitchFamily="34" charset="0"/>
              </a:defRPr>
            </a:lvl1pPr>
            <a:lvl2pPr marL="37931725" indent="-37474525" defTabSz="457200">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a:tabLst>
                <a:tab pos="358775" algn="l"/>
              </a:tabLst>
              <a:defRPr>
                <a:solidFill>
                  <a:schemeClr val="tx1"/>
                </a:solidFill>
                <a:latin typeface="Arial" panose="020B0604020202020204" pitchFamily="34" charset="0"/>
              </a:defRPr>
            </a:lvl4pPr>
            <a:lvl5pPr>
              <a:tabLst>
                <a:tab pos="358775" algn="l"/>
              </a:tabLst>
              <a:defRPr>
                <a:solidFill>
                  <a:schemeClr val="tx1"/>
                </a:solidFill>
                <a:latin typeface="Arial" panose="020B0604020202020204" pitchFamily="34" charset="0"/>
              </a:defRPr>
            </a:lvl5pPr>
            <a:lvl6pPr marL="457200" fontAlgn="base">
              <a:spcBef>
                <a:spcPct val="0"/>
              </a:spcBef>
              <a:spcAft>
                <a:spcPct val="0"/>
              </a:spcAft>
              <a:tabLst>
                <a:tab pos="358775" algn="l"/>
              </a:tabLst>
              <a:defRPr>
                <a:solidFill>
                  <a:schemeClr val="tx1"/>
                </a:solidFill>
                <a:latin typeface="Arial" panose="020B0604020202020204" pitchFamily="34" charset="0"/>
              </a:defRPr>
            </a:lvl6pPr>
            <a:lvl7pPr marL="914400" fontAlgn="base">
              <a:spcBef>
                <a:spcPct val="0"/>
              </a:spcBef>
              <a:spcAft>
                <a:spcPct val="0"/>
              </a:spcAft>
              <a:tabLst>
                <a:tab pos="358775" algn="l"/>
              </a:tabLst>
              <a:defRPr>
                <a:solidFill>
                  <a:schemeClr val="tx1"/>
                </a:solidFill>
                <a:latin typeface="Arial" panose="020B0604020202020204" pitchFamily="34" charset="0"/>
              </a:defRPr>
            </a:lvl7pPr>
            <a:lvl8pPr marL="1371600" fontAlgn="base">
              <a:spcBef>
                <a:spcPct val="0"/>
              </a:spcBef>
              <a:spcAft>
                <a:spcPct val="0"/>
              </a:spcAft>
              <a:tabLst>
                <a:tab pos="358775" algn="l"/>
              </a:tabLst>
              <a:defRPr>
                <a:solidFill>
                  <a:schemeClr val="tx1"/>
                </a:solidFill>
                <a:latin typeface="Arial" panose="020B0604020202020204" pitchFamily="34" charset="0"/>
              </a:defRPr>
            </a:lvl8pPr>
            <a:lvl9pPr marL="1828800" fontAlgn="base">
              <a:spcBef>
                <a:spcPct val="0"/>
              </a:spcBef>
              <a:spcAft>
                <a:spcPct val="0"/>
              </a:spcAft>
              <a:tabLst>
                <a:tab pos="358775" algn="l"/>
              </a:tabLst>
              <a:defRPr>
                <a:solidFill>
                  <a:schemeClr val="tx1"/>
                </a:solidFill>
                <a:latin typeface="Arial" panose="020B0604020202020204" pitchFamily="34" charset="0"/>
              </a:defRPr>
            </a:lvl9pPr>
          </a:lstStyle>
          <a:p>
            <a:pPr eaLnBrk="0" hangingPunct="0"/>
            <a:r>
              <a:rPr lang="hu-HU" altLang="hu-HU" sz="2000">
                <a:solidFill>
                  <a:srgbClr val="F7CC00"/>
                </a:solidFill>
                <a:ea typeface="ＭＳ Ｐゴシック" panose="020B0600070205080204" pitchFamily="34" charset="-128"/>
                <a:cs typeface="Arial" panose="020B0604020202020204" pitchFamily="34" charset="0"/>
              </a:rPr>
              <a:t>Prefrontális kéreg – parietális asszociációs kérgi area</a:t>
            </a:r>
          </a:p>
        </p:txBody>
      </p:sp>
      <p:pic>
        <p:nvPicPr>
          <p:cNvPr id="146435" name="Picture 10" descr="parietal_2016_1">
            <a:extLst>
              <a:ext uri="{FF2B5EF4-FFF2-40B4-BE49-F238E27FC236}">
                <a16:creationId xmlns:a16="http://schemas.microsoft.com/office/drawing/2014/main" id="{E7FB273B-31FE-35CD-20B9-AF3CE713B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1" descr="parietal_2016_2">
            <a:extLst>
              <a:ext uri="{FF2B5EF4-FFF2-40B4-BE49-F238E27FC236}">
                <a16:creationId xmlns:a16="http://schemas.microsoft.com/office/drawing/2014/main" id="{06DC815C-5927-64F6-6A64-50AB6C9F3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2" descr="parietal_2016_3">
            <a:extLst>
              <a:ext uri="{FF2B5EF4-FFF2-40B4-BE49-F238E27FC236}">
                <a16:creationId xmlns:a16="http://schemas.microsoft.com/office/drawing/2014/main" id="{B91E5FEA-8F12-F044-09F3-BF45F437A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4" descr="parietal_2016_4">
            <a:extLst>
              <a:ext uri="{FF2B5EF4-FFF2-40B4-BE49-F238E27FC236}">
                <a16:creationId xmlns:a16="http://schemas.microsoft.com/office/drawing/2014/main" id="{3DEED853-716B-7D58-E5DD-A62B5795C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descr="parietal_2016_5a">
            <a:extLst>
              <a:ext uri="{FF2B5EF4-FFF2-40B4-BE49-F238E27FC236}">
                <a16:creationId xmlns:a16="http://schemas.microsoft.com/office/drawing/2014/main" id="{C9182A68-9F44-22DC-9C6B-5582221CD3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descr="parietal_2016_5b">
            <a:extLst>
              <a:ext uri="{FF2B5EF4-FFF2-40B4-BE49-F238E27FC236}">
                <a16:creationId xmlns:a16="http://schemas.microsoft.com/office/drawing/2014/main" id="{8AEE3007-1EA5-C8FE-6A65-8246F627DC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9" descr="parietal_2016_5a">
            <a:extLst>
              <a:ext uri="{FF2B5EF4-FFF2-40B4-BE49-F238E27FC236}">
                <a16:creationId xmlns:a16="http://schemas.microsoft.com/office/drawing/2014/main" id="{3C513130-C75E-CF2C-C0FE-AADE490917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4" name="Picture 10" descr="parietal_2016_5b">
            <a:extLst>
              <a:ext uri="{FF2B5EF4-FFF2-40B4-BE49-F238E27FC236}">
                <a16:creationId xmlns:a16="http://schemas.microsoft.com/office/drawing/2014/main" id="{37E4356E-5C8E-DA01-1AD9-B966E0C73E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11" descr="parietal_2016_5a">
            <a:extLst>
              <a:ext uri="{FF2B5EF4-FFF2-40B4-BE49-F238E27FC236}">
                <a16:creationId xmlns:a16="http://schemas.microsoft.com/office/drawing/2014/main" id="{358359D4-DDF3-02B2-67A5-7095A3ED9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6" name="Picture 12" descr="parietal_2016_5b">
            <a:extLst>
              <a:ext uri="{FF2B5EF4-FFF2-40B4-BE49-F238E27FC236}">
                <a16:creationId xmlns:a16="http://schemas.microsoft.com/office/drawing/2014/main" id="{FB88242A-0752-7F1F-F0D3-1AE23EC030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1403350"/>
            <a:ext cx="63119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811"/>
                                        </p:tgtEl>
                                        <p:attrNameLst>
                                          <p:attrName>style.visibility</p:attrName>
                                        </p:attrNameLst>
                                      </p:cBhvr>
                                      <p:to>
                                        <p:strVal val="visible"/>
                                      </p:to>
                                    </p:set>
                                    <p:animEffect transition="in" filter="wipe(right)">
                                      <p:cBhvr>
                                        <p:cTn id="7" dur="2000"/>
                                        <p:tgtEl>
                                          <p:spTgt spid="76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6812"/>
                                        </p:tgtEl>
                                        <p:attrNameLst>
                                          <p:attrName>style.visibility</p:attrName>
                                        </p:attrNameLst>
                                      </p:cBhvr>
                                      <p:to>
                                        <p:strVal val="visible"/>
                                      </p:to>
                                    </p:set>
                                    <p:animEffect transition="in" filter="wipe(left)">
                                      <p:cBhvr>
                                        <p:cTn id="12" dur="2000"/>
                                        <p:tgtEl>
                                          <p:spTgt spid="76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6814"/>
                                        </p:tgtEl>
                                        <p:attrNameLst>
                                          <p:attrName>style.visibility</p:attrName>
                                        </p:attrNameLst>
                                      </p:cBhvr>
                                      <p:to>
                                        <p:strVal val="visible"/>
                                      </p:to>
                                    </p:set>
                                    <p:animEffect transition="in" filter="wipe(left)">
                                      <p:cBhvr>
                                        <p:cTn id="17" dur="2000"/>
                                        <p:tgtEl>
                                          <p:spTgt spid="768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495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4951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495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495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4951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49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3">
            <a:extLst>
              <a:ext uri="{FF2B5EF4-FFF2-40B4-BE49-F238E27FC236}">
                <a16:creationId xmlns:a16="http://schemas.microsoft.com/office/drawing/2014/main" id="{A3ECD2D5-D282-2415-B500-6DE72B49B9E6}"/>
              </a:ext>
            </a:extLst>
          </p:cNvPr>
          <p:cNvSpPr txBox="1">
            <a:spLocks noChangeArrowheads="1"/>
          </p:cNvSpPr>
          <p:nvPr/>
        </p:nvSpPr>
        <p:spPr bwMode="auto">
          <a:xfrm>
            <a:off x="558800" y="5526088"/>
            <a:ext cx="8012113" cy="1155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Vizuális projekció („dorsalis pálya”) a PAC-hoz, </a:t>
            </a: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fasciculus longitudinalis superior (PAC-ból induló pálya a dorsolateralis prefrontalis kéregbe), </a:t>
            </a: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vizuális projekció („ventralis pálya”) az ITAC-hoz, </a:t>
            </a: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fasciculus longitudinalis inferior (ITAC-ból induló pálya a prefrontalis kéregbe), </a:t>
            </a: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fasciculus uncinatus (LC – amygdala [„medial temporal lobe”] projekció az orbitofrontalis kéregbe), </a:t>
            </a:r>
            <a:br>
              <a:rPr lang="hu-HU" altLang="hu-HU" sz="1400">
                <a:ea typeface="ＭＳ Ｐゴシック" panose="020B0600070205080204" pitchFamily="34" charset="-128"/>
                <a:cs typeface="Arial" panose="020B0604020202020204" pitchFamily="34" charset="0"/>
              </a:rPr>
            </a:b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szomatoszenzoros projekciók a PAC-hoz és ITAC-hoz, </a:t>
            </a:r>
            <a:r>
              <a:rPr lang="hu-HU" altLang="hu-HU" sz="1400">
                <a:ea typeface="ＭＳ Ｐゴシック" panose="020B0600070205080204" pitchFamily="34" charset="-128"/>
                <a:cs typeface="Arial" panose="020B0604020202020204" pitchFamily="34" charset="0"/>
                <a:sym typeface="Wingdings" panose="05000000000000000000" pitchFamily="2" charset="2"/>
              </a:rPr>
              <a:t></a:t>
            </a:r>
            <a:r>
              <a:rPr lang="hu-HU" altLang="hu-HU" sz="1400">
                <a:ea typeface="ＭＳ Ｐゴシック" panose="020B0600070205080204" pitchFamily="34" charset="-128"/>
                <a:cs typeface="Arial" panose="020B0604020202020204" pitchFamily="34" charset="0"/>
              </a:rPr>
              <a:t> auditoros projekció az ITAC-hoz. </a:t>
            </a:r>
          </a:p>
        </p:txBody>
      </p:sp>
      <p:pic>
        <p:nvPicPr>
          <p:cNvPr id="148483" name="Picture 5" descr="26-8_cut_mod">
            <a:extLst>
              <a:ext uri="{FF2B5EF4-FFF2-40B4-BE49-F238E27FC236}">
                <a16:creationId xmlns:a16="http://schemas.microsoft.com/office/drawing/2014/main" id="{BA48FF94-A2AE-7CB0-D20C-C92542E0A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452438"/>
            <a:ext cx="5516562"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 Box 6">
            <a:extLst>
              <a:ext uri="{FF2B5EF4-FFF2-40B4-BE49-F238E27FC236}">
                <a16:creationId xmlns:a16="http://schemas.microsoft.com/office/drawing/2014/main" id="{5565FF94-A229-EE33-57CA-EC0A3D09CFD9}"/>
              </a:ext>
            </a:extLst>
          </p:cNvPr>
          <p:cNvSpPr txBox="1">
            <a:spLocks noChangeArrowheads="1"/>
          </p:cNvSpPr>
          <p:nvPr/>
        </p:nvSpPr>
        <p:spPr bwMode="auto">
          <a:xfrm>
            <a:off x="5876925" y="3576638"/>
            <a:ext cx="3116263" cy="158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5475" indent="-625475" defTabSz="457200">
              <a:tabLst>
                <a:tab pos="625475" algn="l"/>
              </a:tabLst>
              <a:defRPr>
                <a:solidFill>
                  <a:schemeClr val="tx1"/>
                </a:solidFill>
                <a:latin typeface="Arial" panose="020B0604020202020204" pitchFamily="34" charset="0"/>
              </a:defRPr>
            </a:lvl1pPr>
            <a:lvl2pPr marL="37931725" indent="-37474525" defTabSz="457200">
              <a:tabLst>
                <a:tab pos="625475" algn="l"/>
              </a:tabLst>
              <a:defRPr>
                <a:solidFill>
                  <a:schemeClr val="tx1"/>
                </a:solidFill>
                <a:latin typeface="Arial" panose="020B0604020202020204" pitchFamily="34" charset="0"/>
              </a:defRPr>
            </a:lvl2pPr>
            <a:lvl3pPr>
              <a:tabLst>
                <a:tab pos="625475" algn="l"/>
              </a:tabLst>
              <a:defRPr>
                <a:solidFill>
                  <a:schemeClr val="tx1"/>
                </a:solidFill>
                <a:latin typeface="Arial" panose="020B0604020202020204" pitchFamily="34" charset="0"/>
              </a:defRPr>
            </a:lvl3pPr>
            <a:lvl4pPr>
              <a:tabLst>
                <a:tab pos="625475" algn="l"/>
              </a:tabLst>
              <a:defRPr>
                <a:solidFill>
                  <a:schemeClr val="tx1"/>
                </a:solidFill>
                <a:latin typeface="Arial" panose="020B0604020202020204" pitchFamily="34" charset="0"/>
              </a:defRPr>
            </a:lvl4pPr>
            <a:lvl5pPr>
              <a:tabLst>
                <a:tab pos="625475" algn="l"/>
              </a:tabLst>
              <a:defRPr>
                <a:solidFill>
                  <a:schemeClr val="tx1"/>
                </a:solidFill>
                <a:latin typeface="Arial" panose="020B0604020202020204" pitchFamily="34" charset="0"/>
              </a:defRPr>
            </a:lvl5pPr>
            <a:lvl6pPr marL="457200" fontAlgn="base">
              <a:spcBef>
                <a:spcPct val="0"/>
              </a:spcBef>
              <a:spcAft>
                <a:spcPct val="0"/>
              </a:spcAft>
              <a:tabLst>
                <a:tab pos="625475" algn="l"/>
              </a:tabLst>
              <a:defRPr>
                <a:solidFill>
                  <a:schemeClr val="tx1"/>
                </a:solidFill>
                <a:latin typeface="Arial" panose="020B0604020202020204" pitchFamily="34" charset="0"/>
              </a:defRPr>
            </a:lvl6pPr>
            <a:lvl7pPr marL="914400" fontAlgn="base">
              <a:spcBef>
                <a:spcPct val="0"/>
              </a:spcBef>
              <a:spcAft>
                <a:spcPct val="0"/>
              </a:spcAft>
              <a:tabLst>
                <a:tab pos="625475" algn="l"/>
              </a:tabLst>
              <a:defRPr>
                <a:solidFill>
                  <a:schemeClr val="tx1"/>
                </a:solidFill>
                <a:latin typeface="Arial" panose="020B0604020202020204" pitchFamily="34" charset="0"/>
              </a:defRPr>
            </a:lvl7pPr>
            <a:lvl8pPr marL="1371600" fontAlgn="base">
              <a:spcBef>
                <a:spcPct val="0"/>
              </a:spcBef>
              <a:spcAft>
                <a:spcPct val="0"/>
              </a:spcAft>
              <a:tabLst>
                <a:tab pos="625475" algn="l"/>
              </a:tabLst>
              <a:defRPr>
                <a:solidFill>
                  <a:schemeClr val="tx1"/>
                </a:solidFill>
                <a:latin typeface="Arial" panose="020B0604020202020204" pitchFamily="34" charset="0"/>
              </a:defRPr>
            </a:lvl8pPr>
            <a:lvl9pPr marL="1828800" fontAlgn="base">
              <a:spcBef>
                <a:spcPct val="0"/>
              </a:spcBef>
              <a:spcAft>
                <a:spcPct val="0"/>
              </a:spcAft>
              <a:tabLst>
                <a:tab pos="625475" algn="l"/>
              </a:tabLs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ITAC –	inferotemporalis multimodális asszociációs kérgi area</a:t>
            </a:r>
          </a:p>
          <a:p>
            <a:r>
              <a:rPr lang="hu-HU" altLang="hu-HU" sz="1400">
                <a:ea typeface="ＭＳ Ｐゴシック" panose="020B0600070205080204" pitchFamily="34" charset="-128"/>
                <a:cs typeface="Arial" panose="020B0604020202020204" pitchFamily="34" charset="0"/>
              </a:rPr>
              <a:t>LC –	limbicus corticalis area - „medial/temporal pole” (amygdala és sulcus rhinalis)</a:t>
            </a:r>
          </a:p>
          <a:p>
            <a:r>
              <a:rPr lang="hu-HU" altLang="hu-HU" sz="1400">
                <a:ea typeface="ＭＳ Ｐゴシック" panose="020B0600070205080204" pitchFamily="34" charset="-128"/>
                <a:cs typeface="Arial" panose="020B0604020202020204" pitchFamily="34" charset="0"/>
              </a:rPr>
              <a:t>PAC –	parietalis multimodális asszociációs kérgi area</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ím 1">
            <a:extLst>
              <a:ext uri="{FF2B5EF4-FFF2-40B4-BE49-F238E27FC236}">
                <a16:creationId xmlns:a16="http://schemas.microsoft.com/office/drawing/2014/main" id="{4C65DD91-DB95-97BD-F1F6-F494EBFB6533}"/>
              </a:ext>
            </a:extLst>
          </p:cNvPr>
          <p:cNvSpPr txBox="1">
            <a:spLocks/>
          </p:cNvSpPr>
          <p:nvPr/>
        </p:nvSpPr>
        <p:spPr bwMode="auto">
          <a:xfrm>
            <a:off x="1196975" y="442913"/>
            <a:ext cx="67214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90000"/>
              </a:lnSpc>
            </a:pPr>
            <a:r>
              <a:rPr lang="hu-HU" altLang="hu-HU" sz="2000">
                <a:cs typeface="Arial" panose="020B0604020202020204" pitchFamily="34" charset="0"/>
              </a:rPr>
              <a:t>„Diffusion Tensor Imaging” (DTI)</a:t>
            </a:r>
            <a:endParaRPr lang="en-US" altLang="hu-HU" sz="2000">
              <a:cs typeface="Arial" panose="020B0604020202020204" pitchFamily="34" charset="0"/>
            </a:endParaRPr>
          </a:p>
        </p:txBody>
      </p:sp>
      <p:grpSp>
        <p:nvGrpSpPr>
          <p:cNvPr id="150531" name="Group 22">
            <a:extLst>
              <a:ext uri="{FF2B5EF4-FFF2-40B4-BE49-F238E27FC236}">
                <a16:creationId xmlns:a16="http://schemas.microsoft.com/office/drawing/2014/main" id="{127AB029-9558-6A24-4C59-0411BBEBDB15}"/>
              </a:ext>
            </a:extLst>
          </p:cNvPr>
          <p:cNvGrpSpPr>
            <a:grpSpLocks/>
          </p:cNvGrpSpPr>
          <p:nvPr/>
        </p:nvGrpSpPr>
        <p:grpSpPr bwMode="auto">
          <a:xfrm>
            <a:off x="1158875" y="1381125"/>
            <a:ext cx="6862763" cy="4913313"/>
            <a:chOff x="730" y="870"/>
            <a:chExt cx="4323" cy="3095"/>
          </a:xfrm>
        </p:grpSpPr>
        <p:pic>
          <p:nvPicPr>
            <p:cNvPr id="10" name="Kép 9">
              <a:extLst>
                <a:ext uri="{FF2B5EF4-FFF2-40B4-BE49-F238E27FC236}">
                  <a16:creationId xmlns:a16="http://schemas.microsoft.com/office/drawing/2014/main" id="{37384E20-FA29-9410-A0B8-1AC2B853A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 y="1098"/>
              <a:ext cx="1705" cy="2865"/>
            </a:xfrm>
            <a:prstGeom prst="rect">
              <a:avLst/>
            </a:prstGeom>
            <a:noFill/>
            <a:extLst>
              <a:ext uri="{909E8E84-426E-40DD-AFC4-6F175D3DCCD1}">
                <a14:hiddenFill xmlns:a14="http://schemas.microsoft.com/office/drawing/2010/main">
                  <a:solidFill>
                    <a:srgbClr val="FFFFFF"/>
                  </a:solidFill>
                </a14:hiddenFill>
              </a:ext>
            </a:extLst>
          </p:spPr>
        </p:pic>
        <p:sp>
          <p:nvSpPr>
            <p:cNvPr id="150533" name="Téglalap 10">
              <a:extLst>
                <a:ext uri="{FF2B5EF4-FFF2-40B4-BE49-F238E27FC236}">
                  <a16:creationId xmlns:a16="http://schemas.microsoft.com/office/drawing/2014/main" id="{D5956CC1-FBF3-02F6-C4E5-10445078C1F4}"/>
                </a:ext>
              </a:extLst>
            </p:cNvPr>
            <p:cNvSpPr>
              <a:spLocks noChangeArrowheads="1"/>
            </p:cNvSpPr>
            <p:nvPr/>
          </p:nvSpPr>
          <p:spPr bwMode="auto">
            <a:xfrm flipV="1">
              <a:off x="1789" y="2342"/>
              <a:ext cx="129" cy="243"/>
            </a:xfrm>
            <a:prstGeom prst="rect">
              <a:avLst/>
            </a:prstGeom>
            <a:noFill/>
            <a:ln w="698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hu-HU">
                <a:solidFill>
                  <a:srgbClr val="FFFFFF"/>
                </a:solidFill>
                <a:latin typeface="Calibri" panose="020F0502020204030204" pitchFamily="34" charset="0"/>
                <a:cs typeface="Arial" panose="020B0604020202020204" pitchFamily="34" charset="0"/>
              </a:endParaRPr>
            </a:p>
          </p:txBody>
        </p:sp>
        <p:cxnSp>
          <p:nvCxnSpPr>
            <p:cNvPr id="13" name="Egyenes összekötő nyíllal 12">
              <a:extLst>
                <a:ext uri="{FF2B5EF4-FFF2-40B4-BE49-F238E27FC236}">
                  <a16:creationId xmlns:a16="http://schemas.microsoft.com/office/drawing/2014/main" id="{B5D77B36-2A89-23DA-A96B-AA517717A47B}"/>
                </a:ext>
              </a:extLst>
            </p:cNvPr>
            <p:cNvCxnSpPr>
              <a:cxnSpLocks noChangeShapeType="1"/>
            </p:cNvCxnSpPr>
            <p:nvPr/>
          </p:nvCxnSpPr>
          <p:spPr bwMode="auto">
            <a:xfrm flipV="1">
              <a:off x="1955" y="1770"/>
              <a:ext cx="678" cy="693"/>
            </a:xfrm>
            <a:prstGeom prst="straightConnector1">
              <a:avLst/>
            </a:prstGeom>
            <a:noFill/>
            <a:ln w="53975">
              <a:solidFill>
                <a:srgbClr val="FF0000"/>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a:noFill/>
                </a14:hiddenFill>
              </a:ext>
            </a:extLst>
          </p:spPr>
        </p:cxnSp>
        <p:grpSp>
          <p:nvGrpSpPr>
            <p:cNvPr id="150535" name="Csoportba foglalás 28">
              <a:extLst>
                <a:ext uri="{FF2B5EF4-FFF2-40B4-BE49-F238E27FC236}">
                  <a16:creationId xmlns:a16="http://schemas.microsoft.com/office/drawing/2014/main" id="{C39EC809-D325-8B60-2DDD-E77D2086FBDB}"/>
                </a:ext>
              </a:extLst>
            </p:cNvPr>
            <p:cNvGrpSpPr>
              <a:grpSpLocks/>
            </p:cNvGrpSpPr>
            <p:nvPr/>
          </p:nvGrpSpPr>
          <p:grpSpPr bwMode="auto">
            <a:xfrm>
              <a:off x="2642" y="870"/>
              <a:ext cx="255" cy="1838"/>
              <a:chOff x="6834639" y="2381444"/>
              <a:chExt cx="721340" cy="2918073"/>
            </a:xfrm>
          </p:grpSpPr>
          <p:cxnSp>
            <p:nvCxnSpPr>
              <p:cNvPr id="15" name="Egyenes összekötő nyíllal 14">
                <a:extLst>
                  <a:ext uri="{FF2B5EF4-FFF2-40B4-BE49-F238E27FC236}">
                    <a16:creationId xmlns:a16="http://schemas.microsoft.com/office/drawing/2014/main" id="{B328A070-2DFF-C2D3-7D8F-755258B7FD5F}"/>
                  </a:ext>
                </a:extLst>
              </p:cNvPr>
              <p:cNvCxnSpPr/>
              <p:nvPr/>
            </p:nvCxnSpPr>
            <p:spPr>
              <a:xfrm flipV="1">
                <a:off x="6970420" y="2462414"/>
                <a:ext cx="475235" cy="2756134"/>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gyenes összekötő nyíllal 18">
                <a:extLst>
                  <a:ext uri="{FF2B5EF4-FFF2-40B4-BE49-F238E27FC236}">
                    <a16:creationId xmlns:a16="http://schemas.microsoft.com/office/drawing/2014/main" id="{43F75652-0C40-4248-0FC4-10401835BF09}"/>
                  </a:ext>
                </a:extLst>
              </p:cNvPr>
              <p:cNvCxnSpPr/>
              <p:nvPr/>
            </p:nvCxnSpPr>
            <p:spPr>
              <a:xfrm rot="21360000">
                <a:off x="6871414" y="3749985"/>
                <a:ext cx="673250" cy="161939"/>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a:extLst>
                  <a:ext uri="{FF2B5EF4-FFF2-40B4-BE49-F238E27FC236}">
                    <a16:creationId xmlns:a16="http://schemas.microsoft.com/office/drawing/2014/main" id="{B8B7F626-CA65-D185-69DE-C07DDDA26D1B}"/>
                  </a:ext>
                </a:extLst>
              </p:cNvPr>
              <p:cNvCxnSpPr/>
              <p:nvPr/>
            </p:nvCxnSpPr>
            <p:spPr>
              <a:xfrm flipV="1">
                <a:off x="6834639" y="3632500"/>
                <a:ext cx="715682" cy="385796"/>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Ellipszis 26">
                <a:extLst>
                  <a:ext uri="{FF2B5EF4-FFF2-40B4-BE49-F238E27FC236}">
                    <a16:creationId xmlns:a16="http://schemas.microsoft.com/office/drawing/2014/main" id="{C61EB6D7-3425-5ECC-41CA-B0223466FBC3}"/>
                  </a:ext>
                </a:extLst>
              </p:cNvPr>
              <p:cNvSpPr/>
              <p:nvPr/>
            </p:nvSpPr>
            <p:spPr>
              <a:xfrm rot="580614">
                <a:off x="6865756" y="2381444"/>
                <a:ext cx="684565" cy="2918073"/>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pitchFamily="-112" charset="-128"/>
                  <a:cs typeface="ＭＳ Ｐゴシック" pitchFamily="-112" charset="-128"/>
                </a:endParaRPr>
              </a:p>
            </p:txBody>
          </p:sp>
          <p:sp>
            <p:nvSpPr>
              <p:cNvPr id="28" name="Ellipszis 27">
                <a:extLst>
                  <a:ext uri="{FF2B5EF4-FFF2-40B4-BE49-F238E27FC236}">
                    <a16:creationId xmlns:a16="http://schemas.microsoft.com/office/drawing/2014/main" id="{88B42F58-E293-E061-A925-5BB41C9FE13A}"/>
                  </a:ext>
                </a:extLst>
              </p:cNvPr>
              <p:cNvSpPr/>
              <p:nvPr/>
            </p:nvSpPr>
            <p:spPr>
              <a:xfrm rot="533960">
                <a:off x="6854441" y="3630913"/>
                <a:ext cx="701538" cy="469940"/>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pitchFamily="-112" charset="-128"/>
                  <a:cs typeface="ＭＳ Ｐゴシック" pitchFamily="-112" charset="-128"/>
                </a:endParaRPr>
              </a:p>
            </p:txBody>
          </p:sp>
        </p:grpSp>
        <p:grpSp>
          <p:nvGrpSpPr>
            <p:cNvPr id="150541" name="Csoportba foglalás 60">
              <a:extLst>
                <a:ext uri="{FF2B5EF4-FFF2-40B4-BE49-F238E27FC236}">
                  <a16:creationId xmlns:a16="http://schemas.microsoft.com/office/drawing/2014/main" id="{889CE9A1-793A-C752-AFC3-43DCF0795298}"/>
                </a:ext>
              </a:extLst>
            </p:cNvPr>
            <p:cNvGrpSpPr>
              <a:grpSpLocks/>
            </p:cNvGrpSpPr>
            <p:nvPr/>
          </p:nvGrpSpPr>
          <p:grpSpPr bwMode="auto">
            <a:xfrm>
              <a:off x="2558" y="3228"/>
              <a:ext cx="390" cy="701"/>
              <a:chOff x="9506011" y="4783803"/>
              <a:chExt cx="1102012" cy="1111835"/>
            </a:xfrm>
          </p:grpSpPr>
          <p:cxnSp>
            <p:nvCxnSpPr>
              <p:cNvPr id="39" name="Egyenes összekötő nyíllal 38">
                <a:extLst>
                  <a:ext uri="{FF2B5EF4-FFF2-40B4-BE49-F238E27FC236}">
                    <a16:creationId xmlns:a16="http://schemas.microsoft.com/office/drawing/2014/main" id="{B37B6875-E8E6-04AC-B307-C0AE2E966C6B}"/>
                  </a:ext>
                </a:extLst>
              </p:cNvPr>
              <p:cNvCxnSpPr/>
              <p:nvPr/>
            </p:nvCxnSpPr>
            <p:spPr>
              <a:xfrm>
                <a:off x="9641643" y="5208870"/>
                <a:ext cx="873133" cy="331489"/>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1AA9C7D8-2CCD-9A08-F59B-3AD56D92C860}"/>
                  </a:ext>
                </a:extLst>
              </p:cNvPr>
              <p:cNvCxnSpPr/>
              <p:nvPr/>
            </p:nvCxnSpPr>
            <p:spPr>
              <a:xfrm flipV="1">
                <a:off x="9641643" y="5208870"/>
                <a:ext cx="873133" cy="337833"/>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Ellipszis 40">
                <a:extLst>
                  <a:ext uri="{FF2B5EF4-FFF2-40B4-BE49-F238E27FC236}">
                    <a16:creationId xmlns:a16="http://schemas.microsoft.com/office/drawing/2014/main" id="{0986B5B8-934A-DA34-535A-A0E98EC02569}"/>
                  </a:ext>
                </a:extLst>
              </p:cNvPr>
              <p:cNvSpPr/>
              <p:nvPr/>
            </p:nvSpPr>
            <p:spPr>
              <a:xfrm rot="580614">
                <a:off x="9506011" y="4783803"/>
                <a:ext cx="1102012" cy="111183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ＭＳ Ｐゴシック" pitchFamily="-112" charset="-128"/>
                  <a:cs typeface="ＭＳ Ｐゴシック" pitchFamily="-112" charset="-128"/>
                </a:endParaRPr>
              </a:p>
            </p:txBody>
          </p:sp>
          <p:cxnSp>
            <p:nvCxnSpPr>
              <p:cNvPr id="47" name="Egyenes összekötő nyíllal 46">
                <a:extLst>
                  <a:ext uri="{FF2B5EF4-FFF2-40B4-BE49-F238E27FC236}">
                    <a16:creationId xmlns:a16="http://schemas.microsoft.com/office/drawing/2014/main" id="{F0649356-E047-424E-04A0-710D1F819D1E}"/>
                  </a:ext>
                </a:extLst>
              </p:cNvPr>
              <p:cNvCxnSpPr/>
              <p:nvPr/>
            </p:nvCxnSpPr>
            <p:spPr>
              <a:xfrm flipH="1" flipV="1">
                <a:off x="10057018" y="4877382"/>
                <a:ext cx="22605" cy="938953"/>
              </a:xfrm>
              <a:prstGeom prst="straightConnector1">
                <a:avLst/>
              </a:prstGeom>
              <a:ln w="539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0546" name="Téglalap 56">
              <a:extLst>
                <a:ext uri="{FF2B5EF4-FFF2-40B4-BE49-F238E27FC236}">
                  <a16:creationId xmlns:a16="http://schemas.microsoft.com/office/drawing/2014/main" id="{3405A12A-5AD4-688D-4002-DD153AD9A995}"/>
                </a:ext>
              </a:extLst>
            </p:cNvPr>
            <p:cNvSpPr>
              <a:spLocks noChangeArrowheads="1"/>
            </p:cNvSpPr>
            <p:nvPr/>
          </p:nvSpPr>
          <p:spPr bwMode="auto">
            <a:xfrm flipV="1">
              <a:off x="2164" y="3052"/>
              <a:ext cx="130" cy="243"/>
            </a:xfrm>
            <a:prstGeom prst="rect">
              <a:avLst/>
            </a:prstGeom>
            <a:noFill/>
            <a:ln w="698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hu-HU">
                <a:solidFill>
                  <a:srgbClr val="FFFFFF"/>
                </a:solidFill>
                <a:latin typeface="Calibri" panose="020F0502020204030204" pitchFamily="34" charset="0"/>
                <a:cs typeface="Arial" panose="020B0604020202020204" pitchFamily="34" charset="0"/>
              </a:endParaRPr>
            </a:p>
          </p:txBody>
        </p:sp>
        <p:cxnSp>
          <p:nvCxnSpPr>
            <p:cNvPr id="58" name="Egyenes összekötő nyíllal 57">
              <a:extLst>
                <a:ext uri="{FF2B5EF4-FFF2-40B4-BE49-F238E27FC236}">
                  <a16:creationId xmlns:a16="http://schemas.microsoft.com/office/drawing/2014/main" id="{7FA6EEEA-2B5D-EA15-5856-C98FCE4607C3}"/>
                </a:ext>
              </a:extLst>
            </p:cNvPr>
            <p:cNvCxnSpPr>
              <a:cxnSpLocks noChangeShapeType="1"/>
            </p:cNvCxnSpPr>
            <p:nvPr/>
          </p:nvCxnSpPr>
          <p:spPr bwMode="auto">
            <a:xfrm>
              <a:off x="2328" y="3173"/>
              <a:ext cx="215" cy="310"/>
            </a:xfrm>
            <a:prstGeom prst="straightConnector1">
              <a:avLst/>
            </a:prstGeom>
            <a:noFill/>
            <a:ln w="53975">
              <a:solidFill>
                <a:srgbClr val="FF0000"/>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a:noFill/>
                </a14:hiddenFill>
              </a:ext>
            </a:extLst>
          </p:spPr>
        </p:cxnSp>
        <p:pic>
          <p:nvPicPr>
            <p:cNvPr id="62" name="Kép 61">
              <a:extLst>
                <a:ext uri="{FF2B5EF4-FFF2-40B4-BE49-F238E27FC236}">
                  <a16:creationId xmlns:a16="http://schemas.microsoft.com/office/drawing/2014/main" id="{B89EFC2C-9F8A-6945-6E6A-747F28828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 y="1091"/>
              <a:ext cx="2020" cy="286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a:extLst>
              <a:ext uri="{FF2B5EF4-FFF2-40B4-BE49-F238E27FC236}">
                <a16:creationId xmlns:a16="http://schemas.microsoft.com/office/drawing/2014/main" id="{907073F8-072C-C489-EF73-C2A462036C03}"/>
              </a:ext>
            </a:extLst>
          </p:cNvPr>
          <p:cNvSpPr txBox="1">
            <a:spLocks noChangeArrowheads="1"/>
          </p:cNvSpPr>
          <p:nvPr/>
        </p:nvSpPr>
        <p:spPr bwMode="auto">
          <a:xfrm>
            <a:off x="852488" y="2276475"/>
            <a:ext cx="74168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hu-HU" sz="2400" b="1">
                <a:solidFill>
                  <a:srgbClr val="FF0000"/>
                </a:solidFill>
                <a:cs typeface="Arial" panose="020B0604020202020204" pitchFamily="34" charset="0"/>
              </a:rPr>
              <a:t>rewards</a:t>
            </a:r>
            <a:endParaRPr lang="en-US" altLang="hu-HU" sz="1400" b="1">
              <a:solidFill>
                <a:srgbClr val="FF0000"/>
              </a:solidFill>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pizza">
            <a:extLst>
              <a:ext uri="{FF2B5EF4-FFF2-40B4-BE49-F238E27FC236}">
                <a16:creationId xmlns:a16="http://schemas.microsoft.com/office/drawing/2014/main" id="{F0A9A532-C506-CF73-8588-C02AF68D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8450"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Duvernoy-page109">
            <a:extLst>
              <a:ext uri="{FF2B5EF4-FFF2-40B4-BE49-F238E27FC236}">
                <a16:creationId xmlns:a16="http://schemas.microsoft.com/office/drawing/2014/main" id="{F0C66043-B70D-250C-EDBC-7848AF67A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04813"/>
            <a:ext cx="4319588"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Picture 3" descr="dia10-balfele">
            <a:extLst>
              <a:ext uri="{FF2B5EF4-FFF2-40B4-BE49-F238E27FC236}">
                <a16:creationId xmlns:a16="http://schemas.microsoft.com/office/drawing/2014/main" id="{B15B135E-17C6-2270-92F4-AAD5994A8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52425"/>
            <a:ext cx="3865562"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6674" name="Picture 2" descr="Turlough_page385">
            <a:extLst>
              <a:ext uri="{FF2B5EF4-FFF2-40B4-BE49-F238E27FC236}">
                <a16:creationId xmlns:a16="http://schemas.microsoft.com/office/drawing/2014/main" id="{F195D632-628E-3C6F-D98C-E34E85953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95275"/>
            <a:ext cx="5994400" cy="6264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a:extLst>
              <a:ext uri="{FF2B5EF4-FFF2-40B4-BE49-F238E27FC236}">
                <a16:creationId xmlns:a16="http://schemas.microsoft.com/office/drawing/2014/main" id="{C9AB7C43-5ED0-D354-25E3-E678701CCDCA}"/>
              </a:ext>
            </a:extLst>
          </p:cNvPr>
          <p:cNvSpPr txBox="1">
            <a:spLocks noChangeArrowheads="1"/>
          </p:cNvSpPr>
          <p:nvPr/>
        </p:nvSpPr>
        <p:spPr bwMode="auto">
          <a:xfrm>
            <a:off x="2463800" y="207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endParaRPr lang="hu-HU" altLang="hu-HU">
              <a:ea typeface="ＭＳ Ｐゴシック" panose="020B0600070205080204" pitchFamily="34" charset="-128"/>
              <a:cs typeface="Arial" panose="020B0604020202020204" pitchFamily="34" charset="0"/>
            </a:endParaRPr>
          </a:p>
        </p:txBody>
      </p:sp>
      <p:sp>
        <p:nvSpPr>
          <p:cNvPr id="158723" name="Text Box 3">
            <a:extLst>
              <a:ext uri="{FF2B5EF4-FFF2-40B4-BE49-F238E27FC236}">
                <a16:creationId xmlns:a16="http://schemas.microsoft.com/office/drawing/2014/main" id="{43EB529C-9B30-740C-44D1-0FCD182353E0}"/>
              </a:ext>
            </a:extLst>
          </p:cNvPr>
          <p:cNvSpPr txBox="1">
            <a:spLocks noChangeArrowheads="1"/>
          </p:cNvSpPr>
          <p:nvPr/>
        </p:nvSpPr>
        <p:spPr bwMode="auto">
          <a:xfrm>
            <a:off x="382588" y="304800"/>
            <a:ext cx="836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hu-HU" altLang="hu-HU" b="1">
                <a:solidFill>
                  <a:srgbClr val="FF0000"/>
                </a:solidFill>
                <a:cs typeface="Arial" panose="020B0604020202020204" pitchFamily="34" charset="0"/>
              </a:rPr>
              <a:t>Nyugalmi állapot – „</a:t>
            </a:r>
            <a:r>
              <a:rPr lang="hu-HU" altLang="hu-HU" b="1">
                <a:solidFill>
                  <a:srgbClr val="FF0000"/>
                </a:solidFill>
                <a:ea typeface="ＭＳ Ｐゴシック" panose="020B0600070205080204" pitchFamily="34" charset="-128"/>
                <a:cs typeface="Arial" panose="020B0604020202020204" pitchFamily="34" charset="0"/>
              </a:rPr>
              <a:t>default mode network system</a:t>
            </a:r>
            <a:r>
              <a:rPr lang="hu-HU" altLang="hu-HU" b="1">
                <a:solidFill>
                  <a:srgbClr val="FF0000"/>
                </a:solidFill>
                <a:cs typeface="Arial" panose="020B0604020202020204" pitchFamily="34" charset="0"/>
              </a:rPr>
              <a:t>” („resting state system”)</a:t>
            </a:r>
          </a:p>
        </p:txBody>
      </p:sp>
      <p:sp>
        <p:nvSpPr>
          <p:cNvPr id="158724" name="Text Box 6">
            <a:extLst>
              <a:ext uri="{FF2B5EF4-FFF2-40B4-BE49-F238E27FC236}">
                <a16:creationId xmlns:a16="http://schemas.microsoft.com/office/drawing/2014/main" id="{AE82B308-C8D0-6C55-6A3E-0B81FE8700E4}"/>
              </a:ext>
            </a:extLst>
          </p:cNvPr>
          <p:cNvSpPr txBox="1">
            <a:spLocks noChangeArrowheads="1"/>
          </p:cNvSpPr>
          <p:nvPr/>
        </p:nvSpPr>
        <p:spPr bwMode="auto">
          <a:xfrm>
            <a:off x="1692275" y="836613"/>
            <a:ext cx="51847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37931725" indent="-37474525" defTabSz="457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nSpc>
                <a:spcPct val="110000"/>
              </a:lnSpc>
              <a:buFontTx/>
              <a:buChar char="-"/>
            </a:pPr>
            <a:r>
              <a:rPr lang="hu-HU" altLang="hu-HU" sz="1600">
                <a:solidFill>
                  <a:srgbClr val="0000FF"/>
                </a:solidFill>
                <a:ea typeface="ＭＳ Ｐゴシック" panose="020B0600070205080204" pitchFamily="34" charset="-128"/>
                <a:cs typeface="Arial" panose="020B0604020202020204" pitchFamily="34" charset="0"/>
              </a:rPr>
              <a:t> aktív az agy nyugalmi állapotában</a:t>
            </a:r>
          </a:p>
          <a:p>
            <a:pPr>
              <a:lnSpc>
                <a:spcPct val="110000"/>
              </a:lnSpc>
              <a:buFontTx/>
              <a:buChar char="-"/>
            </a:pPr>
            <a:r>
              <a:rPr lang="hu-HU" altLang="hu-HU" sz="1600">
                <a:solidFill>
                  <a:srgbClr val="0000FF"/>
                </a:solidFill>
                <a:ea typeface="ＭＳ Ｐゴシック" panose="020B0600070205080204" pitchFamily="34" charset="-128"/>
                <a:cs typeface="Arial" panose="020B0604020202020204" pitchFamily="34" charset="0"/>
              </a:rPr>
              <a:t> emocionális válaszok gátlása</a:t>
            </a:r>
          </a:p>
          <a:p>
            <a:pPr>
              <a:lnSpc>
                <a:spcPct val="110000"/>
              </a:lnSpc>
              <a:buFontTx/>
              <a:buChar char="-"/>
            </a:pPr>
            <a:r>
              <a:rPr lang="hu-HU" altLang="hu-HU" sz="1600">
                <a:solidFill>
                  <a:srgbClr val="0000FF"/>
                </a:solidFill>
                <a:ea typeface="ＭＳ Ｐゴシック" panose="020B0600070205080204" pitchFamily="34" charset="-128"/>
                <a:cs typeface="Arial" panose="020B0604020202020204" pitchFamily="34" charset="0"/>
              </a:rPr>
              <a:t> önvizsgálati állapot, emlékezés</a:t>
            </a:r>
          </a:p>
          <a:p>
            <a:pPr>
              <a:lnSpc>
                <a:spcPct val="110000"/>
              </a:lnSpc>
              <a:buFontTx/>
              <a:buChar char="-"/>
            </a:pPr>
            <a:r>
              <a:rPr lang="hu-HU" altLang="hu-HU" sz="1600">
                <a:solidFill>
                  <a:srgbClr val="0000FF"/>
                </a:solidFill>
                <a:ea typeface="ＭＳ Ｐゴシック" panose="020B0600070205080204" pitchFamily="34" charset="-128"/>
                <a:cs typeface="Arial" panose="020B0604020202020204" pitchFamily="34" charset="0"/>
              </a:rPr>
              <a:t> egyéni gondolatok, kreativitás</a:t>
            </a:r>
          </a:p>
        </p:txBody>
      </p:sp>
      <p:pic>
        <p:nvPicPr>
          <p:cNvPr id="158725" name="Picture 7" descr="sagittal_2014-mod">
            <a:extLst>
              <a:ext uri="{FF2B5EF4-FFF2-40B4-BE49-F238E27FC236}">
                <a16:creationId xmlns:a16="http://schemas.microsoft.com/office/drawing/2014/main" id="{815C3DB6-E98F-838D-6184-61D2691C6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2022475"/>
            <a:ext cx="541972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6" name="Text Box 8">
            <a:extLst>
              <a:ext uri="{FF2B5EF4-FFF2-40B4-BE49-F238E27FC236}">
                <a16:creationId xmlns:a16="http://schemas.microsoft.com/office/drawing/2014/main" id="{8233B33B-A205-9BC1-8A1B-CE95433BD48F}"/>
              </a:ext>
            </a:extLst>
          </p:cNvPr>
          <p:cNvSpPr txBox="1">
            <a:spLocks noChangeArrowheads="1"/>
          </p:cNvSpPr>
          <p:nvPr/>
        </p:nvSpPr>
        <p:spPr bwMode="auto">
          <a:xfrm>
            <a:off x="5059363" y="5513388"/>
            <a:ext cx="40338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tabLst>
                <a:tab pos="628650" algn="l"/>
              </a:tabLst>
              <a:defRPr>
                <a:solidFill>
                  <a:schemeClr val="tx1"/>
                </a:solidFill>
                <a:latin typeface="Arial" panose="020B0604020202020204" pitchFamily="34" charset="0"/>
              </a:defRPr>
            </a:lvl1pPr>
            <a:lvl2pPr marL="37931725" indent="-37474525" defTabSz="457200">
              <a:tabLst>
                <a:tab pos="628650" algn="l"/>
              </a:tabLst>
              <a:defRPr>
                <a:solidFill>
                  <a:schemeClr val="tx1"/>
                </a:solidFill>
                <a:latin typeface="Arial" panose="020B0604020202020204" pitchFamily="34" charset="0"/>
              </a:defRPr>
            </a:lvl2pPr>
            <a:lvl3pPr>
              <a:tabLst>
                <a:tab pos="628650" algn="l"/>
              </a:tabLst>
              <a:defRPr>
                <a:solidFill>
                  <a:schemeClr val="tx1"/>
                </a:solidFill>
                <a:latin typeface="Arial" panose="020B0604020202020204" pitchFamily="34" charset="0"/>
              </a:defRPr>
            </a:lvl3pPr>
            <a:lvl4pPr>
              <a:tabLst>
                <a:tab pos="628650" algn="l"/>
              </a:tabLst>
              <a:defRPr>
                <a:solidFill>
                  <a:schemeClr val="tx1"/>
                </a:solidFill>
                <a:latin typeface="Arial" panose="020B0604020202020204" pitchFamily="34" charset="0"/>
              </a:defRPr>
            </a:lvl4pPr>
            <a:lvl5pPr>
              <a:tabLst>
                <a:tab pos="628650" algn="l"/>
              </a:tabLst>
              <a:defRPr>
                <a:solidFill>
                  <a:schemeClr val="tx1"/>
                </a:solidFill>
                <a:latin typeface="Arial" panose="020B0604020202020204" pitchFamily="34" charset="0"/>
              </a:defRPr>
            </a:lvl5pPr>
            <a:lvl6pPr marL="457200" fontAlgn="base">
              <a:spcBef>
                <a:spcPct val="0"/>
              </a:spcBef>
              <a:spcAft>
                <a:spcPct val="0"/>
              </a:spcAft>
              <a:tabLst>
                <a:tab pos="628650" algn="l"/>
              </a:tabLst>
              <a:defRPr>
                <a:solidFill>
                  <a:schemeClr val="tx1"/>
                </a:solidFill>
                <a:latin typeface="Arial" panose="020B0604020202020204" pitchFamily="34" charset="0"/>
              </a:defRPr>
            </a:lvl6pPr>
            <a:lvl7pPr marL="914400" fontAlgn="base">
              <a:spcBef>
                <a:spcPct val="0"/>
              </a:spcBef>
              <a:spcAft>
                <a:spcPct val="0"/>
              </a:spcAft>
              <a:tabLst>
                <a:tab pos="628650" algn="l"/>
              </a:tabLst>
              <a:defRPr>
                <a:solidFill>
                  <a:schemeClr val="tx1"/>
                </a:solidFill>
                <a:latin typeface="Arial" panose="020B0604020202020204" pitchFamily="34" charset="0"/>
              </a:defRPr>
            </a:lvl7pPr>
            <a:lvl8pPr marL="1371600" fontAlgn="base">
              <a:spcBef>
                <a:spcPct val="0"/>
              </a:spcBef>
              <a:spcAft>
                <a:spcPct val="0"/>
              </a:spcAft>
              <a:tabLst>
                <a:tab pos="628650" algn="l"/>
              </a:tabLst>
              <a:defRPr>
                <a:solidFill>
                  <a:schemeClr val="tx1"/>
                </a:solidFill>
                <a:latin typeface="Arial" panose="020B0604020202020204" pitchFamily="34" charset="0"/>
              </a:defRPr>
            </a:lvl8pPr>
            <a:lvl9pPr marL="1828800" fontAlgn="base">
              <a:spcBef>
                <a:spcPct val="0"/>
              </a:spcBef>
              <a:spcAft>
                <a:spcPct val="0"/>
              </a:spcAft>
              <a:tabLst>
                <a:tab pos="628650" algn="l"/>
              </a:tabLst>
              <a:defRPr>
                <a:solidFill>
                  <a:schemeClr val="tx1"/>
                </a:solidFill>
                <a:latin typeface="Arial" panose="020B0604020202020204" pitchFamily="34" charset="0"/>
              </a:defRPr>
            </a:lvl9pPr>
          </a:lstStyle>
          <a:p>
            <a:r>
              <a:rPr lang="hu-HU" altLang="hu-HU" sz="1400">
                <a:ea typeface="ＭＳ Ｐゴシック" panose="020B0600070205080204" pitchFamily="34" charset="-128"/>
                <a:cs typeface="Arial" panose="020B0604020202020204" pitchFamily="34" charset="0"/>
              </a:rPr>
              <a:t>MDPC	– mediodorsális prefrontális kéreg</a:t>
            </a:r>
          </a:p>
          <a:p>
            <a:r>
              <a:rPr lang="hu-HU" altLang="hu-HU" sz="1400">
                <a:ea typeface="ＭＳ Ｐゴシック" panose="020B0600070205080204" pitchFamily="34" charset="-128"/>
                <a:cs typeface="Arial" panose="020B0604020202020204" pitchFamily="34" charset="0"/>
              </a:rPr>
              <a:t>PCC	– hátsó cinguláris kéreg</a:t>
            </a:r>
          </a:p>
          <a:p>
            <a:r>
              <a:rPr lang="hu-HU" altLang="hu-HU" sz="1400">
                <a:ea typeface="ＭＳ Ｐゴシック" panose="020B0600070205080204" pitchFamily="34" charset="-128"/>
                <a:cs typeface="Arial" panose="020B0604020202020204" pitchFamily="34" charset="0"/>
              </a:rPr>
              <a:t>SPL	– spleniál kéreg</a:t>
            </a:r>
          </a:p>
          <a:p>
            <a:r>
              <a:rPr lang="hu-HU" altLang="hu-HU" sz="1400">
                <a:ea typeface="ＭＳ Ｐゴシック" panose="020B0600070205080204" pitchFamily="34" charset="-128"/>
                <a:cs typeface="Arial" panose="020B0604020202020204" pitchFamily="34" charset="0"/>
              </a:rPr>
              <a:t>PC	– precuneus</a:t>
            </a:r>
          </a:p>
          <a:p>
            <a:r>
              <a:rPr lang="hu-HU" altLang="hu-HU" sz="1400">
                <a:ea typeface="ＭＳ Ｐゴシック" panose="020B0600070205080204" pitchFamily="34" charset="-128"/>
                <a:cs typeface="Arial" panose="020B0604020202020204" pitchFamily="34" charset="0"/>
              </a:rPr>
              <a:t>HI	– hippocampus/gyrus parahippocampalis</a:t>
            </a:r>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4134</Words>
  <Application>Microsoft Office PowerPoint</Application>
  <PresentationFormat>Diavetítés a képernyőre (4:3 oldalarány)</PresentationFormat>
  <Paragraphs>822</Paragraphs>
  <Slides>101</Slides>
  <Notes>54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101</vt:i4>
      </vt:variant>
    </vt:vector>
  </HeadingPairs>
  <TitlesOfParts>
    <vt:vector size="108" baseType="lpstr">
      <vt:lpstr>Arial</vt:lpstr>
      <vt:lpstr>ＭＳ Ｐゴシック</vt:lpstr>
      <vt:lpstr>Calibri</vt:lpstr>
      <vt:lpstr>Times New Roman</vt:lpstr>
      <vt:lpstr>Symbol</vt:lpstr>
      <vt:lpstr>Wingdings</vt:lpstr>
      <vt:lpstr>Alapértelmezett terv</vt:lpstr>
      <vt:lpstr>ÓCEÁNON ÁTÍVELŐ TUDOMÁNYOS KUTATÁS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ÓCEÁNON ÁTÍVELŐ TUDOMÁNYOS KUTATÁS</dc:title>
  <dc:creator>Dr. Palkovits Miklós</dc:creator>
  <cp:lastModifiedBy>Csokonai Dániel (EOK Informatika)</cp:lastModifiedBy>
  <cp:revision>15</cp:revision>
  <dcterms:created xsi:type="dcterms:W3CDTF">2016-05-25T09:11:18Z</dcterms:created>
  <dcterms:modified xsi:type="dcterms:W3CDTF">2023-01-23T12:27:48Z</dcterms:modified>
</cp:coreProperties>
</file>