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6" r:id="rId8"/>
    <p:sldId id="281" r:id="rId9"/>
    <p:sldId id="282" r:id="rId10"/>
    <p:sldId id="268" r:id="rId11"/>
    <p:sldId id="270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4" autoAdjust="0"/>
    <p:restoredTop sz="94660"/>
  </p:normalViewPr>
  <p:slideViewPr>
    <p:cSldViewPr>
      <p:cViewPr varScale="1">
        <p:scale>
          <a:sx n="47" d="100"/>
          <a:sy n="47" d="100"/>
        </p:scale>
        <p:origin x="144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>
            <a:extLst>
              <a:ext uri="{FF2B5EF4-FFF2-40B4-BE49-F238E27FC236}">
                <a16:creationId xmlns:a16="http://schemas.microsoft.com/office/drawing/2014/main" id="{B2D2706C-7075-FB03-1503-07A83F0BFDC3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30051" name="Line 3">
              <a:extLst>
                <a:ext uri="{FF2B5EF4-FFF2-40B4-BE49-F238E27FC236}">
                  <a16:creationId xmlns:a16="http://schemas.microsoft.com/office/drawing/2014/main" id="{38FC1C65-D47A-5AAA-E64E-C16814672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0052" name="AutoShape 4">
              <a:extLst>
                <a:ext uri="{FF2B5EF4-FFF2-40B4-BE49-F238E27FC236}">
                  <a16:creationId xmlns:a16="http://schemas.microsoft.com/office/drawing/2014/main" id="{370697BE-4C17-A200-189E-66271A45A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130053" name="AutoShape 5">
              <a:extLst>
                <a:ext uri="{FF2B5EF4-FFF2-40B4-BE49-F238E27FC236}">
                  <a16:creationId xmlns:a16="http://schemas.microsoft.com/office/drawing/2014/main" id="{7F736275-607F-0BA5-17BD-FA13B8E27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altLang="hu-HU">
                <a:latin typeface="Arial" panose="020B0604020202020204" pitchFamily="34" charset="0"/>
              </a:endParaRPr>
            </a:p>
          </p:txBody>
        </p:sp>
      </p:grpSp>
      <p:sp>
        <p:nvSpPr>
          <p:cNvPr id="130054" name="Rectangle 6">
            <a:extLst>
              <a:ext uri="{FF2B5EF4-FFF2-40B4-BE49-F238E27FC236}">
                <a16:creationId xmlns:a16="http://schemas.microsoft.com/office/drawing/2014/main" id="{E4B7F9F5-35D0-2013-ADB5-0F5B4B9580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130055" name="Rectangle 7">
            <a:extLst>
              <a:ext uri="{FF2B5EF4-FFF2-40B4-BE49-F238E27FC236}">
                <a16:creationId xmlns:a16="http://schemas.microsoft.com/office/drawing/2014/main" id="{C3540F9D-EC90-97E4-6927-DD5485BBF9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30056" name="Rectangle 8">
            <a:extLst>
              <a:ext uri="{FF2B5EF4-FFF2-40B4-BE49-F238E27FC236}">
                <a16:creationId xmlns:a16="http://schemas.microsoft.com/office/drawing/2014/main" id="{0507523F-3334-6A16-13BE-63BD97B708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30057" name="Rectangle 9">
            <a:extLst>
              <a:ext uri="{FF2B5EF4-FFF2-40B4-BE49-F238E27FC236}">
                <a16:creationId xmlns:a16="http://schemas.microsoft.com/office/drawing/2014/main" id="{2FD513FC-A41E-6016-9E68-E7415D2F04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30058" name="Rectangle 10">
            <a:extLst>
              <a:ext uri="{FF2B5EF4-FFF2-40B4-BE49-F238E27FC236}">
                <a16:creationId xmlns:a16="http://schemas.microsoft.com/office/drawing/2014/main" id="{B8F403DD-F30E-5454-33B3-A703A2C9C3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13B1F3-DD8B-4D57-A4AC-D1644D0F376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65B3A9-31AE-1966-6DA8-FBB0E41D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04E58DA-9CAD-7B1B-71B8-11032AC22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76AD78-995F-DF21-353E-FF93AF2E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7EAEB9-B6B0-64F1-0947-140C65F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92488F-2D04-E567-DAB5-6A6C9A1C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652A1-DC12-4776-A6F1-0B1E36C1388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822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499EBC-FFB4-E520-B912-4550323D6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7F91AE6-5FE7-AA41-438B-522547EB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22CABC-1E0D-3A1C-A15E-1B999CCC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4F2F4B-2FF6-FFC6-A8CC-BC0AF831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1368DB-B7BB-1C1D-3E01-3D33048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E873-0177-46F3-98AC-8145FA38A7D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268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A09B70-02AB-8012-2F5B-0CBF4642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58698B-EC74-0D83-C1C6-520E5BB18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3AB5A3-573E-DBA7-454A-27EA0A2B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96B84B-5FA4-2E2E-BE3D-79A879A6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CC876E-31EA-BF92-ACA0-80200D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E724D-4BEB-4806-9BD1-70F29173650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410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880C4-1B22-E3B3-129A-70C9ECBF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3AB530-B34C-D82F-C924-BEA6F6912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A58295-7E74-CC09-660A-5E2A0347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ED45FB-B9C8-0FBD-6FD1-0698C37F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26DA51-FAFF-BF16-C144-9F060F4B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8CE68-D3AB-4AB2-BB33-BE4EDE41929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706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A72729-ACEF-4613-7CB9-05D70902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3D0F84-C5A1-02D7-FE1D-79AC5C123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ABE57C-EBCE-314A-AB52-2A214DAC7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7F7524-F163-CA7C-6FA5-1A71CA79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90DB57-E9EF-E8F2-2F01-A07A56CE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5A9E7F-3107-9F32-20F8-C288FF6B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64BD8-060D-4A52-9547-E6EA123FCBE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786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5010FB-844A-29D1-383C-00269638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D23A959-6838-B7C9-272A-6A483ACC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253DED4-C328-A0A8-949A-293F8C5E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8CFC4F7-1C64-D589-E340-EA779CBF2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8F58F1D-92BE-3529-EA01-093B876CE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3AF33E5-3281-6FA1-7BCF-72FA610C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1E2D54-58B6-E422-4986-C8885013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6781B4E-FCE2-51B0-2A2C-1032B3C4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9313-51EE-4285-BC79-CC6465D1AD2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799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DEB94F-3F81-FA22-19F2-A7FA8C23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C907AB4-3076-4165-6EA1-CAF9C850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399A8C4-9170-1D57-8D2D-726AD27B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ED29C72-CBE6-69A4-A914-F3F80029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5724-DD51-459C-B1A1-F75E0D0416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550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06B1E6A-D5AB-0D4C-130B-2F2154D7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E6981D7-C2CF-5960-551E-4987FBDE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3080616-E2F3-ABF2-B792-55EFE08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74B22-AE06-47F1-9049-908ABD81B88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671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54C7B1-5D89-C225-DAE9-F563A81E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CD4F59-10E1-C39F-97A6-23F8E36E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6A9C80-D65F-A39A-8D5F-E9A2D0FE9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437AA3-5DA5-DF81-023F-2FB04AD8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28FC17-1B17-3019-B765-BD6D757D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C957E5-FE9C-1904-5131-29923A7E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70794-F281-46D0-8968-6555CB6DD01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64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D6E3B3-031D-9776-E7CD-13F4F372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48D6387-2117-E0E5-FDE8-1DA1186C5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5CFDBF0-8F61-774F-F50B-E4A020A5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7B6298C-DCE0-084D-1D75-DA39B9F2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8ACEB4C-7007-7AD2-A114-A2DB9A22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85ED6F7-482F-4295-3D68-891A235C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91948-7B8A-4215-A0EE-99B508D77E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03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>
            <a:extLst>
              <a:ext uri="{FF2B5EF4-FFF2-40B4-BE49-F238E27FC236}">
                <a16:creationId xmlns:a16="http://schemas.microsoft.com/office/drawing/2014/main" id="{6F6B4C2C-E613-CDB5-9A97-C01199FD661F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29027" name="AutoShape 3">
              <a:extLst>
                <a:ext uri="{FF2B5EF4-FFF2-40B4-BE49-F238E27FC236}">
                  <a16:creationId xmlns:a16="http://schemas.microsoft.com/office/drawing/2014/main" id="{F6FA2CB8-807B-AAD4-F016-B5DA2F832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129028" name="AutoShape 4">
              <a:extLst>
                <a:ext uri="{FF2B5EF4-FFF2-40B4-BE49-F238E27FC236}">
                  <a16:creationId xmlns:a16="http://schemas.microsoft.com/office/drawing/2014/main" id="{6E814945-2C34-8E66-F07E-3293B49AE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altLang="hu-HU">
                <a:latin typeface="Arial" panose="020B0604020202020204" pitchFamily="34" charset="0"/>
              </a:endParaRPr>
            </a:p>
          </p:txBody>
        </p:sp>
        <p:sp>
          <p:nvSpPr>
            <p:cNvPr id="129029" name="Line 5">
              <a:extLst>
                <a:ext uri="{FF2B5EF4-FFF2-40B4-BE49-F238E27FC236}">
                  <a16:creationId xmlns:a16="http://schemas.microsoft.com/office/drawing/2014/main" id="{FA6FE5AF-2A70-4391-D0DD-33441E1A9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045FB348-9388-1ADA-B8B4-646D97C29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1E33A2D3-E67C-7EE1-BBC6-A324890AF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29032" name="Rectangle 8">
            <a:extLst>
              <a:ext uri="{FF2B5EF4-FFF2-40B4-BE49-F238E27FC236}">
                <a16:creationId xmlns:a16="http://schemas.microsoft.com/office/drawing/2014/main" id="{702E2B56-EEF9-6010-6761-EEE08E315C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129033" name="Rectangle 9">
            <a:extLst>
              <a:ext uri="{FF2B5EF4-FFF2-40B4-BE49-F238E27FC236}">
                <a16:creationId xmlns:a16="http://schemas.microsoft.com/office/drawing/2014/main" id="{59E57B12-08A8-FBD8-0187-BCF3B29EC6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hu-HU" altLang="hu-HU"/>
          </a:p>
        </p:txBody>
      </p:sp>
      <p:sp>
        <p:nvSpPr>
          <p:cNvPr id="129034" name="Rectangle 10">
            <a:extLst>
              <a:ext uri="{FF2B5EF4-FFF2-40B4-BE49-F238E27FC236}">
                <a16:creationId xmlns:a16="http://schemas.microsoft.com/office/drawing/2014/main" id="{D1C0E64B-1D84-66AE-57F1-AE8505F546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3075B-5BF9-453E-8A5A-9260185504BE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8403D8-8AD5-D518-FD34-83326F9778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2213" y="1263650"/>
            <a:ext cx="7700962" cy="1444625"/>
          </a:xfrm>
        </p:spPr>
        <p:txBody>
          <a:bodyPr/>
          <a:lstStyle/>
          <a:p>
            <a:pPr algn="ctr"/>
            <a:r>
              <a:rPr lang="hu-HU" altLang="hu-HU" sz="3400" b="1"/>
              <a:t>A SEMMELWEIS ALUMNI IGAZGATÓSÁG MODERNIZÁLÁSA</a:t>
            </a:r>
            <a:r>
              <a:rPr lang="hu-HU" altLang="hu-HU" sz="3000"/>
              <a:t> </a:t>
            </a:r>
            <a:br>
              <a:rPr lang="hu-HU" altLang="hu-HU" sz="3000"/>
            </a:br>
            <a:endParaRPr lang="hu-HU" altLang="hu-HU" sz="3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10DF5B-38C9-9AD4-C9AF-34E754390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89213" y="2781300"/>
            <a:ext cx="5006975" cy="647700"/>
          </a:xfrm>
        </p:spPr>
        <p:txBody>
          <a:bodyPr/>
          <a:lstStyle/>
          <a:p>
            <a:r>
              <a:rPr lang="hu-HU" altLang="hu-HU" sz="3500" b="1">
                <a:latin typeface="Arial" panose="020B0604020202020204" pitchFamily="34" charset="0"/>
              </a:rPr>
              <a:t>Új időknek új szavai</a:t>
            </a:r>
            <a:endParaRPr lang="hu-HU" altLang="hu-H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FEF35B4-FE2B-4362-D954-A45180E15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014913"/>
            <a:ext cx="56896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sz="1800" b="1">
                <a:latin typeface="Arial" panose="020B0604020202020204" pitchFamily="34" charset="0"/>
              </a:rPr>
              <a:t>dr. Oláh Dániel</a:t>
            </a:r>
          </a:p>
          <a:p>
            <a:pPr algn="ctr"/>
            <a:r>
              <a:rPr lang="hu-HU" altLang="hu-HU" sz="1800" b="1">
                <a:latin typeface="Arial" panose="020B0604020202020204" pitchFamily="34" charset="0"/>
              </a:rPr>
              <a:t>2016.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A2A5012-EF08-3CE5-88F2-6ED48A31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27425"/>
            <a:ext cx="91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724BDCC2-972B-8F3C-2FF0-234E2292D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000" b="1"/>
              <a:t>JELEN – FEJLESZTÉSI ÍV ORIGÓJA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607FB07-ABC8-0318-ECC8-4F87705DD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700213"/>
            <a:ext cx="7305675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Strukturális összevonás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Minden működik, ami eddig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Plusz lehetőségek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Párhuzamosságok kiszűrve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Hatékonyság nő – kevesebb pénzből több /szolgáltatás, munkaerő/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Új szervezeti működési rend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Egyértelmű, pontos, átfogó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Szabályozott egyetemi elhelyezkedés – SZMSZ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Szabályzatok újraformálása – hirdetés, bevételek kezelése, költségvetés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Szolgáltatások, szakmai fejlesztések háttere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Egységes arculat, egységes kommunikáció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Fokozza a hozzáférhetőséget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Következetesség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Fundraising megteremtésének lehetősége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„Kapcsolati háló, beáramló tudás”</a:t>
            </a:r>
          </a:p>
          <a:p>
            <a:pPr lvl="1">
              <a:lnSpc>
                <a:spcPct val="80000"/>
              </a:lnSpc>
            </a:pPr>
            <a:r>
              <a:rPr lang="hu-HU" altLang="hu-HU" sz="1600">
                <a:latin typeface="Arial" panose="020B0604020202020204" pitchFamily="34" charset="0"/>
              </a:rPr>
              <a:t>Életpálya lehetőségek, ív a „gólyától a nyugdíjig”</a:t>
            </a:r>
          </a:p>
          <a:p>
            <a:pPr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Szolgáltatói szemlélet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5851F6F0-9C80-DD5A-B320-A79F854A2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000" b="1"/>
              <a:t>ÖSSZEFOGLALÁS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84E48B4-81EF-8C6C-880D-5A9EA2552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70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A szervezetfejlesztés sikeres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Célcsoportnak megfelelő irányok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Nemzetközi kapcsolati háló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Együttműködések, például Semmelweis Baráti Kör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Szolgáltatói szemléletet képvisel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Az egyetem van a hallgatókért és végzettjeiért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Egészségügyi összefogás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Új hallgatói karrierlehetőségek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E-health, m-health fejlesztési pontok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Infrastruktúra fejlesztése megkezdődött</a:t>
            </a:r>
          </a:p>
          <a:p>
            <a:pPr>
              <a:lnSpc>
                <a:spcPct val="90000"/>
              </a:lnSpc>
            </a:pPr>
            <a:r>
              <a:rPr lang="hu-HU" altLang="hu-HU" sz="2200">
                <a:latin typeface="Arial" panose="020B0604020202020204" pitchFamily="34" charset="0"/>
              </a:rPr>
              <a:t>Szponzoráció, forrásteremtés, rendezvényszervezés, arculat, szakmai fejlődés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2D656DEA-4056-A881-05C7-5C1D6186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TARTALOM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4EAD7B04-31BF-4D88-4F38-49950EC8C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39875"/>
            <a:ext cx="8458200" cy="5273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600">
                <a:latin typeface="Arial" panose="020B0604020202020204" pitchFamily="34" charset="0"/>
              </a:rPr>
              <a:t>Előzmények – Szervezetfejlesztés háttere</a:t>
            </a:r>
          </a:p>
          <a:p>
            <a:pPr>
              <a:lnSpc>
                <a:spcPct val="90000"/>
              </a:lnSpc>
            </a:pPr>
            <a:endParaRPr lang="hu-HU" altLang="hu-HU" sz="26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600">
                <a:latin typeface="Arial" panose="020B0604020202020204" pitchFamily="34" charset="0"/>
              </a:rPr>
              <a:t>Összevonás – Alumni, DPR, Karrierközpont</a:t>
            </a:r>
          </a:p>
          <a:p>
            <a:pPr>
              <a:lnSpc>
                <a:spcPct val="90000"/>
              </a:lnSpc>
            </a:pPr>
            <a:endParaRPr lang="hu-HU" altLang="hu-HU" sz="26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600">
                <a:latin typeface="Arial" panose="020B0604020202020204" pitchFamily="34" charset="0"/>
              </a:rPr>
              <a:t>Tervek – Az első év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Arculat, adatbázis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Szakmai fejlesztések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DPR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Szolgáltatás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Kártya, flotta</a:t>
            </a:r>
          </a:p>
          <a:p>
            <a:pPr lvl="1">
              <a:lnSpc>
                <a:spcPct val="90000"/>
              </a:lnSpc>
            </a:pPr>
            <a:r>
              <a:rPr lang="hu-HU" altLang="hu-HU" sz="1900"/>
              <a:t>Rendezvények</a:t>
            </a:r>
          </a:p>
          <a:p>
            <a:pPr>
              <a:lnSpc>
                <a:spcPct val="90000"/>
              </a:lnSpc>
            </a:pPr>
            <a:endParaRPr lang="hu-HU" altLang="hu-HU" sz="2100"/>
          </a:p>
          <a:p>
            <a:pPr>
              <a:lnSpc>
                <a:spcPct val="90000"/>
              </a:lnSpc>
            </a:pPr>
            <a:r>
              <a:rPr lang="hu-HU" altLang="hu-HU" sz="3000">
                <a:latin typeface="Arial" panose="020B0604020202020204" pitchFamily="34" charset="0"/>
              </a:rPr>
              <a:t>Összefoglalás</a:t>
            </a:r>
          </a:p>
          <a:p>
            <a:pPr>
              <a:lnSpc>
                <a:spcPct val="90000"/>
              </a:lnSpc>
            </a:pPr>
            <a:endParaRPr lang="hu-HU" altLang="hu-HU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DB5465CB-3DA7-1B7F-A0A5-067155E29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r>
              <a:rPr lang="hu-HU" altLang="hu-HU" sz="3000" b="1"/>
              <a:t>SZERVEZETFEJLESZTÉS HÁTTERE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319B6DC-A68C-0027-F54D-AC0CCF2BC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914900"/>
          </a:xfrm>
        </p:spPr>
        <p:txBody>
          <a:bodyPr/>
          <a:lstStyle/>
          <a:p>
            <a:r>
              <a:rPr lang="hu-HU" altLang="hu-HU" sz="2500" b="1">
                <a:latin typeface="Arial" panose="020B0604020202020204" pitchFamily="34" charset="0"/>
              </a:rPr>
              <a:t>Felsőoktatás elvárásainak változása</a:t>
            </a:r>
          </a:p>
          <a:p>
            <a:pPr lvl="1"/>
            <a:r>
              <a:rPr lang="hu-HU" altLang="hu-HU" sz="2100">
                <a:latin typeface="Arial" panose="020B0604020202020204" pitchFamily="34" charset="0"/>
              </a:rPr>
              <a:t>Egészségügyi felsőoktatás – követi a technikai fejlődést</a:t>
            </a:r>
          </a:p>
          <a:p>
            <a:pPr lvl="1"/>
            <a:r>
              <a:rPr lang="hu-HU" altLang="hu-HU" sz="2100">
                <a:latin typeface="Arial" panose="020B0604020202020204" pitchFamily="34" charset="0"/>
              </a:rPr>
              <a:t>Biopszichoszociális modell vs. hagyományos orvoskép – nemcsak a betegséget, hanem a beteget!</a:t>
            </a:r>
          </a:p>
          <a:p>
            <a:pPr lvl="2"/>
            <a:r>
              <a:rPr lang="hu-HU" altLang="hu-HU" sz="2000">
                <a:latin typeface="Arial" panose="020B0604020202020204" pitchFamily="34" charset="0"/>
              </a:rPr>
              <a:t>Speciális szakterületek</a:t>
            </a:r>
          </a:p>
          <a:p>
            <a:pPr lvl="1"/>
            <a:r>
              <a:rPr lang="hu-HU" altLang="hu-HU" sz="2100">
                <a:latin typeface="Arial" panose="020B0604020202020204" pitchFamily="34" charset="0"/>
              </a:rPr>
              <a:t>Piaci elvárások az egyetemek felé – értékes munkaerő, önálló, kreatív szakembergárda</a:t>
            </a:r>
          </a:p>
          <a:p>
            <a:r>
              <a:rPr lang="hu-HU" altLang="hu-HU" sz="2500" b="1">
                <a:latin typeface="Arial" panose="020B0604020202020204" pitchFamily="34" charset="0"/>
              </a:rPr>
              <a:t>Kiegészítő szolgáltatások megjelenése a felsőoktatásban</a:t>
            </a:r>
          </a:p>
          <a:p>
            <a:r>
              <a:rPr lang="hu-HU" altLang="hu-HU" sz="2500" b="1">
                <a:latin typeface="Arial" panose="020B0604020202020204" pitchFamily="34" charset="0"/>
              </a:rPr>
              <a:t>Semmelweis Egyetem elköteleződése</a:t>
            </a:r>
          </a:p>
          <a:p>
            <a:pPr lvl="1"/>
            <a:r>
              <a:rPr lang="hu-HU" altLang="hu-HU" sz="2100" b="1">
                <a:latin typeface="Arial" panose="020B0604020202020204" pitchFamily="34" charset="0"/>
              </a:rPr>
              <a:t>TÁMOP és egyéb projektek, pályázatok</a:t>
            </a:r>
          </a:p>
          <a:p>
            <a:endParaRPr lang="hu-HU" altLang="hu-HU" sz="2500">
              <a:latin typeface="Calibri" panose="020F0502020204030204" pitchFamily="34" charset="0"/>
            </a:endParaRPr>
          </a:p>
          <a:p>
            <a:endParaRPr lang="hu-HU" altLang="hu-HU" sz="2500">
              <a:latin typeface="Calibri" panose="020F0502020204030204" pitchFamily="34" charset="0"/>
            </a:endParaRPr>
          </a:p>
          <a:p>
            <a:pPr lvl="1"/>
            <a:endParaRPr lang="hu-HU" altLang="hu-HU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AE4982E-B14B-70D0-74F7-530C7488D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000" b="1"/>
              <a:t>ÚJ EGYETEMI SZOLGÁLTATÁSOK</a:t>
            </a:r>
            <a:endParaRPr lang="hu-HU" altLang="hu-HU" sz="3000" b="1">
              <a:latin typeface="Calibri" panose="020F0502020204030204" pitchFamily="34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4473F1E4-50C0-1275-77AC-3CDB79760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r>
              <a:rPr lang="hu-HU" altLang="hu-HU" sz="2500">
                <a:latin typeface="Arial" panose="020B0604020202020204" pitchFamily="34" charset="0"/>
              </a:rPr>
              <a:t>Helyszín – Semmelweis Egyetem</a:t>
            </a:r>
          </a:p>
          <a:p>
            <a:r>
              <a:rPr lang="hu-HU" altLang="hu-HU" sz="2500">
                <a:latin typeface="Arial" panose="020B0604020202020204" pitchFamily="34" charset="0"/>
              </a:rPr>
              <a:t>2009 – létrejön a Karrierközpont, Alumni Iroda, Diplomás Pályakövető Rendszer</a:t>
            </a:r>
          </a:p>
          <a:p>
            <a:r>
              <a:rPr lang="hu-HU" altLang="hu-HU" sz="2500">
                <a:latin typeface="Arial" panose="020B0604020202020204" pitchFamily="34" charset="0"/>
              </a:rPr>
              <a:t>Az irodák fejlődése párhuzamosan</a:t>
            </a:r>
          </a:p>
          <a:p>
            <a:r>
              <a:rPr lang="hu-HU" altLang="hu-HU" sz="2500">
                <a:latin typeface="Arial" panose="020B0604020202020204" pitchFamily="34" charset="0"/>
              </a:rPr>
              <a:t>Külön szervezés, irányítás</a:t>
            </a:r>
          </a:p>
          <a:p>
            <a:r>
              <a:rPr lang="hu-HU" altLang="hu-HU" sz="2500">
                <a:latin typeface="Arial" panose="020B0604020202020204" pitchFamily="34" charset="0"/>
              </a:rPr>
              <a:t>Szakmai fejlesztés – elsődleges</a:t>
            </a:r>
          </a:p>
          <a:p>
            <a:r>
              <a:rPr lang="hu-HU" altLang="hu-HU" sz="2500">
                <a:latin typeface="Arial" panose="020B0604020202020204" pitchFamily="34" charset="0"/>
              </a:rPr>
              <a:t>Pályázati forrás – TÁMOP</a:t>
            </a:r>
          </a:p>
          <a:p>
            <a:pPr lvl="1"/>
            <a:r>
              <a:rPr lang="hu-HU" altLang="hu-HU" sz="2100">
                <a:latin typeface="Arial" panose="020B0604020202020204" pitchFamily="34" charset="0"/>
              </a:rPr>
              <a:t>Fenntartási kötelezettség </a:t>
            </a:r>
          </a:p>
          <a:p>
            <a:pPr lvl="1"/>
            <a:r>
              <a:rPr lang="hu-HU" altLang="hu-HU" sz="2100">
                <a:latin typeface="Arial" panose="020B0604020202020204" pitchFamily="34" charset="0"/>
              </a:rPr>
              <a:t>Szakemberhiány</a:t>
            </a:r>
          </a:p>
          <a:p>
            <a:pPr lvl="1"/>
            <a:endParaRPr lang="hu-HU" altLang="hu-HU" sz="21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hu-HU" altLang="hu-HU" sz="2500">
              <a:latin typeface="Arial" panose="020B0604020202020204" pitchFamily="34" charset="0"/>
            </a:endParaRPr>
          </a:p>
          <a:p>
            <a:endParaRPr lang="hu-HU" altLang="hu-HU" sz="2500">
              <a:latin typeface="Calibri" panose="020F0502020204030204" pitchFamily="34" charset="0"/>
            </a:endParaRPr>
          </a:p>
          <a:p>
            <a:endParaRPr lang="hu-HU" altLang="hu-HU" sz="25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8DD9D0B3-F7FE-E0F4-5AFE-CC51ACBDD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000" b="1"/>
              <a:t>SZOLGÁLTATÓI KÖZPONTOK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C8D4EC0-5E96-AD21-BF71-2CC55EE30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400" b="1">
                <a:latin typeface="Arial" panose="020B0604020202020204" pitchFamily="34" charset="0"/>
              </a:rPr>
              <a:t>Karrierközpont feladatai, céljai</a:t>
            </a:r>
          </a:p>
          <a:p>
            <a:pPr lvl="1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Karriertanácsadás, karrierépítés</a:t>
            </a:r>
          </a:p>
          <a:p>
            <a:pPr lvl="1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Hallgatók egyetemi éveinek támogatása, karriertervezés</a:t>
            </a:r>
          </a:p>
          <a:p>
            <a:pPr lvl="1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Életpályamodell kialakítása</a:t>
            </a:r>
          </a:p>
          <a:p>
            <a:pPr lvl="1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Magyar munkaerőpiac erősítése</a:t>
            </a:r>
          </a:p>
          <a:p>
            <a:pPr lvl="1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Gyakorlatok és a későbbi munka összekötése</a:t>
            </a:r>
          </a:p>
          <a:p>
            <a:pPr>
              <a:lnSpc>
                <a:spcPct val="80000"/>
              </a:lnSpc>
            </a:pPr>
            <a:r>
              <a:rPr lang="hu-HU" altLang="hu-HU" sz="2400" b="1">
                <a:latin typeface="Arial" panose="020B0604020202020204" pitchFamily="34" charset="0"/>
              </a:rPr>
              <a:t>Megvalósítás eszközei</a:t>
            </a:r>
          </a:p>
          <a:p>
            <a:pPr lvl="2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Marketing és kommunikáció</a:t>
            </a:r>
          </a:p>
          <a:p>
            <a:pPr lvl="3">
              <a:lnSpc>
                <a:spcPct val="80000"/>
              </a:lnSpc>
            </a:pPr>
            <a:r>
              <a:rPr lang="hu-HU" altLang="hu-HU" sz="1700">
                <a:latin typeface="Arial" panose="020B0604020202020204" pitchFamily="34" charset="0"/>
              </a:rPr>
              <a:t>Honlap, kiadványok, rendezvények </a:t>
            </a:r>
          </a:p>
          <a:p>
            <a:pPr lvl="2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Szolgáltatások</a:t>
            </a:r>
          </a:p>
          <a:p>
            <a:pPr lvl="3">
              <a:lnSpc>
                <a:spcPct val="80000"/>
              </a:lnSpc>
            </a:pPr>
            <a:r>
              <a:rPr lang="hu-HU" altLang="hu-HU" sz="1700">
                <a:latin typeface="Arial" panose="020B0604020202020204" pitchFamily="34" charset="0"/>
              </a:rPr>
              <a:t>Egyéni és csoportos foglalkozások, tanácsadói hálózat</a:t>
            </a:r>
          </a:p>
          <a:p>
            <a:pPr lvl="3">
              <a:lnSpc>
                <a:spcPct val="80000"/>
              </a:lnSpc>
            </a:pPr>
            <a:r>
              <a:rPr lang="hu-HU" altLang="hu-HU" sz="1700">
                <a:latin typeface="Arial" panose="020B0604020202020204" pitchFamily="34" charset="0"/>
              </a:rPr>
              <a:t>Tanulást segítő klubok</a:t>
            </a:r>
          </a:p>
          <a:p>
            <a:pPr lvl="3">
              <a:lnSpc>
                <a:spcPct val="80000"/>
              </a:lnSpc>
            </a:pPr>
            <a:r>
              <a:rPr lang="hu-HU" altLang="hu-HU" sz="1700">
                <a:latin typeface="Arial" panose="020B0604020202020204" pitchFamily="34" charset="0"/>
              </a:rPr>
              <a:t>Egyetemi polgárok életét megkönnyítő szolgáltatások</a:t>
            </a:r>
          </a:p>
          <a:p>
            <a:pPr lvl="4">
              <a:lnSpc>
                <a:spcPct val="80000"/>
              </a:lnSpc>
            </a:pPr>
            <a:r>
              <a:rPr lang="hu-HU" altLang="hu-HU" sz="1700">
                <a:latin typeface="Arial" panose="020B0604020202020204" pitchFamily="34" charset="0"/>
              </a:rPr>
              <a:t>Kedvezmények, kulturális programok</a:t>
            </a:r>
          </a:p>
          <a:p>
            <a:pPr lvl="2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HuMánia – pályaszocializációs műhely</a:t>
            </a:r>
          </a:p>
          <a:p>
            <a:pPr lvl="2">
              <a:lnSpc>
                <a:spcPct val="80000"/>
              </a:lnSpc>
            </a:pPr>
            <a:r>
              <a:rPr lang="hu-HU" altLang="hu-HU" sz="2000">
                <a:latin typeface="Arial" panose="020B0604020202020204" pitchFamily="34" charset="0"/>
              </a:rPr>
              <a:t>Diáktanácsadó, pszichológiai tanácsadó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u-HU" altLang="hu-HU" sz="24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70F448D7-4A5D-9D8F-6B04-91AD72777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500" b="1">
                <a:latin typeface="Arial" panose="020B0604020202020204" pitchFamily="34" charset="0"/>
              </a:rPr>
              <a:t>Alumni Iroda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„Öregdiák” kapcsolattartás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Végzettek és a jelenlegi hallgatók összekapcsolása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Eszközök</a:t>
            </a:r>
          </a:p>
          <a:p>
            <a:pPr lvl="2">
              <a:lnSpc>
                <a:spcPct val="90000"/>
              </a:lnSpc>
            </a:pPr>
            <a:r>
              <a:rPr lang="hu-HU" altLang="hu-HU" sz="2000">
                <a:latin typeface="Arial" panose="020B0604020202020204" pitchFamily="34" charset="0"/>
              </a:rPr>
              <a:t>Rendezvények, honlap</a:t>
            </a:r>
          </a:p>
          <a:p>
            <a:pPr lvl="2">
              <a:lnSpc>
                <a:spcPct val="90000"/>
              </a:lnSpc>
            </a:pPr>
            <a:r>
              <a:rPr lang="hu-HU" altLang="hu-HU" sz="2000">
                <a:latin typeface="Arial" panose="020B0604020202020204" pitchFamily="34" charset="0"/>
              </a:rPr>
              <a:t>Felmérések</a:t>
            </a:r>
          </a:p>
          <a:p>
            <a:pPr>
              <a:lnSpc>
                <a:spcPct val="90000"/>
              </a:lnSpc>
            </a:pPr>
            <a:r>
              <a:rPr lang="hu-HU" altLang="hu-HU" sz="2500" b="1">
                <a:latin typeface="Arial" panose="020B0604020202020204" pitchFamily="34" charset="0"/>
              </a:rPr>
              <a:t>Diplomás Pályakövető Rendszer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Önálló iroda – később Karrierközpont része</a:t>
            </a:r>
          </a:p>
          <a:p>
            <a:pPr lvl="2">
              <a:lnSpc>
                <a:spcPct val="90000"/>
              </a:lnSpc>
            </a:pPr>
            <a:r>
              <a:rPr lang="hu-HU" altLang="hu-HU" sz="2000">
                <a:latin typeface="Arial" panose="020B0604020202020204" pitchFamily="34" charset="0"/>
              </a:rPr>
              <a:t>Anyagi erőforrás hiánya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Törvényi kötelezettség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Végzettek visszajelzése</a:t>
            </a:r>
          </a:p>
          <a:p>
            <a:pPr lvl="1">
              <a:lnSpc>
                <a:spcPct val="90000"/>
              </a:lnSpc>
            </a:pPr>
            <a:r>
              <a:rPr lang="hu-HU" altLang="hu-HU" sz="2100">
                <a:latin typeface="Arial" panose="020B0604020202020204" pitchFamily="34" charset="0"/>
              </a:rPr>
              <a:t>Tudományos módszerekkel</a:t>
            </a:r>
          </a:p>
          <a:p>
            <a:pPr lvl="2">
              <a:lnSpc>
                <a:spcPct val="90000"/>
              </a:lnSpc>
            </a:pPr>
            <a:r>
              <a:rPr lang="hu-HU" altLang="hu-HU" sz="2000">
                <a:latin typeface="Arial" panose="020B0604020202020204" pitchFamily="34" charset="0"/>
              </a:rPr>
              <a:t>Célzott kérdőívek, statisztikák, beszámolók</a:t>
            </a:r>
          </a:p>
          <a:p>
            <a:pPr lvl="1">
              <a:lnSpc>
                <a:spcPct val="90000"/>
              </a:lnSpc>
            </a:pPr>
            <a:endParaRPr lang="hu-HU" altLang="hu-HU" sz="21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hu-HU" altLang="hu-HU" sz="2500"/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2FBA4170-45F0-CEDF-A7AF-6DAB227D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8913"/>
            <a:ext cx="2159000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>
            <a:extLst>
              <a:ext uri="{FF2B5EF4-FFF2-40B4-BE49-F238E27FC236}">
                <a16:creationId xmlns:a16="http://schemas.microsoft.com/office/drawing/2014/main" id="{0F128234-A41A-34DA-1819-842F81FF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91122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5">
            <a:extLst>
              <a:ext uri="{FF2B5EF4-FFF2-40B4-BE49-F238E27FC236}">
                <a16:creationId xmlns:a16="http://schemas.microsoft.com/office/drawing/2014/main" id="{F3C8350D-5FAB-D066-37B2-8BCAAA7E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9275"/>
            <a:ext cx="320833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373C182C-E6D2-F115-C8C0-617835980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ÖSSZEVONÁS </a:t>
            </a:r>
          </a:p>
        </p:txBody>
      </p:sp>
      <p:pic>
        <p:nvPicPr>
          <p:cNvPr id="140291" name="Picture 3">
            <a:extLst>
              <a:ext uri="{FF2B5EF4-FFF2-40B4-BE49-F238E27FC236}">
                <a16:creationId xmlns:a16="http://schemas.microsoft.com/office/drawing/2014/main" id="{A0FF5256-41EB-C7EB-0257-420DD37F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993063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3DF7339D-5D16-493E-8964-F65FAB02F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SZOLGÁLTATÁSOK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F3870D5-05BA-5B82-B75D-6CD6163A9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481512"/>
          </a:xfrm>
        </p:spPr>
        <p:txBody>
          <a:bodyPr/>
          <a:lstStyle/>
          <a:p>
            <a:r>
              <a:rPr lang="hu-HU" altLang="hu-HU"/>
              <a:t>Profilkezelő online felület</a:t>
            </a:r>
          </a:p>
          <a:p>
            <a:pPr lvl="1"/>
            <a:r>
              <a:rPr lang="hu-HU" altLang="hu-HU"/>
              <a:t>Kapocs, álláskeresés, egészségügy, partneri hálózat, fundraising, ösztöndíjak, kommunikáció</a:t>
            </a:r>
          </a:p>
          <a:p>
            <a:r>
              <a:rPr lang="hu-HU" altLang="hu-HU"/>
              <a:t>Semmelweis Alumni Kártya</a:t>
            </a:r>
          </a:p>
          <a:p>
            <a:r>
              <a:rPr lang="hu-HU" altLang="hu-HU"/>
              <a:t>Semmelweis Alumni Flotta</a:t>
            </a:r>
          </a:p>
          <a:p>
            <a:r>
              <a:rPr lang="hu-HU" altLang="hu-HU"/>
              <a:t>Rendezvények</a:t>
            </a:r>
          </a:p>
          <a:p>
            <a:r>
              <a:rPr lang="hu-HU" altLang="hu-HU"/>
              <a:t>Kiadványok</a:t>
            </a:r>
          </a:p>
          <a:p>
            <a:r>
              <a:rPr lang="hu-HU" altLang="hu-HU"/>
              <a:t>Termékek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BD8A497-9D56-733B-289F-153E05D9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RENDEZVÉNYEK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18F6879-FF77-5B5C-BEAE-BB1A401F1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Karriernap és állásbörze</a:t>
            </a:r>
          </a:p>
          <a:p>
            <a:r>
              <a:rPr lang="hu-HU" altLang="hu-HU"/>
              <a:t>Végzős Bál és Bankett</a:t>
            </a:r>
          </a:p>
          <a:p>
            <a:r>
              <a:rPr lang="hu-HU" altLang="hu-HU"/>
              <a:t>Pályaorientációs és készségfejlesztési nap</a:t>
            </a:r>
          </a:p>
          <a:p>
            <a:r>
              <a:rPr lang="hu-HU" altLang="hu-HU"/>
              <a:t>Alumni találkozó és Semmelweis Bál</a:t>
            </a:r>
          </a:p>
          <a:p>
            <a:r>
              <a:rPr lang="hu-HU" altLang="hu-HU"/>
              <a:t>Semmelweis Nyári Egyetem</a:t>
            </a:r>
          </a:p>
          <a:p>
            <a:r>
              <a:rPr lang="hu-HU" altLang="hu-HU"/>
              <a:t>Évfolyam-találkozók</a:t>
            </a:r>
          </a:p>
          <a:p>
            <a:pPr>
              <a:buFont typeface="Wingdings" panose="05000000000000000000" pitchFamily="2" charset="2"/>
              <a:buNone/>
            </a:pPr>
            <a:endParaRPr lang="hu-HU" altLang="hu-HU"/>
          </a:p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ldas">
  <a:themeElements>
    <a:clrScheme name="Holdas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Holdas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Holdas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das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das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943</TotalTime>
  <Words>428</Words>
  <Application>Microsoft Office PowerPoint</Application>
  <PresentationFormat>Diavetítés a képernyőre (4:3 oldalarány)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Calibri</vt:lpstr>
      <vt:lpstr>Holdas</vt:lpstr>
      <vt:lpstr>A SEMMELWEIS ALUMNI IGAZGATÓSÁG MODERNIZÁLÁSA  </vt:lpstr>
      <vt:lpstr>TARTALOM</vt:lpstr>
      <vt:lpstr>SZERVEZETFEJLESZTÉS HÁTTERE</vt:lpstr>
      <vt:lpstr>ÚJ EGYETEMI SZOLGÁLTATÁSOK</vt:lpstr>
      <vt:lpstr>SZOLGÁLTATÓI KÖZPONTOK</vt:lpstr>
      <vt:lpstr>PowerPoint-bemutató</vt:lpstr>
      <vt:lpstr>ÖSSZEVONÁS </vt:lpstr>
      <vt:lpstr>SZOLGÁLTATÁSOK</vt:lpstr>
      <vt:lpstr>RENDEZVÉNYEK</vt:lpstr>
      <vt:lpstr>JELEN – FEJLESZTÉSI ÍV ORIGÓJA</vt:lpstr>
      <vt:lpstr>ÖSSZEFOGLALÁS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SZERVEZETFEJLESZTÉS A SEMMELWEIS EGYETEMEN </dc:title>
  <dc:creator>dani</dc:creator>
  <cp:lastModifiedBy>Csokonai Dániel (EOK Informatika)</cp:lastModifiedBy>
  <cp:revision>101</cp:revision>
  <dcterms:created xsi:type="dcterms:W3CDTF">2015-07-06T13:44:59Z</dcterms:created>
  <dcterms:modified xsi:type="dcterms:W3CDTF">2023-01-25T09:09:11Z</dcterms:modified>
</cp:coreProperties>
</file>