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60" r:id="rId5"/>
    <p:sldId id="258" r:id="rId6"/>
    <p:sldId id="276" r:id="rId7"/>
    <p:sldId id="263" r:id="rId8"/>
    <p:sldId id="264" r:id="rId9"/>
    <p:sldId id="277" r:id="rId10"/>
    <p:sldId id="267" r:id="rId11"/>
    <p:sldId id="257" r:id="rId12"/>
    <p:sldId id="268" r:id="rId13"/>
    <p:sldId id="269" r:id="rId14"/>
    <p:sldId id="273" r:id="rId15"/>
    <p:sldId id="270" r:id="rId16"/>
    <p:sldId id="298" r:id="rId17"/>
    <p:sldId id="299" r:id="rId18"/>
    <p:sldId id="271" r:id="rId19"/>
    <p:sldId id="279" r:id="rId20"/>
    <p:sldId id="284" r:id="rId21"/>
    <p:sldId id="278" r:id="rId22"/>
    <p:sldId id="280" r:id="rId23"/>
    <p:sldId id="296" r:id="rId24"/>
    <p:sldId id="288" r:id="rId25"/>
    <p:sldId id="290" r:id="rId26"/>
    <p:sldId id="272" r:id="rId27"/>
    <p:sldId id="286" r:id="rId28"/>
    <p:sldId id="287" r:id="rId29"/>
    <p:sldId id="291" r:id="rId30"/>
    <p:sldId id="292" r:id="rId31"/>
    <p:sldId id="289" r:id="rId32"/>
    <p:sldId id="274" r:id="rId33"/>
    <p:sldId id="275" r:id="rId34"/>
    <p:sldId id="293" r:id="rId35"/>
    <p:sldId id="283" r:id="rId36"/>
    <p:sldId id="295" r:id="rId37"/>
    <p:sldId id="282" r:id="rId38"/>
    <p:sldId id="281" r:id="rId39"/>
    <p:sldId id="285" r:id="rId40"/>
    <p:sldId id="297" r:id="rId41"/>
  </p:sldIdLst>
  <p:sldSz cx="12192000" cy="6858000"/>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187" y="2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p>
        </p:txBody>
      </p:sp>
      <p:sp>
        <p:nvSpPr>
          <p:cNvPr id="4" name="Dátum helye 3"/>
          <p:cNvSpPr>
            <a:spLocks noGrp="1"/>
          </p:cNvSpPr>
          <p:nvPr>
            <p:ph type="dt" sz="half" idx="10"/>
          </p:nvPr>
        </p:nvSpPr>
        <p:spPr/>
        <p:txBody>
          <a:bodyPr/>
          <a:lstStyle>
            <a:lvl1pPr>
              <a:defRPr/>
            </a:lvl1pPr>
          </a:lstStyle>
          <a:p>
            <a:pPr>
              <a:defRPr/>
            </a:pPr>
            <a:fld id="{4746E956-BDC2-4B9E-AB24-2835536C33B4}" type="datetimeFigureOut">
              <a:rPr lang="hu-HU"/>
              <a:pPr>
                <a:defRPr/>
              </a:pPr>
              <a:t>2023. 06. 06.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EA6F2C51-8373-44A2-A422-67C95BCB4482}"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pPr>
              <a:defRPr/>
            </a:pPr>
            <a:fld id="{D0B29B7E-F832-4728-8573-2834C313A2B0}" type="datetimeFigureOut">
              <a:rPr lang="hu-HU"/>
              <a:pPr>
                <a:defRPr/>
              </a:pPr>
              <a:t>2023. 06. 06.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E0CAF66-37D0-46CC-BE6A-CCB444F06F38}"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pPr>
              <a:defRPr/>
            </a:pPr>
            <a:fld id="{B1379622-46A0-489A-8ADD-D7E3E1A892B3}" type="datetimeFigureOut">
              <a:rPr lang="hu-HU"/>
              <a:pPr>
                <a:defRPr/>
              </a:pPr>
              <a:t>2023. 06. 06.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BC9E677E-7339-4C57-882A-582848F7FA8E}"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lvl1pPr>
              <a:defRPr/>
            </a:lvl1pPr>
          </a:lstStyle>
          <a:p>
            <a:pPr>
              <a:defRPr/>
            </a:pPr>
            <a:fld id="{188C33FF-C39F-467F-B4CD-6546230B98BD}" type="datetimeFigureOut">
              <a:rPr lang="hu-HU"/>
              <a:pPr>
                <a:defRPr/>
              </a:pPr>
              <a:t>2023. 06. 06.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0B633A08-0750-4C03-A92D-F08DE5ECE72C}"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lvl1pPr>
              <a:defRPr/>
            </a:lvl1pPr>
          </a:lstStyle>
          <a:p>
            <a:pPr>
              <a:defRPr/>
            </a:pPr>
            <a:fld id="{BA07A068-23EB-49E9-B9BD-9682BBDA5474}" type="datetimeFigureOut">
              <a:rPr lang="hu-HU"/>
              <a:pPr>
                <a:defRPr/>
              </a:pPr>
              <a:t>2023. 06. 06.</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FD8B9446-2AAE-4087-B2C4-833DE777857F}"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3"/>
          <p:cNvSpPr>
            <a:spLocks noGrp="1"/>
          </p:cNvSpPr>
          <p:nvPr>
            <p:ph type="dt" sz="half" idx="10"/>
          </p:nvPr>
        </p:nvSpPr>
        <p:spPr/>
        <p:txBody>
          <a:bodyPr/>
          <a:lstStyle>
            <a:lvl1pPr>
              <a:defRPr/>
            </a:lvl1pPr>
          </a:lstStyle>
          <a:p>
            <a:pPr>
              <a:defRPr/>
            </a:pPr>
            <a:fld id="{295C96C0-ECF7-4DFB-B9BF-36707DA386AF}" type="datetimeFigureOut">
              <a:rPr lang="hu-HU"/>
              <a:pPr>
                <a:defRPr/>
              </a:pPr>
              <a:t>2023. 06. 06.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1640CCD8-DC0A-4C04-8277-5F7FF13975F9}"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3"/>
          <p:cNvSpPr>
            <a:spLocks noGrp="1"/>
          </p:cNvSpPr>
          <p:nvPr>
            <p:ph type="dt" sz="half" idx="10"/>
          </p:nvPr>
        </p:nvSpPr>
        <p:spPr/>
        <p:txBody>
          <a:bodyPr/>
          <a:lstStyle>
            <a:lvl1pPr>
              <a:defRPr/>
            </a:lvl1pPr>
          </a:lstStyle>
          <a:p>
            <a:pPr>
              <a:defRPr/>
            </a:pPr>
            <a:fld id="{0EB54EA8-6294-4545-873F-1D6D74AD5C37}" type="datetimeFigureOut">
              <a:rPr lang="hu-HU"/>
              <a:pPr>
                <a:defRPr/>
              </a:pPr>
              <a:t>2023. 06. 06.</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DCA5E4D5-980D-4188-9C2C-8FCB90B2AF59}"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3"/>
          <p:cNvSpPr>
            <a:spLocks noGrp="1"/>
          </p:cNvSpPr>
          <p:nvPr>
            <p:ph type="dt" sz="half" idx="10"/>
          </p:nvPr>
        </p:nvSpPr>
        <p:spPr/>
        <p:txBody>
          <a:bodyPr/>
          <a:lstStyle>
            <a:lvl1pPr>
              <a:defRPr/>
            </a:lvl1pPr>
          </a:lstStyle>
          <a:p>
            <a:pPr>
              <a:defRPr/>
            </a:pPr>
            <a:fld id="{4641380B-8E88-42BB-AE75-71F599AB6DE4}" type="datetimeFigureOut">
              <a:rPr lang="hu-HU"/>
              <a:pPr>
                <a:defRPr/>
              </a:pPr>
              <a:t>2023. 06. 06.</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46921A61-2509-427C-9E66-A6D3BF799B87}"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73EB4AD8-BC70-4C14-BCE9-81C41A7FC1D8}" type="datetimeFigureOut">
              <a:rPr lang="hu-HU"/>
              <a:pPr>
                <a:defRPr/>
              </a:pPr>
              <a:t>2023. 06. 06.</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3CA0A0FA-4DA6-473E-91F6-2072E507DEE7}"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3"/>
          <p:cNvSpPr>
            <a:spLocks noGrp="1"/>
          </p:cNvSpPr>
          <p:nvPr>
            <p:ph type="dt" sz="half" idx="10"/>
          </p:nvPr>
        </p:nvSpPr>
        <p:spPr/>
        <p:txBody>
          <a:bodyPr/>
          <a:lstStyle>
            <a:lvl1pPr>
              <a:defRPr/>
            </a:lvl1pPr>
          </a:lstStyle>
          <a:p>
            <a:pPr>
              <a:defRPr/>
            </a:pPr>
            <a:fld id="{22CC1AAB-F749-49A5-81CD-85C12B78B7AC}" type="datetimeFigureOut">
              <a:rPr lang="hu-HU"/>
              <a:pPr>
                <a:defRPr/>
              </a:pPr>
              <a:t>2023. 06. 06.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53606A41-3C32-40E4-8CD0-DDD5C5D07FCC}"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3"/>
          <p:cNvSpPr>
            <a:spLocks noGrp="1"/>
          </p:cNvSpPr>
          <p:nvPr>
            <p:ph type="dt" sz="half" idx="10"/>
          </p:nvPr>
        </p:nvSpPr>
        <p:spPr/>
        <p:txBody>
          <a:bodyPr/>
          <a:lstStyle>
            <a:lvl1pPr>
              <a:defRPr/>
            </a:lvl1pPr>
          </a:lstStyle>
          <a:p>
            <a:pPr>
              <a:defRPr/>
            </a:pPr>
            <a:fld id="{28EF31F1-BA09-4574-96E6-C060D0C1111E}" type="datetimeFigureOut">
              <a:rPr lang="hu-HU"/>
              <a:pPr>
                <a:defRPr/>
              </a:pPr>
              <a:t>2023. 06. 06.</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19BD7431-CC7C-49D9-B0D0-46F793134B18}"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a:t>Mintacím szerkesztése</a:t>
            </a:r>
          </a:p>
        </p:txBody>
      </p:sp>
      <p:sp>
        <p:nvSpPr>
          <p:cNvPr id="1027" name="Szöveg helye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6D6AA84-C1C3-41E2-AD6E-89502607192C}" type="datetimeFigureOut">
              <a:rPr lang="hu-HU"/>
              <a:pPr>
                <a:defRPr/>
              </a:pPr>
              <a:t>2023. 06. 06.</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14178C1-5125-418E-93BB-8351605895A8}"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aeek/"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rtlCol="0">
            <a:normAutofit fontScale="90000"/>
          </a:bodyPr>
          <a:lstStyle/>
          <a:p>
            <a:pPr fontAlgn="auto">
              <a:spcAft>
                <a:spcPts val="0"/>
              </a:spcAft>
              <a:defRPr/>
            </a:pPr>
            <a:r>
              <a:rPr lang="hu-HU" b="1" dirty="0"/>
              <a:t>Az Egészségügyi Tudományos Tanács a magyar közigazgatás egy fontos intézménye</a:t>
            </a:r>
          </a:p>
        </p:txBody>
      </p:sp>
      <p:sp>
        <p:nvSpPr>
          <p:cNvPr id="13314" name="Alcím 2"/>
          <p:cNvSpPr>
            <a:spLocks noGrp="1"/>
          </p:cNvSpPr>
          <p:nvPr>
            <p:ph type="subTitle" idx="1"/>
          </p:nvPr>
        </p:nvSpPr>
        <p:spPr>
          <a:xfrm>
            <a:off x="1524000" y="4664075"/>
            <a:ext cx="9144000" cy="2595563"/>
          </a:xfrm>
        </p:spPr>
        <p:txBody>
          <a:bodyPr/>
          <a:lstStyle/>
          <a:p>
            <a:r>
              <a:rPr lang="hu-HU"/>
              <a:t>Mandl József</a:t>
            </a:r>
          </a:p>
          <a:p>
            <a:endParaRPr lang="hu-HU"/>
          </a:p>
          <a:p>
            <a:endParaRPr lang="hu-HU"/>
          </a:p>
          <a:p>
            <a:r>
              <a:rPr lang="hu-HU"/>
              <a:t>Semmelweis Egyetem Baráti Kör</a:t>
            </a:r>
          </a:p>
          <a:p>
            <a:r>
              <a:rPr lang="hu-HU"/>
              <a:t>2018. szeptember 26.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Az ETT, mint utódszervezet létrehozása</a:t>
            </a:r>
          </a:p>
        </p:txBody>
      </p:sp>
      <p:sp>
        <p:nvSpPr>
          <p:cNvPr id="3" name="Tartalom helye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hu-HU" b="1" dirty="0"/>
              <a:t>1951: ETT tagjai: elnök</a:t>
            </a:r>
            <a:r>
              <a:rPr lang="hu-HU" dirty="0"/>
              <a:t>: </a:t>
            </a:r>
            <a:r>
              <a:rPr lang="hu-HU" b="1" dirty="0">
                <a:solidFill>
                  <a:srgbClr val="FF0000"/>
                </a:solidFill>
              </a:rPr>
              <a:t>Petényi Géza</a:t>
            </a:r>
            <a:r>
              <a:rPr lang="hu-HU" b="1" dirty="0"/>
              <a:t>, tagok: </a:t>
            </a:r>
            <a:r>
              <a:rPr lang="hu-HU" b="1" dirty="0" err="1">
                <a:solidFill>
                  <a:srgbClr val="FF0000"/>
                </a:solidFill>
              </a:rPr>
              <a:t>Alföldy</a:t>
            </a:r>
            <a:r>
              <a:rPr lang="hu-HU" b="1" dirty="0">
                <a:solidFill>
                  <a:srgbClr val="FF0000"/>
                </a:solidFill>
              </a:rPr>
              <a:t> Zoltán, </a:t>
            </a:r>
            <a:r>
              <a:rPr lang="hu-HU" b="1" dirty="0" err="1">
                <a:solidFill>
                  <a:srgbClr val="FF0000"/>
                </a:solidFill>
              </a:rPr>
              <a:t>Babics</a:t>
            </a:r>
            <a:r>
              <a:rPr lang="hu-HU" b="1" dirty="0">
                <a:solidFill>
                  <a:srgbClr val="FF0000"/>
                </a:solidFill>
              </a:rPr>
              <a:t> Antal, Bálint Péter, </a:t>
            </a:r>
            <a:r>
              <a:rPr lang="hu-HU" b="1" dirty="0" err="1">
                <a:solidFill>
                  <a:srgbClr val="FF0000"/>
                </a:solidFill>
              </a:rPr>
              <a:t>Dabis</a:t>
            </a:r>
            <a:r>
              <a:rPr lang="hu-HU" b="1" dirty="0">
                <a:solidFill>
                  <a:srgbClr val="FF0000"/>
                </a:solidFill>
              </a:rPr>
              <a:t> László, </a:t>
            </a:r>
            <a:r>
              <a:rPr lang="hu-HU" b="1" dirty="0" err="1">
                <a:solidFill>
                  <a:srgbClr val="FF0000"/>
                </a:solidFill>
              </a:rPr>
              <a:t>Doleschall</a:t>
            </a:r>
            <a:r>
              <a:rPr lang="hu-HU" b="1" dirty="0">
                <a:solidFill>
                  <a:srgbClr val="FF0000"/>
                </a:solidFill>
              </a:rPr>
              <a:t> Frigyes, </a:t>
            </a:r>
            <a:r>
              <a:rPr lang="hu-HU" b="1" dirty="0" err="1">
                <a:solidFill>
                  <a:srgbClr val="FF0000"/>
                </a:solidFill>
              </a:rPr>
              <a:t>Farádi</a:t>
            </a:r>
            <a:r>
              <a:rPr lang="hu-HU" b="1" dirty="0">
                <a:solidFill>
                  <a:srgbClr val="FF0000"/>
                </a:solidFill>
              </a:rPr>
              <a:t> László, Gömöri Pál, Havas András, Hetényi Géza, Körösi Andor, Molnár Béla, Nyírő Gyula, </a:t>
            </a:r>
            <a:r>
              <a:rPr lang="hu-HU" b="1" dirty="0" err="1">
                <a:solidFill>
                  <a:srgbClr val="FF0000"/>
                </a:solidFill>
              </a:rPr>
              <a:t>Radnót</a:t>
            </a:r>
            <a:r>
              <a:rPr lang="hu-HU" b="1" dirty="0">
                <a:solidFill>
                  <a:srgbClr val="FF0000"/>
                </a:solidFill>
              </a:rPr>
              <a:t> Magda, </a:t>
            </a:r>
            <a:r>
              <a:rPr lang="hu-HU" b="1" dirty="0" err="1">
                <a:solidFill>
                  <a:srgbClr val="FF0000"/>
                </a:solidFill>
              </a:rPr>
              <a:t>Rauss</a:t>
            </a:r>
            <a:r>
              <a:rPr lang="hu-HU" b="1" dirty="0">
                <a:solidFill>
                  <a:srgbClr val="FF0000"/>
                </a:solidFill>
              </a:rPr>
              <a:t> Károly, </a:t>
            </a:r>
            <a:r>
              <a:rPr lang="hu-HU" b="1" dirty="0" err="1">
                <a:solidFill>
                  <a:srgbClr val="FF0000"/>
                </a:solidFill>
              </a:rPr>
              <a:t>Rubányi</a:t>
            </a:r>
            <a:r>
              <a:rPr lang="hu-HU" b="1" dirty="0">
                <a:solidFill>
                  <a:srgbClr val="FF0000"/>
                </a:solidFill>
              </a:rPr>
              <a:t> Pál, Szabó Zoltán, </a:t>
            </a:r>
            <a:r>
              <a:rPr lang="hu-HU" b="1" dirty="0" err="1">
                <a:solidFill>
                  <a:srgbClr val="FF0000"/>
                </a:solidFill>
              </a:rPr>
              <a:t>Szodoray</a:t>
            </a:r>
            <a:r>
              <a:rPr lang="hu-HU" b="1" dirty="0">
                <a:solidFill>
                  <a:srgbClr val="FF0000"/>
                </a:solidFill>
              </a:rPr>
              <a:t> Lajos, Törő Imre, Zoltán Imre</a:t>
            </a:r>
            <a:r>
              <a:rPr lang="hu-HU" dirty="0"/>
              <a:t>. </a:t>
            </a:r>
          </a:p>
          <a:p>
            <a:pPr fontAlgn="auto">
              <a:spcAft>
                <a:spcPts val="0"/>
              </a:spcAft>
              <a:buFont typeface="Arial" panose="020B0604020202020204" pitchFamily="34" charset="0"/>
              <a:buChar char="•"/>
              <a:defRPr/>
            </a:pPr>
            <a:r>
              <a:rPr lang="hu-HU" dirty="0"/>
              <a:t>„</a:t>
            </a:r>
            <a:r>
              <a:rPr lang="hu-HU" i="1" dirty="0"/>
              <a:t>az egészségügyi miniszter felhívására, vagy saját kezdeményezéséből javaslatot tesz többek között az elméleti és gyakorlati orvostudományi munka irányítására, az egészségügyi dolgozók képzésének, továbbképzésének irányelveire, a orvostudományi egyetemi tanári állások és a kutatóintézetek vezető állásainak betöltésére. Állást foglal az </a:t>
            </a:r>
            <a:r>
              <a:rPr lang="hu-HU" b="1" i="1" dirty="0"/>
              <a:t>új gyógyító eljárások, új diagnosztikai módszerek alkalmazásának </a:t>
            </a:r>
            <a:r>
              <a:rPr lang="hu-HU" i="1" dirty="0"/>
              <a:t>kérdésében, a </a:t>
            </a:r>
            <a:r>
              <a:rPr lang="hu-HU" b="1" i="1" dirty="0"/>
              <a:t>Magyar Tudományos Akadémia </a:t>
            </a:r>
            <a:r>
              <a:rPr lang="hu-HU" i="1" dirty="0"/>
              <a:t>illetékes osztályaival közösen gondoskodik az egészségügy tudományos tervének kidolgozásáról</a:t>
            </a:r>
            <a:r>
              <a:rPr lang="hu-HU" dirty="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kormányzat és a szakma közötti intézményesített kapcsolat fontosabb területei</a:t>
            </a:r>
            <a:endParaRPr lang="hu-HU" dirty="0">
              <a:solidFill>
                <a:schemeClr val="accent6">
                  <a:lumMod val="75000"/>
                </a:schemeClr>
              </a:solidFill>
            </a:endParaRPr>
          </a:p>
        </p:txBody>
      </p:sp>
      <p:sp>
        <p:nvSpPr>
          <p:cNvPr id="23554" name="Tartalom helye 2"/>
          <p:cNvSpPr>
            <a:spLocks noGrp="1"/>
          </p:cNvSpPr>
          <p:nvPr>
            <p:ph idx="1"/>
          </p:nvPr>
        </p:nvSpPr>
        <p:spPr/>
        <p:txBody>
          <a:bodyPr/>
          <a:lstStyle/>
          <a:p>
            <a:r>
              <a:rPr lang="hu-HU"/>
              <a:t>Egészségügy jogi, szakmai, etikai szabályozása </a:t>
            </a:r>
          </a:p>
          <a:p>
            <a:r>
              <a:rPr lang="hu-HU"/>
              <a:t>Igazságügyi orvostan</a:t>
            </a:r>
          </a:p>
          <a:p>
            <a:r>
              <a:rPr lang="hu-HU"/>
              <a:t>Kutatásetika </a:t>
            </a:r>
          </a:p>
          <a:p>
            <a:r>
              <a:rPr lang="hu-HU"/>
              <a:t>Kutatás szervezés, kutatás támogatás</a:t>
            </a:r>
          </a:p>
          <a:p>
            <a:r>
              <a:rPr lang="hu-HU"/>
              <a:t>„Áltudományok” kérdésköre </a:t>
            </a:r>
          </a:p>
          <a:p>
            <a:endParaRPr lang="hu-HU"/>
          </a:p>
          <a:p>
            <a:endParaRPr lang="hu-HU"/>
          </a:p>
          <a:p>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fontScale="90000"/>
          </a:bodyPr>
          <a:lstStyle/>
          <a:p>
            <a:pPr algn="ctr" fontAlgn="auto">
              <a:spcAft>
                <a:spcPts val="0"/>
              </a:spcAft>
              <a:defRPr/>
            </a:pPr>
            <a:r>
              <a:rPr lang="hu-HU" b="1" dirty="0">
                <a:solidFill>
                  <a:schemeClr val="accent6">
                    <a:lumMod val="75000"/>
                  </a:schemeClr>
                </a:solidFill>
              </a:rPr>
              <a:t>Kezdeményező szerepek több területen az egészségügy szakmai jogi etikai szabályozásában</a:t>
            </a:r>
            <a:r>
              <a:rPr lang="hu-HU" b="1" dirty="0"/>
              <a:t> </a:t>
            </a:r>
            <a:br>
              <a:rPr lang="hu-HU" b="1" dirty="0"/>
            </a:br>
            <a:endParaRPr lang="hu-HU" b="1" dirty="0"/>
          </a:p>
        </p:txBody>
      </p:sp>
      <p:sp>
        <p:nvSpPr>
          <p:cNvPr id="24578" name="Tartalom helye 2"/>
          <p:cNvSpPr>
            <a:spLocks noGrp="1"/>
          </p:cNvSpPr>
          <p:nvPr>
            <p:ph idx="1"/>
          </p:nvPr>
        </p:nvSpPr>
        <p:spPr/>
        <p:txBody>
          <a:bodyPr/>
          <a:lstStyle/>
          <a:p>
            <a:r>
              <a:rPr lang="hu-HU" b="1"/>
              <a:t>1876. XIV. törvény</a:t>
            </a:r>
          </a:p>
          <a:p>
            <a:r>
              <a:rPr lang="hu-HU" b="1"/>
              <a:t>Rendelet az orvosbiológiai kutatásokról 11/1987 (VIII.19.)</a:t>
            </a:r>
            <a:r>
              <a:rPr lang="hu-HU"/>
              <a:t>. </a:t>
            </a:r>
            <a:r>
              <a:rPr lang="hu-HU" b="1"/>
              <a:t>Helsinki deklaráció a rendelet mellékleteként a magyar joganyag része lett </a:t>
            </a:r>
          </a:p>
          <a:p>
            <a:r>
              <a:rPr lang="hu-HU" b="1"/>
              <a:t>1997-es egészségügyi törvény (1997. CLIV.)</a:t>
            </a:r>
          </a:p>
          <a:p>
            <a:r>
              <a:rPr lang="hu-HU" b="1"/>
              <a:t>2002. VI. tve</a:t>
            </a:r>
            <a:r>
              <a:rPr lang="hu-HU"/>
              <a:t>-el ratifikálta </a:t>
            </a:r>
            <a:r>
              <a:rPr lang="hu-HU" b="1"/>
              <a:t>Magyarország csatlakozását az 1997-es Oviedoi Egyezményhez</a:t>
            </a:r>
          </a:p>
          <a:p>
            <a:r>
              <a:rPr lang="hu-HU" b="1"/>
              <a:t>23/2002 és 24/2002 miniszteri rendeletek szabályozták a regionális és helyi kutatásetikai bizottságok rendszerét, és szerepköreit</a:t>
            </a:r>
          </a:p>
          <a:p>
            <a:r>
              <a:rPr lang="hu-HU" b="1"/>
              <a:t>2008 genetikai törvény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fontScale="90000"/>
          </a:bodyPr>
          <a:lstStyle/>
          <a:p>
            <a:pPr algn="ctr" fontAlgn="auto">
              <a:spcAft>
                <a:spcPts val="0"/>
              </a:spcAft>
              <a:defRPr/>
            </a:pPr>
            <a:r>
              <a:rPr lang="hu-HU" b="1" dirty="0">
                <a:solidFill>
                  <a:schemeClr val="accent6">
                    <a:lumMod val="75000"/>
                  </a:schemeClr>
                </a:solidFill>
              </a:rPr>
              <a:t>Szakmai tanácsadó testületek az ETT-n belül</a:t>
            </a:r>
            <a:br>
              <a:rPr lang="hu-HU" b="1" dirty="0">
                <a:solidFill>
                  <a:schemeClr val="accent6">
                    <a:lumMod val="75000"/>
                  </a:schemeClr>
                </a:solidFill>
              </a:rPr>
            </a:br>
            <a:r>
              <a:rPr lang="hu-HU" b="1" dirty="0">
                <a:solidFill>
                  <a:schemeClr val="accent6">
                    <a:lumMod val="75000"/>
                  </a:schemeClr>
                </a:solidFill>
              </a:rPr>
              <a:t>1976-1989</a:t>
            </a:r>
            <a:br>
              <a:rPr lang="hu-HU" dirty="0"/>
            </a:br>
            <a:endParaRPr lang="hu-HU" dirty="0"/>
          </a:p>
        </p:txBody>
      </p:sp>
      <p:sp>
        <p:nvSpPr>
          <p:cNvPr id="25602" name="Tartalom helye 2"/>
          <p:cNvSpPr>
            <a:spLocks noGrp="1"/>
          </p:cNvSpPr>
          <p:nvPr>
            <p:ph idx="1"/>
          </p:nvPr>
        </p:nvSpPr>
        <p:spPr/>
        <p:txBody>
          <a:bodyPr/>
          <a:lstStyle/>
          <a:p>
            <a:r>
              <a:rPr lang="hu-HU"/>
              <a:t>Koronként változó szervezetben és tartalommal</a:t>
            </a:r>
          </a:p>
          <a:p>
            <a:r>
              <a:rPr lang="hu-HU" b="1"/>
              <a:t>1976</a:t>
            </a:r>
            <a:r>
              <a:rPr lang="hu-HU"/>
              <a:t>: bizottsági rendszer kialakulása. </a:t>
            </a:r>
            <a:r>
              <a:rPr lang="hu-HU" b="1"/>
              <a:t>Kutatásetikai Orvosi Bizottság (elnök: </a:t>
            </a:r>
            <a:r>
              <a:rPr lang="hu-HU" b="1">
                <a:solidFill>
                  <a:srgbClr val="FF0000"/>
                </a:solidFill>
              </a:rPr>
              <a:t>Jávor Tibor</a:t>
            </a:r>
            <a:r>
              <a:rPr lang="hu-HU" b="1"/>
              <a:t>), a Gyógyszeralkalmazási Bizottság (elnök: </a:t>
            </a:r>
            <a:r>
              <a:rPr lang="hu-HU" b="1">
                <a:solidFill>
                  <a:srgbClr val="FF0000"/>
                </a:solidFill>
              </a:rPr>
              <a:t>Knoll József</a:t>
            </a:r>
            <a:r>
              <a:rPr lang="hu-HU" b="1"/>
              <a:t>), az Oktatási, majd később Felsőoktatási Bizottság (elnök: </a:t>
            </a:r>
            <a:r>
              <a:rPr lang="hu-HU" b="1">
                <a:solidFill>
                  <a:srgbClr val="FF0000"/>
                </a:solidFill>
              </a:rPr>
              <a:t>Forgács Iván</a:t>
            </a:r>
            <a:r>
              <a:rPr lang="hu-HU" b="1"/>
              <a:t>), az Orvostechnikai Bizottság (elnök: </a:t>
            </a:r>
            <a:r>
              <a:rPr lang="hu-HU" b="1">
                <a:solidFill>
                  <a:srgbClr val="FF0000"/>
                </a:solidFill>
              </a:rPr>
              <a:t>Csákány György</a:t>
            </a:r>
            <a:r>
              <a:rPr lang="hu-HU" b="1"/>
              <a:t>), a Honvédelmi Egészségügyi Szakbizottság (elnök: </a:t>
            </a:r>
            <a:r>
              <a:rPr lang="hu-HU" b="1">
                <a:solidFill>
                  <a:srgbClr val="FF0000"/>
                </a:solidFill>
              </a:rPr>
              <a:t>Hideg János</a:t>
            </a:r>
            <a:r>
              <a:rPr lang="hu-HU" b="1"/>
              <a:t>), a Könyv és Folyóirat Bizottság (elnök: </a:t>
            </a:r>
            <a:r>
              <a:rPr lang="hu-HU" b="1">
                <a:solidFill>
                  <a:srgbClr val="FF0000"/>
                </a:solidFill>
              </a:rPr>
              <a:t>Csaba György</a:t>
            </a:r>
            <a:r>
              <a:rPr lang="hu-HU" b="1"/>
              <a:t>)</a:t>
            </a:r>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fontScale="90000"/>
          </a:bodyPr>
          <a:lstStyle/>
          <a:p>
            <a:pPr algn="ctr" fontAlgn="auto">
              <a:spcAft>
                <a:spcPts val="0"/>
              </a:spcAft>
              <a:defRPr/>
            </a:pPr>
            <a:r>
              <a:rPr lang="hu-HU" b="1" dirty="0">
                <a:solidFill>
                  <a:schemeClr val="accent6">
                    <a:lumMod val="75000"/>
                  </a:schemeClr>
                </a:solidFill>
              </a:rPr>
              <a:t>Szakmai tanácsadó testületek az ETT-n belül </a:t>
            </a:r>
            <a:br>
              <a:rPr lang="hu-HU" b="1" dirty="0">
                <a:solidFill>
                  <a:schemeClr val="accent6">
                    <a:lumMod val="75000"/>
                  </a:schemeClr>
                </a:solidFill>
              </a:rPr>
            </a:br>
            <a:r>
              <a:rPr lang="hu-HU" b="1" dirty="0">
                <a:solidFill>
                  <a:schemeClr val="accent6">
                    <a:lumMod val="75000"/>
                  </a:schemeClr>
                </a:solidFill>
              </a:rPr>
              <a:t>1989-2002</a:t>
            </a:r>
            <a:br>
              <a:rPr lang="hu-HU" dirty="0"/>
            </a:br>
            <a:endParaRPr lang="hu-HU" dirty="0"/>
          </a:p>
        </p:txBody>
      </p:sp>
      <p:sp>
        <p:nvSpPr>
          <p:cNvPr id="26626" name="Tartalom helye 2"/>
          <p:cNvSpPr>
            <a:spLocks noGrp="1"/>
          </p:cNvSpPr>
          <p:nvPr>
            <p:ph idx="1"/>
          </p:nvPr>
        </p:nvSpPr>
        <p:spPr/>
        <p:txBody>
          <a:bodyPr/>
          <a:lstStyle/>
          <a:p>
            <a:r>
              <a:rPr lang="hu-HU" b="1"/>
              <a:t>Szakmai Kollégiumi Elnökök Tanácsa (1989-1999) elnökök: </a:t>
            </a:r>
            <a:r>
              <a:rPr lang="hu-HU" b="1">
                <a:solidFill>
                  <a:srgbClr val="FF0000"/>
                </a:solidFill>
              </a:rPr>
              <a:t>Pásztor Emil, Besznyák István</a:t>
            </a:r>
          </a:p>
          <a:p>
            <a:r>
              <a:rPr lang="hu-HU" b="1"/>
              <a:t>Felsőoktatási Bizottság (1989-2002) elnök: </a:t>
            </a:r>
            <a:r>
              <a:rPr lang="hu-HU" b="1">
                <a:solidFill>
                  <a:srgbClr val="FF0000"/>
                </a:solidFill>
              </a:rPr>
              <a:t>Forgács Iván</a:t>
            </a:r>
          </a:p>
          <a:p>
            <a:r>
              <a:rPr lang="hu-HU" b="1"/>
              <a:t>Gyógyszeralkalmazási Bizottság (2001-2002) elnök: </a:t>
            </a:r>
            <a:r>
              <a:rPr lang="hu-HU" b="1">
                <a:solidFill>
                  <a:srgbClr val="FF0000"/>
                </a:solidFill>
              </a:rPr>
              <a:t>Kerpel Fronius Sándor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Igazságügyi orvostan</a:t>
            </a:r>
            <a:br>
              <a:rPr lang="hu-HU" dirty="0"/>
            </a:br>
            <a:endParaRPr lang="hu-HU" dirty="0"/>
          </a:p>
        </p:txBody>
      </p:sp>
      <p:sp>
        <p:nvSpPr>
          <p:cNvPr id="27650" name="Tartalom helye 2"/>
          <p:cNvSpPr>
            <a:spLocks noGrp="1"/>
          </p:cNvSpPr>
          <p:nvPr>
            <p:ph idx="1"/>
          </p:nvPr>
        </p:nvSpPr>
        <p:spPr/>
        <p:txBody>
          <a:bodyPr/>
          <a:lstStyle/>
          <a:p>
            <a:r>
              <a:rPr lang="hu-HU" b="1"/>
              <a:t>Igazságügyi Bizottság (1951-2006) </a:t>
            </a:r>
            <a:r>
              <a:rPr lang="hu-HU"/>
              <a:t>a Mária Teréziáig visszavezető hagyományokkal rendelkező </a:t>
            </a:r>
            <a:r>
              <a:rPr lang="hu-HU" b="1"/>
              <a:t>Igazságügyi Orvosi Bizottság utódbizottsága. Elnökei: </a:t>
            </a:r>
            <a:r>
              <a:rPr lang="hu-HU" b="1">
                <a:solidFill>
                  <a:srgbClr val="FF0000"/>
                </a:solidFill>
              </a:rPr>
              <a:t>Doleschall Frigyes, Zoltán Imre, Berentey György, Varga Tibor </a:t>
            </a:r>
          </a:p>
          <a:p>
            <a:r>
              <a:rPr lang="hu-HU" b="1"/>
              <a:t>Igazságügyi Szakértői Testület, elnök: </a:t>
            </a:r>
            <a:r>
              <a:rPr lang="hu-HU" b="1">
                <a:solidFill>
                  <a:srgbClr val="FF0000"/>
                </a:solidFill>
              </a:rPr>
              <a:t>Varga Tibor, Keller Éva</a:t>
            </a:r>
            <a:endParaRPr lang="hu-HU">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ím 1"/>
          <p:cNvSpPr>
            <a:spLocks noGrp="1"/>
          </p:cNvSpPr>
          <p:nvPr>
            <p:ph type="title"/>
          </p:nvPr>
        </p:nvSpPr>
        <p:spPr>
          <a:xfrm>
            <a:off x="1981200" y="274638"/>
            <a:ext cx="8229600" cy="633412"/>
          </a:xfrm>
        </p:spPr>
        <p:txBody>
          <a:bodyPr/>
          <a:lstStyle/>
          <a:p>
            <a:r>
              <a:rPr lang="hu-HU" sz="2400" b="1"/>
              <a:t>ETT ISZT összetétele 2018</a:t>
            </a:r>
          </a:p>
        </p:txBody>
      </p:sp>
      <p:sp>
        <p:nvSpPr>
          <p:cNvPr id="3" name="Tartalom helye 2"/>
          <p:cNvSpPr>
            <a:spLocks noGrp="1"/>
          </p:cNvSpPr>
          <p:nvPr>
            <p:ph sz="half" idx="1"/>
          </p:nvPr>
        </p:nvSpPr>
        <p:spPr>
          <a:xfrm>
            <a:off x="1981200" y="908050"/>
            <a:ext cx="4038600" cy="5689600"/>
          </a:xfrm>
          <a:solidFill>
            <a:schemeClr val="accent1"/>
          </a:solidFill>
        </p:spPr>
        <p:txBody>
          <a:bodyPr rtlCol="0">
            <a:normAutofit fontScale="92500" lnSpcReduction="20000"/>
          </a:bodyPr>
          <a:lstStyle/>
          <a:p>
            <a:pPr marL="0" indent="0" algn="ctr" fontAlgn="auto">
              <a:spcAft>
                <a:spcPts val="0"/>
              </a:spcAft>
              <a:buFont typeface="Arial" panose="020B0604020202020204" pitchFamily="34" charset="0"/>
              <a:buNone/>
              <a:defRPr/>
            </a:pPr>
            <a:r>
              <a:rPr lang="hu-HU" sz="1400" b="1" u="sng" cap="all" dirty="0">
                <a:solidFill>
                  <a:schemeClr val="bg1"/>
                </a:solidFill>
              </a:rPr>
              <a:t>Elnök: </a:t>
            </a:r>
          </a:p>
          <a:p>
            <a:pPr marL="0" indent="0" algn="ctr" fontAlgn="auto">
              <a:spcAft>
                <a:spcPts val="0"/>
              </a:spcAft>
              <a:buFont typeface="Arial" panose="020B0604020202020204" pitchFamily="34" charset="0"/>
              <a:buNone/>
              <a:defRPr/>
            </a:pPr>
            <a:r>
              <a:rPr lang="hu-HU" sz="1400" b="1" dirty="0">
                <a:solidFill>
                  <a:schemeClr val="bg1"/>
                </a:solidFill>
              </a:rPr>
              <a:t>Dr. Keller Éva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u="sng" cap="all" dirty="0">
                <a:solidFill>
                  <a:schemeClr val="bg1"/>
                </a:solidFill>
              </a:rPr>
              <a:t>elnökhelyettesek: </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Faller</a:t>
            </a:r>
            <a:r>
              <a:rPr lang="hu-HU" sz="1400" b="1" dirty="0">
                <a:solidFill>
                  <a:schemeClr val="bg1"/>
                </a:solidFill>
              </a:rPr>
              <a:t> József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i="1" dirty="0">
                <a:solidFill>
                  <a:schemeClr val="bg1"/>
                </a:solidFill>
              </a:rPr>
              <a:t>Dr. Szabó István </a:t>
            </a:r>
            <a:r>
              <a:rPr lang="hu-HU" sz="1400" b="1" dirty="0">
                <a:solidFill>
                  <a:schemeClr val="bg1"/>
                </a:solidFill>
              </a:rPr>
              <a:t>igazságügyi  </a:t>
            </a:r>
            <a:r>
              <a:rPr lang="hu-HU" sz="1400" b="1" dirty="0" err="1">
                <a:solidFill>
                  <a:schemeClr val="bg1"/>
                </a:solidFill>
              </a:rPr>
              <a:t>orvosszakértő</a:t>
            </a:r>
            <a:endParaRPr lang="hu-HU" sz="1400" b="1" dirty="0">
              <a:solidFill>
                <a:schemeClr val="bg1"/>
              </a:solidFill>
            </a:endParaRPr>
          </a:p>
          <a:p>
            <a:pPr marL="0" indent="0" algn="ctr" fontAlgn="auto">
              <a:spcAft>
                <a:spcPts val="0"/>
              </a:spcAft>
              <a:buFont typeface="Arial" panose="020B0604020202020204" pitchFamily="34" charset="0"/>
              <a:buNone/>
              <a:defRPr/>
            </a:pPr>
            <a:r>
              <a:rPr lang="hu-HU" sz="1400" b="1" u="sng" cap="all" dirty="0">
                <a:solidFill>
                  <a:schemeClr val="bg1"/>
                </a:solidFill>
              </a:rPr>
              <a:t>Titkár: </a:t>
            </a:r>
          </a:p>
          <a:p>
            <a:pPr marL="0" indent="0" algn="ctr" fontAlgn="auto">
              <a:spcAft>
                <a:spcPts val="0"/>
              </a:spcAft>
              <a:buFont typeface="Arial" panose="020B0604020202020204" pitchFamily="34" charset="0"/>
              <a:buNone/>
              <a:defRPr/>
            </a:pPr>
            <a:r>
              <a:rPr lang="hu-HU" sz="1400" b="1" dirty="0">
                <a:solidFill>
                  <a:schemeClr val="bg1"/>
                </a:solidFill>
              </a:rPr>
              <a:t>Dr. Dósa Ágnes </a:t>
            </a:r>
            <a:r>
              <a:rPr lang="hu-HU" sz="1400" b="1" i="1" dirty="0">
                <a:solidFill>
                  <a:schemeClr val="bg1"/>
                </a:solidFill>
              </a:rPr>
              <a:t>egyetemi docens, </a:t>
            </a:r>
            <a:r>
              <a:rPr lang="hu-HU" sz="1400" b="1" i="1" dirty="0" err="1">
                <a:solidFill>
                  <a:schemeClr val="bg1"/>
                </a:solidFill>
              </a:rPr>
              <a:t>iü</a:t>
            </a:r>
            <a:r>
              <a:rPr lang="hu-HU" sz="1400" b="1" i="1" dirty="0">
                <a:solidFill>
                  <a:schemeClr val="bg1"/>
                </a:solidFill>
              </a:rPr>
              <a:t>. </a:t>
            </a:r>
            <a:r>
              <a:rPr lang="hu-HU" sz="1400" b="1" i="1" dirty="0" err="1">
                <a:solidFill>
                  <a:schemeClr val="bg1"/>
                </a:solidFill>
              </a:rPr>
              <a:t>orvosszakértő</a:t>
            </a:r>
            <a:r>
              <a:rPr lang="hu-HU" sz="1400" b="1" i="1" dirty="0">
                <a:solidFill>
                  <a:schemeClr val="bg1"/>
                </a:solidFill>
              </a:rPr>
              <a:t>, jogász</a:t>
            </a:r>
          </a:p>
          <a:p>
            <a:pPr marL="0" indent="0" algn="ctr" fontAlgn="auto">
              <a:spcAft>
                <a:spcPts val="0"/>
              </a:spcAft>
              <a:buFont typeface="Arial" panose="020B0604020202020204" pitchFamily="34" charset="0"/>
              <a:buNone/>
              <a:defRPr/>
            </a:pPr>
            <a:r>
              <a:rPr lang="hu-HU" sz="1400" b="1" u="sng" cap="all" dirty="0">
                <a:solidFill>
                  <a:schemeClr val="bg1"/>
                </a:solidFill>
              </a:rPr>
              <a:t>Tagok:</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Baraczka</a:t>
            </a:r>
            <a:r>
              <a:rPr lang="hu-HU" sz="1400" b="1" dirty="0">
                <a:solidFill>
                  <a:schemeClr val="bg1"/>
                </a:solidFill>
              </a:rPr>
              <a:t> Krisztina </a:t>
            </a:r>
            <a:r>
              <a:rPr lang="hu-HU" sz="1400" b="1" i="1" dirty="0">
                <a:solidFill>
                  <a:schemeClr val="bg1"/>
                </a:solidFill>
              </a:rPr>
              <a:t>elmeorvos szakértő</a:t>
            </a:r>
          </a:p>
          <a:p>
            <a:pPr marL="0" indent="0" algn="ctr" fontAlgn="auto">
              <a:spcAft>
                <a:spcPts val="0"/>
              </a:spcAft>
              <a:buFont typeface="Arial" panose="020B0604020202020204" pitchFamily="34" charset="0"/>
              <a:buNone/>
              <a:defRPr/>
            </a:pPr>
            <a:r>
              <a:rPr lang="hu-HU" sz="1400" b="1" dirty="0">
                <a:solidFill>
                  <a:schemeClr val="bg1"/>
                </a:solidFill>
              </a:rPr>
              <a:t>Dr. Bodor György </a:t>
            </a:r>
            <a:r>
              <a:rPr lang="hu-HU" sz="1400" b="1" i="1" dirty="0">
                <a:solidFill>
                  <a:schemeClr val="bg1"/>
                </a:solidFill>
              </a:rPr>
              <a:t>elmeorvos szakértő</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Bodosi</a:t>
            </a:r>
            <a:r>
              <a:rPr lang="hu-HU" sz="1400" b="1" dirty="0">
                <a:solidFill>
                  <a:schemeClr val="bg1"/>
                </a:solidFill>
              </a:rPr>
              <a:t> Mihály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Csatai Tamás </a:t>
            </a:r>
            <a:r>
              <a:rPr lang="hu-HU" sz="1400" b="1" i="1" dirty="0">
                <a:solidFill>
                  <a:schemeClr val="bg1"/>
                </a:solidFill>
              </a:rPr>
              <a:t>BM vezető főorvosa</a:t>
            </a:r>
          </a:p>
          <a:p>
            <a:pPr marL="0" indent="0" algn="ctr" fontAlgn="auto">
              <a:spcAft>
                <a:spcPts val="0"/>
              </a:spcAft>
              <a:buFont typeface="Arial" panose="020B0604020202020204" pitchFamily="34" charset="0"/>
              <a:buNone/>
              <a:defRPr/>
            </a:pPr>
            <a:r>
              <a:rPr lang="hu-HU" sz="1400" b="1" dirty="0">
                <a:solidFill>
                  <a:schemeClr val="bg1"/>
                </a:solidFill>
              </a:rPr>
              <a:t>Dr. Darvas Katalin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Ertl</a:t>
            </a:r>
            <a:r>
              <a:rPr lang="hu-HU" sz="1400" b="1" dirty="0">
                <a:solidFill>
                  <a:schemeClr val="bg1"/>
                </a:solidFill>
              </a:rPr>
              <a:t> Tibor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Fejérdy</a:t>
            </a:r>
            <a:r>
              <a:rPr lang="hu-HU" sz="1400" b="1" dirty="0">
                <a:solidFill>
                  <a:schemeClr val="bg1"/>
                </a:solidFill>
              </a:rPr>
              <a:t> Pál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Géczi Lajos </a:t>
            </a:r>
            <a:r>
              <a:rPr lang="hu-HU" sz="1400" b="1" i="1" dirty="0">
                <a:solidFill>
                  <a:schemeClr val="bg1"/>
                </a:solidFill>
              </a:rPr>
              <a:t>főorvos</a:t>
            </a:r>
          </a:p>
          <a:p>
            <a:pPr marL="0" indent="0" algn="ctr" fontAlgn="auto">
              <a:spcAft>
                <a:spcPts val="0"/>
              </a:spcAft>
              <a:buFont typeface="Arial" panose="020B0604020202020204" pitchFamily="34" charset="0"/>
              <a:buNone/>
              <a:defRPr/>
            </a:pPr>
            <a:r>
              <a:rPr lang="hu-HU" sz="1400" b="1" dirty="0">
                <a:solidFill>
                  <a:schemeClr val="bg1"/>
                </a:solidFill>
              </a:rPr>
              <a:t>Dr. Harsányi László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Herczeg László </a:t>
            </a:r>
            <a:r>
              <a:rPr lang="hu-HU" sz="1400" b="1" i="1" dirty="0">
                <a:solidFill>
                  <a:schemeClr val="bg1"/>
                </a:solidFill>
              </a:rPr>
              <a:t>egyetemi docens</a:t>
            </a:r>
          </a:p>
          <a:p>
            <a:pPr marL="0" indent="0" algn="ctr" fontAlgn="auto">
              <a:spcAft>
                <a:spcPts val="0"/>
              </a:spcAft>
              <a:buFont typeface="Arial" panose="020B0604020202020204" pitchFamily="34" charset="0"/>
              <a:buNone/>
              <a:defRPr/>
            </a:pPr>
            <a:r>
              <a:rPr lang="hu-HU" sz="1400" b="1" dirty="0">
                <a:solidFill>
                  <a:schemeClr val="bg1"/>
                </a:solidFill>
              </a:rPr>
              <a:t>Dr. Hornyák Csaba </a:t>
            </a:r>
            <a:r>
              <a:rPr lang="hu-HU" sz="1400" b="1" i="1" dirty="0">
                <a:solidFill>
                  <a:schemeClr val="bg1"/>
                </a:solidFill>
              </a:rPr>
              <a:t>igazságügyi szakértő</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Jermendy</a:t>
            </a:r>
            <a:r>
              <a:rPr lang="hu-HU" sz="1400" b="1" dirty="0">
                <a:solidFill>
                  <a:schemeClr val="bg1"/>
                </a:solidFill>
              </a:rPr>
              <a:t> György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Kovács Ildikó </a:t>
            </a:r>
            <a:r>
              <a:rPr lang="hu-HU" sz="1400" b="1" i="1" dirty="0">
                <a:solidFill>
                  <a:schemeClr val="bg1"/>
                </a:solidFill>
              </a:rPr>
              <a:t>elmeorvos szakértő</a:t>
            </a:r>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4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
        <p:nvSpPr>
          <p:cNvPr id="4" name="Tartalom helye 3"/>
          <p:cNvSpPr>
            <a:spLocks noGrp="1"/>
          </p:cNvSpPr>
          <p:nvPr>
            <p:ph sz="half" idx="2"/>
          </p:nvPr>
        </p:nvSpPr>
        <p:spPr>
          <a:xfrm>
            <a:off x="6172200" y="908050"/>
            <a:ext cx="4038600" cy="5689600"/>
          </a:xfrm>
          <a:solidFill>
            <a:schemeClr val="accent1"/>
          </a:solidFill>
        </p:spPr>
        <p:txBody>
          <a:bodyPr rtlCol="0">
            <a:normAutofit fontScale="92500" lnSpcReduction="20000"/>
          </a:bodyPr>
          <a:lstStyle/>
          <a:p>
            <a:pPr marL="0" indent="0" algn="ctr" fontAlgn="auto">
              <a:spcAft>
                <a:spcPts val="0"/>
              </a:spcAft>
              <a:buFont typeface="Arial" panose="020B0604020202020204" pitchFamily="34" charset="0"/>
              <a:buNone/>
              <a:defRPr/>
            </a:pPr>
            <a:r>
              <a:rPr lang="hu-HU" sz="1400" b="1" dirty="0">
                <a:solidFill>
                  <a:schemeClr val="bg1"/>
                </a:solidFill>
              </a:rPr>
              <a:t>Kovács József  </a:t>
            </a:r>
            <a:r>
              <a:rPr lang="hu-HU" sz="1400" b="1" i="1" dirty="0" err="1">
                <a:solidFill>
                  <a:schemeClr val="bg1"/>
                </a:solidFill>
              </a:rPr>
              <a:t>iü</a:t>
            </a:r>
            <a:r>
              <a:rPr lang="hu-HU" sz="1400" b="1" i="1" dirty="0">
                <a:solidFill>
                  <a:schemeClr val="bg1"/>
                </a:solidFill>
              </a:rPr>
              <a:t>. pszichológus szakértő, klinikai szakpszichológus, </a:t>
            </a:r>
            <a:r>
              <a:rPr lang="hu-HU" sz="1400" b="1" i="1" dirty="0" err="1">
                <a:solidFill>
                  <a:schemeClr val="bg1"/>
                </a:solidFill>
              </a:rPr>
              <a:t>pszichoterapeuta</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Kozma Zsolt </a:t>
            </a:r>
            <a:r>
              <a:rPr lang="hu-HU" sz="1400" b="1" i="1" dirty="0">
                <a:solidFill>
                  <a:schemeClr val="bg1"/>
                </a:solidFill>
              </a:rPr>
              <a:t>egyetemi adjunktus</a:t>
            </a:r>
          </a:p>
          <a:p>
            <a:pPr marL="0" indent="0" algn="ctr" fontAlgn="auto">
              <a:spcAft>
                <a:spcPts val="0"/>
              </a:spcAft>
              <a:buFont typeface="Arial" panose="020B0604020202020204" pitchFamily="34" charset="0"/>
              <a:buNone/>
              <a:defRPr/>
            </a:pPr>
            <a:r>
              <a:rPr lang="hu-HU" sz="1400" b="1" dirty="0">
                <a:solidFill>
                  <a:schemeClr val="bg1"/>
                </a:solidFill>
              </a:rPr>
              <a:t>Dr. Könczöl Franciska </a:t>
            </a:r>
            <a:r>
              <a:rPr lang="hu-HU" sz="1400" b="1" i="1" dirty="0">
                <a:solidFill>
                  <a:schemeClr val="bg1"/>
                </a:solidFill>
              </a:rPr>
              <a:t>egyetemi docens</a:t>
            </a:r>
          </a:p>
          <a:p>
            <a:pPr marL="0" indent="0" algn="ctr" fontAlgn="auto">
              <a:spcAft>
                <a:spcPts val="0"/>
              </a:spcAft>
              <a:buFont typeface="Arial" panose="020B0604020202020204" pitchFamily="34" charset="0"/>
              <a:buNone/>
              <a:defRPr/>
            </a:pPr>
            <a:r>
              <a:rPr lang="hu-HU" sz="1400" b="1" dirty="0">
                <a:solidFill>
                  <a:schemeClr val="bg1"/>
                </a:solidFill>
              </a:rPr>
              <a:t>Dr. Lovas  Gábor </a:t>
            </a:r>
            <a:r>
              <a:rPr lang="hu-HU" sz="1400" b="1" i="1" dirty="0">
                <a:solidFill>
                  <a:schemeClr val="bg1"/>
                </a:solidFill>
              </a:rPr>
              <a:t>főorvos</a:t>
            </a:r>
          </a:p>
          <a:p>
            <a:pPr marL="0" indent="0" algn="ctr" fontAlgn="auto">
              <a:spcAft>
                <a:spcPts val="0"/>
              </a:spcAft>
              <a:buFont typeface="Arial" panose="020B0604020202020204" pitchFamily="34" charset="0"/>
              <a:buNone/>
              <a:defRPr/>
            </a:pPr>
            <a:r>
              <a:rPr lang="hu-HU" sz="1400" b="1" dirty="0" err="1">
                <a:solidFill>
                  <a:schemeClr val="bg1"/>
                </a:solidFill>
              </a:rPr>
              <a:t>Mikolay</a:t>
            </a:r>
            <a:r>
              <a:rPr lang="hu-HU" sz="1400" b="1" dirty="0">
                <a:solidFill>
                  <a:schemeClr val="bg1"/>
                </a:solidFill>
              </a:rPr>
              <a:t> Sándor </a:t>
            </a:r>
            <a:r>
              <a:rPr lang="hu-HU" sz="1400" b="1" i="1" dirty="0">
                <a:solidFill>
                  <a:schemeClr val="bg1"/>
                </a:solidFill>
              </a:rPr>
              <a:t>klinikai szakpszichológus, </a:t>
            </a:r>
            <a:r>
              <a:rPr lang="hu-HU" sz="1400" b="1" i="1" dirty="0" err="1">
                <a:solidFill>
                  <a:schemeClr val="bg1"/>
                </a:solidFill>
              </a:rPr>
              <a:t>pszichoterapeuta</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Pajor Attila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Pajor László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Papp Zoltán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Poczkodi</a:t>
            </a:r>
            <a:r>
              <a:rPr lang="hu-HU" sz="1400" b="1" dirty="0">
                <a:solidFill>
                  <a:schemeClr val="bg1"/>
                </a:solidFill>
              </a:rPr>
              <a:t> Sándor </a:t>
            </a:r>
            <a:r>
              <a:rPr lang="hu-HU" sz="1400" b="1" i="1" dirty="0">
                <a:solidFill>
                  <a:schemeClr val="bg1"/>
                </a:solidFill>
              </a:rPr>
              <a:t>igazgató főorvos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Salacz</a:t>
            </a:r>
            <a:r>
              <a:rPr lang="hu-HU" sz="1400" b="1" dirty="0">
                <a:solidFill>
                  <a:schemeClr val="bg1"/>
                </a:solidFill>
              </a:rPr>
              <a:t> György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Salacz</a:t>
            </a:r>
            <a:r>
              <a:rPr lang="hu-HU" sz="1400" b="1" dirty="0">
                <a:solidFill>
                  <a:schemeClr val="bg1"/>
                </a:solidFill>
              </a:rPr>
              <a:t> Tamás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Sárváry</a:t>
            </a:r>
            <a:r>
              <a:rPr lang="hu-HU" sz="1400" b="1" dirty="0">
                <a:solidFill>
                  <a:schemeClr val="bg1"/>
                </a:solidFill>
              </a:rPr>
              <a:t> András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Sótonyi Péter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Szabados György </a:t>
            </a:r>
            <a:r>
              <a:rPr lang="hu-HU" sz="1400" b="1" i="1" dirty="0">
                <a:solidFill>
                  <a:schemeClr val="bg1"/>
                </a:solidFill>
              </a:rPr>
              <a:t>igazgató főorvos</a:t>
            </a:r>
          </a:p>
          <a:p>
            <a:pPr marL="0" indent="0" algn="ctr" fontAlgn="auto">
              <a:spcAft>
                <a:spcPts val="0"/>
              </a:spcAft>
              <a:buFont typeface="Arial" panose="020B0604020202020204" pitchFamily="34" charset="0"/>
              <a:buNone/>
              <a:defRPr/>
            </a:pPr>
            <a:r>
              <a:rPr lang="hu-HU" sz="1400" b="1" dirty="0">
                <a:solidFill>
                  <a:schemeClr val="bg1"/>
                </a:solidFill>
              </a:rPr>
              <a:t>Dr. Szabóné dr. Ékes Erika </a:t>
            </a:r>
            <a:r>
              <a:rPr lang="hu-HU" sz="1400" b="1" i="1" dirty="0">
                <a:solidFill>
                  <a:schemeClr val="bg1"/>
                </a:solidFill>
              </a:rPr>
              <a:t>főorvos</a:t>
            </a:r>
          </a:p>
          <a:p>
            <a:pPr marL="0" indent="0" algn="ctr" fontAlgn="auto">
              <a:spcAft>
                <a:spcPts val="0"/>
              </a:spcAft>
              <a:buFont typeface="Arial" panose="020B0604020202020204" pitchFamily="34" charset="0"/>
              <a:buNone/>
              <a:defRPr/>
            </a:pPr>
            <a:r>
              <a:rPr lang="hu-HU" sz="1400" b="1" dirty="0">
                <a:solidFill>
                  <a:schemeClr val="bg1"/>
                </a:solidFill>
              </a:rPr>
              <a:t>Dr. Tarján Enikő </a:t>
            </a:r>
            <a:r>
              <a:rPr lang="hu-HU" sz="1400" b="1" i="1" dirty="0">
                <a:solidFill>
                  <a:schemeClr val="bg1"/>
                </a:solidFill>
              </a:rPr>
              <a:t>egyetemi docens</a:t>
            </a:r>
          </a:p>
          <a:p>
            <a:pPr marL="0" indent="0" algn="ctr" fontAlgn="auto">
              <a:spcAft>
                <a:spcPts val="0"/>
              </a:spcAft>
              <a:buFont typeface="Arial" panose="020B0604020202020204" pitchFamily="34" charset="0"/>
              <a:buNone/>
              <a:defRPr/>
            </a:pPr>
            <a:r>
              <a:rPr lang="hu-HU" sz="1400" b="1" dirty="0">
                <a:solidFill>
                  <a:schemeClr val="bg1"/>
                </a:solidFill>
              </a:rPr>
              <a:t>Dr. Tóth Zsuzsanna </a:t>
            </a:r>
            <a:r>
              <a:rPr lang="hu-HU" sz="1400" b="1" i="1" dirty="0">
                <a:solidFill>
                  <a:schemeClr val="bg1"/>
                </a:solidFill>
              </a:rPr>
              <a:t>igazgató főorvos</a:t>
            </a:r>
          </a:p>
          <a:p>
            <a:pPr marL="0" indent="0" algn="ctr" fontAlgn="auto">
              <a:spcAft>
                <a:spcPts val="0"/>
              </a:spcAft>
              <a:buFont typeface="Arial" panose="020B0604020202020204" pitchFamily="34" charset="0"/>
              <a:buNone/>
              <a:defRPr/>
            </a:pPr>
            <a:r>
              <a:rPr lang="hu-HU" sz="1400" b="1" dirty="0">
                <a:solidFill>
                  <a:schemeClr val="bg1"/>
                </a:solidFill>
              </a:rPr>
              <a:t>Dr. Varga Tibor </a:t>
            </a:r>
            <a:r>
              <a:rPr lang="hu-HU" sz="1400" b="1" i="1" dirty="0">
                <a:solidFill>
                  <a:schemeClr val="bg1"/>
                </a:solidFill>
              </a:rPr>
              <a:t>egyetemi tanár</a:t>
            </a:r>
          </a:p>
          <a:p>
            <a:pPr marL="0" indent="0" algn="ctr" fontAlgn="auto">
              <a:spcAft>
                <a:spcPts val="0"/>
              </a:spcAft>
              <a:buFont typeface="Arial" panose="020B0604020202020204" pitchFamily="34" charset="0"/>
              <a:buNone/>
              <a:defRPr/>
            </a:pPr>
            <a:r>
              <a:rPr lang="hu-HU" sz="1400" b="1" dirty="0">
                <a:solidFill>
                  <a:schemeClr val="bg1"/>
                </a:solidFill>
              </a:rPr>
              <a:t>Dr. Végh György Pál </a:t>
            </a:r>
            <a:r>
              <a:rPr lang="hu-HU" sz="1400" b="1" i="1" dirty="0">
                <a:solidFill>
                  <a:schemeClr val="bg1"/>
                </a:solidFill>
              </a:rPr>
              <a:t>főorvos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Zubek</a:t>
            </a:r>
            <a:r>
              <a:rPr lang="hu-HU" sz="1400" b="1" dirty="0">
                <a:solidFill>
                  <a:schemeClr val="bg1"/>
                </a:solidFill>
              </a:rPr>
              <a:t> László </a:t>
            </a:r>
            <a:r>
              <a:rPr lang="hu-HU" sz="1400" b="1" i="1" dirty="0">
                <a:solidFill>
                  <a:schemeClr val="bg1"/>
                </a:solidFill>
              </a:rPr>
              <a:t>egyetemi adjunktus</a:t>
            </a:r>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zövegdoboz 9"/>
          <p:cNvSpPr txBox="1">
            <a:spLocks noChangeArrowheads="1"/>
          </p:cNvSpPr>
          <p:nvPr/>
        </p:nvSpPr>
        <p:spPr bwMode="auto">
          <a:xfrm>
            <a:off x="1847850" y="260350"/>
            <a:ext cx="8496300" cy="6956425"/>
          </a:xfrm>
          <a:prstGeom prst="rect">
            <a:avLst/>
          </a:prstGeom>
          <a:noFill/>
          <a:ln w="9525">
            <a:noFill/>
            <a:miter lim="800000"/>
            <a:headEnd/>
            <a:tailEnd/>
          </a:ln>
        </p:spPr>
        <p:txBody>
          <a:bodyPr>
            <a:spAutoFit/>
          </a:bodyPr>
          <a:lstStyle/>
          <a:p>
            <a:pPr algn="ctr"/>
            <a:r>
              <a:rPr lang="hu-HU" sz="1400" b="1">
                <a:latin typeface="Calibri" pitchFamily="34" charset="0"/>
              </a:rPr>
              <a:t>Az ISZT-hez 2017-ben érkezett 114 ügy eloszlása a következő volt</a:t>
            </a:r>
            <a:r>
              <a:rPr lang="hu-HU" sz="1400">
                <a:latin typeface="Calibri" pitchFamily="34" charset="0"/>
              </a:rPr>
              <a:t>:</a:t>
            </a:r>
          </a:p>
          <a:p>
            <a:pPr algn="ctr"/>
            <a:endParaRPr lang="hu-HU" altLang="hu-HU" sz="1200" b="1">
              <a:latin typeface="Calibri" pitchFamily="34" charset="0"/>
            </a:endParaRPr>
          </a:p>
          <a:p>
            <a:pPr algn="ctr"/>
            <a:endParaRPr lang="hu-HU" altLang="hu-HU" sz="1200" b="1">
              <a:latin typeface="Calibri" pitchFamily="34" charset="0"/>
            </a:endParaRPr>
          </a:p>
          <a:p>
            <a:pPr algn="ctr"/>
            <a:endParaRPr lang="hu-HU" altLang="hu-HU" sz="1200" b="1">
              <a:latin typeface="Calibri" pitchFamily="34" charset="0"/>
            </a:endParaRPr>
          </a:p>
          <a:p>
            <a:pPr algn="ctr"/>
            <a:r>
              <a:rPr lang="hu-HU" altLang="hu-HU" sz="1200" b="1">
                <a:latin typeface="Calibri" pitchFamily="34" charset="0"/>
              </a:rPr>
              <a:t>Büntető ügyek (21)</a:t>
            </a: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r>
              <a:rPr lang="hu-HU" sz="1200" b="1">
                <a:latin typeface="Calibri" pitchFamily="34" charset="0"/>
              </a:rPr>
              <a:t>Polgári ügyek (23)</a:t>
            </a:r>
          </a:p>
          <a:p>
            <a:pPr algn="ctr"/>
            <a:endParaRPr lang="hu-HU" sz="1200" b="1">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r>
              <a:rPr lang="hu-HU" sz="1200" b="1">
                <a:latin typeface="Calibri" pitchFamily="34" charset="0"/>
              </a:rPr>
              <a:t>Közigazgatási határozat felülvizsgálata (70)</a:t>
            </a:r>
            <a:endParaRPr lang="hu-HU" sz="1200">
              <a:latin typeface="Calibri" pitchFamily="34" charset="0"/>
            </a:endParaRPr>
          </a:p>
          <a:p>
            <a:pPr algn="ctr"/>
            <a:endParaRPr lang="hu-HU" sz="1200" b="1">
              <a:latin typeface="Calibri" pitchFamily="34" charset="0"/>
            </a:endParaRPr>
          </a:p>
          <a:p>
            <a:pPr algn="ctr"/>
            <a:endParaRPr lang="hu-HU" sz="1200" b="1">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a:p>
            <a:pPr algn="ctr"/>
            <a:endParaRPr lang="hu-HU" sz="1200">
              <a:latin typeface="Calibri" pitchFamily="34" charset="0"/>
            </a:endParaRPr>
          </a:p>
        </p:txBody>
      </p:sp>
      <p:graphicFrame>
        <p:nvGraphicFramePr>
          <p:cNvPr id="15" name="Táblázat 14"/>
          <p:cNvGraphicFramePr>
            <a:graphicFrameLocks noGrp="1"/>
          </p:cNvGraphicFramePr>
          <p:nvPr/>
        </p:nvGraphicFramePr>
        <p:xfrm>
          <a:off x="3287713" y="1341438"/>
          <a:ext cx="5753100" cy="1957387"/>
        </p:xfrm>
        <a:graphic>
          <a:graphicData uri="http://schemas.openxmlformats.org/drawingml/2006/table">
            <a:tbl>
              <a:tblPr/>
              <a:tblGrid>
                <a:gridCol w="5035550">
                  <a:extLst>
                    <a:ext uri="{9D8B030D-6E8A-4147-A177-3AD203B41FA5}">
                      <a16:colId xmlns:a16="http://schemas.microsoft.com/office/drawing/2014/main" val="20000"/>
                    </a:ext>
                  </a:extLst>
                </a:gridCol>
                <a:gridCol w="717550">
                  <a:extLst>
                    <a:ext uri="{9D8B030D-6E8A-4147-A177-3AD203B41FA5}">
                      <a16:colId xmlns:a16="http://schemas.microsoft.com/office/drawing/2014/main" val="20001"/>
                    </a:ext>
                  </a:extLst>
                </a:gridCol>
              </a:tblGrid>
              <a:tr h="36036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Foglalkozás körében elkövetett gondatlan veszélyeztetés</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4</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Kábítószerrel való visszaélés</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2</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Csalás, rablás</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6</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Emberölés/kísérlet</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2</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Hivatalos személy elleni erőszak bűntette</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1</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Testi sértés/súlyos testi sértés</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4</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Emberkereskedelem</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1</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6"/>
                  </a:ext>
                </a:extLst>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Rágalmazás és más bűncselekmények</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1</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bl>
          </a:graphicData>
        </a:graphic>
      </p:graphicFrame>
      <p:graphicFrame>
        <p:nvGraphicFramePr>
          <p:cNvPr id="18" name="Táblázat 17"/>
          <p:cNvGraphicFramePr>
            <a:graphicFrameLocks noGrp="1"/>
          </p:cNvGraphicFramePr>
          <p:nvPr/>
        </p:nvGraphicFramePr>
        <p:xfrm>
          <a:off x="3219450" y="3643313"/>
          <a:ext cx="5753100" cy="1335087"/>
        </p:xfrm>
        <a:graphic>
          <a:graphicData uri="http://schemas.openxmlformats.org/drawingml/2006/table">
            <a:tbl>
              <a:tblPr/>
              <a:tblGrid>
                <a:gridCol w="5035550">
                  <a:extLst>
                    <a:ext uri="{9D8B030D-6E8A-4147-A177-3AD203B41FA5}">
                      <a16:colId xmlns:a16="http://schemas.microsoft.com/office/drawing/2014/main" val="20000"/>
                    </a:ext>
                  </a:extLst>
                </a:gridCol>
                <a:gridCol w="717550">
                  <a:extLst>
                    <a:ext uri="{9D8B030D-6E8A-4147-A177-3AD203B41FA5}">
                      <a16:colId xmlns:a16="http://schemas.microsoft.com/office/drawing/2014/main" val="20001"/>
                    </a:ext>
                  </a:extLst>
                </a:gridCol>
              </a:tblGrid>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Gondnokság alá helyezés, annak megszüntetése, felülvizsgálata</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2</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Kártérítési felelősség megállapítása (nem egészségügyi szolgáltató alperessel szemben), baleseti kártérítés iránt igény</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5</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Kártérítési felelősség megállapítása (egészségügyi szolgáltató alperessel szemben) </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13</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Szerződés érvénytelenségének megállapítása </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2</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Házasság felbontása és járulékai</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1</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bl>
          </a:graphicData>
        </a:graphic>
      </p:graphicFrame>
      <p:graphicFrame>
        <p:nvGraphicFramePr>
          <p:cNvPr id="19" name="Táblázat 18"/>
          <p:cNvGraphicFramePr>
            <a:graphicFrameLocks noGrp="1"/>
          </p:cNvGraphicFramePr>
          <p:nvPr/>
        </p:nvGraphicFramePr>
        <p:xfrm>
          <a:off x="3219450" y="5373688"/>
          <a:ext cx="5753100" cy="420687"/>
        </p:xfrm>
        <a:graphic>
          <a:graphicData uri="http://schemas.openxmlformats.org/drawingml/2006/table">
            <a:tbl>
              <a:tblPr/>
              <a:tblGrid>
                <a:gridCol w="5035550">
                  <a:extLst>
                    <a:ext uri="{9D8B030D-6E8A-4147-A177-3AD203B41FA5}">
                      <a16:colId xmlns:a16="http://schemas.microsoft.com/office/drawing/2014/main" val="20000"/>
                    </a:ext>
                  </a:extLst>
                </a:gridCol>
                <a:gridCol w="717550">
                  <a:extLst>
                    <a:ext uri="{9D8B030D-6E8A-4147-A177-3AD203B41FA5}">
                      <a16:colId xmlns:a16="http://schemas.microsoft.com/office/drawing/2014/main" val="20001"/>
                    </a:ext>
                  </a:extLst>
                </a:gridCol>
              </a:tblGrid>
              <a:tr h="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Társadalombiztosítási határozat felülvizsgálata (munkaképesség csökkenés, fogyatékossági támogatás, foglalkozási megbetegedés)</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100" b="1" i="0" u="none" strike="noStrike" cap="none" normalizeH="0" baseline="0">
                          <a:ln>
                            <a:noFill/>
                          </a:ln>
                          <a:solidFill>
                            <a:srgbClr val="FFFFFF"/>
                          </a:solidFill>
                          <a:effectLst/>
                          <a:latin typeface="Calibri" pitchFamily="34" charset="0"/>
                        </a:rPr>
                        <a:t>70</a:t>
                      </a:r>
                    </a:p>
                  </a:txBody>
                  <a:tcPr marL="68580" marR="68580" marT="17780" marB="1778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Szakmai kutatásetikai tanácsadó ETT testületek</a:t>
            </a:r>
            <a:br>
              <a:rPr lang="hu-HU" b="1" dirty="0">
                <a:solidFill>
                  <a:schemeClr val="accent6">
                    <a:lumMod val="75000"/>
                  </a:schemeClr>
                </a:solidFill>
              </a:rPr>
            </a:br>
            <a:r>
              <a:rPr lang="hu-HU" b="1" dirty="0">
                <a:solidFill>
                  <a:schemeClr val="accent6">
                    <a:lumMod val="75000"/>
                  </a:schemeClr>
                </a:solidFill>
              </a:rPr>
              <a:t>1989 -</a:t>
            </a:r>
          </a:p>
        </p:txBody>
      </p:sp>
      <p:sp>
        <p:nvSpPr>
          <p:cNvPr id="30722" name="Tartalom helye 2"/>
          <p:cNvSpPr>
            <a:spLocks noGrp="1"/>
          </p:cNvSpPr>
          <p:nvPr>
            <p:ph idx="1"/>
          </p:nvPr>
        </p:nvSpPr>
        <p:spPr/>
        <p:txBody>
          <a:bodyPr/>
          <a:lstStyle/>
          <a:p>
            <a:r>
              <a:rPr lang="hu-HU" b="1"/>
              <a:t>1989: Tudományos és Kutatásetikai Bizottság (TUKEB)</a:t>
            </a:r>
            <a:r>
              <a:rPr lang="hu-HU"/>
              <a:t> </a:t>
            </a:r>
            <a:r>
              <a:rPr lang="hu-HU" b="1"/>
              <a:t>elnök: </a:t>
            </a:r>
            <a:r>
              <a:rPr lang="hu-HU" b="1">
                <a:solidFill>
                  <a:srgbClr val="FF0000"/>
                </a:solidFill>
              </a:rPr>
              <a:t>Vizi E. Szilveszter</a:t>
            </a:r>
            <a:r>
              <a:rPr lang="hu-HU" b="1"/>
              <a:t>, tagok: </a:t>
            </a:r>
            <a:r>
              <a:rPr lang="hu-HU" b="1">
                <a:solidFill>
                  <a:srgbClr val="FF0000"/>
                </a:solidFill>
              </a:rPr>
              <a:t>Ádám György, Börzsönyi Mátyás, Böszörményi Nagy György, Csernay László, Damjanovich Sándor, Fenyvesi Tamás, Gáti István, Ihász Mihály, Jávor Tibor, Lapis Károly, Nagy Zsolt, Nyíri Tamás, Oberfrank Ferenc, Petrányi Győző, Schweitzer József, Sólyom László, Sótonyi Péter, Surján László, Szentágothai János, Törő Károly, Varga Ferenc, Veér András</a:t>
            </a:r>
          </a:p>
          <a:p>
            <a:r>
              <a:rPr lang="hu-HU" b="1"/>
              <a:t>Későbbi elnökök: </a:t>
            </a:r>
            <a:r>
              <a:rPr lang="hu-HU" b="1">
                <a:solidFill>
                  <a:srgbClr val="FF0000"/>
                </a:solidFill>
              </a:rPr>
              <a:t>Papp Zoltán, Schaff Zsuzsa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ETT TUKEB</a:t>
            </a:r>
          </a:p>
        </p:txBody>
      </p:sp>
      <p:sp>
        <p:nvSpPr>
          <p:cNvPr id="31746" name="Tartalom helye 2"/>
          <p:cNvSpPr>
            <a:spLocks noGrp="1"/>
          </p:cNvSpPr>
          <p:nvPr>
            <p:ph idx="1"/>
          </p:nvPr>
        </p:nvSpPr>
        <p:spPr/>
        <p:txBody>
          <a:bodyPr/>
          <a:lstStyle/>
          <a:p>
            <a:r>
              <a:rPr lang="hu-HU"/>
              <a:t>Első - európai értelemben is - kutatásetikai bizottság az egész régióban – először nem orvos (laikus) tagok is</a:t>
            </a:r>
          </a:p>
          <a:p>
            <a:r>
              <a:rPr lang="hu-HU"/>
              <a:t>Alapvető állásfoglalások pl. a tájékoztatott beleegyezésről, lelkiismereti szabadságról, eutanáziáról, humán reprodukciós eljárásokról a kilencvenes években</a:t>
            </a:r>
          </a:p>
          <a:p>
            <a:r>
              <a:rPr lang="hu-HU"/>
              <a:t>Oviedoi Egyezményhez történő csatlakozás kezdeményezése</a:t>
            </a:r>
          </a:p>
          <a:p>
            <a:r>
              <a:rPr lang="hu-HU"/>
              <a:t>Szakhatósági állásfoglalások kiadása</a:t>
            </a:r>
          </a:p>
          <a:p>
            <a:r>
              <a:rPr lang="hu-HU"/>
              <a:t>Kapcsolat a hatóságokkal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Előd és jogutódok</a:t>
            </a:r>
          </a:p>
        </p:txBody>
      </p:sp>
      <p:sp>
        <p:nvSpPr>
          <p:cNvPr id="3" name="Tartalom helye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hu-HU" b="1" dirty="0"/>
              <a:t>1868-1944 Országos Közegészségügyi Tanács</a:t>
            </a:r>
          </a:p>
          <a:p>
            <a:pPr fontAlgn="auto">
              <a:spcAft>
                <a:spcPts val="0"/>
              </a:spcAft>
              <a:buFont typeface="Arial" panose="020B0604020202020204" pitchFamily="34" charset="0"/>
              <a:buChar char="•"/>
              <a:defRPr/>
            </a:pPr>
            <a:r>
              <a:rPr lang="hu-HU" b="1" dirty="0"/>
              <a:t>1945-1951 Egészségügyi Tanács</a:t>
            </a:r>
          </a:p>
          <a:p>
            <a:pPr fontAlgn="auto">
              <a:spcAft>
                <a:spcPts val="0"/>
              </a:spcAft>
              <a:buFont typeface="Arial" panose="020B0604020202020204" pitchFamily="34" charset="0"/>
              <a:buChar char="•"/>
              <a:defRPr/>
            </a:pPr>
            <a:r>
              <a:rPr lang="hu-HU" b="1" dirty="0"/>
              <a:t>1951-          Egészségügyi Tudományos Tanács (ETT)</a:t>
            </a:r>
          </a:p>
          <a:p>
            <a:pPr fontAlgn="auto">
              <a:spcAft>
                <a:spcPts val="0"/>
              </a:spcAft>
              <a:buFont typeface="Arial" panose="020B0604020202020204" pitchFamily="34" charset="0"/>
              <a:buChar char="•"/>
              <a:defRPr/>
            </a:pPr>
            <a:r>
              <a:rPr lang="hu-HU" b="1" dirty="0"/>
              <a:t> </a:t>
            </a:r>
          </a:p>
          <a:p>
            <a:pPr fontAlgn="auto">
              <a:spcAft>
                <a:spcPts val="0"/>
              </a:spcAft>
              <a:buFont typeface="Arial" panose="020B0604020202020204" pitchFamily="34" charset="0"/>
              <a:buChar char="•"/>
              <a:defRPr/>
            </a:pPr>
            <a:endParaRPr lang="hu-HU" dirty="0">
              <a:solidFill>
                <a:schemeClr val="accent6">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ím 1"/>
          <p:cNvSpPr>
            <a:spLocks noGrp="1"/>
          </p:cNvSpPr>
          <p:nvPr>
            <p:ph type="ctrTitle"/>
          </p:nvPr>
        </p:nvSpPr>
        <p:spPr/>
        <p:txBody>
          <a:bodyPr/>
          <a:lstStyle/>
          <a:p>
            <a:r>
              <a:rPr lang="hu-HU" b="1">
                <a:solidFill>
                  <a:srgbClr val="0070C0"/>
                </a:solidFill>
              </a:rPr>
              <a:t>Testület: személyi felelősség testületi felelősség</a:t>
            </a:r>
          </a:p>
        </p:txBody>
      </p:sp>
      <p:sp>
        <p:nvSpPr>
          <p:cNvPr id="3" name="Alcím 2"/>
          <p:cNvSpPr>
            <a:spLocks noGrp="1"/>
          </p:cNvSpPr>
          <p:nvPr>
            <p:ph type="subTitle" idx="1"/>
          </p:nvPr>
        </p:nvSpPr>
        <p:spPr/>
        <p:txBody>
          <a:bodyPr rtlCol="0">
            <a:normAutofit lnSpcReduction="10000"/>
          </a:bodyPr>
          <a:lstStyle/>
          <a:p>
            <a:pPr fontAlgn="auto">
              <a:spcAft>
                <a:spcPts val="0"/>
              </a:spcAft>
              <a:buFont typeface="Arial" panose="020B0604020202020204" pitchFamily="34" charset="0"/>
              <a:buNone/>
              <a:defRPr/>
            </a:pPr>
            <a:r>
              <a:rPr lang="hu-HU" sz="6000" b="1" dirty="0">
                <a:solidFill>
                  <a:srgbClr val="0070C0"/>
                </a:solidFill>
              </a:rPr>
              <a:t>Etikai bizottság – társadalom </a:t>
            </a:r>
            <a:r>
              <a:rPr lang="hu-HU" sz="6000" b="1" dirty="0" err="1">
                <a:solidFill>
                  <a:srgbClr val="0070C0"/>
                </a:solidFill>
              </a:rPr>
              <a:t>leképezése</a:t>
            </a:r>
            <a:endParaRPr lang="hu-HU" sz="6000" b="1" dirty="0">
              <a:solidFill>
                <a:srgbClr val="0070C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ím 1"/>
          <p:cNvSpPr>
            <a:spLocks noGrp="1"/>
          </p:cNvSpPr>
          <p:nvPr>
            <p:ph type="ctrTitle"/>
          </p:nvPr>
        </p:nvSpPr>
        <p:spPr/>
        <p:txBody>
          <a:bodyPr/>
          <a:lstStyle/>
          <a:p>
            <a:r>
              <a:rPr lang="hu-HU" b="1">
                <a:solidFill>
                  <a:srgbClr val="0070C0"/>
                </a:solidFill>
              </a:rPr>
              <a:t>Testület: személyi felelősség testületi felelősség</a:t>
            </a:r>
          </a:p>
        </p:txBody>
      </p:sp>
      <p:sp>
        <p:nvSpPr>
          <p:cNvPr id="33794" name="Alcím 2"/>
          <p:cNvSpPr>
            <a:spLocks noGrp="1"/>
          </p:cNvSpPr>
          <p:nvPr>
            <p:ph type="subTitle" idx="1"/>
          </p:nvPr>
        </p:nvSpPr>
        <p:spPr/>
        <p:txBody>
          <a:bodyPr/>
          <a:lstStyle/>
          <a:p>
            <a:r>
              <a:rPr lang="hu-HU" sz="6000" b="1">
                <a:solidFill>
                  <a:srgbClr val="0070C0"/>
                </a:solidFill>
              </a:rPr>
              <a:t>Oviedoi Egyezmény – kutatásetikai bizottsági vélemények kötő ereje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rtlCol="0">
            <a:normAutofit fontScale="90000"/>
          </a:bodyPr>
          <a:lstStyle/>
          <a:p>
            <a:pPr fontAlgn="auto">
              <a:spcAft>
                <a:spcPts val="0"/>
              </a:spcAft>
              <a:defRPr/>
            </a:pPr>
            <a:r>
              <a:rPr lang="hu-HU" b="1" dirty="0">
                <a:solidFill>
                  <a:srgbClr val="0070C0"/>
                </a:solidFill>
              </a:rPr>
              <a:t>Központi kutatásetikai bizottság – regionális kutatásetikai bizottság</a:t>
            </a:r>
            <a:br>
              <a:rPr lang="hu-HU" b="1" dirty="0">
                <a:solidFill>
                  <a:srgbClr val="0070C0"/>
                </a:solidFill>
              </a:rPr>
            </a:br>
            <a:r>
              <a:rPr lang="hu-HU" b="1" dirty="0">
                <a:solidFill>
                  <a:srgbClr val="0070C0"/>
                </a:solidFill>
              </a:rPr>
              <a:t>később egy ország egy vélemény (</a:t>
            </a:r>
            <a:r>
              <a:rPr lang="hu-HU" b="1" dirty="0" err="1">
                <a:solidFill>
                  <a:srgbClr val="0070C0"/>
                </a:solidFill>
              </a:rPr>
              <a:t>single</a:t>
            </a:r>
            <a:r>
              <a:rPr lang="hu-HU" b="1" dirty="0">
                <a:solidFill>
                  <a:srgbClr val="0070C0"/>
                </a:solidFill>
              </a:rPr>
              <a:t> </a:t>
            </a:r>
            <a:r>
              <a:rPr lang="hu-HU" b="1" dirty="0" err="1">
                <a:solidFill>
                  <a:srgbClr val="0070C0"/>
                </a:solidFill>
              </a:rPr>
              <a:t>opinion</a:t>
            </a:r>
            <a:r>
              <a:rPr lang="hu-HU" b="1" dirty="0">
                <a:solidFill>
                  <a:srgbClr val="0070C0"/>
                </a:solidFill>
              </a:rPr>
              <a:t>) elv</a:t>
            </a:r>
          </a:p>
        </p:txBody>
      </p:sp>
      <p:sp>
        <p:nvSpPr>
          <p:cNvPr id="34818" name="Alcím 2"/>
          <p:cNvSpPr>
            <a:spLocks noGrp="1"/>
          </p:cNvSpPr>
          <p:nvPr>
            <p:ph type="subTitle" idx="1"/>
          </p:nvPr>
        </p:nvSpPr>
        <p:spPr/>
        <p:txBody>
          <a:bodyPr/>
          <a:lstStyle/>
          <a:p>
            <a:r>
              <a:rPr lang="hu-HU" sz="5400" b="1">
                <a:solidFill>
                  <a:srgbClr val="0070C0"/>
                </a:solidFill>
              </a:rPr>
              <a:t>versenyelőny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A három szintű etikai közigazgatás rendszerének kialakítása </a:t>
            </a:r>
          </a:p>
        </p:txBody>
      </p:sp>
      <p:sp>
        <p:nvSpPr>
          <p:cNvPr id="35842" name="Tartalom helye 2"/>
          <p:cNvSpPr>
            <a:spLocks noGrp="1"/>
          </p:cNvSpPr>
          <p:nvPr>
            <p:ph idx="1"/>
          </p:nvPr>
        </p:nvSpPr>
        <p:spPr/>
        <p:txBody>
          <a:bodyPr/>
          <a:lstStyle/>
          <a:p>
            <a:r>
              <a:rPr lang="hu-HU"/>
              <a:t>Országos hatáskörű nemzeti kutatásetikai bizottságok ETT TUKEB, majd ETT KFEB, ETT HRB</a:t>
            </a:r>
          </a:p>
          <a:p>
            <a:r>
              <a:rPr lang="hu-HU"/>
              <a:t>Regionális kutatásetikai bizottságok összefogása – </a:t>
            </a:r>
            <a:r>
              <a:rPr lang="hu-HU" i="1"/>
              <a:t>REKEBET tervezete</a:t>
            </a:r>
          </a:p>
          <a:p>
            <a:r>
              <a:rPr lang="hu-HU"/>
              <a:t>Intézményi kutatásetikai bizottságok akkreditálása és rendszere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ím 1"/>
          <p:cNvSpPr>
            <a:spLocks noGrp="1"/>
          </p:cNvSpPr>
          <p:nvPr>
            <p:ph type="title"/>
          </p:nvPr>
        </p:nvSpPr>
        <p:spPr>
          <a:xfrm>
            <a:off x="1981200" y="274638"/>
            <a:ext cx="8229600" cy="633412"/>
          </a:xfrm>
        </p:spPr>
        <p:txBody>
          <a:bodyPr/>
          <a:lstStyle/>
          <a:p>
            <a:r>
              <a:rPr lang="hu-HU" sz="2400" b="1"/>
              <a:t>ETT TUKEB összetétele 2018</a:t>
            </a:r>
          </a:p>
        </p:txBody>
      </p:sp>
      <p:sp>
        <p:nvSpPr>
          <p:cNvPr id="3" name="Tartalom helye 2"/>
          <p:cNvSpPr>
            <a:spLocks noGrp="1"/>
          </p:cNvSpPr>
          <p:nvPr>
            <p:ph sz="half" idx="1"/>
          </p:nvPr>
        </p:nvSpPr>
        <p:spPr>
          <a:xfrm>
            <a:off x="1981200" y="908050"/>
            <a:ext cx="4038600" cy="5689600"/>
          </a:xfrm>
          <a:solidFill>
            <a:schemeClr val="accent1"/>
          </a:solidFill>
        </p:spPr>
        <p:txBody>
          <a:bodyPr rtlCol="0">
            <a:normAutofit fontScale="92500" lnSpcReduction="20000"/>
          </a:bodyPr>
          <a:lstStyle/>
          <a:p>
            <a:pPr marL="0" indent="0" algn="ctr" fontAlgn="auto">
              <a:spcAft>
                <a:spcPts val="0"/>
              </a:spcAft>
              <a:buFont typeface="Arial" panose="020B0604020202020204" pitchFamily="34" charset="0"/>
              <a:buNone/>
              <a:defRPr/>
            </a:pPr>
            <a:r>
              <a:rPr lang="hu-HU" sz="1400" b="1" u="sng" dirty="0">
                <a:solidFill>
                  <a:schemeClr val="bg1"/>
                </a:solidFill>
              </a:rPr>
              <a:t>ELNÖK:</a:t>
            </a:r>
            <a:endParaRPr lang="hu-HU" sz="1400" u="sng" dirty="0">
              <a:solidFill>
                <a:schemeClr val="bg1"/>
              </a:solidFill>
            </a:endParaRPr>
          </a:p>
          <a:p>
            <a:pPr marL="0" indent="0" algn="ctr" fontAlgn="auto">
              <a:spcAft>
                <a:spcPts val="0"/>
              </a:spcAft>
              <a:buFont typeface="Arial" panose="020B0604020202020204" pitchFamily="34" charset="0"/>
              <a:buNone/>
              <a:defRPr/>
            </a:pPr>
            <a:r>
              <a:rPr lang="hu-HU" sz="1400" dirty="0">
                <a:solidFill>
                  <a:schemeClr val="bg1"/>
                </a:solidFill>
              </a:rPr>
              <a:t>Dr. </a:t>
            </a:r>
            <a:r>
              <a:rPr lang="hu-HU" sz="1400" dirty="0" err="1">
                <a:solidFill>
                  <a:schemeClr val="bg1"/>
                </a:solidFill>
              </a:rPr>
              <a:t>Schaff</a:t>
            </a:r>
            <a:r>
              <a:rPr lang="hu-HU" sz="1400" dirty="0">
                <a:solidFill>
                  <a:schemeClr val="bg1"/>
                </a:solidFill>
              </a:rPr>
              <a:t>  </a:t>
            </a:r>
            <a:r>
              <a:rPr lang="hu-HU" sz="1400" b="1" dirty="0">
                <a:solidFill>
                  <a:schemeClr val="bg1"/>
                </a:solidFill>
              </a:rPr>
              <a:t>Zsuzsa </a:t>
            </a:r>
            <a:r>
              <a:rPr lang="hu-HU" sz="1400" b="1" i="1" dirty="0">
                <a:solidFill>
                  <a:schemeClr val="bg1"/>
                </a:solidFill>
              </a:rPr>
              <a:t>akadémikus, patológus</a:t>
            </a:r>
          </a:p>
          <a:p>
            <a:pPr marL="0" indent="0" algn="ctr" fontAlgn="auto">
              <a:spcAft>
                <a:spcPts val="0"/>
              </a:spcAft>
              <a:buFont typeface="Arial" panose="020B0604020202020204" pitchFamily="34" charset="0"/>
              <a:buNone/>
              <a:defRPr/>
            </a:pPr>
            <a:r>
              <a:rPr lang="hu-HU" sz="1400" b="1" u="sng" dirty="0">
                <a:solidFill>
                  <a:schemeClr val="bg1"/>
                </a:solidFill>
              </a:rPr>
              <a:t>ALELNÖK:</a:t>
            </a:r>
          </a:p>
          <a:p>
            <a:pPr marL="0" indent="0" algn="ctr" fontAlgn="auto">
              <a:spcAft>
                <a:spcPts val="0"/>
              </a:spcAft>
              <a:buFont typeface="Arial" panose="020B0604020202020204" pitchFamily="34" charset="0"/>
              <a:buNone/>
              <a:defRPr/>
            </a:pPr>
            <a:r>
              <a:rPr lang="hu-HU" sz="1400" b="1" dirty="0">
                <a:solidFill>
                  <a:schemeClr val="bg1"/>
                </a:solidFill>
              </a:rPr>
              <a:t>Dr. Dóczi Tamás </a:t>
            </a:r>
            <a:r>
              <a:rPr lang="hu-HU" sz="1400" b="1" i="1" dirty="0">
                <a:solidFill>
                  <a:schemeClr val="bg1"/>
                </a:solidFill>
              </a:rPr>
              <a:t>akadémikus, idegsebész</a:t>
            </a:r>
          </a:p>
          <a:p>
            <a:pPr marL="0" indent="0" algn="ctr" fontAlgn="auto">
              <a:spcAft>
                <a:spcPts val="0"/>
              </a:spcAft>
              <a:buFont typeface="Arial" panose="020B0604020202020204" pitchFamily="34" charset="0"/>
              <a:buNone/>
              <a:defRPr/>
            </a:pPr>
            <a:r>
              <a:rPr lang="hu-HU" sz="1400" b="1" u="sng" dirty="0">
                <a:solidFill>
                  <a:schemeClr val="bg1"/>
                </a:solidFill>
              </a:rPr>
              <a:t>TITKÁR:</a:t>
            </a:r>
          </a:p>
          <a:p>
            <a:pPr marL="0" indent="0" algn="ctr" fontAlgn="auto">
              <a:spcAft>
                <a:spcPts val="0"/>
              </a:spcAft>
              <a:buFont typeface="Arial" panose="020B0604020202020204" pitchFamily="34" charset="0"/>
              <a:buNone/>
              <a:defRPr/>
            </a:pPr>
            <a:r>
              <a:rPr lang="hu-HU" sz="1400" b="1" dirty="0">
                <a:solidFill>
                  <a:schemeClr val="bg1"/>
                </a:solidFill>
              </a:rPr>
              <a:t>Dr. Kardon Tamás </a:t>
            </a:r>
            <a:r>
              <a:rPr lang="hu-HU" sz="1400" b="1" i="1" dirty="0">
                <a:solidFill>
                  <a:schemeClr val="bg1"/>
                </a:solidFill>
              </a:rPr>
              <a:t>kutatóorvos</a:t>
            </a:r>
          </a:p>
          <a:p>
            <a:pPr marL="0" indent="0" algn="ctr" fontAlgn="auto">
              <a:spcAft>
                <a:spcPts val="0"/>
              </a:spcAft>
              <a:buFont typeface="Arial" panose="020B0604020202020204" pitchFamily="34" charset="0"/>
              <a:buNone/>
              <a:defRPr/>
            </a:pPr>
            <a:r>
              <a:rPr lang="hu-HU" sz="1400" b="1" u="sng" dirty="0">
                <a:solidFill>
                  <a:schemeClr val="bg1"/>
                </a:solidFill>
              </a:rPr>
              <a:t>TAGOK:</a:t>
            </a:r>
          </a:p>
          <a:p>
            <a:pPr marL="0" indent="0" algn="ctr" fontAlgn="auto">
              <a:spcAft>
                <a:spcPts val="0"/>
              </a:spcAft>
              <a:buFont typeface="Arial" panose="020B0604020202020204" pitchFamily="34" charset="0"/>
              <a:buNone/>
              <a:defRPr/>
            </a:pPr>
            <a:r>
              <a:rPr lang="hu-HU" sz="1400" b="1" dirty="0">
                <a:solidFill>
                  <a:schemeClr val="bg1"/>
                </a:solidFill>
              </a:rPr>
              <a:t>Dr. Basa Ildikó  </a:t>
            </a:r>
            <a:r>
              <a:rPr lang="hu-HU" sz="1400" b="1" i="1" dirty="0">
                <a:solidFill>
                  <a:schemeClr val="bg1"/>
                </a:solidFill>
              </a:rPr>
              <a:t>jogász</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Bodoky</a:t>
            </a:r>
            <a:r>
              <a:rPr lang="hu-HU" sz="1400" b="1" dirty="0">
                <a:solidFill>
                  <a:schemeClr val="bg1"/>
                </a:solidFill>
              </a:rPr>
              <a:t> György </a:t>
            </a:r>
            <a:r>
              <a:rPr lang="hu-HU" sz="1400" b="1" i="1" dirty="0">
                <a:solidFill>
                  <a:schemeClr val="bg1"/>
                </a:solidFill>
              </a:rPr>
              <a:t>onkológus</a:t>
            </a:r>
          </a:p>
          <a:p>
            <a:pPr marL="0" indent="0" algn="ctr" fontAlgn="auto">
              <a:spcAft>
                <a:spcPts val="0"/>
              </a:spcAft>
              <a:buFont typeface="Arial" panose="020B0604020202020204" pitchFamily="34" charset="0"/>
              <a:buNone/>
              <a:defRPr/>
            </a:pPr>
            <a:r>
              <a:rPr lang="hu-HU" sz="1400" b="1" dirty="0">
                <a:solidFill>
                  <a:schemeClr val="bg1"/>
                </a:solidFill>
              </a:rPr>
              <a:t>Dr. Demeter Judit </a:t>
            </a:r>
            <a:r>
              <a:rPr lang="hu-HU" sz="1400" b="1" i="1" dirty="0">
                <a:solidFill>
                  <a:schemeClr val="bg1"/>
                </a:solidFill>
              </a:rPr>
              <a:t>belgyógyász, hematológus</a:t>
            </a:r>
          </a:p>
          <a:p>
            <a:pPr marL="0" indent="0" algn="ctr" fontAlgn="auto">
              <a:spcAft>
                <a:spcPts val="0"/>
              </a:spcAft>
              <a:buFont typeface="Arial" panose="020B0604020202020204" pitchFamily="34" charset="0"/>
              <a:buNone/>
              <a:defRPr/>
            </a:pPr>
            <a:r>
              <a:rPr lang="hu-HU" sz="1400" b="1" dirty="0">
                <a:solidFill>
                  <a:schemeClr val="bg1"/>
                </a:solidFill>
              </a:rPr>
              <a:t>Dr. Fekete Andrea </a:t>
            </a:r>
            <a:r>
              <a:rPr lang="hu-HU" sz="1400" b="1" i="1" dirty="0">
                <a:solidFill>
                  <a:schemeClr val="bg1"/>
                </a:solidFill>
              </a:rPr>
              <a:t>gyermekgyógyász</a:t>
            </a:r>
          </a:p>
          <a:p>
            <a:pPr marL="0" indent="0" algn="ctr" fontAlgn="auto">
              <a:spcAft>
                <a:spcPts val="0"/>
              </a:spcAft>
              <a:buFont typeface="Arial" panose="020B0604020202020204" pitchFamily="34" charset="0"/>
              <a:buNone/>
              <a:defRPr/>
            </a:pPr>
            <a:r>
              <a:rPr lang="hu-HU" sz="1400" b="1" dirty="0">
                <a:solidFill>
                  <a:schemeClr val="bg1"/>
                </a:solidFill>
              </a:rPr>
              <a:t>Dr. Harsányi László </a:t>
            </a:r>
            <a:r>
              <a:rPr lang="hu-HU" sz="1400" b="1" i="1" dirty="0">
                <a:solidFill>
                  <a:schemeClr val="bg1"/>
                </a:solidFill>
              </a:rPr>
              <a:t>sebész</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Hosszúfalusi</a:t>
            </a:r>
            <a:r>
              <a:rPr lang="hu-HU" sz="1400" b="1" dirty="0">
                <a:solidFill>
                  <a:schemeClr val="bg1"/>
                </a:solidFill>
              </a:rPr>
              <a:t>  Nóra </a:t>
            </a:r>
            <a:r>
              <a:rPr lang="hu-HU" sz="1400" b="1" i="1" dirty="0">
                <a:solidFill>
                  <a:schemeClr val="bg1"/>
                </a:solidFill>
              </a:rPr>
              <a:t>belgyógyász, hematológus, </a:t>
            </a:r>
            <a:r>
              <a:rPr lang="hu-HU" sz="1400" b="1" i="1" dirty="0" err="1">
                <a:solidFill>
                  <a:schemeClr val="bg1"/>
                </a:solidFill>
              </a:rPr>
              <a:t>diabetológus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Hegyi Péter </a:t>
            </a:r>
            <a:r>
              <a:rPr lang="hu-HU" sz="1400" b="1" i="1" dirty="0">
                <a:solidFill>
                  <a:schemeClr val="bg1"/>
                </a:solidFill>
              </a:rPr>
              <a:t>belgyógyász</a:t>
            </a:r>
          </a:p>
          <a:p>
            <a:pPr marL="0" indent="0" algn="ctr" fontAlgn="auto">
              <a:spcAft>
                <a:spcPts val="0"/>
              </a:spcAft>
              <a:buFont typeface="Arial" panose="020B0604020202020204" pitchFamily="34" charset="0"/>
              <a:buNone/>
              <a:defRPr/>
            </a:pPr>
            <a:r>
              <a:rPr lang="hu-HU" sz="1400" b="1" dirty="0">
                <a:solidFill>
                  <a:schemeClr val="bg1"/>
                </a:solidFill>
              </a:rPr>
              <a:t>Dr. Kakuk Péter </a:t>
            </a:r>
            <a:r>
              <a:rPr lang="hu-HU" sz="1400" b="1" i="1" dirty="0" err="1">
                <a:solidFill>
                  <a:schemeClr val="bg1"/>
                </a:solidFill>
              </a:rPr>
              <a:t>bioetikus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Kovács Gábor </a:t>
            </a:r>
            <a:r>
              <a:rPr lang="hu-HU" sz="1400" b="1" i="1" dirty="0">
                <a:solidFill>
                  <a:schemeClr val="bg1"/>
                </a:solidFill>
              </a:rPr>
              <a:t>gyerekgyógyász, onkológus</a:t>
            </a:r>
          </a:p>
          <a:p>
            <a:pPr marL="0" indent="0" algn="ctr" fontAlgn="auto">
              <a:spcAft>
                <a:spcPts val="0"/>
              </a:spcAft>
              <a:buFont typeface="Arial" panose="020B0604020202020204" pitchFamily="34" charset="0"/>
              <a:buNone/>
              <a:defRPr/>
            </a:pPr>
            <a:r>
              <a:rPr lang="hu-HU" sz="1400" b="1" dirty="0">
                <a:solidFill>
                  <a:schemeClr val="bg1"/>
                </a:solidFill>
              </a:rPr>
              <a:t>Dr. Kovács József </a:t>
            </a:r>
            <a:r>
              <a:rPr lang="hu-HU" sz="1400" b="1" i="1" dirty="0">
                <a:solidFill>
                  <a:schemeClr val="bg1"/>
                </a:solidFill>
              </a:rPr>
              <a:t>orvos, </a:t>
            </a:r>
            <a:r>
              <a:rPr lang="hu-HU" sz="1400" b="1" i="1" dirty="0" err="1">
                <a:solidFill>
                  <a:schemeClr val="bg1"/>
                </a:solidFill>
              </a:rPr>
              <a:t>bioetikus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Lengyel Anna </a:t>
            </a:r>
            <a:r>
              <a:rPr lang="hu-HU" sz="1400" b="1" i="1" dirty="0">
                <a:solidFill>
                  <a:schemeClr val="bg1"/>
                </a:solidFill>
              </a:rPr>
              <a:t>újságíró</a:t>
            </a:r>
          </a:p>
          <a:p>
            <a:pPr marL="0" indent="0" algn="ctr" fontAlgn="auto">
              <a:spcAft>
                <a:spcPts val="0"/>
              </a:spcAft>
              <a:buFont typeface="Arial" panose="020B0604020202020204" pitchFamily="34" charset="0"/>
              <a:buNone/>
              <a:defRPr/>
            </a:pPr>
            <a:r>
              <a:rPr lang="hu-HU" sz="1400" b="1" dirty="0">
                <a:solidFill>
                  <a:schemeClr val="bg1"/>
                </a:solidFill>
              </a:rPr>
              <a:t>Dr. Mayer Árpád </a:t>
            </a:r>
            <a:r>
              <a:rPr lang="hu-HU" sz="1400" b="1" i="1" dirty="0">
                <a:solidFill>
                  <a:schemeClr val="bg1"/>
                </a:solidFill>
              </a:rPr>
              <a:t>radiológus, onkológus</a:t>
            </a:r>
          </a:p>
          <a:p>
            <a:pPr marL="0" indent="0" algn="ctr" fontAlgn="auto">
              <a:spcAft>
                <a:spcPts val="0"/>
              </a:spcAft>
              <a:buFont typeface="Arial" panose="020B0604020202020204" pitchFamily="34" charset="0"/>
              <a:buNone/>
              <a:defRPr/>
            </a:pPr>
            <a:r>
              <a:rPr lang="hu-HU" sz="1400" b="1" dirty="0">
                <a:solidFill>
                  <a:schemeClr val="bg1"/>
                </a:solidFill>
              </a:rPr>
              <a:t>Dr. Muszbek Katalin </a:t>
            </a:r>
            <a:r>
              <a:rPr lang="hu-HU" sz="1400" b="1" i="1" dirty="0">
                <a:solidFill>
                  <a:schemeClr val="bg1"/>
                </a:solidFill>
              </a:rPr>
              <a:t>pszichiáter</a:t>
            </a:r>
          </a:p>
          <a:p>
            <a:pPr marL="0" indent="0" algn="ctr" fontAlgn="auto">
              <a:spcAft>
                <a:spcPts val="0"/>
              </a:spcAft>
              <a:buFont typeface="Arial" panose="020B0604020202020204" pitchFamily="34" charset="0"/>
              <a:buNone/>
              <a:defRPr/>
            </a:pPr>
            <a:r>
              <a:rPr lang="hu-HU" sz="1400" b="1" dirty="0">
                <a:solidFill>
                  <a:schemeClr val="bg1"/>
                </a:solidFill>
              </a:rPr>
              <a:t>Dr. Nagy Zoltán </a:t>
            </a:r>
            <a:r>
              <a:rPr lang="hu-HU" sz="1400" b="1" i="1" dirty="0">
                <a:solidFill>
                  <a:schemeClr val="bg1"/>
                </a:solidFill>
              </a:rPr>
              <a:t>neurológus</a:t>
            </a:r>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4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
        <p:nvSpPr>
          <p:cNvPr id="4" name="Tartalom helye 3"/>
          <p:cNvSpPr>
            <a:spLocks noGrp="1"/>
          </p:cNvSpPr>
          <p:nvPr>
            <p:ph sz="half" idx="2"/>
          </p:nvPr>
        </p:nvSpPr>
        <p:spPr>
          <a:xfrm>
            <a:off x="6172200" y="908050"/>
            <a:ext cx="4038600" cy="5689600"/>
          </a:xfrm>
          <a:solidFill>
            <a:schemeClr val="accent1"/>
          </a:solidFill>
        </p:spPr>
        <p:txBody>
          <a:bodyPr rtlCol="0">
            <a:normAutofit fontScale="92500" lnSpcReduction="20000"/>
          </a:bodyPr>
          <a:lstStyle/>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Piffkó</a:t>
            </a:r>
            <a:r>
              <a:rPr lang="hu-HU" sz="1400" b="1" dirty="0">
                <a:solidFill>
                  <a:schemeClr val="bg1"/>
                </a:solidFill>
              </a:rPr>
              <a:t> József </a:t>
            </a:r>
            <a:r>
              <a:rPr lang="hu-HU" sz="1400" b="1" i="1" dirty="0">
                <a:solidFill>
                  <a:schemeClr val="bg1"/>
                </a:solidFill>
              </a:rPr>
              <a:t>arc-állcsont sebész</a:t>
            </a:r>
          </a:p>
          <a:p>
            <a:pPr marL="0" indent="0" algn="ctr" fontAlgn="auto">
              <a:spcAft>
                <a:spcPts val="0"/>
              </a:spcAft>
              <a:buFont typeface="Arial" panose="020B0604020202020204" pitchFamily="34" charset="0"/>
              <a:buNone/>
              <a:defRPr/>
            </a:pPr>
            <a:r>
              <a:rPr lang="hu-HU" sz="1400" b="1" dirty="0">
                <a:solidFill>
                  <a:schemeClr val="bg1"/>
                </a:solidFill>
              </a:rPr>
              <a:t>Dr. Préda István </a:t>
            </a:r>
            <a:r>
              <a:rPr lang="hu-HU" sz="1400" b="1" i="1" dirty="0">
                <a:solidFill>
                  <a:schemeClr val="bg1"/>
                </a:solidFill>
              </a:rPr>
              <a:t>kardiológus</a:t>
            </a:r>
          </a:p>
          <a:p>
            <a:pPr marL="0" indent="0" algn="ctr" fontAlgn="auto">
              <a:spcAft>
                <a:spcPts val="0"/>
              </a:spcAft>
              <a:buFont typeface="Arial" panose="020B0604020202020204" pitchFamily="34" charset="0"/>
              <a:buNone/>
              <a:defRPr/>
            </a:pPr>
            <a:r>
              <a:rPr lang="hu-HU" sz="1400" b="1" dirty="0">
                <a:solidFill>
                  <a:schemeClr val="bg1"/>
                </a:solidFill>
              </a:rPr>
              <a:t>Dr. Rigó János </a:t>
            </a:r>
            <a:r>
              <a:rPr lang="hu-HU" sz="1400" b="1" i="1" dirty="0">
                <a:solidFill>
                  <a:schemeClr val="bg1"/>
                </a:solidFill>
              </a:rPr>
              <a:t>szülész-nőgyógyás</a:t>
            </a:r>
            <a:r>
              <a:rPr lang="hu-HU" sz="1400" b="1" dirty="0">
                <a:solidFill>
                  <a:schemeClr val="bg1"/>
                </a:solidFill>
              </a:rPr>
              <a:t>z</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Rojkovich</a:t>
            </a:r>
            <a:r>
              <a:rPr lang="hu-HU" sz="1400" b="1" dirty="0">
                <a:solidFill>
                  <a:schemeClr val="bg1"/>
                </a:solidFill>
              </a:rPr>
              <a:t> </a:t>
            </a:r>
            <a:r>
              <a:rPr lang="hu-HU" sz="1400" b="1" dirty="0" err="1">
                <a:solidFill>
                  <a:schemeClr val="bg1"/>
                </a:solidFill>
              </a:rPr>
              <a:t>Bernadette</a:t>
            </a:r>
            <a:r>
              <a:rPr lang="hu-HU" sz="1400" b="1" dirty="0">
                <a:solidFill>
                  <a:schemeClr val="bg1"/>
                </a:solidFill>
              </a:rPr>
              <a:t> </a:t>
            </a:r>
            <a:r>
              <a:rPr lang="hu-HU" sz="1400" b="1" i="1" dirty="0">
                <a:solidFill>
                  <a:schemeClr val="bg1"/>
                </a:solidFill>
              </a:rPr>
              <a:t>reumatológus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Stromajer-Rácz</a:t>
            </a:r>
            <a:r>
              <a:rPr lang="hu-HU" sz="1400" b="1" dirty="0">
                <a:solidFill>
                  <a:schemeClr val="bg1"/>
                </a:solidFill>
              </a:rPr>
              <a:t> Tímea </a:t>
            </a:r>
            <a:r>
              <a:rPr lang="hu-HU" sz="1400" b="1" i="1" dirty="0">
                <a:solidFill>
                  <a:schemeClr val="bg1"/>
                </a:solidFill>
              </a:rPr>
              <a:t>biológus</a:t>
            </a:r>
          </a:p>
          <a:p>
            <a:pPr marL="0" indent="0" algn="ctr" fontAlgn="auto">
              <a:spcAft>
                <a:spcPts val="0"/>
              </a:spcAft>
              <a:buFont typeface="Arial" panose="020B0604020202020204" pitchFamily="34" charset="0"/>
              <a:buNone/>
              <a:defRPr/>
            </a:pPr>
            <a:r>
              <a:rPr lang="hu-HU" sz="1400" b="1" dirty="0">
                <a:solidFill>
                  <a:schemeClr val="bg1"/>
                </a:solidFill>
              </a:rPr>
              <a:t>Dr. Süveges Ildikó </a:t>
            </a:r>
            <a:r>
              <a:rPr lang="hu-HU" sz="1400" b="1" i="1" dirty="0">
                <a:solidFill>
                  <a:schemeClr val="bg1"/>
                </a:solidFill>
              </a:rPr>
              <a:t>szemész</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Szánthó</a:t>
            </a:r>
            <a:r>
              <a:rPr lang="hu-HU" sz="1400" b="1" dirty="0">
                <a:solidFill>
                  <a:schemeClr val="bg1"/>
                </a:solidFill>
              </a:rPr>
              <a:t> András </a:t>
            </a:r>
            <a:r>
              <a:rPr lang="hu-HU" sz="1400" b="1" i="1" dirty="0">
                <a:solidFill>
                  <a:schemeClr val="bg1"/>
                </a:solidFill>
              </a:rPr>
              <a:t>szülész-nőgyógyász, onkológus</a:t>
            </a:r>
          </a:p>
          <a:p>
            <a:pPr marL="0" indent="0" algn="ctr" fontAlgn="auto">
              <a:spcAft>
                <a:spcPts val="0"/>
              </a:spcAft>
              <a:buFont typeface="Arial" panose="020B0604020202020204" pitchFamily="34" charset="0"/>
              <a:buNone/>
              <a:defRPr/>
            </a:pPr>
            <a:r>
              <a:rPr lang="hu-HU" sz="1400" b="1" dirty="0">
                <a:solidFill>
                  <a:schemeClr val="bg1"/>
                </a:solidFill>
              </a:rPr>
              <a:t>Dr. Törő Klára </a:t>
            </a:r>
            <a:r>
              <a:rPr lang="hu-HU" sz="1400" b="1" i="1" dirty="0">
                <a:solidFill>
                  <a:schemeClr val="bg1"/>
                </a:solidFill>
              </a:rPr>
              <a:t>igazságügyi orvos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Somfay</a:t>
            </a:r>
            <a:r>
              <a:rPr lang="hu-HU" sz="1400" b="1" dirty="0">
                <a:solidFill>
                  <a:schemeClr val="bg1"/>
                </a:solidFill>
              </a:rPr>
              <a:t> Attila </a:t>
            </a:r>
            <a:r>
              <a:rPr lang="hu-HU" sz="1400" b="1" i="1" dirty="0">
                <a:solidFill>
                  <a:schemeClr val="bg1"/>
                </a:solidFill>
              </a:rPr>
              <a:t>tüdőgyógyász</a:t>
            </a:r>
          </a:p>
          <a:p>
            <a:pPr marL="0" indent="0" algn="ctr" fontAlgn="auto">
              <a:spcAft>
                <a:spcPts val="0"/>
              </a:spcAft>
              <a:buFont typeface="Arial" panose="020B0604020202020204" pitchFamily="34" charset="0"/>
              <a:buNone/>
              <a:defRPr/>
            </a:pPr>
            <a:r>
              <a:rPr lang="hu-HU" sz="1400" b="1" dirty="0" err="1">
                <a:solidFill>
                  <a:schemeClr val="bg1"/>
                </a:solidFill>
              </a:rPr>
              <a:t>Susánszky</a:t>
            </a:r>
            <a:r>
              <a:rPr lang="hu-HU" sz="1400" b="1" dirty="0">
                <a:solidFill>
                  <a:schemeClr val="bg1"/>
                </a:solidFill>
              </a:rPr>
              <a:t> Miklós </a:t>
            </a:r>
            <a:r>
              <a:rPr lang="hu-HU" sz="1400" b="1" i="1" dirty="0">
                <a:solidFill>
                  <a:schemeClr val="bg1"/>
                </a:solidFill>
              </a:rPr>
              <a:t>mérnök - orvosi szak</a:t>
            </a:r>
          </a:p>
          <a:p>
            <a:pPr marL="0" indent="0" algn="ctr" fontAlgn="auto">
              <a:spcAft>
                <a:spcPts val="0"/>
              </a:spcAft>
              <a:buFont typeface="Arial" panose="020B0604020202020204" pitchFamily="34" charset="0"/>
              <a:buNone/>
              <a:defRPr/>
            </a:pPr>
            <a:r>
              <a:rPr lang="hu-HU" sz="1400" b="1" dirty="0">
                <a:solidFill>
                  <a:schemeClr val="bg1"/>
                </a:solidFill>
              </a:rPr>
              <a:t>Dr. Szuromi Szabolcs </a:t>
            </a:r>
            <a:r>
              <a:rPr lang="hu-HU" sz="1400" b="1" i="1" dirty="0">
                <a:solidFill>
                  <a:schemeClr val="bg1"/>
                </a:solidFill>
              </a:rPr>
              <a:t>teológus</a:t>
            </a:r>
          </a:p>
          <a:p>
            <a:pPr marL="0" indent="0" algn="ctr" fontAlgn="auto">
              <a:spcAft>
                <a:spcPts val="0"/>
              </a:spcAft>
              <a:buFont typeface="Arial" panose="020B0604020202020204" pitchFamily="34" charset="0"/>
              <a:buNone/>
              <a:defRPr/>
            </a:pPr>
            <a:r>
              <a:rPr lang="hu-HU" sz="1400" b="1" dirty="0">
                <a:solidFill>
                  <a:schemeClr val="bg1"/>
                </a:solidFill>
              </a:rPr>
              <a:t>Vártok Józsefné </a:t>
            </a:r>
            <a:r>
              <a:rPr lang="hu-HU" sz="1400" b="1" i="1" dirty="0">
                <a:solidFill>
                  <a:schemeClr val="bg1"/>
                </a:solidFill>
              </a:rPr>
              <a:t>ápolási szakember</a:t>
            </a:r>
          </a:p>
          <a:p>
            <a:pPr marL="0" indent="0" algn="ctr" fontAlgn="auto">
              <a:spcAft>
                <a:spcPts val="0"/>
              </a:spcAft>
              <a:buFont typeface="Arial" panose="020B0604020202020204" pitchFamily="34" charset="0"/>
              <a:buNone/>
              <a:defRPr/>
            </a:pPr>
            <a:r>
              <a:rPr lang="hu-HU" sz="1400" b="1" dirty="0">
                <a:solidFill>
                  <a:schemeClr val="bg1"/>
                </a:solidFill>
              </a:rPr>
              <a:t>Dr. Verő Tamás </a:t>
            </a:r>
            <a:r>
              <a:rPr lang="hu-HU" sz="1400" b="1" i="1" dirty="0">
                <a:solidFill>
                  <a:schemeClr val="bg1"/>
                </a:solidFill>
              </a:rPr>
              <a:t>rabbi</a:t>
            </a:r>
          </a:p>
          <a:p>
            <a:pPr marL="0" indent="0" algn="ctr" fontAlgn="auto">
              <a:spcAft>
                <a:spcPts val="0"/>
              </a:spcAft>
              <a:buFont typeface="Arial" panose="020B0604020202020204" pitchFamily="34" charset="0"/>
              <a:buNone/>
              <a:defRPr/>
            </a:pPr>
            <a:endParaRPr lang="hu-HU" sz="1400" b="1" dirty="0">
              <a:solidFill>
                <a:schemeClr val="bg1"/>
              </a:solidFill>
            </a:endParaRPr>
          </a:p>
          <a:p>
            <a:pPr marL="0" indent="0" algn="ctr" fontAlgn="auto">
              <a:spcAft>
                <a:spcPts val="0"/>
              </a:spcAft>
              <a:buFont typeface="Arial" panose="020B0604020202020204" pitchFamily="34" charset="0"/>
              <a:buNone/>
              <a:defRPr/>
            </a:pPr>
            <a:r>
              <a:rPr lang="hu-HU" sz="1400" b="1" u="sng" cap="all" dirty="0">
                <a:solidFill>
                  <a:schemeClr val="bg1"/>
                </a:solidFill>
              </a:rPr>
              <a:t>Állandó meghívottak:</a:t>
            </a:r>
          </a:p>
          <a:p>
            <a:pPr marL="0" indent="0" algn="ctr" fontAlgn="auto">
              <a:spcAft>
                <a:spcPts val="0"/>
              </a:spcAft>
              <a:buFont typeface="Arial" panose="020B0604020202020204" pitchFamily="34" charset="0"/>
              <a:buNone/>
              <a:defRPr/>
            </a:pPr>
            <a:r>
              <a:rPr lang="hu-HU" sz="1400" b="1" dirty="0">
                <a:solidFill>
                  <a:schemeClr val="bg1"/>
                </a:solidFill>
              </a:rPr>
              <a:t>Dr. Jákó János </a:t>
            </a:r>
            <a:r>
              <a:rPr lang="hu-HU" sz="1400" b="1" i="1" dirty="0">
                <a:solidFill>
                  <a:schemeClr val="bg1"/>
                </a:solidFill>
              </a:rPr>
              <a:t>belgyógyász, hematológus</a:t>
            </a:r>
          </a:p>
          <a:p>
            <a:pPr marL="0" indent="0" algn="ctr" fontAlgn="auto">
              <a:spcAft>
                <a:spcPts val="0"/>
              </a:spcAft>
              <a:buFont typeface="Arial" panose="020B0604020202020204" pitchFamily="34" charset="0"/>
              <a:buNone/>
              <a:defRPr/>
            </a:pPr>
            <a:r>
              <a:rPr lang="hu-HU" sz="1400" b="1" dirty="0" err="1">
                <a:solidFill>
                  <a:schemeClr val="bg1"/>
                </a:solidFill>
              </a:rPr>
              <a:t>Nyéky</a:t>
            </a:r>
            <a:r>
              <a:rPr lang="hu-HU" sz="1400" b="1" dirty="0">
                <a:solidFill>
                  <a:schemeClr val="bg1"/>
                </a:solidFill>
              </a:rPr>
              <a:t> Kálmán </a:t>
            </a:r>
            <a:r>
              <a:rPr lang="hu-HU" sz="1400" b="1" i="1" dirty="0" err="1">
                <a:solidFill>
                  <a:schemeClr val="bg1"/>
                </a:solidFill>
              </a:rPr>
              <a:t>bioetikus</a:t>
            </a:r>
            <a:r>
              <a:rPr lang="hu-HU" sz="1400" b="1" i="1" dirty="0">
                <a:solidFill>
                  <a:schemeClr val="bg1"/>
                </a:solidFill>
              </a:rPr>
              <a:t>, teológus</a:t>
            </a:r>
          </a:p>
          <a:p>
            <a:pPr marL="0" indent="0" algn="ctr" fontAlgn="auto">
              <a:spcAft>
                <a:spcPts val="0"/>
              </a:spcAft>
              <a:buFont typeface="Arial" panose="020B0604020202020204" pitchFamily="34" charset="0"/>
              <a:buNone/>
              <a:defRPr/>
            </a:pPr>
            <a:r>
              <a:rPr lang="hu-HU" sz="1400" b="1" dirty="0">
                <a:solidFill>
                  <a:schemeClr val="bg1"/>
                </a:solidFill>
              </a:rPr>
              <a:t>Dr. Sajtos János </a:t>
            </a:r>
            <a:r>
              <a:rPr lang="hu-HU" sz="1400" b="1" i="1" dirty="0">
                <a:solidFill>
                  <a:schemeClr val="bg1"/>
                </a:solidFill>
              </a:rPr>
              <a:t>OTF Helyettes Államtitkárság</a:t>
            </a:r>
          </a:p>
          <a:p>
            <a:pPr marL="0" indent="0" algn="ctr" fontAlgn="auto">
              <a:spcAft>
                <a:spcPts val="0"/>
              </a:spcAft>
              <a:buFont typeface="Arial" panose="020B0604020202020204" pitchFamily="34" charset="0"/>
              <a:buNone/>
              <a:defRPr/>
            </a:pPr>
            <a:r>
              <a:rPr lang="hu-HU" sz="1400" b="1" dirty="0">
                <a:solidFill>
                  <a:schemeClr val="bg1"/>
                </a:solidFill>
              </a:rPr>
              <a:t>Dr. Tímár Krisztina és Dr. Virányi Mariann </a:t>
            </a:r>
            <a:r>
              <a:rPr lang="hu-HU" sz="1400" b="1" i="1" dirty="0">
                <a:solidFill>
                  <a:schemeClr val="bg1"/>
                </a:solidFill>
              </a:rPr>
              <a:t>OGYÉI</a:t>
            </a:r>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rtalom helye 5"/>
          <p:cNvGraphicFramePr>
            <a:graphicFrameLocks noGrp="1"/>
          </p:cNvGraphicFramePr>
          <p:nvPr>
            <p:ph idx="1"/>
          </p:nvPr>
        </p:nvGraphicFramePr>
        <p:xfrm>
          <a:off x="2352675" y="827088"/>
          <a:ext cx="7486650" cy="4833937"/>
        </p:xfrm>
        <a:graphic>
          <a:graphicData uri="http://schemas.openxmlformats.org/drawingml/2006/table">
            <a:tbl>
              <a:tblPr firstRow="1" firstCol="1" lastRow="1" lastCol="1" bandRow="1" bandCol="1">
                <a:tableStyleId>{5C22544A-7EE6-4342-B048-85BDC9FD1C3A}</a:tableStyleId>
              </a:tblPr>
              <a:tblGrid>
                <a:gridCol w="655382">
                  <a:extLst>
                    <a:ext uri="{9D8B030D-6E8A-4147-A177-3AD203B41FA5}">
                      <a16:colId xmlns:a16="http://schemas.microsoft.com/office/drawing/2014/main" val="20000"/>
                    </a:ext>
                  </a:extLst>
                </a:gridCol>
                <a:gridCol w="700390">
                  <a:extLst>
                    <a:ext uri="{9D8B030D-6E8A-4147-A177-3AD203B41FA5}">
                      <a16:colId xmlns:a16="http://schemas.microsoft.com/office/drawing/2014/main" val="20001"/>
                    </a:ext>
                  </a:extLst>
                </a:gridCol>
                <a:gridCol w="803377">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558639">
                  <a:extLst>
                    <a:ext uri="{9D8B030D-6E8A-4147-A177-3AD203B41FA5}">
                      <a16:colId xmlns:a16="http://schemas.microsoft.com/office/drawing/2014/main" val="20005"/>
                    </a:ext>
                  </a:extLst>
                </a:gridCol>
                <a:gridCol w="809513">
                  <a:extLst>
                    <a:ext uri="{9D8B030D-6E8A-4147-A177-3AD203B41FA5}">
                      <a16:colId xmlns:a16="http://schemas.microsoft.com/office/drawing/2014/main" val="20006"/>
                    </a:ext>
                  </a:extLst>
                </a:gridCol>
                <a:gridCol w="720080">
                  <a:extLst>
                    <a:ext uri="{9D8B030D-6E8A-4147-A177-3AD203B41FA5}">
                      <a16:colId xmlns:a16="http://schemas.microsoft.com/office/drawing/2014/main" val="20007"/>
                    </a:ext>
                  </a:extLst>
                </a:gridCol>
                <a:gridCol w="792088">
                  <a:extLst>
                    <a:ext uri="{9D8B030D-6E8A-4147-A177-3AD203B41FA5}">
                      <a16:colId xmlns:a16="http://schemas.microsoft.com/office/drawing/2014/main" val="20008"/>
                    </a:ext>
                  </a:extLst>
                </a:gridCol>
                <a:gridCol w="1007020">
                  <a:extLst>
                    <a:ext uri="{9D8B030D-6E8A-4147-A177-3AD203B41FA5}">
                      <a16:colId xmlns:a16="http://schemas.microsoft.com/office/drawing/2014/main" val="20009"/>
                    </a:ext>
                  </a:extLst>
                </a:gridCol>
              </a:tblGrid>
              <a:tr h="829310">
                <a:tc gridSpan="10">
                  <a:txBody>
                    <a:bodyPr/>
                    <a:lstStyle/>
                    <a:p>
                      <a:pPr algn="ctr">
                        <a:lnSpc>
                          <a:spcPct val="115000"/>
                        </a:lnSpc>
                        <a:spcAft>
                          <a:spcPts val="1000"/>
                        </a:spcAft>
                      </a:pPr>
                      <a:r>
                        <a:rPr lang="hu-HU" sz="1600" dirty="0">
                          <a:effectLst/>
                        </a:rPr>
                        <a:t>A TUKEB által véleményezett vizsgálatok száma 2016-2017</a:t>
                      </a:r>
                      <a:endParaRPr lang="hu-HU" sz="1100" dirty="0">
                        <a:effectLst/>
                        <a:latin typeface="Calibri"/>
                        <a:ea typeface="Calibri"/>
                        <a:cs typeface="Calibri"/>
                      </a:endParaRPr>
                    </a:p>
                  </a:txBody>
                  <a:tcPr marL="36195" marR="36195" marT="0" marB="0" anchor="ct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extLst>
                  <a:ext uri="{0D108BD9-81ED-4DB2-BD59-A6C34878D82A}">
                    <a16:rowId xmlns:a16="http://schemas.microsoft.com/office/drawing/2014/main" val="10000"/>
                  </a:ext>
                </a:extLst>
              </a:tr>
              <a:tr h="1414780">
                <a:tc rowSpan="2">
                  <a:txBody>
                    <a:bodyPr/>
                    <a:lstStyle/>
                    <a:p>
                      <a:pPr algn="ctr">
                        <a:lnSpc>
                          <a:spcPct val="115000"/>
                        </a:lnSpc>
                        <a:spcBef>
                          <a:spcPts val="1200"/>
                        </a:spcBef>
                        <a:spcAft>
                          <a:spcPts val="1000"/>
                        </a:spcAft>
                      </a:pPr>
                      <a:r>
                        <a:rPr lang="hu-HU" sz="1200">
                          <a:effectLst/>
                        </a:rPr>
                        <a:t>Év</a:t>
                      </a:r>
                      <a:endParaRPr lang="hu-HU" sz="1100">
                        <a:effectLst/>
                        <a:latin typeface="Calibri"/>
                        <a:ea typeface="Calibri"/>
                        <a:cs typeface="Calibri"/>
                      </a:endParaRPr>
                    </a:p>
                  </a:txBody>
                  <a:tcPr marL="36195" marR="36195" marT="0" marB="0" anchor="ctr"/>
                </a:tc>
                <a:tc gridSpan="4">
                  <a:txBody>
                    <a:bodyPr/>
                    <a:lstStyle/>
                    <a:p>
                      <a:pPr algn="ctr">
                        <a:lnSpc>
                          <a:spcPct val="115000"/>
                        </a:lnSpc>
                        <a:spcBef>
                          <a:spcPts val="600"/>
                        </a:spcBef>
                        <a:spcAft>
                          <a:spcPts val="600"/>
                        </a:spcAft>
                      </a:pPr>
                      <a:r>
                        <a:rPr lang="hu-HU" sz="1200">
                          <a:effectLst/>
                        </a:rPr>
                        <a:t>beavatkozással járó vizsgálat, valamint új eljárás vagy eszköz bevezetése</a:t>
                      </a:r>
                      <a:endParaRPr lang="hu-HU" sz="1100">
                        <a:effectLst/>
                        <a:latin typeface="Calibri"/>
                        <a:ea typeface="Calibri"/>
                        <a:cs typeface="Calibri"/>
                      </a:endParaRPr>
                    </a:p>
                  </a:txBody>
                  <a:tcPr marL="36195" marR="36195" marT="0" marB="0" anchor="ctr"/>
                </a:tc>
                <a:tc hMerge="1">
                  <a:txBody>
                    <a:bodyPr/>
                    <a:lstStyle/>
                    <a:p>
                      <a:endParaRPr lang="hu-HU"/>
                    </a:p>
                  </a:txBody>
                  <a:tcPr/>
                </a:tc>
                <a:tc hMerge="1">
                  <a:txBody>
                    <a:bodyPr/>
                    <a:lstStyle/>
                    <a:p>
                      <a:endParaRPr lang="hu-HU"/>
                    </a:p>
                  </a:txBody>
                  <a:tcPr/>
                </a:tc>
                <a:tc hMerge="1">
                  <a:txBody>
                    <a:bodyPr/>
                    <a:lstStyle/>
                    <a:p>
                      <a:endParaRPr lang="hu-HU"/>
                    </a:p>
                  </a:txBody>
                  <a:tcPr/>
                </a:tc>
                <a:tc gridSpan="4">
                  <a:txBody>
                    <a:bodyPr/>
                    <a:lstStyle/>
                    <a:p>
                      <a:pPr algn="ctr">
                        <a:lnSpc>
                          <a:spcPct val="115000"/>
                        </a:lnSpc>
                        <a:spcBef>
                          <a:spcPts val="600"/>
                        </a:spcBef>
                        <a:spcAft>
                          <a:spcPts val="600"/>
                        </a:spcAft>
                      </a:pPr>
                      <a:r>
                        <a:rPr lang="hu-HU" sz="1200">
                          <a:effectLst/>
                        </a:rPr>
                        <a:t>beavatkozással nem járó vizsgálat</a:t>
                      </a:r>
                      <a:endParaRPr lang="hu-HU" sz="1100">
                        <a:effectLst/>
                        <a:latin typeface="Calibri"/>
                        <a:ea typeface="Calibri"/>
                        <a:cs typeface="Calibri"/>
                      </a:endParaRPr>
                    </a:p>
                  </a:txBody>
                  <a:tcPr marL="36195" marR="36195" marT="0" marB="0" anchor="ctr"/>
                </a:tc>
                <a:tc hMerge="1">
                  <a:txBody>
                    <a:bodyPr/>
                    <a:lstStyle/>
                    <a:p>
                      <a:endParaRPr lang="hu-HU"/>
                    </a:p>
                  </a:txBody>
                  <a:tcPr/>
                </a:tc>
                <a:tc hMerge="1">
                  <a:txBody>
                    <a:bodyPr/>
                    <a:lstStyle/>
                    <a:p>
                      <a:endParaRPr lang="hu-HU"/>
                    </a:p>
                  </a:txBody>
                  <a:tcPr/>
                </a:tc>
                <a:tc hMerge="1">
                  <a:txBody>
                    <a:bodyPr/>
                    <a:lstStyle/>
                    <a:p>
                      <a:endParaRPr lang="hu-HU"/>
                    </a:p>
                  </a:txBody>
                  <a:tcPr/>
                </a:tc>
                <a:tc rowSpan="2">
                  <a:txBody>
                    <a:bodyPr/>
                    <a:lstStyle/>
                    <a:p>
                      <a:pPr algn="ctr">
                        <a:lnSpc>
                          <a:spcPct val="115000"/>
                        </a:lnSpc>
                        <a:spcBef>
                          <a:spcPts val="1200"/>
                        </a:spcBef>
                        <a:spcAft>
                          <a:spcPts val="1000"/>
                        </a:spcAft>
                      </a:pPr>
                      <a:r>
                        <a:rPr lang="hu-HU" sz="1200">
                          <a:effectLst/>
                        </a:rPr>
                        <a:t>összesen</a:t>
                      </a:r>
                      <a:endParaRPr lang="hu-HU" sz="1100">
                        <a:effectLst/>
                        <a:latin typeface="Calibri"/>
                        <a:ea typeface="Calibri"/>
                        <a:cs typeface="Calibri"/>
                      </a:endParaRPr>
                    </a:p>
                  </a:txBody>
                  <a:tcPr marL="36195" marR="36195" marT="0" marB="0" anchor="ctr"/>
                </a:tc>
                <a:extLst>
                  <a:ext uri="{0D108BD9-81ED-4DB2-BD59-A6C34878D82A}">
                    <a16:rowId xmlns:a16="http://schemas.microsoft.com/office/drawing/2014/main" val="10001"/>
                  </a:ext>
                </a:extLst>
              </a:tr>
              <a:tr h="234315">
                <a:tc vMerge="1">
                  <a:txBody>
                    <a:bodyPr/>
                    <a:lstStyle/>
                    <a:p>
                      <a:endParaRPr lang="hu-HU"/>
                    </a:p>
                  </a:txBody>
                  <a:tcPr/>
                </a:tc>
                <a:tc>
                  <a:txBody>
                    <a:bodyPr/>
                    <a:lstStyle/>
                    <a:p>
                      <a:pPr algn="ctr">
                        <a:lnSpc>
                          <a:spcPct val="115000"/>
                        </a:lnSpc>
                        <a:spcBef>
                          <a:spcPts val="600"/>
                        </a:spcBef>
                        <a:spcAft>
                          <a:spcPts val="600"/>
                        </a:spcAft>
                      </a:pPr>
                      <a:r>
                        <a:rPr lang="hu-HU" sz="1200">
                          <a:effectLst/>
                        </a:rPr>
                        <a:t>tárgyalt</a:t>
                      </a:r>
                      <a:endParaRPr lang="hu-HU" sz="1100">
                        <a:effectLst/>
                        <a:latin typeface="Calibri"/>
                        <a:ea typeface="Calibri"/>
                        <a:cs typeface="Calibri"/>
                      </a:endParaRPr>
                    </a:p>
                  </a:txBody>
                  <a:tcPr marL="36195" marR="36195" marT="0" marB="0" anchor="ctr"/>
                </a:tc>
                <a:tc>
                  <a:txBody>
                    <a:bodyPr/>
                    <a:lstStyle/>
                    <a:p>
                      <a:pPr algn="ctr">
                        <a:lnSpc>
                          <a:spcPct val="115000"/>
                        </a:lnSpc>
                        <a:spcBef>
                          <a:spcPts val="600"/>
                        </a:spcBef>
                        <a:spcAft>
                          <a:spcPts val="600"/>
                        </a:spcAft>
                      </a:pPr>
                      <a:r>
                        <a:rPr lang="hu-HU" sz="1200" dirty="0">
                          <a:effectLst/>
                        </a:rPr>
                        <a:t>elfogadott</a:t>
                      </a:r>
                      <a:endParaRPr lang="hu-HU" sz="1100" dirty="0">
                        <a:effectLst/>
                        <a:latin typeface="Calibri"/>
                        <a:ea typeface="Calibri"/>
                        <a:cs typeface="Calibri"/>
                      </a:endParaRPr>
                    </a:p>
                  </a:txBody>
                  <a:tcPr marL="36195" marR="36195" marT="0" marB="0" anchor="ctr"/>
                </a:tc>
                <a:tc>
                  <a:txBody>
                    <a:bodyPr/>
                    <a:lstStyle/>
                    <a:p>
                      <a:pPr algn="ctr">
                        <a:lnSpc>
                          <a:spcPct val="115000"/>
                        </a:lnSpc>
                        <a:spcBef>
                          <a:spcPts val="600"/>
                        </a:spcBef>
                        <a:spcAft>
                          <a:spcPts val="600"/>
                        </a:spcAft>
                      </a:pPr>
                      <a:r>
                        <a:rPr lang="hu-HU" sz="1200">
                          <a:effectLst/>
                        </a:rPr>
                        <a:t>elutasított</a:t>
                      </a:r>
                      <a:endParaRPr lang="hu-HU" sz="1100">
                        <a:effectLst/>
                        <a:latin typeface="Calibri"/>
                        <a:ea typeface="Calibri"/>
                        <a:cs typeface="Calibri"/>
                      </a:endParaRPr>
                    </a:p>
                  </a:txBody>
                  <a:tcPr marL="36195" marR="36195" marT="0" marB="0" anchor="ctr"/>
                </a:tc>
                <a:tc>
                  <a:txBody>
                    <a:bodyPr/>
                    <a:lstStyle/>
                    <a:p>
                      <a:pPr algn="ctr">
                        <a:lnSpc>
                          <a:spcPct val="115000"/>
                        </a:lnSpc>
                        <a:spcBef>
                          <a:spcPts val="600"/>
                        </a:spcBef>
                        <a:spcAft>
                          <a:spcPts val="600"/>
                        </a:spcAft>
                      </a:pPr>
                      <a:r>
                        <a:rPr lang="hu-HU" sz="1200">
                          <a:effectLst/>
                        </a:rPr>
                        <a:t>feltételes</a:t>
                      </a:r>
                      <a:endParaRPr lang="hu-HU" sz="1100">
                        <a:effectLst/>
                        <a:latin typeface="Calibri"/>
                        <a:ea typeface="Calibri"/>
                        <a:cs typeface="Calibri"/>
                      </a:endParaRPr>
                    </a:p>
                  </a:txBody>
                  <a:tcPr marL="36195" marR="36195" marT="0" marB="0" anchor="ctr"/>
                </a:tc>
                <a:tc>
                  <a:txBody>
                    <a:bodyPr/>
                    <a:lstStyle/>
                    <a:p>
                      <a:pPr algn="ctr">
                        <a:lnSpc>
                          <a:spcPct val="115000"/>
                        </a:lnSpc>
                        <a:spcBef>
                          <a:spcPts val="600"/>
                        </a:spcBef>
                        <a:spcAft>
                          <a:spcPts val="600"/>
                        </a:spcAft>
                      </a:pPr>
                      <a:r>
                        <a:rPr lang="hu-HU" sz="1200">
                          <a:effectLst/>
                        </a:rPr>
                        <a:t>tárgyalt</a:t>
                      </a:r>
                      <a:endParaRPr lang="hu-HU" sz="1100">
                        <a:effectLst/>
                        <a:latin typeface="Calibri"/>
                        <a:ea typeface="Calibri"/>
                        <a:cs typeface="Calibri"/>
                      </a:endParaRPr>
                    </a:p>
                  </a:txBody>
                  <a:tcPr marL="36195" marR="36195" marT="0" marB="0" anchor="ctr"/>
                </a:tc>
                <a:tc>
                  <a:txBody>
                    <a:bodyPr/>
                    <a:lstStyle/>
                    <a:p>
                      <a:pPr algn="ctr">
                        <a:lnSpc>
                          <a:spcPct val="115000"/>
                        </a:lnSpc>
                        <a:spcBef>
                          <a:spcPts val="600"/>
                        </a:spcBef>
                        <a:spcAft>
                          <a:spcPts val="600"/>
                        </a:spcAft>
                      </a:pPr>
                      <a:r>
                        <a:rPr lang="hu-HU" sz="1200">
                          <a:effectLst/>
                        </a:rPr>
                        <a:t>elfogadott</a:t>
                      </a:r>
                      <a:endParaRPr lang="hu-HU" sz="1100">
                        <a:effectLst/>
                        <a:latin typeface="Calibri"/>
                        <a:ea typeface="Calibri"/>
                        <a:cs typeface="Calibri"/>
                      </a:endParaRPr>
                    </a:p>
                  </a:txBody>
                  <a:tcPr marL="36195" marR="36195" marT="0" marB="0" anchor="ctr"/>
                </a:tc>
                <a:tc>
                  <a:txBody>
                    <a:bodyPr/>
                    <a:lstStyle/>
                    <a:p>
                      <a:pPr algn="ctr">
                        <a:lnSpc>
                          <a:spcPct val="115000"/>
                        </a:lnSpc>
                        <a:spcBef>
                          <a:spcPts val="600"/>
                        </a:spcBef>
                        <a:spcAft>
                          <a:spcPts val="600"/>
                        </a:spcAft>
                      </a:pPr>
                      <a:r>
                        <a:rPr lang="hu-HU" sz="1200">
                          <a:effectLst/>
                        </a:rPr>
                        <a:t>elutasított</a:t>
                      </a:r>
                      <a:endParaRPr lang="hu-HU" sz="1100">
                        <a:effectLst/>
                        <a:latin typeface="Calibri"/>
                        <a:ea typeface="Calibri"/>
                        <a:cs typeface="Calibri"/>
                      </a:endParaRPr>
                    </a:p>
                  </a:txBody>
                  <a:tcPr marL="36195" marR="36195" marT="0" marB="0" anchor="ctr"/>
                </a:tc>
                <a:tc>
                  <a:txBody>
                    <a:bodyPr/>
                    <a:lstStyle/>
                    <a:p>
                      <a:pPr algn="ctr">
                        <a:lnSpc>
                          <a:spcPct val="115000"/>
                        </a:lnSpc>
                        <a:spcBef>
                          <a:spcPts val="600"/>
                        </a:spcBef>
                        <a:spcAft>
                          <a:spcPts val="600"/>
                        </a:spcAft>
                      </a:pPr>
                      <a:r>
                        <a:rPr lang="hu-HU" sz="1200">
                          <a:effectLst/>
                        </a:rPr>
                        <a:t>feltételes</a:t>
                      </a:r>
                      <a:endParaRPr lang="hu-HU" sz="1100">
                        <a:effectLst/>
                        <a:latin typeface="Calibri"/>
                        <a:ea typeface="Calibri"/>
                        <a:cs typeface="Calibri"/>
                      </a:endParaRPr>
                    </a:p>
                  </a:txBody>
                  <a:tcPr marL="36195" marR="36195" marT="0" marB="0" anchor="ctr"/>
                </a:tc>
                <a:tc vMerge="1">
                  <a:txBody>
                    <a:bodyPr/>
                    <a:lstStyle/>
                    <a:p>
                      <a:endParaRPr lang="hu-HU"/>
                    </a:p>
                  </a:txBody>
                  <a:tcPr/>
                </a:tc>
                <a:extLst>
                  <a:ext uri="{0D108BD9-81ED-4DB2-BD59-A6C34878D82A}">
                    <a16:rowId xmlns:a16="http://schemas.microsoft.com/office/drawing/2014/main" val="10002"/>
                  </a:ext>
                </a:extLst>
              </a:tr>
              <a:tr h="1247140">
                <a:tc>
                  <a:txBody>
                    <a:bodyPr/>
                    <a:lstStyle/>
                    <a:p>
                      <a:pPr algn="ctr">
                        <a:lnSpc>
                          <a:spcPct val="115000"/>
                        </a:lnSpc>
                        <a:spcAft>
                          <a:spcPts val="0"/>
                        </a:spcAft>
                      </a:pPr>
                      <a:r>
                        <a:rPr lang="hu-HU" sz="1200">
                          <a:effectLst/>
                        </a:rPr>
                        <a:t>2016</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110</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99</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11</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0</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190</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171</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17</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0</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300</a:t>
                      </a:r>
                      <a:endParaRPr lang="hu-HU" sz="1100">
                        <a:effectLst/>
                        <a:latin typeface="Calibri"/>
                        <a:ea typeface="Calibri"/>
                        <a:cs typeface="Calibri"/>
                      </a:endParaRPr>
                    </a:p>
                  </a:txBody>
                  <a:tcPr marL="36195" marR="36195" marT="0" marB="0" anchor="ctr"/>
                </a:tc>
                <a:extLst>
                  <a:ext uri="{0D108BD9-81ED-4DB2-BD59-A6C34878D82A}">
                    <a16:rowId xmlns:a16="http://schemas.microsoft.com/office/drawing/2014/main" val="10003"/>
                  </a:ext>
                </a:extLst>
              </a:tr>
              <a:tr h="1108710">
                <a:tc>
                  <a:txBody>
                    <a:bodyPr/>
                    <a:lstStyle/>
                    <a:p>
                      <a:pPr algn="ctr">
                        <a:lnSpc>
                          <a:spcPct val="115000"/>
                        </a:lnSpc>
                        <a:spcAft>
                          <a:spcPts val="0"/>
                        </a:spcAft>
                      </a:pPr>
                      <a:r>
                        <a:rPr lang="hu-HU" sz="1200">
                          <a:effectLst/>
                        </a:rPr>
                        <a:t>2017</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144</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133</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11</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0</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185</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171</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14</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a:effectLst/>
                        </a:rPr>
                        <a:t>0</a:t>
                      </a:r>
                      <a:endParaRPr lang="hu-HU" sz="1100">
                        <a:effectLst/>
                        <a:latin typeface="Calibri"/>
                        <a:ea typeface="Calibri"/>
                        <a:cs typeface="Calibri"/>
                      </a:endParaRPr>
                    </a:p>
                  </a:txBody>
                  <a:tcPr marL="36195" marR="36195" marT="0" marB="0" anchor="ctr"/>
                </a:tc>
                <a:tc>
                  <a:txBody>
                    <a:bodyPr/>
                    <a:lstStyle/>
                    <a:p>
                      <a:pPr algn="ctr">
                        <a:lnSpc>
                          <a:spcPct val="115000"/>
                        </a:lnSpc>
                        <a:spcAft>
                          <a:spcPts val="0"/>
                        </a:spcAft>
                      </a:pPr>
                      <a:r>
                        <a:rPr lang="hu-HU" sz="1200" dirty="0">
                          <a:effectLst/>
                        </a:rPr>
                        <a:t>329</a:t>
                      </a:r>
                      <a:endParaRPr lang="hu-HU" sz="1100" dirty="0">
                        <a:effectLst/>
                        <a:latin typeface="Calibri"/>
                        <a:ea typeface="Calibri"/>
                        <a:cs typeface="Calibri"/>
                      </a:endParaRPr>
                    </a:p>
                  </a:txBody>
                  <a:tcPr marL="36195" marR="36195" marT="0" marB="0" anchor="ctr"/>
                </a:tc>
                <a:extLst>
                  <a:ext uri="{0D108BD9-81ED-4DB2-BD59-A6C34878D82A}">
                    <a16:rowId xmlns:a16="http://schemas.microsoft.com/office/drawing/2014/main" val="10004"/>
                  </a:ext>
                </a:extLst>
              </a:tr>
            </a:tbl>
          </a:graphicData>
        </a:graphic>
      </p:graphicFrame>
      <p:sp>
        <p:nvSpPr>
          <p:cNvPr id="37940" name="Rectangle 2"/>
          <p:cNvSpPr>
            <a:spLocks noChangeArrowheads="1"/>
          </p:cNvSpPr>
          <p:nvPr/>
        </p:nvSpPr>
        <p:spPr bwMode="auto">
          <a:xfrm>
            <a:off x="2352675" y="871538"/>
            <a:ext cx="184150" cy="368300"/>
          </a:xfrm>
          <a:prstGeom prst="rect">
            <a:avLst/>
          </a:prstGeom>
          <a:noFill/>
          <a:ln w="9525">
            <a:noFill/>
            <a:miter lim="800000"/>
            <a:headEnd/>
            <a:tailEnd/>
          </a:ln>
        </p:spPr>
        <p:txBody>
          <a:bodyPr wrap="none" anchor="ctr">
            <a:spAutoFit/>
          </a:bodyPr>
          <a:lstStyle/>
          <a:p>
            <a:endParaRPr lang="hu-HU" altLang="hu-HU">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ETT TUKEB-</a:t>
            </a:r>
            <a:r>
              <a:rPr lang="hu-HU" b="1" dirty="0" err="1">
                <a:solidFill>
                  <a:schemeClr val="accent6">
                    <a:lumMod val="75000"/>
                  </a:schemeClr>
                </a:solidFill>
              </a:rPr>
              <a:t>ből</a:t>
            </a:r>
            <a:r>
              <a:rPr lang="hu-HU" b="1" dirty="0">
                <a:solidFill>
                  <a:schemeClr val="accent6">
                    <a:lumMod val="75000"/>
                  </a:schemeClr>
                </a:solidFill>
              </a:rPr>
              <a:t> kivált két utód-bizottság:</a:t>
            </a:r>
          </a:p>
        </p:txBody>
      </p:sp>
      <p:sp>
        <p:nvSpPr>
          <p:cNvPr id="38914" name="Tartalom helye 2"/>
          <p:cNvSpPr>
            <a:spLocks noGrp="1"/>
          </p:cNvSpPr>
          <p:nvPr>
            <p:ph idx="1"/>
          </p:nvPr>
        </p:nvSpPr>
        <p:spPr/>
        <p:txBody>
          <a:bodyPr/>
          <a:lstStyle/>
          <a:p>
            <a:r>
              <a:rPr lang="hu-HU" b="1"/>
              <a:t>ETT KFEB Kliniko-Farmakológiai Etikai Bizottság (1996 - ) elnökök: </a:t>
            </a:r>
            <a:r>
              <a:rPr lang="hu-HU" b="1">
                <a:solidFill>
                  <a:srgbClr val="FF0000"/>
                </a:solidFill>
              </a:rPr>
              <a:t>Farsang Csaba, Papp Gyula, Fenyvesi Tamás, Fürst Zsuzsa</a:t>
            </a:r>
            <a:endParaRPr lang="hu-HU">
              <a:solidFill>
                <a:srgbClr val="FF0000"/>
              </a:solidFill>
            </a:endParaRPr>
          </a:p>
          <a:p>
            <a:r>
              <a:rPr lang="hu-HU" b="1"/>
              <a:t>ETT HRB Humán Reprodukciós Bizottság (2001 - )elnök: </a:t>
            </a:r>
            <a:r>
              <a:rPr lang="hu-HU" b="1">
                <a:solidFill>
                  <a:srgbClr val="FF0000"/>
                </a:solidFill>
              </a:rPr>
              <a:t>Kosztolányi György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ím 1"/>
          <p:cNvSpPr>
            <a:spLocks noGrp="1"/>
          </p:cNvSpPr>
          <p:nvPr>
            <p:ph type="title"/>
          </p:nvPr>
        </p:nvSpPr>
        <p:spPr>
          <a:xfrm>
            <a:off x="1981200" y="274638"/>
            <a:ext cx="8229600" cy="633412"/>
          </a:xfrm>
        </p:spPr>
        <p:txBody>
          <a:bodyPr/>
          <a:lstStyle/>
          <a:p>
            <a:r>
              <a:rPr lang="hu-HU" sz="2400" b="1"/>
              <a:t>ETT KFEB összetétele 2018</a:t>
            </a:r>
          </a:p>
        </p:txBody>
      </p:sp>
      <p:sp>
        <p:nvSpPr>
          <p:cNvPr id="3" name="Tartalom helye 2"/>
          <p:cNvSpPr>
            <a:spLocks noGrp="1"/>
          </p:cNvSpPr>
          <p:nvPr>
            <p:ph sz="half" idx="1"/>
          </p:nvPr>
        </p:nvSpPr>
        <p:spPr>
          <a:xfrm>
            <a:off x="1981200" y="908050"/>
            <a:ext cx="4038600" cy="5689600"/>
          </a:xfrm>
          <a:solidFill>
            <a:schemeClr val="accent1"/>
          </a:solidFill>
        </p:spPr>
        <p:txBody>
          <a:bodyPr rtlCol="0">
            <a:normAutofit fontScale="92500" lnSpcReduction="10000"/>
          </a:bodyPr>
          <a:lstStyle/>
          <a:p>
            <a:pPr marL="0" indent="0" algn="ctr" fontAlgn="auto">
              <a:spcAft>
                <a:spcPts val="0"/>
              </a:spcAft>
              <a:buFont typeface="Arial" panose="020B0604020202020204" pitchFamily="34" charset="0"/>
              <a:buNone/>
              <a:defRPr/>
            </a:pPr>
            <a:r>
              <a:rPr lang="hu-HU" sz="1400" b="1" u="sng" cap="all" dirty="0">
                <a:solidFill>
                  <a:schemeClr val="bg1"/>
                </a:solidFill>
              </a:rPr>
              <a:t>Elnök: </a:t>
            </a:r>
          </a:p>
          <a:p>
            <a:pPr marL="0" indent="0" algn="ctr" fontAlgn="auto">
              <a:spcAft>
                <a:spcPts val="0"/>
              </a:spcAft>
              <a:buFont typeface="Arial" panose="020B0604020202020204" pitchFamily="34" charset="0"/>
              <a:buNone/>
              <a:defRPr/>
            </a:pPr>
            <a:r>
              <a:rPr lang="hu-HU" sz="1400" b="1" dirty="0">
                <a:solidFill>
                  <a:schemeClr val="bg1"/>
                </a:solidFill>
              </a:rPr>
              <a:t>Dr. Fürst Zsuzsanna </a:t>
            </a:r>
            <a:r>
              <a:rPr lang="hu-HU" sz="1400" b="1" i="1" dirty="0">
                <a:solidFill>
                  <a:schemeClr val="bg1"/>
                </a:solidFill>
              </a:rPr>
              <a:t>farmakológus, klinikai farmakológus</a:t>
            </a:r>
          </a:p>
          <a:p>
            <a:pPr marL="0" indent="0" algn="ctr" fontAlgn="auto">
              <a:spcAft>
                <a:spcPts val="0"/>
              </a:spcAft>
              <a:buFont typeface="Arial" panose="020B0604020202020204" pitchFamily="34" charset="0"/>
              <a:buNone/>
              <a:defRPr/>
            </a:pPr>
            <a:r>
              <a:rPr lang="hu-HU" sz="1400" b="1" u="sng" cap="all" dirty="0">
                <a:solidFill>
                  <a:schemeClr val="bg1"/>
                </a:solidFill>
              </a:rPr>
              <a:t>Alelnök: </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Bitter</a:t>
            </a:r>
            <a:r>
              <a:rPr lang="hu-HU" sz="1400" b="1" dirty="0">
                <a:solidFill>
                  <a:schemeClr val="bg1"/>
                </a:solidFill>
              </a:rPr>
              <a:t> István </a:t>
            </a:r>
            <a:r>
              <a:rPr lang="hu-HU" sz="1400" b="1" i="1" dirty="0">
                <a:solidFill>
                  <a:schemeClr val="bg1"/>
                </a:solidFill>
              </a:rPr>
              <a:t>pszichiáter, neurológus, klinikai farmakológus</a:t>
            </a:r>
          </a:p>
          <a:p>
            <a:pPr marL="0" indent="0" algn="ctr" fontAlgn="auto">
              <a:spcAft>
                <a:spcPts val="0"/>
              </a:spcAft>
              <a:buFont typeface="Arial" panose="020B0604020202020204" pitchFamily="34" charset="0"/>
              <a:buNone/>
              <a:defRPr/>
            </a:pPr>
            <a:r>
              <a:rPr lang="hu-HU" sz="1400" b="1" u="sng" cap="all" dirty="0">
                <a:solidFill>
                  <a:schemeClr val="bg1"/>
                </a:solidFill>
              </a:rPr>
              <a:t>Titkár: </a:t>
            </a:r>
          </a:p>
          <a:p>
            <a:pPr marL="0" indent="0" algn="ctr" fontAlgn="auto">
              <a:spcAft>
                <a:spcPts val="0"/>
              </a:spcAft>
              <a:buFont typeface="Arial" panose="020B0604020202020204" pitchFamily="34" charset="0"/>
              <a:buNone/>
              <a:defRPr/>
            </a:pPr>
            <a:r>
              <a:rPr lang="hu-HU" sz="1400" b="1" dirty="0">
                <a:solidFill>
                  <a:schemeClr val="bg1"/>
                </a:solidFill>
              </a:rPr>
              <a:t>Dr. Arányi Péter </a:t>
            </a:r>
            <a:r>
              <a:rPr lang="hu-HU" sz="1400" b="1" i="1" dirty="0">
                <a:solidFill>
                  <a:schemeClr val="bg1"/>
                </a:solidFill>
              </a:rPr>
              <a:t>biokémikus</a:t>
            </a:r>
          </a:p>
          <a:p>
            <a:pPr marL="0" indent="0" algn="ctr" fontAlgn="auto">
              <a:spcAft>
                <a:spcPts val="0"/>
              </a:spcAft>
              <a:buFont typeface="Arial" panose="020B0604020202020204" pitchFamily="34" charset="0"/>
              <a:buNone/>
              <a:defRPr/>
            </a:pPr>
            <a:r>
              <a:rPr lang="hu-HU" sz="1400" b="1" u="sng" cap="all" dirty="0">
                <a:solidFill>
                  <a:schemeClr val="bg1"/>
                </a:solidFill>
              </a:rPr>
              <a:t>Tagok:</a:t>
            </a:r>
          </a:p>
          <a:p>
            <a:pPr marL="0" indent="0" algn="ctr" fontAlgn="auto">
              <a:spcAft>
                <a:spcPts val="0"/>
              </a:spcAft>
              <a:buFont typeface="Arial" panose="020B0604020202020204" pitchFamily="34" charset="0"/>
              <a:buNone/>
              <a:defRPr/>
            </a:pPr>
            <a:r>
              <a:rPr lang="hu-HU" sz="1400" b="1" dirty="0" err="1">
                <a:solidFill>
                  <a:schemeClr val="bg1"/>
                </a:solidFill>
              </a:rPr>
              <a:t>Baltási</a:t>
            </a:r>
            <a:r>
              <a:rPr lang="hu-HU" sz="1400" b="1" dirty="0">
                <a:solidFill>
                  <a:schemeClr val="bg1"/>
                </a:solidFill>
              </a:rPr>
              <a:t> Klára </a:t>
            </a:r>
            <a:r>
              <a:rPr lang="hu-HU" sz="1400" b="1" i="1" dirty="0">
                <a:solidFill>
                  <a:schemeClr val="bg1"/>
                </a:solidFill>
              </a:rPr>
              <a:t>intézetvezető főnővér</a:t>
            </a:r>
          </a:p>
          <a:p>
            <a:pPr marL="0" indent="0" algn="ctr" fontAlgn="auto">
              <a:spcAft>
                <a:spcPts val="0"/>
              </a:spcAft>
              <a:buFont typeface="Arial" panose="020B0604020202020204" pitchFamily="34" charset="0"/>
              <a:buNone/>
              <a:defRPr/>
            </a:pPr>
            <a:r>
              <a:rPr lang="hu-HU" sz="1400" b="1" dirty="0">
                <a:solidFill>
                  <a:schemeClr val="bg1"/>
                </a:solidFill>
              </a:rPr>
              <a:t>Dr. Bölcskei Gusztáv </a:t>
            </a:r>
            <a:r>
              <a:rPr lang="hu-HU" sz="1400" b="1" i="1" dirty="0">
                <a:solidFill>
                  <a:schemeClr val="bg1"/>
                </a:solidFill>
              </a:rPr>
              <a:t>teológus</a:t>
            </a:r>
          </a:p>
          <a:p>
            <a:pPr marL="0" indent="0" algn="ctr" fontAlgn="auto">
              <a:spcAft>
                <a:spcPts val="0"/>
              </a:spcAft>
              <a:buFont typeface="Arial" panose="020B0604020202020204" pitchFamily="34" charset="0"/>
              <a:buNone/>
              <a:defRPr/>
            </a:pPr>
            <a:r>
              <a:rPr lang="hu-HU" sz="1400" b="1" dirty="0">
                <a:solidFill>
                  <a:schemeClr val="bg1"/>
                </a:solidFill>
              </a:rPr>
              <a:t>Dr. Dobó István </a:t>
            </a:r>
            <a:r>
              <a:rPr lang="hu-HU" sz="1400" b="1" i="1" dirty="0">
                <a:solidFill>
                  <a:schemeClr val="bg1"/>
                </a:solidFill>
              </a:rPr>
              <a:t>sebész</a:t>
            </a:r>
          </a:p>
          <a:p>
            <a:pPr marL="0" indent="0" algn="ctr" fontAlgn="auto">
              <a:spcAft>
                <a:spcPts val="0"/>
              </a:spcAft>
              <a:buFont typeface="Arial" panose="020B0604020202020204" pitchFamily="34" charset="0"/>
              <a:buNone/>
              <a:defRPr/>
            </a:pPr>
            <a:r>
              <a:rPr lang="hu-HU" sz="1400" b="1" dirty="0">
                <a:solidFill>
                  <a:schemeClr val="bg1"/>
                </a:solidFill>
              </a:rPr>
              <a:t>Dr. Egri László </a:t>
            </a:r>
            <a:r>
              <a:rPr lang="hu-HU" sz="1400" b="1" i="1" dirty="0">
                <a:solidFill>
                  <a:schemeClr val="bg1"/>
                </a:solidFill>
              </a:rPr>
              <a:t>sebész, traumatológus, teológus</a:t>
            </a:r>
          </a:p>
          <a:p>
            <a:pPr marL="0" indent="0" algn="ctr" fontAlgn="auto">
              <a:spcAft>
                <a:spcPts val="0"/>
              </a:spcAft>
              <a:buFont typeface="Arial" panose="020B0604020202020204" pitchFamily="34" charset="0"/>
              <a:buNone/>
              <a:defRPr/>
            </a:pPr>
            <a:r>
              <a:rPr lang="hu-HU" sz="1400" b="1" dirty="0">
                <a:solidFill>
                  <a:schemeClr val="bg1"/>
                </a:solidFill>
              </a:rPr>
              <a:t>Dr. Farsang Csaba </a:t>
            </a:r>
            <a:r>
              <a:rPr lang="hu-HU" sz="1400" b="1" i="1" dirty="0">
                <a:solidFill>
                  <a:schemeClr val="bg1"/>
                </a:solidFill>
              </a:rPr>
              <a:t>belgyógyász, </a:t>
            </a:r>
            <a:r>
              <a:rPr lang="hu-HU" sz="1400" b="1" i="1" dirty="0" err="1">
                <a:solidFill>
                  <a:schemeClr val="bg1"/>
                </a:solidFill>
              </a:rPr>
              <a:t>nefrológus</a:t>
            </a:r>
            <a:r>
              <a:rPr lang="hu-HU" sz="1400" b="1" i="1" dirty="0">
                <a:solidFill>
                  <a:schemeClr val="bg1"/>
                </a:solidFill>
              </a:rPr>
              <a:t>, klinikai farmakológus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Gyurkovits</a:t>
            </a:r>
            <a:r>
              <a:rPr lang="hu-HU" sz="1400" b="1" dirty="0">
                <a:solidFill>
                  <a:schemeClr val="bg1"/>
                </a:solidFill>
              </a:rPr>
              <a:t> Kálmán </a:t>
            </a:r>
            <a:r>
              <a:rPr lang="hu-HU" sz="1400" b="1" i="1" dirty="0">
                <a:solidFill>
                  <a:schemeClr val="bg1"/>
                </a:solidFill>
              </a:rPr>
              <a:t>csecsemő- és gyermekgyógyász, </a:t>
            </a:r>
            <a:r>
              <a:rPr lang="hu-HU" sz="1400" b="1" i="1" dirty="0" err="1">
                <a:solidFill>
                  <a:schemeClr val="bg1"/>
                </a:solidFill>
              </a:rPr>
              <a:t>gyermektüdőgyógyász</a:t>
            </a:r>
            <a:r>
              <a:rPr lang="hu-HU" sz="1400" b="1" i="1" dirty="0">
                <a:solidFill>
                  <a:schemeClr val="bg1"/>
                </a:solidFill>
              </a:rPr>
              <a:t>, klinikai farmakológus, </a:t>
            </a:r>
            <a:r>
              <a:rPr lang="hu-HU" sz="1400" b="1" i="1" dirty="0" err="1">
                <a:solidFill>
                  <a:schemeClr val="bg1"/>
                </a:solidFill>
              </a:rPr>
              <a:t>gasztroenterológus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Hunyadi János </a:t>
            </a:r>
            <a:r>
              <a:rPr lang="hu-HU" sz="1400" b="1" i="1" dirty="0">
                <a:solidFill>
                  <a:schemeClr val="bg1"/>
                </a:solidFill>
              </a:rPr>
              <a:t>bőrgyógyász, </a:t>
            </a:r>
            <a:r>
              <a:rPr lang="hu-HU" sz="1400" b="1" i="1" dirty="0" err="1">
                <a:solidFill>
                  <a:schemeClr val="bg1"/>
                </a:solidFill>
              </a:rPr>
              <a:t>allergológus</a:t>
            </a:r>
            <a:r>
              <a:rPr lang="hu-HU" sz="1400" b="1" i="1" dirty="0">
                <a:solidFill>
                  <a:schemeClr val="bg1"/>
                </a:solidFill>
              </a:rPr>
              <a:t>, klinikai immunológus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Julesz</a:t>
            </a:r>
            <a:r>
              <a:rPr lang="hu-HU" sz="1400" b="1" dirty="0">
                <a:solidFill>
                  <a:schemeClr val="bg1"/>
                </a:solidFill>
              </a:rPr>
              <a:t> János </a:t>
            </a:r>
            <a:r>
              <a:rPr lang="hu-HU" sz="1400" b="1" i="1" dirty="0">
                <a:solidFill>
                  <a:schemeClr val="bg1"/>
                </a:solidFill>
              </a:rPr>
              <a:t>belgyógyász, endokrinológus</a:t>
            </a:r>
          </a:p>
          <a:p>
            <a:pPr marL="0" indent="0" algn="ctr" fontAlgn="auto">
              <a:spcAft>
                <a:spcPts val="0"/>
              </a:spcAft>
              <a:buFont typeface="Arial" panose="020B0604020202020204" pitchFamily="34" charset="0"/>
              <a:buNone/>
              <a:defRPr/>
            </a:pPr>
            <a:r>
              <a:rPr lang="hu-HU" sz="1400" b="1" dirty="0">
                <a:solidFill>
                  <a:schemeClr val="bg1"/>
                </a:solidFill>
              </a:rPr>
              <a:t>Dr. Kalina Ákos </a:t>
            </a:r>
            <a:r>
              <a:rPr lang="hu-HU" sz="1400" b="1" i="1" dirty="0">
                <a:solidFill>
                  <a:schemeClr val="bg1"/>
                </a:solidFill>
              </a:rPr>
              <a:t>kardiológus, klinikai farmakológus</a:t>
            </a:r>
          </a:p>
          <a:p>
            <a:pPr marL="0" indent="0" algn="ctr" fontAlgn="auto">
              <a:spcAft>
                <a:spcPts val="0"/>
              </a:spcAft>
              <a:buFont typeface="Arial" panose="020B0604020202020204" pitchFamily="34" charset="0"/>
              <a:buNone/>
              <a:defRPr/>
            </a:pPr>
            <a:endParaRPr lang="hu-HU" sz="14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
        <p:nvSpPr>
          <p:cNvPr id="4" name="Tartalom helye 3"/>
          <p:cNvSpPr>
            <a:spLocks noGrp="1"/>
          </p:cNvSpPr>
          <p:nvPr>
            <p:ph sz="half" idx="2"/>
          </p:nvPr>
        </p:nvSpPr>
        <p:spPr>
          <a:xfrm>
            <a:off x="6172200" y="908050"/>
            <a:ext cx="4038600" cy="5689600"/>
          </a:xfrm>
          <a:solidFill>
            <a:schemeClr val="accent1"/>
          </a:solidFill>
        </p:spPr>
        <p:txBody>
          <a:bodyPr rtlCol="0">
            <a:normAutofit fontScale="92500" lnSpcReduction="10000"/>
          </a:bodyPr>
          <a:lstStyle/>
          <a:p>
            <a:pPr marL="0" indent="0" algn="ctr" fontAlgn="auto">
              <a:spcAft>
                <a:spcPts val="0"/>
              </a:spcAft>
              <a:buFont typeface="Arial" panose="020B0604020202020204" pitchFamily="34" charset="0"/>
              <a:buNone/>
              <a:defRPr/>
            </a:pPr>
            <a:r>
              <a:rPr lang="hu-HU" sz="1400" b="1" dirty="0">
                <a:solidFill>
                  <a:schemeClr val="bg1"/>
                </a:solidFill>
              </a:rPr>
              <a:t>Dr. Kádár András </a:t>
            </a:r>
            <a:r>
              <a:rPr lang="hu-HU" sz="1400" b="1" i="1" dirty="0">
                <a:solidFill>
                  <a:schemeClr val="bg1"/>
                </a:solidFill>
              </a:rPr>
              <a:t>jogász</a:t>
            </a:r>
          </a:p>
          <a:p>
            <a:pPr marL="0" indent="0" algn="ctr" fontAlgn="auto">
              <a:spcAft>
                <a:spcPts val="0"/>
              </a:spcAft>
              <a:buFont typeface="Arial" panose="020B0604020202020204" pitchFamily="34" charset="0"/>
              <a:buNone/>
              <a:defRPr/>
            </a:pPr>
            <a:r>
              <a:rPr lang="hu-HU" sz="1400" b="1" dirty="0">
                <a:solidFill>
                  <a:schemeClr val="bg1"/>
                </a:solidFill>
              </a:rPr>
              <a:t>Dr. Kiss Emese </a:t>
            </a:r>
            <a:r>
              <a:rPr lang="hu-HU" sz="1400" b="1" i="1" dirty="0">
                <a:solidFill>
                  <a:schemeClr val="bg1"/>
                </a:solidFill>
              </a:rPr>
              <a:t>reumatológus, belgyógyász</a:t>
            </a:r>
          </a:p>
          <a:p>
            <a:pPr marL="0" indent="0" algn="ctr" fontAlgn="auto">
              <a:spcAft>
                <a:spcPts val="0"/>
              </a:spcAft>
              <a:buFont typeface="Arial" panose="020B0604020202020204" pitchFamily="34" charset="0"/>
              <a:buNone/>
              <a:defRPr/>
            </a:pPr>
            <a:r>
              <a:rPr lang="hu-HU" sz="1400" b="1" dirty="0">
                <a:solidFill>
                  <a:schemeClr val="bg1"/>
                </a:solidFill>
              </a:rPr>
              <a:t>Dr. Kiss Róbert Gábor </a:t>
            </a:r>
            <a:r>
              <a:rPr lang="hu-HU" sz="1400" b="1" i="1" dirty="0">
                <a:solidFill>
                  <a:schemeClr val="bg1"/>
                </a:solidFill>
              </a:rPr>
              <a:t>kardiológus, belgyógyász</a:t>
            </a:r>
          </a:p>
          <a:p>
            <a:pPr marL="0" indent="0" algn="ctr" fontAlgn="auto">
              <a:spcAft>
                <a:spcPts val="0"/>
              </a:spcAft>
              <a:buFont typeface="Arial" panose="020B0604020202020204" pitchFamily="34" charset="0"/>
              <a:buNone/>
              <a:defRPr/>
            </a:pPr>
            <a:r>
              <a:rPr lang="hu-HU" sz="1400" b="1" dirty="0">
                <a:solidFill>
                  <a:schemeClr val="bg1"/>
                </a:solidFill>
              </a:rPr>
              <a:t>Dr. Komoly Sámuel </a:t>
            </a:r>
            <a:r>
              <a:rPr lang="hu-HU" sz="1400" b="1" i="1" dirty="0">
                <a:solidFill>
                  <a:schemeClr val="bg1"/>
                </a:solidFill>
              </a:rPr>
              <a:t>neurológus</a:t>
            </a:r>
          </a:p>
          <a:p>
            <a:pPr marL="0" indent="0" algn="ctr" fontAlgn="auto">
              <a:spcAft>
                <a:spcPts val="0"/>
              </a:spcAft>
              <a:buFont typeface="Arial" panose="020B0604020202020204" pitchFamily="34" charset="0"/>
              <a:buNone/>
              <a:defRPr/>
            </a:pPr>
            <a:r>
              <a:rPr lang="hu-HU" sz="1400" b="1" dirty="0">
                <a:solidFill>
                  <a:schemeClr val="bg1"/>
                </a:solidFill>
              </a:rPr>
              <a:t>Dr. Lakatos Péter </a:t>
            </a:r>
            <a:r>
              <a:rPr lang="hu-HU" sz="1400" b="1" i="1" dirty="0">
                <a:solidFill>
                  <a:schemeClr val="bg1"/>
                </a:solidFill>
              </a:rPr>
              <a:t>belgyógyász, endokrinológus</a:t>
            </a:r>
          </a:p>
          <a:p>
            <a:pPr marL="0" indent="0" algn="ctr" fontAlgn="auto">
              <a:spcAft>
                <a:spcPts val="0"/>
              </a:spcAft>
              <a:buFont typeface="Arial" panose="020B0604020202020204" pitchFamily="34" charset="0"/>
              <a:buNone/>
              <a:defRPr/>
            </a:pPr>
            <a:r>
              <a:rPr lang="hu-HU" sz="1400" b="1" dirty="0">
                <a:solidFill>
                  <a:schemeClr val="bg1"/>
                </a:solidFill>
              </a:rPr>
              <a:t>Dr. Ludwig Endre </a:t>
            </a:r>
            <a:r>
              <a:rPr lang="hu-HU" sz="1400" b="1" i="1" dirty="0" err="1">
                <a:solidFill>
                  <a:schemeClr val="bg1"/>
                </a:solidFill>
              </a:rPr>
              <a:t>infektológus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Masszi</a:t>
            </a:r>
            <a:r>
              <a:rPr lang="hu-HU" sz="1400" b="1" dirty="0">
                <a:solidFill>
                  <a:schemeClr val="bg1"/>
                </a:solidFill>
              </a:rPr>
              <a:t> Tamás </a:t>
            </a:r>
            <a:r>
              <a:rPr lang="hu-HU" sz="1400" b="1" i="1" dirty="0">
                <a:solidFill>
                  <a:schemeClr val="bg1"/>
                </a:solidFill>
              </a:rPr>
              <a:t>belgyógyász, hematológus</a:t>
            </a:r>
          </a:p>
          <a:p>
            <a:pPr marL="0" indent="0" algn="ctr" fontAlgn="auto">
              <a:spcAft>
                <a:spcPts val="0"/>
              </a:spcAft>
              <a:buFont typeface="Arial" panose="020B0604020202020204" pitchFamily="34" charset="0"/>
              <a:buNone/>
              <a:defRPr/>
            </a:pPr>
            <a:r>
              <a:rPr lang="hu-HU" sz="1400" b="1" dirty="0">
                <a:solidFill>
                  <a:schemeClr val="bg1"/>
                </a:solidFill>
              </a:rPr>
              <a:t>Dr. Nagy Ágnes </a:t>
            </a:r>
            <a:r>
              <a:rPr lang="hu-HU" sz="1400" b="1" i="1" dirty="0">
                <a:solidFill>
                  <a:schemeClr val="bg1"/>
                </a:solidFill>
              </a:rPr>
              <a:t>hematológus, belgyógyász</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Orodán</a:t>
            </a:r>
            <a:r>
              <a:rPr lang="hu-HU" sz="1400" b="1" dirty="0">
                <a:solidFill>
                  <a:schemeClr val="bg1"/>
                </a:solidFill>
              </a:rPr>
              <a:t> Mária </a:t>
            </a:r>
            <a:r>
              <a:rPr lang="hu-HU" sz="1400" b="1" i="1" dirty="0">
                <a:solidFill>
                  <a:schemeClr val="bg1"/>
                </a:solidFill>
              </a:rPr>
              <a:t>jogász</a:t>
            </a:r>
          </a:p>
          <a:p>
            <a:pPr marL="0" indent="0" algn="ctr" fontAlgn="auto">
              <a:spcAft>
                <a:spcPts val="0"/>
              </a:spcAft>
              <a:buFont typeface="Arial" panose="020B0604020202020204" pitchFamily="34" charset="0"/>
              <a:buNone/>
              <a:defRPr/>
            </a:pPr>
            <a:r>
              <a:rPr lang="hu-HU" sz="1400" b="1" dirty="0">
                <a:solidFill>
                  <a:schemeClr val="bg1"/>
                </a:solidFill>
              </a:rPr>
              <a:t>Dr. Pápai Zsuzsanna </a:t>
            </a:r>
            <a:r>
              <a:rPr lang="hu-HU" sz="1400" b="1" i="1" dirty="0">
                <a:solidFill>
                  <a:schemeClr val="bg1"/>
                </a:solidFill>
              </a:rPr>
              <a:t>onkológus, belgyógyász</a:t>
            </a:r>
          </a:p>
          <a:p>
            <a:pPr marL="0" indent="0" algn="ctr" fontAlgn="auto">
              <a:spcAft>
                <a:spcPts val="0"/>
              </a:spcAft>
              <a:buFont typeface="Arial" panose="020B0604020202020204" pitchFamily="34" charset="0"/>
              <a:buNone/>
              <a:defRPr/>
            </a:pPr>
            <a:r>
              <a:rPr lang="hu-HU" sz="1400" b="1" dirty="0">
                <a:solidFill>
                  <a:schemeClr val="bg1"/>
                </a:solidFill>
              </a:rPr>
              <a:t>Dr. Póka Róbert </a:t>
            </a:r>
            <a:r>
              <a:rPr lang="hu-HU" sz="1400" b="1" i="1" dirty="0">
                <a:solidFill>
                  <a:schemeClr val="bg1"/>
                </a:solidFill>
              </a:rPr>
              <a:t>nőgyógyász, klinikai onkológus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Reusz</a:t>
            </a:r>
            <a:r>
              <a:rPr lang="hu-HU" sz="1400" b="1" dirty="0">
                <a:solidFill>
                  <a:schemeClr val="bg1"/>
                </a:solidFill>
              </a:rPr>
              <a:t> György </a:t>
            </a:r>
            <a:r>
              <a:rPr lang="hu-HU" sz="1400" b="1" i="1" dirty="0">
                <a:solidFill>
                  <a:schemeClr val="bg1"/>
                </a:solidFill>
              </a:rPr>
              <a:t>csecsemő- és gyermekgyógyász, </a:t>
            </a:r>
            <a:r>
              <a:rPr lang="hu-HU" sz="1400" b="1" i="1" dirty="0" err="1">
                <a:solidFill>
                  <a:schemeClr val="bg1"/>
                </a:solidFill>
              </a:rPr>
              <a:t>nefrológus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Réthelyi János </a:t>
            </a:r>
            <a:r>
              <a:rPr lang="hu-HU" sz="1400" b="1" i="1" dirty="0">
                <a:solidFill>
                  <a:schemeClr val="bg1"/>
                </a:solidFill>
              </a:rPr>
              <a:t>pszichiáter</a:t>
            </a:r>
          </a:p>
          <a:p>
            <a:pPr marL="0" indent="0" algn="ctr" fontAlgn="auto">
              <a:spcAft>
                <a:spcPts val="0"/>
              </a:spcAft>
              <a:buFont typeface="Arial" panose="020B0604020202020204" pitchFamily="34" charset="0"/>
              <a:buNone/>
              <a:defRPr/>
            </a:pPr>
            <a:r>
              <a:rPr lang="hu-HU" sz="1400" b="1" dirty="0">
                <a:solidFill>
                  <a:schemeClr val="bg1"/>
                </a:solidFill>
              </a:rPr>
              <a:t>Dr. Rosta András </a:t>
            </a:r>
            <a:r>
              <a:rPr lang="hu-HU" sz="1400" b="1" i="1" dirty="0">
                <a:solidFill>
                  <a:schemeClr val="bg1"/>
                </a:solidFill>
              </a:rPr>
              <a:t>onkológus,  belgyógyász</a:t>
            </a:r>
          </a:p>
          <a:p>
            <a:pPr marL="0" indent="0" algn="ctr" fontAlgn="auto">
              <a:spcAft>
                <a:spcPts val="0"/>
              </a:spcAft>
              <a:buFont typeface="Arial" panose="020B0604020202020204" pitchFamily="34" charset="0"/>
              <a:buNone/>
              <a:defRPr/>
            </a:pPr>
            <a:r>
              <a:rPr lang="hu-HU" sz="1400" b="1" dirty="0">
                <a:solidFill>
                  <a:schemeClr val="bg1"/>
                </a:solidFill>
              </a:rPr>
              <a:t>Sólyom Istvánné </a:t>
            </a:r>
            <a:r>
              <a:rPr lang="hu-HU" sz="1400" b="1" i="1" dirty="0">
                <a:solidFill>
                  <a:schemeClr val="bg1"/>
                </a:solidFill>
              </a:rPr>
              <a:t>gyógytornász</a:t>
            </a:r>
          </a:p>
          <a:p>
            <a:pPr marL="0" indent="0" algn="ctr" fontAlgn="auto">
              <a:spcAft>
                <a:spcPts val="0"/>
              </a:spcAft>
              <a:buFont typeface="Arial" panose="020B0604020202020204" pitchFamily="34" charset="0"/>
              <a:buNone/>
              <a:defRPr/>
            </a:pPr>
            <a:r>
              <a:rPr lang="hu-HU" sz="1400" b="1" dirty="0">
                <a:solidFill>
                  <a:schemeClr val="bg1"/>
                </a:solidFill>
              </a:rPr>
              <a:t>Dr. Sípos Ildikó </a:t>
            </a:r>
            <a:r>
              <a:rPr lang="hu-HU" sz="1400" b="1" i="1" dirty="0">
                <a:solidFill>
                  <a:schemeClr val="bg1"/>
                </a:solidFill>
              </a:rPr>
              <a:t>neurológus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Szekanecz</a:t>
            </a:r>
            <a:r>
              <a:rPr lang="hu-HU" sz="1400" b="1" dirty="0">
                <a:solidFill>
                  <a:schemeClr val="bg1"/>
                </a:solidFill>
              </a:rPr>
              <a:t> Zoltán </a:t>
            </a:r>
            <a:r>
              <a:rPr lang="hu-HU" sz="1400" b="1" i="1" dirty="0">
                <a:solidFill>
                  <a:schemeClr val="bg1"/>
                </a:solidFill>
              </a:rPr>
              <a:t>reumatológus, belgyógyász, immunológus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Tulassay</a:t>
            </a:r>
            <a:r>
              <a:rPr lang="hu-HU" sz="1400" b="1" dirty="0">
                <a:solidFill>
                  <a:schemeClr val="bg1"/>
                </a:solidFill>
              </a:rPr>
              <a:t> Zsolt </a:t>
            </a:r>
            <a:r>
              <a:rPr lang="hu-HU" sz="1400" b="1" i="1" dirty="0">
                <a:solidFill>
                  <a:schemeClr val="bg1"/>
                </a:solidFill>
              </a:rPr>
              <a:t>akadémikus, belgyógyász, </a:t>
            </a:r>
            <a:r>
              <a:rPr lang="hu-HU" sz="1400" b="1" i="1" dirty="0" err="1">
                <a:solidFill>
                  <a:schemeClr val="bg1"/>
                </a:solidFill>
              </a:rPr>
              <a:t>gasztroenterológus</a:t>
            </a:r>
            <a:endParaRPr lang="hu-HU" sz="1400" b="1" i="1" dirty="0">
              <a:solidFill>
                <a:schemeClr val="bg1"/>
              </a:solidFill>
            </a:endParaRPr>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981200" y="549275"/>
            <a:ext cx="8229600" cy="5576888"/>
          </a:xfrm>
          <a:solidFill>
            <a:schemeClr val="accent1"/>
          </a:solidFill>
        </p:spPr>
        <p:txBody>
          <a:bodyPr rtlCol="0">
            <a:normAutofit/>
          </a:bodyPr>
          <a:lstStyle/>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r>
              <a:rPr lang="hu-HU" sz="1600" b="1" u="sng" cap="all" dirty="0">
                <a:solidFill>
                  <a:schemeClr val="bg1"/>
                </a:solidFill>
              </a:rPr>
              <a:t>KFEB állandó meghívottak:</a:t>
            </a:r>
          </a:p>
          <a:p>
            <a:pPr marL="0" indent="0" algn="ctr" fontAlgn="auto">
              <a:spcAft>
                <a:spcPts val="0"/>
              </a:spcAft>
              <a:buFont typeface="Arial" panose="020B0604020202020204" pitchFamily="34" charset="0"/>
              <a:buNone/>
              <a:defRPr/>
            </a:pPr>
            <a:endParaRPr lang="hu-HU" sz="1600" b="1" dirty="0">
              <a:solidFill>
                <a:schemeClr val="bg1"/>
              </a:solidFill>
            </a:endParaRPr>
          </a:p>
          <a:p>
            <a:pPr marL="0" indent="0" algn="ctr" fontAlgn="auto">
              <a:spcAft>
                <a:spcPts val="0"/>
              </a:spcAft>
              <a:buFont typeface="Arial" panose="020B0604020202020204" pitchFamily="34" charset="0"/>
              <a:buNone/>
              <a:defRPr/>
            </a:pPr>
            <a:r>
              <a:rPr lang="hu-HU" sz="1600" b="1" dirty="0">
                <a:solidFill>
                  <a:schemeClr val="bg1"/>
                </a:solidFill>
              </a:rPr>
              <a:t>Tamásné Németh Ágnes </a:t>
            </a:r>
            <a:r>
              <a:rPr lang="hu-HU" sz="1600" b="1" i="1" dirty="0">
                <a:solidFill>
                  <a:schemeClr val="bg1"/>
                </a:solidFill>
              </a:rPr>
              <a:t>OGYÉI</a:t>
            </a:r>
          </a:p>
          <a:p>
            <a:pPr marL="0" indent="0" algn="ctr" fontAlgn="auto">
              <a:spcAft>
                <a:spcPts val="0"/>
              </a:spcAft>
              <a:buFont typeface="Arial" panose="020B0604020202020204" pitchFamily="34" charset="0"/>
              <a:buNone/>
              <a:defRPr/>
            </a:pPr>
            <a:r>
              <a:rPr lang="hu-HU" sz="1600" b="1" dirty="0">
                <a:solidFill>
                  <a:schemeClr val="bg1"/>
                </a:solidFill>
              </a:rPr>
              <a:t>Dr. Bácsy Ernő </a:t>
            </a:r>
            <a:r>
              <a:rPr lang="hu-HU" sz="1600" b="1" i="1" dirty="0">
                <a:solidFill>
                  <a:schemeClr val="bg1"/>
                </a:solidFill>
              </a:rPr>
              <a:t>ETT</a:t>
            </a:r>
          </a:p>
          <a:p>
            <a:pPr marL="0" indent="0" algn="ctr" fontAlgn="auto">
              <a:spcAft>
                <a:spcPts val="0"/>
              </a:spcAft>
              <a:buFont typeface="Arial" panose="020B0604020202020204" pitchFamily="34" charset="0"/>
              <a:buNone/>
              <a:defRPr/>
            </a:pPr>
            <a:r>
              <a:rPr lang="hu-HU" sz="1600" b="1" dirty="0">
                <a:solidFill>
                  <a:schemeClr val="bg1"/>
                </a:solidFill>
              </a:rPr>
              <a:t>Dr. Borvendég János </a:t>
            </a:r>
            <a:r>
              <a:rPr lang="hu-HU" sz="1600" b="1" i="1" dirty="0">
                <a:solidFill>
                  <a:schemeClr val="bg1"/>
                </a:solidFill>
              </a:rPr>
              <a:t>belgyógyász, klinikai farmakológus</a:t>
            </a:r>
          </a:p>
          <a:p>
            <a:pPr marL="0" indent="0" algn="ctr" fontAlgn="auto">
              <a:spcAft>
                <a:spcPts val="0"/>
              </a:spcAft>
              <a:buFont typeface="Arial" panose="020B0604020202020204" pitchFamily="34" charset="0"/>
              <a:buNone/>
              <a:defRPr/>
            </a:pPr>
            <a:r>
              <a:rPr lang="hu-HU" sz="1600" b="1" dirty="0">
                <a:solidFill>
                  <a:schemeClr val="bg1"/>
                </a:solidFill>
              </a:rPr>
              <a:t>Dr. Fenyvesi Tamás </a:t>
            </a:r>
            <a:r>
              <a:rPr lang="hu-HU" sz="1600" b="1" i="1" dirty="0">
                <a:solidFill>
                  <a:schemeClr val="bg1"/>
                </a:solidFill>
              </a:rPr>
              <a:t>belgyógyász, kardiológus</a:t>
            </a:r>
          </a:p>
          <a:p>
            <a:pPr marL="0" indent="0" algn="ctr" fontAlgn="auto">
              <a:spcAft>
                <a:spcPts val="0"/>
              </a:spcAft>
              <a:buFont typeface="Arial" panose="020B0604020202020204" pitchFamily="34" charset="0"/>
              <a:buNone/>
              <a:defRPr/>
            </a:pPr>
            <a:endParaRPr lang="hu-HU" sz="1600" b="1" dirty="0">
              <a:solidFill>
                <a:schemeClr val="bg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nvPr>
        </p:nvGraphicFramePr>
        <p:xfrm>
          <a:off x="2690813" y="930275"/>
          <a:ext cx="6810375" cy="4837113"/>
        </p:xfrm>
        <a:graphic>
          <a:graphicData uri="http://schemas.openxmlformats.org/drawingml/2006/table">
            <a:tbl>
              <a:tblPr/>
              <a:tblGrid>
                <a:gridCol w="935037">
                  <a:extLst>
                    <a:ext uri="{9D8B030D-6E8A-4147-A177-3AD203B41FA5}">
                      <a16:colId xmlns:a16="http://schemas.microsoft.com/office/drawing/2014/main" val="20000"/>
                    </a:ext>
                  </a:extLst>
                </a:gridCol>
                <a:gridCol w="1092200">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1619250">
                  <a:extLst>
                    <a:ext uri="{9D8B030D-6E8A-4147-A177-3AD203B41FA5}">
                      <a16:colId xmlns:a16="http://schemas.microsoft.com/office/drawing/2014/main" val="20003"/>
                    </a:ext>
                  </a:extLst>
                </a:gridCol>
                <a:gridCol w="1998663">
                  <a:extLst>
                    <a:ext uri="{9D8B030D-6E8A-4147-A177-3AD203B41FA5}">
                      <a16:colId xmlns:a16="http://schemas.microsoft.com/office/drawing/2014/main" val="20004"/>
                    </a:ext>
                  </a:extLst>
                </a:gridCol>
              </a:tblGrid>
              <a:tr h="681038">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400" b="1" i="0" u="none" strike="noStrike" cap="none" normalizeH="0" baseline="0">
                          <a:ln>
                            <a:noFill/>
                          </a:ln>
                          <a:solidFill>
                            <a:schemeClr val="bg1"/>
                          </a:solidFill>
                          <a:effectLst/>
                          <a:latin typeface="Calibri" pitchFamily="34" charset="0"/>
                        </a:rPr>
                        <a:t>A KFEB által tárgyalt klinikai vizsgálatok száma 2016-2017</a:t>
                      </a: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hu-HU"/>
                    </a:p>
                  </a:txBody>
                  <a:tcPr/>
                </a:tc>
                <a:tc hMerge="1">
                  <a:txBody>
                    <a:bodyPr/>
                    <a:lstStyle/>
                    <a:p>
                      <a:endParaRPr lang="hu-HU"/>
                    </a:p>
                  </a:txBody>
                  <a:tcPr/>
                </a:tc>
                <a:tc hMerge="1">
                  <a:txBody>
                    <a:bodyPr/>
                    <a:lstStyle/>
                    <a:p>
                      <a:endParaRPr lang="hu-HU"/>
                    </a:p>
                  </a:txBody>
                  <a:tcPr/>
                </a:tc>
                <a:tc hMerge="1">
                  <a:txBody>
                    <a:bodyPr/>
                    <a:lstStyle/>
                    <a:p>
                      <a:endParaRPr lang="hu-HU"/>
                    </a:p>
                  </a:txBody>
                  <a:tcPr/>
                </a:tc>
                <a:extLst>
                  <a:ext uri="{0D108BD9-81ED-4DB2-BD59-A6C34878D82A}">
                    <a16:rowId xmlns:a16="http://schemas.microsoft.com/office/drawing/2014/main" val="10000"/>
                  </a:ext>
                </a:extLst>
              </a:tr>
              <a:tr h="102552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0" i="0" u="none" strike="noStrike" cap="none" normalizeH="0" baseline="0">
                          <a:ln>
                            <a:noFill/>
                          </a:ln>
                          <a:solidFill>
                            <a:srgbClr val="000000"/>
                          </a:solidFill>
                          <a:effectLst/>
                          <a:latin typeface="Calibri" pitchFamily="34" charset="0"/>
                        </a:rPr>
                        <a:t> </a:t>
                      </a:r>
                      <a:endParaRPr kumimoji="0" lang="hu-HU" sz="1100" b="0"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rgbClr val="000000"/>
                          </a:solidFill>
                          <a:effectLst/>
                          <a:latin typeface="Calibri" pitchFamily="34" charset="0"/>
                        </a:rPr>
                        <a:t>új vizsgálatok</a:t>
                      </a:r>
                      <a:endParaRPr kumimoji="0" lang="hu-HU" sz="1100" b="1"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hMerge="1">
                  <a:txBody>
                    <a:bodyPr/>
                    <a:lstStyle/>
                    <a:p>
                      <a:endParaRPr lang="hu-HU"/>
                    </a:p>
                  </a:txBody>
                  <a:tcPr/>
                </a:tc>
                <a:tc hMerge="1">
                  <a:txBody>
                    <a:bodyPr/>
                    <a:lstStyle/>
                    <a:p>
                      <a:endParaRPr lang="hu-HU"/>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rgbClr val="000000"/>
                          </a:solidFill>
                          <a:effectLst/>
                          <a:latin typeface="Calibri" pitchFamily="34" charset="0"/>
                        </a:rPr>
                        <a:t>módosítások</a:t>
                      </a:r>
                      <a:endParaRPr kumimoji="0" lang="hu-HU" sz="1100" b="1"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1"/>
                  </a:ext>
                </a:extLst>
              </a:tr>
              <a:tr h="1042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chemeClr val="bg1"/>
                          </a:solidFill>
                          <a:effectLst/>
                          <a:latin typeface="Calibri" pitchFamily="34" charset="0"/>
                        </a:rPr>
                        <a:t>év</a:t>
                      </a:r>
                      <a:endParaRPr kumimoji="0" lang="hu-HU" sz="1100" b="1" i="0" u="none" strike="noStrike" cap="none" normalizeH="0" baseline="0">
                        <a:ln>
                          <a:noFill/>
                        </a:ln>
                        <a:solidFill>
                          <a:schemeClr val="bg1"/>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rgbClr val="000000"/>
                          </a:solidFill>
                          <a:effectLst/>
                          <a:latin typeface="Calibri" pitchFamily="34" charset="0"/>
                        </a:rPr>
                        <a:t>tárgyalt</a:t>
                      </a:r>
                      <a:endParaRPr kumimoji="0" lang="hu-HU" sz="1100" b="1"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rgbClr val="000000"/>
                          </a:solidFill>
                          <a:effectLst/>
                          <a:latin typeface="Calibri" pitchFamily="34" charset="0"/>
                        </a:rPr>
                        <a:t>elfogadott</a:t>
                      </a:r>
                      <a:endParaRPr kumimoji="0" lang="hu-HU" sz="1100" b="1"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rgbClr val="000000"/>
                          </a:solidFill>
                          <a:effectLst/>
                          <a:latin typeface="Calibri" pitchFamily="34" charset="0"/>
                        </a:rPr>
                        <a:t>elutasított</a:t>
                      </a:r>
                      <a:endParaRPr kumimoji="0" lang="hu-HU" sz="1100" b="1"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0" i="0" u="none" strike="noStrike" cap="none" normalizeH="0" baseline="0">
                          <a:ln>
                            <a:noFill/>
                          </a:ln>
                          <a:solidFill>
                            <a:srgbClr val="000000"/>
                          </a:solidFill>
                          <a:effectLst/>
                          <a:latin typeface="Calibri" pitchFamily="34" charset="0"/>
                        </a:rPr>
                        <a:t> </a:t>
                      </a:r>
                      <a:endParaRPr kumimoji="0" lang="hu-HU" sz="1100" b="0"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2"/>
                  </a:ext>
                </a:extLst>
              </a:tr>
              <a:tr h="1042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chemeClr val="bg1"/>
                          </a:solidFill>
                          <a:effectLst/>
                          <a:latin typeface="Calibri" pitchFamily="34" charset="0"/>
                        </a:rPr>
                        <a:t>2016</a:t>
                      </a:r>
                      <a:endParaRPr kumimoji="0" lang="hu-HU" sz="1100" b="1" i="0" u="none" strike="noStrike" cap="none" normalizeH="0" baseline="0">
                        <a:ln>
                          <a:noFill/>
                        </a:ln>
                        <a:solidFill>
                          <a:schemeClr val="bg1"/>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0" i="0" u="none" strike="noStrike" cap="none" normalizeH="0" baseline="0">
                          <a:ln>
                            <a:noFill/>
                          </a:ln>
                          <a:solidFill>
                            <a:srgbClr val="000000"/>
                          </a:solidFill>
                          <a:effectLst/>
                          <a:latin typeface="Calibri" pitchFamily="34" charset="0"/>
                        </a:rPr>
                        <a:t>372</a:t>
                      </a:r>
                      <a:endParaRPr kumimoji="0" lang="hu-HU" sz="1100" b="0"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0" i="0" u="none" strike="noStrike" cap="none" normalizeH="0" baseline="0">
                          <a:ln>
                            <a:noFill/>
                          </a:ln>
                          <a:solidFill>
                            <a:srgbClr val="000000"/>
                          </a:solidFill>
                          <a:effectLst/>
                          <a:latin typeface="Calibri" pitchFamily="34" charset="0"/>
                        </a:rPr>
                        <a:t>353</a:t>
                      </a:r>
                      <a:endParaRPr kumimoji="0" lang="hu-HU" sz="1100" b="0"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0" i="0" u="none" strike="noStrike" cap="none" normalizeH="0" baseline="0">
                          <a:ln>
                            <a:noFill/>
                          </a:ln>
                          <a:solidFill>
                            <a:srgbClr val="000000"/>
                          </a:solidFill>
                          <a:effectLst/>
                          <a:latin typeface="Calibri" pitchFamily="34" charset="0"/>
                        </a:rPr>
                        <a:t>19</a:t>
                      </a:r>
                      <a:endParaRPr kumimoji="0" lang="hu-HU" sz="1100" b="0"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0" i="0" u="none" strike="noStrike" cap="none" normalizeH="0" baseline="0">
                          <a:ln>
                            <a:noFill/>
                          </a:ln>
                          <a:solidFill>
                            <a:srgbClr val="000000"/>
                          </a:solidFill>
                          <a:effectLst/>
                          <a:latin typeface="Calibri" pitchFamily="34" charset="0"/>
                        </a:rPr>
                        <a:t>1876</a:t>
                      </a:r>
                      <a:endParaRPr kumimoji="0" lang="hu-HU" sz="1100" b="0" i="0" u="none" strike="noStrike" cap="none" normalizeH="0" baseline="0">
                        <a:ln>
                          <a:noFill/>
                        </a:ln>
                        <a:solidFill>
                          <a:srgbClr val="000000"/>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FF7"/>
                    </a:solidFill>
                  </a:tcPr>
                </a:tc>
                <a:extLst>
                  <a:ext uri="{0D108BD9-81ED-4DB2-BD59-A6C34878D82A}">
                    <a16:rowId xmlns:a16="http://schemas.microsoft.com/office/drawing/2014/main" val="10003"/>
                  </a:ext>
                </a:extLst>
              </a:tr>
              <a:tr h="104298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chemeClr val="bg1"/>
                          </a:solidFill>
                          <a:effectLst/>
                          <a:latin typeface="Calibri" pitchFamily="34" charset="0"/>
                        </a:rPr>
                        <a:t>2017</a:t>
                      </a:r>
                      <a:endParaRPr kumimoji="0" lang="hu-HU" sz="1100" b="1" i="0" u="none" strike="noStrike" cap="none" normalizeH="0" baseline="0">
                        <a:ln>
                          <a:noFill/>
                        </a:ln>
                        <a:solidFill>
                          <a:schemeClr val="bg1"/>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chemeClr val="bg1"/>
                          </a:solidFill>
                          <a:effectLst/>
                          <a:latin typeface="Calibri" pitchFamily="34" charset="0"/>
                        </a:rPr>
                        <a:t>345</a:t>
                      </a:r>
                      <a:endParaRPr kumimoji="0" lang="hu-HU" sz="1100" b="1" i="0" u="none" strike="noStrike" cap="none" normalizeH="0" baseline="0">
                        <a:ln>
                          <a:noFill/>
                        </a:ln>
                        <a:solidFill>
                          <a:schemeClr val="bg1"/>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chemeClr val="bg1"/>
                          </a:solidFill>
                          <a:effectLst/>
                          <a:latin typeface="Calibri" pitchFamily="34" charset="0"/>
                        </a:rPr>
                        <a:t>314</a:t>
                      </a:r>
                      <a:endParaRPr kumimoji="0" lang="hu-HU" sz="1100" b="1" i="0" u="none" strike="noStrike" cap="none" normalizeH="0" baseline="0">
                        <a:ln>
                          <a:noFill/>
                        </a:ln>
                        <a:solidFill>
                          <a:schemeClr val="bg1"/>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chemeClr val="bg1"/>
                          </a:solidFill>
                          <a:effectLst/>
                          <a:latin typeface="Calibri" pitchFamily="34" charset="0"/>
                        </a:rPr>
                        <a:t>31</a:t>
                      </a:r>
                      <a:endParaRPr kumimoji="0" lang="hu-HU" sz="1100" b="1" i="0" u="none" strike="noStrike" cap="none" normalizeH="0" baseline="0">
                        <a:ln>
                          <a:noFill/>
                        </a:ln>
                        <a:solidFill>
                          <a:schemeClr val="bg1"/>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hu-HU" sz="1200" b="1" i="0" u="none" strike="noStrike" cap="none" normalizeH="0" baseline="0">
                          <a:ln>
                            <a:noFill/>
                          </a:ln>
                          <a:solidFill>
                            <a:schemeClr val="bg1"/>
                          </a:solidFill>
                          <a:effectLst/>
                          <a:latin typeface="Calibri" pitchFamily="34" charset="0"/>
                        </a:rPr>
                        <a:t>1862</a:t>
                      </a:r>
                      <a:endParaRPr kumimoji="0" lang="hu-HU" sz="1100" b="1" i="0" u="none" strike="noStrike" cap="none" normalizeH="0" baseline="0">
                        <a:ln>
                          <a:noFill/>
                        </a:ln>
                        <a:solidFill>
                          <a:schemeClr val="bg1"/>
                        </a:solidFill>
                        <a:effectLst/>
                        <a:latin typeface="Calibri" pitchFamily="34" charset="0"/>
                      </a:endParaRPr>
                    </a:p>
                  </a:txBody>
                  <a:tcPr marL="19050" marR="190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Országos Közegészségügyi Tanács az ETT jogelődje</a:t>
            </a:r>
            <a:endParaRPr lang="hu-HU" dirty="0">
              <a:solidFill>
                <a:schemeClr val="accent6">
                  <a:lumMod val="75000"/>
                </a:schemeClr>
              </a:solidFill>
            </a:endParaRPr>
          </a:p>
        </p:txBody>
      </p:sp>
      <p:sp>
        <p:nvSpPr>
          <p:cNvPr id="3" name="Tartalom helye 2"/>
          <p:cNvSpPr>
            <a:spLocks noGrp="1"/>
          </p:cNvSpPr>
          <p:nvPr>
            <p:ph idx="1"/>
          </p:nvPr>
        </p:nvSpPr>
        <p:spPr/>
        <p:txBody>
          <a:bodyPr rtlCol="0">
            <a:normAutofit fontScale="92500"/>
          </a:bodyPr>
          <a:lstStyle/>
          <a:p>
            <a:pPr fontAlgn="auto">
              <a:spcAft>
                <a:spcPts val="0"/>
              </a:spcAft>
              <a:buFont typeface="Arial" panose="020B0604020202020204" pitchFamily="34" charset="0"/>
              <a:buChar char="•"/>
              <a:defRPr/>
            </a:pPr>
            <a:r>
              <a:rPr lang="hu-HU" b="1" dirty="0"/>
              <a:t>1863 </a:t>
            </a:r>
            <a:r>
              <a:rPr lang="hu-HU" b="1" dirty="0" err="1">
                <a:solidFill>
                  <a:srgbClr val="FF0000"/>
                </a:solidFill>
              </a:rPr>
              <a:t>Csatáry</a:t>
            </a:r>
            <a:r>
              <a:rPr lang="hu-HU" b="1" dirty="0">
                <a:solidFill>
                  <a:srgbClr val="FF0000"/>
                </a:solidFill>
              </a:rPr>
              <a:t> Grósz Lajos</a:t>
            </a:r>
            <a:r>
              <a:rPr lang="hu-HU" dirty="0">
                <a:solidFill>
                  <a:srgbClr val="FF0000"/>
                </a:solidFill>
              </a:rPr>
              <a:t> </a:t>
            </a:r>
            <a:r>
              <a:rPr lang="hu-HU" dirty="0"/>
              <a:t>Bihar megye főorvosa „A magyar orvosok és természetvizsgálók” IX. pesti nagygyűlésén fogalmazta meg a magyar közegészségügy szervezetének kialakítására hivatott testület létrehozásának igényét. </a:t>
            </a:r>
            <a:endParaRPr lang="hu-HU" b="1" dirty="0"/>
          </a:p>
          <a:p>
            <a:pPr fontAlgn="auto">
              <a:spcAft>
                <a:spcPts val="0"/>
              </a:spcAft>
              <a:buFont typeface="Arial" panose="020B0604020202020204" pitchFamily="34" charset="0"/>
              <a:buChar char="•"/>
              <a:defRPr/>
            </a:pPr>
            <a:r>
              <a:rPr lang="hu-HU" b="1" dirty="0"/>
              <a:t>1868 </a:t>
            </a:r>
            <a:r>
              <a:rPr lang="hu-HU" b="1" dirty="0">
                <a:solidFill>
                  <a:srgbClr val="FF0000"/>
                </a:solidFill>
              </a:rPr>
              <a:t>Balassa János, Jendrassik Jenő, Korányi Frigyes, </a:t>
            </a:r>
            <a:r>
              <a:rPr lang="hu-HU" b="1" dirty="0" err="1">
                <a:solidFill>
                  <a:srgbClr val="FF0000"/>
                </a:solidFill>
              </a:rPr>
              <a:t>Markusovszky</a:t>
            </a:r>
            <a:r>
              <a:rPr lang="hu-HU" b="1" dirty="0">
                <a:solidFill>
                  <a:srgbClr val="FF0000"/>
                </a:solidFill>
              </a:rPr>
              <a:t> Lajos </a:t>
            </a:r>
            <a:r>
              <a:rPr lang="hu-HU" dirty="0"/>
              <a:t>részvételével elkészül az „</a:t>
            </a:r>
            <a:r>
              <a:rPr lang="hu-HU" b="1" dirty="0"/>
              <a:t>Emlékirat</a:t>
            </a:r>
            <a:r>
              <a:rPr lang="hu-HU" dirty="0"/>
              <a:t>”. </a:t>
            </a:r>
          </a:p>
          <a:p>
            <a:pPr marL="0" indent="0" fontAlgn="auto">
              <a:spcAft>
                <a:spcPts val="0"/>
              </a:spcAft>
              <a:buFont typeface="Arial" panose="020B0604020202020204" pitchFamily="34" charset="0"/>
              <a:buNone/>
              <a:defRPr/>
            </a:pPr>
            <a:r>
              <a:rPr lang="hu-HU" dirty="0"/>
              <a:t> „</a:t>
            </a:r>
            <a:r>
              <a:rPr lang="hu-HU" b="1" dirty="0"/>
              <a:t>a közegészségügy és orvosi ügy rendezése tárgyában</a:t>
            </a:r>
            <a:r>
              <a:rPr lang="hu-HU" dirty="0"/>
              <a:t>” hogy a „..</a:t>
            </a:r>
            <a:r>
              <a:rPr lang="hu-HU" i="1" dirty="0"/>
              <a:t> feladatokat egy </a:t>
            </a:r>
            <a:r>
              <a:rPr lang="hu-HU" b="1" i="1" dirty="0"/>
              <a:t>független, tudományos szakértő testületre</a:t>
            </a:r>
            <a:r>
              <a:rPr lang="hu-HU" i="1" dirty="0"/>
              <a:t> kell ruházni, melyben minden a közegészségi, és államorvostanra vonatkozó tudomány, név szerint az orvosi és természettudományok szakértő jeles egyének által legyenek képviselve, </a:t>
            </a:r>
            <a:r>
              <a:rPr lang="hu-HU" b="1" i="1" dirty="0"/>
              <a:t>melynek tagjai nem állandó hivatalnokok</a:t>
            </a:r>
            <a:r>
              <a:rPr lang="hu-HU" i="1" dirty="0"/>
              <a:t>".</a:t>
            </a:r>
            <a:endParaRPr lang="hu-H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ETT HRB</a:t>
            </a:r>
          </a:p>
        </p:txBody>
      </p:sp>
      <p:sp>
        <p:nvSpPr>
          <p:cNvPr id="43010" name="Tartalom helye 2"/>
          <p:cNvSpPr>
            <a:spLocks noGrp="1"/>
          </p:cNvSpPr>
          <p:nvPr>
            <p:ph idx="1"/>
          </p:nvPr>
        </p:nvSpPr>
        <p:spPr/>
        <p:txBody>
          <a:bodyPr/>
          <a:lstStyle/>
          <a:p>
            <a:r>
              <a:rPr lang="hu-HU"/>
              <a:t>Fejlett terápiás módszerekkel végzett vizsgálatok</a:t>
            </a:r>
          </a:p>
          <a:p>
            <a:r>
              <a:rPr lang="hu-HU"/>
              <a:t>IVF tevékenység szakmai és etikai kontrollja Magyarországon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ím 1"/>
          <p:cNvSpPr>
            <a:spLocks noGrp="1"/>
          </p:cNvSpPr>
          <p:nvPr>
            <p:ph type="title"/>
          </p:nvPr>
        </p:nvSpPr>
        <p:spPr>
          <a:xfrm>
            <a:off x="1981200" y="274638"/>
            <a:ext cx="8229600" cy="633412"/>
          </a:xfrm>
        </p:spPr>
        <p:txBody>
          <a:bodyPr/>
          <a:lstStyle/>
          <a:p>
            <a:r>
              <a:rPr lang="hu-HU" sz="2400" b="1"/>
              <a:t>ETT HRB összetétele 2018</a:t>
            </a:r>
          </a:p>
        </p:txBody>
      </p:sp>
      <p:sp>
        <p:nvSpPr>
          <p:cNvPr id="3" name="Tartalom helye 2"/>
          <p:cNvSpPr>
            <a:spLocks noGrp="1"/>
          </p:cNvSpPr>
          <p:nvPr>
            <p:ph sz="half" idx="1"/>
          </p:nvPr>
        </p:nvSpPr>
        <p:spPr>
          <a:xfrm>
            <a:off x="1981200" y="908050"/>
            <a:ext cx="4038600" cy="5689600"/>
          </a:xfrm>
          <a:solidFill>
            <a:schemeClr val="accent1"/>
          </a:solidFill>
        </p:spPr>
        <p:txBody>
          <a:bodyPr rtlCol="0">
            <a:normAutofit fontScale="92500" lnSpcReduction="20000"/>
          </a:bodyPr>
          <a:lstStyle/>
          <a:p>
            <a:pPr marL="0" indent="0" algn="ctr" fontAlgn="auto">
              <a:spcAft>
                <a:spcPts val="0"/>
              </a:spcAft>
              <a:buFont typeface="Arial" panose="020B0604020202020204" pitchFamily="34" charset="0"/>
              <a:buNone/>
              <a:defRPr/>
            </a:pPr>
            <a:r>
              <a:rPr lang="hu-HU" sz="1400" b="1" u="sng" cap="all" dirty="0">
                <a:solidFill>
                  <a:schemeClr val="bg1"/>
                </a:solidFill>
              </a:rPr>
              <a:t>Elnök: </a:t>
            </a:r>
          </a:p>
          <a:p>
            <a:pPr marL="0" indent="0" algn="ctr" fontAlgn="auto">
              <a:spcAft>
                <a:spcPts val="0"/>
              </a:spcAft>
              <a:buFont typeface="Arial" panose="020B0604020202020204" pitchFamily="34" charset="0"/>
              <a:buNone/>
              <a:defRPr/>
            </a:pPr>
            <a:r>
              <a:rPr lang="hu-HU" sz="1400" b="1" dirty="0">
                <a:solidFill>
                  <a:schemeClr val="bg1"/>
                </a:solidFill>
              </a:rPr>
              <a:t>Dr. Kosztolányi György </a:t>
            </a:r>
            <a:r>
              <a:rPr lang="hu-HU" sz="1400" b="1" i="1" dirty="0">
                <a:solidFill>
                  <a:schemeClr val="bg1"/>
                </a:solidFill>
              </a:rPr>
              <a:t>akadémikus, orvos genetikus</a:t>
            </a:r>
          </a:p>
          <a:p>
            <a:pPr marL="0" indent="0" algn="ctr" fontAlgn="auto">
              <a:spcAft>
                <a:spcPts val="0"/>
              </a:spcAft>
              <a:buFont typeface="Arial" panose="020B0604020202020204" pitchFamily="34" charset="0"/>
              <a:buNone/>
              <a:defRPr/>
            </a:pPr>
            <a:r>
              <a:rPr lang="hu-HU" sz="1400" b="1" u="sng" cap="all" dirty="0">
                <a:solidFill>
                  <a:schemeClr val="bg1"/>
                </a:solidFill>
              </a:rPr>
              <a:t>Alelnök: </a:t>
            </a:r>
          </a:p>
          <a:p>
            <a:pPr marL="0" indent="0" algn="ctr" fontAlgn="auto">
              <a:spcAft>
                <a:spcPts val="0"/>
              </a:spcAft>
              <a:buFont typeface="Arial" panose="020B0604020202020204" pitchFamily="34" charset="0"/>
              <a:buNone/>
              <a:defRPr/>
            </a:pPr>
            <a:r>
              <a:rPr lang="hu-HU" sz="1400" b="1" dirty="0">
                <a:solidFill>
                  <a:schemeClr val="bg1"/>
                </a:solidFill>
              </a:rPr>
              <a:t>Dr. Sarkadi Balázs  </a:t>
            </a:r>
            <a:r>
              <a:rPr lang="hu-HU" sz="1400" b="1" i="1" dirty="0">
                <a:solidFill>
                  <a:schemeClr val="bg1"/>
                </a:solidFill>
              </a:rPr>
              <a:t>akadémikus, molekuláris biológus, biokémikus</a:t>
            </a:r>
          </a:p>
          <a:p>
            <a:pPr marL="0" indent="0" algn="ctr" fontAlgn="auto">
              <a:spcAft>
                <a:spcPts val="0"/>
              </a:spcAft>
              <a:buFont typeface="Arial" panose="020B0604020202020204" pitchFamily="34" charset="0"/>
              <a:buNone/>
              <a:defRPr/>
            </a:pPr>
            <a:r>
              <a:rPr lang="hu-HU" sz="1400" b="1" u="sng" cap="all" dirty="0">
                <a:solidFill>
                  <a:schemeClr val="bg1"/>
                </a:solidFill>
              </a:rPr>
              <a:t>Titkár: </a:t>
            </a:r>
          </a:p>
          <a:p>
            <a:pPr marL="0" indent="0" algn="ctr" fontAlgn="auto">
              <a:spcAft>
                <a:spcPts val="0"/>
              </a:spcAft>
              <a:buFont typeface="Arial" panose="020B0604020202020204" pitchFamily="34" charset="0"/>
              <a:buNone/>
              <a:defRPr/>
            </a:pPr>
            <a:r>
              <a:rPr lang="hu-HU" sz="1400" b="1" dirty="0">
                <a:solidFill>
                  <a:schemeClr val="bg1"/>
                </a:solidFill>
              </a:rPr>
              <a:t>Dr. Bácsy Ernő </a:t>
            </a:r>
            <a:r>
              <a:rPr lang="hu-HU" sz="1400" b="1" i="1" dirty="0">
                <a:solidFill>
                  <a:schemeClr val="bg1"/>
                </a:solidFill>
              </a:rPr>
              <a:t>sejtbiológus, citológus</a:t>
            </a:r>
          </a:p>
          <a:p>
            <a:pPr marL="0" indent="0" algn="ctr" fontAlgn="auto">
              <a:spcAft>
                <a:spcPts val="0"/>
              </a:spcAft>
              <a:buFont typeface="Arial" panose="020B0604020202020204" pitchFamily="34" charset="0"/>
              <a:buNone/>
              <a:defRPr/>
            </a:pPr>
            <a:r>
              <a:rPr lang="hu-HU" sz="1400" b="1" u="sng" cap="all" dirty="0">
                <a:solidFill>
                  <a:schemeClr val="bg1"/>
                </a:solidFill>
              </a:rPr>
              <a:t>Tagok:</a:t>
            </a:r>
          </a:p>
          <a:p>
            <a:pPr marL="0" indent="0" algn="ctr" fontAlgn="auto">
              <a:spcAft>
                <a:spcPts val="0"/>
              </a:spcAft>
              <a:buFont typeface="Arial" panose="020B0604020202020204" pitchFamily="34" charset="0"/>
              <a:buNone/>
              <a:defRPr/>
            </a:pPr>
            <a:r>
              <a:rPr lang="hu-HU" sz="1400" b="1" dirty="0">
                <a:solidFill>
                  <a:schemeClr val="bg1"/>
                </a:solidFill>
              </a:rPr>
              <a:t>Dr. Ács Nándor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Bódis József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Buday László </a:t>
            </a:r>
            <a:r>
              <a:rPr lang="hu-HU" sz="1400" b="1" i="1" dirty="0">
                <a:solidFill>
                  <a:schemeClr val="bg1"/>
                </a:solidFill>
              </a:rPr>
              <a:t>akadémikus, kutatóorvos</a:t>
            </a:r>
          </a:p>
          <a:p>
            <a:pPr marL="0" indent="0" algn="ctr" fontAlgn="auto">
              <a:spcAft>
                <a:spcPts val="0"/>
              </a:spcAft>
              <a:buFont typeface="Arial" panose="020B0604020202020204" pitchFamily="34" charset="0"/>
              <a:buNone/>
              <a:defRPr/>
            </a:pPr>
            <a:r>
              <a:rPr lang="hu-HU" sz="1400" b="1" dirty="0">
                <a:solidFill>
                  <a:schemeClr val="bg1"/>
                </a:solidFill>
              </a:rPr>
              <a:t>Dr. Dinnyés András </a:t>
            </a:r>
            <a:r>
              <a:rPr lang="hu-HU" sz="1400" b="1" i="1" dirty="0">
                <a:solidFill>
                  <a:schemeClr val="bg1"/>
                </a:solidFill>
              </a:rPr>
              <a:t>molekuláris  biológus</a:t>
            </a:r>
          </a:p>
          <a:p>
            <a:pPr marL="0" indent="0" algn="ctr" fontAlgn="auto">
              <a:spcAft>
                <a:spcPts val="0"/>
              </a:spcAft>
              <a:buFont typeface="Arial" panose="020B0604020202020204" pitchFamily="34" charset="0"/>
              <a:buNone/>
              <a:defRPr/>
            </a:pPr>
            <a:r>
              <a:rPr lang="hu-HU" sz="1400" b="1" dirty="0">
                <a:solidFill>
                  <a:schemeClr val="bg1"/>
                </a:solidFill>
              </a:rPr>
              <a:t>Dr. Dósa Ágnes</a:t>
            </a:r>
            <a:r>
              <a:rPr lang="hu-HU" sz="1400" b="1" i="1" dirty="0">
                <a:solidFill>
                  <a:schemeClr val="bg1"/>
                </a:solidFill>
              </a:rPr>
              <a:t> orvos-jogász, igazságügyi </a:t>
            </a:r>
            <a:r>
              <a:rPr lang="hu-HU" sz="1400" b="1" i="1" dirty="0" err="1">
                <a:solidFill>
                  <a:schemeClr val="bg1"/>
                </a:solidFill>
              </a:rPr>
              <a:t>orvosszakértő</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habil</a:t>
            </a:r>
            <a:r>
              <a:rPr lang="hu-HU" sz="1400" b="1" dirty="0">
                <a:solidFill>
                  <a:schemeClr val="bg1"/>
                </a:solidFill>
              </a:rPr>
              <a:t>. Jakab Attila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Karlinger</a:t>
            </a:r>
            <a:r>
              <a:rPr lang="hu-HU" sz="1400" b="1" dirty="0">
                <a:solidFill>
                  <a:schemeClr val="bg1"/>
                </a:solidFill>
              </a:rPr>
              <a:t> Kinga </a:t>
            </a:r>
            <a:r>
              <a:rPr lang="hu-HU" sz="1400" b="1" i="1" dirty="0">
                <a:solidFill>
                  <a:schemeClr val="bg1"/>
                </a:solidFill>
              </a:rPr>
              <a:t>radiológus</a:t>
            </a:r>
          </a:p>
          <a:p>
            <a:pPr marL="0" indent="0" algn="ctr" fontAlgn="auto">
              <a:spcAft>
                <a:spcPts val="0"/>
              </a:spcAft>
              <a:buFont typeface="Arial" panose="020B0604020202020204" pitchFamily="34" charset="0"/>
              <a:buNone/>
              <a:defRPr/>
            </a:pPr>
            <a:r>
              <a:rPr lang="hu-HU" sz="1400" b="1" dirty="0">
                <a:solidFill>
                  <a:schemeClr val="bg1"/>
                </a:solidFill>
              </a:rPr>
              <a:t>Dr. Konc János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Kovács Péter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Machovich Rajmundné </a:t>
            </a:r>
            <a:r>
              <a:rPr lang="hu-HU" sz="1400" b="1" i="1" dirty="0">
                <a:solidFill>
                  <a:schemeClr val="bg1"/>
                </a:solidFill>
              </a:rPr>
              <a:t>villamosmérnök</a:t>
            </a:r>
          </a:p>
          <a:p>
            <a:pPr marL="0" indent="0" algn="ctr" fontAlgn="auto">
              <a:spcAft>
                <a:spcPts val="0"/>
              </a:spcAft>
              <a:buFont typeface="Arial" panose="020B0604020202020204" pitchFamily="34" charset="0"/>
              <a:buNone/>
              <a:defRPr/>
            </a:pPr>
            <a:r>
              <a:rPr lang="hu-HU" sz="1400" b="1" dirty="0">
                <a:solidFill>
                  <a:schemeClr val="bg1"/>
                </a:solidFill>
              </a:rPr>
              <a:t>Menczer </a:t>
            </a:r>
            <a:r>
              <a:rPr lang="hu-HU" sz="1400" b="1" dirty="0" err="1">
                <a:solidFill>
                  <a:schemeClr val="bg1"/>
                </a:solidFill>
              </a:rPr>
              <a:t>Gusztávné</a:t>
            </a:r>
            <a:r>
              <a:rPr lang="hu-HU" sz="1400" b="1" dirty="0">
                <a:solidFill>
                  <a:schemeClr val="bg1"/>
                </a:solidFill>
              </a:rPr>
              <a:t> </a:t>
            </a:r>
            <a:r>
              <a:rPr lang="hu-HU" sz="1400" b="1" i="1" dirty="0">
                <a:solidFill>
                  <a:schemeClr val="bg1"/>
                </a:solidFill>
              </a:rPr>
              <a:t>egészségügyi-pénzügyi szakember</a:t>
            </a:r>
          </a:p>
          <a:p>
            <a:pPr marL="0" indent="0" algn="ctr" fontAlgn="auto">
              <a:spcAft>
                <a:spcPts val="0"/>
              </a:spcAft>
              <a:buFont typeface="Arial" panose="020B0604020202020204" pitchFamily="34" charset="0"/>
              <a:buNone/>
              <a:defRPr/>
            </a:pPr>
            <a:r>
              <a:rPr lang="hu-HU" sz="1400" b="1" dirty="0">
                <a:solidFill>
                  <a:schemeClr val="bg1"/>
                </a:solidFill>
              </a:rPr>
              <a:t>Dr. Mogyorósi  Dorottya </a:t>
            </a:r>
            <a:r>
              <a:rPr lang="hu-HU" sz="1400" b="1" i="1" dirty="0">
                <a:solidFill>
                  <a:schemeClr val="bg1"/>
                </a:solidFill>
              </a:rPr>
              <a:t>orvos-jogász</a:t>
            </a:r>
          </a:p>
          <a:p>
            <a:pPr marL="0" indent="0" algn="ctr" fontAlgn="auto">
              <a:spcAft>
                <a:spcPts val="0"/>
              </a:spcAft>
              <a:buFont typeface="Arial" panose="020B0604020202020204" pitchFamily="34" charset="0"/>
              <a:buNone/>
              <a:defRPr/>
            </a:pPr>
            <a:r>
              <a:rPr lang="hu-HU" sz="1400" b="1" dirty="0">
                <a:solidFill>
                  <a:schemeClr val="bg1"/>
                </a:solidFill>
              </a:rPr>
              <a:t>Dr. Molnár Mária Judit  </a:t>
            </a:r>
            <a:r>
              <a:rPr lang="hu-HU" sz="1400" b="1" i="1" dirty="0">
                <a:solidFill>
                  <a:schemeClr val="bg1"/>
                </a:solidFill>
              </a:rPr>
              <a:t>genetikus, neurológus</a:t>
            </a:r>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4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
        <p:nvSpPr>
          <p:cNvPr id="4" name="Tartalom helye 3"/>
          <p:cNvSpPr>
            <a:spLocks noGrp="1"/>
          </p:cNvSpPr>
          <p:nvPr>
            <p:ph sz="half" idx="2"/>
          </p:nvPr>
        </p:nvSpPr>
        <p:spPr>
          <a:xfrm>
            <a:off x="6172200" y="908050"/>
            <a:ext cx="4038600" cy="5689600"/>
          </a:xfrm>
          <a:solidFill>
            <a:schemeClr val="accent1"/>
          </a:solidFill>
        </p:spPr>
        <p:txBody>
          <a:bodyPr rtlCol="0">
            <a:normAutofit fontScale="92500" lnSpcReduction="20000"/>
          </a:bodyPr>
          <a:lstStyle/>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Murber</a:t>
            </a:r>
            <a:r>
              <a:rPr lang="hu-HU" sz="1400" b="1" dirty="0">
                <a:solidFill>
                  <a:schemeClr val="bg1"/>
                </a:solidFill>
              </a:rPr>
              <a:t> Ákos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Oláh Edit </a:t>
            </a:r>
            <a:r>
              <a:rPr lang="hu-HU" sz="1400" b="1" i="1" dirty="0">
                <a:solidFill>
                  <a:schemeClr val="bg1"/>
                </a:solidFill>
              </a:rPr>
              <a:t>akadémikus, genetikus </a:t>
            </a:r>
          </a:p>
          <a:p>
            <a:pPr marL="0" indent="0" algn="ctr" fontAlgn="auto">
              <a:spcAft>
                <a:spcPts val="0"/>
              </a:spcAft>
              <a:buFont typeface="Arial" panose="020B0604020202020204" pitchFamily="34" charset="0"/>
              <a:buNone/>
              <a:defRPr/>
            </a:pPr>
            <a:r>
              <a:rPr lang="hu-HU" sz="1400" b="1" dirty="0">
                <a:solidFill>
                  <a:schemeClr val="bg1"/>
                </a:solidFill>
              </a:rPr>
              <a:t>Dr. Papp György </a:t>
            </a:r>
            <a:r>
              <a:rPr lang="hu-HU" sz="1400" b="1" i="1" dirty="0" err="1">
                <a:solidFill>
                  <a:schemeClr val="bg1"/>
                </a:solidFill>
              </a:rPr>
              <a:t>andrológus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Rajnavölgyi</a:t>
            </a:r>
            <a:r>
              <a:rPr lang="hu-HU" sz="1400" b="1" dirty="0">
                <a:solidFill>
                  <a:schemeClr val="bg1"/>
                </a:solidFill>
              </a:rPr>
              <a:t> Éva </a:t>
            </a:r>
            <a:r>
              <a:rPr lang="hu-HU" sz="1400" b="1" i="1" dirty="0">
                <a:solidFill>
                  <a:schemeClr val="bg1"/>
                </a:solidFill>
              </a:rPr>
              <a:t>immunológus</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Raskó</a:t>
            </a:r>
            <a:r>
              <a:rPr lang="hu-HU" sz="1400" b="1" dirty="0">
                <a:solidFill>
                  <a:schemeClr val="bg1"/>
                </a:solidFill>
              </a:rPr>
              <a:t> István </a:t>
            </a:r>
            <a:r>
              <a:rPr lang="hu-HU" sz="1400" b="1" i="1" dirty="0">
                <a:solidFill>
                  <a:schemeClr val="bg1"/>
                </a:solidFill>
              </a:rPr>
              <a:t>orvos genetikus</a:t>
            </a:r>
          </a:p>
          <a:p>
            <a:pPr marL="0" indent="0" algn="ctr" fontAlgn="auto">
              <a:spcAft>
                <a:spcPts val="0"/>
              </a:spcAft>
              <a:buFont typeface="Arial" panose="020B0604020202020204" pitchFamily="34" charset="0"/>
              <a:buNone/>
              <a:defRPr/>
            </a:pPr>
            <a:r>
              <a:rPr lang="hu-HU" sz="1400" b="1" dirty="0">
                <a:solidFill>
                  <a:schemeClr val="bg1"/>
                </a:solidFill>
              </a:rPr>
              <a:t>Dr. Sándor Judit </a:t>
            </a:r>
            <a:r>
              <a:rPr lang="hu-HU" sz="1400" b="1" i="1" dirty="0">
                <a:solidFill>
                  <a:schemeClr val="bg1"/>
                </a:solidFill>
              </a:rPr>
              <a:t>jogász, </a:t>
            </a:r>
            <a:r>
              <a:rPr lang="hu-HU" sz="1400" b="1" i="1" dirty="0" err="1">
                <a:solidFill>
                  <a:schemeClr val="bg1"/>
                </a:solidFill>
              </a:rPr>
              <a:t>bioetikus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a:solidFill>
                  <a:schemeClr val="bg1"/>
                </a:solidFill>
              </a:rPr>
              <a:t>Dr. Szabó Attila </a:t>
            </a:r>
            <a:r>
              <a:rPr lang="hu-HU" sz="1400" b="1" i="1" dirty="0">
                <a:solidFill>
                  <a:schemeClr val="bg1"/>
                </a:solidFill>
              </a:rPr>
              <a:t>csecsemő- és gyermekgyógyász</a:t>
            </a:r>
          </a:p>
          <a:p>
            <a:pPr marL="0" indent="0" algn="ctr" fontAlgn="auto">
              <a:spcAft>
                <a:spcPts val="0"/>
              </a:spcAft>
              <a:buFont typeface="Arial" panose="020B0604020202020204" pitchFamily="34" charset="0"/>
              <a:buNone/>
              <a:defRPr/>
            </a:pPr>
            <a:r>
              <a:rPr lang="hu-HU" sz="1400" b="1" dirty="0" err="1">
                <a:solidFill>
                  <a:schemeClr val="bg1"/>
                </a:solidFill>
              </a:rPr>
              <a:t>Szeibert</a:t>
            </a:r>
            <a:r>
              <a:rPr lang="hu-HU" sz="1400" b="1" dirty="0">
                <a:solidFill>
                  <a:schemeClr val="bg1"/>
                </a:solidFill>
              </a:rPr>
              <a:t> Anikó </a:t>
            </a:r>
            <a:r>
              <a:rPr lang="hu-HU" sz="1400" b="1" i="1" dirty="0">
                <a:solidFill>
                  <a:schemeClr val="bg1"/>
                </a:solidFill>
              </a:rPr>
              <a:t>mérnök-közgazdász</a:t>
            </a:r>
          </a:p>
          <a:p>
            <a:pPr marL="0" indent="0" algn="ctr" fontAlgn="auto">
              <a:spcAft>
                <a:spcPts val="0"/>
              </a:spcAft>
              <a:buFont typeface="Arial" panose="020B0604020202020204" pitchFamily="34" charset="0"/>
              <a:buNone/>
              <a:defRPr/>
            </a:pPr>
            <a:r>
              <a:rPr lang="hu-HU" sz="1400" b="1" dirty="0">
                <a:solidFill>
                  <a:schemeClr val="bg1"/>
                </a:solidFill>
              </a:rPr>
              <a:t>Dr. Szűcs Ferenc </a:t>
            </a:r>
            <a:r>
              <a:rPr lang="hu-HU" sz="1400" b="1" i="1" dirty="0">
                <a:solidFill>
                  <a:schemeClr val="bg1"/>
                </a:solidFill>
              </a:rPr>
              <a:t>teológus</a:t>
            </a:r>
          </a:p>
          <a:p>
            <a:pPr marL="0" indent="0" algn="ctr" fontAlgn="auto">
              <a:spcAft>
                <a:spcPts val="0"/>
              </a:spcAft>
              <a:buFont typeface="Arial" panose="020B0604020202020204" pitchFamily="34" charset="0"/>
              <a:buNone/>
              <a:defRPr/>
            </a:pPr>
            <a:r>
              <a:rPr lang="hu-HU" sz="1400" b="1" dirty="0">
                <a:solidFill>
                  <a:schemeClr val="bg1"/>
                </a:solidFill>
              </a:rPr>
              <a:t>Dr. Török Csaba </a:t>
            </a:r>
            <a:r>
              <a:rPr lang="hu-HU" sz="1400" b="1" i="1" dirty="0">
                <a:solidFill>
                  <a:schemeClr val="bg1"/>
                </a:solidFill>
              </a:rPr>
              <a:t>teológus</a:t>
            </a:r>
          </a:p>
          <a:p>
            <a:pPr marL="0" indent="0" algn="ctr" fontAlgn="auto">
              <a:spcAft>
                <a:spcPts val="0"/>
              </a:spcAft>
              <a:buFont typeface="Arial" panose="020B0604020202020204" pitchFamily="34" charset="0"/>
              <a:buNone/>
              <a:defRPr/>
            </a:pPr>
            <a:r>
              <a:rPr lang="hu-HU" sz="1400" b="1" dirty="0">
                <a:solidFill>
                  <a:schemeClr val="bg1"/>
                </a:solidFill>
              </a:rPr>
              <a:t>Dr. Török Olga </a:t>
            </a:r>
            <a:r>
              <a:rPr lang="hu-HU" sz="1400" b="1" i="1" dirty="0">
                <a:solidFill>
                  <a:schemeClr val="bg1"/>
                </a:solidFill>
              </a:rPr>
              <a:t>klinikai </a:t>
            </a:r>
            <a:r>
              <a:rPr lang="hu-HU" sz="1400" b="1" i="1" dirty="0" err="1">
                <a:solidFill>
                  <a:schemeClr val="bg1"/>
                </a:solidFill>
              </a:rPr>
              <a:t>-genetikus</a:t>
            </a:r>
            <a:r>
              <a:rPr lang="hu-HU" sz="1400" b="1" i="1" dirty="0">
                <a:solidFill>
                  <a:schemeClr val="bg1"/>
                </a:solidFill>
              </a:rPr>
              <a:t>, 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Urbancsek</a:t>
            </a:r>
            <a:r>
              <a:rPr lang="hu-HU" sz="1400" b="1" dirty="0">
                <a:solidFill>
                  <a:schemeClr val="bg1"/>
                </a:solidFill>
              </a:rPr>
              <a:t> János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r>
              <a:rPr lang="hu-HU" sz="1400" b="1" dirty="0">
                <a:solidFill>
                  <a:schemeClr val="bg1"/>
                </a:solidFill>
              </a:rPr>
              <a:t>Dr. Váradi András </a:t>
            </a:r>
            <a:r>
              <a:rPr lang="hu-HU" sz="1400" b="1" i="1" dirty="0">
                <a:solidFill>
                  <a:schemeClr val="bg1"/>
                </a:solidFill>
              </a:rPr>
              <a:t>biokémikus</a:t>
            </a:r>
          </a:p>
          <a:p>
            <a:pPr marL="0" indent="0" algn="ctr" fontAlgn="auto">
              <a:spcAft>
                <a:spcPts val="0"/>
              </a:spcAft>
              <a:buFont typeface="Arial" panose="020B0604020202020204" pitchFamily="34" charset="0"/>
              <a:buNone/>
              <a:defRPr/>
            </a:pPr>
            <a:r>
              <a:rPr lang="hu-HU" sz="1400" b="1" dirty="0">
                <a:solidFill>
                  <a:schemeClr val="bg1"/>
                </a:solidFill>
              </a:rPr>
              <a:t>Dr. Várnagy Ákos György </a:t>
            </a:r>
            <a:r>
              <a:rPr lang="hu-HU" sz="1400" b="1" i="1" dirty="0">
                <a:solidFill>
                  <a:schemeClr val="bg1"/>
                </a:solidFill>
              </a:rPr>
              <a:t>szülész-nőgyógyász</a:t>
            </a:r>
          </a:p>
          <a:p>
            <a:pPr marL="0" indent="0" algn="ctr" fontAlgn="auto">
              <a:spcAft>
                <a:spcPts val="0"/>
              </a:spcAft>
              <a:buFont typeface="Arial" panose="020B0604020202020204" pitchFamily="34" charset="0"/>
              <a:buNone/>
              <a:defRPr/>
            </a:pPr>
            <a:endParaRPr lang="hu-HU" sz="1400" b="1" dirty="0">
              <a:solidFill>
                <a:schemeClr val="bg1"/>
              </a:solidFill>
            </a:endParaRPr>
          </a:p>
          <a:p>
            <a:pPr marL="0" indent="0" algn="ctr" fontAlgn="auto">
              <a:spcAft>
                <a:spcPts val="0"/>
              </a:spcAft>
              <a:buFont typeface="Arial" panose="020B0604020202020204" pitchFamily="34" charset="0"/>
              <a:buNone/>
              <a:defRPr/>
            </a:pPr>
            <a:r>
              <a:rPr lang="hu-HU" sz="1400" b="1" u="sng" cap="all" dirty="0">
                <a:solidFill>
                  <a:schemeClr val="bg1"/>
                </a:solidFill>
              </a:rPr>
              <a:t>Állandó meghívottak</a:t>
            </a:r>
            <a:r>
              <a:rPr lang="hu-HU" sz="1400" b="1" dirty="0">
                <a:solidFill>
                  <a:schemeClr val="bg1"/>
                </a:solidFill>
              </a:rPr>
              <a:t>:</a:t>
            </a:r>
          </a:p>
          <a:p>
            <a:pPr marL="0" indent="0" algn="ctr" fontAlgn="auto">
              <a:spcAft>
                <a:spcPts val="0"/>
              </a:spcAft>
              <a:buFont typeface="Arial" panose="020B0604020202020204" pitchFamily="34" charset="0"/>
              <a:buNone/>
              <a:defRPr/>
            </a:pPr>
            <a:r>
              <a:rPr lang="hu-HU" sz="1400" b="1" dirty="0">
                <a:solidFill>
                  <a:schemeClr val="bg1"/>
                </a:solidFill>
              </a:rPr>
              <a:t>Dr. </a:t>
            </a:r>
            <a:r>
              <a:rPr lang="hu-HU" sz="1400" b="1" dirty="0" err="1">
                <a:solidFill>
                  <a:schemeClr val="bg1"/>
                </a:solidFill>
              </a:rPr>
              <a:t>Bolberitz</a:t>
            </a:r>
            <a:r>
              <a:rPr lang="hu-HU" sz="1400" b="1" dirty="0">
                <a:solidFill>
                  <a:schemeClr val="bg1"/>
                </a:solidFill>
              </a:rPr>
              <a:t> Pál </a:t>
            </a:r>
            <a:r>
              <a:rPr lang="hu-HU" sz="1400" b="1" i="1" dirty="0">
                <a:solidFill>
                  <a:schemeClr val="bg1"/>
                </a:solidFill>
              </a:rPr>
              <a:t>teológus</a:t>
            </a:r>
          </a:p>
          <a:p>
            <a:pPr marL="0" indent="0" algn="ctr" fontAlgn="auto">
              <a:spcAft>
                <a:spcPts val="0"/>
              </a:spcAft>
              <a:buFont typeface="Arial" panose="020B0604020202020204" pitchFamily="34" charset="0"/>
              <a:buNone/>
              <a:defRPr/>
            </a:pPr>
            <a:r>
              <a:rPr lang="hu-HU" sz="1400" b="1" dirty="0">
                <a:solidFill>
                  <a:schemeClr val="bg1"/>
                </a:solidFill>
              </a:rPr>
              <a:t>Dr. Demeter János </a:t>
            </a:r>
            <a:r>
              <a:rPr lang="hu-HU" sz="1400" b="1" i="1" dirty="0">
                <a:solidFill>
                  <a:schemeClr val="bg1"/>
                </a:solidFill>
              </a:rPr>
              <a:t>tagozatvezető, Szakmai Kollégium szülészet-nőgyógyászat, asszisztált reprodukció</a:t>
            </a:r>
          </a:p>
          <a:p>
            <a:pPr marL="0" indent="0" algn="ctr" fontAlgn="auto">
              <a:spcAft>
                <a:spcPts val="0"/>
              </a:spcAft>
              <a:buFont typeface="Arial" panose="020B0604020202020204" pitchFamily="34" charset="0"/>
              <a:buNone/>
              <a:defRPr/>
            </a:pPr>
            <a:r>
              <a:rPr lang="hu-HU" sz="1400" b="1" dirty="0">
                <a:solidFill>
                  <a:schemeClr val="bg1"/>
                </a:solidFill>
              </a:rPr>
              <a:t>Dr. Józan Péter </a:t>
            </a:r>
            <a:r>
              <a:rPr lang="hu-HU" sz="1400" b="1" i="1" dirty="0" err="1">
                <a:solidFill>
                  <a:schemeClr val="bg1"/>
                </a:solidFill>
              </a:rPr>
              <a:t>epidemiológus</a:t>
            </a:r>
            <a:endParaRPr lang="hu-HU" sz="1400" b="1" i="1" dirty="0">
              <a:solidFill>
                <a:schemeClr val="bg1"/>
              </a:solidFill>
            </a:endParaRPr>
          </a:p>
          <a:p>
            <a:pPr marL="0" indent="0" algn="ctr" fontAlgn="auto">
              <a:spcAft>
                <a:spcPts val="0"/>
              </a:spcAft>
              <a:buFont typeface="Arial" panose="020B0604020202020204" pitchFamily="34" charset="0"/>
              <a:buNone/>
              <a:defRPr/>
            </a:pPr>
            <a:r>
              <a:rPr lang="hu-HU" sz="1400" b="1" dirty="0" err="1">
                <a:solidFill>
                  <a:schemeClr val="bg1"/>
                </a:solidFill>
              </a:rPr>
              <a:t>Tölgyesiné</a:t>
            </a:r>
            <a:r>
              <a:rPr lang="hu-HU" sz="1400" b="1" dirty="0">
                <a:solidFill>
                  <a:schemeClr val="bg1"/>
                </a:solidFill>
              </a:rPr>
              <a:t>  dr. Ágoston Katalin </a:t>
            </a:r>
            <a:r>
              <a:rPr lang="hu-HU" sz="1400" b="1" i="1" dirty="0">
                <a:solidFill>
                  <a:schemeClr val="bg1"/>
                </a:solidFill>
              </a:rPr>
              <a:t>OTF HÁT</a:t>
            </a:r>
          </a:p>
          <a:p>
            <a:pPr marL="0" indent="0" algn="ctr" fontAlgn="auto">
              <a:spcAft>
                <a:spcPts val="0"/>
              </a:spcAft>
              <a:buFont typeface="Arial" panose="020B0604020202020204" pitchFamily="34" charset="0"/>
              <a:buNone/>
              <a:defRPr/>
            </a:pPr>
            <a:endParaRPr lang="hu-HU" sz="1400" b="1" dirty="0">
              <a:solidFill>
                <a:schemeClr val="bg1"/>
              </a:solidFill>
            </a:endParaRPr>
          </a:p>
          <a:p>
            <a:pPr marL="0" indent="0" algn="ctr" fontAlgn="auto">
              <a:spcAft>
                <a:spcPts val="0"/>
              </a:spcAft>
              <a:buFont typeface="Arial" panose="020B0604020202020204" pitchFamily="34" charset="0"/>
              <a:buNone/>
              <a:defRPr/>
            </a:pPr>
            <a:endParaRPr lang="hu-HU" sz="14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algn="ctr" fontAlgn="auto">
              <a:spcAft>
                <a:spcPts val="0"/>
              </a:spcAft>
              <a:buFont typeface="Arial" panose="020B0604020202020204" pitchFamily="34" charset="0"/>
              <a:buNone/>
              <a:defRPr/>
            </a:pPr>
            <a:endParaRPr lang="hu-HU" sz="1600" dirty="0"/>
          </a:p>
          <a:p>
            <a:pPr marL="0" indent="0" fontAlgn="auto">
              <a:spcAft>
                <a:spcPts val="0"/>
              </a:spcAft>
              <a:buFont typeface="Arial" panose="020B0604020202020204" pitchFamily="34" charset="0"/>
              <a:buNone/>
              <a:defRPr/>
            </a:pPr>
            <a:endParaRPr lang="hu-HU"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Kutatásszervezés, kutatástámogatás</a:t>
            </a:r>
          </a:p>
        </p:txBody>
      </p:sp>
      <p:sp>
        <p:nvSpPr>
          <p:cNvPr id="3" name="Tartalom helye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hu-HU" b="1" dirty="0"/>
              <a:t>Első kutatási pályázati rendszer kialakítása Magyarországon a nyolcvanas években – tárcakutatási rendszer létrehozása - ETT pályázatok - </a:t>
            </a:r>
            <a:r>
              <a:rPr lang="hu-HU" b="1" dirty="0">
                <a:solidFill>
                  <a:srgbClr val="FF0000"/>
                </a:solidFill>
              </a:rPr>
              <a:t>Vizi E. Szilveszter</a:t>
            </a:r>
          </a:p>
          <a:p>
            <a:pPr fontAlgn="auto">
              <a:spcAft>
                <a:spcPts val="0"/>
              </a:spcAft>
              <a:buFont typeface="Arial" panose="020B0604020202020204" pitchFamily="34" charset="0"/>
              <a:buChar char="•"/>
              <a:defRPr/>
            </a:pPr>
            <a:r>
              <a:rPr lang="hu-HU" b="1" dirty="0"/>
              <a:t>Államigazgatási oldal: </a:t>
            </a:r>
            <a:r>
              <a:rPr lang="hu-HU" b="1" dirty="0">
                <a:solidFill>
                  <a:srgbClr val="FF0000"/>
                </a:solidFill>
              </a:rPr>
              <a:t>Gál György, Nagy Zsolt, Temesi </a:t>
            </a:r>
            <a:r>
              <a:rPr lang="hu-HU" b="1" dirty="0" err="1">
                <a:solidFill>
                  <a:srgbClr val="FF0000"/>
                </a:solidFill>
              </a:rPr>
              <a:t>Alfreda</a:t>
            </a:r>
            <a:endParaRPr lang="hu-HU" b="1" dirty="0">
              <a:solidFill>
                <a:srgbClr val="FF0000"/>
              </a:solidFill>
            </a:endParaRPr>
          </a:p>
          <a:p>
            <a:pPr fontAlgn="auto">
              <a:spcAft>
                <a:spcPts val="0"/>
              </a:spcAft>
              <a:buFont typeface="Arial" panose="020B0604020202020204" pitchFamily="34" charset="0"/>
              <a:buChar char="•"/>
              <a:defRPr/>
            </a:pPr>
            <a:r>
              <a:rPr lang="hu-HU" b="1" dirty="0"/>
              <a:t>Tudományos oldal – 1989-től elnökök: </a:t>
            </a:r>
            <a:r>
              <a:rPr lang="hu-HU" b="1" dirty="0">
                <a:solidFill>
                  <a:srgbClr val="FF0000"/>
                </a:solidFill>
              </a:rPr>
              <a:t>Vizi E. Szilveszter, Halász Béla, </a:t>
            </a:r>
            <a:r>
              <a:rPr lang="hu-HU" b="1" dirty="0" err="1">
                <a:solidFill>
                  <a:srgbClr val="FF0000"/>
                </a:solidFill>
              </a:rPr>
              <a:t>Spät</a:t>
            </a:r>
            <a:r>
              <a:rPr lang="hu-HU" b="1" dirty="0">
                <a:solidFill>
                  <a:srgbClr val="FF0000"/>
                </a:solidFill>
              </a:rPr>
              <a:t> András</a:t>
            </a:r>
          </a:p>
          <a:p>
            <a:pPr marL="0" indent="0" fontAlgn="auto">
              <a:spcAft>
                <a:spcPts val="0"/>
              </a:spcAft>
              <a:buFont typeface="Arial" panose="020B0604020202020204" pitchFamily="34" charset="0"/>
              <a:buNone/>
              <a:defRPr/>
            </a:pPr>
            <a:r>
              <a:rPr lang="hu-HU" b="1" dirty="0"/>
              <a:t>	10 szakterületi zsűri rendszere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Klinikai Kutatási Bizottságok</a:t>
            </a:r>
          </a:p>
        </p:txBody>
      </p:sp>
      <p:sp>
        <p:nvSpPr>
          <p:cNvPr id="46082" name="Tartalom helye 2"/>
          <p:cNvSpPr>
            <a:spLocks noGrp="1"/>
          </p:cNvSpPr>
          <p:nvPr>
            <p:ph idx="1"/>
          </p:nvPr>
        </p:nvSpPr>
        <p:spPr/>
        <p:txBody>
          <a:bodyPr/>
          <a:lstStyle/>
          <a:p>
            <a:r>
              <a:rPr lang="hu-HU" b="1"/>
              <a:t>2004 ECRIN European Clinical Research Infrastructure Network, majd később Klinikai Kutatási Bizottság elnökök: </a:t>
            </a:r>
            <a:r>
              <a:rPr lang="hu-HU" b="1">
                <a:solidFill>
                  <a:srgbClr val="FF0000"/>
                </a:solidFill>
              </a:rPr>
              <a:t>Farsang Csaba, Blaskó György</a:t>
            </a:r>
          </a:p>
          <a:p>
            <a:r>
              <a:rPr lang="hu-HU" b="1"/>
              <a:t>2014 Magyar Klinikai Kutatási Hálózat, vezető: </a:t>
            </a:r>
            <a:r>
              <a:rPr lang="hu-HU" b="1">
                <a:solidFill>
                  <a:srgbClr val="FF0000"/>
                </a:solidFill>
              </a:rPr>
              <a:t>Kovács L. Gábor </a:t>
            </a:r>
            <a:r>
              <a:rPr lang="hu-HU" b="1"/>
              <a:t>– 2017 kutatási konzorciumként működik nem kereskedelmi gyógyszervizsgálatok</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ETT Elnökség</a:t>
            </a:r>
          </a:p>
        </p:txBody>
      </p:sp>
      <p:sp>
        <p:nvSpPr>
          <p:cNvPr id="47106" name="Tartalom helye 2"/>
          <p:cNvSpPr>
            <a:spLocks noGrp="1"/>
          </p:cNvSpPr>
          <p:nvPr>
            <p:ph idx="1"/>
          </p:nvPr>
        </p:nvSpPr>
        <p:spPr/>
        <p:txBody>
          <a:bodyPr/>
          <a:lstStyle/>
          <a:p>
            <a:r>
              <a:rPr lang="hu-HU" b="1"/>
              <a:t>2014 -</a:t>
            </a:r>
            <a:r>
              <a:rPr lang="hu-HU"/>
              <a:t> elnök: </a:t>
            </a:r>
            <a:r>
              <a:rPr lang="hu-HU" b="1">
                <a:solidFill>
                  <a:srgbClr val="FF0000"/>
                </a:solidFill>
              </a:rPr>
              <a:t>Mandl József</a:t>
            </a:r>
            <a:r>
              <a:rPr lang="hu-HU"/>
              <a:t>, alelnök: </a:t>
            </a:r>
            <a:r>
              <a:rPr lang="hu-HU" b="1">
                <a:solidFill>
                  <a:srgbClr val="FF0000"/>
                </a:solidFill>
              </a:rPr>
              <a:t>Wittmann Tibor</a:t>
            </a:r>
            <a:r>
              <a:rPr lang="hu-HU"/>
              <a:t>, titkár: </a:t>
            </a:r>
            <a:r>
              <a:rPr lang="hu-HU" b="1">
                <a:solidFill>
                  <a:srgbClr val="FF0000"/>
                </a:solidFill>
              </a:rPr>
              <a:t>Csala Miklós</a:t>
            </a:r>
            <a:r>
              <a:rPr lang="hu-HU"/>
              <a:t>, tagok: </a:t>
            </a:r>
            <a:r>
              <a:rPr lang="hu-HU" b="1">
                <a:solidFill>
                  <a:srgbClr val="FF0000"/>
                </a:solidFill>
              </a:rPr>
              <a:t>Muszbek László, Poór Gyula, Sótonyi Péter (előző elnök), Vörös Attila </a:t>
            </a:r>
          </a:p>
          <a:p>
            <a:r>
              <a:rPr lang="hu-HU"/>
              <a:t>Tanácsadók:</a:t>
            </a:r>
            <a:r>
              <a:rPr lang="hu-HU">
                <a:solidFill>
                  <a:srgbClr val="FF0000"/>
                </a:solidFill>
              </a:rPr>
              <a:t> </a:t>
            </a:r>
            <a:r>
              <a:rPr lang="hu-HU" b="1">
                <a:solidFill>
                  <a:srgbClr val="FF0000"/>
                </a:solidFill>
              </a:rPr>
              <a:t>Bácsy Ernő, Basa Ildikó</a:t>
            </a:r>
          </a:p>
          <a:p>
            <a:r>
              <a:rPr lang="hu-HU"/>
              <a:t>Állásfoglalások, tájékoztatók, vélemények saját kezdeményezésre és tárcamegkeresésekre</a:t>
            </a:r>
          </a:p>
          <a:p>
            <a:r>
              <a:rPr lang="hu-HU"/>
              <a:t>Másodfokú szakhatóság </a:t>
            </a:r>
          </a:p>
          <a:p>
            <a:r>
              <a:rPr lang="hu-HU"/>
              <a:t>Egyes nemzetközi szakmai-etikai szervezetekben képviselet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ETT javaslatok az orvosképző egyetemekről a közelmúltban</a:t>
            </a:r>
          </a:p>
        </p:txBody>
      </p:sp>
      <p:sp>
        <p:nvSpPr>
          <p:cNvPr id="48130" name="Tartalom helye 2"/>
          <p:cNvSpPr>
            <a:spLocks noGrp="1"/>
          </p:cNvSpPr>
          <p:nvPr>
            <p:ph idx="1"/>
          </p:nvPr>
        </p:nvSpPr>
        <p:spPr/>
        <p:txBody>
          <a:bodyPr/>
          <a:lstStyle/>
          <a:p>
            <a:r>
              <a:rPr lang="hu-HU"/>
              <a:t>2002 részletes állásfoglalás az orvosegyetemek helyzetéről az integráció után</a:t>
            </a:r>
          </a:p>
          <a:p>
            <a:r>
              <a:rPr lang="hu-HU"/>
              <a:t>2015 miniszteri felkérésre javaslatok az orvosképző egyetemek fejlesztésének szempontjairól</a:t>
            </a:r>
          </a:p>
          <a:p>
            <a:r>
              <a:rPr lang="hu-HU"/>
              <a:t>2017 MD-PhD program újraindításának javaslata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Áltudományok  kérdésköre</a:t>
            </a:r>
            <a:endParaRPr lang="hu-HU" dirty="0">
              <a:solidFill>
                <a:schemeClr val="accent6">
                  <a:lumMod val="75000"/>
                </a:schemeClr>
              </a:solidFill>
            </a:endParaRPr>
          </a:p>
        </p:txBody>
      </p:sp>
      <p:sp>
        <p:nvSpPr>
          <p:cNvPr id="49154" name="Tartalom helye 2"/>
          <p:cNvSpPr>
            <a:spLocks noGrp="1"/>
          </p:cNvSpPr>
          <p:nvPr>
            <p:ph idx="1"/>
          </p:nvPr>
        </p:nvSpPr>
        <p:spPr/>
        <p:txBody>
          <a:bodyPr/>
          <a:lstStyle/>
          <a:p>
            <a:r>
              <a:rPr lang="hu-HU"/>
              <a:t>Véleményadás és kezdeményezések konkrét ügyekben</a:t>
            </a:r>
          </a:p>
          <a:p>
            <a:r>
              <a:rPr lang="hu-HU"/>
              <a:t>Homeopátia</a:t>
            </a:r>
          </a:p>
          <a:p>
            <a:r>
              <a:rPr lang="hu-HU"/>
              <a:t>Gyógyhatású készítményekkel, tudománytalan alapokon nyugvó „diagnosztikai műszeres” eljárásokkal kapcsolatos szabályozások</a:t>
            </a:r>
          </a:p>
          <a:p>
            <a:r>
              <a:rPr lang="hu-HU"/>
              <a:t>Együttműködés az MTA-val</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ETT és a (korlátozott) nyilvánosság </a:t>
            </a:r>
            <a:endParaRPr lang="hu-HU" b="1" i="1" dirty="0">
              <a:solidFill>
                <a:schemeClr val="accent6">
                  <a:lumMod val="75000"/>
                </a:schemeClr>
              </a:solidFill>
            </a:endParaRPr>
          </a:p>
        </p:txBody>
      </p:sp>
      <p:sp>
        <p:nvSpPr>
          <p:cNvPr id="3" name="Tartalom helye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hu-HU" dirty="0"/>
              <a:t>Kutatási pályázatok, elfogadott pályázatok, kutatási eredmények, jelentések teljes nyilvánossága – először rendszeres kiadványokban a nyolcvanas évektől majd a honlapon</a:t>
            </a:r>
          </a:p>
          <a:p>
            <a:pPr fontAlgn="auto">
              <a:spcAft>
                <a:spcPts val="0"/>
              </a:spcAft>
              <a:buFont typeface="Arial" panose="020B0604020202020204" pitchFamily="34" charset="0"/>
              <a:buChar char="•"/>
              <a:defRPr/>
            </a:pPr>
            <a:r>
              <a:rPr lang="hu-HU" dirty="0"/>
              <a:t>Állásfoglalások kiadása</a:t>
            </a:r>
          </a:p>
          <a:p>
            <a:pPr fontAlgn="auto">
              <a:spcAft>
                <a:spcPts val="0"/>
              </a:spcAft>
              <a:buFont typeface="Arial" panose="020B0604020202020204" pitchFamily="34" charset="0"/>
              <a:buChar char="•"/>
              <a:defRPr/>
            </a:pPr>
            <a:r>
              <a:rPr lang="hu-HU" dirty="0"/>
              <a:t>Lakossági tájékoztatók – őssejtkutatások, </a:t>
            </a:r>
            <a:r>
              <a:rPr lang="hu-HU" dirty="0" err="1"/>
              <a:t>háromszülős</a:t>
            </a:r>
            <a:r>
              <a:rPr lang="hu-HU" dirty="0"/>
              <a:t> embrió stb.</a:t>
            </a:r>
          </a:p>
          <a:p>
            <a:pPr fontAlgn="auto">
              <a:spcAft>
                <a:spcPts val="0"/>
              </a:spcAft>
              <a:buFont typeface="Arial" panose="020B0604020202020204" pitchFamily="34" charset="0"/>
              <a:buChar char="•"/>
              <a:defRPr/>
            </a:pPr>
            <a:r>
              <a:rPr lang="hu-HU" dirty="0"/>
              <a:t>Kormányzati feladatok miatti korlátozott nyilvánosság</a:t>
            </a:r>
          </a:p>
          <a:p>
            <a:pPr fontAlgn="auto">
              <a:spcAft>
                <a:spcPts val="0"/>
              </a:spcAft>
              <a:buFont typeface="Arial" panose="020B0604020202020204" pitchFamily="34" charset="0"/>
              <a:buChar char="•"/>
              <a:defRPr/>
            </a:pPr>
            <a:r>
              <a:rPr lang="hu-HU" dirty="0"/>
              <a:t>Szerzői jogok – iparjogvédelem stb. miatti korlátozott nyilvánosság pl. gyógyszervizsgálatok</a:t>
            </a:r>
          </a:p>
          <a:p>
            <a:pPr fontAlgn="auto">
              <a:spcAft>
                <a:spcPts val="0"/>
              </a:spcAft>
              <a:buFont typeface="Arial" panose="020B0604020202020204" pitchFamily="34" charset="0"/>
              <a:buChar char="•"/>
              <a:defRPr/>
            </a:pPr>
            <a:r>
              <a:rPr lang="hu-HU" b="1" dirty="0"/>
              <a:t>Honlap </a:t>
            </a:r>
            <a:r>
              <a:rPr lang="hu-HU" b="1" i="1" u="sng" dirty="0">
                <a:solidFill>
                  <a:schemeClr val="accent1">
                    <a:lumMod val="75000"/>
                  </a:schemeClr>
                </a:solidFill>
                <a:hlinkClick r:id="rId2"/>
              </a:rPr>
              <a:t>www.aeek</a:t>
            </a:r>
            <a:r>
              <a:rPr lang="hu-HU" b="1" i="1" u="sng" dirty="0">
                <a:solidFill>
                  <a:schemeClr val="accent1">
                    <a:lumMod val="75000"/>
                  </a:schemeClr>
                </a:solidFill>
              </a:rPr>
              <a:t>.ett.hu</a:t>
            </a:r>
            <a:endParaRPr lang="hu-HU" u="sng" dirty="0">
              <a:solidFill>
                <a:schemeClr val="accent1">
                  <a:lumMod val="75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Elnökségi és bizottsági etikai állásfoglalások</a:t>
            </a:r>
          </a:p>
        </p:txBody>
      </p:sp>
      <p:sp>
        <p:nvSpPr>
          <p:cNvPr id="51202" name="Tartalom helye 2"/>
          <p:cNvSpPr>
            <a:spLocks noGrp="1"/>
          </p:cNvSpPr>
          <p:nvPr>
            <p:ph idx="1"/>
          </p:nvPr>
        </p:nvSpPr>
        <p:spPr/>
        <p:txBody>
          <a:bodyPr/>
          <a:lstStyle/>
          <a:p>
            <a:r>
              <a:rPr lang="hu-HU"/>
              <a:t>ETT TUKEB állásfoglalásai (1990-1999)</a:t>
            </a:r>
          </a:p>
          <a:p>
            <a:r>
              <a:rPr lang="hu-HU"/>
              <a:t>Válogatás az ETT elnökségi és bizottsági állásfoglalásaiból (2001-2014)</a:t>
            </a:r>
          </a:p>
          <a:p>
            <a:r>
              <a:rPr lang="hu-HU"/>
              <a:t>Bioetikai Kódex 2016</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Hőgyes Endre díj</a:t>
            </a:r>
          </a:p>
        </p:txBody>
      </p:sp>
      <p:sp>
        <p:nvSpPr>
          <p:cNvPr id="52226" name="Tartalom helye 2"/>
          <p:cNvSpPr>
            <a:spLocks noGrp="1"/>
          </p:cNvSpPr>
          <p:nvPr>
            <p:ph idx="1"/>
          </p:nvPr>
        </p:nvSpPr>
        <p:spPr/>
        <p:txBody>
          <a:bodyPr/>
          <a:lstStyle/>
          <a:p>
            <a:r>
              <a:rPr lang="hu-HU" b="1">
                <a:solidFill>
                  <a:srgbClr val="FF0000"/>
                </a:solidFill>
              </a:rPr>
              <a:t>Jancsó Miklós, Sós József, Rauss Károly, Haranghy László, Jeney Endre, Alföldy Zoltán, Petri Gábor, Gömöri Pál, Környei István, Törő Imre, Árvay Sándor, Babics Antal, Huszák István, Rubányi Pál, Lissák Kálmán, Farádi László, Endes Pongrác, Zoltán Imre, Berencsi György, Bálint Péter, Mérei F. Tibor, Szentágothai János, Váczi Lajos, Tariska István, Obál Ferenc, Petrányi Gyula, Flerkó Béla, Gráf Ferenc, Rák Kálmán, Gáti István, Kertai Pál, Berentey György, Muszbek László, Kádár Anna, Vizi E. Szilveszter, Ádány Róza, Szabó Zoltán, Papp Zoltán, Horváth Attila, Bauer Miklós, Naszlady Attila, Perner Ferenc, Süveges Ildikó, Sótonyi Péter</a:t>
            </a:r>
            <a:endParaRPr lang="hu-HU">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5">
                    <a:lumMod val="75000"/>
                  </a:schemeClr>
                </a:solidFill>
              </a:rPr>
              <a:t>kormányzat és a szakma közötti intézményesített kapcsolat</a:t>
            </a:r>
            <a:endParaRPr lang="hu-HU" dirty="0">
              <a:solidFill>
                <a:schemeClr val="accent5">
                  <a:lumMod val="75000"/>
                </a:schemeClr>
              </a:solidFill>
            </a:endParaRPr>
          </a:p>
        </p:txBody>
      </p:sp>
      <p:sp>
        <p:nvSpPr>
          <p:cNvPr id="16386" name="Tartalom helye 2"/>
          <p:cNvSpPr>
            <a:spLocks noGrp="1"/>
          </p:cNvSpPr>
          <p:nvPr>
            <p:ph idx="1"/>
          </p:nvPr>
        </p:nvSpPr>
        <p:spPr/>
        <p:txBody>
          <a:bodyPr/>
          <a:lstStyle/>
          <a:p>
            <a:r>
              <a:rPr lang="hu-HU" i="1"/>
              <a:t>"Szükséges, hogy a kormány....oly egyénekből álló testülettel rendelkezhessék, mely megkívántató tudományok és tapasztalatok színvonalán állván, képes legyen a kormányt feladatában tanácsával segíteni, mely tehát </a:t>
            </a:r>
            <a:r>
              <a:rPr lang="hu-HU" b="1" i="1"/>
              <a:t>nemcsak egyes előforduló esetekben </a:t>
            </a:r>
            <a:r>
              <a:rPr lang="hu-HU" i="1"/>
              <a:t>adjon szakértő véleményt, hanem a közegészség, az orvosi rendészet és orvosi törvényszéki eljárásra nézve a törvényjavaslatokat is elkészítse, s ezek alapján a szükséges utasításokat kidolgozza, vagy felülvéleményezze általában azon legyen, hogy mindaz, </a:t>
            </a:r>
            <a:r>
              <a:rPr lang="hu-HU" b="1" i="1"/>
              <a:t>amit a tudomány a fenn nevezett célokra nézve hasznosat felfedez, a közjó érdekében hasznosíttassék</a:t>
            </a:r>
            <a:r>
              <a:rPr lang="hu-HU" i="1"/>
              <a:t>.„  (Emlékirat)</a:t>
            </a:r>
            <a:endParaRPr lang="hu-HU"/>
          </a:p>
          <a:p>
            <a:endParaRPr lang="hu-HU"/>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ETT Titkárság</a:t>
            </a:r>
          </a:p>
        </p:txBody>
      </p:sp>
      <p:sp>
        <p:nvSpPr>
          <p:cNvPr id="3" name="Tartalom helye 2"/>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hu-HU" dirty="0">
                <a:solidFill>
                  <a:schemeClr val="accent5">
                    <a:lumMod val="75000"/>
                  </a:schemeClr>
                </a:solidFill>
              </a:rPr>
              <a:t>153 Miniszter által kinevezett bizottsági tag munkáját biztosítja</a:t>
            </a:r>
          </a:p>
          <a:p>
            <a:pPr fontAlgn="auto">
              <a:spcAft>
                <a:spcPts val="0"/>
              </a:spcAft>
              <a:buFont typeface="Arial" panose="020B0604020202020204" pitchFamily="34" charset="0"/>
              <a:buChar char="•"/>
              <a:defRPr/>
            </a:pPr>
            <a:r>
              <a:rPr lang="hu-HU" dirty="0"/>
              <a:t>4 kormánytisztviselő</a:t>
            </a:r>
          </a:p>
          <a:p>
            <a:pPr fontAlgn="auto">
              <a:spcAft>
                <a:spcPts val="0"/>
              </a:spcAft>
              <a:buFont typeface="Arial" panose="020B0604020202020204" pitchFamily="34" charset="0"/>
              <a:buChar char="•"/>
              <a:defRPr/>
            </a:pPr>
            <a:r>
              <a:rPr lang="hu-HU" dirty="0"/>
              <a:t>3 munkatárs ÁEEK státuszon</a:t>
            </a:r>
          </a:p>
          <a:p>
            <a:pPr fontAlgn="auto">
              <a:spcAft>
                <a:spcPts val="0"/>
              </a:spcAft>
              <a:buFont typeface="Arial" panose="020B0604020202020204" pitchFamily="34" charset="0"/>
              <a:buChar char="•"/>
              <a:defRPr/>
            </a:pPr>
            <a:r>
              <a:rPr lang="hu-HU" dirty="0"/>
              <a:t>6 szerződéses munkatárs</a:t>
            </a:r>
          </a:p>
          <a:p>
            <a:pPr fontAlgn="auto">
              <a:spcAft>
                <a:spcPts val="0"/>
              </a:spcAft>
              <a:buFont typeface="Arial" panose="020B0604020202020204" pitchFamily="34" charset="0"/>
              <a:buChar char="•"/>
              <a:defRPr/>
            </a:pPr>
            <a:r>
              <a:rPr lang="hu-HU" dirty="0"/>
              <a:t>1989-2008 között főosztály volt, 2008-2013 között osztály. Jelenleg nem önálló igazgatási egység</a:t>
            </a:r>
          </a:p>
          <a:p>
            <a:pPr fontAlgn="auto">
              <a:spcAft>
                <a:spcPts val="0"/>
              </a:spcAft>
              <a:buFont typeface="Arial" panose="020B0604020202020204" pitchFamily="34" charset="0"/>
              <a:buChar char="•"/>
              <a:defRPr/>
            </a:pPr>
            <a:endParaRPr lang="hu-HU" dirty="0"/>
          </a:p>
          <a:p>
            <a:pPr marL="0" indent="0" fontAlgn="auto">
              <a:spcAft>
                <a:spcPts val="0"/>
              </a:spcAft>
              <a:buFont typeface="Arial" panose="020B0604020202020204" pitchFamily="34" charset="0"/>
              <a:buNone/>
              <a:defRPr/>
            </a:pPr>
            <a:r>
              <a:rPr lang="hu-HU" dirty="0">
                <a:solidFill>
                  <a:srgbClr val="FF0000"/>
                </a:solidFill>
              </a:rPr>
              <a:t>Az ETT székhelye: 2017-től V. Alkotmány utca 25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ormAutofit/>
          </a:bodyPr>
          <a:lstStyle/>
          <a:p>
            <a:pPr algn="ctr" fontAlgn="auto">
              <a:spcAft>
                <a:spcPts val="0"/>
              </a:spcAft>
              <a:defRPr/>
            </a:pPr>
            <a:r>
              <a:rPr lang="hu-HU" b="1" dirty="0">
                <a:solidFill>
                  <a:schemeClr val="accent6">
                    <a:lumMod val="75000"/>
                  </a:schemeClr>
                </a:solidFill>
              </a:rPr>
              <a:t>Tanácsadó és végrehajtó funkciók elkülönítése</a:t>
            </a:r>
          </a:p>
        </p:txBody>
      </p:sp>
      <p:sp>
        <p:nvSpPr>
          <p:cNvPr id="3" name="Tartalom helye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hu-HU" b="1" dirty="0"/>
              <a:t>1868:</a:t>
            </a:r>
            <a:r>
              <a:rPr lang="hu-HU" dirty="0"/>
              <a:t> </a:t>
            </a:r>
            <a:r>
              <a:rPr lang="hu-HU" b="1" dirty="0">
                <a:solidFill>
                  <a:srgbClr val="FF0000"/>
                </a:solidFill>
              </a:rPr>
              <a:t>Ferencz József </a:t>
            </a:r>
            <a:r>
              <a:rPr lang="hu-HU" dirty="0"/>
              <a:t>kinevezi az </a:t>
            </a:r>
            <a:r>
              <a:rPr lang="hu-HU" b="1" dirty="0"/>
              <a:t>Országos Közegészségügyi Tanács </a:t>
            </a:r>
            <a:r>
              <a:rPr lang="hu-HU" dirty="0"/>
              <a:t>tagjait: elnök: </a:t>
            </a:r>
            <a:r>
              <a:rPr lang="hu-HU" b="1" dirty="0">
                <a:solidFill>
                  <a:srgbClr val="FF0000"/>
                </a:solidFill>
              </a:rPr>
              <a:t>Balassa János</a:t>
            </a:r>
            <a:r>
              <a:rPr lang="hu-HU" dirty="0"/>
              <a:t>, alelnök: </a:t>
            </a:r>
            <a:r>
              <a:rPr lang="hu-HU" b="1" dirty="0">
                <a:solidFill>
                  <a:srgbClr val="FF0000"/>
                </a:solidFill>
              </a:rPr>
              <a:t>Kovács Sebestyén Endre, jegyző: </a:t>
            </a:r>
            <a:r>
              <a:rPr lang="hu-HU" b="1" dirty="0" err="1">
                <a:solidFill>
                  <a:srgbClr val="FF0000"/>
                </a:solidFill>
              </a:rPr>
              <a:t>Csatáry</a:t>
            </a:r>
            <a:r>
              <a:rPr lang="hu-HU" b="1" dirty="0">
                <a:solidFill>
                  <a:srgbClr val="FF0000"/>
                </a:solidFill>
              </a:rPr>
              <a:t> Lajos, rendes tagok: Jendrassik Jenő, </a:t>
            </a:r>
            <a:r>
              <a:rPr lang="hu-HU" b="1" dirty="0" err="1">
                <a:solidFill>
                  <a:srgbClr val="FF0000"/>
                </a:solidFill>
              </a:rPr>
              <a:t>Kajdacy</a:t>
            </a:r>
            <a:r>
              <a:rPr lang="hu-HU" b="1" dirty="0">
                <a:solidFill>
                  <a:srgbClr val="FF0000"/>
                </a:solidFill>
              </a:rPr>
              <a:t> István, Korányi Frigyes, </a:t>
            </a:r>
            <a:r>
              <a:rPr lang="hu-HU" b="1" dirty="0" err="1">
                <a:solidFill>
                  <a:srgbClr val="FF0000"/>
                </a:solidFill>
              </a:rPr>
              <a:t>Lumniczer</a:t>
            </a:r>
            <a:r>
              <a:rPr lang="hu-HU" b="1" dirty="0">
                <a:solidFill>
                  <a:srgbClr val="FF0000"/>
                </a:solidFill>
              </a:rPr>
              <a:t> Sándor, </a:t>
            </a:r>
            <a:r>
              <a:rPr lang="hu-HU" b="1" dirty="0" err="1">
                <a:solidFill>
                  <a:srgbClr val="FF0000"/>
                </a:solidFill>
              </a:rPr>
              <a:t>Moskovicz</a:t>
            </a:r>
            <a:r>
              <a:rPr lang="hu-HU" b="1" dirty="0">
                <a:solidFill>
                  <a:srgbClr val="FF0000"/>
                </a:solidFill>
              </a:rPr>
              <a:t> Mór, </a:t>
            </a:r>
            <a:r>
              <a:rPr lang="hu-HU" b="1" dirty="0" err="1">
                <a:solidFill>
                  <a:srgbClr val="FF0000"/>
                </a:solidFill>
              </a:rPr>
              <a:t>Rupp</a:t>
            </a:r>
            <a:r>
              <a:rPr lang="hu-HU" b="1" dirty="0">
                <a:solidFill>
                  <a:srgbClr val="FF0000"/>
                </a:solidFill>
              </a:rPr>
              <a:t> János, Than Károly, </a:t>
            </a:r>
            <a:r>
              <a:rPr lang="hu-HU" b="1" dirty="0" err="1">
                <a:solidFill>
                  <a:srgbClr val="FF0000"/>
                </a:solidFill>
              </a:rPr>
              <a:t>Tormay</a:t>
            </a:r>
            <a:r>
              <a:rPr lang="hu-HU" b="1" dirty="0">
                <a:solidFill>
                  <a:srgbClr val="FF0000"/>
                </a:solidFill>
              </a:rPr>
              <a:t> Károly, Wagner János, képviseleti tagok: </a:t>
            </a:r>
            <a:r>
              <a:rPr lang="hu-HU" b="1" dirty="0" err="1">
                <a:solidFill>
                  <a:srgbClr val="FF0000"/>
                </a:solidFill>
              </a:rPr>
              <a:t>Hollán</a:t>
            </a:r>
            <a:r>
              <a:rPr lang="hu-HU" b="1" dirty="0">
                <a:solidFill>
                  <a:srgbClr val="FF0000"/>
                </a:solidFill>
              </a:rPr>
              <a:t> Adolf, </a:t>
            </a:r>
            <a:r>
              <a:rPr lang="hu-HU" b="1" dirty="0" err="1">
                <a:solidFill>
                  <a:srgbClr val="FF0000"/>
                </a:solidFill>
              </a:rPr>
              <a:t>Reitter</a:t>
            </a:r>
            <a:r>
              <a:rPr lang="hu-HU" b="1" dirty="0">
                <a:solidFill>
                  <a:srgbClr val="FF0000"/>
                </a:solidFill>
              </a:rPr>
              <a:t> Ferenc, Hanák Vilmos, </a:t>
            </a:r>
            <a:r>
              <a:rPr lang="hu-HU" b="1" dirty="0" err="1">
                <a:solidFill>
                  <a:srgbClr val="FF0000"/>
                </a:solidFill>
              </a:rPr>
              <a:t>Markusovszky</a:t>
            </a:r>
            <a:r>
              <a:rPr lang="hu-HU" b="1" dirty="0">
                <a:solidFill>
                  <a:srgbClr val="FF0000"/>
                </a:solidFill>
              </a:rPr>
              <a:t> Lajos</a:t>
            </a:r>
            <a:r>
              <a:rPr lang="hu-HU" dirty="0"/>
              <a:t>.</a:t>
            </a:r>
          </a:p>
          <a:p>
            <a:pPr fontAlgn="auto">
              <a:spcAft>
                <a:spcPts val="0"/>
              </a:spcAft>
              <a:buFont typeface="Arial" panose="020B0604020202020204" pitchFamily="34" charset="0"/>
              <a:buChar char="•"/>
              <a:defRPr/>
            </a:pPr>
            <a:r>
              <a:rPr lang="hu-HU" b="1" dirty="0"/>
              <a:t>1876. XIV. törvény : </a:t>
            </a:r>
            <a:r>
              <a:rPr lang="hu-HU" i="1" dirty="0"/>
              <a:t>A közegészségügynek tudományos tárgyalása céljából egy véleményező és indítványozó testület </a:t>
            </a:r>
            <a:r>
              <a:rPr lang="hu-HU" i="1" dirty="0" err="1"/>
              <a:t>állíttassék</a:t>
            </a:r>
            <a:r>
              <a:rPr lang="hu-HU" i="1" dirty="0"/>
              <a:t> fel, melyen minden ez irányban jelentékeny szakma képviselve legyen. E testület címe </a:t>
            </a:r>
            <a:r>
              <a:rPr lang="hu-HU" b="1" i="1" dirty="0"/>
              <a:t>Országos Közegészségi Tanács</a:t>
            </a:r>
            <a:r>
              <a:rPr lang="hu-HU" i="1" dirty="0"/>
              <a:t>. </a:t>
            </a:r>
            <a:r>
              <a:rPr lang="hu-HU" b="1" i="1" dirty="0"/>
              <a:t>A testület tagjai nem tisztviselők, a közegészségi ügyekre nézve véleményt adnak, de a közigazgatási ügyek elintézésére végrehajtására hivatva nincsenek</a:t>
            </a:r>
            <a:r>
              <a:rPr lang="hu-HU" b="1"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3" name="Cím 1"/>
          <p:cNvSpPr>
            <a:spLocks noGrp="1"/>
          </p:cNvSpPr>
          <p:nvPr>
            <p:ph type="ctrTitle"/>
          </p:nvPr>
        </p:nvSpPr>
        <p:spPr/>
        <p:txBody>
          <a:bodyPr/>
          <a:lstStyle/>
          <a:p>
            <a:r>
              <a:rPr lang="hu-HU" b="1">
                <a:solidFill>
                  <a:srgbClr val="0070C0"/>
                </a:solidFill>
              </a:rPr>
              <a:t>Intézményesített tanácsadó testület</a:t>
            </a:r>
          </a:p>
        </p:txBody>
      </p:sp>
      <p:sp>
        <p:nvSpPr>
          <p:cNvPr id="18434" name="Alcím 2"/>
          <p:cNvSpPr>
            <a:spLocks noGrp="1"/>
          </p:cNvSpPr>
          <p:nvPr>
            <p:ph type="subTitle" idx="1"/>
          </p:nvPr>
        </p:nvSpPr>
        <p:spPr/>
        <p:txBody>
          <a:bodyPr/>
          <a:lstStyle/>
          <a:p>
            <a:endParaRPr lang="hu-HU"/>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82588"/>
            <a:ext cx="10515600" cy="1325563"/>
          </a:xfrm>
        </p:spPr>
        <p:txBody>
          <a:bodyPr rtlCol="0">
            <a:normAutofit/>
          </a:bodyPr>
          <a:lstStyle/>
          <a:p>
            <a:pPr fontAlgn="auto">
              <a:spcAft>
                <a:spcPts val="0"/>
              </a:spcAft>
              <a:defRPr/>
            </a:pPr>
            <a:r>
              <a:rPr lang="hu-HU" sz="3200" b="1" dirty="0">
                <a:solidFill>
                  <a:schemeClr val="accent6">
                    <a:lumMod val="75000"/>
                  </a:schemeClr>
                </a:solidFill>
              </a:rPr>
              <a:t>Elnökök</a:t>
            </a:r>
            <a:r>
              <a:rPr lang="hu-HU" sz="3200" b="1" dirty="0"/>
              <a:t>                                             </a:t>
            </a:r>
            <a:r>
              <a:rPr lang="hu-HU" sz="3200" b="1" dirty="0">
                <a:solidFill>
                  <a:schemeClr val="accent6">
                    <a:lumMod val="75000"/>
                  </a:schemeClr>
                </a:solidFill>
              </a:rPr>
              <a:t>Jegyzők, titkárok</a:t>
            </a:r>
          </a:p>
        </p:txBody>
      </p:sp>
      <p:sp>
        <p:nvSpPr>
          <p:cNvPr id="19458" name="Tartalom helye 2"/>
          <p:cNvSpPr>
            <a:spLocks noGrp="1"/>
          </p:cNvSpPr>
          <p:nvPr>
            <p:ph sz="half" idx="1"/>
          </p:nvPr>
        </p:nvSpPr>
        <p:spPr>
          <a:xfrm>
            <a:off x="735013" y="717550"/>
            <a:ext cx="5181600" cy="4351338"/>
          </a:xfrm>
        </p:spPr>
        <p:txBody>
          <a:bodyPr/>
          <a:lstStyle/>
          <a:p>
            <a:r>
              <a:rPr lang="hu-HU" sz="1400" b="1">
                <a:solidFill>
                  <a:srgbClr val="FF0000"/>
                </a:solidFill>
              </a:rPr>
              <a:t>Balassa János</a:t>
            </a:r>
            <a:r>
              <a:rPr lang="hu-HU" sz="1400">
                <a:solidFill>
                  <a:srgbClr val="FF0000"/>
                </a:solidFill>
              </a:rPr>
              <a:t>, </a:t>
            </a:r>
            <a:r>
              <a:rPr lang="hu-HU" sz="1400" b="1">
                <a:solidFill>
                  <a:srgbClr val="FF0000"/>
                </a:solidFill>
              </a:rPr>
              <a:t>1868</a:t>
            </a:r>
            <a:r>
              <a:rPr lang="hu-HU" sz="1400">
                <a:solidFill>
                  <a:srgbClr val="FF0000"/>
                </a:solidFill>
              </a:rPr>
              <a:t> </a:t>
            </a:r>
          </a:p>
          <a:p>
            <a:r>
              <a:rPr lang="hu-HU" sz="1400" b="1">
                <a:solidFill>
                  <a:srgbClr val="FF0000"/>
                </a:solidFill>
              </a:rPr>
              <a:t>Kovács Sebestyén Endre 1869-1878 </a:t>
            </a:r>
            <a:endParaRPr lang="hu-HU" sz="1400">
              <a:solidFill>
                <a:srgbClr val="FF0000"/>
              </a:solidFill>
            </a:endParaRPr>
          </a:p>
          <a:p>
            <a:r>
              <a:rPr lang="hu-HU" sz="1400" b="1">
                <a:solidFill>
                  <a:srgbClr val="FF0000"/>
                </a:solidFill>
              </a:rPr>
              <a:t>Rupp N. János 1879-1880 </a:t>
            </a:r>
            <a:endParaRPr lang="hu-HU" sz="1400">
              <a:solidFill>
                <a:srgbClr val="FF0000"/>
              </a:solidFill>
            </a:endParaRPr>
          </a:p>
          <a:p>
            <a:r>
              <a:rPr lang="hu-HU" sz="1400" b="1">
                <a:solidFill>
                  <a:srgbClr val="FF0000"/>
                </a:solidFill>
              </a:rPr>
              <a:t>Lumniczer Sándor 1881-1892 </a:t>
            </a:r>
            <a:endParaRPr lang="hu-HU" sz="1400">
              <a:solidFill>
                <a:srgbClr val="FF0000"/>
              </a:solidFill>
            </a:endParaRPr>
          </a:p>
          <a:p>
            <a:r>
              <a:rPr lang="hu-HU" sz="1400" b="1">
                <a:solidFill>
                  <a:srgbClr val="FF0000"/>
                </a:solidFill>
              </a:rPr>
              <a:t>Korányi Frigyes 1893-1897</a:t>
            </a:r>
            <a:endParaRPr lang="hu-HU" sz="1400">
              <a:solidFill>
                <a:srgbClr val="FF0000"/>
              </a:solidFill>
            </a:endParaRPr>
          </a:p>
          <a:p>
            <a:r>
              <a:rPr lang="hu-HU" sz="1400" b="1">
                <a:solidFill>
                  <a:srgbClr val="FF0000"/>
                </a:solidFill>
              </a:rPr>
              <a:t>Müller Kálmán 1898-1926</a:t>
            </a:r>
            <a:endParaRPr lang="hu-HU" sz="1400">
              <a:solidFill>
                <a:srgbClr val="FF0000"/>
              </a:solidFill>
            </a:endParaRPr>
          </a:p>
          <a:p>
            <a:r>
              <a:rPr lang="hu-HU" sz="1400" b="1">
                <a:solidFill>
                  <a:srgbClr val="FF0000"/>
                </a:solidFill>
              </a:rPr>
              <a:t>Tauffer Vilmos, 1927-1930 </a:t>
            </a:r>
            <a:endParaRPr lang="hu-HU" sz="1400">
              <a:solidFill>
                <a:srgbClr val="FF0000"/>
              </a:solidFill>
            </a:endParaRPr>
          </a:p>
          <a:p>
            <a:r>
              <a:rPr lang="hu-HU" sz="1400" b="1">
                <a:solidFill>
                  <a:srgbClr val="FF0000"/>
                </a:solidFill>
              </a:rPr>
              <a:t>Korányi Sándor 1931-1935</a:t>
            </a:r>
            <a:endParaRPr lang="hu-HU" sz="1400">
              <a:solidFill>
                <a:srgbClr val="FF0000"/>
              </a:solidFill>
            </a:endParaRPr>
          </a:p>
          <a:p>
            <a:r>
              <a:rPr lang="hu-HU" sz="1400" b="1">
                <a:solidFill>
                  <a:srgbClr val="FF0000"/>
                </a:solidFill>
              </a:rPr>
              <a:t>Scholz Kornél 1936-1944 </a:t>
            </a:r>
            <a:endParaRPr lang="hu-HU" sz="1400">
              <a:solidFill>
                <a:srgbClr val="FF0000"/>
              </a:solidFill>
            </a:endParaRPr>
          </a:p>
          <a:p>
            <a:r>
              <a:rPr lang="hu-HU" sz="1400" b="1">
                <a:solidFill>
                  <a:srgbClr val="FF0000"/>
                </a:solidFill>
              </a:rPr>
              <a:t>..</a:t>
            </a:r>
            <a:endParaRPr lang="hu-HU" sz="1400">
              <a:solidFill>
                <a:srgbClr val="FF0000"/>
              </a:solidFill>
            </a:endParaRPr>
          </a:p>
          <a:p>
            <a:r>
              <a:rPr lang="hu-HU" sz="1400" b="1">
                <a:solidFill>
                  <a:srgbClr val="FF0000"/>
                </a:solidFill>
              </a:rPr>
              <a:t>Petényi Géza 1951-1955</a:t>
            </a:r>
            <a:endParaRPr lang="hu-HU" sz="1400">
              <a:solidFill>
                <a:srgbClr val="FF0000"/>
              </a:solidFill>
            </a:endParaRPr>
          </a:p>
          <a:p>
            <a:r>
              <a:rPr lang="hu-HU" sz="1400" b="1">
                <a:solidFill>
                  <a:srgbClr val="FF0000"/>
                </a:solidFill>
              </a:rPr>
              <a:t>Dabis László 1955-1956</a:t>
            </a:r>
            <a:endParaRPr lang="hu-HU" sz="1400">
              <a:solidFill>
                <a:srgbClr val="FF0000"/>
              </a:solidFill>
            </a:endParaRPr>
          </a:p>
          <a:p>
            <a:r>
              <a:rPr lang="hu-HU" sz="1400" b="1">
                <a:solidFill>
                  <a:srgbClr val="FF0000"/>
                </a:solidFill>
              </a:rPr>
              <a:t>Sós József 1956-1968</a:t>
            </a:r>
            <a:endParaRPr lang="hu-HU" sz="1400">
              <a:solidFill>
                <a:srgbClr val="FF0000"/>
              </a:solidFill>
            </a:endParaRPr>
          </a:p>
          <a:p>
            <a:r>
              <a:rPr lang="hu-HU" sz="1400" b="1">
                <a:solidFill>
                  <a:srgbClr val="FF0000"/>
                </a:solidFill>
              </a:rPr>
              <a:t>Miskolczy Dezső 1968-1976</a:t>
            </a:r>
            <a:endParaRPr lang="hu-HU" sz="1400">
              <a:solidFill>
                <a:srgbClr val="FF0000"/>
              </a:solidFill>
            </a:endParaRPr>
          </a:p>
          <a:p>
            <a:r>
              <a:rPr lang="hu-HU" sz="1400" b="1">
                <a:solidFill>
                  <a:srgbClr val="FF0000"/>
                </a:solidFill>
              </a:rPr>
              <a:t>Petrányi Gyula 1976-1989</a:t>
            </a:r>
            <a:endParaRPr lang="hu-HU" sz="1400">
              <a:solidFill>
                <a:srgbClr val="FF0000"/>
              </a:solidFill>
            </a:endParaRPr>
          </a:p>
          <a:p>
            <a:r>
              <a:rPr lang="hu-HU" sz="1400" b="1">
                <a:solidFill>
                  <a:srgbClr val="FF0000"/>
                </a:solidFill>
              </a:rPr>
              <a:t>Medve László 1989-1990</a:t>
            </a:r>
            <a:endParaRPr lang="hu-HU" sz="1400">
              <a:solidFill>
                <a:srgbClr val="FF0000"/>
              </a:solidFill>
            </a:endParaRPr>
          </a:p>
          <a:p>
            <a:r>
              <a:rPr lang="hu-HU" sz="1400" b="1">
                <a:solidFill>
                  <a:srgbClr val="FF0000"/>
                </a:solidFill>
              </a:rPr>
              <a:t>Rák Kálmán 1990-2001</a:t>
            </a:r>
            <a:endParaRPr lang="hu-HU" sz="1400">
              <a:solidFill>
                <a:srgbClr val="FF0000"/>
              </a:solidFill>
            </a:endParaRPr>
          </a:p>
          <a:p>
            <a:r>
              <a:rPr lang="hu-HU" sz="1400" b="1">
                <a:solidFill>
                  <a:srgbClr val="FF0000"/>
                </a:solidFill>
              </a:rPr>
              <a:t>Vizi E. Szilveszter 2001-2002</a:t>
            </a:r>
            <a:endParaRPr lang="hu-HU" sz="1400">
              <a:solidFill>
                <a:srgbClr val="FF0000"/>
              </a:solidFill>
            </a:endParaRPr>
          </a:p>
          <a:p>
            <a:r>
              <a:rPr lang="hu-HU" sz="1400" b="1">
                <a:solidFill>
                  <a:srgbClr val="FF0000"/>
                </a:solidFill>
              </a:rPr>
              <a:t>Sótonyi Péter 2002-2014</a:t>
            </a:r>
            <a:endParaRPr lang="hu-HU" sz="1400">
              <a:solidFill>
                <a:srgbClr val="FF0000"/>
              </a:solidFill>
            </a:endParaRPr>
          </a:p>
          <a:p>
            <a:endParaRPr lang="hu-HU" sz="1400"/>
          </a:p>
        </p:txBody>
      </p:sp>
      <p:sp>
        <p:nvSpPr>
          <p:cNvPr id="19459" name="Tartalom helye 3"/>
          <p:cNvSpPr>
            <a:spLocks noGrp="1"/>
          </p:cNvSpPr>
          <p:nvPr>
            <p:ph sz="half" idx="2"/>
          </p:nvPr>
        </p:nvSpPr>
        <p:spPr>
          <a:xfrm>
            <a:off x="6275388" y="717550"/>
            <a:ext cx="5181600" cy="4351338"/>
          </a:xfrm>
        </p:spPr>
        <p:txBody>
          <a:bodyPr/>
          <a:lstStyle/>
          <a:p>
            <a:r>
              <a:rPr lang="hu-HU" sz="1400" b="1">
                <a:solidFill>
                  <a:srgbClr val="FF0000"/>
                </a:solidFill>
              </a:rPr>
              <a:t>Csatáry (Grosz) Lajos 1868-1890 </a:t>
            </a:r>
            <a:endParaRPr lang="hu-HU" sz="1400">
              <a:solidFill>
                <a:srgbClr val="FF0000"/>
              </a:solidFill>
            </a:endParaRPr>
          </a:p>
          <a:p>
            <a:r>
              <a:rPr lang="hu-HU" sz="1400" b="1">
                <a:solidFill>
                  <a:srgbClr val="FF0000"/>
                </a:solidFill>
              </a:rPr>
              <a:t>Tóth Lajos, 1891-1918 </a:t>
            </a:r>
            <a:endParaRPr lang="hu-HU" sz="1400">
              <a:solidFill>
                <a:srgbClr val="FF0000"/>
              </a:solidFill>
            </a:endParaRPr>
          </a:p>
          <a:p>
            <a:r>
              <a:rPr lang="hu-HU" sz="1400" b="1">
                <a:solidFill>
                  <a:srgbClr val="FF0000"/>
                </a:solidFill>
              </a:rPr>
              <a:t>Győry Tibor 1919-1936</a:t>
            </a:r>
            <a:endParaRPr lang="hu-HU" sz="1400">
              <a:solidFill>
                <a:srgbClr val="FF0000"/>
              </a:solidFill>
            </a:endParaRPr>
          </a:p>
          <a:p>
            <a:r>
              <a:rPr lang="hu-HU" sz="1400" b="1">
                <a:solidFill>
                  <a:srgbClr val="FF0000"/>
                </a:solidFill>
              </a:rPr>
              <a:t>Bogárszky Béla 1936-1944</a:t>
            </a:r>
            <a:endParaRPr lang="hu-HU" sz="1400">
              <a:solidFill>
                <a:srgbClr val="FF0000"/>
              </a:solidFill>
            </a:endParaRPr>
          </a:p>
          <a:p>
            <a:r>
              <a:rPr lang="hu-HU" sz="1400" b="1">
                <a:solidFill>
                  <a:srgbClr val="FF0000"/>
                </a:solidFill>
              </a:rPr>
              <a:t>..</a:t>
            </a:r>
            <a:endParaRPr lang="hu-HU" sz="1400">
              <a:solidFill>
                <a:srgbClr val="FF0000"/>
              </a:solidFill>
            </a:endParaRPr>
          </a:p>
          <a:p>
            <a:r>
              <a:rPr lang="hu-HU" sz="1400" b="1">
                <a:solidFill>
                  <a:srgbClr val="FF0000"/>
                </a:solidFill>
              </a:rPr>
              <a:t>Alföldy Zoltán 1951-1973</a:t>
            </a:r>
            <a:endParaRPr lang="hu-HU" sz="1400">
              <a:solidFill>
                <a:srgbClr val="FF0000"/>
              </a:solidFill>
            </a:endParaRPr>
          </a:p>
          <a:p>
            <a:r>
              <a:rPr lang="hu-HU" sz="1400" b="1">
                <a:solidFill>
                  <a:srgbClr val="FF0000"/>
                </a:solidFill>
              </a:rPr>
              <a:t>Gál György 1973-1989</a:t>
            </a:r>
            <a:endParaRPr lang="hu-HU" sz="1400">
              <a:solidFill>
                <a:srgbClr val="FF0000"/>
              </a:solidFill>
            </a:endParaRPr>
          </a:p>
          <a:p>
            <a:r>
              <a:rPr lang="hu-HU" sz="1400" b="1">
                <a:solidFill>
                  <a:srgbClr val="FF0000"/>
                </a:solidFill>
              </a:rPr>
              <a:t>Mandl József 1989-2014</a:t>
            </a:r>
            <a:endParaRPr lang="hu-HU" sz="1400">
              <a:solidFill>
                <a:srgbClr val="FF0000"/>
              </a:solidFill>
            </a:endParaRPr>
          </a:p>
          <a:p>
            <a:endParaRPr lang="hu-HU"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ím 1"/>
          <p:cNvSpPr>
            <a:spLocks noGrp="1"/>
          </p:cNvSpPr>
          <p:nvPr>
            <p:ph type="title"/>
          </p:nvPr>
        </p:nvSpPr>
        <p:spPr/>
        <p:txBody>
          <a:bodyPr/>
          <a:lstStyle/>
          <a:p>
            <a:pPr algn="ctr"/>
            <a:r>
              <a:rPr lang="hu-HU" b="1"/>
              <a:t>Egyéni vélemény  -  testületi vélemény</a:t>
            </a:r>
          </a:p>
        </p:txBody>
      </p:sp>
      <p:sp>
        <p:nvSpPr>
          <p:cNvPr id="20482" name="Tartalom helye 2"/>
          <p:cNvSpPr>
            <a:spLocks noGrp="1"/>
          </p:cNvSpPr>
          <p:nvPr>
            <p:ph idx="1"/>
          </p:nvPr>
        </p:nvSpPr>
        <p:spPr/>
        <p:txBody>
          <a:bodyPr/>
          <a:lstStyle/>
          <a:p>
            <a:r>
              <a:rPr lang="hu-HU" i="1"/>
              <a:t>„a kormányzat különösen nagy súlyt helyez a szakemberek részéről való tanácskozásnak minél tökéletesebb voltára. </a:t>
            </a:r>
            <a:r>
              <a:rPr lang="hu-HU" b="1" i="1"/>
              <a:t>Nem éri be az egyes ember véleményével, amely esetleg egyoldalú, vagy elfogult lehet, hanem azt kívánja, hogy a felmerülő kérdéseket a kiemelt szakemberek összessége vitassa meg”    (Scholz Kornél 1936)</a:t>
            </a:r>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ím 1"/>
          <p:cNvSpPr>
            <a:spLocks noGrp="1"/>
          </p:cNvSpPr>
          <p:nvPr>
            <p:ph type="ctrTitle"/>
          </p:nvPr>
        </p:nvSpPr>
        <p:spPr/>
        <p:txBody>
          <a:bodyPr/>
          <a:lstStyle/>
          <a:p>
            <a:r>
              <a:rPr lang="hu-HU" b="1">
                <a:solidFill>
                  <a:srgbClr val="0070C0"/>
                </a:solidFill>
              </a:rPr>
              <a:t>Testület: személyi felelősség testületi felelősség</a:t>
            </a:r>
          </a:p>
        </p:txBody>
      </p:sp>
      <p:sp>
        <p:nvSpPr>
          <p:cNvPr id="21506" name="Alcím 2"/>
          <p:cNvSpPr>
            <a:spLocks noGrp="1"/>
          </p:cNvSpPr>
          <p:nvPr>
            <p:ph type="subTitle" idx="1"/>
          </p:nvPr>
        </p:nvSpPr>
        <p:spPr/>
        <p:txBody>
          <a:bodyPr/>
          <a:lstStyle/>
          <a:p>
            <a:endParaRPr lang="hu-HU"/>
          </a:p>
        </p:txBody>
      </p:sp>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2849</Words>
  <Application>Microsoft Office PowerPoint</Application>
  <PresentationFormat>Szélesvásznú</PresentationFormat>
  <Paragraphs>458</Paragraphs>
  <Slides>40</Slides>
  <Notes>0</Notes>
  <HiddenSlides>2</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40</vt:i4>
      </vt:variant>
    </vt:vector>
  </HeadingPairs>
  <TitlesOfParts>
    <vt:vector size="44" baseType="lpstr">
      <vt:lpstr>Arial</vt:lpstr>
      <vt:lpstr>Calibri</vt:lpstr>
      <vt:lpstr>Calibri Light</vt:lpstr>
      <vt:lpstr>Office-téma</vt:lpstr>
      <vt:lpstr>Az Egészségügyi Tudományos Tanács a magyar közigazgatás egy fontos intézménye</vt:lpstr>
      <vt:lpstr>Előd és jogutódok</vt:lpstr>
      <vt:lpstr>Országos Közegészségügyi Tanács az ETT jogelődje</vt:lpstr>
      <vt:lpstr>kormányzat és a szakma közötti intézményesített kapcsolat</vt:lpstr>
      <vt:lpstr>Tanácsadó és végrehajtó funkciók elkülönítése</vt:lpstr>
      <vt:lpstr>Intézményesített tanácsadó testület</vt:lpstr>
      <vt:lpstr>Elnökök                                             Jegyzők, titkárok</vt:lpstr>
      <vt:lpstr>Egyéni vélemény  -  testületi vélemény</vt:lpstr>
      <vt:lpstr>Testület: személyi felelősség testületi felelősség</vt:lpstr>
      <vt:lpstr>Az ETT, mint utódszervezet létrehozása</vt:lpstr>
      <vt:lpstr>kormányzat és a szakma közötti intézményesített kapcsolat fontosabb területei</vt:lpstr>
      <vt:lpstr>Kezdeményező szerepek több területen az egészségügy szakmai jogi etikai szabályozásában  </vt:lpstr>
      <vt:lpstr>Szakmai tanácsadó testületek az ETT-n belül 1976-1989 </vt:lpstr>
      <vt:lpstr>Szakmai tanácsadó testületek az ETT-n belül  1989-2002 </vt:lpstr>
      <vt:lpstr>Igazságügyi orvostan </vt:lpstr>
      <vt:lpstr>ETT ISZT összetétele 2018</vt:lpstr>
      <vt:lpstr>PowerPoint-bemutató</vt:lpstr>
      <vt:lpstr>Szakmai kutatásetikai tanácsadó ETT testületek 1989 -</vt:lpstr>
      <vt:lpstr>ETT TUKEB</vt:lpstr>
      <vt:lpstr>Testület: személyi felelősség testületi felelősség</vt:lpstr>
      <vt:lpstr>Testület: személyi felelősség testületi felelősség</vt:lpstr>
      <vt:lpstr>Központi kutatásetikai bizottság – regionális kutatásetikai bizottság később egy ország egy vélemény (single opinion) elv</vt:lpstr>
      <vt:lpstr>A három szintű etikai közigazgatás rendszerének kialakítása </vt:lpstr>
      <vt:lpstr>ETT TUKEB összetétele 2018</vt:lpstr>
      <vt:lpstr>PowerPoint-bemutató</vt:lpstr>
      <vt:lpstr>ETT TUKEB-ből kivált két utód-bizottság:</vt:lpstr>
      <vt:lpstr>ETT KFEB összetétele 2018</vt:lpstr>
      <vt:lpstr>PowerPoint-bemutató</vt:lpstr>
      <vt:lpstr>PowerPoint-bemutató</vt:lpstr>
      <vt:lpstr>ETT HRB</vt:lpstr>
      <vt:lpstr>ETT HRB összetétele 2018</vt:lpstr>
      <vt:lpstr>Kutatásszervezés, kutatástámogatás</vt:lpstr>
      <vt:lpstr>Klinikai Kutatási Bizottságok</vt:lpstr>
      <vt:lpstr>ETT Elnökség</vt:lpstr>
      <vt:lpstr>ETT javaslatok az orvosképző egyetemekről a közelmúltban</vt:lpstr>
      <vt:lpstr>Áltudományok  kérdésköre</vt:lpstr>
      <vt:lpstr>ETT és a (korlátozott) nyilvánosság </vt:lpstr>
      <vt:lpstr>Elnökségi és bizottsági etikai állásfoglalások</vt:lpstr>
      <vt:lpstr>Hőgyes Endre díj</vt:lpstr>
      <vt:lpstr>ETT Titkárság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 Egészségügyi Tudományos Tanács a magyar közigazgatás egy fontos intézménye</dc:title>
  <dc:creator>mandl</dc:creator>
  <cp:lastModifiedBy>Csokonai Dániel (EOK Informatika)</cp:lastModifiedBy>
  <cp:revision>53</cp:revision>
  <dcterms:created xsi:type="dcterms:W3CDTF">2018-09-04T09:46:58Z</dcterms:created>
  <dcterms:modified xsi:type="dcterms:W3CDTF">2023-06-06T07:32:24Z</dcterms:modified>
</cp:coreProperties>
</file>