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8" r:id="rId13"/>
    <p:sldId id="292" r:id="rId14"/>
    <p:sldId id="282" r:id="rId15"/>
    <p:sldId id="277" r:id="rId16"/>
    <p:sldId id="275" r:id="rId17"/>
    <p:sldId id="276" r:id="rId18"/>
    <p:sldId id="273" r:id="rId19"/>
    <p:sldId id="274" r:id="rId20"/>
    <p:sldId id="278" r:id="rId21"/>
    <p:sldId id="271" r:id="rId22"/>
    <p:sldId id="279" r:id="rId23"/>
    <p:sldId id="280" r:id="rId24"/>
    <p:sldId id="281" r:id="rId25"/>
    <p:sldId id="288" r:id="rId26"/>
    <p:sldId id="289" r:id="rId27"/>
    <p:sldId id="296" r:id="rId28"/>
    <p:sldId id="269" r:id="rId29"/>
    <p:sldId id="297" r:id="rId30"/>
    <p:sldId id="291" r:id="rId31"/>
    <p:sldId id="290" r:id="rId32"/>
    <p:sldId id="293" r:id="rId33"/>
    <p:sldId id="294" r:id="rId34"/>
    <p:sldId id="284" r:id="rId35"/>
    <p:sldId id="320" r:id="rId36"/>
    <p:sldId id="295" r:id="rId37"/>
    <p:sldId id="299" r:id="rId38"/>
    <p:sldId id="270" r:id="rId39"/>
    <p:sldId id="298" r:id="rId40"/>
    <p:sldId id="285" r:id="rId41"/>
    <p:sldId id="286" r:id="rId42"/>
    <p:sldId id="287" r:id="rId43"/>
    <p:sldId id="283" r:id="rId44"/>
    <p:sldId id="300" r:id="rId45"/>
    <p:sldId id="318" r:id="rId46"/>
    <p:sldId id="319" r:id="rId47"/>
    <p:sldId id="272" r:id="rId48"/>
    <p:sldId id="317" r:id="rId4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00"/>
    <a:srgbClr val="FF9900"/>
    <a:srgbClr val="003300"/>
    <a:srgbClr val="CC99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1" autoAdjust="0"/>
    <p:restoredTop sz="94660"/>
  </p:normalViewPr>
  <p:slideViewPr>
    <p:cSldViewPr>
      <p:cViewPr varScale="1">
        <p:scale>
          <a:sx n="45" d="100"/>
          <a:sy n="45" d="100"/>
        </p:scale>
        <p:origin x="1373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0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A469F8-2EE0-8937-76D6-E0E72E54D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0B233C7-1001-DF65-5FE3-76BFA08DA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9D7310-68E4-13E9-BAE7-B54FEB72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E80A4E-3395-5204-1D2C-D85692B6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6F90AA-2C01-3D14-C8AC-69CBDC15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A4824-6D16-4AA6-94BE-DA01B8AAF57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134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99FD24-C730-86FE-D915-C5DAAAB3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25F0C79-55CC-4821-DC8C-AED67ACB4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55BF4C-2B29-EDC7-25D1-DB6C19D2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DB3530-9673-503B-3E42-0C7F7D1D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26DDF7-004E-AA70-50CB-F43F6CE3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26B96-A257-4932-B9DD-6942C72ADDF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3929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BA0A79F-4DD3-DA69-CE61-0B9CFFA5B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A8CEF6A-CC9F-DB17-906F-E3130AF82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27A069-69E5-910E-877C-13316991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3438FF0-39B7-DA6D-0BBD-2E45DA48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75A6078-7F34-0A6B-F4F1-D8D5E4B1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706F-5AD5-4A5C-9AA5-9B34E5F755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70601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5B425F6B-5A60-EE6D-194B-8D9B589C537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E773E93-F1AA-4E12-3085-63BC622D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6A85279-CD73-D96E-8129-76750F17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A66FB5-ABA9-3248-22BB-14EB7748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0A0996F-2D34-4E42-BAE7-FB9D1EF8C68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2245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F97B10-9E94-64C3-0276-28D58109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99585B-9683-4B7A-EB31-3E3267304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69D3E1-9195-1CEF-7A20-E06B90DB6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031EB5-67B0-5875-DD6E-94AB24C3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F648EC-57D4-69E4-0A56-944AA22A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20248-27E7-4F37-B158-408130606AD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0900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498351-24E7-F383-3CCC-B0973690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515780-1AFB-72D2-F5AF-12117D8F2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A02D848-7169-A6F6-375B-55CA130C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7E695E4-2BF1-7B44-BED9-791CB062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3687BFA-8055-A17D-F068-814CD5AB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11121-8A15-462C-BAAC-0A09C74ACE1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00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AD49B-159D-A0E9-F9B3-0DD37E1F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FFF663-9D86-54E9-CE46-AA4E2AC80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AA7FBD9-6C6C-5145-3A4F-6623141B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A76C12D-9A68-B921-C6EB-D02764B7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F02A670-7D5E-FD27-7B82-DFF6254C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454409F-CD73-C55D-4C21-47B46912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36A33-16C3-4B29-8F13-6C8C7E1743C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6520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2C124D-4C2B-F5B0-42C0-946ED8B0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C59494-1976-455C-6419-9946120E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8D0C4E9-A16C-2A63-783E-EF922F9CC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FC4C7F3-7D51-9AED-DB2D-C7C3CF781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B5AA8AD-3D1B-5F27-48EA-28F502C0F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FC2ABA7-0E7C-2DFA-943A-E95215C7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CE9CCD3-BC9F-27A3-4D51-920BBDEE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BD70640-9958-F1B2-5174-84263324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8885A-E2FD-421F-9036-4286C4CF814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310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5BAAD6-C4E1-1D7C-509E-9BBE9B40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4DB7E89-9406-54F3-27A1-373539399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801B5A0-B71C-E9EE-1597-B1CDA0FF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5CAAFE1-CFB2-3774-2F6B-82E486D6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4D247-9C0D-4BDF-ADCB-1038132F769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3029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6645D23-4F09-F0B2-D122-DFFF53DA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ABFA79C-B7FE-C869-A948-712B6E4A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C3490DC-58B7-FFF5-58BB-28A1DD89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66ADF-E157-451F-B080-70ECDDD47C2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1950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F8F33C-8A85-8EC7-76FC-942C9BBF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8AB820-11EF-E888-C891-512630CE2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CD8E63C-33F1-13A1-0ECE-3C649144E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ECA0B47-5FDC-DB36-3FCF-B92B4B81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31BEC52-463C-BE76-8563-83BA9938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07BB3C4-3ECB-8A6C-A995-C939D9AD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09395-6323-4692-B0DD-817080A6BA4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8710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674443-3A9C-E4F4-15AE-AF46E5010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300458B-252C-DAF3-F841-3783EF4C1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685051A-8B55-57CE-29B3-95B4826A4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462130-BC74-A91E-5DE6-D3B88F1E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22C5584-A3FB-D450-80EC-9C669FDF8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4C15D64-5831-0A3F-7906-8FBE9581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054C3-0401-4D25-B2D1-80023C0D29F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0090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834221-4EA1-D0AC-626B-73796ACF3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403024-1E91-16B5-38B5-469EC2518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4F0D16E-B82D-706E-A9B5-094196DF1F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 alt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B0F7C67-52D2-A374-A793-23C8B4C9E6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 alt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E36E87-1C62-D84B-5396-6876C50DAC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B2DB5E-817B-457D-8359-CE5A01821933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8881197-FE0F-A99A-845C-4EF67CEC78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1125538"/>
            <a:ext cx="7772400" cy="1470025"/>
          </a:xfrm>
        </p:spPr>
        <p:txBody>
          <a:bodyPr anchor="ctr"/>
          <a:lstStyle/>
          <a:p>
            <a:r>
              <a:rPr lang="hu-HU" altLang="hu-HU" sz="4000" b="1">
                <a:solidFill>
                  <a:srgbClr val="0000FF"/>
                </a:solidFill>
              </a:rPr>
              <a:t>Hallgatói élet a Semmelweis Egyetemen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BDBB496-A493-2414-75F2-893E9B75B3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4724400"/>
            <a:ext cx="6400800" cy="1152525"/>
          </a:xfrm>
        </p:spPr>
        <p:txBody>
          <a:bodyPr/>
          <a:lstStyle/>
          <a:p>
            <a:r>
              <a:rPr lang="hu-HU" altLang="hu-HU" sz="2000" b="1">
                <a:solidFill>
                  <a:srgbClr val="FF0000"/>
                </a:solidFill>
              </a:rPr>
              <a:t>Szécsényi-Nagy Balázs</a:t>
            </a:r>
          </a:p>
          <a:p>
            <a:r>
              <a:rPr lang="hu-HU" altLang="hu-HU" sz="2000" b="1"/>
              <a:t>2010. november 24.</a:t>
            </a:r>
          </a:p>
          <a:p>
            <a:r>
              <a:rPr lang="hu-HU" altLang="hu-HU" sz="2000" b="1">
                <a:solidFill>
                  <a:schemeClr val="hlink"/>
                </a:solidFill>
              </a:rPr>
              <a:t>Egyetemi Hallgatói Önkormányzat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A0236C-0A2A-F905-79BA-3212BAAB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18923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5BDD6879-605C-AAA3-7AC2-57690B5D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D86CAD9A-DB0C-FC75-C0DF-652F5EE8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DBD346A6-9B14-0D23-EE6F-D0AD5D72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EA0FB15-4517-A2E9-7C21-2D8B8DD217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90999E5-2CC0-AA65-A122-BF481E82F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CF93D7E6-BB67-14AD-4EEC-4F8F2EA6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8FB5BBB7-40DB-6D43-C702-0EEC64F7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F25F0BD2-17D7-00A2-74AB-19F37FAB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116AFC59-E085-5C24-F0EF-AB2CC02E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63F8D257-32B0-AB28-FC13-9537E0E6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id="{71A930F9-E3F3-1A2E-241E-B7429DC4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25AA2B96-B7E8-4CE0-6CA5-667AB5D5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9EED263-2742-18A3-2F8F-FE5E1BA35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/>
              <a:t>A hallgatói élet motorjai:</a:t>
            </a:r>
            <a:br>
              <a:rPr lang="hu-HU" altLang="hu-HU" sz="4000"/>
            </a:br>
            <a:r>
              <a:rPr lang="hu-HU" altLang="hu-HU" sz="4000"/>
              <a:t>a hallgatói szervezetek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63DC39-95A2-0C54-13E0-3BF866EEA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400" b="1"/>
              <a:t>Hallgatói Önkormányzat</a:t>
            </a:r>
          </a:p>
          <a:p>
            <a:pPr>
              <a:lnSpc>
                <a:spcPct val="80000"/>
              </a:lnSpc>
            </a:pPr>
            <a:r>
              <a:rPr lang="hu-HU" altLang="hu-HU" sz="2400" b="1">
                <a:solidFill>
                  <a:srgbClr val="FF0000"/>
                </a:solidFill>
              </a:rPr>
              <a:t>Instruktor Öntevékeny Csoport</a:t>
            </a:r>
          </a:p>
          <a:p>
            <a:pPr>
              <a:lnSpc>
                <a:spcPct val="80000"/>
              </a:lnSpc>
            </a:pPr>
            <a:r>
              <a:rPr lang="hu-HU" altLang="hu-HU" sz="2400"/>
              <a:t>Magyar Orvostanhallgatók Egyesülete</a:t>
            </a:r>
          </a:p>
          <a:p>
            <a:pPr>
              <a:lnSpc>
                <a:spcPct val="80000"/>
              </a:lnSpc>
            </a:pPr>
            <a:r>
              <a:rPr lang="hu-HU" altLang="hu-HU" sz="2400">
                <a:solidFill>
                  <a:schemeClr val="hlink"/>
                </a:solidFill>
              </a:rPr>
              <a:t>Magyar Gyógyszerészhallgatók Egyesülete</a:t>
            </a:r>
          </a:p>
          <a:p>
            <a:pPr>
              <a:lnSpc>
                <a:spcPct val="80000"/>
              </a:lnSpc>
            </a:pPr>
            <a:r>
              <a:rPr lang="hu-HU" altLang="hu-HU" sz="2400">
                <a:solidFill>
                  <a:srgbClr val="0000FF"/>
                </a:solidFill>
              </a:rPr>
              <a:t>Magyar Fogorvostanhallgatók Egyesülete</a:t>
            </a:r>
          </a:p>
          <a:p>
            <a:pPr>
              <a:lnSpc>
                <a:spcPct val="80000"/>
              </a:lnSpc>
            </a:pPr>
            <a:r>
              <a:rPr lang="hu-HU" altLang="hu-HU" sz="2400">
                <a:solidFill>
                  <a:srgbClr val="CC9900"/>
                </a:solidFill>
              </a:rPr>
              <a:t>TF Hallgatókért Egyesület</a:t>
            </a:r>
          </a:p>
          <a:p>
            <a:pPr>
              <a:lnSpc>
                <a:spcPct val="80000"/>
              </a:lnSpc>
            </a:pPr>
            <a:r>
              <a:rPr lang="hu-HU" altLang="hu-HU" sz="2400">
                <a:solidFill>
                  <a:srgbClr val="993300"/>
                </a:solidFill>
              </a:rPr>
              <a:t>Bibliakör</a:t>
            </a:r>
          </a:p>
          <a:p>
            <a:pPr>
              <a:lnSpc>
                <a:spcPct val="80000"/>
              </a:lnSpc>
            </a:pPr>
            <a:r>
              <a:rPr lang="hu-HU" altLang="hu-HU" sz="2400">
                <a:solidFill>
                  <a:schemeClr val="accent2"/>
                </a:solidFill>
              </a:rPr>
              <a:t>Színjátszókör</a:t>
            </a:r>
          </a:p>
          <a:p>
            <a:pPr>
              <a:lnSpc>
                <a:spcPct val="80000"/>
              </a:lnSpc>
            </a:pPr>
            <a:r>
              <a:rPr lang="hu-HU" altLang="hu-HU" sz="2400">
                <a:solidFill>
                  <a:schemeClr val="hlink"/>
                </a:solidFill>
              </a:rPr>
              <a:t>Túrakör</a:t>
            </a:r>
          </a:p>
          <a:p>
            <a:pPr>
              <a:lnSpc>
                <a:spcPct val="80000"/>
              </a:lnSpc>
            </a:pPr>
            <a:r>
              <a:rPr lang="hu-HU" altLang="hu-HU" sz="2400">
                <a:solidFill>
                  <a:srgbClr val="003300"/>
                </a:solidFill>
              </a:rPr>
              <a:t>Medikus Zenekar</a:t>
            </a:r>
          </a:p>
          <a:p>
            <a:pPr>
              <a:lnSpc>
                <a:spcPct val="80000"/>
              </a:lnSpc>
            </a:pPr>
            <a:r>
              <a:rPr lang="hu-HU" altLang="hu-HU" sz="2400" b="1">
                <a:solidFill>
                  <a:srgbClr val="FF9900"/>
                </a:solidFill>
              </a:rPr>
              <a:t>DSVS </a:t>
            </a:r>
            <a:r>
              <a:rPr lang="hu-HU" altLang="hu-HU" sz="2400">
                <a:solidFill>
                  <a:srgbClr val="FF9900"/>
                </a:solidFill>
              </a:rPr>
              <a:t>(német nyelvű képzésben hallgatók szervezete)</a:t>
            </a:r>
          </a:p>
          <a:p>
            <a:pPr>
              <a:lnSpc>
                <a:spcPct val="80000"/>
              </a:lnSpc>
            </a:pPr>
            <a:r>
              <a:rPr lang="hu-HU" altLang="hu-HU" sz="2400" b="1">
                <a:solidFill>
                  <a:srgbClr val="FF0000"/>
                </a:solidFill>
              </a:rPr>
              <a:t>ISAS </a:t>
            </a:r>
            <a:r>
              <a:rPr lang="hu-HU" altLang="hu-HU" sz="2400">
                <a:solidFill>
                  <a:srgbClr val="FF0000"/>
                </a:solidFill>
              </a:rPr>
              <a:t>(angol nyelvű képzésben hallgatók szervezete)</a:t>
            </a:r>
          </a:p>
          <a:p>
            <a:pPr>
              <a:lnSpc>
                <a:spcPct val="80000"/>
              </a:lnSpc>
            </a:pPr>
            <a:endParaRPr lang="hu-HU" altLang="hu-HU" sz="2400" b="1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endParaRPr lang="hu-HU" altLang="hu-HU" sz="2400"/>
          </a:p>
          <a:p>
            <a:pPr>
              <a:lnSpc>
                <a:spcPct val="80000"/>
              </a:lnSpc>
            </a:pPr>
            <a:endParaRPr lang="hu-HU" altLang="hu-HU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>
            <a:extLst>
              <a:ext uri="{FF2B5EF4-FFF2-40B4-BE49-F238E27FC236}">
                <a16:creationId xmlns:a16="http://schemas.microsoft.com/office/drawing/2014/main" id="{6A3BA8BC-C406-03F3-4BF3-A127C9A31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586C14E7-3EC7-FAC1-D91B-AF3A5E1C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>
            <a:extLst>
              <a:ext uri="{FF2B5EF4-FFF2-40B4-BE49-F238E27FC236}">
                <a16:creationId xmlns:a16="http://schemas.microsoft.com/office/drawing/2014/main" id="{9172E798-B1C0-8BCE-4AF7-37DB8A68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C4D36C54-4FFC-4767-8129-F5BF07A9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BF42724F-1751-B795-5E0A-C07BE935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5E840BF-45FE-475D-5AB2-910A6BB0D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D45428D-A3BF-93BA-7497-0AAFA5D22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47CB0446-FB80-4CC5-0121-114E9A24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EF44720-9DF3-E661-383D-FD3AE2BE9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D9B2CEE-2546-AB8B-B387-58B7D2A56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D9F0DEE2-B9C0-524C-87EC-C32C7F36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590C625-A8DA-BCCC-E9C0-77175E4F7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96E8D95-3147-F37C-7756-3204AC095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3013" name="Picture 5">
            <a:extLst>
              <a:ext uri="{FF2B5EF4-FFF2-40B4-BE49-F238E27FC236}">
                <a16:creationId xmlns:a16="http://schemas.microsoft.com/office/drawing/2014/main" id="{CE5771FF-0861-0328-F559-FE33EE7F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-333375"/>
            <a:ext cx="11210926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4BF066F4-8592-BD67-6110-C090D36A3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2E743D4-723A-89F6-5DA2-D4CE83185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5E0B195-454A-931B-5D60-5CB52F621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52E0DE29-BE4F-5249-1712-9F405048B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-333375"/>
            <a:ext cx="11210926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4079C5D-178E-7EE2-F227-588A86D52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/>
              <a:t>A hallgatói élet motorjai:</a:t>
            </a:r>
            <a:br>
              <a:rPr lang="hu-HU" altLang="hu-HU" sz="4000"/>
            </a:br>
            <a:r>
              <a:rPr lang="hu-HU" altLang="hu-HU" sz="4000"/>
              <a:t>az egyetemi szervezetek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02DFC5D-3800-CEDF-89E0-D149113EC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b="1">
                <a:solidFill>
                  <a:srgbClr val="FF0000"/>
                </a:solidFill>
              </a:rPr>
              <a:t>Egyetemi Sportközpont</a:t>
            </a:r>
          </a:p>
          <a:p>
            <a:pPr>
              <a:lnSpc>
                <a:spcPct val="90000"/>
              </a:lnSpc>
            </a:pPr>
            <a:r>
              <a:rPr lang="hu-HU" altLang="hu-HU" b="1">
                <a:solidFill>
                  <a:srgbClr val="0000FF"/>
                </a:solidFill>
              </a:rPr>
              <a:t>Semmelweis Egyetem Baráti Köre</a:t>
            </a:r>
          </a:p>
          <a:p>
            <a:pPr>
              <a:lnSpc>
                <a:spcPct val="90000"/>
              </a:lnSpc>
            </a:pPr>
            <a:r>
              <a:rPr lang="hu-HU" altLang="hu-HU" b="1">
                <a:solidFill>
                  <a:schemeClr val="hlink"/>
                </a:solidFill>
              </a:rPr>
              <a:t>Külföldi Hallgatók Titkársága</a:t>
            </a:r>
          </a:p>
          <a:p>
            <a:pPr>
              <a:lnSpc>
                <a:spcPct val="90000"/>
              </a:lnSpc>
            </a:pPr>
            <a:r>
              <a:rPr lang="hu-HU" altLang="hu-HU" b="1">
                <a:solidFill>
                  <a:srgbClr val="0000FF"/>
                </a:solidFill>
              </a:rPr>
              <a:t>Erasmus Iroda</a:t>
            </a:r>
          </a:p>
          <a:p>
            <a:pPr>
              <a:lnSpc>
                <a:spcPct val="90000"/>
              </a:lnSpc>
            </a:pPr>
            <a:r>
              <a:rPr lang="hu-HU" altLang="hu-HU" b="1">
                <a:solidFill>
                  <a:srgbClr val="FF9900"/>
                </a:solidFill>
              </a:rPr>
              <a:t>Tudományos Diákköri Program</a:t>
            </a:r>
          </a:p>
          <a:p>
            <a:pPr>
              <a:lnSpc>
                <a:spcPct val="90000"/>
              </a:lnSpc>
            </a:pPr>
            <a:r>
              <a:rPr lang="hu-HU" altLang="hu-HU" b="1"/>
              <a:t>Kerpel-Fronius Tehetséggondozó Program</a:t>
            </a:r>
          </a:p>
          <a:p>
            <a:pPr>
              <a:lnSpc>
                <a:spcPct val="90000"/>
              </a:lnSpc>
            </a:pPr>
            <a:r>
              <a:rPr lang="hu-HU" altLang="hu-HU" b="1">
                <a:solidFill>
                  <a:schemeClr val="folHlink"/>
                </a:solidFill>
              </a:rPr>
              <a:t>Egyetemi Karrierközpont</a:t>
            </a:r>
          </a:p>
          <a:p>
            <a:pPr>
              <a:lnSpc>
                <a:spcPct val="90000"/>
              </a:lnSpc>
            </a:pPr>
            <a:endParaRPr lang="hu-HU" altLang="hu-HU" b="1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endParaRPr lang="hu-HU" altLang="hu-HU" b="1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endParaRPr lang="hu-HU" altLang="hu-H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2EF7F8C-8643-ED19-BF40-F1E14C91E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BB0C9A4-72E6-3C51-BA1A-2C2AD117F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4800A15A-E1CC-A203-5E10-000786D4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2C072EB-67BD-695D-26AD-6B7258275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03B8420-0C63-FEC8-5736-DD3DD9E26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D3D92AAC-574C-7DD0-D3F8-AAAF82BC1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F0E9F01-2FE3-9240-4595-5D39298F9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1070EC9-CE30-DB87-8916-5730ABAD4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A312EDDD-B7E7-C237-2D61-D0F156E3C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11268075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26627FD-05DC-C09E-FB6B-38B1DE8A9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559B929-A5FB-D377-D267-B5A09925D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0965" name="Picture 5">
            <a:extLst>
              <a:ext uri="{FF2B5EF4-FFF2-40B4-BE49-F238E27FC236}">
                <a16:creationId xmlns:a16="http://schemas.microsoft.com/office/drawing/2014/main" id="{13365D91-A741-7060-B448-6FEAEB3D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038" y="-333375"/>
            <a:ext cx="11268076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49F3154-1FE1-B63E-368A-E9AD9A171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9866C03-9805-2853-0D66-C26B60098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97617711-F850-65D4-E8A7-EAAF2ECD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33375"/>
            <a:ext cx="9448800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D6A2A2E-02D0-CE88-05A1-68CE7F23F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4F0997E-0D8C-CFD0-337A-57ACAC336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01CD0123-EDB2-E520-ABAB-A6BC4D35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0"/>
            <a:ext cx="10225088" cy="70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637C94-30A3-2A94-F9CA-94CA8FD1C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1F10473-C33D-45FB-C75E-EBB179ADA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1989" name="Picture 5">
            <a:extLst>
              <a:ext uri="{FF2B5EF4-FFF2-40B4-BE49-F238E27FC236}">
                <a16:creationId xmlns:a16="http://schemas.microsoft.com/office/drawing/2014/main" id="{689B1183-3B1E-64E0-4BB9-8904EEC9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038" y="-333375"/>
            <a:ext cx="11268076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FBFBC1C-0FD0-0AF6-37D8-921014F2B6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CA9543E-4A3E-3878-4CB5-4352D02DB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6085" name="Picture 5">
            <a:extLst>
              <a:ext uri="{FF2B5EF4-FFF2-40B4-BE49-F238E27FC236}">
                <a16:creationId xmlns:a16="http://schemas.microsoft.com/office/drawing/2014/main" id="{605CBA70-319F-86B2-B32A-CD9ED5172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333375"/>
            <a:ext cx="11315700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A7150BBC-F85C-C744-DCF1-B68D29D6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40743AF-61F5-5002-1570-D3B310952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B9C545F-E938-B048-A61A-03A4FC314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6DAE0499-517B-B63B-41FF-9159A4F2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333375"/>
            <a:ext cx="11315700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C6FCFA-97AB-3AEC-E4A9-A0EBBE722E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/>
              <a:t>Hallgatói rendezvények a Semmelweis Egyetemen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6F181FB-0896-F258-2B2D-1636D5FC0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FF0000"/>
                </a:solidFill>
              </a:rPr>
              <a:t>Egyetemi Gólyatábor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0000FF"/>
                </a:solidFill>
              </a:rPr>
              <a:t>Egyetemi Gólyabál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chemeClr val="hlink"/>
                </a:solidFill>
              </a:rPr>
              <a:t>Gólyahajó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0000FF"/>
                </a:solidFill>
              </a:rPr>
              <a:t>Instruktorképzés &amp; Várgesztes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FF9900"/>
                </a:solidFill>
              </a:rPr>
              <a:t>Tudományos Diákköri Konferncia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chemeClr val="hlink"/>
                </a:solidFill>
              </a:rPr>
              <a:t>Semmelweis Egyetemi Kulturális Napok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FF0000"/>
                </a:solidFill>
              </a:rPr>
              <a:t>Egyetemi Sportnap</a:t>
            </a:r>
          </a:p>
          <a:p>
            <a:pPr>
              <a:lnSpc>
                <a:spcPct val="80000"/>
              </a:lnSpc>
            </a:pPr>
            <a:r>
              <a:rPr lang="hu-HU" altLang="hu-HU" sz="1800" b="1"/>
              <a:t>ÁOK, FOK, GYTK, ETK, TF Kari Napok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chemeClr val="folHlink"/>
                </a:solidFill>
              </a:rPr>
              <a:t>Nyílt Nap (legutóbb ÁOK-EKK-FOK közös)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0000FF"/>
                </a:solidFill>
              </a:rPr>
              <a:t>Gyógyszerész kutatóest</a:t>
            </a:r>
          </a:p>
          <a:p>
            <a:pPr>
              <a:lnSpc>
                <a:spcPct val="80000"/>
              </a:lnSpc>
            </a:pPr>
            <a:r>
              <a:rPr lang="hu-HU" altLang="hu-HU" sz="1800" b="1"/>
              <a:t>HUPSA Teadélután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FF0000"/>
                </a:solidFill>
              </a:rPr>
              <a:t>Fiatal Kutatóorvosok rendezvényei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993300"/>
                </a:solidFill>
              </a:rPr>
              <a:t>Cseregyakorlatosok fogadása, kalauzolása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chemeClr val="hlink"/>
                </a:solidFill>
              </a:rPr>
              <a:t>EDUCATIO Kiállítás</a:t>
            </a:r>
          </a:p>
          <a:p>
            <a:pPr>
              <a:lnSpc>
                <a:spcPct val="80000"/>
              </a:lnSpc>
            </a:pPr>
            <a:r>
              <a:rPr lang="hu-HU" altLang="hu-HU" sz="1800" b="1">
                <a:solidFill>
                  <a:srgbClr val="0000FF"/>
                </a:solidFill>
              </a:rPr>
              <a:t>Kirándulások (túrázás, síelés, városlátogatások, stb.)</a:t>
            </a:r>
          </a:p>
          <a:p>
            <a:pPr>
              <a:lnSpc>
                <a:spcPct val="80000"/>
              </a:lnSpc>
            </a:pPr>
            <a:endParaRPr lang="hu-HU" altLang="hu-HU" sz="1800" b="1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endParaRPr lang="hu-HU" altLang="hu-HU" sz="1800" b="1"/>
          </a:p>
          <a:p>
            <a:pPr>
              <a:lnSpc>
                <a:spcPct val="80000"/>
              </a:lnSpc>
            </a:pPr>
            <a:endParaRPr lang="hu-HU" altLang="hu-HU" sz="1800" b="1"/>
          </a:p>
          <a:p>
            <a:pPr>
              <a:lnSpc>
                <a:spcPct val="80000"/>
              </a:lnSpc>
            </a:pPr>
            <a:endParaRPr lang="hu-HU" altLang="hu-HU" sz="1800" b="1"/>
          </a:p>
          <a:p>
            <a:pPr>
              <a:lnSpc>
                <a:spcPct val="80000"/>
              </a:lnSpc>
            </a:pPr>
            <a:endParaRPr lang="hu-HU" altLang="hu-HU" sz="1800"/>
          </a:p>
          <a:p>
            <a:pPr>
              <a:lnSpc>
                <a:spcPct val="80000"/>
              </a:lnSpc>
            </a:pPr>
            <a:endParaRPr lang="hu-HU" altLang="hu-HU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F3667E6-E3DB-74F8-4670-6CBFF27B96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A3C76E4-47AD-CADB-0AE6-565BB1BC6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88F404D2-6130-E492-505E-37F1453D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37033200" cy="246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F70F97E-7144-AF73-BFE8-5979461D8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73B22CC-3E2D-DE1A-A420-1AB927086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5590CD6D-8D2C-3461-288B-B2CA9E8F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37033200" cy="246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5821939-8BB8-1982-2A8A-01B6053795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300ADC6-84EB-3906-F9B0-A8F12DDC1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0B13A9FA-ED76-3042-6716-EF3EE357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37033200" cy="246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BA63A18-B87F-9238-C460-5AEA1B954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9C1A67-0F30-89C3-0ECF-C3AE3F3BF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824BC92B-ECEE-B5F7-1FFF-6B0AB510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37033200" cy="246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CE374E8-2C78-423E-0D61-6B42BA80A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705E208-97E4-9034-36A0-8EAD79B4F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3B33F2F3-070D-ECA7-7048-EBFE69DB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3" y="-333375"/>
            <a:ext cx="10029826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EF8F29E-4E12-4074-80A4-62344C016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0A28295-0913-40C7-5DA6-FBE531C4A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AB4F65C7-0B78-3F8B-B012-7FA7FE1C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17463"/>
            <a:ext cx="10260013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DA682AF-49E1-7718-661D-2359EF06F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539F24A-D48E-FB95-51ED-B7569064B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41669885-F52B-4538-C784-D79AD87C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258300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>
            <a:extLst>
              <a:ext uri="{FF2B5EF4-FFF2-40B4-BE49-F238E27FC236}">
                <a16:creationId xmlns:a16="http://schemas.microsoft.com/office/drawing/2014/main" id="{AD115987-080C-093D-4881-4148C3C5F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>
            <a:extLst>
              <a:ext uri="{FF2B5EF4-FFF2-40B4-BE49-F238E27FC236}">
                <a16:creationId xmlns:a16="http://schemas.microsoft.com/office/drawing/2014/main" id="{B08E2E98-1F34-CF4A-6364-D3D25455D04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2" name="Text Box 6">
            <a:extLst>
              <a:ext uri="{FF2B5EF4-FFF2-40B4-BE49-F238E27FC236}">
                <a16:creationId xmlns:a16="http://schemas.microsoft.com/office/drawing/2014/main" id="{7BC45637-BC4B-CB34-B99C-149718326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60350"/>
            <a:ext cx="6911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91DA8FC9-D516-03A4-9834-306526C1A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60350"/>
            <a:ext cx="561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/>
              <a:t>Köszönöm megtisztelő figyelmüket!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9874172-FC65-C327-97A7-36D601B14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/>
              <a:t>A hallgatók médiája, kapcsolattartás egymással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B041F20-9595-7DC9-FAF6-03BD2482D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800" b="1">
                <a:solidFill>
                  <a:srgbClr val="0000FF"/>
                </a:solidFill>
              </a:rPr>
              <a:t>Szinapszis</a:t>
            </a:r>
            <a:r>
              <a:rPr lang="hu-HU" altLang="hu-HU" sz="2800"/>
              <a:t> – a Semmelweis Egyetem Hallgatóinak lapja</a:t>
            </a:r>
          </a:p>
          <a:p>
            <a:r>
              <a:rPr lang="hu-HU" altLang="hu-HU" sz="2800">
                <a:solidFill>
                  <a:srgbClr val="FF0000"/>
                </a:solidFill>
              </a:rPr>
              <a:t>Honlapok </a:t>
            </a:r>
            <a:r>
              <a:rPr lang="hu-HU" altLang="hu-HU" sz="2800"/>
              <a:t>(EHÖK, IÖCS, kari hallgatói önkormányzatok)</a:t>
            </a:r>
          </a:p>
          <a:p>
            <a:r>
              <a:rPr lang="hu-HU" altLang="hu-HU" sz="2800">
                <a:solidFill>
                  <a:schemeClr val="hlink"/>
                </a:solidFill>
              </a:rPr>
              <a:t>Hirdetőfelületek</a:t>
            </a:r>
          </a:p>
          <a:p>
            <a:r>
              <a:rPr lang="hu-HU" altLang="hu-HU" sz="2800">
                <a:solidFill>
                  <a:srgbClr val="FF9900"/>
                </a:solidFill>
              </a:rPr>
              <a:t>NEPTUN tanulmányi rendszer</a:t>
            </a:r>
          </a:p>
          <a:p>
            <a:r>
              <a:rPr lang="hu-HU" altLang="hu-HU" sz="2800">
                <a:solidFill>
                  <a:schemeClr val="accent2"/>
                </a:solidFill>
              </a:rPr>
              <a:t>e-mail, MSN, fórumok, telefon</a:t>
            </a:r>
          </a:p>
          <a:p>
            <a:r>
              <a:rPr lang="hu-HU" altLang="hu-HU" sz="2800"/>
              <a:t>közösségi oldalak (Facebook, iwiw, stb.)</a:t>
            </a:r>
          </a:p>
          <a:p>
            <a:r>
              <a:rPr lang="hu-HU" altLang="hu-HU" sz="2800" b="1">
                <a:solidFill>
                  <a:srgbClr val="FF0000"/>
                </a:solidFill>
              </a:rPr>
              <a:t>Közösségi, hallgatói rendezvények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226C0CEA-DA20-ABDD-09DE-A0B9EE68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328391C0-F1BE-CA41-A862-3F05CC6F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E3D7450E-B866-6071-51DA-61475AB3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D3DFD6DD-9E51-BE87-A120-6A6C6ABA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204</Words>
  <Application>Microsoft Office PowerPoint</Application>
  <PresentationFormat>Diavetítés a képernyőre (4:3 oldalarány)</PresentationFormat>
  <Paragraphs>57</Paragraphs>
  <Slides>48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0" baseType="lpstr">
      <vt:lpstr>Arial</vt:lpstr>
      <vt:lpstr>Alapértelmezett terv</vt:lpstr>
      <vt:lpstr>Hallgatói élet a Semmelweis Egyetemen</vt:lpstr>
      <vt:lpstr>A hallgatói élet motorjai: a hallgatói szervezetek</vt:lpstr>
      <vt:lpstr>A hallgatói élet motorjai: az egyetemi szervezetek</vt:lpstr>
      <vt:lpstr>Hallgatói rendezvények a Semmelweis Egyetemen</vt:lpstr>
      <vt:lpstr>A hallgatók médiája, kapcsolattartás egymással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Hallgatói élet a Semmelweis Egyetemen</dc:title>
  <dc:creator>OEP</dc:creator>
  <cp:lastModifiedBy>Csokonai Dániel (EOK Informatika)</cp:lastModifiedBy>
  <cp:revision>7</cp:revision>
  <dcterms:created xsi:type="dcterms:W3CDTF">2010-11-24T10:30:48Z</dcterms:created>
  <dcterms:modified xsi:type="dcterms:W3CDTF">2023-04-12T10:54:45Z</dcterms:modified>
</cp:coreProperties>
</file>