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2" r:id="rId2"/>
    <p:sldId id="273" r:id="rId3"/>
    <p:sldId id="332" r:id="rId4"/>
    <p:sldId id="315" r:id="rId5"/>
    <p:sldId id="333" r:id="rId6"/>
    <p:sldId id="256" r:id="rId7"/>
    <p:sldId id="257" r:id="rId8"/>
    <p:sldId id="258" r:id="rId9"/>
    <p:sldId id="261" r:id="rId10"/>
    <p:sldId id="326" r:id="rId11"/>
    <p:sldId id="327" r:id="rId12"/>
    <p:sldId id="328" r:id="rId13"/>
    <p:sldId id="321" r:id="rId14"/>
    <p:sldId id="322" r:id="rId15"/>
    <p:sldId id="300" r:id="rId16"/>
    <p:sldId id="301" r:id="rId17"/>
    <p:sldId id="264" r:id="rId18"/>
    <p:sldId id="302" r:id="rId19"/>
    <p:sldId id="303" r:id="rId20"/>
    <p:sldId id="304" r:id="rId21"/>
    <p:sldId id="305" r:id="rId22"/>
    <p:sldId id="271" r:id="rId23"/>
    <p:sldId id="316" r:id="rId24"/>
    <p:sldId id="317" r:id="rId25"/>
    <p:sldId id="318" r:id="rId26"/>
    <p:sldId id="286" r:id="rId27"/>
    <p:sldId id="285" r:id="rId28"/>
    <p:sldId id="330" r:id="rId29"/>
    <p:sldId id="331" r:id="rId30"/>
    <p:sldId id="293" r:id="rId31"/>
    <p:sldId id="296" r:id="rId32"/>
    <p:sldId id="298" r:id="rId33"/>
    <p:sldId id="299" r:id="rId34"/>
    <p:sldId id="329" r:id="rId3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DED27C"/>
    <a:srgbClr val="FFCC00"/>
    <a:srgbClr val="FF3300"/>
    <a:srgbClr val="EBE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80727" autoAdjust="0"/>
  </p:normalViewPr>
  <p:slideViewPr>
    <p:cSldViewPr>
      <p:cViewPr varScale="1">
        <p:scale>
          <a:sx n="41" d="100"/>
          <a:sy n="41" d="100"/>
        </p:scale>
        <p:origin x="164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notesViewPr>
    <p:cSldViewPr>
      <p:cViewPr varScale="1">
        <p:scale>
          <a:sx n="88" d="100"/>
          <a:sy n="88" d="100"/>
        </p:scale>
        <p:origin x="-226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6B97A7D-3480-3F67-F55A-976D39D2FE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13D88AC-34AD-1D2D-8F34-2D27B93AE3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36E608C-6158-4E87-12A7-C6E697A24CF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3C76741-E87C-AF54-D383-61399B9A8F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62EE4C6B-5AB1-2027-FA47-7238C66447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5CD99514-23D3-6363-EF7F-1CF6DD46D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FA809-441D-4866-900C-8BD75348B07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0E2D96-9563-17D5-0129-93889EDC9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19506-76A3-4326-BED7-B03E672BC55A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4D63A9EF-010C-099F-9B46-E356D4FAF6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0BF41C1-91AA-7F2A-8458-7D31282C4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Megalakulásának 375. évfordulóját ünnepli 2010-ben az Eötvös Loránd Tudományegyetem, hazánk legrégebbi folyamatosan működő egyeteme </a:t>
            </a:r>
          </a:p>
          <a:p>
            <a:r>
              <a:rPr lang="hu-HU" altLang="hu-HU"/>
              <a:t>Egyetemünk működésében az együttműködés és a verseny együttesen jelenik meg. Biztos vagyok abban, hogy az ELTE az oktatás fejlesztésében, a tudás átadásában, a tudományos kutatásban – a minőség jegyében és az értékteremtés érdekében – kész partnereivel együttműködni, de hajlandó társaival versenyezni is. Úgy gondolom, hogy az Egyetem belső működésében a következő években meghatározó értékek lehetnek az átláthatóság, a hatékonyság és a kiszámíthatóság. E célok elérésre érdekében nyugodt és toleráns légkörben, módszeres és szívós munkára van szükség.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5D8E2F-04F4-154A-552C-6AEC9948D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B2889-7265-46A7-84DC-C29A9417D1F2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52BE2C9-EC1D-EC4E-D923-AA66D69DE2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EB4A275-5DB1-0B7B-EF0C-FC6AEDAE3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375 éves az Eötvös Loránd Tudományegyetem -</a:t>
            </a:r>
          </a:p>
          <a:p>
            <a:endParaRPr lang="hu-HU" altLang="hu-HU"/>
          </a:p>
          <a:p>
            <a:endParaRPr lang="hu-HU" altLang="hu-HU"/>
          </a:p>
          <a:p>
            <a:r>
              <a:rPr lang="hu-HU" altLang="hu-HU"/>
              <a:t>Mikor volt az orvosi kar megalapitása: ezerhétszázvalahányban</a:t>
            </a:r>
          </a:p>
          <a:p>
            <a:endParaRPr lang="hu-HU" altLang="hu-HU"/>
          </a:p>
          <a:p>
            <a:r>
              <a:rPr lang="hu-HU" altLang="hu-HU"/>
              <a:t>Fejér györgy 1822-1843 között az Egyetemi Könyvtár igazgatója, 1824-ben meginditja a nemzetközi egyetemi kiadványcserét.. emellett 1832-33-ban és 1834-35-ben a pesti egyetemen a dogmatika helyettes tanára. 1843-ban nyugdíjazták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BD96F3-8683-DC6E-4A42-730CEE73BD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F147-9FAC-4DED-AAB7-D588DEA7587D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DC1BA396-D135-AAB9-0DC8-5A40EC2F25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9E03CE6-E0DA-68C9-6A59-00BC16E2D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92E5F9-DA04-EF97-0E7C-EC8F9139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A9147-B608-4852-80C1-696FF5A20CF6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BD8C488-761C-E141-68A6-5E9F161FA9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CF29E90-B29B-F174-C49D-62B919D4C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800"/>
              <a:t>1867. A könyvtárat átköltöztetik a Barátok terén álló Eggenberger-házba. 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/>
              <a:t>1872. A könyvtárat a áthelyezik a Duna és Lipót u. sarkán bérelt Laczkovics-ház első emeletére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 b="1"/>
              <a:t>1881.</a:t>
            </a:r>
            <a:r>
              <a:rPr lang="hu-HU" altLang="hu-HU" sz="800"/>
              <a:t> A könyvtárat ideiglenesen az Üllői út 1. sz. alatti házban bérelt 	helyiségbe költözik át.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 b="1"/>
              <a:t>1886</a:t>
            </a:r>
            <a:r>
              <a:rPr lang="hu-HU" altLang="hu-HU" sz="800"/>
              <a:t>.</a:t>
            </a:r>
            <a:r>
              <a:rPr lang="hu-HU" altLang="hu-HU" sz="800" b="1"/>
              <a:t>A könyvtár az új központi orvoskari épület második emeletének 4 helyiségébe költözik az Üllői út 26. sz. alá. Ferenc József is megszemlélte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/>
              <a:t>1879-ben az index catalogue a világ orvosi témáju könyvtermését mutatta be havi szupplementumként, elindult az index medicus</a:t>
            </a:r>
          </a:p>
          <a:p>
            <a:pPr>
              <a:lnSpc>
                <a:spcPct val="80000"/>
              </a:lnSpc>
            </a:pPr>
            <a:r>
              <a:rPr lang="hu-HU" altLang="hu-HU" sz="800"/>
              <a:t>1884 engineering index, 1907chemical abstracts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/>
              <a:t>Szinnyei József id. (1877-1878 megbízott) Írói életrajzgyűjteménye az 1900-as évekig élt szerzők életrajzához és munkásságához ma is nélkülözhetetlen, alapvető forrásmunka. 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r>
              <a:rPr lang="hu-HU" altLang="hu-HU" sz="800"/>
              <a:t>Szilágyi Sándor (1878-1899) történész, az MTA tagja (levelező 1857-től, rendes 1873-tól). Jogi és bölcsészeti tanulmányait Kolozsvárt végezte. Az 1848-49-es forradalom és szabadságharc idején Pestre ment és a Pesti Hírlap és az Életképek c. lapok </a:t>
            </a:r>
          </a:p>
          <a:p>
            <a:pPr>
              <a:lnSpc>
                <a:spcPct val="80000"/>
              </a:lnSpc>
            </a:pPr>
            <a:r>
              <a:rPr lang="hu-HU" altLang="hu-HU" sz="800"/>
              <a:t> 1878-tól a budapesti Egyetemi Könyvtár igazgatója. </a:t>
            </a:r>
          </a:p>
          <a:p>
            <a:pPr>
              <a:lnSpc>
                <a:spcPct val="80000"/>
              </a:lnSpc>
            </a:pPr>
            <a:r>
              <a:rPr lang="hu-HU" altLang="hu-HU" sz="800"/>
              <a:t>Könyvtári igazgatósága alatt - bár kinevezése nem történt simán, mivel sokan nem akartak reformátust a könyvtár élén - a könyvtár viszonylag nyugodt éveket élt meg, készültek a katalógusok, folyamatos volt a beszerzés, szabályos ütemben gyarapodott a könyvtár. </a:t>
            </a:r>
          </a:p>
          <a:p>
            <a:pPr>
              <a:lnSpc>
                <a:spcPct val="80000"/>
              </a:lnSpc>
            </a:pPr>
            <a:r>
              <a:rPr lang="hu-HU" altLang="hu-HU" sz="800"/>
              <a:t>Főbb a felhasználó szemével is látta az Egyetemi Könyvtárat. Az új épület Skalnitzky Antal tervei alapján eklektikus stílusban készült el, amelynek ünnepélyes megnyitására 1876-ban került sor. A kivitelezésében elsősorban a látványosság és a barokk könyvtárépítés hagyományai uralkodtak. A több mint 200 m2-es alapterületű olvasóterem üvegtetőn keresztül kapta a természetes fényt, és falain illetve a mennyezeten Lotz Károly által festett nőalakok a tudományokat és a művészeteket szimbolizálták. A költözéssel párhuzamosan elkészült a könyvtár új </a:t>
            </a:r>
            <a:r>
              <a:rPr lang="hu-HU" altLang="hu-HU" sz="800" b="1"/>
              <a:t>szakrend</a:t>
            </a:r>
            <a:r>
              <a:rPr lang="hu-HU" altLang="hu-HU" sz="800"/>
              <a:t>je, 11 főszakkal, amelyet 3-8 alszakra bontottak, s ezen belül megkülönböztették a magyar és az idegen nyelvű műveket, amelyeket a helykihasználás miatt, nagyság szerint rakták fel a polcokra. 1881-1907 között sorra jelentek meg a kézirattár anyagát feltáró nyomtatott </a:t>
            </a:r>
            <a:r>
              <a:rPr lang="hu-HU" altLang="hu-HU" sz="800" b="1"/>
              <a:t>katalógusok</a:t>
            </a:r>
            <a:r>
              <a:rPr lang="hu-HU" altLang="hu-HU" sz="800"/>
              <a:t>, amelyek már pontos tájékoztatást nyújtottak az érdeklődő</a:t>
            </a:r>
          </a:p>
          <a:p>
            <a:pPr>
              <a:lnSpc>
                <a:spcPct val="80000"/>
              </a:lnSpc>
            </a:pPr>
            <a:endParaRPr lang="hu-HU" altLang="hu-HU" sz="800"/>
          </a:p>
          <a:p>
            <a:pPr>
              <a:lnSpc>
                <a:spcPct val="80000"/>
              </a:lnSpc>
            </a:pPr>
            <a:endParaRPr lang="hu-HU" altLang="hu-HU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F4A11F-BEC6-E693-00E1-EAA203831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F6659B-0F44-4186-A247-9FBDD92378FE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70B7191-BACE-3A91-6C61-BDF93177E9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355F3CF-A36D-FF81-E2C7-FF93EA1AE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Működése alatt számos támadás érte a könyvtárat a raktári kiszolgálás elégtelensége: lassúsága, pontatlansága, újabb olvasótermek hiánya és az olvasótermi kézikönyvtár elavultsága miatt. Nehezményezték, hogy az olvasótermek nincsenek egész nap, megszakítás nélkül nyitva. Ferenczi racionalizálással próbálkozott: az olvasótermi asztalok célszerűbb elhelyezésével megnőtt a dolgozóhelyek száma, 1919-ben bevezették ide a villanyvilágítást is, igaz, hogy a könyvraktárakban csak 1928-ban gyulladt fel a fény. Az ésszerűsítő törekvések azonban nem váltak egy általános könyvtári reform részeivé.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A7ABC48-A9D9-7B4E-2E4D-60281F5C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4252913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u-HU" altLang="hu-HU" sz="1800"/>
              <a:t>Ferenczi Zoltán (1899-1925)</a:t>
            </a:r>
          </a:p>
          <a:p>
            <a:r>
              <a:rPr lang="hu-HU" altLang="hu-HU" sz="180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B2A137-B030-19CF-9CD2-077927548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40BFC-7220-4377-9A48-7E29514B12BD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2AD2D92-8525-931C-14F9-3B4609DB58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423A8D4-DB6D-5DA6-F61E-CC4BDDD28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Mátrai László (1945-1980) Igazgatása alatt került sor az Egyetemi könyvtár katalógusrendszerének átalakítására. 1949-ben indult a </a:t>
            </a:r>
            <a:r>
              <a:rPr lang="hu-HU" altLang="hu-HU" i="1"/>
              <a:t>decimális</a:t>
            </a:r>
            <a:r>
              <a:rPr lang="hu-HU" altLang="hu-HU"/>
              <a:t> és - az országban az első - </a:t>
            </a:r>
            <a:r>
              <a:rPr lang="hu-HU" altLang="hu-HU" i="1"/>
              <a:t>tárgyszókatalógus</a:t>
            </a:r>
            <a:r>
              <a:rPr lang="hu-HU" altLang="hu-HU"/>
              <a:t> építése.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C30724-E58E-DDF3-7E77-18CDBCDE9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77F28-C420-4B93-B440-B12284A9C8C5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8C6B79A3-D424-5F50-90F0-70C93CDD5E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3C45408F-D98E-DEC5-2CFD-1EFF0FBCE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Réti Endre 1918-1979</a:t>
            </a:r>
          </a:p>
          <a:p>
            <a:r>
              <a:rPr lang="hu-HU" altLang="hu-HU"/>
              <a:t>Igazgató volt 1962-1973</a:t>
            </a:r>
          </a:p>
          <a:p>
            <a:r>
              <a:rPr lang="hu-HU" altLang="hu-HU"/>
              <a:t>Vilmonné igazgató 1973-1990</a:t>
            </a:r>
          </a:p>
          <a:p>
            <a:endParaRPr lang="hu-HU" altLang="hu-HU"/>
          </a:p>
          <a:p>
            <a:r>
              <a:rPr lang="hu-HU" altLang="hu-HU"/>
              <a:t>Németh G. Béla (1980-1994) </a:t>
            </a:r>
          </a:p>
          <a:p>
            <a:endParaRPr lang="hu-HU" altLang="hu-HU"/>
          </a:p>
          <a:p>
            <a:r>
              <a:rPr lang="hu-HU" altLang="hu-HU"/>
              <a:t>1978 az első fénymásológép</a:t>
            </a:r>
          </a:p>
          <a:p>
            <a:r>
              <a:rPr lang="hu-HU" altLang="hu-HU"/>
              <a:t>1976 Eü-orvostudományi könyvtár hálózat tagja, ez 1992-ben megszűnik </a:t>
            </a:r>
          </a:p>
          <a:p>
            <a:r>
              <a:rPr lang="hu-HU" altLang="hu-HU"/>
              <a:t>saját intézménye könyvtárain alhálózati központ</a:t>
            </a:r>
          </a:p>
          <a:p>
            <a:r>
              <a:rPr lang="hu-HU" altLang="hu-HU"/>
              <a:t>hétköznap 12 órás, szombati egész napos nyitva tartás</a:t>
            </a:r>
          </a:p>
          <a:p>
            <a:endParaRPr lang="hu-HU" altLang="hu-HU"/>
          </a:p>
          <a:p>
            <a:r>
              <a:rPr lang="hu-HU" altLang="hu-HU"/>
              <a:t>Másológépek a Soros alapítványtól</a:t>
            </a:r>
          </a:p>
          <a:p>
            <a:r>
              <a:rPr lang="hu-HU" altLang="hu-HU"/>
              <a:t>1982-ben 14 oldal fénymásolat</a:t>
            </a:r>
          </a:p>
          <a:p>
            <a:r>
              <a:rPr lang="hu-HU" altLang="hu-HU"/>
              <a:t>1984-ben 28000 oldal*</a:t>
            </a:r>
          </a:p>
          <a:p>
            <a:r>
              <a:rPr lang="hu-HU" altLang="hu-HU"/>
              <a:t>Számítógépes folyóirat nyilvántartó rendszer tervezése</a:t>
            </a:r>
          </a:p>
          <a:p>
            <a:r>
              <a:rPr lang="hu-HU" altLang="hu-HU"/>
              <a:t>(Orvosegyetem1985 29/19)lábjegyzet</a:t>
            </a:r>
          </a:p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419DDE-73D6-3647-4E14-1D6570383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46371-7A92-4762-9866-D241E2BDD3AC}" type="slidenum">
              <a:rPr lang="hu-HU" altLang="hu-HU"/>
              <a:pPr/>
              <a:t>32</a:t>
            </a:fld>
            <a:endParaRPr lang="hu-HU" altLang="hu-HU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99936833-32F6-94D5-AF5D-3D2429AF4C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284E559-AA12-8F07-8C84-37BF29415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1D5864-BA1D-AA9D-2099-39AEABA74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A72300D-B57E-06DB-4EA1-C2CBE50CF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1676D1-9A69-F513-A225-D7EA64C1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41F7BE-75D4-2260-69E5-CA98B50E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A5588B-B12D-57CF-4B6B-DCF745D4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CD496-EEB5-4EC4-A780-63C065E05B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5316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8EF951-6C01-A92E-A390-ED8ADA84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ADB223-AA70-54A0-BEDF-3885D55CC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5C14B5-0386-3F4F-E662-C78B521D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C5B9F1-9F3E-A7E7-1F89-3F540650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4F2B5A-69FF-217B-D097-9AE544DF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083E-9292-4535-9351-C51FB1CDBAA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49043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E925C5-86CA-4443-A24E-6487F3051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441916C-47CB-0CE1-F5D6-10B842EE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AA7571-5E3F-B7E6-70F4-40A694D4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CEE388-0FF3-34A0-C280-E67DF0CA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F4EFBF-5A04-0CE5-3BE8-958624E9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D0F9-4CE4-4F00-AC02-D7174BD6EB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91305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69AF7-4F29-CAF7-9C96-41BB9CCE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F2C119-3654-1F4A-E419-54CA31887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57B111E-638F-1B60-DEEB-352FDDA83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ECBF1E6-9AAE-71F1-F5A9-E9F5740C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67BAD7-8FC1-A3DF-3F46-51604340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6C2831-9122-61AB-52D2-3C738D18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4E508B-C3EA-47E0-877D-4F272C156E0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1511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3D80BF-CB59-994E-1990-B22E8193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C53F5A-B611-29D2-955E-2EFD2948A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A8994F-F92E-F398-DD38-F35B9259CD3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4AE5D18-C10F-45DC-1BA2-FCFF35D12FD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ECC29EC8-1FDE-453D-F078-E1976545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78304553-8F7D-3AF7-91C8-B739D633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B0F3129B-BE8D-05BC-AF35-5183F3A7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9E5F33-4A3C-4FE3-A6E4-A98D3E3FEE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52594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C545E0-8804-BF76-6486-DB7E8FB5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15F225-9026-0CC3-0BA2-82AA4E931BC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B8F41B-3D10-117A-ECC1-E1AEC6B8B2E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B3FCC30-143A-DAD5-12DA-4AC86440AAA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2DF6D234-383B-D82A-DE5A-26B632E7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FB4190E1-88A6-E0AA-9227-8AE39A35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FF1425AF-874E-68D4-2CE7-B0D01D73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D46602-0BEF-4822-A9CB-B474C4A011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624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E01967-F3D9-D0D8-AB4A-B2554094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590974-E94F-95B2-A2AE-F429EA1E4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968E21-9D0C-09A0-5DBE-891B863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7D3CAF-6DA7-E267-A4A6-519A7951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7F6B57-22C8-E3B0-12B1-04BAE7C1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607B-2DFE-4E5A-812E-584C4F7604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13240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159004-01BD-FDF4-4D3A-D02C458B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63B2F3-DDF4-E9D2-CEE6-3A98C1A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DC8324-C98D-1020-DCD9-6DD964C2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414B93-48E7-4174-3116-E1646F6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BA6BF2-CCC5-2A51-C1F4-E65DE657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7EA9-80B7-4E92-A908-7E2E3E5531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00490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06826A-3B38-9115-1A61-4B59C944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D1965C-BE6B-1627-265C-B546BC1C8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B2A356F-FA39-24E7-8479-29B2450FD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3103F7-0D7C-D259-0753-93C9817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B5A95A-3F59-81E9-5C57-B749B6CA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734809-6F1C-AE36-5FD9-18463720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EB97-B8B7-402B-A2A3-0EE609681A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340445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72E28D-25F8-0759-2FE0-133F6193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C24A92-C018-3279-6F8B-3DF08C785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8F9D58-B006-935E-49A3-132E1D611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1E5825D-A871-DE59-6AED-D87E7446C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795085-F3CA-19E5-306C-DCF3B47A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ECFA17-CDBA-4218-8247-CBCFCE95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0435C2-234B-18D6-6009-2E704368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9C8F309-D974-1831-1C8C-7F8F6B37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4ED9-D691-4190-9E7F-04FD480FD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3393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C14D9-9025-653D-C876-B57B44E9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E7FEAF4-A814-3329-C19D-570F2DA8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802EF25-CFEF-4141-5C8F-88A91DB9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28C2FEF-C182-79DC-2683-2301DE39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4148C-433B-493B-B6EE-00070EC157D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38268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9D4A490-BEA6-7604-F29C-523A6059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962D0AE-90DF-27F3-3D88-B39299E3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7AE376-162D-0CA7-E534-1C773623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54380-862D-4044-BC07-A95C52BCBC5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22180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09DE68-9E94-7DDA-FCB4-128BB5D3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568673-EB5A-A24B-774B-1BD44648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7EFCE0E-6FE3-ADDC-FEEA-DFA90B30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CB4A3A-35EA-5D5D-9902-EB505B26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ADB010-16C2-2343-99A8-6A10AAB7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C862C4-2906-B0D5-BD83-F8CD8AC5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25DD4-30F6-4C31-94C6-3ECC2D730CB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639091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D16ADD-DD7C-0246-52CD-954F8C9A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450468-E36D-BD47-9ADF-496059385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652D71-0468-AE79-819A-FBE9372A1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EF315A-E991-7F43-6C18-3E896440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F26BD-DE3D-589A-455B-2EA188B7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3234C8-9FC1-34F7-BD91-A9AA02F8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CF0C-8CE7-4805-9242-E1F598BE7B3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99801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E90C3E-4432-62AD-71C8-ADE5E2C60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1F9BB-6089-1BB2-8554-F3832C23D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0D9B81-FAD2-4F69-D984-C3DF303891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241EAA-E38F-A967-2D27-63C68F789E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C490E1-3AFD-ACDC-3F09-38E1AC8C20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869D2-CE8F-4392-8CE0-5D73E9E930D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4CB424-D1C5-4E1E-846C-8C32B1EDE6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  <a:noFill/>
          <a:ln/>
        </p:spPr>
        <p:txBody>
          <a:bodyPr anchor="ctr"/>
          <a:lstStyle/>
          <a:p>
            <a:r>
              <a:rPr lang="hu-HU" altLang="hu-HU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Képekben az orvosi könyvtár </a:t>
            </a:r>
            <a:br>
              <a:rPr lang="hu-HU" altLang="hu-HU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altLang="hu-HU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180 éve</a:t>
            </a:r>
            <a:br>
              <a:rPr lang="hu-HU" altLang="hu-HU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u-HU" altLang="hu-HU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97AD6A-B51D-72C9-56F1-6600F1E80B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781300"/>
            <a:ext cx="7343775" cy="2735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/>
              <a:t>Vasas Lívia, PhD</a:t>
            </a:r>
          </a:p>
          <a:p>
            <a:pPr>
              <a:lnSpc>
                <a:spcPct val="90000"/>
              </a:lnSpc>
            </a:pPr>
            <a:r>
              <a:rPr lang="hu-HU" altLang="hu-HU"/>
              <a:t>főigazgató</a:t>
            </a:r>
          </a:p>
          <a:p>
            <a:pPr>
              <a:lnSpc>
                <a:spcPct val="90000"/>
              </a:lnSpc>
            </a:pPr>
            <a:endParaRPr lang="hu-HU" altLang="hu-HU"/>
          </a:p>
          <a:p>
            <a:pPr>
              <a:lnSpc>
                <a:spcPct val="90000"/>
              </a:lnSpc>
            </a:pPr>
            <a:r>
              <a:rPr lang="hu-HU" altLang="hu-HU" sz="2800"/>
              <a:t> </a:t>
            </a:r>
          </a:p>
          <a:p>
            <a:pPr>
              <a:lnSpc>
                <a:spcPct val="90000"/>
              </a:lnSpc>
            </a:pPr>
            <a:endParaRPr lang="hu-HU" altLang="hu-HU" sz="2800"/>
          </a:p>
          <a:p>
            <a:pPr>
              <a:lnSpc>
                <a:spcPct val="90000"/>
              </a:lnSpc>
            </a:pPr>
            <a:r>
              <a:rPr lang="hu-HU" altLang="hu-HU" sz="2800"/>
              <a:t>2010. szeptember 29.</a:t>
            </a:r>
            <a:endParaRPr lang="hu-HU" altLang="hu-H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A4BCEBD-8A7D-DE1E-A9D0-D711B380C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16113"/>
          </a:xfrm>
        </p:spPr>
        <p:txBody>
          <a:bodyPr/>
          <a:lstStyle/>
          <a:p>
            <a:r>
              <a:rPr lang="hu-HU" altLang="hu-HU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GIROLAMO MERCURIALE: DE MORBIS CUTANEIS ET OMNIBUS CORPORIS HUMANI EXCREMENTIS (1601</a:t>
            </a:r>
            <a:r>
              <a:rPr lang="hu-HU" altLang="hu-HU" sz="3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0F6A0AD0-B4EB-095E-0F85-E9A5F19DC0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3294063" cy="4392612"/>
          </a:xfrm>
        </p:spPr>
      </p:pic>
      <p:pic>
        <p:nvPicPr>
          <p:cNvPr id="115716" name="Picture 4">
            <a:extLst>
              <a:ext uri="{FF2B5EF4-FFF2-40B4-BE49-F238E27FC236}">
                <a16:creationId xmlns:a16="http://schemas.microsoft.com/office/drawing/2014/main" id="{3EF335DA-B332-41ED-BCB2-0FD2A419B2C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7650" y="1989138"/>
            <a:ext cx="32956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7" name="Text Box 5">
            <a:extLst>
              <a:ext uri="{FF2B5EF4-FFF2-40B4-BE49-F238E27FC236}">
                <a16:creationId xmlns:a16="http://schemas.microsoft.com/office/drawing/2014/main" id="{1933845B-A772-084A-1F50-D7739AA3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81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10/34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6FCB99D-6CC7-31DE-F052-D01914313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47700"/>
          </a:xfrm>
        </p:spPr>
        <p:txBody>
          <a:bodyPr/>
          <a:lstStyle/>
          <a:p>
            <a:pPr algn="l"/>
            <a:r>
              <a:rPr lang="hu-HU" altLang="hu-HU" sz="2600" b="1">
                <a:solidFill>
                  <a:srgbClr val="CC3300"/>
                </a:solidFill>
                <a:latin typeface="Bookman Old Style" panose="02050604050505020204" pitchFamily="18" charset="0"/>
              </a:rPr>
              <a:t>Mercuriale: De morbis cutaneis… (1601)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:a16="http://schemas.microsoft.com/office/drawing/2014/main" id="{F5B33F83-09EB-341A-2B6A-6FE0674B31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6121400" cy="4591050"/>
          </a:xfrm>
        </p:spPr>
      </p:pic>
      <p:pic>
        <p:nvPicPr>
          <p:cNvPr id="116740" name="Picture 4">
            <a:extLst>
              <a:ext uri="{FF2B5EF4-FFF2-40B4-BE49-F238E27FC236}">
                <a16:creationId xmlns:a16="http://schemas.microsoft.com/office/drawing/2014/main" id="{9CEE813A-E6BB-1808-0409-6C5F347FD3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938" y="3857625"/>
            <a:ext cx="5181600" cy="26733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1" name="Text Box 5">
            <a:extLst>
              <a:ext uri="{FF2B5EF4-FFF2-40B4-BE49-F238E27FC236}">
                <a16:creationId xmlns:a16="http://schemas.microsoft.com/office/drawing/2014/main" id="{96948AEB-49CF-67D7-F903-2D9FD956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11/34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779C4FF-0768-7D3F-67F0-DB1BE0E64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343775" cy="587375"/>
          </a:xfrm>
        </p:spPr>
        <p:txBody>
          <a:bodyPr/>
          <a:lstStyle/>
          <a:p>
            <a:pPr algn="l"/>
            <a:r>
              <a:rPr lang="hu-HU" altLang="hu-HU" sz="2400" b="1">
                <a:solidFill>
                  <a:srgbClr val="CC3300"/>
                </a:solidFill>
                <a:latin typeface="Bookman Old Style" panose="02050604050505020204" pitchFamily="18" charset="0"/>
              </a:rPr>
              <a:t>Mercuriale: De morbis cutaneis… (1601)</a:t>
            </a:r>
          </a:p>
        </p:txBody>
      </p:sp>
      <p:pic>
        <p:nvPicPr>
          <p:cNvPr id="117763" name="Picture 3">
            <a:extLst>
              <a:ext uri="{FF2B5EF4-FFF2-40B4-BE49-F238E27FC236}">
                <a16:creationId xmlns:a16="http://schemas.microsoft.com/office/drawing/2014/main" id="{8D90EFB5-90CE-2E9D-B0A4-5E318D71D9A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3789363"/>
            <a:ext cx="2420937" cy="2592387"/>
          </a:xfrm>
        </p:spPr>
      </p:pic>
      <p:pic>
        <p:nvPicPr>
          <p:cNvPr id="117764" name="Picture 4">
            <a:extLst>
              <a:ext uri="{FF2B5EF4-FFF2-40B4-BE49-F238E27FC236}">
                <a16:creationId xmlns:a16="http://schemas.microsoft.com/office/drawing/2014/main" id="{0FC81975-02E0-286B-EA6E-BE1B2C7F51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3833812" cy="5113338"/>
          </a:xfrm>
        </p:spPr>
      </p:pic>
      <p:pic>
        <p:nvPicPr>
          <p:cNvPr id="117765" name="Picture 5">
            <a:extLst>
              <a:ext uri="{FF2B5EF4-FFF2-40B4-BE49-F238E27FC236}">
                <a16:creationId xmlns:a16="http://schemas.microsoft.com/office/drawing/2014/main" id="{F2CF08E2-D114-FB1E-67F5-2B104F760C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575" y="1125538"/>
            <a:ext cx="3384550" cy="3205162"/>
          </a:xfrm>
        </p:spPr>
      </p:pic>
      <p:sp>
        <p:nvSpPr>
          <p:cNvPr id="117766" name="Text Box 6">
            <a:extLst>
              <a:ext uri="{FF2B5EF4-FFF2-40B4-BE49-F238E27FC236}">
                <a16:creationId xmlns:a16="http://schemas.microsoft.com/office/drawing/2014/main" id="{486EEDD4-36ED-5A64-0C81-9E800A217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12/34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BE31D71-07BD-1694-0D47-22D8AE729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26. I. emelet </a:t>
            </a:r>
            <a:b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1942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639CDFCB-D5E1-FC18-E6AC-5F56DD26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6121400" cy="4632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40E033D5-F570-84DE-CE99-4F5ECD15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13/34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75F3C1F-4AA0-5BEB-B41E-204681F58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26. I. emelet </a:t>
            </a:r>
            <a:b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1942</a:t>
            </a:r>
          </a:p>
        </p:txBody>
      </p:sp>
      <p:pic>
        <p:nvPicPr>
          <p:cNvPr id="108548" name="Picture 4">
            <a:extLst>
              <a:ext uri="{FF2B5EF4-FFF2-40B4-BE49-F238E27FC236}">
                <a16:creationId xmlns:a16="http://schemas.microsoft.com/office/drawing/2014/main" id="{AD5599D2-9F10-D84D-004E-FA84D64A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238875" cy="450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9" name="Text Box 5">
            <a:extLst>
              <a:ext uri="{FF2B5EF4-FFF2-40B4-BE49-F238E27FC236}">
                <a16:creationId xmlns:a16="http://schemas.microsoft.com/office/drawing/2014/main" id="{3EF53312-CB2B-12CF-B4EC-551986EA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14/34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EF5C1EF-FDA1-C5A0-A8EF-162CAF5A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26.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1943- 1963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772AD022-D767-854B-FD91-8574A115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97662" cy="431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>
            <a:extLst>
              <a:ext uri="{FF2B5EF4-FFF2-40B4-BE49-F238E27FC236}">
                <a16:creationId xmlns:a16="http://schemas.microsoft.com/office/drawing/2014/main" id="{6F39F4D2-2B36-B804-6D49-A1D44142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15/34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CD8071D-24ED-F497-999A-56214D4B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26.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1943- 1963</a:t>
            </a:r>
          </a:p>
          <a:p>
            <a:pPr algn="ctr">
              <a:buFontTx/>
              <a:buNone/>
            </a:pPr>
            <a:endParaRPr lang="hu-HU" altLang="hu-H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endParaRPr lang="hu-HU" altLang="hu-H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9FB4AC41-4F95-723E-43F6-FBDCAD2D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769100" cy="442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4">
            <a:extLst>
              <a:ext uri="{FF2B5EF4-FFF2-40B4-BE49-F238E27FC236}">
                <a16:creationId xmlns:a16="http://schemas.microsoft.com/office/drawing/2014/main" id="{DDA4D702-62E9-5BD7-2652-8FBB4B8D3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16/34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4A75DEA-C127-6469-CF12-7A0145BA6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r>
              <a:rPr lang="hu-HU" altLang="hu-HU" sz="2800"/>
              <a:t> Issekutz Béla 1945-1951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DC306BD2-3F74-E4A3-25D8-3B9EE3052CB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1122362" cy="1439862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5D19436D-A0B2-1ED7-DC75-D79C5A0A09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476250"/>
            <a:ext cx="6264275" cy="158273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1600" i="1"/>
              <a:t>a gyógyszertan tanára</a:t>
            </a:r>
          </a:p>
          <a:p>
            <a:pPr>
              <a:buFontTx/>
              <a:buNone/>
            </a:pPr>
            <a:r>
              <a:rPr lang="hu-HU" altLang="hu-HU" sz="1600"/>
              <a:t>1951-ben az orvosi fakultás önálló egyetemmé válása idején lett a kari könyvtár Központi Könyvtár.</a:t>
            </a:r>
          </a:p>
          <a:p>
            <a:pPr>
              <a:buFontTx/>
              <a:buNone/>
            </a:pPr>
            <a:r>
              <a:rPr lang="hu-HU" altLang="hu-HU" sz="2800">
                <a:solidFill>
                  <a:srgbClr val="FF3300"/>
                </a:solidFill>
              </a:rPr>
              <a:t> </a:t>
            </a:r>
            <a:endParaRPr lang="hu-HU" altLang="hu-HU" sz="2800" i="1">
              <a:solidFill>
                <a:srgbClr val="FF3300"/>
              </a:solidFill>
            </a:endParaRP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33D52EA8-7989-937A-763C-0D20CB74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1098550" cy="1439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7F119C55-DD84-88F0-AC9F-8314A8E4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1100137" cy="1439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5E4698A2-8BAC-81E3-CBC2-CAE1E75C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935037" cy="1223962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Rectangle 8">
            <a:extLst>
              <a:ext uri="{FF2B5EF4-FFF2-40B4-BE49-F238E27FC236}">
                <a16:creationId xmlns:a16="http://schemas.microsoft.com/office/drawing/2014/main" id="{AE5D3F3F-504A-47C6-C460-95A06D3E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76475"/>
            <a:ext cx="5111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u-HU" altLang="hu-HU" sz="1600" i="1"/>
              <a:t>a kórbonctan tanára</a:t>
            </a:r>
          </a:p>
          <a:p>
            <a:pPr>
              <a:buFontTx/>
              <a:buNone/>
            </a:pPr>
            <a:r>
              <a:rPr lang="hu-HU" altLang="hu-HU" sz="1600"/>
              <a:t>1946-67 Palatkás Béla,1956 -63 Bolányi Imre</a:t>
            </a:r>
          </a:p>
          <a:p>
            <a:pPr>
              <a:buFontTx/>
              <a:buNone/>
            </a:pPr>
            <a:r>
              <a:rPr lang="hu-HU" altLang="hu-HU" sz="1600"/>
              <a:t>Kajári Lajosné, Melli Márta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0572383E-76F8-9407-3053-18A54FF0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44675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 Baló József 1951-1957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C9EF2ED0-2AF8-2300-7C5A-76EA0879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3357563"/>
            <a:ext cx="8229601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hu-HU" altLang="hu-HU" sz="2400"/>
              <a:t>	</a:t>
            </a:r>
            <a:r>
              <a:rPr lang="hu-HU" altLang="hu-HU" sz="2800"/>
              <a:t>	          Gegesi Kiss Pál 1957</a:t>
            </a:r>
            <a:br>
              <a:rPr lang="hu-HU" altLang="hu-HU" sz="2800"/>
            </a:br>
            <a:r>
              <a:rPr lang="hu-HU" altLang="hu-HU" sz="2400"/>
              <a:t>	</a:t>
            </a:r>
            <a:r>
              <a:rPr lang="hu-HU" altLang="hu-HU" sz="1600"/>
              <a:t>	                  </a:t>
            </a:r>
            <a:r>
              <a:rPr lang="hu-HU" altLang="hu-HU" sz="1600" i="1"/>
              <a:t>a gyermekgyógyászat tanára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D4F1773C-463C-1B9F-EC7D-690252C8A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300663"/>
            <a:ext cx="540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hu-HU" sz="1600" i="1"/>
              <a:t>orvos, higiénikus, orvostörténész</a:t>
            </a:r>
            <a:r>
              <a:rPr lang="en-US" altLang="hu-HU"/>
              <a:t> </a:t>
            </a: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1957-61 - Az Orvostudományi Dokumentációs központtal közös vezetése volt.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 i="1">
              <a:solidFill>
                <a:srgbClr val="FF3300"/>
              </a:solidFill>
            </a:endParaRP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0C1A8111-3AE6-CCD8-7258-601EBE29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81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Gortvay György 1958-1961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65A63ABC-39A5-C4A5-E387-F0A17A27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17/34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80215B2-4235-55A5-7FEB-6ECE50E4B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Régi hallgatói könyvtár, Üllői út 25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kb. 1960</a:t>
            </a:r>
          </a:p>
        </p:txBody>
      </p:sp>
      <p:pic>
        <p:nvPicPr>
          <p:cNvPr id="73731" name="Picture 3">
            <a:extLst>
              <a:ext uri="{FF2B5EF4-FFF2-40B4-BE49-F238E27FC236}">
                <a16:creationId xmlns:a16="http://schemas.microsoft.com/office/drawing/2014/main" id="{47C2FBBD-D6C3-D106-3723-66BABF25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5145088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Text Box 4">
            <a:extLst>
              <a:ext uri="{FF2B5EF4-FFF2-40B4-BE49-F238E27FC236}">
                <a16:creationId xmlns:a16="http://schemas.microsoft.com/office/drawing/2014/main" id="{AD33D5DE-CCB9-E297-1D73-8EA5C435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18/34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0CB29A4-110F-6730-F1A2-562E53AB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Régi hallgatói könyvtár, Üllői út 25.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kb. 1960</a:t>
            </a:r>
          </a:p>
          <a:p>
            <a:pPr algn="ctr">
              <a:buFontTx/>
              <a:buNone/>
            </a:pPr>
            <a:endParaRPr lang="hu-HU" altLang="hu-H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02E30777-86FE-26FD-9AE3-3EBDED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278563" cy="448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 Box 4">
            <a:extLst>
              <a:ext uri="{FF2B5EF4-FFF2-40B4-BE49-F238E27FC236}">
                <a16:creationId xmlns:a16="http://schemas.microsoft.com/office/drawing/2014/main" id="{92A629C2-7921-04D9-56C9-4EB51B2A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19/34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17F0FE9-41BA-D155-806A-E1934A44C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Kezdetektől napjainkig</a:t>
            </a:r>
            <a:br>
              <a:rPr lang="hu-HU" altLang="hu-HU" sz="2800"/>
            </a:br>
            <a:r>
              <a:rPr lang="hu-HU" altLang="hu-HU" sz="2800"/>
              <a:t>Az orvosképzés  és az orvoskar könyvtára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2FF467C-E81A-ECA6-2DDA-790E93534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hu-HU" altLang="hu-HU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1770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orvosi kar létrejötte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(240 év)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hu-HU" altLang="hu-HU" sz="1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hu-HU" altLang="hu-HU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hu-HU" altLang="hu-HU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1828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Magyar Királyi Pázmány Péter Tudományegyetem Orvostudományi Tanártestületi  Könyvtár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hu-HU" altLang="hu-H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hu-HU" altLang="hu-HU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2010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Semmelweis  Egyetem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Központi Könyvtár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Budapest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Mikszáth Kálmán tér 5.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DF33D7A6-619E-BB91-4ED4-174F93EC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2/34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19D087C-AEB6-EB47-50C2-245D36B13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0350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 Üllői út 26.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1963 -1983</a:t>
            </a:r>
          </a:p>
          <a:p>
            <a:pPr algn="ctr">
              <a:buFontTx/>
              <a:buNone/>
            </a:pPr>
            <a:endParaRPr lang="hu-HU" altLang="hu-H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C0AF05A9-AB82-C647-F860-EEF0B9B0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42125" cy="453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Rectangle 4">
            <a:extLst>
              <a:ext uri="{FF2B5EF4-FFF2-40B4-BE49-F238E27FC236}">
                <a16:creationId xmlns:a16="http://schemas.microsoft.com/office/drawing/2014/main" id="{E48EF20A-CB8B-7014-F840-5E5EF841A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12875"/>
            <a:ext cx="6840538" cy="45370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2606FF7B-D4A6-2F19-098A-3AF40890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20/34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E6723CC4-05CE-DC95-ED56-ECD7F343404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6572250" cy="4832350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C92C6A62-C563-D333-7562-CC04011D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60350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26.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1963-1983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950DC569-A2B1-8A15-A9EC-CF85D10B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21/34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6C65725-261C-B2DF-6A3B-DD39360E0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576263"/>
          </a:xfrm>
        </p:spPr>
        <p:txBody>
          <a:bodyPr/>
          <a:lstStyle/>
          <a:p>
            <a:r>
              <a:rPr lang="hu-HU" altLang="hu-HU" sz="2800"/>
              <a:t>    Király Kálmán 1962-1963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57D7992-6327-D7BB-8454-351EE8A8832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1516062" cy="1944688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C06F59CD-0F2D-5FBE-2135-F244D91F0A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692150"/>
            <a:ext cx="5400675" cy="1584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1600" i="1"/>
              <a:t>a bőrgyógyászat tanára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1E0DA037-85F3-CD39-30A4-28B9AA0B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5605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:a16="http://schemas.microsoft.com/office/drawing/2014/main" id="{F87431F0-08FE-DFAE-EA5C-6836982E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8229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hu-HU" altLang="hu-HU" sz="2800"/>
              <a:t>		</a:t>
            </a:r>
            <a:br>
              <a:rPr lang="hu-HU" altLang="hu-HU" sz="2800"/>
            </a:br>
            <a:r>
              <a:rPr lang="hu-HU" altLang="hu-HU" sz="2800"/>
              <a:t>                      Réti Endre 1962-1973</a:t>
            </a:r>
            <a:br>
              <a:rPr lang="hu-HU" altLang="hu-HU" sz="2800"/>
            </a:br>
            <a:r>
              <a:rPr lang="hu-HU" altLang="hu-HU" sz="1600"/>
              <a:t>		      </a:t>
            </a:r>
            <a:r>
              <a:rPr lang="hu-HU" altLang="hu-HU" sz="1600" i="1"/>
              <a:t>orvostörténész</a:t>
            </a:r>
            <a:br>
              <a:rPr lang="hu-HU" altLang="hu-HU" sz="1600" i="1"/>
            </a:br>
            <a:br>
              <a:rPr lang="hu-HU" altLang="hu-HU" sz="1600"/>
            </a:br>
            <a:r>
              <a:rPr lang="hu-HU" altLang="hu-HU" sz="1600"/>
              <a:t>                                      </a:t>
            </a:r>
            <a:br>
              <a:rPr lang="hu-HU" altLang="hu-HU" sz="1600"/>
            </a:br>
            <a:endParaRPr lang="hu-HU" altLang="hu-HU" sz="1600"/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DFAA78EE-BB93-E453-C59C-A95F9D83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15890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>
            <a:extLst>
              <a:ext uri="{FF2B5EF4-FFF2-40B4-BE49-F238E27FC236}">
                <a16:creationId xmlns:a16="http://schemas.microsoft.com/office/drawing/2014/main" id="{06860F2F-C493-BF9C-C26C-DFA52DF8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789363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Vilmon Gyuláné 1973-1990</a:t>
            </a: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C7AD3C0F-E018-E9C0-A728-15F84C27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81525"/>
            <a:ext cx="56165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1400"/>
              <a:t>	</a:t>
            </a:r>
            <a:r>
              <a:rPr lang="hu-HU" altLang="hu-HU" sz="1600"/>
              <a:t>1982 - 9 új álláshely, 800 m²</a:t>
            </a:r>
            <a:r>
              <a:rPr lang="hu-HU" altLang="hu-HU"/>
              <a:t> </a:t>
            </a:r>
            <a:r>
              <a:rPr lang="hu-HU" altLang="hu-HU" sz="1600"/>
              <a:t>területbővítés, (500 raktár, 300 hallgatói részleg, a 2 emelet 60 hellyel, tömörraktár)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52 tagkönyvtár hálózati központja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Állomány: 200 000 kötet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i="1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2AD3A00E-109C-8F8B-049B-FF26F81F5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7563"/>
            <a:ext cx="431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 sz="1600" i="1">
              <a:solidFill>
                <a:srgbClr val="FF3300"/>
              </a:solidFill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E2F18CA9-ABE9-A638-9247-87873BCD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22/34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 hidden="1">
            <a:extLst>
              <a:ext uri="{FF2B5EF4-FFF2-40B4-BE49-F238E27FC236}">
                <a16:creationId xmlns:a16="http://schemas.microsoft.com/office/drawing/2014/main" id="{86276CD3-8AF6-BFD0-A6C7-31A7B600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701C10C-8362-2A54-4E3C-6666C582BF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258888" y="1268413"/>
            <a:ext cx="6697662" cy="49244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C5B0C109-E70B-3AB7-8EB5-EDEF5873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0564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Hallgatói könyvtár Üllői út 26. II.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1982. december 6.</a:t>
            </a: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B19D1A01-1C45-D907-673F-3627EADC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23/34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872CE2A-4E8F-EAE4-0159-E5BFF1FE7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0350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hu-HU" altLang="hu-H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E58D3EA-834E-626F-7157-2D70572B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6327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Olvasótermek, Üllői út 26 II.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1982- 2008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838162AF-6D61-2B63-843B-4D77B6B7ADA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476375" y="1412875"/>
            <a:ext cx="6335713" cy="475297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680BFC51-93A5-1693-43B4-FC23DB80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24/34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 hidden="1">
            <a:extLst>
              <a:ext uri="{FF2B5EF4-FFF2-40B4-BE49-F238E27FC236}">
                <a16:creationId xmlns:a16="http://schemas.microsoft.com/office/drawing/2014/main" id="{6C44EF0C-9B8E-1F80-C607-D1DBC15C7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3292EE0-1F42-C7C2-476A-68D9D83E445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258888" y="1412875"/>
            <a:ext cx="6840537" cy="453548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ADC71720-A8FD-CEBF-A148-E1CF9662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3375"/>
            <a:ext cx="70564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 Üllői út 26.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1983-1993</a:t>
            </a: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8238D1B7-7C88-E710-E60F-0BCF9BDA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25/34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>
            <a:extLst>
              <a:ext uri="{FF2B5EF4-FFF2-40B4-BE49-F238E27FC236}">
                <a16:creationId xmlns:a16="http://schemas.microsoft.com/office/drawing/2014/main" id="{DFDFB289-5897-BF07-E6BB-EED64B49C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662995E-32E6-49B0-5E7E-90B898F4D5D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84213" y="1557338"/>
            <a:ext cx="7885112" cy="39084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C87729F1-B05D-1914-024B-F3E38843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76250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Olvasóterem, Üllői út 26 I. emelet 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1993 november 29.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0FCEEC8C-1059-1DFC-0AF5-2748EBC1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26/34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F767C34-3459-1FB4-9A2D-2FC0821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60350"/>
            <a:ext cx="70564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Raktár Üllői út 26. I  és II. emelet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az 1997-es felújítás után</a:t>
            </a: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66F50C13-E9A6-7A95-8EE6-ED8D9E5F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3262312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1D0467D8-0E9B-4094-9FDB-C7A872F8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3216275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>
            <a:extLst>
              <a:ext uri="{FF2B5EF4-FFF2-40B4-BE49-F238E27FC236}">
                <a16:creationId xmlns:a16="http://schemas.microsoft.com/office/drawing/2014/main" id="{ADF963C9-8396-A577-4463-EEC6473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27/34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579EC606-89E1-15E9-9744-E9F1BA857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hu-HU" altLang="hu-HU" sz="4000"/>
              <a:t>A könyvtár honlapjai</a:t>
            </a:r>
          </a:p>
        </p:txBody>
      </p:sp>
      <p:pic>
        <p:nvPicPr>
          <p:cNvPr id="119815" name="Picture 7">
            <a:extLst>
              <a:ext uri="{FF2B5EF4-FFF2-40B4-BE49-F238E27FC236}">
                <a16:creationId xmlns:a16="http://schemas.microsoft.com/office/drawing/2014/main" id="{AC7685FD-9D58-8B2A-9FE9-BAB313294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Text Box 6">
            <a:extLst>
              <a:ext uri="{FF2B5EF4-FFF2-40B4-BE49-F238E27FC236}">
                <a16:creationId xmlns:a16="http://schemas.microsoft.com/office/drawing/2014/main" id="{7BBEF27F-08FE-F995-C53B-0740F22E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28/34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9" name="Picture 7">
            <a:extLst>
              <a:ext uri="{FF2B5EF4-FFF2-40B4-BE49-F238E27FC236}">
                <a16:creationId xmlns:a16="http://schemas.microsoft.com/office/drawing/2014/main" id="{DC6C8A06-4620-2F8D-7E12-3041C0FBA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0" name="Text Box 8">
            <a:extLst>
              <a:ext uri="{FF2B5EF4-FFF2-40B4-BE49-F238E27FC236}">
                <a16:creationId xmlns:a16="http://schemas.microsoft.com/office/drawing/2014/main" id="{FACB386B-4A9A-E0E2-B90C-4394C312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29/34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F828FF39-37D8-7CC8-0D07-2E93ED4C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30872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1828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3068802A-7ACD-40F7-D8BC-488F623B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0350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Mikszáth Kálmán tér 5.</a:t>
            </a: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A3AFCA22-432B-894A-2A8A-71F883F1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21163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1886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8FAE7D10-7CCC-31A7-D5D0-0D74D1BA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134143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2009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0B718EEF-C618-76BA-669F-A6E871DC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41663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Üllői út 26.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E710FC57-8502-F2D8-5769-668E5271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Felső Dunasor 5.</a:t>
            </a:r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id="{F3CA7953-1CD2-2F3E-776C-F209DB7E3108}"/>
              </a:ext>
            </a:extLst>
          </p:cNvPr>
          <p:cNvSpPr>
            <a:spLocks noChangeShapeType="1"/>
          </p:cNvSpPr>
          <p:nvPr/>
        </p:nvSpPr>
        <p:spPr bwMode="auto">
          <a:xfrm rot="10065591" flipH="1">
            <a:off x="2584450" y="1187450"/>
            <a:ext cx="5635625" cy="4832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38" name="Oval 10">
            <a:extLst>
              <a:ext uri="{FF2B5EF4-FFF2-40B4-BE49-F238E27FC236}">
                <a16:creationId xmlns:a16="http://schemas.microsoft.com/office/drawing/2014/main" id="{F0313240-A3EE-8661-E8A1-CB27AA9A7575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3094038" y="6492875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39" name="Oval 11">
            <a:extLst>
              <a:ext uri="{FF2B5EF4-FFF2-40B4-BE49-F238E27FC236}">
                <a16:creationId xmlns:a16="http://schemas.microsoft.com/office/drawing/2014/main" id="{108AB980-384D-6BC8-281D-025C01D92A4F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4849813" y="4149725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40" name="Oval 12">
            <a:extLst>
              <a:ext uri="{FF2B5EF4-FFF2-40B4-BE49-F238E27FC236}">
                <a16:creationId xmlns:a16="http://schemas.microsoft.com/office/drawing/2014/main" id="{C58961F1-12C5-CB32-BAC1-36954FC5A1E2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7019925" y="1341438"/>
            <a:ext cx="1349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41" name="AutoShape 13">
            <a:extLst>
              <a:ext uri="{FF2B5EF4-FFF2-40B4-BE49-F238E27FC236}">
                <a16:creationId xmlns:a16="http://schemas.microsoft.com/office/drawing/2014/main" id="{D590B656-F2EE-27C2-93B6-B221E28ED6B1}"/>
              </a:ext>
            </a:extLst>
          </p:cNvPr>
          <p:cNvSpPr>
            <a:spLocks/>
          </p:cNvSpPr>
          <p:nvPr/>
        </p:nvSpPr>
        <p:spPr bwMode="auto">
          <a:xfrm rot="23830627">
            <a:off x="5981700" y="1209675"/>
            <a:ext cx="463550" cy="3516313"/>
          </a:xfrm>
          <a:prstGeom prst="rightBrace">
            <a:avLst>
              <a:gd name="adj1" fmla="val 632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42" name="AutoShape 14">
            <a:extLst>
              <a:ext uri="{FF2B5EF4-FFF2-40B4-BE49-F238E27FC236}">
                <a16:creationId xmlns:a16="http://schemas.microsoft.com/office/drawing/2014/main" id="{F9C85EFA-549A-493A-DB79-F11332815314}"/>
              </a:ext>
            </a:extLst>
          </p:cNvPr>
          <p:cNvSpPr>
            <a:spLocks/>
          </p:cNvSpPr>
          <p:nvPr/>
        </p:nvSpPr>
        <p:spPr bwMode="auto">
          <a:xfrm rot="12988749" flipH="1">
            <a:off x="3990975" y="4110038"/>
            <a:ext cx="619125" cy="2884487"/>
          </a:xfrm>
          <a:prstGeom prst="rightBrace">
            <a:avLst>
              <a:gd name="adj1" fmla="val 388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43" name="Text Box 15">
            <a:extLst>
              <a:ext uri="{FF2B5EF4-FFF2-40B4-BE49-F238E27FC236}">
                <a16:creationId xmlns:a16="http://schemas.microsoft.com/office/drawing/2014/main" id="{A41C505C-6673-4BD3-097D-78BE0575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Hatvani út</a:t>
            </a:r>
          </a:p>
        </p:txBody>
      </p: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4679959D-7B41-82DD-9696-365B7CE3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9742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Barátok tere</a:t>
            </a: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FE1FA206-7B2D-C463-BD60-A41D25A6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9260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Duna és Lipót u. sarka</a:t>
            </a:r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E0709D7E-F0D7-FE43-24D7-BF7B0462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86080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Üllői út 1.</a:t>
            </a:r>
          </a:p>
        </p:txBody>
      </p:sp>
      <p:sp>
        <p:nvSpPr>
          <p:cNvPr id="124947" name="Rectangle 19">
            <a:extLst>
              <a:ext uri="{FF2B5EF4-FFF2-40B4-BE49-F238E27FC236}">
                <a16:creationId xmlns:a16="http://schemas.microsoft.com/office/drawing/2014/main" id="{6A891208-F40D-946B-D929-4E61C6A97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3419475" cy="2060575"/>
          </a:xfrm>
          <a:noFill/>
          <a:ln/>
        </p:spPr>
        <p:txBody>
          <a:bodyPr/>
          <a:lstStyle/>
          <a:p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Kezdetektől napjainkig</a:t>
            </a:r>
            <a:b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altLang="hu-H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 könyvtár helyszíne</a:t>
            </a:r>
          </a:p>
        </p:txBody>
      </p:sp>
      <p:sp>
        <p:nvSpPr>
          <p:cNvPr id="124948" name="Line 20">
            <a:extLst>
              <a:ext uri="{FF2B5EF4-FFF2-40B4-BE49-F238E27FC236}">
                <a16:creationId xmlns:a16="http://schemas.microsoft.com/office/drawing/2014/main" id="{E675653A-211F-C430-322D-9A1F2FEE5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5229225"/>
            <a:ext cx="12985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49" name="Line 21">
            <a:extLst>
              <a:ext uri="{FF2B5EF4-FFF2-40B4-BE49-F238E27FC236}">
                <a16:creationId xmlns:a16="http://schemas.microsoft.com/office/drawing/2014/main" id="{048E0DB7-360A-E773-FBC0-9E5806D29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941888"/>
            <a:ext cx="9350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50" name="Line 22">
            <a:extLst>
              <a:ext uri="{FF2B5EF4-FFF2-40B4-BE49-F238E27FC236}">
                <a16:creationId xmlns:a16="http://schemas.microsoft.com/office/drawing/2014/main" id="{03D5770F-73C3-D5A7-1DD6-74523F836E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6100" y="4221163"/>
            <a:ext cx="5048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51" name="Line 23">
            <a:extLst>
              <a:ext uri="{FF2B5EF4-FFF2-40B4-BE49-F238E27FC236}">
                <a16:creationId xmlns:a16="http://schemas.microsoft.com/office/drawing/2014/main" id="{6BE2264C-37B2-4F10-BDF5-0EEEBA1C24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67175" y="4581525"/>
            <a:ext cx="5048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59" name="AutoShape 31">
            <a:extLst>
              <a:ext uri="{FF2B5EF4-FFF2-40B4-BE49-F238E27FC236}">
                <a16:creationId xmlns:a16="http://schemas.microsoft.com/office/drawing/2014/main" id="{E48F53D8-350D-C9F5-C4E4-2E703F5117D3}"/>
              </a:ext>
            </a:extLst>
          </p:cNvPr>
          <p:cNvSpPr>
            <a:spLocks/>
          </p:cNvSpPr>
          <p:nvPr/>
        </p:nvSpPr>
        <p:spPr bwMode="auto">
          <a:xfrm rot="12988749">
            <a:off x="7164388" y="-387350"/>
            <a:ext cx="461962" cy="1831975"/>
          </a:xfrm>
          <a:prstGeom prst="rightBrace">
            <a:avLst>
              <a:gd name="adj1" fmla="val 33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4960" name="Text Box 32">
            <a:extLst>
              <a:ext uri="{FF2B5EF4-FFF2-40B4-BE49-F238E27FC236}">
                <a16:creationId xmlns:a16="http://schemas.microsoft.com/office/drawing/2014/main" id="{508B4599-B376-382B-8DD2-0845AD5A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3/34</a:t>
            </a:r>
          </a:p>
        </p:txBody>
      </p:sp>
      <p:sp>
        <p:nvSpPr>
          <p:cNvPr id="124961" name="Text Box 33">
            <a:extLst>
              <a:ext uri="{FF2B5EF4-FFF2-40B4-BE49-F238E27FC236}">
                <a16:creationId xmlns:a16="http://schemas.microsoft.com/office/drawing/2014/main" id="{3D92D1B4-7B6F-6692-9209-27ADF4C7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5734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 év</a:t>
            </a:r>
          </a:p>
        </p:txBody>
      </p:sp>
      <p:sp>
        <p:nvSpPr>
          <p:cNvPr id="124962" name="Text Box 34">
            <a:extLst>
              <a:ext uri="{FF2B5EF4-FFF2-40B4-BE49-F238E27FC236}">
                <a16:creationId xmlns:a16="http://schemas.microsoft.com/office/drawing/2014/main" id="{C1E2B808-0EB7-F05F-8901-2CACD3DF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89588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 év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375AE40-1C96-1467-2808-7B54043B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Elméleti Orvostudományi Központ, Hallgatói könyvtár 2008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6870AE29-99BA-E0F7-65E4-FBB4EC1D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12787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>
            <a:extLst>
              <a:ext uri="{FF2B5EF4-FFF2-40B4-BE49-F238E27FC236}">
                <a16:creationId xmlns:a16="http://schemas.microsoft.com/office/drawing/2014/main" id="{91A011D0-A901-F353-B820-641A8913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30/34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044D0D3-E407-3619-B3C8-B83FA9B6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85693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Semmelweis Egyetem Központi Könyvtár</a:t>
            </a:r>
          </a:p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Mikszáth tér 5. oktatóhelyisége (2009 március)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EE3A2893-2F69-9173-7A3A-AF8A73BE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96075" cy="502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>
            <a:extLst>
              <a:ext uri="{FF2B5EF4-FFF2-40B4-BE49-F238E27FC236}">
                <a16:creationId xmlns:a16="http://schemas.microsoft.com/office/drawing/2014/main" id="{90675853-42CF-050C-C626-9A00CBD5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31/34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 hidden="1">
            <a:extLst>
              <a:ext uri="{FF2B5EF4-FFF2-40B4-BE49-F238E27FC236}">
                <a16:creationId xmlns:a16="http://schemas.microsoft.com/office/drawing/2014/main" id="{F07F64D1-1EB7-8903-DA8F-96469E624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60253645-7431-324B-E1FB-D1A05D13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165850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hu-HU" altLang="hu-HU"/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D418F8FE-B1F8-C2A4-FEE8-A55C34DF9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33375"/>
            <a:ext cx="6400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A könyvtár dolgozói 2009</a:t>
            </a:r>
          </a:p>
        </p:txBody>
      </p:sp>
      <p:pic>
        <p:nvPicPr>
          <p:cNvPr id="68620" name="Picture 12">
            <a:extLst>
              <a:ext uri="{FF2B5EF4-FFF2-40B4-BE49-F238E27FC236}">
                <a16:creationId xmlns:a16="http://schemas.microsoft.com/office/drawing/2014/main" id="{409AE310-5437-1ED2-D6E3-631183AF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416800" cy="49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68" name="Text Box 60">
            <a:extLst>
              <a:ext uri="{FF2B5EF4-FFF2-40B4-BE49-F238E27FC236}">
                <a16:creationId xmlns:a16="http://schemas.microsoft.com/office/drawing/2014/main" id="{986A4AC1-CBFD-CA02-9E33-997B9977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32/34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39A0D90-94B4-EF5B-A4F1-9AF600B8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0350"/>
            <a:ext cx="70564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>
                <a:effectLst>
                  <a:outerShdw blurRad="38100" dist="38100" dir="2700000" algn="tl">
                    <a:srgbClr val="FFFFFF"/>
                  </a:outerShdw>
                </a:effectLst>
              </a:rPr>
              <a:t>A könyvtár új helye, Mikszáth Kálmán tér 5.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C4B6989F-27A2-D52C-1B7B-2585BCE5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985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A15D1D54-1D57-186B-4FF3-52CCFC93F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33/34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482D103-0D55-4C46-2419-FE4A6471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Válogatás a felhasznált forrásokból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639F6D8-60F5-BA3D-E447-ECDE575F1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08963" cy="3095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1.	Korbuly Gy: A budapesti orvoskari tanártestület „Weszprémi István” könyvtára. Orvosi Hetilap 1943; 87(12):147-149.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2.	Vilmon Gyuláné: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Orvosi közművelődésünk-és könyvtáraink hőskora. Orvosi Hetilap, 1983; 124(6): 341-344.</a:t>
            </a:r>
          </a:p>
          <a:p>
            <a:pPr>
              <a:lnSpc>
                <a:spcPct val="80000"/>
              </a:lnSpc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3.	Összefoglaló jelentés a Semmelweis Egyetem Központi Könyvtárának  éves tevékenységéről és a megvalósítandó feladatairól 2000-2009. Budapest : Semmelweis Egyetem Központi Könyvtár; 2001-2010.  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8F409483-43DF-50C6-3A0B-1AB5B9A82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34/34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668C9B3-7D2D-B038-570E-B9A50E44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hu-HU" altLang="hu-HU" sz="2800"/>
              <a:t>Könyvtárigazgatók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3AEBD24F-94CE-E9BD-F4F5-A3611707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65175"/>
            <a:ext cx="5040313" cy="58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altLang="hu-HU" sz="1800">
                <a:solidFill>
                  <a:schemeClr val="tx2"/>
                </a:solidFill>
              </a:rPr>
              <a:t>Schordann Zsigmond (1828-1860)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Margó Tivadar (1860)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Poór Imre (1860-1861)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Semmelweis Ignác Fülöp (1861-1865)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Jendrassik Jenő (1866-1891)</a:t>
            </a:r>
            <a:r>
              <a:rPr lang="hu-HU" altLang="hu-HU" sz="1800">
                <a:solidFill>
                  <a:srgbClr val="FF3300"/>
                </a:solidFill>
              </a:rPr>
              <a:t>(1882-83 rektor)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Scheuthauer (Gusztáv 1891-1894)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Klug Nándor (1894-1898)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Hőgyes Endre (1898-1905)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Klug Nándor 1905-1909)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Bókay Árpád (1909-1919)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rgbClr val="FF3300"/>
                </a:solidFill>
              </a:rPr>
              <a:t>Nékám Lajos (1919-1929)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rgbClr val="FF3300"/>
                </a:solidFill>
              </a:rPr>
              <a:t>(1931-32 rektor)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Balogh Ernő (1929-1945)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Issekutz Béla (1945-1951)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Gegesi Kiss Pál (1957)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Gortvay György (1958-1961)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Király Kálmán (1962-1963)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Réti Endre (1962-1973)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Vilmon Gyuláné (1973-1990)</a:t>
            </a:r>
          </a:p>
          <a:p>
            <a:pPr>
              <a:lnSpc>
                <a:spcPct val="105000"/>
              </a:lnSpc>
            </a:pPr>
            <a:r>
              <a:rPr lang="hu-HU" altLang="hu-HU" sz="1800">
                <a:solidFill>
                  <a:schemeClr val="tx2"/>
                </a:solidFill>
              </a:rPr>
              <a:t>Vasas Lívia (1989-)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09251261-C615-5858-D003-932564F0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4/34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Line 4">
            <a:extLst>
              <a:ext uri="{FF2B5EF4-FFF2-40B4-BE49-F238E27FC236}">
                <a16:creationId xmlns:a16="http://schemas.microsoft.com/office/drawing/2014/main" id="{8EC82191-8458-787A-13FE-540164181C3A}"/>
              </a:ext>
            </a:extLst>
          </p:cNvPr>
          <p:cNvSpPr>
            <a:spLocks noChangeShapeType="1"/>
          </p:cNvSpPr>
          <p:nvPr/>
        </p:nvSpPr>
        <p:spPr bwMode="auto">
          <a:xfrm rot="10065591" flipH="1">
            <a:off x="2520950" y="947738"/>
            <a:ext cx="5976938" cy="5119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5957" name="Oval 5">
            <a:extLst>
              <a:ext uri="{FF2B5EF4-FFF2-40B4-BE49-F238E27FC236}">
                <a16:creationId xmlns:a16="http://schemas.microsoft.com/office/drawing/2014/main" id="{08AC5AE5-350B-7347-BCDA-D99415D6C5DE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3132138" y="6453188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58" name="Oval 6">
            <a:extLst>
              <a:ext uri="{FF2B5EF4-FFF2-40B4-BE49-F238E27FC236}">
                <a16:creationId xmlns:a16="http://schemas.microsoft.com/office/drawing/2014/main" id="{52EB43CF-5AB8-BD38-B2B2-1CC3FDE6D5E9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3708400" y="5743575"/>
            <a:ext cx="1349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59" name="Oval 7">
            <a:extLst>
              <a:ext uri="{FF2B5EF4-FFF2-40B4-BE49-F238E27FC236}">
                <a16:creationId xmlns:a16="http://schemas.microsoft.com/office/drawing/2014/main" id="{0448479D-9E6E-E12C-41F7-44AED5744843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4284663" y="4941888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60" name="Rectangle 8">
            <a:extLst>
              <a:ext uri="{FF2B5EF4-FFF2-40B4-BE49-F238E27FC236}">
                <a16:creationId xmlns:a16="http://schemas.microsoft.com/office/drawing/2014/main" id="{053DA49E-8EBE-881F-D01E-66D3B1F78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3165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1"/>
              <a:t>Rácz Sámuel : A Physiologiának rövid sommája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0C69A7BC-019F-4419-7526-7B59923B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461125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1789</a:t>
            </a:r>
          </a:p>
        </p:txBody>
      </p:sp>
      <p:sp>
        <p:nvSpPr>
          <p:cNvPr id="125962" name="Rectangle 10">
            <a:extLst>
              <a:ext uri="{FF2B5EF4-FFF2-40B4-BE49-F238E27FC236}">
                <a16:creationId xmlns:a16="http://schemas.microsoft.com/office/drawing/2014/main" id="{2842B49E-2C72-E462-8A82-9E9BD123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588"/>
            <a:ext cx="4105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1"/>
              <a:t>73 év után: Balogh Kálmán: </a:t>
            </a:r>
          </a:p>
          <a:p>
            <a:r>
              <a:rPr lang="hu-HU" altLang="hu-HU" sz="1400" b="1"/>
              <a:t>Az ember élettana első és második kötet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8497BBF8-B580-0633-4D9E-5EC3C353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734050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1862</a:t>
            </a:r>
          </a:p>
        </p:txBody>
      </p:sp>
      <p:sp>
        <p:nvSpPr>
          <p:cNvPr id="125964" name="Rectangle 12">
            <a:extLst>
              <a:ext uri="{FF2B5EF4-FFF2-40B4-BE49-F238E27FC236}">
                <a16:creationId xmlns:a16="http://schemas.microsoft.com/office/drawing/2014/main" id="{41A0D922-80AA-8F5F-BA78-A004ECF0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97425"/>
            <a:ext cx="42497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b="1" i="1"/>
              <a:t>26 év után: Klug Nándor: Az emberélettan tankönyve első és második rész, első és (4 év után) második átdolgozott kiadás</a:t>
            </a:r>
          </a:p>
        </p:txBody>
      </p:sp>
      <p:sp>
        <p:nvSpPr>
          <p:cNvPr id="125965" name="Text Box 13">
            <a:extLst>
              <a:ext uri="{FF2B5EF4-FFF2-40B4-BE49-F238E27FC236}">
                <a16:creationId xmlns:a16="http://schemas.microsoft.com/office/drawing/2014/main" id="{922A94FA-36A3-03B2-41FF-23B0E28D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86886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1888, 1892</a:t>
            </a:r>
          </a:p>
        </p:txBody>
      </p:sp>
      <p:sp>
        <p:nvSpPr>
          <p:cNvPr id="125966" name="Rectangle 14">
            <a:extLst>
              <a:ext uri="{FF2B5EF4-FFF2-40B4-BE49-F238E27FC236}">
                <a16:creationId xmlns:a16="http://schemas.microsoft.com/office/drawing/2014/main" id="{5FBFE65D-57BA-C055-5BC4-26647E5F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49725"/>
            <a:ext cx="4248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1"/>
              <a:t>46 év után: Beznák Aladár: Orvosi élettan I.- 3 év után: II. rész</a:t>
            </a:r>
          </a:p>
        </p:txBody>
      </p:sp>
      <p:sp>
        <p:nvSpPr>
          <p:cNvPr id="125967" name="Oval 15">
            <a:extLst>
              <a:ext uri="{FF2B5EF4-FFF2-40B4-BE49-F238E27FC236}">
                <a16:creationId xmlns:a16="http://schemas.microsoft.com/office/drawing/2014/main" id="{400347AD-8727-A1D5-7D23-C64000213136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4932363" y="4149725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2F02E3DD-71D6-F6CE-C069-D5993E26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149725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1938, 1941</a:t>
            </a:r>
          </a:p>
        </p:txBody>
      </p:sp>
      <p:sp>
        <p:nvSpPr>
          <p:cNvPr id="125969" name="Oval 17">
            <a:extLst>
              <a:ext uri="{FF2B5EF4-FFF2-40B4-BE49-F238E27FC236}">
                <a16:creationId xmlns:a16="http://schemas.microsoft.com/office/drawing/2014/main" id="{F30FCEA8-FF05-3CE6-B96F-F0E0454158D2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5157788" y="3789363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70" name="Oval 18">
            <a:extLst>
              <a:ext uri="{FF2B5EF4-FFF2-40B4-BE49-F238E27FC236}">
                <a16:creationId xmlns:a16="http://schemas.microsoft.com/office/drawing/2014/main" id="{A84CDC05-135B-BEAD-F865-53FA510522B3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5435600" y="3429000"/>
            <a:ext cx="1349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8E1250C3-C046-C17E-FBFB-DBDB75D3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716338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1946, 1947</a:t>
            </a:r>
          </a:p>
        </p:txBody>
      </p:sp>
      <p:sp>
        <p:nvSpPr>
          <p:cNvPr id="125972" name="Rectangle 20">
            <a:extLst>
              <a:ext uri="{FF2B5EF4-FFF2-40B4-BE49-F238E27FC236}">
                <a16:creationId xmlns:a16="http://schemas.microsoft.com/office/drawing/2014/main" id="{EC73FD86-452A-61DE-61BD-FA2A2C0D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73463"/>
            <a:ext cx="4643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1" i="1"/>
              <a:t> 8 év után: Went István: Élettan első és (1 év múlva: második változatlan kiadás</a:t>
            </a:r>
          </a:p>
        </p:txBody>
      </p:sp>
      <p:sp>
        <p:nvSpPr>
          <p:cNvPr id="125973" name="Rectangle 21">
            <a:extLst>
              <a:ext uri="{FF2B5EF4-FFF2-40B4-BE49-F238E27FC236}">
                <a16:creationId xmlns:a16="http://schemas.microsoft.com/office/drawing/2014/main" id="{A53572F4-C8FF-F3FE-C778-B96E6EC5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13100"/>
            <a:ext cx="454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400" b="1"/>
              <a:t>8 év után: Went István: Élettan 2. átdolgozott kiadás</a:t>
            </a: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70E5DB8C-7157-A44E-8415-63D86BDC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31946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1958</a:t>
            </a:r>
          </a:p>
        </p:txBody>
      </p:sp>
      <p:sp>
        <p:nvSpPr>
          <p:cNvPr id="125975" name="Oval 23">
            <a:extLst>
              <a:ext uri="{FF2B5EF4-FFF2-40B4-BE49-F238E27FC236}">
                <a16:creationId xmlns:a16="http://schemas.microsoft.com/office/drawing/2014/main" id="{DB0152E3-6256-6C9A-3D74-6741763F79EA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5867400" y="2852738"/>
            <a:ext cx="1349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76" name="Oval 24">
            <a:extLst>
              <a:ext uri="{FF2B5EF4-FFF2-40B4-BE49-F238E27FC236}">
                <a16:creationId xmlns:a16="http://schemas.microsoft.com/office/drawing/2014/main" id="{DDD24AF9-9D58-9992-B370-16DFFC3F39A2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6237288" y="2420938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77" name="Oval 25">
            <a:extLst>
              <a:ext uri="{FF2B5EF4-FFF2-40B4-BE49-F238E27FC236}">
                <a16:creationId xmlns:a16="http://schemas.microsoft.com/office/drawing/2014/main" id="{BEFC5A5A-2C42-1A47-31E7-431C9E9EBA8E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6659563" y="1844675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D1A772C2-546B-D680-476A-77CB7BC8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781300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1962</a:t>
            </a:r>
          </a:p>
        </p:txBody>
      </p:sp>
      <p:sp>
        <p:nvSpPr>
          <p:cNvPr id="125979" name="Text Box 27">
            <a:extLst>
              <a:ext uri="{FF2B5EF4-FFF2-40B4-BE49-F238E27FC236}">
                <a16:creationId xmlns:a16="http://schemas.microsoft.com/office/drawing/2014/main" id="{2055616B-92E3-4DE8-D859-788FAA19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1963</a:t>
            </a:r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30F5ADAF-9F00-0CFD-E4DD-59F0F1CA4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98913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1972</a:t>
            </a: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CD4F5CC0-B527-FF8B-9840-EA772B79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341438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1979</a:t>
            </a:r>
          </a:p>
        </p:txBody>
      </p:sp>
      <p:sp>
        <p:nvSpPr>
          <p:cNvPr id="125982" name="Oval 30">
            <a:extLst>
              <a:ext uri="{FF2B5EF4-FFF2-40B4-BE49-F238E27FC236}">
                <a16:creationId xmlns:a16="http://schemas.microsoft.com/office/drawing/2014/main" id="{2559C50E-5DB2-9FF9-DF7A-F8B15C5FD5AB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7019925" y="1341438"/>
            <a:ext cx="1349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83" name="Rectangle 31">
            <a:extLst>
              <a:ext uri="{FF2B5EF4-FFF2-40B4-BE49-F238E27FC236}">
                <a16:creationId xmlns:a16="http://schemas.microsoft.com/office/drawing/2014/main" id="{A6EBE548-E476-3821-A5A0-A86245E5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81300"/>
            <a:ext cx="3990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altLang="hu-HU" sz="1400" b="1"/>
              <a:t>4 év után: 1962 Went István: Élettan 3. kiadás</a:t>
            </a:r>
          </a:p>
        </p:txBody>
      </p:sp>
      <p:sp>
        <p:nvSpPr>
          <p:cNvPr id="125984" name="Rectangle 32">
            <a:extLst>
              <a:ext uri="{FF2B5EF4-FFF2-40B4-BE49-F238E27FC236}">
                <a16:creationId xmlns:a16="http://schemas.microsoft.com/office/drawing/2014/main" id="{35D4A1D8-6D1A-ECE5-0967-76EFEB0A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205038"/>
            <a:ext cx="417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400" b="1"/>
              <a:t>1 év után: Bálint Péter: Az élettan tankönyve</a:t>
            </a:r>
          </a:p>
        </p:txBody>
      </p:sp>
      <p:sp>
        <p:nvSpPr>
          <p:cNvPr id="125985" name="Rectangle 33">
            <a:extLst>
              <a:ext uri="{FF2B5EF4-FFF2-40B4-BE49-F238E27FC236}">
                <a16:creationId xmlns:a16="http://schemas.microsoft.com/office/drawing/2014/main" id="{7875F4C2-2FAD-0F51-8183-9EE17C35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73238"/>
            <a:ext cx="560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b="1"/>
              <a:t>10 év után: Bálint Péter: Orvosi Élettan I-II kötet 2. javított kiadás</a:t>
            </a:r>
          </a:p>
        </p:txBody>
      </p:sp>
      <p:sp>
        <p:nvSpPr>
          <p:cNvPr id="125986" name="Rectangle 34">
            <a:extLst>
              <a:ext uri="{FF2B5EF4-FFF2-40B4-BE49-F238E27FC236}">
                <a16:creationId xmlns:a16="http://schemas.microsoft.com/office/drawing/2014/main" id="{9AF8DD4B-36B2-D2C2-6526-638DBA6D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196975"/>
            <a:ext cx="54006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altLang="hu-HU" sz="1400" b="1"/>
              <a:t> 7 év után: Bálint Péter: Orvosi Élettan I-II kötet 3. kiadás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altLang="hu-HU" sz="1400" b="1"/>
              <a:t>1981, 1986 újabb kiadások</a:t>
            </a:r>
          </a:p>
        </p:txBody>
      </p:sp>
      <p:sp>
        <p:nvSpPr>
          <p:cNvPr id="125987" name="Text Box 35">
            <a:extLst>
              <a:ext uri="{FF2B5EF4-FFF2-40B4-BE49-F238E27FC236}">
                <a16:creationId xmlns:a16="http://schemas.microsoft.com/office/drawing/2014/main" id="{DABD6311-7667-1694-2147-F5F31137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662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Élettan tankönyvek</a:t>
            </a:r>
          </a:p>
        </p:txBody>
      </p:sp>
      <p:sp>
        <p:nvSpPr>
          <p:cNvPr id="125988" name="Text Box 36">
            <a:extLst>
              <a:ext uri="{FF2B5EF4-FFF2-40B4-BE49-F238E27FC236}">
                <a16:creationId xmlns:a16="http://schemas.microsoft.com/office/drawing/2014/main" id="{41AD786B-E050-F26B-48E4-7793A552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5/34</a:t>
            </a:r>
          </a:p>
        </p:txBody>
      </p:sp>
      <p:sp>
        <p:nvSpPr>
          <p:cNvPr id="125989" name="Oval 37">
            <a:extLst>
              <a:ext uri="{FF2B5EF4-FFF2-40B4-BE49-F238E27FC236}">
                <a16:creationId xmlns:a16="http://schemas.microsoft.com/office/drawing/2014/main" id="{99855057-2A02-35E4-949A-2200340ECD3D}"/>
              </a:ext>
            </a:extLst>
          </p:cNvPr>
          <p:cNvSpPr>
            <a:spLocks noChangeArrowheads="1"/>
          </p:cNvSpPr>
          <p:nvPr/>
        </p:nvSpPr>
        <p:spPr bwMode="auto">
          <a:xfrm rot="10065591">
            <a:off x="7380288" y="847725"/>
            <a:ext cx="1349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5990" name="Text Box 38">
            <a:extLst>
              <a:ext uri="{FF2B5EF4-FFF2-40B4-BE49-F238E27FC236}">
                <a16:creationId xmlns:a16="http://schemas.microsoft.com/office/drawing/2014/main" id="{063FAA46-CDAF-7611-2D53-19A93D97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90805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1997</a:t>
            </a:r>
          </a:p>
        </p:txBody>
      </p:sp>
      <p:sp>
        <p:nvSpPr>
          <p:cNvPr id="125991" name="Rectangle 39">
            <a:extLst>
              <a:ext uri="{FF2B5EF4-FFF2-40B4-BE49-F238E27FC236}">
                <a16:creationId xmlns:a16="http://schemas.microsoft.com/office/drawing/2014/main" id="{B0CFD44A-F2DD-3DF8-A3A1-3BE5CEA93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49275"/>
            <a:ext cx="4619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400" b="1" i="1"/>
              <a:t>18 év után Fonyó Attila: Az orvosi élettan tankönyve </a:t>
            </a:r>
            <a:br>
              <a:rPr lang="hu-HU" altLang="hu-HU" sz="1400" b="1" i="1"/>
            </a:br>
            <a:r>
              <a:rPr lang="hu-HU" altLang="hu-HU" sz="1400" b="1" i="1"/>
              <a:t>1999, 2003, 2003, 2004, 2009 újabb kiadások</a:t>
            </a:r>
          </a:p>
        </p:txBody>
      </p:sp>
      <p:sp>
        <p:nvSpPr>
          <p:cNvPr id="125992" name="AutoShape 40">
            <a:extLst>
              <a:ext uri="{FF2B5EF4-FFF2-40B4-BE49-F238E27FC236}">
                <a16:creationId xmlns:a16="http://schemas.microsoft.com/office/drawing/2014/main" id="{417352B6-3546-A544-608E-0FEE1958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49275"/>
            <a:ext cx="4535487" cy="503238"/>
          </a:xfrm>
          <a:prstGeom prst="wedgeRoundRectCallout">
            <a:avLst>
              <a:gd name="adj1" fmla="val 55074"/>
              <a:gd name="adj2" fmla="val 2097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3" name="AutoShape 41">
            <a:extLst>
              <a:ext uri="{FF2B5EF4-FFF2-40B4-BE49-F238E27FC236}">
                <a16:creationId xmlns:a16="http://schemas.microsoft.com/office/drawing/2014/main" id="{2AA84CCE-1EAB-95CE-8362-A38D7C2A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196975"/>
            <a:ext cx="4895850" cy="503238"/>
          </a:xfrm>
          <a:prstGeom prst="wedgeRoundRectCallout">
            <a:avLst>
              <a:gd name="adj1" fmla="val 64269"/>
              <a:gd name="adj2" fmla="val -149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5" name="AutoShape 43">
            <a:extLst>
              <a:ext uri="{FF2B5EF4-FFF2-40B4-BE49-F238E27FC236}">
                <a16:creationId xmlns:a16="http://schemas.microsoft.com/office/drawing/2014/main" id="{7C68DBF3-4FAD-D577-1F88-8E193A0D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73238"/>
            <a:ext cx="5616575" cy="287337"/>
          </a:xfrm>
          <a:prstGeom prst="wedgeRoundRectCallout">
            <a:avLst>
              <a:gd name="adj1" fmla="val 52120"/>
              <a:gd name="adj2" fmla="val -24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6" name="AutoShape 44">
            <a:extLst>
              <a:ext uri="{FF2B5EF4-FFF2-40B4-BE49-F238E27FC236}">
                <a16:creationId xmlns:a16="http://schemas.microsoft.com/office/drawing/2014/main" id="{A93CA3B8-EFC3-7483-2119-6778235F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205038"/>
            <a:ext cx="4319588" cy="360362"/>
          </a:xfrm>
          <a:prstGeom prst="wedgeRoundRectCallout">
            <a:avLst>
              <a:gd name="adj1" fmla="val 52537"/>
              <a:gd name="adj2" fmla="val 204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7" name="AutoShape 45">
            <a:extLst>
              <a:ext uri="{FF2B5EF4-FFF2-40B4-BE49-F238E27FC236}">
                <a16:creationId xmlns:a16="http://schemas.microsoft.com/office/drawing/2014/main" id="{B57E7F87-FB45-2092-9210-4FE9DCB7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3960812" cy="433388"/>
          </a:xfrm>
          <a:prstGeom prst="wedgeRoundRectCallout">
            <a:avLst>
              <a:gd name="adj1" fmla="val 55171"/>
              <a:gd name="adj2" fmla="val 128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8" name="AutoShape 46">
            <a:extLst>
              <a:ext uri="{FF2B5EF4-FFF2-40B4-BE49-F238E27FC236}">
                <a16:creationId xmlns:a16="http://schemas.microsoft.com/office/drawing/2014/main" id="{4E1BCEB1-B7C4-9430-00FD-BA7CA7E8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13100"/>
            <a:ext cx="4537075" cy="287338"/>
          </a:xfrm>
          <a:prstGeom prst="wedgeRoundRectCallout">
            <a:avLst>
              <a:gd name="adj1" fmla="val 54407"/>
              <a:gd name="adj2" fmla="val 4834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5999" name="AutoShape 47">
            <a:extLst>
              <a:ext uri="{FF2B5EF4-FFF2-40B4-BE49-F238E27FC236}">
                <a16:creationId xmlns:a16="http://schemas.microsoft.com/office/drawing/2014/main" id="{A9ACE704-8265-3810-6B71-60D40F95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4608512" cy="503237"/>
          </a:xfrm>
          <a:prstGeom prst="wedgeRoundRectCallout">
            <a:avLst>
              <a:gd name="adj1" fmla="val 54926"/>
              <a:gd name="adj2" fmla="val 804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6000" name="AutoShape 48">
            <a:extLst>
              <a:ext uri="{FF2B5EF4-FFF2-40B4-BE49-F238E27FC236}">
                <a16:creationId xmlns:a16="http://schemas.microsoft.com/office/drawing/2014/main" id="{6FF903CB-07D8-C2BC-8645-F8FD1E0F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49725"/>
            <a:ext cx="4248150" cy="576263"/>
          </a:xfrm>
          <a:prstGeom prst="wedgeRoundRectCallout">
            <a:avLst>
              <a:gd name="adj1" fmla="val 64273"/>
              <a:gd name="adj2" fmla="val -3512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6001" name="AutoShape 49">
            <a:extLst>
              <a:ext uri="{FF2B5EF4-FFF2-40B4-BE49-F238E27FC236}">
                <a16:creationId xmlns:a16="http://schemas.microsoft.com/office/drawing/2014/main" id="{517D0170-031C-C9ED-8A18-7CBCBFF8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4067175" cy="720725"/>
          </a:xfrm>
          <a:prstGeom prst="wedgeRoundRectCallout">
            <a:avLst>
              <a:gd name="adj1" fmla="val 55856"/>
              <a:gd name="adj2" fmla="val -22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6002" name="AutoShape 50">
            <a:extLst>
              <a:ext uri="{FF2B5EF4-FFF2-40B4-BE49-F238E27FC236}">
                <a16:creationId xmlns:a16="http://schemas.microsoft.com/office/drawing/2014/main" id="{7E5A94ED-A38B-9E0A-6A79-ABDFA9F9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89588"/>
            <a:ext cx="3563938" cy="576262"/>
          </a:xfrm>
          <a:prstGeom prst="wedgeRoundRectCallout">
            <a:avLst>
              <a:gd name="adj1" fmla="val 55569"/>
              <a:gd name="adj2" fmla="val -14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  <p:sp>
        <p:nvSpPr>
          <p:cNvPr id="126003" name="AutoShape 51">
            <a:extLst>
              <a:ext uri="{FF2B5EF4-FFF2-40B4-BE49-F238E27FC236}">
                <a16:creationId xmlns:a16="http://schemas.microsoft.com/office/drawing/2014/main" id="{D91B898C-D9FB-09D1-6028-7C922D5F5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2916238" cy="620712"/>
          </a:xfrm>
          <a:prstGeom prst="wedgeRoundRectCallout">
            <a:avLst>
              <a:gd name="adj1" fmla="val 59963"/>
              <a:gd name="adj2" fmla="val -2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u-HU" altLang="hu-H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74C084E5-B9B0-1D21-09F9-E51DC00D3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050" y="2924175"/>
            <a:ext cx="7345363" cy="619125"/>
          </a:xfrm>
        </p:spPr>
        <p:txBody>
          <a:bodyPr/>
          <a:lstStyle/>
          <a:p>
            <a:pPr algn="l"/>
            <a:r>
              <a:rPr lang="hu-HU" altLang="hu-HU" sz="2800"/>
              <a:t>		      </a:t>
            </a:r>
            <a:br>
              <a:rPr lang="hu-HU" altLang="hu-HU" sz="2800"/>
            </a:br>
            <a:r>
              <a:rPr lang="hu-HU" altLang="hu-HU" sz="2800"/>
              <a:t>      Margó Tivadar 1860 az</a:t>
            </a:r>
            <a:r>
              <a:rPr lang="hu-HU" altLang="hu-HU" sz="2000" i="1"/>
              <a:t> élettan tanára</a:t>
            </a:r>
            <a:r>
              <a:rPr lang="hu-HU" altLang="hu-HU" sz="2800"/>
              <a:t> </a:t>
            </a:r>
            <a:br>
              <a:rPr lang="hu-HU" altLang="hu-HU" sz="2800"/>
            </a:br>
            <a:br>
              <a:rPr lang="hu-HU" altLang="hu-HU" sz="2800"/>
            </a:br>
            <a:r>
              <a:rPr lang="hu-HU" altLang="hu-HU" sz="2800"/>
              <a:t>	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E63BC19-8D7A-52E4-3399-41950C84C5C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276475"/>
            <a:ext cx="1335087" cy="180022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Rectangle 13">
            <a:extLst>
              <a:ext uri="{FF2B5EF4-FFF2-40B4-BE49-F238E27FC236}">
                <a16:creationId xmlns:a16="http://schemas.microsoft.com/office/drawing/2014/main" id="{F771D240-000E-D960-E26E-951426EF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933825"/>
            <a:ext cx="65532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Poór Imre 1860-1861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655C9C6C-4046-B387-E8BF-96DA6BA2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1290637" cy="165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Rectangle 15">
            <a:extLst>
              <a:ext uri="{FF2B5EF4-FFF2-40B4-BE49-F238E27FC236}">
                <a16:creationId xmlns:a16="http://schemas.microsoft.com/office/drawing/2014/main" id="{3983564C-879B-892A-EED8-A4B9E7CCE4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4652963"/>
            <a:ext cx="6480175" cy="1512887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u-HU" altLang="hu-HU" sz="2000" b="1"/>
              <a:t>	</a:t>
            </a:r>
            <a:r>
              <a:rPr lang="hu-HU" altLang="hu-HU" sz="2000" i="1"/>
              <a:t>a belgyógyászat tanára</a:t>
            </a:r>
          </a:p>
          <a:p>
            <a:pPr>
              <a:buFontTx/>
              <a:buNone/>
            </a:pPr>
            <a:r>
              <a:rPr lang="hu-HU" altLang="hu-HU" sz="2000" b="1"/>
              <a:t>	</a:t>
            </a:r>
          </a:p>
          <a:p>
            <a:pPr>
              <a:buFontTx/>
              <a:buNone/>
            </a:pPr>
            <a:r>
              <a:rPr lang="hu-HU" altLang="hu-HU" sz="2000" b="1"/>
              <a:t>	</a:t>
            </a:r>
            <a:endParaRPr lang="hu-HU" altLang="hu-HU" sz="2000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55A04A58-CCBA-B0AB-3848-AA924B1A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376362" cy="180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5" name="Rectangle 17">
            <a:extLst>
              <a:ext uri="{FF2B5EF4-FFF2-40B4-BE49-F238E27FC236}">
                <a16:creationId xmlns:a16="http://schemas.microsoft.com/office/drawing/2014/main" id="{3B347D05-68CD-5F03-0081-C86848DE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82915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Schordann Zsigmond 1828-1860</a:t>
            </a: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4A506F5C-6117-58C7-6E98-C71F07DD6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765175"/>
            <a:ext cx="66246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2000"/>
              <a:t>	</a:t>
            </a:r>
            <a:r>
              <a:rPr lang="hu-HU" altLang="hu-HU" sz="2000" i="1"/>
              <a:t>az élettan tanára</a:t>
            </a:r>
            <a:r>
              <a:rPr lang="hu-HU" altLang="hu-HU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/>
              <a:t>	Megalapítja az orvoskari tanártestületi könyvtárat a lakásán.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000"/>
              <a:t>	(Felső Dunasor 5. sz. alatt)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>
                <a:solidFill>
                  <a:srgbClr val="FF3300"/>
                </a:solidFill>
              </a:rPr>
              <a:t>	</a:t>
            </a:r>
            <a:endParaRPr lang="hu-HU" altLang="hu-HU" sz="2000" i="1">
              <a:solidFill>
                <a:srgbClr val="FF3300"/>
              </a:solidFill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AD84CF59-7161-5F65-C6DD-AD17B900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6/34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B1BB6F-7BAA-F3D4-271A-02DE94D9C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hu-HU" altLang="hu-HU" sz="4000"/>
              <a:t>Semmelweis Ignác Fülöp 1861-1865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2D38232-4480-37DA-B6BC-9B65998ABB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557338"/>
            <a:ext cx="4752975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000" i="1"/>
              <a:t>a szülészet tanára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 i="1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000"/>
              <a:t>A kari könyvtárat „előző bérelt szállásáról” áthelyezi a Hatvani utcai orvosi épületbe.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000"/>
              <a:t>Tiszteletdíját állományfejlesztésre fordítja.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000"/>
              <a:t>Szerzők és szakok szerint lajstromozta a könyv- és folyóiratanyagokat, 1864-ben kiadja az első nyomtatott katalógust.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000"/>
          </a:p>
          <a:p>
            <a:pPr>
              <a:lnSpc>
                <a:spcPct val="90000"/>
              </a:lnSpc>
              <a:buFontTx/>
              <a:buNone/>
            </a:pPr>
            <a:endParaRPr lang="hu-HU" altLang="hu-HU" sz="1200"/>
          </a:p>
          <a:p>
            <a:pPr>
              <a:lnSpc>
                <a:spcPct val="90000"/>
              </a:lnSpc>
              <a:buFontTx/>
              <a:buNone/>
            </a:pPr>
            <a:endParaRPr lang="hu-HU" altLang="hu-HU" sz="120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A628DE3E-FDC4-E94D-AF86-DA633EE9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146425" cy="4248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75346415-1538-7F51-27AC-CAD12348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7/34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B6CF86-6040-588A-5948-0BF51A531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9144000" cy="417512"/>
          </a:xfrm>
        </p:spPr>
        <p:txBody>
          <a:bodyPr/>
          <a:lstStyle/>
          <a:p>
            <a:r>
              <a:rPr lang="hu-HU" altLang="hu-HU" sz="2400"/>
              <a:t>    </a:t>
            </a:r>
            <a:r>
              <a:rPr lang="hu-HU" altLang="hu-HU" sz="2800"/>
              <a:t>Scheuthauer Gusztáv 1891-1894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F183FD1-F987-1A83-15BD-A943516E56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2349500"/>
            <a:ext cx="5976938" cy="13668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</a:t>
            </a:r>
            <a:r>
              <a:rPr lang="hu-HU" altLang="hu-HU" sz="1600" i="1"/>
              <a:t>a kórbonctan tanára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1896-ban a Budapest Királyi Magyar Tudományegyetem Orvoskara díszdoktorává választotta.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	- Rudolf Virchof, Wilhelm Rous (diftéria) John Shaw Billings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2376B08F-A11C-4C60-28EC-CBCA3CA493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1130300" cy="1512888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68BCB637-A443-6384-5C31-3EE288CF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157788"/>
            <a:ext cx="1135062" cy="1511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D4F62D62-127C-42D3-D76C-57A2D77E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128712" cy="1512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1" name="Rectangle 13">
            <a:extLst>
              <a:ext uri="{FF2B5EF4-FFF2-40B4-BE49-F238E27FC236}">
                <a16:creationId xmlns:a16="http://schemas.microsoft.com/office/drawing/2014/main" id="{B26FE4E5-D2FB-5BE7-D389-F1D3E2E2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373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400">
                <a:solidFill>
                  <a:schemeClr val="tx2"/>
                </a:solidFill>
              </a:rPr>
              <a:t>Hőgyes Endre 1898-1905</a:t>
            </a: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14F4E861-5B27-B87B-792F-83C02731D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805488"/>
            <a:ext cx="46815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u-HU" altLang="hu-HU" sz="1600" i="1"/>
              <a:t>a kórtan tanára</a:t>
            </a:r>
          </a:p>
          <a:p>
            <a:pPr>
              <a:buFontTx/>
              <a:buNone/>
            </a:pPr>
            <a:endParaRPr lang="hu-HU" altLang="hu-HU" sz="1600"/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BADB7F55-8DDA-3168-DD5C-C331AD44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91440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400"/>
              <a:t>           Klug Nándor 1894-1898, 1905-1909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CFF8B366-FB0F-7344-9FC9-AA63B52B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933825"/>
            <a:ext cx="47529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u-HU" altLang="hu-HU" sz="1600" i="1"/>
              <a:t>az élettan tanára</a:t>
            </a:r>
          </a:p>
        </p:txBody>
      </p:sp>
      <p:pic>
        <p:nvPicPr>
          <p:cNvPr id="7185" name="Picture 17">
            <a:extLst>
              <a:ext uri="{FF2B5EF4-FFF2-40B4-BE49-F238E27FC236}">
                <a16:creationId xmlns:a16="http://schemas.microsoft.com/office/drawing/2014/main" id="{E0CD7433-BDB8-7232-DE1F-DEC33A09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1122362" cy="1439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6" name="Rectangle 18">
            <a:extLst>
              <a:ext uri="{FF2B5EF4-FFF2-40B4-BE49-F238E27FC236}">
                <a16:creationId xmlns:a16="http://schemas.microsoft.com/office/drawing/2014/main" id="{D7E00A5D-3CA0-9855-2DC9-B7EBD45A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4813"/>
            <a:ext cx="65532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hu-HU" altLang="hu-HU" sz="2800"/>
              <a:t>Jendrassik Jenő 1866-1891</a:t>
            </a:r>
            <a:br>
              <a:rPr lang="hu-HU" altLang="hu-HU" sz="2800"/>
            </a:br>
            <a:r>
              <a:rPr lang="hu-HU" altLang="hu-HU" sz="1600" i="1"/>
              <a:t>az élettani intézet létrehozója</a:t>
            </a:r>
            <a:br>
              <a:rPr lang="hu-HU" altLang="hu-HU" sz="1600"/>
            </a:br>
            <a:r>
              <a:rPr lang="hu-HU" altLang="hu-HU" sz="1600" b="1"/>
              <a:t>1876</a:t>
            </a:r>
            <a:r>
              <a:rPr lang="hu-HU" altLang="hu-HU" sz="1600"/>
              <a:t>-ban készült el az ország első nyilvános könyvtáraként a       Ferenciek terén álló új könyvtárépület, melyben a könyvtár azóta is működik. </a:t>
            </a:r>
            <a:br>
              <a:rPr lang="hu-HU" altLang="hu-HU" sz="1600"/>
            </a:br>
            <a:br>
              <a:rPr lang="hu-HU" altLang="hu-HU" sz="1600"/>
            </a:br>
            <a:endParaRPr lang="hu-HU" altLang="hu-HU" sz="1600" i="1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1E3EF2F2-1D76-5331-7779-E526B2607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8/34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0E3912A-8957-CD49-1516-0CCF35F1A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620712"/>
          </a:xfrm>
        </p:spPr>
        <p:txBody>
          <a:bodyPr/>
          <a:lstStyle/>
          <a:p>
            <a:r>
              <a:rPr lang="hu-HU" altLang="hu-HU" sz="2800"/>
              <a:t>Bókay Árpád 1909-1919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74D1EF74-5E05-DAF4-E199-ACBB3B4118F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1374775" cy="180022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Rectangle 4">
            <a:extLst>
              <a:ext uri="{FF2B5EF4-FFF2-40B4-BE49-F238E27FC236}">
                <a16:creationId xmlns:a16="http://schemas.microsoft.com/office/drawing/2014/main" id="{E024DCE2-169F-1245-9B6E-DD6BBF0BCF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476250"/>
            <a:ext cx="4752975" cy="1079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i="1"/>
              <a:t>a gyógyszertan tanára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F21DA44-40D8-FA3F-70CD-6BCEDA86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1376362" cy="180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1EF12885-8944-F83F-3F6A-155DCEF1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370012" cy="165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6D248F83-FC38-085A-3AFE-A141992EA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133600"/>
            <a:ext cx="6553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Nékám Lajos 1919-1929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B890D7C-8571-BA3F-E23B-9E08A1D4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708275"/>
            <a:ext cx="55435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i="1"/>
              <a:t>a bőrgyógyászat tanára, rektor 1931-32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60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/>
              <a:t>Az első világháborút követően súlyos válság: az amerikai Rockefeller alapítvány, illetve a vallás és közoktatási minisztérium rendszeres (1930-ig tartó) anyagi támogatását megszerezte a könyvtár számára  </a:t>
            </a:r>
            <a:br>
              <a:rPr lang="hu-HU" altLang="hu-HU" sz="1600"/>
            </a:br>
            <a:r>
              <a:rPr lang="hu-HU" altLang="hu-HU" sz="1600"/>
              <a:t>a műgyűjtő.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024B9E9F-2310-34E5-590A-EC3EAF41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797425"/>
            <a:ext cx="54006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hu-HU" altLang="hu-HU" sz="1600" i="1"/>
              <a:t>a kórbonctan tanára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1600"/>
              <a:t>1942 - A könytár az Üllői út 26 első emeletére költözik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1600"/>
              <a:t>1938 - 2000 db-os Győri Tibor magángyűjteménye a könyvtárba kerül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97649848-1985-3B97-04DE-E5A852967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9260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u-HU" altLang="hu-HU" sz="2800"/>
              <a:t>Balogh Ernő 1929-1945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A9A113E2-8209-CAFD-3FEE-94E5B63A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6338888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/>
              <a:t>9/34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1797</Words>
  <Application>Microsoft Office PowerPoint</Application>
  <PresentationFormat>Diavetítés a képernyőre (4:3 oldalarány)</PresentationFormat>
  <Paragraphs>271</Paragraphs>
  <Slides>34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7" baseType="lpstr">
      <vt:lpstr>Arial</vt:lpstr>
      <vt:lpstr>Bookman Old Style</vt:lpstr>
      <vt:lpstr>Alapértelmezett terv</vt:lpstr>
      <vt:lpstr>Képekben az orvosi könyvtár  180 éve </vt:lpstr>
      <vt:lpstr>Kezdetektől napjainkig Az orvosképzés  és az orvoskar könyvtára</vt:lpstr>
      <vt:lpstr>Kezdetektől napjainkig  a könyvtár helyszíne</vt:lpstr>
      <vt:lpstr>Könyvtárigazgatók</vt:lpstr>
      <vt:lpstr>PowerPoint-bemutató</vt:lpstr>
      <vt:lpstr>               Margó Tivadar 1860 az élettan tanára    </vt:lpstr>
      <vt:lpstr>Semmelweis Ignác Fülöp 1861-1865</vt:lpstr>
      <vt:lpstr>    Scheuthauer Gusztáv 1891-1894</vt:lpstr>
      <vt:lpstr>Bókay Árpád 1909-1919</vt:lpstr>
      <vt:lpstr>GIROLAMO MERCURIALE: DE MORBIS CUTANEIS ET OMNIBUS CORPORIS HUMANI EXCREMENTIS (1601)</vt:lpstr>
      <vt:lpstr>Mercuriale: De morbis cutaneis… (1601)</vt:lpstr>
      <vt:lpstr>Mercuriale: De morbis cutaneis… (1601)</vt:lpstr>
      <vt:lpstr>Olvasóterem, Üllői út 26. I. emelet  1942</vt:lpstr>
      <vt:lpstr>Olvasóterem, Üllői út 26. I. emelet  1942</vt:lpstr>
      <vt:lpstr>PowerPoint-bemutató</vt:lpstr>
      <vt:lpstr>PowerPoint-bemutató</vt:lpstr>
      <vt:lpstr> Issekutz Béla 1945-1951</vt:lpstr>
      <vt:lpstr>PowerPoint-bemutató</vt:lpstr>
      <vt:lpstr>PowerPoint-bemutató</vt:lpstr>
      <vt:lpstr>PowerPoint-bemutató</vt:lpstr>
      <vt:lpstr>PowerPoint-bemutató</vt:lpstr>
      <vt:lpstr>    Király Kálmán 1962-1963</vt:lpstr>
      <vt:lpstr>PowerPoint-bemutató</vt:lpstr>
      <vt:lpstr>PowerPoint-bemutató</vt:lpstr>
      <vt:lpstr>PowerPoint-bemutató</vt:lpstr>
      <vt:lpstr>PowerPoint-bemutató</vt:lpstr>
      <vt:lpstr>PowerPoint-bemutató</vt:lpstr>
      <vt:lpstr>A könyvtár honlapjai</vt:lpstr>
      <vt:lpstr>PowerPoint-bemutató</vt:lpstr>
      <vt:lpstr>PowerPoint-bemutató</vt:lpstr>
      <vt:lpstr>PowerPoint-bemutató</vt:lpstr>
      <vt:lpstr>PowerPoint-bemutató</vt:lpstr>
      <vt:lpstr>PowerPoint-bemutató</vt:lpstr>
      <vt:lpstr>Válogatás a felhasznált forrásokból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Margó Tivadar 1860</dc:title>
  <dc:creator>Skultéti Attila</dc:creator>
  <cp:lastModifiedBy>Csokonai Dániel (EOK Informatika)</cp:lastModifiedBy>
  <cp:revision>364</cp:revision>
  <dcterms:created xsi:type="dcterms:W3CDTF">2010-09-06T08:35:33Z</dcterms:created>
  <dcterms:modified xsi:type="dcterms:W3CDTF">2023-04-12T11:05:28Z</dcterms:modified>
</cp:coreProperties>
</file>