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73" r:id="rId6"/>
    <p:sldId id="267" r:id="rId7"/>
    <p:sldId id="277" r:id="rId8"/>
    <p:sldId id="268" r:id="rId9"/>
    <p:sldId id="266" r:id="rId10"/>
    <p:sldId id="272" r:id="rId11"/>
    <p:sldId id="271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83333" autoAdjust="0"/>
  </p:normalViewPr>
  <p:slideViewPr>
    <p:cSldViewPr>
      <p:cViewPr varScale="1">
        <p:scale>
          <a:sx n="62" d="100"/>
          <a:sy n="62" d="100"/>
        </p:scale>
        <p:origin x="-2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190D2A-E3C8-2CB2-602F-9489E8765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6D257C9-38A3-2C2D-97E0-BC08EEEDC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E96B462-0348-65B9-E4F9-F3B2B9493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C318D99-2E3F-2995-3DD5-460CD4DD5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1F92099-FA28-6716-F323-9DADF857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665D7-6905-4B3A-8886-099BFFEE7D6B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88215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430FCF-A8A6-593D-C0A9-95C5D215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805BACC-312B-EEF8-C90D-AA6E72129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B97BE5D-95DB-2620-96DE-FD1742E8A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F7B33F3-B3C7-58C0-FA80-94A90B96A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DED7237-A753-BA3E-0D59-A78504AF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D5BF3-5B98-4ABA-B6A4-618AB2E2171F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33003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9FE79E2-AD46-DECE-2839-0A21DF26F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B1AC2E0-ACEA-B550-73E9-5EFB525CC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74D49A4-757B-F201-9061-BCA786BA4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3097BF3-B01D-4B21-A863-40F12267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90E3257-9801-4FE5-252A-ADD49E14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5715D-8E32-4DFA-A745-B0438F53FD97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67464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79701D-C817-5CA9-CB42-A3584F67F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939C5F-933A-AA68-14FB-1EE042318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3E2C5EA-B909-7393-518E-0713FFE6A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F2C0C61-1DC6-4229-40C2-7E76AE9F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8F546EC-6271-04DD-3462-86239E37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57298-A0AF-4217-96C9-2919042A65B2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88666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876227-DC9E-A5BC-1DDD-F93475A99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6749D2B-9837-1AD8-E552-011CAF36B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E66ABCD-F44A-D883-11F0-6EC770A9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224E403-4F27-E60B-9627-8B2BAE9D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DE3EA55-33AF-552A-2F07-A64424EEF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89532-0BA4-4C65-9877-D75970D62045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71418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58207B-9887-3391-E994-79C7A362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1A49A5-2D18-295A-D5E0-E6BBB6780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318B293-307C-79B4-5507-6DDE0B325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15C3706-BA31-B2F5-9101-DFB5BF554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83361D1-3130-1D77-C1B3-E02BF503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FA27B1C-74B1-E9FF-700B-01836574B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408AE-A97E-4FE0-8C20-C823D89A9DC2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23081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F5BA07-6F58-A319-5801-978C7EB08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FC84041-9235-694C-E688-FE491A401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3CFFCB1-21F5-2B73-9124-1531A6C84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91904B6-E4B2-9658-74CE-BE4CA6219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E2910B0-ACD7-AF68-5B54-F5F6F3441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BE2885D-5552-CE36-2CA7-AE711ADCF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71C354E-77C0-6FFB-3CCA-81997D6B9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725731A-18D4-7B9E-3913-EE255324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6CF53-0D4B-4579-A531-BEBB5B8B6C44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95400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DA2814-ACDA-E74C-0C1E-FBEA6AFAB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DB7FC39-5AC1-D574-BD2F-861A093D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8E9AF32-8EAC-891D-3BBB-11AA60F05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1D58923-BB96-AC7C-2F2A-AD2CC6DD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3ED21-BD72-4F4C-85E8-F3E40E7E5319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76773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92516AC-0882-E540-8561-C393EA71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1BD8F6E-5E4A-7853-19BF-3CF2FEB19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50B63CA-CD8D-B488-E46A-8CE0C9C8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E2902-6993-4AF7-8A51-48D8C72CBFC6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51540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4AD608-426D-F9F6-71BD-0F8B5D23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A2A8F9-D87E-AA07-25BC-C482B7857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E1F6F3E-FBF4-0679-7B2C-78C7451A5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CDDEAA3-EAE3-F105-FB21-6C1AEA931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3D2DD5F-9FBF-EA90-A48F-C5D00D171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F96F869-5A54-07E7-BBC5-154504BB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920B0-3AD8-43C5-BE4E-03F6E4761F27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83253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33E843-9733-3000-B5E1-E45A19F05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1F084A90-EE24-F5BB-00AB-456082B6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5258F3D-97F1-9231-3F46-B6F89B35B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1985A82-27CA-1BDE-DD38-1850D7168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0FD3BF6-C958-7C70-FB25-3B0A9758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6C671AE-629B-C212-832B-2DA6F02B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AAAA2-DD5C-411D-8338-DF4B7AC6E2F5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7472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E7004C-18A6-FC19-FE48-C3441BDB5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4242DE7-E1AD-B6C5-EC02-82ABC5A5E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Mintaszöveg szerkesztése</a:t>
            </a:r>
          </a:p>
          <a:p>
            <a:pPr lvl="1"/>
            <a:r>
              <a:rPr lang="en-US" altLang="hu-HU"/>
              <a:t>Második szint</a:t>
            </a:r>
          </a:p>
          <a:p>
            <a:pPr lvl="2"/>
            <a:r>
              <a:rPr lang="en-US" altLang="hu-HU"/>
              <a:t>Harmadik szint</a:t>
            </a:r>
          </a:p>
          <a:p>
            <a:pPr lvl="3"/>
            <a:r>
              <a:rPr lang="en-US" altLang="hu-HU"/>
              <a:t>Negyedik szint</a:t>
            </a:r>
          </a:p>
          <a:p>
            <a:pPr lvl="4"/>
            <a:r>
              <a:rPr lang="en-US" altLang="hu-HU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67A1026-1467-08C7-4F46-E0480596A5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1831EF8-F490-CBC7-1189-8A460FAB04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hu-H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8345E4D-A357-1731-0613-75B21E2FDE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0DADEE0-49CD-4C21-9EB1-4DBDE7794212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67DDC87-67A1-40AC-0BDE-C6C0A79A2B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303463"/>
          </a:xfrm>
          <a:solidFill>
            <a:schemeClr val="accent2"/>
          </a:solidFill>
        </p:spPr>
        <p:txBody>
          <a:bodyPr anchor="ctr"/>
          <a:lstStyle/>
          <a:p>
            <a:br>
              <a:rPr lang="hu-HU" altLang="hu-HU" sz="4400" b="1">
                <a:solidFill>
                  <a:srgbClr val="00FF00"/>
                </a:solidFill>
                <a:latin typeface="Arial" panose="020B0604020202020204" pitchFamily="34" charset="0"/>
              </a:rPr>
            </a:br>
            <a:r>
              <a:rPr lang="hu-HU" altLang="hu-HU" sz="4400" b="1">
                <a:solidFill>
                  <a:srgbClr val="00FF00"/>
                </a:solidFill>
                <a:latin typeface="Arial" panose="020B0604020202020204" pitchFamily="34" charset="0"/>
              </a:rPr>
              <a:t>RÁCZ SÁMUEL (1744-</a:t>
            </a:r>
            <a:r>
              <a:rPr lang="hu-HU" altLang="hu-HU" sz="4400" b="1" u="sng">
                <a:solidFill>
                  <a:srgbClr val="00FF00"/>
                </a:solidFill>
                <a:latin typeface="Arial" panose="020B0604020202020204" pitchFamily="34" charset="0"/>
              </a:rPr>
              <a:t>1807</a:t>
            </a:r>
            <a:r>
              <a:rPr lang="hu-HU" altLang="hu-HU" sz="4400" b="1">
                <a:solidFill>
                  <a:srgbClr val="00FF00"/>
                </a:solidFill>
                <a:latin typeface="Arial" panose="020B0604020202020204" pitchFamily="34" charset="0"/>
              </a:rPr>
              <a:t>)</a:t>
            </a:r>
            <a:br>
              <a:rPr lang="hu-HU" altLang="hu-HU" sz="4400" b="1">
                <a:solidFill>
                  <a:srgbClr val="00FF00"/>
                </a:solidFill>
                <a:latin typeface="Arial" panose="020B0604020202020204" pitchFamily="34" charset="0"/>
              </a:rPr>
            </a:br>
            <a:r>
              <a:rPr lang="hu-HU" altLang="hu-HU" sz="4400" b="1">
                <a:solidFill>
                  <a:srgbClr val="00FF00"/>
                </a:solidFill>
                <a:latin typeface="Arial" panose="020B0604020202020204" pitchFamily="34" charset="0"/>
              </a:rPr>
              <a:t>EMLÉKEZETE</a:t>
            </a:r>
            <a:endParaRPr lang="en-US" altLang="hu-HU" sz="44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68091CD-2BDF-B9BD-2814-0551BD217E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349500"/>
            <a:ext cx="9144000" cy="4965700"/>
          </a:xfrm>
          <a:solidFill>
            <a:schemeClr val="accent2"/>
          </a:solidFill>
        </p:spPr>
        <p:txBody>
          <a:bodyPr/>
          <a:lstStyle/>
          <a:p>
            <a:endParaRPr lang="hu-HU" altLang="hu-HU" sz="3200" b="1" i="1">
              <a:solidFill>
                <a:srgbClr val="00FF00"/>
              </a:solidFill>
              <a:latin typeface="Arial" panose="020B0604020202020204" pitchFamily="34" charset="0"/>
            </a:endParaRPr>
          </a:p>
          <a:p>
            <a:r>
              <a:rPr lang="hu-HU" altLang="hu-HU" sz="3200" b="1" i="1">
                <a:solidFill>
                  <a:srgbClr val="00FF00"/>
                </a:solidFill>
                <a:latin typeface="Arial" panose="020B0604020202020204" pitchFamily="34" charset="0"/>
              </a:rPr>
              <a:t>Prof. emer. Dr. Monos Emil </a:t>
            </a:r>
          </a:p>
          <a:p>
            <a:r>
              <a:rPr lang="hu-HU" altLang="hu-HU" sz="2800" b="1">
                <a:solidFill>
                  <a:srgbClr val="00FF00"/>
                </a:solidFill>
                <a:latin typeface="Arial" panose="020B0604020202020204" pitchFamily="34" charset="0"/>
              </a:rPr>
              <a:t>Semmelweis Egyetem Humán Élettani Intézet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3528E43E-43DB-E1B9-879D-40501991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084763"/>
            <a:ext cx="5060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b="1" i="1">
                <a:solidFill>
                  <a:srgbClr val="00FF00"/>
                </a:solidFill>
              </a:rPr>
              <a:t>Semmelweis Egyetem Baráti Kör</a:t>
            </a:r>
          </a:p>
          <a:p>
            <a:r>
              <a:rPr lang="hu-HU" altLang="hu-HU" b="1" i="1">
                <a:solidFill>
                  <a:srgbClr val="00FF00"/>
                </a:solidFill>
              </a:rPr>
              <a:t>2007. szeptember 26.</a:t>
            </a:r>
            <a:endParaRPr lang="en-US" altLang="hu-HU" b="1" i="1">
              <a:solidFill>
                <a:srgbClr val="00FF00"/>
              </a:solidFill>
            </a:endParaRP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75C4C0B9-72C5-0402-1CBD-ABB9A6FA8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222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hu-HU" altLang="hu-HU">
              <a:latin typeface="Times New Roman" panose="02020603050405020304" pitchFamily="18" charset="0"/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21274B1F-83B9-F75B-387E-106B069CF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2032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1AC27D7F-47A2-8687-548D-C0ED31A13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4278313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4">
            <a:extLst>
              <a:ext uri="{FF2B5EF4-FFF2-40B4-BE49-F238E27FC236}">
                <a16:creationId xmlns:a16="http://schemas.microsoft.com/office/drawing/2014/main" id="{9A0E2895-651D-4736-964A-307B88C99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360363"/>
            <a:ext cx="3825875" cy="649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altLang="hu-HU" sz="2800">
                <a:solidFill>
                  <a:srgbClr val="00FF00"/>
                </a:solidFill>
              </a:rPr>
              <a:t>Az </a:t>
            </a:r>
            <a:r>
              <a:rPr lang="hu-HU" altLang="hu-HU" sz="2800" i="1">
                <a:solidFill>
                  <a:srgbClr val="00FF00"/>
                </a:solidFill>
              </a:rPr>
              <a:t>International Union of Physiological Sciences</a:t>
            </a:r>
            <a:r>
              <a:rPr lang="hu-HU" altLang="hu-HU" sz="2800">
                <a:solidFill>
                  <a:srgbClr val="00FF00"/>
                </a:solidFill>
              </a:rPr>
              <a:t> – </a:t>
            </a:r>
          </a:p>
          <a:p>
            <a:pPr algn="ctr"/>
            <a:r>
              <a:rPr lang="hu-HU" altLang="hu-HU" sz="2800">
                <a:solidFill>
                  <a:srgbClr val="FFFF00"/>
                </a:solidFill>
              </a:rPr>
              <a:t>IUPS </a:t>
            </a:r>
            <a:r>
              <a:rPr lang="hu-HU" altLang="hu-HU">
                <a:solidFill>
                  <a:srgbClr val="FFFF00"/>
                </a:solidFill>
              </a:rPr>
              <a:t>–</a:t>
            </a:r>
            <a:r>
              <a:rPr lang="hu-HU" altLang="hu-HU" sz="2800">
                <a:solidFill>
                  <a:srgbClr val="FFFF00"/>
                </a:solidFill>
              </a:rPr>
              <a:t> Budapesten 1980-ban megrendezett 28-ik világkongresszusának</a:t>
            </a:r>
            <a:r>
              <a:rPr lang="hu-HU" altLang="hu-HU" sz="2800">
                <a:solidFill>
                  <a:srgbClr val="00FF00"/>
                </a:solidFill>
              </a:rPr>
              <a:t> anyagát összefoglaló kiadvány 36 kötetének egyike tartalmaz szemelvényeket Rácz Sámuel élettan könyvéből a korabeli </a:t>
            </a:r>
            <a:r>
              <a:rPr lang="hu-HU" altLang="hu-HU" sz="2800" i="1">
                <a:solidFill>
                  <a:srgbClr val="00FF00"/>
                </a:solidFill>
              </a:rPr>
              <a:t>„Oxford English”-</a:t>
            </a:r>
            <a:r>
              <a:rPr lang="hu-HU" altLang="hu-HU" sz="2800">
                <a:solidFill>
                  <a:srgbClr val="00FF00"/>
                </a:solidFill>
              </a:rPr>
              <a:t>nek</a:t>
            </a:r>
            <a:r>
              <a:rPr lang="hu-HU" altLang="hu-HU" sz="2800" i="1">
                <a:solidFill>
                  <a:srgbClr val="00FF00"/>
                </a:solidFill>
              </a:rPr>
              <a:t> </a:t>
            </a:r>
            <a:r>
              <a:rPr lang="hu-HU" altLang="hu-HU" sz="2800">
                <a:solidFill>
                  <a:srgbClr val="00FF00"/>
                </a:solidFill>
              </a:rPr>
              <a:t>megfelelő fordításban.</a:t>
            </a:r>
            <a:endParaRPr lang="en-US" altLang="hu-HU" sz="28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>
            <a:extLst>
              <a:ext uri="{FF2B5EF4-FFF2-40B4-BE49-F238E27FC236}">
                <a16:creationId xmlns:a16="http://schemas.microsoft.com/office/drawing/2014/main" id="{52D35765-4B5B-3817-90BE-9B9FB4503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0"/>
            <a:ext cx="4702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A0CDF7B9-EB43-365A-3F11-83658164A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-1447800"/>
            <a:ext cx="73152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 Box 4">
            <a:extLst>
              <a:ext uri="{FF2B5EF4-FFF2-40B4-BE49-F238E27FC236}">
                <a16:creationId xmlns:a16="http://schemas.microsoft.com/office/drawing/2014/main" id="{5B404633-30BA-E885-096A-F23734BC3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325" y="1905000"/>
            <a:ext cx="374967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altLang="hu-HU" sz="3200" b="1">
                <a:solidFill>
                  <a:srgbClr val="00FF00"/>
                </a:solidFill>
              </a:rPr>
              <a:t>Magyar Élettani Társaság:</a:t>
            </a:r>
          </a:p>
          <a:p>
            <a:pPr algn="ctr"/>
            <a:endParaRPr lang="hu-HU" altLang="hu-HU" sz="3200" b="1">
              <a:solidFill>
                <a:srgbClr val="00FF00"/>
              </a:solidFill>
            </a:endParaRPr>
          </a:p>
          <a:p>
            <a:pPr algn="ctr"/>
            <a:r>
              <a:rPr lang="hu-HU" altLang="hu-HU" sz="3200" b="1">
                <a:solidFill>
                  <a:srgbClr val="FFFF00"/>
                </a:solidFill>
              </a:rPr>
              <a:t>RÁCZ SÁMUEL EMLÉKÉREM</a:t>
            </a:r>
            <a:endParaRPr lang="en-US" altLang="hu-HU" sz="32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0E7C9C7E-14DB-EB05-5E76-5727EFE76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0"/>
            <a:ext cx="8778875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altLang="hu-HU" b="1">
                <a:solidFill>
                  <a:srgbClr val="FFFF00"/>
                </a:solidFill>
                <a:latin typeface="Times New Roman" panose="02020603050405020304" pitchFamily="18" charset="0"/>
              </a:rPr>
              <a:t>IRODALOM</a:t>
            </a:r>
          </a:p>
          <a:p>
            <a:r>
              <a:rPr lang="hu-HU" altLang="hu-HU" sz="1800">
                <a:solidFill>
                  <a:srgbClr val="00FF00"/>
                </a:solidFill>
                <a:cs typeface="Times New Roman" panose="02020603050405020304" pitchFamily="18" charset="0"/>
              </a:rPr>
              <a:t> </a:t>
            </a:r>
            <a:endParaRPr lang="en-US" altLang="hu-HU" sz="1800">
              <a:solidFill>
                <a:srgbClr val="00FF00"/>
              </a:solidFill>
              <a:cs typeface="Times New Roman" panose="02020603050405020304" pitchFamily="18" charset="0"/>
            </a:endParaRPr>
          </a:p>
          <a:p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H</a:t>
            </a:r>
            <a:r>
              <a:rPr lang="hu-HU" altLang="hu-HU" sz="1800" b="1">
                <a:solidFill>
                  <a:srgbClr val="00FF00"/>
                </a:solidFill>
              </a:rPr>
              <a:t>ŐGYES</a:t>
            </a:r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 E</a:t>
            </a:r>
            <a:r>
              <a:rPr lang="hu-HU" altLang="hu-HU" sz="1800" b="1">
                <a:solidFill>
                  <a:srgbClr val="00FF00"/>
                </a:solidFill>
              </a:rPr>
              <a:t>NDRE</a:t>
            </a:r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: </a:t>
            </a:r>
            <a:r>
              <a:rPr lang="hu-HU" altLang="hu-HU" sz="1800" b="1" i="1">
                <a:solidFill>
                  <a:srgbClr val="FFFF00"/>
                </a:solidFill>
                <a:cs typeface="Times New Roman" panose="02020603050405020304" pitchFamily="18" charset="0"/>
              </a:rPr>
              <a:t>Milleneumi Emlékkönyv a budapesti kir. Tud. Egyetem orvosi karának múltjáról és jelenéről.</a:t>
            </a:r>
            <a:endParaRPr lang="en-US" altLang="hu-HU" sz="1800" b="1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Budapest, </a:t>
            </a:r>
            <a:r>
              <a:rPr lang="hu-HU" altLang="hu-HU" sz="1800" b="1">
                <a:solidFill>
                  <a:srgbClr val="FFFF00"/>
                </a:solidFill>
                <a:cs typeface="Times New Roman" panose="02020603050405020304" pitchFamily="18" charset="0"/>
              </a:rPr>
              <a:t>1896.</a:t>
            </a:r>
            <a:endParaRPr lang="en-US" altLang="hu-HU" sz="1800" b="1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 </a:t>
            </a:r>
            <a:endParaRPr lang="en-US" altLang="hu-HU" sz="1800" b="1">
              <a:solidFill>
                <a:srgbClr val="00FF00"/>
              </a:solidFill>
              <a:cs typeface="Times New Roman" panose="02020603050405020304" pitchFamily="18" charset="0"/>
            </a:endParaRPr>
          </a:p>
          <a:p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KÁTAI GÁBOR: </a:t>
            </a:r>
            <a:r>
              <a:rPr lang="hu-HU" altLang="hu-HU" sz="1800" b="1">
                <a:solidFill>
                  <a:srgbClr val="FFFF00"/>
                </a:solidFill>
                <a:cs typeface="Times New Roman" panose="02020603050405020304" pitchFamily="18" charset="0"/>
              </a:rPr>
              <a:t>Rácz Sámuel (1744-1807).</a:t>
            </a:r>
            <a:endParaRPr lang="en-US" altLang="hu-HU" sz="1800" b="1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Vasárnapi Újság </a:t>
            </a:r>
            <a:r>
              <a:rPr lang="hu-HU" altLang="hu-HU" sz="1800" b="1">
                <a:solidFill>
                  <a:srgbClr val="FFFF00"/>
                </a:solidFill>
                <a:cs typeface="Times New Roman" panose="02020603050405020304" pitchFamily="18" charset="0"/>
              </a:rPr>
              <a:t>1854-1860,</a:t>
            </a:r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 http://epa.oszk.hu</a:t>
            </a:r>
            <a:endParaRPr lang="en-US" altLang="hu-HU" sz="1800" b="1">
              <a:solidFill>
                <a:srgbClr val="00FF00"/>
              </a:solidFill>
              <a:cs typeface="Times New Roman" panose="02020603050405020304" pitchFamily="18" charset="0"/>
            </a:endParaRPr>
          </a:p>
          <a:p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 </a:t>
            </a:r>
            <a:endParaRPr lang="en-US" altLang="hu-HU" sz="1800" b="1">
              <a:solidFill>
                <a:srgbClr val="00FF00"/>
              </a:solidFill>
              <a:cs typeface="Times New Roman" panose="02020603050405020304" pitchFamily="18" charset="0"/>
            </a:endParaRPr>
          </a:p>
          <a:p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K</a:t>
            </a:r>
            <a:r>
              <a:rPr lang="hu-HU" altLang="hu-HU" sz="1800" b="1">
                <a:solidFill>
                  <a:srgbClr val="00FF00"/>
                </a:solidFill>
              </a:rPr>
              <a:t>ISS</a:t>
            </a:r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 L</a:t>
            </a:r>
            <a:r>
              <a:rPr lang="hu-HU" altLang="hu-HU" sz="1800" b="1">
                <a:solidFill>
                  <a:srgbClr val="00FF00"/>
                </a:solidFill>
              </a:rPr>
              <a:t>ÁSZLÓ</a:t>
            </a:r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: </a:t>
            </a:r>
            <a:r>
              <a:rPr lang="hu-HU" altLang="hu-HU" sz="1800" b="1" i="1">
                <a:solidFill>
                  <a:srgbClr val="FFFF00"/>
                </a:solidFill>
                <a:cs typeface="Times New Roman" panose="02020603050405020304" pitchFamily="18" charset="0"/>
              </a:rPr>
              <a:t>A kísérletező Rácz Sámuel (1744-1807). Adalék az élettan első magyar professzorának tudományos tevékenységéhez.</a:t>
            </a:r>
            <a:endParaRPr lang="en-US" altLang="hu-HU" sz="1800" b="1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Orvosi Hetilap 138: 2134, </a:t>
            </a:r>
            <a:r>
              <a:rPr lang="hu-HU" altLang="hu-HU" sz="1800" b="1">
                <a:solidFill>
                  <a:srgbClr val="FFFF00"/>
                </a:solidFill>
                <a:cs typeface="Times New Roman" panose="02020603050405020304" pitchFamily="18" charset="0"/>
              </a:rPr>
              <a:t>1997.</a:t>
            </a:r>
            <a:endParaRPr lang="en-US" altLang="hu-HU" sz="1800" b="1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 </a:t>
            </a:r>
            <a:endParaRPr lang="en-US" altLang="hu-HU" sz="1800" b="1">
              <a:solidFill>
                <a:srgbClr val="00FF00"/>
              </a:solidFill>
              <a:cs typeface="Times New Roman" panose="02020603050405020304" pitchFamily="18" charset="0"/>
            </a:endParaRPr>
          </a:p>
          <a:p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K</a:t>
            </a:r>
            <a:r>
              <a:rPr lang="hu-HU" altLang="hu-HU" sz="1800" b="1">
                <a:solidFill>
                  <a:srgbClr val="00FF00"/>
                </a:solidFill>
              </a:rPr>
              <a:t>ISS</a:t>
            </a:r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  L</a:t>
            </a:r>
            <a:r>
              <a:rPr lang="hu-HU" altLang="hu-HU" sz="1800" b="1">
                <a:solidFill>
                  <a:srgbClr val="00FF00"/>
                </a:solidFill>
              </a:rPr>
              <a:t>ÁSZLÓ</a:t>
            </a:r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: </a:t>
            </a:r>
            <a:r>
              <a:rPr lang="hu-HU" altLang="hu-HU" sz="1800" b="1" i="1">
                <a:solidFill>
                  <a:srgbClr val="FFFF00"/>
                </a:solidFill>
                <a:cs typeface="Times New Roman" panose="02020603050405020304" pitchFamily="18" charset="0"/>
              </a:rPr>
              <a:t>Rácz Sámuel (1744-1807) szerepe a nyirokkeringés kutatásában.</a:t>
            </a:r>
            <a:endParaRPr lang="en-US" altLang="hu-HU" sz="1800" b="1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Orvostörténeti Közlemények 51: 181-190, </a:t>
            </a:r>
            <a:r>
              <a:rPr lang="hu-HU" altLang="hu-HU" sz="1800" b="1">
                <a:solidFill>
                  <a:srgbClr val="FFFF00"/>
                </a:solidFill>
                <a:cs typeface="Times New Roman" panose="02020603050405020304" pitchFamily="18" charset="0"/>
              </a:rPr>
              <a:t>2006.</a:t>
            </a:r>
            <a:endParaRPr lang="en-US" altLang="hu-HU" sz="1800" b="1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 </a:t>
            </a:r>
            <a:endParaRPr lang="en-US" altLang="hu-HU" sz="1800" b="1">
              <a:solidFill>
                <a:srgbClr val="00FF00"/>
              </a:solidFill>
              <a:cs typeface="Times New Roman" panose="02020603050405020304" pitchFamily="18" charset="0"/>
            </a:endParaRPr>
          </a:p>
          <a:p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K</a:t>
            </a:r>
            <a:r>
              <a:rPr lang="hu-HU" altLang="hu-HU" sz="1800" b="1">
                <a:solidFill>
                  <a:srgbClr val="00FF00"/>
                </a:solidFill>
              </a:rPr>
              <a:t>OVÁCH</a:t>
            </a:r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 A</a:t>
            </a:r>
            <a:r>
              <a:rPr lang="hu-HU" altLang="hu-HU" sz="1800" b="1">
                <a:solidFill>
                  <a:srgbClr val="00FF00"/>
                </a:solidFill>
              </a:rPr>
              <a:t>RISZTID és</a:t>
            </a:r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 S</a:t>
            </a:r>
            <a:r>
              <a:rPr lang="hu-HU" altLang="hu-HU" sz="1800" b="1">
                <a:solidFill>
                  <a:srgbClr val="00FF00"/>
                </a:solidFill>
              </a:rPr>
              <a:t>CHULTHEISZ</a:t>
            </a:r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 E</a:t>
            </a:r>
            <a:r>
              <a:rPr lang="hu-HU" altLang="hu-HU" sz="1800" b="1">
                <a:solidFill>
                  <a:srgbClr val="00FF00"/>
                </a:solidFill>
              </a:rPr>
              <a:t>MIL</a:t>
            </a:r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: </a:t>
            </a:r>
            <a:r>
              <a:rPr lang="hu-HU" altLang="hu-HU" sz="1800" b="1" i="1">
                <a:solidFill>
                  <a:srgbClr val="FFFF00"/>
                </a:solidFill>
                <a:cs typeface="Times New Roman" panose="02020603050405020304" pitchFamily="18" charset="0"/>
              </a:rPr>
              <a:t>A Physiologiának rövid sommája – A short summation of physiology. The first book of physiology in Hungarian.</a:t>
            </a:r>
            <a:endParaRPr lang="en-US" altLang="hu-HU" sz="1800" b="1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In: Adv. Physiol. Sci. Vol. 21, „History of Physiology”, Pergamon Press – Akadémiai Kiadó, Budapest, </a:t>
            </a:r>
            <a:r>
              <a:rPr lang="hu-HU" altLang="hu-HU" sz="1800" b="1">
                <a:solidFill>
                  <a:srgbClr val="FFFF00"/>
                </a:solidFill>
                <a:cs typeface="Times New Roman" panose="02020603050405020304" pitchFamily="18" charset="0"/>
              </a:rPr>
              <a:t>1981.</a:t>
            </a:r>
            <a:endParaRPr lang="en-US" altLang="hu-HU" sz="1800" b="1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 </a:t>
            </a:r>
            <a:endParaRPr lang="en-US" altLang="hu-HU" sz="1800" b="1">
              <a:solidFill>
                <a:srgbClr val="00FF00"/>
              </a:solidFill>
              <a:cs typeface="Times New Roman" panose="02020603050405020304" pitchFamily="18" charset="0"/>
            </a:endParaRPr>
          </a:p>
          <a:p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M</a:t>
            </a:r>
            <a:r>
              <a:rPr lang="hu-HU" altLang="hu-HU" sz="1800" b="1">
                <a:solidFill>
                  <a:srgbClr val="00FF00"/>
                </a:solidFill>
              </a:rPr>
              <a:t>ONOS</a:t>
            </a:r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 E</a:t>
            </a:r>
            <a:r>
              <a:rPr lang="hu-HU" altLang="hu-HU" sz="1800" b="1">
                <a:solidFill>
                  <a:srgbClr val="00FF00"/>
                </a:solidFill>
              </a:rPr>
              <a:t>MIL</a:t>
            </a:r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: </a:t>
            </a:r>
            <a:r>
              <a:rPr lang="hu-HU" altLang="hu-HU" sz="1800" b="1" i="1">
                <a:solidFill>
                  <a:srgbClr val="FFFF00"/>
                </a:solidFill>
                <a:cs typeface="Times New Roman" panose="02020603050405020304" pitchFamily="18" charset="0"/>
              </a:rPr>
              <a:t>200 éves az első magyar nyelvű élettankönyv.</a:t>
            </a:r>
            <a:endParaRPr lang="en-US" altLang="hu-HU" sz="1800" b="1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r>
              <a:rPr lang="hu-HU" altLang="hu-HU" sz="1800" b="1">
                <a:solidFill>
                  <a:srgbClr val="00FF00"/>
                </a:solidFill>
                <a:cs typeface="Times New Roman" panose="02020603050405020304" pitchFamily="18" charset="0"/>
              </a:rPr>
              <a:t>Orvosi Hetilap 130: 2803-2804, </a:t>
            </a:r>
            <a:r>
              <a:rPr lang="hu-HU" altLang="hu-HU" sz="1800" b="1">
                <a:solidFill>
                  <a:srgbClr val="FFFF00"/>
                </a:solidFill>
                <a:cs typeface="Times New Roman" panose="02020603050405020304" pitchFamily="18" charset="0"/>
              </a:rPr>
              <a:t>1989.</a:t>
            </a:r>
            <a:endParaRPr lang="en-US" altLang="hu-HU" sz="1800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FA641370-70BE-DCC6-F8E4-774ED00E0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8702675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altLang="hu-HU" sz="3600" b="1" i="1">
                <a:solidFill>
                  <a:srgbClr val="FFFF00"/>
                </a:solidFill>
                <a:latin typeface="Bradley Hand ITC" panose="03070402050302030203" pitchFamily="66" charset="0"/>
              </a:rPr>
              <a:t>„Nem tudom, melly titkos tűz nyughatatlankodik szívemben, hogy miólta létemet kezdettem esmérni, eltökéllett szándékom Édes Nemzetemnek hasznára szentelni tsekély tehetségemet?”</a:t>
            </a:r>
          </a:p>
          <a:p>
            <a:pPr algn="ctr"/>
            <a:endParaRPr lang="hu-HU" altLang="hu-HU" sz="3600" b="1" i="1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hu-HU" altLang="hu-HU" sz="2800">
                <a:solidFill>
                  <a:srgbClr val="00FF99"/>
                </a:solidFill>
              </a:rPr>
              <a:t>(Rácz Sámuel : </a:t>
            </a:r>
            <a:r>
              <a:rPr lang="hu-HU" altLang="hu-HU" sz="2800" i="1">
                <a:solidFill>
                  <a:srgbClr val="00FF99"/>
                </a:solidFill>
              </a:rPr>
              <a:t>Orvosi tanítás</a:t>
            </a:r>
            <a:r>
              <a:rPr lang="hu-HU" altLang="hu-HU" sz="2800">
                <a:solidFill>
                  <a:srgbClr val="00FF99"/>
                </a:solidFill>
              </a:rPr>
              <a:t>)</a:t>
            </a:r>
          </a:p>
          <a:p>
            <a:pPr algn="ctr"/>
            <a:endParaRPr lang="en-US" altLang="hu-HU" sz="3200">
              <a:solidFill>
                <a:srgbClr val="00FF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>
            <a:extLst>
              <a:ext uri="{FF2B5EF4-FFF2-40B4-BE49-F238E27FC236}">
                <a16:creationId xmlns:a16="http://schemas.microsoft.com/office/drawing/2014/main" id="{D7E60062-C372-9093-20DF-2E05E30745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27550" y="260350"/>
          <a:ext cx="3906838" cy="626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10" r:id="rId2" imgW="2920635" imgH="5003175" progId="CorelPhotoPaint.Image.10">
                  <p:embed/>
                </p:oleObj>
              </mc:Choice>
              <mc:Fallback>
                <p:oleObj name="CorelPhotoPaint.Image.10" r:id="rId2" imgW="2920635" imgH="5003175" progId="CorelPhotoPaint.Image.1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260350"/>
                        <a:ext cx="3906838" cy="6262688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FF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ext Box 3">
            <a:extLst>
              <a:ext uri="{FF2B5EF4-FFF2-40B4-BE49-F238E27FC236}">
                <a16:creationId xmlns:a16="http://schemas.microsoft.com/office/drawing/2014/main" id="{9FF9B321-28CC-D2F3-A28E-A4D4E29BE53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468313" y="763588"/>
            <a:ext cx="3467100" cy="48450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altLang="hu-HU" sz="2800" b="1">
                <a:solidFill>
                  <a:srgbClr val="00FF00"/>
                </a:solidFill>
              </a:rPr>
              <a:t>Rácz Sámuel 1789-ben adta ki</a:t>
            </a:r>
            <a:r>
              <a:rPr lang="en-US" altLang="hu-HU" sz="2800" b="1">
                <a:solidFill>
                  <a:srgbClr val="00FF00"/>
                </a:solidFill>
              </a:rPr>
              <a:t> </a:t>
            </a:r>
            <a:r>
              <a:rPr lang="hu-HU" altLang="hu-HU" b="1" i="1">
                <a:solidFill>
                  <a:srgbClr val="FFFF00"/>
                </a:solidFill>
              </a:rPr>
              <a:t>„A physiologiának rövid sommája</a:t>
            </a:r>
            <a:r>
              <a:rPr lang="hu-HU" altLang="hu-HU" b="1">
                <a:solidFill>
                  <a:srgbClr val="FFFF00"/>
                </a:solidFill>
              </a:rPr>
              <a:t>” </a:t>
            </a:r>
            <a:r>
              <a:rPr lang="hu-HU" altLang="hu-HU" b="1">
                <a:solidFill>
                  <a:srgbClr val="00FF00"/>
                </a:solidFill>
              </a:rPr>
              <a:t>c. művét</a:t>
            </a:r>
            <a:r>
              <a:rPr lang="hu-HU" altLang="hu-HU" b="1">
                <a:solidFill>
                  <a:srgbClr val="FFFF00"/>
                </a:solidFill>
              </a:rPr>
              <a:t> </a:t>
            </a:r>
            <a:r>
              <a:rPr lang="hu-HU" altLang="hu-HU" b="1">
                <a:solidFill>
                  <a:srgbClr val="00FF00"/>
                </a:solidFill>
              </a:rPr>
              <a:t>(Pest, 258 oldal),</a:t>
            </a:r>
            <a:r>
              <a:rPr lang="hu-HU" altLang="hu-HU" b="1">
                <a:solidFill>
                  <a:srgbClr val="FFFF00"/>
                </a:solidFill>
              </a:rPr>
              <a:t> </a:t>
            </a:r>
            <a:r>
              <a:rPr lang="hu-HU" altLang="hu-HU" b="1">
                <a:solidFill>
                  <a:srgbClr val="00FF00"/>
                </a:solidFill>
              </a:rPr>
              <a:t>mely</a:t>
            </a:r>
            <a:r>
              <a:rPr lang="hu-HU" altLang="hu-HU">
                <a:solidFill>
                  <a:srgbClr val="00FF00"/>
                </a:solidFill>
              </a:rPr>
              <a:t> </a:t>
            </a:r>
            <a:r>
              <a:rPr lang="hu-HU" altLang="hu-HU" sz="2800" b="1">
                <a:solidFill>
                  <a:srgbClr val="00FF00"/>
                </a:solidFill>
              </a:rPr>
              <a:t>az </a:t>
            </a:r>
          </a:p>
          <a:p>
            <a:pPr algn="ctr"/>
            <a:r>
              <a:rPr lang="hu-HU" altLang="hu-HU" sz="2800" b="1">
                <a:solidFill>
                  <a:srgbClr val="FFFF00"/>
                </a:solidFill>
              </a:rPr>
              <a:t>első magyar nyelvű </a:t>
            </a:r>
          </a:p>
          <a:p>
            <a:pPr algn="ctr"/>
            <a:r>
              <a:rPr lang="hu-HU" altLang="hu-HU" sz="2800" b="1">
                <a:solidFill>
                  <a:srgbClr val="FFFF00"/>
                </a:solidFill>
              </a:rPr>
              <a:t>élettan könyv,</a:t>
            </a:r>
            <a:r>
              <a:rPr lang="hu-HU" altLang="hu-HU" sz="2800" b="1">
                <a:solidFill>
                  <a:srgbClr val="00FF00"/>
                </a:solidFill>
              </a:rPr>
              <a:t> </a:t>
            </a:r>
            <a:r>
              <a:rPr lang="hu-HU" altLang="hu-HU" b="1">
                <a:solidFill>
                  <a:srgbClr val="00FF00"/>
                </a:solidFill>
              </a:rPr>
              <a:t>egyben </a:t>
            </a:r>
            <a:r>
              <a:rPr lang="hu-HU" altLang="hu-HU" b="1" i="1">
                <a:solidFill>
                  <a:srgbClr val="00FF00"/>
                </a:solidFill>
              </a:rPr>
              <a:t>az </a:t>
            </a:r>
          </a:p>
          <a:p>
            <a:pPr algn="ctr"/>
            <a:r>
              <a:rPr lang="hu-HU" altLang="hu-HU" b="1" i="1" u="sng">
                <a:solidFill>
                  <a:srgbClr val="FFFF00"/>
                </a:solidFill>
              </a:rPr>
              <a:t>első magyar nyelvű egyetemi tankönyv</a:t>
            </a:r>
            <a:r>
              <a:rPr lang="hu-HU" altLang="hu-HU" b="1">
                <a:solidFill>
                  <a:srgbClr val="00FF00"/>
                </a:solidFill>
              </a:rPr>
              <a:t>.</a:t>
            </a:r>
            <a:r>
              <a:rPr lang="hu-HU" altLang="hu-HU"/>
              <a:t> </a:t>
            </a:r>
            <a:endParaRPr lang="hu-HU" altLang="hu-HU" sz="2800" b="1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BC0495F4-39D3-2BCC-B69B-7C9364B03D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385763"/>
          <a:ext cx="3776663" cy="608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10" r:id="rId2" imgW="3619048" imgH="6057143" progId="CorelPhotoPaint.Image.10">
                  <p:embed/>
                </p:oleObj>
              </mc:Choice>
              <mc:Fallback>
                <p:oleObj name="CorelPhotoPaint.Image.10" r:id="rId2" imgW="3619048" imgH="6057143" progId="CorelPhotoPaint.Image.1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5763"/>
                        <a:ext cx="3776663" cy="6084887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FF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3">
            <a:extLst>
              <a:ext uri="{FF2B5EF4-FFF2-40B4-BE49-F238E27FC236}">
                <a16:creationId xmlns:a16="http://schemas.microsoft.com/office/drawing/2014/main" id="{2BDADC43-62C4-6200-9EF9-E074370A341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4572000" y="193675"/>
            <a:ext cx="3971925" cy="57054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altLang="hu-HU" sz="2500" b="1" i="1">
                <a:solidFill>
                  <a:srgbClr val="FFFF00"/>
                </a:solidFill>
              </a:rPr>
              <a:t>Rácz Sámuel</a:t>
            </a:r>
            <a:r>
              <a:rPr lang="hu-HU" altLang="hu-HU" sz="2500" b="1">
                <a:solidFill>
                  <a:srgbClr val="FFFF00"/>
                </a:solidFill>
              </a:rPr>
              <a:t> portréja</a:t>
            </a:r>
            <a:r>
              <a:rPr lang="hu-HU" altLang="hu-HU" sz="2500" b="1">
                <a:solidFill>
                  <a:srgbClr val="00FF00"/>
                </a:solidFill>
              </a:rPr>
              <a:t> </a:t>
            </a:r>
          </a:p>
          <a:p>
            <a:pPr algn="ctr"/>
            <a:r>
              <a:rPr lang="hu-HU" altLang="hu-HU" sz="2500" b="1" i="1">
                <a:solidFill>
                  <a:srgbClr val="00FF00"/>
                </a:solidFill>
              </a:rPr>
              <a:t>„A physiologiának rövid sommája”</a:t>
            </a:r>
            <a:r>
              <a:rPr lang="hu-HU" altLang="hu-HU" sz="2500" b="1">
                <a:solidFill>
                  <a:srgbClr val="00FF00"/>
                </a:solidFill>
              </a:rPr>
              <a:t> c. könyvéből </a:t>
            </a:r>
          </a:p>
          <a:p>
            <a:pPr algn="ctr"/>
            <a:r>
              <a:rPr lang="hu-HU" altLang="hu-HU" sz="2500" b="1" i="1">
                <a:solidFill>
                  <a:srgbClr val="00FF00"/>
                </a:solidFill>
              </a:rPr>
              <a:t>„melyet a magyar olvasóknak hasznára”</a:t>
            </a:r>
            <a:r>
              <a:rPr lang="hu-HU" altLang="hu-HU" sz="2500" b="1">
                <a:solidFill>
                  <a:srgbClr val="00FF00"/>
                </a:solidFill>
              </a:rPr>
              <a:t> adott ki. </a:t>
            </a:r>
          </a:p>
          <a:p>
            <a:pPr algn="ctr"/>
            <a:r>
              <a:rPr lang="hu-HU" altLang="hu-HU" sz="2500" b="1">
                <a:solidFill>
                  <a:srgbClr val="00FF00"/>
                </a:solidFill>
              </a:rPr>
              <a:t>Rácz professzor definíciója szerint </a:t>
            </a:r>
          </a:p>
          <a:p>
            <a:pPr algn="ctr"/>
            <a:r>
              <a:rPr lang="hu-HU" altLang="hu-HU" b="1" i="1">
                <a:solidFill>
                  <a:srgbClr val="00FF00"/>
                </a:solidFill>
              </a:rPr>
              <a:t>„… az Egészség természetének, külömbségének, okainak, és tselekedeteinek Tanítását, melyet Physiologiának neveznek…”</a:t>
            </a:r>
          </a:p>
        </p:txBody>
      </p:sp>
    </p:spTree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F84C5F03-6645-323C-9E17-0E7AB9EAF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60023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altLang="hu-HU" sz="2800" b="1">
                <a:solidFill>
                  <a:srgbClr val="00FF00"/>
                </a:solidFill>
              </a:rPr>
              <a:t>A korabeli magyar költők versekkel köszöntötték az eseményt, így</a:t>
            </a:r>
            <a:endParaRPr lang="hu-HU" altLang="hu-HU" sz="2800" b="1">
              <a:solidFill>
                <a:srgbClr val="FFFF00"/>
              </a:solidFill>
            </a:endParaRPr>
          </a:p>
          <a:p>
            <a:pPr algn="ctr"/>
            <a:endParaRPr lang="hu-HU" altLang="hu-HU" sz="2800" b="1">
              <a:solidFill>
                <a:srgbClr val="FFFF00"/>
              </a:solidFill>
            </a:endParaRPr>
          </a:p>
          <a:p>
            <a:pPr algn="ctr"/>
            <a:r>
              <a:rPr lang="hu-HU" altLang="hu-HU" sz="2800" b="1">
                <a:solidFill>
                  <a:srgbClr val="FFFF00"/>
                </a:solidFill>
              </a:rPr>
              <a:t>CSOKONAI VITÉZ MIHÁLY</a:t>
            </a:r>
            <a:r>
              <a:rPr lang="hu-HU" altLang="hu-HU" sz="2800" b="1">
                <a:solidFill>
                  <a:srgbClr val="00FF00"/>
                </a:solidFill>
              </a:rPr>
              <a:t> is:</a:t>
            </a:r>
          </a:p>
          <a:p>
            <a:pPr algn="ctr"/>
            <a:endParaRPr lang="hu-HU" altLang="hu-HU" sz="2800" b="1">
              <a:solidFill>
                <a:srgbClr val="00FF00"/>
              </a:solidFill>
            </a:endParaRPr>
          </a:p>
          <a:p>
            <a:pPr algn="ctr"/>
            <a:r>
              <a:rPr lang="hu-HU" altLang="hu-HU" sz="2800" b="1" i="1">
                <a:solidFill>
                  <a:srgbClr val="FFFF00"/>
                </a:solidFill>
              </a:rPr>
              <a:t>A HÍRES RÁCZ SÁMUEL ÚRHOZ</a:t>
            </a:r>
            <a:endParaRPr lang="hu-HU" altLang="hu-HU" sz="2800">
              <a:solidFill>
                <a:srgbClr val="FFFF00"/>
              </a:solidFill>
            </a:endParaRPr>
          </a:p>
          <a:p>
            <a:pPr algn="ctr"/>
            <a:endParaRPr lang="hu-HU" altLang="hu-HU" sz="2800">
              <a:solidFill>
                <a:srgbClr val="00FF00"/>
              </a:solidFill>
            </a:endParaRPr>
          </a:p>
          <a:p>
            <a:pPr algn="ctr"/>
            <a:r>
              <a:rPr lang="hu-HU" altLang="hu-HU">
                <a:solidFill>
                  <a:srgbClr val="00FF00"/>
                </a:solidFill>
              </a:rPr>
              <a:t>„Uram örvendez a magyar</a:t>
            </a:r>
          </a:p>
          <a:p>
            <a:pPr algn="ctr"/>
            <a:r>
              <a:rPr lang="hu-HU" altLang="hu-HU">
                <a:solidFill>
                  <a:srgbClr val="00FF00"/>
                </a:solidFill>
              </a:rPr>
              <a:t>Haza, hogy a mostani</a:t>
            </a:r>
          </a:p>
          <a:p>
            <a:pPr algn="ctr"/>
            <a:r>
              <a:rPr lang="hu-HU" altLang="hu-HU">
                <a:solidFill>
                  <a:srgbClr val="00FF00"/>
                </a:solidFill>
              </a:rPr>
              <a:t>Eskuláp fiait hallja</a:t>
            </a:r>
          </a:p>
          <a:p>
            <a:pPr algn="ctr"/>
            <a:r>
              <a:rPr lang="hu-HU" altLang="hu-HU">
                <a:solidFill>
                  <a:srgbClr val="00FF00"/>
                </a:solidFill>
              </a:rPr>
              <a:t>Magyar hangon szólani;</a:t>
            </a:r>
          </a:p>
          <a:p>
            <a:pPr algn="ctr"/>
            <a:r>
              <a:rPr lang="hu-HU" altLang="hu-HU">
                <a:solidFill>
                  <a:srgbClr val="00FF00"/>
                </a:solidFill>
              </a:rPr>
              <a:t>Hogy görög-módi ruháit</a:t>
            </a:r>
          </a:p>
          <a:p>
            <a:pPr algn="ctr"/>
            <a:r>
              <a:rPr lang="hu-HU" altLang="hu-HU">
                <a:solidFill>
                  <a:srgbClr val="00FF00"/>
                </a:solidFill>
              </a:rPr>
              <a:t>Hippokrates letette</a:t>
            </a:r>
          </a:p>
          <a:p>
            <a:pPr algn="ctr"/>
            <a:r>
              <a:rPr lang="hu-HU" altLang="hu-HU">
                <a:solidFill>
                  <a:srgbClr val="00FF00"/>
                </a:solidFill>
              </a:rPr>
              <a:t>S magyar köntösre váltotta</a:t>
            </a:r>
          </a:p>
          <a:p>
            <a:pPr algn="ctr"/>
            <a:r>
              <a:rPr lang="hu-HU" altLang="hu-HU">
                <a:solidFill>
                  <a:srgbClr val="00FF00"/>
                </a:solidFill>
              </a:rPr>
              <a:t>S már azt is megszerette.”</a:t>
            </a:r>
            <a:endParaRPr lang="en-US" altLang="hu-HU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D4169233-408C-A84D-5ECE-C64C15435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0"/>
            <a:ext cx="8964612" cy="69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3600">
                <a:solidFill>
                  <a:srgbClr val="FFFF00"/>
                </a:solidFill>
              </a:rPr>
              <a:t>Rácz Sámuel rövid életrajza:</a:t>
            </a:r>
            <a:endParaRPr lang="hu-HU" altLang="hu-HU" sz="2800">
              <a:solidFill>
                <a:srgbClr val="00FF00"/>
              </a:solidFill>
            </a:endParaRPr>
          </a:p>
          <a:p>
            <a:r>
              <a:rPr lang="hu-HU" altLang="hu-HU" sz="2800">
                <a:solidFill>
                  <a:srgbClr val="00FF00"/>
                </a:solidFill>
              </a:rPr>
              <a:t>	</a:t>
            </a:r>
          </a:p>
          <a:p>
            <a:r>
              <a:rPr lang="hu-HU" altLang="hu-HU" sz="2800">
                <a:solidFill>
                  <a:srgbClr val="00FF00"/>
                </a:solidFill>
              </a:rPr>
              <a:t>	</a:t>
            </a:r>
            <a:r>
              <a:rPr lang="hu-HU" altLang="hu-HU" sz="2800" b="1">
                <a:solidFill>
                  <a:srgbClr val="00FF00"/>
                </a:solidFill>
              </a:rPr>
              <a:t>1744. március 30-án született Gyulafehérváron Rácz János és Nemes Annamária </a:t>
            </a:r>
            <a:r>
              <a:rPr lang="hu-HU" altLang="hu-HU" sz="2800" b="1">
                <a:solidFill>
                  <a:srgbClr val="FFFF00"/>
                </a:solidFill>
              </a:rPr>
              <a:t>református székely szülőktől</a:t>
            </a:r>
            <a:r>
              <a:rPr lang="hu-HU" altLang="hu-HU" sz="2800" b="1">
                <a:solidFill>
                  <a:srgbClr val="00FF00"/>
                </a:solidFill>
              </a:rPr>
              <a:t>. Jezsuita hatásra ifjú korában </a:t>
            </a:r>
            <a:r>
              <a:rPr lang="hu-HU" altLang="hu-HU" sz="2800" b="1">
                <a:solidFill>
                  <a:srgbClr val="FFFF00"/>
                </a:solidFill>
              </a:rPr>
              <a:t>katolizált</a:t>
            </a:r>
            <a:r>
              <a:rPr lang="hu-HU" altLang="hu-HU" sz="2800" b="1">
                <a:solidFill>
                  <a:srgbClr val="00FF00"/>
                </a:solidFill>
              </a:rPr>
              <a:t>. </a:t>
            </a:r>
          </a:p>
          <a:p>
            <a:r>
              <a:rPr lang="hu-HU" altLang="hu-HU" sz="2800" b="1">
                <a:solidFill>
                  <a:srgbClr val="00FF00"/>
                </a:solidFill>
              </a:rPr>
              <a:t>	Középiskoláit Kolozsvárott végezte, majd Nagyszombatban filozófiát tanult. A bécsi egyetemen </a:t>
            </a:r>
            <a:r>
              <a:rPr lang="hu-HU" altLang="hu-HU" sz="2800" b="1">
                <a:solidFill>
                  <a:srgbClr val="FFFF00"/>
                </a:solidFill>
              </a:rPr>
              <a:t>teológiát</a:t>
            </a:r>
            <a:r>
              <a:rPr lang="hu-HU" altLang="hu-HU" sz="2800" b="1">
                <a:solidFill>
                  <a:srgbClr val="00FF00"/>
                </a:solidFill>
              </a:rPr>
              <a:t> és egyidejűleg </a:t>
            </a:r>
            <a:r>
              <a:rPr lang="hu-HU" altLang="hu-HU" sz="2800" b="1">
                <a:solidFill>
                  <a:srgbClr val="FFFF00"/>
                </a:solidFill>
              </a:rPr>
              <a:t>jogot</a:t>
            </a:r>
            <a:r>
              <a:rPr lang="hu-HU" altLang="hu-HU" sz="2800" b="1">
                <a:solidFill>
                  <a:srgbClr val="00FF00"/>
                </a:solidFill>
              </a:rPr>
              <a:t> is hallgatott, végül a </a:t>
            </a:r>
            <a:r>
              <a:rPr lang="hu-HU" altLang="hu-HU" sz="2800" b="1">
                <a:solidFill>
                  <a:srgbClr val="FFFF00"/>
                </a:solidFill>
              </a:rPr>
              <a:t>medicinát</a:t>
            </a:r>
            <a:r>
              <a:rPr lang="hu-HU" altLang="hu-HU" sz="2800" b="1">
                <a:solidFill>
                  <a:srgbClr val="00FF00"/>
                </a:solidFill>
              </a:rPr>
              <a:t> választotta élete céljául. Orvos doktori oklevelét 1773-ban szerezte meg Bécsben „De sanitate conservanda” című dolgozatával.</a:t>
            </a:r>
          </a:p>
          <a:p>
            <a:r>
              <a:rPr lang="hu-HU" altLang="hu-HU" sz="2800" b="1">
                <a:solidFill>
                  <a:srgbClr val="00FF00"/>
                </a:solidFill>
              </a:rPr>
              <a:t>	Az ifjú Rácz Sámuel kimagasló vizsgaeredményekkel hívta fel magára a figyelmet. </a:t>
            </a:r>
            <a:endParaRPr lang="hu-HU" altLang="hu-HU" b="1">
              <a:solidFill>
                <a:srgbClr val="00FF00"/>
              </a:solidFill>
              <a:latin typeface="Times New Roman" panose="02020603050405020304" pitchFamily="18" charset="0"/>
            </a:endParaRPr>
          </a:p>
          <a:p>
            <a:endParaRPr lang="en-US" altLang="hu-HU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FAD31E46-99FC-4144-06AB-69B2D657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304800"/>
            <a:ext cx="8786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 altLang="hu-HU">
              <a:latin typeface="Times New Roman" panose="02020603050405020304" pitchFamily="18" charset="0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077407DB-3987-BA15-6999-F2A15A8DE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6075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 altLang="hu-HU">
              <a:latin typeface="Times New Roman" panose="02020603050405020304" pitchFamily="18" charset="0"/>
            </a:endParaRP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97F18DB7-12F2-AE5B-396C-BD9B87D25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2800">
                <a:solidFill>
                  <a:srgbClr val="00FF00"/>
                </a:solidFill>
              </a:rPr>
              <a:t>	A diploma megszerzésének évében visszatér Magyarországra, s királyi rendelettel kinevezik </a:t>
            </a:r>
            <a:r>
              <a:rPr lang="hu-HU" altLang="hu-HU" sz="2800">
                <a:solidFill>
                  <a:srgbClr val="FFFF00"/>
                </a:solidFill>
              </a:rPr>
              <a:t>Nagybánya főorvosává.</a:t>
            </a:r>
            <a:r>
              <a:rPr lang="hu-HU" altLang="hu-HU" sz="2800">
                <a:solidFill>
                  <a:srgbClr val="00FF00"/>
                </a:solidFill>
              </a:rPr>
              <a:t> Egy év múlva a kincstár orvosi tisztségét is rábízzák. Ez évben (1774) veszi </a:t>
            </a:r>
            <a:r>
              <a:rPr lang="hu-HU" altLang="hu-HU" sz="2800">
                <a:solidFill>
                  <a:srgbClr val="FFFF00"/>
                </a:solidFill>
              </a:rPr>
              <a:t>feleségül Rumbach Borbálát,</a:t>
            </a:r>
            <a:r>
              <a:rPr lang="hu-HU" altLang="hu-HU" sz="2800">
                <a:solidFill>
                  <a:srgbClr val="00FF00"/>
                </a:solidFill>
              </a:rPr>
              <a:t> a nagybányai származású pesti főorvos, Rumbach Sebestyén lányát.</a:t>
            </a:r>
          </a:p>
          <a:p>
            <a:r>
              <a:rPr lang="hu-HU" altLang="hu-HU" sz="2800">
                <a:solidFill>
                  <a:srgbClr val="00FF00"/>
                </a:solidFill>
              </a:rPr>
              <a:t>	</a:t>
            </a:r>
            <a:r>
              <a:rPr lang="hu-HU" altLang="hu-HU" sz="2800">
                <a:solidFill>
                  <a:srgbClr val="FFFF00"/>
                </a:solidFill>
              </a:rPr>
              <a:t>1777-ben a budai orvoskar kinevezi az élettan tanárává, mely tanszéken haláláig adott elő.</a:t>
            </a:r>
          </a:p>
          <a:p>
            <a:r>
              <a:rPr lang="hu-HU" altLang="hu-HU" sz="2800">
                <a:solidFill>
                  <a:srgbClr val="00FF00"/>
                </a:solidFill>
              </a:rPr>
              <a:t>Oktatta még a </a:t>
            </a:r>
            <a:r>
              <a:rPr lang="hu-HU" altLang="hu-HU" sz="2800">
                <a:solidFill>
                  <a:srgbClr val="FFFF00"/>
                </a:solidFill>
              </a:rPr>
              <a:t>belgyógyászatot</a:t>
            </a:r>
            <a:r>
              <a:rPr lang="hu-HU" altLang="hu-HU" sz="2800">
                <a:solidFill>
                  <a:srgbClr val="00FF00"/>
                </a:solidFill>
              </a:rPr>
              <a:t> (1785/86), az </a:t>
            </a:r>
            <a:r>
              <a:rPr lang="hu-HU" altLang="hu-HU" sz="2800">
                <a:solidFill>
                  <a:srgbClr val="FFFF00"/>
                </a:solidFill>
              </a:rPr>
              <a:t>elméleti orvostant</a:t>
            </a:r>
            <a:r>
              <a:rPr lang="hu-HU" altLang="hu-HU" sz="2800">
                <a:solidFill>
                  <a:srgbClr val="00FF00"/>
                </a:solidFill>
              </a:rPr>
              <a:t> és az </a:t>
            </a:r>
            <a:r>
              <a:rPr lang="hu-HU" altLang="hu-HU" sz="2800">
                <a:solidFill>
                  <a:srgbClr val="FFFF00"/>
                </a:solidFill>
              </a:rPr>
              <a:t>államorvostant </a:t>
            </a:r>
            <a:r>
              <a:rPr lang="hu-HU" altLang="hu-HU" sz="2800">
                <a:solidFill>
                  <a:srgbClr val="00FF00"/>
                </a:solidFill>
              </a:rPr>
              <a:t>(1802/03), valamint az </a:t>
            </a:r>
            <a:r>
              <a:rPr lang="hu-HU" altLang="hu-HU" sz="2800">
                <a:solidFill>
                  <a:srgbClr val="FFFF00"/>
                </a:solidFill>
              </a:rPr>
              <a:t>anatómiát </a:t>
            </a:r>
            <a:r>
              <a:rPr lang="hu-HU" altLang="hu-HU" sz="2800">
                <a:solidFill>
                  <a:srgbClr val="00FF00"/>
                </a:solidFill>
              </a:rPr>
              <a:t>(1805-07).</a:t>
            </a:r>
          </a:p>
          <a:p>
            <a:r>
              <a:rPr lang="hu-HU" altLang="hu-HU" sz="2800">
                <a:solidFill>
                  <a:srgbClr val="00FF00"/>
                </a:solidFill>
              </a:rPr>
              <a:t>	Négy tanévben volt </a:t>
            </a:r>
            <a:r>
              <a:rPr lang="hu-HU" altLang="hu-HU" sz="2800">
                <a:solidFill>
                  <a:srgbClr val="FFFF00"/>
                </a:solidFill>
              </a:rPr>
              <a:t>dékán,</a:t>
            </a:r>
            <a:r>
              <a:rPr lang="hu-HU" altLang="hu-HU" sz="2800">
                <a:solidFill>
                  <a:srgbClr val="00FF00"/>
                </a:solidFill>
              </a:rPr>
              <a:t> egyben pedig </a:t>
            </a:r>
            <a:r>
              <a:rPr lang="hu-HU" altLang="hu-HU" sz="2800">
                <a:solidFill>
                  <a:srgbClr val="FFFF00"/>
                </a:solidFill>
              </a:rPr>
              <a:t>rektor </a:t>
            </a:r>
            <a:r>
              <a:rPr lang="hu-HU" altLang="hu-HU" sz="2800">
                <a:solidFill>
                  <a:srgbClr val="00FF00"/>
                </a:solidFill>
              </a:rPr>
              <a:t>(1793/94). Megkapta a „királyi tanácsos” címet. </a:t>
            </a:r>
          </a:p>
          <a:p>
            <a:r>
              <a:rPr lang="hu-HU" altLang="hu-HU" sz="2800">
                <a:solidFill>
                  <a:srgbClr val="00FF00"/>
                </a:solidFill>
              </a:rPr>
              <a:t>Több külföldi tudományos társaság választotta tagjává.</a:t>
            </a:r>
          </a:p>
          <a:p>
            <a:r>
              <a:rPr lang="hu-HU" altLang="hu-HU" sz="2800">
                <a:solidFill>
                  <a:srgbClr val="FFFF00"/>
                </a:solidFill>
              </a:rPr>
              <a:t>Pesten hunyt el 1807. február 24-én, 63 éves korában.</a:t>
            </a:r>
          </a:p>
          <a:p>
            <a:endParaRPr lang="en-US" altLang="hu-HU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66DD1906-AC0A-0397-9A8D-1BCC28592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54163"/>
            <a:ext cx="8550275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altLang="hu-HU" sz="3200">
                <a:solidFill>
                  <a:srgbClr val="00FF00"/>
                </a:solidFill>
              </a:rPr>
              <a:t>Rácz Sámuel f</a:t>
            </a:r>
            <a:r>
              <a:rPr lang="hu-HU" altLang="hu-HU" sz="3200">
                <a:solidFill>
                  <a:srgbClr val="00FF00"/>
                </a:solidFill>
                <a:cs typeface="Arial" panose="020B0604020202020204" pitchFamily="34" charset="0"/>
              </a:rPr>
              <a:t>igyelemre méltó</a:t>
            </a:r>
            <a:r>
              <a:rPr lang="hu-HU" altLang="hu-HU" sz="3200">
                <a:solidFill>
                  <a:srgbClr val="00FF00"/>
                </a:solidFill>
              </a:rPr>
              <a:t>,</a:t>
            </a:r>
            <a:r>
              <a:rPr lang="hu-HU" altLang="hu-HU" sz="3200">
                <a:solidFill>
                  <a:srgbClr val="00FF00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u-HU" altLang="hu-HU" sz="3200">
                <a:solidFill>
                  <a:srgbClr val="FFFF00"/>
                </a:solidFill>
                <a:cs typeface="Arial" panose="020B0604020202020204" pitchFamily="34" charset="0"/>
              </a:rPr>
              <a:t>úttörő élettani</a:t>
            </a:r>
            <a:r>
              <a:rPr lang="hu-HU" altLang="hu-HU" sz="3200">
                <a:solidFill>
                  <a:srgbClr val="00FF00"/>
                </a:solidFill>
                <a:cs typeface="Arial" panose="020B0604020202020204" pitchFamily="34" charset="0"/>
              </a:rPr>
              <a:t> </a:t>
            </a:r>
            <a:r>
              <a:rPr lang="hu-HU" altLang="hu-HU" sz="3200">
                <a:solidFill>
                  <a:srgbClr val="FFFF00"/>
                </a:solidFill>
                <a:cs typeface="Arial" panose="020B0604020202020204" pitchFamily="34" charset="0"/>
              </a:rPr>
              <a:t>kísérletes kutatómunkát is végzett</a:t>
            </a:r>
            <a:r>
              <a:rPr lang="hu-HU" altLang="hu-HU" sz="3200">
                <a:solidFill>
                  <a:srgbClr val="00FF00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u-HU" altLang="hu-HU" sz="3200">
                <a:solidFill>
                  <a:srgbClr val="00FF00"/>
                </a:solidFill>
                <a:cs typeface="Arial" panose="020B0604020202020204" pitchFamily="34" charset="0"/>
              </a:rPr>
              <a:t>a nyirokkeringés területén: </a:t>
            </a:r>
            <a:endParaRPr lang="hu-HU" altLang="hu-HU" sz="3200">
              <a:solidFill>
                <a:srgbClr val="00FF00"/>
              </a:solidFill>
            </a:endParaRPr>
          </a:p>
          <a:p>
            <a:pPr algn="just"/>
            <a:endParaRPr lang="hu-HU" altLang="hu-HU" sz="3200">
              <a:solidFill>
                <a:srgbClr val="00FF00"/>
              </a:solidFill>
            </a:endParaRPr>
          </a:p>
          <a:p>
            <a:pPr algn="just"/>
            <a:r>
              <a:rPr lang="hu-HU" altLang="hu-HU" sz="2800" b="1" i="1">
                <a:solidFill>
                  <a:srgbClr val="00FF00"/>
                </a:solidFill>
                <a:cs typeface="Arial" panose="020B0604020202020204" pitchFamily="34" charset="0"/>
              </a:rPr>
              <a:t>„Én mégis a kénesőt néha a tejedényekből a bojtokba bé-nyomtam, és sehol más tzellákba kiöntődni nem láttam, melyből az következik, hogy a tejedények a bojtokból vesznek eredetet.”</a:t>
            </a:r>
            <a:endParaRPr lang="en-US" altLang="hu-HU" sz="2800" b="1" i="1">
              <a:solidFill>
                <a:srgbClr val="00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>
            <a:extLst>
              <a:ext uri="{FF2B5EF4-FFF2-40B4-BE49-F238E27FC236}">
                <a16:creationId xmlns:a16="http://schemas.microsoft.com/office/drawing/2014/main" id="{0B89F75B-ABAF-F2D2-2F88-8A19619F3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3675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 altLang="hu-HU">
              <a:latin typeface="Times New Roman" panose="02020603050405020304" pitchFamily="18" charset="0"/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6C76B9CD-94B0-5D68-62C2-BAED06D0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 altLang="hu-HU">
              <a:latin typeface="Times New Roman" panose="02020603050405020304" pitchFamily="18" charset="0"/>
            </a:endParaRP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02CA30E7-B403-0EE0-9D5A-1FA09523C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81000"/>
            <a:ext cx="8763000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624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0624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0624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0624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0624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624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624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624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624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2800" b="1">
                <a:solidFill>
                  <a:srgbClr val="00FF00"/>
                </a:solidFill>
                <a:latin typeface="Arial" panose="020B0604020202020204" pitchFamily="34" charset="0"/>
              </a:rPr>
              <a:t>Rácz Sámuel </a:t>
            </a:r>
            <a:r>
              <a:rPr lang="hu-HU" altLang="hu-HU" sz="2800" b="1">
                <a:solidFill>
                  <a:srgbClr val="FFFF00"/>
                </a:solidFill>
                <a:latin typeface="Arial" panose="020B0604020202020204" pitchFamily="34" charset="0"/>
              </a:rPr>
              <a:t>25 tudományos munkát</a:t>
            </a:r>
            <a:r>
              <a:rPr lang="hu-HU" altLang="hu-HU" sz="2800" b="1">
                <a:solidFill>
                  <a:srgbClr val="00FF00"/>
                </a:solidFill>
                <a:latin typeface="Arial" panose="020B0604020202020204" pitchFamily="34" charset="0"/>
              </a:rPr>
              <a:t> írt, ill. fordított, </a:t>
            </a:r>
            <a:r>
              <a:rPr lang="hu-HU" altLang="hu-HU" sz="2800" b="1">
                <a:solidFill>
                  <a:srgbClr val="FFFF00"/>
                </a:solidFill>
                <a:latin typeface="Arial" panose="020B0604020202020204" pitchFamily="34" charset="0"/>
              </a:rPr>
              <a:t>ebből 12-t magyarul,</a:t>
            </a:r>
            <a:r>
              <a:rPr lang="hu-HU" altLang="hu-HU" sz="2800" b="1">
                <a:solidFill>
                  <a:srgbClr val="00FF00"/>
                </a:solidFill>
                <a:latin typeface="Arial" panose="020B0604020202020204" pitchFamily="34" charset="0"/>
              </a:rPr>
              <a:t> a többit latinul, németül és görögül. A francia nyelvben is jártas volt.</a:t>
            </a:r>
          </a:p>
          <a:p>
            <a:r>
              <a:rPr lang="hu-HU" altLang="hu-HU" sz="2800" b="1">
                <a:solidFill>
                  <a:srgbClr val="00FF00"/>
                </a:solidFill>
                <a:latin typeface="Arial" panose="020B0604020202020204" pitchFamily="34" charset="0"/>
              </a:rPr>
              <a:t>Főbb magyar nyelvű művei:</a:t>
            </a:r>
          </a:p>
          <a:p>
            <a:pPr>
              <a:buFontTx/>
              <a:buChar char="-"/>
            </a:pPr>
            <a:r>
              <a:rPr lang="hu-HU" altLang="hu-HU" sz="2800" b="1">
                <a:solidFill>
                  <a:srgbClr val="00FF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2800" b="1" i="1">
                <a:solidFill>
                  <a:srgbClr val="00FF00"/>
                </a:solidFill>
                <a:latin typeface="Arial" panose="020B0604020202020204" pitchFamily="34" charset="0"/>
              </a:rPr>
              <a:t>„Az emberi élet általános ismeretét tanító könyv”</a:t>
            </a:r>
            <a:r>
              <a:rPr lang="hu-HU" altLang="hu-HU" sz="2800" b="1">
                <a:solidFill>
                  <a:srgbClr val="00FF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hu-HU" altLang="hu-HU" sz="2800" b="1">
                <a:solidFill>
                  <a:srgbClr val="00FF00"/>
                </a:solidFill>
                <a:latin typeface="Arial" panose="020B0604020202020204" pitchFamily="34" charset="0"/>
              </a:rPr>
              <a:t>(Buda, 1772);</a:t>
            </a:r>
          </a:p>
          <a:p>
            <a:pPr>
              <a:buFontTx/>
              <a:buChar char="-"/>
            </a:pPr>
            <a:r>
              <a:rPr lang="hu-HU" altLang="hu-HU" sz="2800" b="1">
                <a:solidFill>
                  <a:srgbClr val="00FF00"/>
                </a:solidFill>
                <a:latin typeface="Arial" panose="020B0604020202020204" pitchFamily="34" charset="0"/>
              </a:rPr>
              <a:t> „</a:t>
            </a:r>
            <a:r>
              <a:rPr lang="hu-HU" altLang="hu-HU" sz="2800" b="1" i="1">
                <a:solidFill>
                  <a:srgbClr val="00FF00"/>
                </a:solidFill>
                <a:latin typeface="Arial" panose="020B0604020202020204" pitchFamily="34" charset="0"/>
              </a:rPr>
              <a:t>Orvosi oktatás, melyben a leggyakrabb és      legközönségesebb belső nyavalyáknak jelei és orvosságai röviden leiratnak”</a:t>
            </a:r>
            <a:r>
              <a:rPr lang="hu-HU" altLang="hu-HU" sz="2800" b="1">
                <a:solidFill>
                  <a:srgbClr val="00FF00"/>
                </a:solidFill>
                <a:latin typeface="Arial" panose="020B0604020202020204" pitchFamily="34" charset="0"/>
              </a:rPr>
              <a:t> (Buda, 1776);</a:t>
            </a:r>
          </a:p>
          <a:p>
            <a:pPr>
              <a:buFontTx/>
              <a:buChar char="-"/>
            </a:pPr>
            <a:r>
              <a:rPr lang="hu-HU" altLang="hu-HU" sz="28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2800" b="1" i="1">
                <a:solidFill>
                  <a:srgbClr val="FFFF00"/>
                </a:solidFill>
                <a:latin typeface="Arial" panose="020B0604020202020204" pitchFamily="34" charset="0"/>
              </a:rPr>
              <a:t>„A physiologiának rövid sommája” </a:t>
            </a:r>
            <a:r>
              <a:rPr lang="hu-HU" altLang="hu-HU" sz="2800" b="1">
                <a:solidFill>
                  <a:srgbClr val="FFFF00"/>
                </a:solidFill>
                <a:latin typeface="Arial" panose="020B0604020202020204" pitchFamily="34" charset="0"/>
              </a:rPr>
              <a:t>(Pest, 1789);</a:t>
            </a:r>
          </a:p>
          <a:p>
            <a:pPr>
              <a:buFontTx/>
              <a:buChar char="-"/>
            </a:pPr>
            <a:r>
              <a:rPr lang="hu-HU" altLang="hu-HU" sz="2800" b="1">
                <a:solidFill>
                  <a:srgbClr val="00FF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2800" b="1" i="1">
                <a:solidFill>
                  <a:srgbClr val="00FF00"/>
                </a:solidFill>
                <a:latin typeface="Arial" panose="020B0604020202020204" pitchFamily="34" charset="0"/>
              </a:rPr>
              <a:t>„Orvosi praxis, </a:t>
            </a:r>
            <a:r>
              <a:rPr lang="hu-HU" altLang="hu-HU" sz="2800" b="1">
                <a:solidFill>
                  <a:srgbClr val="00FF00"/>
                </a:solidFill>
                <a:latin typeface="Arial" panose="020B0604020202020204" pitchFamily="34" charset="0"/>
              </a:rPr>
              <a:t>vagyis:</a:t>
            </a:r>
            <a:r>
              <a:rPr lang="hu-HU" altLang="hu-HU" sz="2800" b="1" i="1">
                <a:solidFill>
                  <a:srgbClr val="00FF00"/>
                </a:solidFill>
                <a:latin typeface="Arial" panose="020B0604020202020204" pitchFamily="34" charset="0"/>
              </a:rPr>
              <a:t> A betegségeknek leírása és orvoslása”</a:t>
            </a:r>
            <a:r>
              <a:rPr lang="hu-HU" altLang="hu-HU" sz="2800" b="1">
                <a:solidFill>
                  <a:srgbClr val="00FF00"/>
                </a:solidFill>
                <a:latin typeface="Arial" panose="020B0604020202020204" pitchFamily="34" charset="0"/>
              </a:rPr>
              <a:t> (Buda, 1801).</a:t>
            </a:r>
            <a:endParaRPr lang="en-US" altLang="hu-HU" sz="28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94C3248-B050-9BA1-1348-A1F4BA079F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953000" y="609600"/>
            <a:ext cx="3505200" cy="1143000"/>
          </a:xfrm>
        </p:spPr>
        <p:txBody>
          <a:bodyPr/>
          <a:lstStyle/>
          <a:p>
            <a:r>
              <a:rPr lang="en-US" altLang="hu-HU"/>
              <a:t> 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35E598CE-D5F6-309A-6359-27B3D2694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"/>
            <a:ext cx="4524375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>
            <a:extLst>
              <a:ext uri="{FF2B5EF4-FFF2-40B4-BE49-F238E27FC236}">
                <a16:creationId xmlns:a16="http://schemas.microsoft.com/office/drawing/2014/main" id="{67190C4A-3E9F-D23E-0051-DB78A0923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295400"/>
            <a:ext cx="3951288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altLang="hu-HU" sz="3200" b="1">
                <a:solidFill>
                  <a:srgbClr val="00FF00"/>
                </a:solidFill>
              </a:rPr>
              <a:t>Rácz Sámuel portréja a </a:t>
            </a:r>
            <a:r>
              <a:rPr lang="hu-HU" altLang="hu-HU" sz="3200" b="1">
                <a:solidFill>
                  <a:srgbClr val="FFFF00"/>
                </a:solidFill>
              </a:rPr>
              <a:t>Vasárnapi Újság</a:t>
            </a:r>
            <a:r>
              <a:rPr lang="hu-HU" altLang="hu-HU" sz="3200" b="1">
                <a:solidFill>
                  <a:srgbClr val="00FF00"/>
                </a:solidFill>
              </a:rPr>
              <a:t> 1854-1860-as kötetének egyik cikkéből (Kátai Gábor).</a:t>
            </a:r>
            <a:endParaRPr lang="en-US" altLang="hu-HU" sz="32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773</Words>
  <Application>Microsoft Office PowerPoint</Application>
  <PresentationFormat>Diavetítés a képernyőre (4:3 oldalarány)</PresentationFormat>
  <Paragraphs>81</Paragraphs>
  <Slides>14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Times New Roman</vt:lpstr>
      <vt:lpstr>Arial</vt:lpstr>
      <vt:lpstr>Bradley Hand ITC</vt:lpstr>
      <vt:lpstr>Book Antiqua</vt:lpstr>
      <vt:lpstr>Alapértelmezett terv</vt:lpstr>
      <vt:lpstr>Corel PHOTO-PAINT 10.0 Image</vt:lpstr>
      <vt:lpstr> RÁCZ SÁMUEL (1744-1807) EMLÉKEZETE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Csokonai Dániel (EOK Informatika)</dc:creator>
  <cp:lastModifiedBy>Csokonai Dániel (EOK Informatika)</cp:lastModifiedBy>
  <cp:revision>71</cp:revision>
  <dcterms:created xsi:type="dcterms:W3CDTF">1601-01-01T00:00:00Z</dcterms:created>
  <dcterms:modified xsi:type="dcterms:W3CDTF">2023-04-20T08:33:48Z</dcterms:modified>
</cp:coreProperties>
</file>