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weitzer Ivetta" initials="SI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2D59"/>
    <a:srgbClr val="F6FC02"/>
    <a:srgbClr val="CCFF99"/>
    <a:srgbClr val="006666"/>
    <a:srgbClr val="008080"/>
    <a:srgbClr val="FFFFCC"/>
    <a:srgbClr val="FFFF99"/>
    <a:srgbClr val="FA5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8577" autoAdjust="0"/>
  </p:normalViewPr>
  <p:slideViewPr>
    <p:cSldViewPr>
      <p:cViewPr varScale="1">
        <p:scale>
          <a:sx n="108" d="100"/>
          <a:sy n="108" d="100"/>
        </p:scale>
        <p:origin x="13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46189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7" tIns="45863" rIns="91727" bIns="4586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02" y="1"/>
            <a:ext cx="2946189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7" tIns="45863" rIns="91727" bIns="458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E67F8B5-AA15-43A7-8D9D-9EFD8FDF8516}" type="datetime1">
              <a:rPr lang="hu-HU"/>
              <a:pPr>
                <a:defRPr/>
              </a:pPr>
              <a:t>2020.05.20.</a:t>
            </a:fld>
            <a:endParaRPr lang="hu-HU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28716"/>
            <a:ext cx="2946189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7" tIns="45863" rIns="91727" bIns="4586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hu-HU" smtClean="0"/>
              <a:t>3/</a:t>
            </a:r>
            <a:endParaRPr lang="hu-H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02" y="9428716"/>
            <a:ext cx="2946189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7" tIns="45863" rIns="91727" bIns="458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1F96470-6107-472D-8384-4AE6683B47E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56764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46189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7" tIns="45863" rIns="91727" bIns="4586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02" y="1"/>
            <a:ext cx="2946189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7" tIns="45863" rIns="91727" bIns="458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67E75D1-E8F7-4CAE-9B07-56A4A3289E01}" type="datetime1">
              <a:rPr lang="hu-HU"/>
              <a:pPr>
                <a:defRPr/>
              </a:pPr>
              <a:t>2020.05.20.</a:t>
            </a:fld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9" y="4715154"/>
            <a:ext cx="5438140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7" tIns="45863" rIns="91727" bIns="458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28716"/>
            <a:ext cx="2946189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7" tIns="45863" rIns="91727" bIns="4586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hu-HU" smtClean="0"/>
              <a:t>3/</a:t>
            </a:r>
            <a:endParaRPr lang="hu-H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02" y="9428716"/>
            <a:ext cx="2946189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7" tIns="45863" rIns="91727" bIns="458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4F73D75-4055-46D9-907F-34BC4F6A982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413342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3/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73D75-4055-46D9-907F-34BC4F6A9824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3/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73D75-4055-46D9-907F-34BC4F6A9824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5703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3/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73D75-4055-46D9-907F-34BC4F6A9824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1661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83FDB-6BCD-4489-935A-E3E08A7D0C81}" type="datetime1">
              <a:rPr lang="hu-HU" smtClean="0"/>
              <a:t>2020.05.20.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DC324-CF09-4523-9D12-3C3F196C70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067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88DF-BAE4-48E2-9F27-5696C17BEC58}" type="datetime1">
              <a:rPr lang="hu-HU" smtClean="0"/>
              <a:t>2020.05.20.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51562-1548-4D2A-BD2C-B1030D528B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183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A98B8-074E-42B5-8ED5-032D453D6B6C}" type="datetime1">
              <a:rPr lang="hu-HU" smtClean="0"/>
              <a:t>2020.05.20.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0098-63C0-4967-BFF0-D8027BB76BD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61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CDDD6-41AB-49D7-A473-31DC20DF9846}" type="datetime1">
              <a:rPr lang="hu-HU" smtClean="0"/>
              <a:t>2020.05.20.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F52F-A4F1-4984-8A93-836123693E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008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D4E7B-36ED-4144-8DCB-7BEC0F998FDF}" type="datetime1">
              <a:rPr lang="hu-HU" smtClean="0"/>
              <a:t>2020.05.20.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FFD96-5253-429D-91F9-A020011BB6F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842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EF6D4-1FB1-4FAF-B421-880B0CAA1704}" type="datetime1">
              <a:rPr lang="hu-HU" smtClean="0"/>
              <a:t>2020.05.20.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5A51A-010E-4548-ACE8-A45D1ACB232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29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9FCA7-BE68-44CE-88DB-626DB6EFE885}" type="datetime1">
              <a:rPr lang="hu-HU" smtClean="0"/>
              <a:t>2020.05.20.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049D-0D75-4663-9B6B-F9288D5F98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666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9FF47-836F-41C6-B431-C237B7F653F6}" type="datetime1">
              <a:rPr lang="hu-HU" smtClean="0"/>
              <a:t>2020.05.20.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0AD4A-F881-4030-BF7A-5FD5B73CB4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914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8080E-7C10-4E32-B568-013BFFA91057}" type="datetime1">
              <a:rPr lang="hu-HU" smtClean="0"/>
              <a:t>2020.05.20.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4CB8-4434-4681-BEC3-9C587C7BF9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957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F3946-F95B-4026-ADC2-984F672A656F}" type="datetime1">
              <a:rPr lang="hu-HU" smtClean="0"/>
              <a:t>2020.05.20.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4B15-6599-483B-9E06-03410765DEC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25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8F35-3624-456F-800B-B7616CF27EE5}" type="datetime1">
              <a:rPr lang="hu-HU" smtClean="0"/>
              <a:t>2020.05.20.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F2CC4-A9DF-47B7-B136-84DAC4FABA6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002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B6F387-49ED-48B9-AA16-5B95F78E3B5E}" type="datetime1">
              <a:rPr lang="hu-HU" smtClean="0"/>
              <a:t>2020.05.20.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71CB94-1740-4665-93AB-7487B98ED0E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491880" y="1376438"/>
            <a:ext cx="1296144" cy="3963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 dirty="0">
                <a:solidFill>
                  <a:srgbClr val="372D59"/>
                </a:solidFill>
                <a:latin typeface="Arial" charset="0"/>
              </a:rPr>
              <a:t>Dékán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979712" y="2092052"/>
            <a:ext cx="1353093" cy="4081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300" b="1" dirty="0">
                <a:solidFill>
                  <a:srgbClr val="372D59"/>
                </a:solidFill>
                <a:latin typeface="Arial" charset="0"/>
              </a:rPr>
              <a:t>Általános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300" b="1" dirty="0" err="1">
                <a:solidFill>
                  <a:srgbClr val="372D59"/>
                </a:solidFill>
                <a:latin typeface="Arial" charset="0"/>
              </a:rPr>
              <a:t>dékánhelyettes</a:t>
            </a:r>
            <a:endParaRPr lang="hu-HU" altLang="hu-HU" sz="1300" b="1" dirty="0">
              <a:solidFill>
                <a:srgbClr val="372D59"/>
              </a:solidFill>
              <a:latin typeface="Arial" charset="0"/>
            </a:endParaRP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1783538" y="980728"/>
            <a:ext cx="6028822" cy="288032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 dirty="0">
                <a:solidFill>
                  <a:schemeClr val="bg1"/>
                </a:solidFill>
                <a:latin typeface="Arial" charset="0"/>
              </a:rPr>
              <a:t>Az </a:t>
            </a:r>
            <a:r>
              <a:rPr lang="hu-HU" altLang="hu-HU" sz="1800" b="1" dirty="0" smtClean="0">
                <a:solidFill>
                  <a:schemeClr val="bg1"/>
                </a:solidFill>
                <a:latin typeface="Arial" charset="0"/>
              </a:rPr>
              <a:t>Általános Orvostudományi Kar </a:t>
            </a:r>
            <a:r>
              <a:rPr lang="hu-HU" altLang="hu-HU" sz="1800" b="1" dirty="0">
                <a:solidFill>
                  <a:schemeClr val="bg1"/>
                </a:solidFill>
                <a:latin typeface="Arial" charset="0"/>
              </a:rPr>
              <a:t>szervezeti felépítése</a:t>
            </a:r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3640371" y="2092052"/>
            <a:ext cx="1969369" cy="4081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300" b="1" dirty="0" smtClean="0">
                <a:solidFill>
                  <a:srgbClr val="372D59"/>
                </a:solidFill>
                <a:latin typeface="Arial" charset="0"/>
              </a:rPr>
              <a:t>Oktatási</a:t>
            </a:r>
            <a:br>
              <a:rPr lang="hu-HU" altLang="hu-HU" sz="1300" b="1" dirty="0" smtClean="0">
                <a:solidFill>
                  <a:srgbClr val="372D59"/>
                </a:solidFill>
                <a:latin typeface="Arial" charset="0"/>
              </a:rPr>
            </a:br>
            <a:r>
              <a:rPr lang="hu-HU" altLang="hu-HU" sz="1300" b="1" dirty="0" smtClean="0">
                <a:solidFill>
                  <a:srgbClr val="372D59"/>
                </a:solidFill>
                <a:latin typeface="Arial" charset="0"/>
              </a:rPr>
              <a:t>dékánhelyettes</a:t>
            </a:r>
            <a:endParaRPr lang="hu-HU" altLang="hu-HU" sz="1300" b="1" dirty="0">
              <a:solidFill>
                <a:srgbClr val="372D59"/>
              </a:solidFill>
              <a:latin typeface="Arial" charset="0"/>
            </a:endParaRPr>
          </a:p>
        </p:txBody>
      </p:sp>
      <p:sp>
        <p:nvSpPr>
          <p:cNvPr id="2054" name="Rectangle 13"/>
          <p:cNvSpPr>
            <a:spLocks noChangeArrowheads="1"/>
          </p:cNvSpPr>
          <p:nvPr/>
        </p:nvSpPr>
        <p:spPr bwMode="auto">
          <a:xfrm>
            <a:off x="3289471" y="2779309"/>
            <a:ext cx="1714577" cy="3851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300" b="1" dirty="0">
                <a:solidFill>
                  <a:srgbClr val="372D59"/>
                </a:solidFill>
                <a:latin typeface="Arial" charset="0"/>
              </a:rPr>
              <a:t>Dékáni </a:t>
            </a:r>
            <a:r>
              <a:rPr lang="hu-HU" altLang="hu-HU" sz="1300" b="1" dirty="0" smtClean="0">
                <a:solidFill>
                  <a:srgbClr val="372D59"/>
                </a:solidFill>
                <a:latin typeface="Arial" charset="0"/>
              </a:rPr>
              <a:t>Hivatalvezető</a:t>
            </a:r>
            <a:endParaRPr lang="hu-HU" altLang="hu-HU" sz="1300" b="1" dirty="0">
              <a:solidFill>
                <a:srgbClr val="372D59"/>
              </a:solidFill>
              <a:latin typeface="Arial" charset="0"/>
            </a:endParaRPr>
          </a:p>
        </p:txBody>
      </p:sp>
      <p:sp>
        <p:nvSpPr>
          <p:cNvPr id="2056" name="Rectangle 16"/>
          <p:cNvSpPr>
            <a:spLocks noChangeAspect="1" noChangeArrowheads="1"/>
          </p:cNvSpPr>
          <p:nvPr/>
        </p:nvSpPr>
        <p:spPr bwMode="auto">
          <a:xfrm>
            <a:off x="971600" y="3977014"/>
            <a:ext cx="2016224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Tanulmányi és Vizsgabizottság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2072" name="Rectangle 85"/>
          <p:cNvSpPr>
            <a:spLocks noChangeArrowheads="1"/>
          </p:cNvSpPr>
          <p:nvPr/>
        </p:nvSpPr>
        <p:spPr bwMode="auto">
          <a:xfrm>
            <a:off x="134282" y="2556961"/>
            <a:ext cx="1748042" cy="6519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100" b="1" dirty="0" smtClean="0">
                <a:solidFill>
                  <a:srgbClr val="0070C0"/>
                </a:solidFill>
                <a:latin typeface="Arial" charset="0"/>
              </a:rPr>
              <a:t>Szenátus által létrehozott </a:t>
            </a:r>
            <a:br>
              <a:rPr lang="hu-HU" altLang="hu-HU" sz="11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hu-HU" altLang="hu-HU" sz="1100" b="1" dirty="0" smtClean="0">
                <a:solidFill>
                  <a:srgbClr val="0070C0"/>
                </a:solidFill>
                <a:latin typeface="Arial" charset="0"/>
              </a:rPr>
              <a:t>és a karon működő </a:t>
            </a:r>
            <a:br>
              <a:rPr lang="hu-HU" altLang="hu-HU" sz="11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hu-HU" altLang="hu-HU" sz="1100" b="1" dirty="0" smtClean="0">
                <a:solidFill>
                  <a:srgbClr val="0070C0"/>
                </a:solidFill>
                <a:latin typeface="Arial" charset="0"/>
              </a:rPr>
              <a:t>állandó bizottságok</a:t>
            </a:r>
          </a:p>
        </p:txBody>
      </p:sp>
      <p:sp>
        <p:nvSpPr>
          <p:cNvPr id="2079" name="Line 96"/>
          <p:cNvSpPr>
            <a:spLocks noChangeShapeType="1"/>
          </p:cNvSpPr>
          <p:nvPr/>
        </p:nvSpPr>
        <p:spPr bwMode="auto">
          <a:xfrm>
            <a:off x="2843213" y="35734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84" name="Line 104"/>
          <p:cNvSpPr>
            <a:spLocks noChangeShapeType="1"/>
          </p:cNvSpPr>
          <p:nvPr/>
        </p:nvSpPr>
        <p:spPr bwMode="auto">
          <a:xfrm>
            <a:off x="5292725" y="49418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89" name="Text Box 114"/>
          <p:cNvSpPr txBox="1">
            <a:spLocks noChangeArrowheads="1"/>
          </p:cNvSpPr>
          <p:nvPr/>
        </p:nvSpPr>
        <p:spPr bwMode="auto">
          <a:xfrm>
            <a:off x="7380288" y="260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>
              <a:latin typeface="Arial" charset="0"/>
            </a:endParaRPr>
          </a:p>
        </p:txBody>
      </p:sp>
      <p:sp>
        <p:nvSpPr>
          <p:cNvPr id="2092" name="Rectangle 5"/>
          <p:cNvSpPr>
            <a:spLocks noChangeArrowheads="1"/>
          </p:cNvSpPr>
          <p:nvPr/>
        </p:nvSpPr>
        <p:spPr bwMode="auto">
          <a:xfrm>
            <a:off x="5680590" y="2090962"/>
            <a:ext cx="2023758" cy="40193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300" b="1" dirty="0" smtClean="0">
                <a:solidFill>
                  <a:srgbClr val="372D59"/>
                </a:solidFill>
                <a:latin typeface="Arial" charset="0"/>
              </a:rPr>
              <a:t>Stratégiai és Fejlesztési </a:t>
            </a:r>
            <a:endParaRPr lang="hu-HU" altLang="hu-HU" sz="1300" b="1" dirty="0">
              <a:solidFill>
                <a:srgbClr val="372D59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300" b="1" dirty="0" err="1">
                <a:solidFill>
                  <a:srgbClr val="372D59"/>
                </a:solidFill>
                <a:latin typeface="Arial" charset="0"/>
              </a:rPr>
              <a:t>dékánhelyettes</a:t>
            </a:r>
            <a:endParaRPr lang="hu-HU" altLang="hu-HU" sz="1300" b="1" dirty="0">
              <a:solidFill>
                <a:srgbClr val="372D59"/>
              </a:solidFill>
              <a:latin typeface="Arial" charset="0"/>
            </a:endParaRPr>
          </a:p>
        </p:txBody>
      </p:sp>
      <p:sp>
        <p:nvSpPr>
          <p:cNvPr id="2096" name="Line 56"/>
          <p:cNvSpPr>
            <a:spLocks noChangeShapeType="1"/>
          </p:cNvSpPr>
          <p:nvPr/>
        </p:nvSpPr>
        <p:spPr bwMode="auto">
          <a:xfrm flipH="1">
            <a:off x="4386374" y="2492896"/>
            <a:ext cx="921362" cy="285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7448415" y="1340768"/>
            <a:ext cx="1588081" cy="369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300" b="1" dirty="0" smtClean="0">
                <a:solidFill>
                  <a:srgbClr val="372D59"/>
                </a:solidFill>
                <a:latin typeface="Arial" charset="0"/>
              </a:rPr>
              <a:t>Kari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300" b="1" dirty="0" smtClean="0">
                <a:solidFill>
                  <a:srgbClr val="372D59"/>
                </a:solidFill>
                <a:latin typeface="Arial" charset="0"/>
              </a:rPr>
              <a:t>Gazdasági igazgató</a:t>
            </a:r>
            <a:endParaRPr lang="hu-HU" altLang="hu-HU" sz="1300" b="1" dirty="0">
              <a:solidFill>
                <a:srgbClr val="372D59"/>
              </a:solidFill>
              <a:latin typeface="Arial" charset="0"/>
            </a:endParaRP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2656257" y="3415468"/>
            <a:ext cx="1429841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Tanulmányi Osztály</a:t>
            </a:r>
          </a:p>
        </p:txBody>
      </p:sp>
      <p:sp>
        <p:nvSpPr>
          <p:cNvPr id="57" name="Line 107"/>
          <p:cNvSpPr>
            <a:spLocks noChangeShapeType="1"/>
          </p:cNvSpPr>
          <p:nvPr/>
        </p:nvSpPr>
        <p:spPr bwMode="auto">
          <a:xfrm>
            <a:off x="2411759" y="2492896"/>
            <a:ext cx="1080119" cy="285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8" name="Line 107"/>
          <p:cNvSpPr>
            <a:spLocks noChangeShapeType="1"/>
          </p:cNvSpPr>
          <p:nvPr/>
        </p:nvSpPr>
        <p:spPr bwMode="auto">
          <a:xfrm flipH="1">
            <a:off x="4726489" y="2500240"/>
            <a:ext cx="2016019" cy="2783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4" name="Line 94"/>
          <p:cNvSpPr>
            <a:spLocks noChangeShapeType="1"/>
          </p:cNvSpPr>
          <p:nvPr/>
        </p:nvSpPr>
        <p:spPr bwMode="auto">
          <a:xfrm>
            <a:off x="539552" y="5301208"/>
            <a:ext cx="528619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" name="Line 108"/>
          <p:cNvSpPr>
            <a:spLocks noChangeShapeType="1"/>
          </p:cNvSpPr>
          <p:nvPr/>
        </p:nvSpPr>
        <p:spPr bwMode="auto">
          <a:xfrm flipV="1">
            <a:off x="683568" y="4724550"/>
            <a:ext cx="379086" cy="5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5" name="Line 108"/>
          <p:cNvSpPr>
            <a:spLocks noChangeShapeType="1"/>
          </p:cNvSpPr>
          <p:nvPr/>
        </p:nvSpPr>
        <p:spPr bwMode="auto">
          <a:xfrm flipH="1">
            <a:off x="2656257" y="1745759"/>
            <a:ext cx="835621" cy="3358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" name="Line 108"/>
          <p:cNvSpPr>
            <a:spLocks noChangeShapeType="1"/>
          </p:cNvSpPr>
          <p:nvPr/>
        </p:nvSpPr>
        <p:spPr bwMode="auto">
          <a:xfrm>
            <a:off x="4455610" y="1772815"/>
            <a:ext cx="334170" cy="3189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" name="Line 108"/>
          <p:cNvSpPr>
            <a:spLocks noChangeShapeType="1"/>
          </p:cNvSpPr>
          <p:nvPr/>
        </p:nvSpPr>
        <p:spPr bwMode="auto">
          <a:xfrm>
            <a:off x="4788025" y="1772816"/>
            <a:ext cx="1658828" cy="3118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" name="Line 100"/>
          <p:cNvSpPr>
            <a:spLocks noChangeShapeType="1"/>
          </p:cNvSpPr>
          <p:nvPr/>
        </p:nvSpPr>
        <p:spPr bwMode="auto">
          <a:xfrm>
            <a:off x="755576" y="4149080"/>
            <a:ext cx="2065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" name="Rectangle 85"/>
          <p:cNvSpPr>
            <a:spLocks noChangeArrowheads="1"/>
          </p:cNvSpPr>
          <p:nvPr/>
        </p:nvSpPr>
        <p:spPr bwMode="auto">
          <a:xfrm>
            <a:off x="5888919" y="2793332"/>
            <a:ext cx="1944216" cy="64380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100" b="1" dirty="0" smtClean="0">
                <a:solidFill>
                  <a:srgbClr val="0070C0"/>
                </a:solidFill>
                <a:latin typeface="Arial" charset="0"/>
              </a:rPr>
              <a:t>Kari Tanács által létrehozott </a:t>
            </a:r>
            <a:br>
              <a:rPr lang="hu-HU" altLang="hu-HU" sz="11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hu-HU" altLang="hu-HU" sz="1100" b="1" dirty="0" smtClean="0">
                <a:solidFill>
                  <a:srgbClr val="0070C0"/>
                </a:solidFill>
                <a:latin typeface="Arial" charset="0"/>
              </a:rPr>
              <a:t>és a karon működő </a:t>
            </a:r>
            <a:br>
              <a:rPr lang="hu-HU" altLang="hu-HU" sz="11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hu-HU" altLang="hu-HU" sz="1100" b="1" dirty="0" smtClean="0">
                <a:solidFill>
                  <a:srgbClr val="0070C0"/>
                </a:solidFill>
                <a:latin typeface="Arial" charset="0"/>
              </a:rPr>
              <a:t>állandó bizottságok</a:t>
            </a:r>
          </a:p>
        </p:txBody>
      </p:sp>
      <p:sp>
        <p:nvSpPr>
          <p:cNvPr id="53" name="Rectangle 16"/>
          <p:cNvSpPr>
            <a:spLocks noChangeAspect="1" noChangeArrowheads="1"/>
          </p:cNvSpPr>
          <p:nvPr/>
        </p:nvSpPr>
        <p:spPr bwMode="auto">
          <a:xfrm>
            <a:off x="1043609" y="4509120"/>
            <a:ext cx="1944216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>
                <a:solidFill>
                  <a:srgbClr val="372D59"/>
                </a:solidFill>
                <a:latin typeface="Arial" charset="0"/>
              </a:rPr>
              <a:t>Kreditátviteli Bizottság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54" name="Rectangle 16"/>
          <p:cNvSpPr>
            <a:spLocks noChangeAspect="1" noChangeArrowheads="1"/>
          </p:cNvSpPr>
          <p:nvPr/>
        </p:nvSpPr>
        <p:spPr bwMode="auto">
          <a:xfrm>
            <a:off x="1043608" y="5136043"/>
            <a:ext cx="1944216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Etikai és Fegyelmi </a:t>
            </a:r>
            <a:r>
              <a:rPr lang="hu-HU" altLang="hu-HU" sz="1000" b="1" dirty="0">
                <a:solidFill>
                  <a:srgbClr val="372D59"/>
                </a:solidFill>
                <a:latin typeface="Arial" charset="0"/>
              </a:rPr>
              <a:t>Bizottság</a:t>
            </a:r>
            <a:endParaRPr lang="hu-HU" altLang="hu-HU" sz="1000" dirty="0">
              <a:latin typeface="Arial" charset="0"/>
            </a:endParaRPr>
          </a:p>
        </p:txBody>
      </p:sp>
      <p:cxnSp>
        <p:nvCxnSpPr>
          <p:cNvPr id="3" name="Egyenes összekötő 2"/>
          <p:cNvCxnSpPr/>
          <p:nvPr/>
        </p:nvCxnSpPr>
        <p:spPr>
          <a:xfrm flipH="1" flipV="1">
            <a:off x="762981" y="3216847"/>
            <a:ext cx="1" cy="932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flipV="1">
            <a:off x="683568" y="3216847"/>
            <a:ext cx="0" cy="15082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flipH="1" flipV="1">
            <a:off x="566033" y="3216847"/>
            <a:ext cx="1" cy="20843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16"/>
          <p:cNvSpPr>
            <a:spLocks noChangeAspect="1" noChangeArrowheads="1"/>
          </p:cNvSpPr>
          <p:nvPr/>
        </p:nvSpPr>
        <p:spPr bwMode="auto">
          <a:xfrm>
            <a:off x="5297091" y="3783030"/>
            <a:ext cx="1300080" cy="25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Oktatási Bizottság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71" name="Rectangle 16"/>
          <p:cNvSpPr>
            <a:spLocks noChangeArrowheads="1"/>
          </p:cNvSpPr>
          <p:nvPr/>
        </p:nvSpPr>
        <p:spPr bwMode="auto">
          <a:xfrm>
            <a:off x="5284402" y="4590119"/>
            <a:ext cx="1770854" cy="25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Tudományos Bizottság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72" name="Rectangle 16"/>
          <p:cNvSpPr>
            <a:spLocks noChangeArrowheads="1"/>
          </p:cNvSpPr>
          <p:nvPr/>
        </p:nvSpPr>
        <p:spPr bwMode="auto">
          <a:xfrm>
            <a:off x="5297091" y="5013176"/>
            <a:ext cx="1958786" cy="25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Akkreditációs Bizottság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66" name="Line 107"/>
          <p:cNvSpPr>
            <a:spLocks noChangeShapeType="1"/>
          </p:cNvSpPr>
          <p:nvPr/>
        </p:nvSpPr>
        <p:spPr bwMode="auto">
          <a:xfrm flipH="1">
            <a:off x="467544" y="1598277"/>
            <a:ext cx="0" cy="9666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cxnSp>
        <p:nvCxnSpPr>
          <p:cNvPr id="80" name="Egyenes összekötő 79"/>
          <p:cNvCxnSpPr/>
          <p:nvPr/>
        </p:nvCxnSpPr>
        <p:spPr>
          <a:xfrm flipV="1">
            <a:off x="467544" y="1574627"/>
            <a:ext cx="2880320" cy="23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16"/>
          <p:cNvSpPr>
            <a:spLocks noChangeArrowheads="1"/>
          </p:cNvSpPr>
          <p:nvPr/>
        </p:nvSpPr>
        <p:spPr bwMode="auto">
          <a:xfrm>
            <a:off x="1543170" y="3388627"/>
            <a:ext cx="1017102" cy="3252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Titkárság</a:t>
            </a:r>
            <a:endParaRPr lang="hu-HU" altLang="hu-HU" sz="1000" dirty="0">
              <a:latin typeface="Arial" charset="0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66748"/>
              </p:ext>
            </p:extLst>
          </p:nvPr>
        </p:nvGraphicFramePr>
        <p:xfrm>
          <a:off x="1707864" y="228487"/>
          <a:ext cx="6219825" cy="578644"/>
        </p:xfrm>
        <a:graphic>
          <a:graphicData uri="http://schemas.openxmlformats.org/drawingml/2006/table">
            <a:tbl>
              <a:tblPr/>
              <a:tblGrid>
                <a:gridCol w="621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864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u-HU" sz="1200" b="1" dirty="0" smtClean="0">
                          <a:effectLst/>
                          <a:latin typeface="Times New Roman"/>
                          <a:ea typeface="Times New Roman"/>
                        </a:rPr>
                        <a:t>SZERVEZETI ÜGYREND</a:t>
                      </a:r>
                      <a:endParaRPr lang="hu-H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u-HU" sz="1200" b="1" dirty="0" smtClean="0">
                          <a:effectLst/>
                          <a:latin typeface="Times New Roman"/>
                          <a:ea typeface="Times New Roman"/>
                        </a:rPr>
                        <a:t>ÁLTALÁNOS ORVOSTUDOMÁNYI KAR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u-HU" sz="1200" b="1" dirty="0" smtClean="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r>
                        <a:rPr lang="hu-H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SZ. MELLÉKLET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5" name="Kép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507" y="265112"/>
            <a:ext cx="542019" cy="54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3403554" y="6370691"/>
            <a:ext cx="10679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dirty="0" smtClean="0"/>
              <a:t>3 / 1. oldal</a:t>
            </a:r>
            <a:endParaRPr lang="hu-HU" dirty="0"/>
          </a:p>
        </p:txBody>
      </p:sp>
      <p:sp>
        <p:nvSpPr>
          <p:cNvPr id="103" name="Line 108"/>
          <p:cNvSpPr>
            <a:spLocks noChangeShapeType="1"/>
          </p:cNvSpPr>
          <p:nvPr/>
        </p:nvSpPr>
        <p:spPr bwMode="auto">
          <a:xfrm flipH="1">
            <a:off x="3515074" y="1772815"/>
            <a:ext cx="0" cy="10057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4" name="Rectangle 85"/>
          <p:cNvSpPr>
            <a:spLocks noChangeArrowheads="1"/>
          </p:cNvSpPr>
          <p:nvPr/>
        </p:nvSpPr>
        <p:spPr bwMode="auto">
          <a:xfrm>
            <a:off x="8100393" y="2132856"/>
            <a:ext cx="648071" cy="4774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smtClean="0">
                <a:solidFill>
                  <a:srgbClr val="0070C0"/>
                </a:solidFill>
                <a:latin typeface="Arial" charset="0"/>
              </a:rPr>
              <a:t>EOK</a:t>
            </a:r>
            <a:br>
              <a:rPr lang="hu-HU" altLang="hu-HU" sz="9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hu-HU" altLang="hu-HU" sz="900" b="1" dirty="0" smtClean="0">
                <a:solidFill>
                  <a:srgbClr val="0070C0"/>
                </a:solidFill>
                <a:latin typeface="Arial" charset="0"/>
              </a:rPr>
              <a:t>tömb</a:t>
            </a:r>
            <a:br>
              <a:rPr lang="hu-HU" altLang="hu-HU" sz="9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hu-HU" altLang="hu-HU" sz="800" b="1" dirty="0" smtClean="0">
                <a:solidFill>
                  <a:srgbClr val="0070C0"/>
                </a:solidFill>
                <a:latin typeface="Arial" charset="0"/>
              </a:rPr>
              <a:t>(gazdasági)</a:t>
            </a:r>
          </a:p>
        </p:txBody>
      </p:sp>
      <p:sp>
        <p:nvSpPr>
          <p:cNvPr id="106" name="Rectangle 85"/>
          <p:cNvSpPr>
            <a:spLocks noChangeArrowheads="1"/>
          </p:cNvSpPr>
          <p:nvPr/>
        </p:nvSpPr>
        <p:spPr bwMode="auto">
          <a:xfrm>
            <a:off x="8028384" y="2924944"/>
            <a:ext cx="648071" cy="4774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smtClean="0">
                <a:solidFill>
                  <a:srgbClr val="0070C0"/>
                </a:solidFill>
                <a:latin typeface="Arial" charset="0"/>
              </a:rPr>
              <a:t>NET</a:t>
            </a:r>
            <a:br>
              <a:rPr lang="hu-HU" altLang="hu-HU" sz="9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hu-HU" altLang="hu-HU" sz="900" b="1" dirty="0" smtClean="0">
                <a:solidFill>
                  <a:srgbClr val="0070C0"/>
                </a:solidFill>
                <a:latin typeface="Arial" charset="0"/>
              </a:rPr>
              <a:t>tömb</a:t>
            </a:r>
            <a:br>
              <a:rPr lang="hu-HU" altLang="hu-HU" sz="9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hu-HU" altLang="hu-HU" sz="800" b="1" dirty="0" smtClean="0">
                <a:solidFill>
                  <a:srgbClr val="0070C0"/>
                </a:solidFill>
                <a:latin typeface="Arial" charset="0"/>
              </a:rPr>
              <a:t>(gazdasági)</a:t>
            </a:r>
          </a:p>
        </p:txBody>
      </p:sp>
      <p:sp>
        <p:nvSpPr>
          <p:cNvPr id="108" name="Rectangle 85"/>
          <p:cNvSpPr>
            <a:spLocks noChangeArrowheads="1"/>
          </p:cNvSpPr>
          <p:nvPr/>
        </p:nvSpPr>
        <p:spPr bwMode="auto">
          <a:xfrm>
            <a:off x="8028384" y="3743639"/>
            <a:ext cx="648072" cy="4774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smtClean="0">
                <a:solidFill>
                  <a:srgbClr val="0070C0"/>
                </a:solidFill>
                <a:latin typeface="Arial" charset="0"/>
              </a:rPr>
              <a:t>Anatómiai</a:t>
            </a:r>
            <a:br>
              <a:rPr lang="hu-HU" altLang="hu-HU" sz="9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hu-HU" altLang="hu-HU" sz="900" b="1" dirty="0" smtClean="0">
                <a:solidFill>
                  <a:srgbClr val="0070C0"/>
                </a:solidFill>
                <a:latin typeface="Arial" charset="0"/>
              </a:rPr>
              <a:t>tömb</a:t>
            </a:r>
            <a:br>
              <a:rPr lang="hu-HU" altLang="hu-HU" sz="9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hu-HU" altLang="hu-HU" sz="800" b="1" dirty="0" smtClean="0">
                <a:solidFill>
                  <a:srgbClr val="0070C0"/>
                </a:solidFill>
                <a:latin typeface="Arial" charset="0"/>
              </a:rPr>
              <a:t>(gazdasági)</a:t>
            </a:r>
          </a:p>
        </p:txBody>
      </p:sp>
      <p:sp>
        <p:nvSpPr>
          <p:cNvPr id="109" name="Line 56"/>
          <p:cNvSpPr>
            <a:spLocks noChangeShapeType="1"/>
          </p:cNvSpPr>
          <p:nvPr/>
        </p:nvSpPr>
        <p:spPr bwMode="auto">
          <a:xfrm flipH="1">
            <a:off x="8676456" y="4077072"/>
            <a:ext cx="288032" cy="3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cxnSp>
        <p:nvCxnSpPr>
          <p:cNvPr id="111" name="Egyenes összekötő 110"/>
          <p:cNvCxnSpPr/>
          <p:nvPr/>
        </p:nvCxnSpPr>
        <p:spPr>
          <a:xfrm>
            <a:off x="8964488" y="1710088"/>
            <a:ext cx="1488" cy="23669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gyenes összekötő 111"/>
          <p:cNvCxnSpPr/>
          <p:nvPr/>
        </p:nvCxnSpPr>
        <p:spPr>
          <a:xfrm>
            <a:off x="8824139" y="1745758"/>
            <a:ext cx="3668" cy="1471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Line 56"/>
          <p:cNvSpPr>
            <a:spLocks noChangeShapeType="1"/>
          </p:cNvSpPr>
          <p:nvPr/>
        </p:nvSpPr>
        <p:spPr bwMode="auto">
          <a:xfrm flipH="1" flipV="1">
            <a:off x="8676456" y="3212975"/>
            <a:ext cx="140348" cy="38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8341436" y="1710088"/>
            <a:ext cx="10983" cy="4227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5" name="Line 108"/>
          <p:cNvSpPr>
            <a:spLocks noChangeShapeType="1"/>
          </p:cNvSpPr>
          <p:nvPr/>
        </p:nvSpPr>
        <p:spPr bwMode="auto">
          <a:xfrm flipH="1">
            <a:off x="3937542" y="3170011"/>
            <a:ext cx="202410" cy="2323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" name="Line 108"/>
          <p:cNvSpPr>
            <a:spLocks noChangeShapeType="1"/>
          </p:cNvSpPr>
          <p:nvPr/>
        </p:nvSpPr>
        <p:spPr bwMode="auto">
          <a:xfrm flipH="1">
            <a:off x="2411759" y="3163668"/>
            <a:ext cx="1180236" cy="1934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4797949" y="1586451"/>
            <a:ext cx="2650466" cy="11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cxnSp>
        <p:nvCxnSpPr>
          <p:cNvPr id="118" name="Egyenes összekötő 117"/>
          <p:cNvCxnSpPr/>
          <p:nvPr/>
        </p:nvCxnSpPr>
        <p:spPr>
          <a:xfrm>
            <a:off x="4797949" y="1710088"/>
            <a:ext cx="3003429" cy="2222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Line 108"/>
          <p:cNvSpPr>
            <a:spLocks noChangeShapeType="1"/>
          </p:cNvSpPr>
          <p:nvPr/>
        </p:nvSpPr>
        <p:spPr bwMode="auto">
          <a:xfrm flipH="1">
            <a:off x="7801378" y="1932307"/>
            <a:ext cx="18928" cy="8528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" name="Téglalap 11"/>
          <p:cNvSpPr>
            <a:spLocks noChangeAspect="1"/>
          </p:cNvSpPr>
          <p:nvPr/>
        </p:nvSpPr>
        <p:spPr>
          <a:xfrm>
            <a:off x="4237547" y="3391232"/>
            <a:ext cx="1499923" cy="3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b="1" dirty="0" smtClean="0">
                <a:solidFill>
                  <a:srgbClr val="372D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Nyilvántartási</a:t>
            </a:r>
            <a:r>
              <a:rPr lang="hu-HU" sz="1000" b="1" dirty="0" smtClean="0">
                <a:solidFill>
                  <a:srgbClr val="372D59"/>
                </a:solidFill>
              </a:rPr>
              <a:t> </a:t>
            </a:r>
            <a:r>
              <a:rPr lang="hu-HU" sz="1000" b="1" dirty="0" smtClean="0">
                <a:solidFill>
                  <a:srgbClr val="372D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Osztály</a:t>
            </a:r>
            <a:endParaRPr lang="hu-HU" sz="1000" b="1" dirty="0">
              <a:solidFill>
                <a:srgbClr val="372D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57" name="Egyenes összekötő 2056"/>
          <p:cNvCxnSpPr>
            <a:stCxn id="2050" idx="1"/>
          </p:cNvCxnSpPr>
          <p:nvPr/>
        </p:nvCxnSpPr>
        <p:spPr>
          <a:xfrm flipH="1">
            <a:off x="35496" y="1574627"/>
            <a:ext cx="3456384" cy="23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1" name="Egyenes összekötő 2060"/>
          <p:cNvCxnSpPr/>
          <p:nvPr/>
        </p:nvCxnSpPr>
        <p:spPr>
          <a:xfrm flipH="1">
            <a:off x="35496" y="1604141"/>
            <a:ext cx="4886" cy="424897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3" name="Egyenes összekötő nyíllal 2062"/>
          <p:cNvCxnSpPr/>
          <p:nvPr/>
        </p:nvCxnSpPr>
        <p:spPr>
          <a:xfrm>
            <a:off x="35496" y="5853114"/>
            <a:ext cx="1008112" cy="10763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4423505" y="3172172"/>
            <a:ext cx="515979" cy="227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>
            <a:spLocks noChangeAspect="1"/>
          </p:cNvSpPr>
          <p:nvPr/>
        </p:nvSpPr>
        <p:spPr>
          <a:xfrm>
            <a:off x="1042863" y="5827358"/>
            <a:ext cx="1944000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hu-HU" sz="1000" b="1" dirty="0">
                <a:solidFill>
                  <a:srgbClr val="372D59"/>
                </a:solidFill>
              </a:rPr>
              <a:t>Humán Agyminta Bank és Laboratórium</a:t>
            </a:r>
          </a:p>
        </p:txBody>
      </p:sp>
      <p:cxnSp>
        <p:nvCxnSpPr>
          <p:cNvPr id="2060" name="Egyenes összekötő 2059"/>
          <p:cNvCxnSpPr/>
          <p:nvPr/>
        </p:nvCxnSpPr>
        <p:spPr>
          <a:xfrm>
            <a:off x="6692469" y="3437143"/>
            <a:ext cx="0" cy="475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4" name="Egyenes összekötő nyíllal 2063"/>
          <p:cNvCxnSpPr>
            <a:endCxn id="69" idx="3"/>
          </p:cNvCxnSpPr>
          <p:nvPr/>
        </p:nvCxnSpPr>
        <p:spPr>
          <a:xfrm flipH="1">
            <a:off x="6597171" y="3912630"/>
            <a:ext cx="9529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zögletes összekötő 36"/>
          <p:cNvCxnSpPr/>
          <p:nvPr/>
        </p:nvCxnSpPr>
        <p:spPr>
          <a:xfrm>
            <a:off x="8172400" y="6227468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6"/>
          <p:cNvSpPr>
            <a:spLocks noChangeAspect="1" noChangeArrowheads="1"/>
          </p:cNvSpPr>
          <p:nvPr/>
        </p:nvSpPr>
        <p:spPr bwMode="auto">
          <a:xfrm>
            <a:off x="5284402" y="4168996"/>
            <a:ext cx="1384733" cy="25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OMHV Bizottság</a:t>
            </a:r>
            <a:endParaRPr lang="hu-HU" altLang="hu-HU" sz="1000" dirty="0">
              <a:latin typeface="Arial" charset="0"/>
            </a:endParaRPr>
          </a:p>
        </p:txBody>
      </p:sp>
      <p:cxnSp>
        <p:nvCxnSpPr>
          <p:cNvPr id="43" name="Szögletes összekötő 42"/>
          <p:cNvCxnSpPr>
            <a:endCxn id="124" idx="3"/>
          </p:cNvCxnSpPr>
          <p:nvPr/>
        </p:nvCxnSpPr>
        <p:spPr>
          <a:xfrm rot="5400000">
            <a:off x="6363693" y="3742585"/>
            <a:ext cx="861453" cy="25056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zögletes összekötő 62"/>
          <p:cNvCxnSpPr>
            <a:endCxn id="72" idx="3"/>
          </p:cNvCxnSpPr>
          <p:nvPr/>
        </p:nvCxnSpPr>
        <p:spPr>
          <a:xfrm rot="5400000">
            <a:off x="6675811" y="4017208"/>
            <a:ext cx="1705635" cy="54550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Szögletes összekötő 2080"/>
          <p:cNvCxnSpPr>
            <a:endCxn id="71" idx="3"/>
          </p:cNvCxnSpPr>
          <p:nvPr/>
        </p:nvCxnSpPr>
        <p:spPr>
          <a:xfrm rot="5400000">
            <a:off x="6650653" y="3841744"/>
            <a:ext cx="1282578" cy="47337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5"/>
          <p:cNvSpPr>
            <a:spLocks noGrp="1" noChangeArrowheads="1"/>
          </p:cNvSpPr>
          <p:nvPr>
            <p:ph type="ctrTitle"/>
          </p:nvPr>
        </p:nvSpPr>
        <p:spPr bwMode="auto">
          <a:xfrm>
            <a:off x="914012" y="40920"/>
            <a:ext cx="2520280" cy="43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b="1" dirty="0" smtClean="0">
                <a:solidFill>
                  <a:srgbClr val="0070C0"/>
                </a:solidFill>
                <a:latin typeface="Arial" charset="0"/>
              </a:rPr>
              <a:t>A kar intézetei</a:t>
            </a: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833082" y="537253"/>
            <a:ext cx="2438355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Anatómiai, Szövet- és Fejlődéstani Intézet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827583" y="860315"/>
            <a:ext cx="2016224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Biofizikai és Sugárbiológiai Intézet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827583" y="1182396"/>
            <a:ext cx="1069629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Élettani Intézet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830602" y="1527572"/>
            <a:ext cx="2443314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Farmakológiai és </a:t>
            </a:r>
            <a:r>
              <a:rPr lang="hu-HU" altLang="hu-HU" sz="900" b="1" dirty="0" err="1" smtClean="0">
                <a:solidFill>
                  <a:srgbClr val="372D59"/>
                </a:solidFill>
                <a:latin typeface="Arial" charset="0"/>
              </a:rPr>
              <a:t>Farmakoterápiás</a:t>
            </a: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 Intézet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827583" y="1889570"/>
            <a:ext cx="2350450" cy="2157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Genetikai, Sejt- és Immunbiológiai Intézet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816007" y="2248308"/>
            <a:ext cx="2778078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err="1" smtClean="0">
                <a:solidFill>
                  <a:srgbClr val="372D59"/>
                </a:solidFill>
                <a:latin typeface="Arial" charset="0"/>
              </a:rPr>
              <a:t>Genomikai</a:t>
            </a: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 Medicina és Ritka Betegségek Intézete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827583" y="2615806"/>
            <a:ext cx="2496161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Igazságügyi és Biztosítás-orvostani Intézet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817614" y="3000176"/>
            <a:ext cx="2304256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Kísérletes és Sebészeti Műtéttani Intézet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16007" y="3336509"/>
            <a:ext cx="2016224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>
                <a:solidFill>
                  <a:srgbClr val="372D59"/>
                </a:solidFill>
                <a:latin typeface="Arial" charset="0"/>
              </a:rPr>
              <a:t>Laboratóriumi Medicina Intézet</a:t>
            </a:r>
            <a:endParaRPr lang="hu-HU" altLang="hu-HU" sz="900" dirty="0">
              <a:latin typeface="Arial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27584" y="3673374"/>
            <a:ext cx="1800199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900" b="1">
                <a:solidFill>
                  <a:srgbClr val="372D59"/>
                </a:solidFill>
                <a:latin typeface="Arial" charset="0"/>
              </a:rPr>
              <a:t>Magatartástudományi Intézet</a:t>
            </a:r>
            <a:endParaRPr lang="hu-HU" altLang="hu-HU" sz="900" dirty="0">
              <a:latin typeface="Arial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827584" y="3991653"/>
            <a:ext cx="1726451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>
                <a:solidFill>
                  <a:srgbClr val="372D59"/>
                </a:solidFill>
                <a:latin typeface="Arial" charset="0"/>
              </a:rPr>
              <a:t>Népegészségtani Intézet</a:t>
            </a:r>
            <a:endParaRPr lang="hu-HU" altLang="hu-HU" sz="900" dirty="0">
              <a:latin typeface="Arial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827584" y="4307018"/>
            <a:ext cx="1525818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>
                <a:solidFill>
                  <a:srgbClr val="372D59"/>
                </a:solidFill>
                <a:latin typeface="Arial" charset="0"/>
              </a:rPr>
              <a:t>Orvosi Biokémiai Intézet</a:t>
            </a:r>
            <a:endParaRPr lang="hu-HU" altLang="hu-HU" sz="900" b="1" dirty="0">
              <a:latin typeface="Arial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827583" y="4627342"/>
            <a:ext cx="1726451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>
                <a:solidFill>
                  <a:srgbClr val="372D59"/>
                </a:solidFill>
                <a:latin typeface="Arial" charset="0"/>
              </a:rPr>
              <a:t>Orvosi Mikrobiológiai Intézet</a:t>
            </a:r>
            <a:endParaRPr lang="hu-HU" altLang="hu-HU" sz="900" dirty="0">
              <a:latin typeface="Arial" charset="0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816007" y="5318837"/>
            <a:ext cx="2277825" cy="294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>
                <a:solidFill>
                  <a:srgbClr val="372D59"/>
                </a:solidFill>
                <a:latin typeface="Arial" charset="0"/>
              </a:rPr>
              <a:t>Orvosi Vegytani, Molekuláris </a:t>
            </a: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Biológiai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és </a:t>
            </a:r>
            <a:r>
              <a:rPr lang="hu-HU" altLang="hu-HU" sz="900" b="1" dirty="0" err="1" smtClean="0">
                <a:solidFill>
                  <a:srgbClr val="372D59"/>
                </a:solidFill>
                <a:latin typeface="Arial" charset="0"/>
              </a:rPr>
              <a:t>Patobiokémiai</a:t>
            </a: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 Intézet</a:t>
            </a:r>
            <a:endParaRPr lang="hu-HU" altLang="hu-HU" sz="900" dirty="0">
              <a:latin typeface="Arial" charset="0"/>
            </a:endParaRP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821401" y="5695746"/>
            <a:ext cx="2599602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>
                <a:solidFill>
                  <a:srgbClr val="372D59"/>
                </a:solidFill>
                <a:latin typeface="Arial" charset="0"/>
              </a:rPr>
              <a:t>I. Sz. Patológiai és Kísérleti Rákkutató Intézet</a:t>
            </a:r>
            <a:endParaRPr lang="hu-HU" altLang="hu-HU" sz="900" dirty="0">
              <a:latin typeface="Arial" charset="0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821401" y="6007838"/>
            <a:ext cx="2612891" cy="2172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>
                <a:solidFill>
                  <a:srgbClr val="372D59"/>
                </a:solidFill>
                <a:latin typeface="Arial" charset="0"/>
              </a:rPr>
              <a:t>II. Sz. Patológiai Intézet</a:t>
            </a:r>
            <a:endParaRPr lang="hu-HU" altLang="hu-HU" sz="900" dirty="0">
              <a:latin typeface="Arial" charset="0"/>
            </a:endParaRP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827584" y="6307753"/>
            <a:ext cx="1872208" cy="21759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Transzlációs Medicina Intézet</a:t>
            </a:r>
            <a:endParaRPr lang="hu-HU" altLang="hu-HU" sz="1000" dirty="0">
              <a:latin typeface="Arial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307753"/>
            <a:ext cx="10668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85"/>
          <p:cNvSpPr txBox="1">
            <a:spLocks noChangeArrowheads="1"/>
          </p:cNvSpPr>
          <p:nvPr/>
        </p:nvSpPr>
        <p:spPr bwMode="auto">
          <a:xfrm>
            <a:off x="5724128" y="78270"/>
            <a:ext cx="2520280" cy="43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 dirty="0" smtClean="0">
                <a:solidFill>
                  <a:srgbClr val="0070C0"/>
                </a:solidFill>
                <a:latin typeface="Arial" charset="0"/>
              </a:rPr>
              <a:t>A kar tanszékei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5789675" y="1202256"/>
            <a:ext cx="144016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err="1" smtClean="0">
                <a:solidFill>
                  <a:srgbClr val="372D59"/>
                </a:solidFill>
                <a:latin typeface="Arial" charset="0"/>
              </a:rPr>
              <a:t>Családorvosi</a:t>
            </a: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 Tanszék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29" name="Rectangle 16"/>
          <p:cNvSpPr>
            <a:spLocks noChangeAspect="1" noChangeArrowheads="1"/>
          </p:cNvSpPr>
          <p:nvPr/>
        </p:nvSpPr>
        <p:spPr bwMode="auto">
          <a:xfrm>
            <a:off x="5781165" y="1916714"/>
            <a:ext cx="1728192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Idegsebészeti Tanszék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32" name="Rectangle 16"/>
          <p:cNvSpPr>
            <a:spLocks noChangeAspect="1" noChangeArrowheads="1"/>
          </p:cNvSpPr>
          <p:nvPr/>
        </p:nvSpPr>
        <p:spPr bwMode="auto">
          <a:xfrm>
            <a:off x="5752100" y="2780335"/>
            <a:ext cx="1786321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Klinikai Pszichológiai Tanszék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5740335" y="4787049"/>
            <a:ext cx="1584176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Traumatológiai Tanszék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5752100" y="3174358"/>
            <a:ext cx="1671932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b="1" dirty="0" smtClean="0">
                <a:solidFill>
                  <a:srgbClr val="372D59"/>
                </a:solidFill>
                <a:latin typeface="Arial" charset="0"/>
              </a:rPr>
              <a:t>Onkológiai Tanszék</a:t>
            </a:r>
            <a:endParaRPr lang="hu-HU" altLang="hu-HU" sz="1000" b="1" dirty="0">
              <a:solidFill>
                <a:srgbClr val="372D59"/>
              </a:solidFill>
              <a:latin typeface="Arial" charset="0"/>
            </a:endParaRPr>
          </a:p>
        </p:txBody>
      </p:sp>
      <p:sp>
        <p:nvSpPr>
          <p:cNvPr id="3" name="Szövegdoboz 2"/>
          <p:cNvSpPr txBox="1">
            <a:spLocks noChangeAspect="1"/>
          </p:cNvSpPr>
          <p:nvPr/>
        </p:nvSpPr>
        <p:spPr>
          <a:xfrm>
            <a:off x="5789674" y="810556"/>
            <a:ext cx="1814602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b="1" dirty="0" err="1" smtClean="0">
                <a:solidFill>
                  <a:srgbClr val="372D59"/>
                </a:solidFill>
              </a:rPr>
              <a:t>Bioinformatikai</a:t>
            </a:r>
            <a:r>
              <a:rPr lang="hu-HU" sz="900" b="1" dirty="0" smtClean="0"/>
              <a:t> Tanszék</a:t>
            </a:r>
            <a:endParaRPr lang="hu-HU" sz="900" b="1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5752100" y="3963147"/>
            <a:ext cx="2121283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altLang="hu-HU" sz="900" b="1" dirty="0">
                <a:solidFill>
                  <a:srgbClr val="372D59"/>
                </a:solidFill>
              </a:rPr>
              <a:t>Rehabilitációs Medicina </a:t>
            </a:r>
            <a:r>
              <a:rPr lang="hu-HU" altLang="hu-HU" sz="900" b="1" dirty="0" smtClean="0">
                <a:solidFill>
                  <a:srgbClr val="372D59"/>
                </a:solidFill>
              </a:rPr>
              <a:t>Tanszék</a:t>
            </a:r>
            <a:endParaRPr lang="hu-HU" altLang="hu-HU" sz="1000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5740335" y="4369341"/>
            <a:ext cx="2015949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b="1" dirty="0" err="1" smtClean="0">
                <a:solidFill>
                  <a:srgbClr val="372D59"/>
                </a:solidFill>
              </a:rPr>
              <a:t>Transzfúziológiai</a:t>
            </a:r>
            <a:r>
              <a:rPr lang="hu-HU" sz="900" b="1" dirty="0" smtClean="0">
                <a:solidFill>
                  <a:srgbClr val="372D59"/>
                </a:solidFill>
              </a:rPr>
              <a:t> Tanszék</a:t>
            </a:r>
            <a:endParaRPr lang="hu-HU" sz="900" b="1" dirty="0">
              <a:solidFill>
                <a:srgbClr val="372D59"/>
              </a:solidFill>
            </a:endParaRPr>
          </a:p>
        </p:txBody>
      </p:sp>
      <p:sp>
        <p:nvSpPr>
          <p:cNvPr id="37" name="Szövegdoboz 36"/>
          <p:cNvSpPr txBox="1">
            <a:spLocks noChangeAspect="1"/>
          </p:cNvSpPr>
          <p:nvPr/>
        </p:nvSpPr>
        <p:spPr>
          <a:xfrm>
            <a:off x="6209600" y="2301325"/>
            <a:ext cx="2293402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err="1" smtClean="0"/>
              <a:t>Neurointervenciós</a:t>
            </a:r>
            <a:r>
              <a:rPr lang="hu-HU" sz="900" i="1" dirty="0"/>
              <a:t> </a:t>
            </a:r>
            <a:r>
              <a:rPr lang="hu-HU" sz="900" i="1" dirty="0" smtClean="0"/>
              <a:t>Tanszéki Csoport</a:t>
            </a:r>
            <a:endParaRPr lang="hu-HU" sz="900" i="1" dirty="0"/>
          </a:p>
        </p:txBody>
      </p:sp>
      <p:sp>
        <p:nvSpPr>
          <p:cNvPr id="42" name="Szövegdoboz 41"/>
          <p:cNvSpPr txBox="1"/>
          <p:nvPr/>
        </p:nvSpPr>
        <p:spPr>
          <a:xfrm>
            <a:off x="6476161" y="5169558"/>
            <a:ext cx="2256230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err="1" smtClean="0"/>
              <a:t>Neurotraumatológiai</a:t>
            </a:r>
            <a:r>
              <a:rPr lang="hu-HU" sz="900" i="1" dirty="0" smtClean="0"/>
              <a:t> Tanszéki Csoport</a:t>
            </a:r>
            <a:endParaRPr lang="hu-HU" sz="900" i="1" dirty="0"/>
          </a:p>
        </p:txBody>
      </p:sp>
      <p:sp>
        <p:nvSpPr>
          <p:cNvPr id="44" name="Szövegdoboz 43"/>
          <p:cNvSpPr txBox="1">
            <a:spLocks noChangeAspect="1"/>
          </p:cNvSpPr>
          <p:nvPr/>
        </p:nvSpPr>
        <p:spPr>
          <a:xfrm>
            <a:off x="6498492" y="5586759"/>
            <a:ext cx="2515584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smtClean="0"/>
              <a:t>Sportsebészeti és Sportorvostani Tanszéki Csoport</a:t>
            </a:r>
            <a:endParaRPr lang="hu-HU" sz="900" i="1" dirty="0"/>
          </a:p>
        </p:txBody>
      </p:sp>
      <p:sp>
        <p:nvSpPr>
          <p:cNvPr id="30" name="Szövegdoboz 29"/>
          <p:cNvSpPr txBox="1">
            <a:spLocks noChangeAspect="1"/>
          </p:cNvSpPr>
          <p:nvPr/>
        </p:nvSpPr>
        <p:spPr>
          <a:xfrm>
            <a:off x="6209600" y="3565720"/>
            <a:ext cx="2486919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smtClean="0"/>
              <a:t>Klinikai Onkológiai Tanszéki Csoport</a:t>
            </a:r>
            <a:endParaRPr lang="hu-HU" sz="900" i="1" dirty="0"/>
          </a:p>
        </p:txBody>
      </p:sp>
      <p:sp>
        <p:nvSpPr>
          <p:cNvPr id="2" name="Szövegdoboz 1"/>
          <p:cNvSpPr txBox="1"/>
          <p:nvPr/>
        </p:nvSpPr>
        <p:spPr>
          <a:xfrm>
            <a:off x="1073537" y="4981948"/>
            <a:ext cx="200464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smtClean="0"/>
              <a:t>Pasteur Tanszéki Csoport</a:t>
            </a:r>
            <a:endParaRPr lang="hu-HU" sz="900" i="1" dirty="0"/>
          </a:p>
        </p:txBody>
      </p:sp>
      <p:sp>
        <p:nvSpPr>
          <p:cNvPr id="35" name="Szövegdoboz 34"/>
          <p:cNvSpPr txBox="1">
            <a:spLocks noChangeAspect="1"/>
          </p:cNvSpPr>
          <p:nvPr/>
        </p:nvSpPr>
        <p:spPr>
          <a:xfrm>
            <a:off x="6209600" y="1546509"/>
            <a:ext cx="2293402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smtClean="0"/>
              <a:t>Integratív Medicina Tanszéki Csoport</a:t>
            </a:r>
            <a:endParaRPr lang="hu-HU" sz="9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46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40702" y="56091"/>
            <a:ext cx="8229600" cy="5760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742950" indent="-28575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 dirty="0" smtClean="0">
                <a:solidFill>
                  <a:srgbClr val="0070C0"/>
                </a:solidFill>
                <a:latin typeface="Arial" charset="0"/>
              </a:rPr>
              <a:t>A kar klinikái  </a:t>
            </a:r>
            <a:r>
              <a:rPr lang="hu-HU" altLang="hu-HU" b="1" dirty="0" smtClean="0">
                <a:solidFill>
                  <a:srgbClr val="0070C0"/>
                </a:solidFill>
                <a:latin typeface="Arial" charset="0"/>
              </a:rPr>
              <a:t>*</a:t>
            </a:r>
            <a:endParaRPr lang="hu-HU" altLang="hu-HU" sz="2400" b="1" dirty="0" smtClean="0">
              <a:solidFill>
                <a:srgbClr val="0070C0"/>
              </a:solidFill>
              <a:latin typeface="Arial" charset="0"/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615" y="5001208"/>
            <a:ext cx="13779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397" y="5380000"/>
            <a:ext cx="1322387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99" name="Picture 5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34" y="6439110"/>
            <a:ext cx="6429320" cy="518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Szövegdoboz 60"/>
          <p:cNvSpPr txBox="1"/>
          <p:nvPr/>
        </p:nvSpPr>
        <p:spPr>
          <a:xfrm>
            <a:off x="7236296" y="6263734"/>
            <a:ext cx="10679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dirty="0" smtClean="0"/>
              <a:t>3 / </a:t>
            </a:r>
            <a:r>
              <a:rPr lang="hu-HU" sz="1050" dirty="0" err="1" smtClean="0"/>
              <a:t>3</a:t>
            </a:r>
            <a:r>
              <a:rPr lang="hu-HU" sz="1050" dirty="0" smtClean="0"/>
              <a:t>. oldal</a:t>
            </a:r>
            <a:endParaRPr lang="hu-HU" dirty="0"/>
          </a:p>
        </p:txBody>
      </p: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357534" y="827120"/>
            <a:ext cx="2880319" cy="24407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err="1" smtClean="0">
                <a:solidFill>
                  <a:srgbClr val="372D59"/>
                </a:solidFill>
                <a:latin typeface="Arial" charset="0"/>
              </a:rPr>
              <a:t>Aneszteziológiai</a:t>
            </a: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 és Intenzív Terápiás Klinika</a:t>
            </a:r>
            <a:endParaRPr lang="hu-HU" altLang="hu-HU" sz="1000" b="1" dirty="0">
              <a:latin typeface="Arial" charset="0"/>
            </a:endParaRPr>
          </a:p>
        </p:txBody>
      </p:sp>
      <p:sp>
        <p:nvSpPr>
          <p:cNvPr id="62" name="Rectangle 16"/>
          <p:cNvSpPr>
            <a:spLocks noChangeArrowheads="1"/>
          </p:cNvSpPr>
          <p:nvPr/>
        </p:nvSpPr>
        <p:spPr bwMode="auto">
          <a:xfrm>
            <a:off x="367102" y="2557537"/>
            <a:ext cx="2858445" cy="2555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Belgyógyászati és Onkológiai </a:t>
            </a: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63" name="Rectangle 16"/>
          <p:cNvSpPr>
            <a:spLocks noChangeArrowheads="1"/>
          </p:cNvSpPr>
          <p:nvPr/>
        </p:nvSpPr>
        <p:spPr bwMode="auto">
          <a:xfrm>
            <a:off x="382610" y="3266132"/>
            <a:ext cx="2855243" cy="280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Belgyógyászati és Hematológiai </a:t>
            </a: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294427" y="5755691"/>
            <a:ext cx="2736303" cy="2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Bőr-, </a:t>
            </a:r>
            <a:r>
              <a:rPr lang="hu-HU" altLang="hu-HU" sz="1000" b="1" dirty="0" err="1" smtClean="0">
                <a:solidFill>
                  <a:srgbClr val="372D59"/>
                </a:solidFill>
                <a:latin typeface="Arial" charset="0"/>
              </a:rPr>
              <a:t>Nemikórtani</a:t>
            </a: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 és </a:t>
            </a:r>
            <a:r>
              <a:rPr lang="hu-HU" altLang="hu-HU" sz="1000" b="1" dirty="0" err="1" smtClean="0">
                <a:solidFill>
                  <a:srgbClr val="372D59"/>
                </a:solidFill>
                <a:latin typeface="Arial" charset="0"/>
              </a:rPr>
              <a:t>Bőronkológiai</a:t>
            </a: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 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67" name="Rectangle 16"/>
          <p:cNvSpPr>
            <a:spLocks noChangeArrowheads="1"/>
          </p:cNvSpPr>
          <p:nvPr/>
        </p:nvSpPr>
        <p:spPr bwMode="auto">
          <a:xfrm>
            <a:off x="302607" y="6149739"/>
            <a:ext cx="3096344" cy="2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err="1" smtClean="0">
                <a:solidFill>
                  <a:srgbClr val="372D59"/>
                </a:solidFill>
                <a:latin typeface="Arial" charset="0"/>
              </a:rPr>
              <a:t>Fül-Orr-Gégészeti</a:t>
            </a: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 és </a:t>
            </a:r>
            <a:r>
              <a:rPr lang="hu-HU" altLang="hu-HU" sz="1000" b="1" dirty="0" err="1" smtClean="0">
                <a:solidFill>
                  <a:srgbClr val="372D59"/>
                </a:solidFill>
                <a:latin typeface="Arial" charset="0"/>
              </a:rPr>
              <a:t>Fej-Nyaksebészeti</a:t>
            </a: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 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68" name="Rectangle 16"/>
          <p:cNvSpPr>
            <a:spLocks noChangeArrowheads="1"/>
          </p:cNvSpPr>
          <p:nvPr/>
        </p:nvSpPr>
        <p:spPr bwMode="auto">
          <a:xfrm>
            <a:off x="3415477" y="828489"/>
            <a:ext cx="2402210" cy="2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I. Sz. Gyermekgyógyászati 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69" name="Rectangle 16"/>
          <p:cNvSpPr>
            <a:spLocks noChangeArrowheads="1"/>
          </p:cNvSpPr>
          <p:nvPr/>
        </p:nvSpPr>
        <p:spPr bwMode="auto">
          <a:xfrm>
            <a:off x="3398951" y="1505347"/>
            <a:ext cx="2402210" cy="2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II. Sz. Gyermekgyógyászati 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70" name="Rectangle 16"/>
          <p:cNvSpPr>
            <a:spLocks noChangeArrowheads="1"/>
          </p:cNvSpPr>
          <p:nvPr/>
        </p:nvSpPr>
        <p:spPr bwMode="auto">
          <a:xfrm>
            <a:off x="3405606" y="1865885"/>
            <a:ext cx="1955814" cy="2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err="1" smtClean="0">
                <a:solidFill>
                  <a:srgbClr val="372D59"/>
                </a:solidFill>
                <a:latin typeface="Arial" charset="0"/>
              </a:rPr>
              <a:t>Mellkassebészeti</a:t>
            </a: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 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71" name="Rectangle 16"/>
          <p:cNvSpPr>
            <a:spLocks noChangeArrowheads="1"/>
          </p:cNvSpPr>
          <p:nvPr/>
        </p:nvSpPr>
        <p:spPr bwMode="auto">
          <a:xfrm>
            <a:off x="3415775" y="2845596"/>
            <a:ext cx="1955814" cy="2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Neurológiai 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72" name="Rectangle 16"/>
          <p:cNvSpPr>
            <a:spLocks noChangeArrowheads="1"/>
          </p:cNvSpPr>
          <p:nvPr/>
        </p:nvSpPr>
        <p:spPr bwMode="auto">
          <a:xfrm>
            <a:off x="3430053" y="3244161"/>
            <a:ext cx="1955814" cy="2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Ortopédiai 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73" name="Rectangle 16"/>
          <p:cNvSpPr>
            <a:spLocks noChangeArrowheads="1"/>
          </p:cNvSpPr>
          <p:nvPr/>
        </p:nvSpPr>
        <p:spPr bwMode="auto">
          <a:xfrm>
            <a:off x="3455699" y="5613055"/>
            <a:ext cx="2520280" cy="2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Pszichiátriai és Pszichoterápiás 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74" name="Rectangle 16"/>
          <p:cNvSpPr>
            <a:spLocks noChangeArrowheads="1"/>
          </p:cNvSpPr>
          <p:nvPr/>
        </p:nvSpPr>
        <p:spPr bwMode="auto">
          <a:xfrm>
            <a:off x="6435454" y="817160"/>
            <a:ext cx="1984508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Pulmonológiai 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76" name="Rectangle 16"/>
          <p:cNvSpPr>
            <a:spLocks noChangeArrowheads="1"/>
          </p:cNvSpPr>
          <p:nvPr/>
        </p:nvSpPr>
        <p:spPr bwMode="auto">
          <a:xfrm>
            <a:off x="6435454" y="1094232"/>
            <a:ext cx="1811798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I. Sz. Sebészeti 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77" name="Rectangle 16"/>
          <p:cNvSpPr>
            <a:spLocks noChangeArrowheads="1"/>
          </p:cNvSpPr>
          <p:nvPr/>
        </p:nvSpPr>
        <p:spPr bwMode="auto">
          <a:xfrm>
            <a:off x="6464148" y="1652164"/>
            <a:ext cx="1955814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II. Sz. Sebészeti 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78" name="Rectangle 16"/>
          <p:cNvSpPr>
            <a:spLocks noChangeArrowheads="1"/>
          </p:cNvSpPr>
          <p:nvPr/>
        </p:nvSpPr>
        <p:spPr bwMode="auto">
          <a:xfrm>
            <a:off x="6470942" y="2187537"/>
            <a:ext cx="1740822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Szemészeti 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79" name="Rectangle 16"/>
          <p:cNvSpPr>
            <a:spLocks noChangeArrowheads="1"/>
          </p:cNvSpPr>
          <p:nvPr/>
        </p:nvSpPr>
        <p:spPr bwMode="auto">
          <a:xfrm>
            <a:off x="6460580" y="2480795"/>
            <a:ext cx="2587357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Szülészeti és Nőgyógyászati 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81" name="Rectangle 16"/>
          <p:cNvSpPr>
            <a:spLocks noChangeArrowheads="1"/>
          </p:cNvSpPr>
          <p:nvPr/>
        </p:nvSpPr>
        <p:spPr bwMode="auto">
          <a:xfrm>
            <a:off x="6465256" y="2777686"/>
            <a:ext cx="250061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Transzplantációs és Sebészeti 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82" name="Rectangle 16"/>
          <p:cNvSpPr>
            <a:spLocks noChangeArrowheads="1"/>
          </p:cNvSpPr>
          <p:nvPr/>
        </p:nvSpPr>
        <p:spPr bwMode="auto">
          <a:xfrm>
            <a:off x="6451818" y="3073901"/>
            <a:ext cx="1595774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>
                <a:solidFill>
                  <a:srgbClr val="372D59"/>
                </a:solidFill>
                <a:latin typeface="Arial" charset="0"/>
              </a:rPr>
              <a:t>U</a:t>
            </a:r>
            <a:r>
              <a:rPr lang="hu-HU" altLang="hu-HU" sz="1000" b="1" dirty="0" smtClean="0">
                <a:solidFill>
                  <a:srgbClr val="372D59"/>
                </a:solidFill>
                <a:latin typeface="Arial" charset="0"/>
              </a:rPr>
              <a:t>rológiai Klinika</a:t>
            </a:r>
            <a:endParaRPr lang="hu-HU" altLang="hu-HU" sz="1000" dirty="0">
              <a:latin typeface="Arial" charset="0"/>
            </a:endParaRPr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851479" y="4702679"/>
            <a:ext cx="1760728" cy="28878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  <a:t>Reumatológiai és Fizioterápiás </a:t>
            </a:r>
            <a:b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</a:br>
            <a: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  <a:t>Tanszéki Csoport</a:t>
            </a:r>
            <a:endParaRPr lang="hu-HU" altLang="hu-HU" sz="1000" i="1" dirty="0">
              <a:latin typeface="Arial" charset="0"/>
            </a:endParaRP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860294" y="4418083"/>
            <a:ext cx="1700771" cy="22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i="1" dirty="0" err="1" smtClean="0">
                <a:solidFill>
                  <a:srgbClr val="372D59"/>
                </a:solidFill>
                <a:latin typeface="Arial" charset="0"/>
              </a:rPr>
              <a:t>InfektológiaiTanszéki</a:t>
            </a:r>
            <a: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  <a:t> Csoport</a:t>
            </a:r>
            <a:endParaRPr lang="hu-HU" altLang="hu-HU" sz="1000" i="1" dirty="0">
              <a:latin typeface="Arial" charset="0"/>
            </a:endParaRPr>
          </a:p>
        </p:txBody>
      </p:sp>
      <p:sp>
        <p:nvSpPr>
          <p:cNvPr id="49" name="Rectangle 16"/>
          <p:cNvSpPr>
            <a:spLocks noChangeArrowheads="1"/>
          </p:cNvSpPr>
          <p:nvPr/>
        </p:nvSpPr>
        <p:spPr bwMode="auto">
          <a:xfrm>
            <a:off x="861966" y="4045500"/>
            <a:ext cx="1699099" cy="3208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  <a:t>Csontvelő-transzplantációs </a:t>
            </a:r>
            <a:b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</a:br>
            <a: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  <a:t>Tanszéki Csoport</a:t>
            </a:r>
            <a:endParaRPr lang="hu-HU" altLang="hu-HU" sz="1000" i="1" dirty="0">
              <a:latin typeface="Arial" charset="0"/>
            </a:endParaRPr>
          </a:p>
        </p:txBody>
      </p:sp>
      <p:sp>
        <p:nvSpPr>
          <p:cNvPr id="51" name="Rectangle 16"/>
          <p:cNvSpPr>
            <a:spLocks noChangeArrowheads="1"/>
          </p:cNvSpPr>
          <p:nvPr/>
        </p:nvSpPr>
        <p:spPr bwMode="auto">
          <a:xfrm>
            <a:off x="6866754" y="1924883"/>
            <a:ext cx="213722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  <a:t>Plasztikai Sebészeti Tanszéki Csoport</a:t>
            </a:r>
            <a:endParaRPr lang="hu-HU" altLang="hu-HU" sz="1000" i="1" dirty="0">
              <a:latin typeface="Arial" charset="0"/>
            </a:endParaRPr>
          </a:p>
        </p:txBody>
      </p:sp>
      <p:sp>
        <p:nvSpPr>
          <p:cNvPr id="52" name="Rectangle 16"/>
          <p:cNvSpPr>
            <a:spLocks noChangeAspect="1" noChangeArrowheads="1"/>
          </p:cNvSpPr>
          <p:nvPr/>
        </p:nvSpPr>
        <p:spPr bwMode="auto">
          <a:xfrm>
            <a:off x="820675" y="1765304"/>
            <a:ext cx="2050178" cy="27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  <a:t>Klinikai Szimulációs Tanszéki Csoport</a:t>
            </a:r>
            <a:endParaRPr lang="hu-HU" altLang="hu-HU" sz="1000" i="1" dirty="0">
              <a:latin typeface="Arial" charset="0"/>
            </a:endParaRPr>
          </a:p>
        </p:txBody>
      </p:sp>
      <p:sp>
        <p:nvSpPr>
          <p:cNvPr id="53" name="Rectangle 16"/>
          <p:cNvSpPr>
            <a:spLocks noChangeAspect="1" noChangeArrowheads="1"/>
          </p:cNvSpPr>
          <p:nvPr/>
        </p:nvSpPr>
        <p:spPr bwMode="auto">
          <a:xfrm>
            <a:off x="820675" y="1446836"/>
            <a:ext cx="2050178" cy="27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  <a:t>Sürgősségi Orvostan-</a:t>
            </a:r>
            <a:r>
              <a:rPr lang="hu-HU" altLang="hu-HU" sz="900" i="1" dirty="0" err="1" smtClean="0">
                <a:solidFill>
                  <a:srgbClr val="372D59"/>
                </a:solidFill>
                <a:latin typeface="Arial" charset="0"/>
              </a:rPr>
              <a:t>Oxiológia</a:t>
            </a:r>
            <a: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  <a:t> </a:t>
            </a:r>
            <a:b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</a:br>
            <a: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  <a:t>Tanszéki Csoport</a:t>
            </a:r>
            <a:endParaRPr lang="hu-HU" altLang="hu-HU" sz="1000" i="1" dirty="0">
              <a:latin typeface="Arial" charset="0"/>
            </a:endParaRPr>
          </a:p>
        </p:txBody>
      </p:sp>
      <p:sp>
        <p:nvSpPr>
          <p:cNvPr id="55" name="Rectangle 16"/>
          <p:cNvSpPr>
            <a:spLocks noChangeAspect="1" noChangeArrowheads="1"/>
          </p:cNvSpPr>
          <p:nvPr/>
        </p:nvSpPr>
        <p:spPr bwMode="auto">
          <a:xfrm>
            <a:off x="811350" y="1124173"/>
            <a:ext cx="2218538" cy="27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  <a:t>Honvéd-, Katasztrófa- és </a:t>
            </a:r>
            <a:b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</a:br>
            <a: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  <a:t>Rendvédelem-orvostani Tanszéki Csoport</a:t>
            </a:r>
            <a:endParaRPr lang="hu-HU" altLang="hu-HU" sz="1000" i="1" dirty="0">
              <a:latin typeface="Arial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7162109" y="1370971"/>
            <a:ext cx="161813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  <a:t>Sebészeti Tanszéki Csoport</a:t>
            </a:r>
            <a:endParaRPr lang="hu-HU" altLang="hu-HU" sz="1000" i="1" dirty="0">
              <a:latin typeface="Arial" charset="0"/>
            </a:endParaRPr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3874815" y="2195065"/>
            <a:ext cx="2050178" cy="2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i="1" dirty="0" err="1" smtClean="0">
                <a:solidFill>
                  <a:srgbClr val="372D59"/>
                </a:solidFill>
                <a:latin typeface="Arial" charset="0"/>
              </a:rPr>
              <a:t>Mellkassebészeti</a:t>
            </a:r>
            <a: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  <a:t> Tanszéki Csoport</a:t>
            </a:r>
            <a:endParaRPr lang="hu-HU" altLang="hu-HU" sz="1000" i="1" dirty="0">
              <a:latin typeface="Arial" charset="0"/>
            </a:endParaRPr>
          </a:p>
        </p:txBody>
      </p:sp>
      <p:sp>
        <p:nvSpPr>
          <p:cNvPr id="59" name="Rectangle 16"/>
          <p:cNvSpPr>
            <a:spLocks noChangeArrowheads="1"/>
          </p:cNvSpPr>
          <p:nvPr/>
        </p:nvSpPr>
        <p:spPr bwMode="auto">
          <a:xfrm>
            <a:off x="3882627" y="2478903"/>
            <a:ext cx="2050178" cy="244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900" i="1" dirty="0" err="1" smtClean="0">
                <a:solidFill>
                  <a:srgbClr val="372D59"/>
                </a:solidFill>
                <a:latin typeface="Arial" charset="0"/>
              </a:rPr>
              <a:t>Tumorbiológiai</a:t>
            </a:r>
            <a:r>
              <a:rPr lang="hu-HU" altLang="hu-HU" sz="900" i="1" dirty="0" smtClean="0">
                <a:solidFill>
                  <a:srgbClr val="372D59"/>
                </a:solidFill>
                <a:latin typeface="Arial" charset="0"/>
              </a:rPr>
              <a:t> Tanszéki Csoport</a:t>
            </a:r>
            <a:endParaRPr lang="hu-HU" altLang="hu-HU" sz="1000" i="1" dirty="0">
              <a:latin typeface="Arial" charset="0"/>
            </a:endParaRPr>
          </a:p>
        </p:txBody>
      </p:sp>
      <p:sp>
        <p:nvSpPr>
          <p:cNvPr id="2" name="Szövegdoboz 1"/>
          <p:cNvSpPr txBox="1">
            <a:spLocks noChangeAspect="1"/>
          </p:cNvSpPr>
          <p:nvPr/>
        </p:nvSpPr>
        <p:spPr>
          <a:xfrm>
            <a:off x="820675" y="2117222"/>
            <a:ext cx="20501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900" i="1" dirty="0" smtClean="0">
                <a:solidFill>
                  <a:srgbClr val="372D59"/>
                </a:solidFill>
              </a:rPr>
              <a:t>Önkéntes Egészségügyi Tartalékosi Tanszéki Csoport</a:t>
            </a:r>
            <a:endParaRPr lang="hu-HU" sz="900" i="1" dirty="0">
              <a:solidFill>
                <a:srgbClr val="372D59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861111" y="1197897"/>
            <a:ext cx="2042366" cy="22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err="1" smtClean="0"/>
              <a:t>Neonatológiai</a:t>
            </a:r>
            <a:r>
              <a:rPr lang="hu-HU" sz="900" i="1" dirty="0" smtClean="0"/>
              <a:t> </a:t>
            </a:r>
            <a:r>
              <a:rPr lang="hu-HU" sz="900" i="1" dirty="0"/>
              <a:t>T</a:t>
            </a:r>
            <a:r>
              <a:rPr lang="hu-HU" sz="900" i="1" dirty="0" smtClean="0"/>
              <a:t>anszéki Csoport</a:t>
            </a:r>
            <a:endParaRPr lang="hu-HU" sz="900" i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3893385" y="3537461"/>
            <a:ext cx="2028662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smtClean="0"/>
              <a:t>Mozgásszervi Daganatok Tanszéki Csoport</a:t>
            </a:r>
            <a:endParaRPr lang="hu-HU" sz="900" i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3466685" y="4352675"/>
            <a:ext cx="2266741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000" b="1" dirty="0" smtClean="0">
                <a:solidFill>
                  <a:srgbClr val="372D59"/>
                </a:solidFill>
              </a:rPr>
              <a:t>Orvosi Képalkotó Klinika</a:t>
            </a:r>
            <a:endParaRPr lang="hu-HU" sz="1000" b="1" dirty="0">
              <a:solidFill>
                <a:srgbClr val="372D59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987870" y="4635195"/>
            <a:ext cx="1811880" cy="22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smtClean="0">
                <a:solidFill>
                  <a:srgbClr val="372D59"/>
                </a:solidFill>
              </a:rPr>
              <a:t>Radiológiai Tanszék</a:t>
            </a:r>
            <a:endParaRPr lang="hu-HU" sz="900" i="1" dirty="0">
              <a:solidFill>
                <a:srgbClr val="372D59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4008816" y="4963849"/>
            <a:ext cx="1808871" cy="22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smtClean="0">
                <a:solidFill>
                  <a:srgbClr val="372D59"/>
                </a:solidFill>
              </a:rPr>
              <a:t>Nukleáris </a:t>
            </a:r>
            <a:r>
              <a:rPr lang="hu-HU" sz="900" i="1" dirty="0" err="1" smtClean="0">
                <a:solidFill>
                  <a:srgbClr val="372D59"/>
                </a:solidFill>
              </a:rPr>
              <a:t>MedicinaTanszék</a:t>
            </a:r>
            <a:endParaRPr lang="hu-HU" sz="900" i="1" dirty="0">
              <a:solidFill>
                <a:srgbClr val="372D59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993964" y="5311046"/>
            <a:ext cx="1790364" cy="22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err="1" smtClean="0">
                <a:solidFill>
                  <a:srgbClr val="372D59"/>
                </a:solidFill>
              </a:rPr>
              <a:t>Neuroradiológiai</a:t>
            </a:r>
            <a:r>
              <a:rPr lang="hu-HU" sz="900" i="1" dirty="0" smtClean="0">
                <a:solidFill>
                  <a:srgbClr val="372D59"/>
                </a:solidFill>
              </a:rPr>
              <a:t> Tanszék</a:t>
            </a:r>
            <a:endParaRPr lang="hu-HU" sz="900" i="1" dirty="0">
              <a:solidFill>
                <a:srgbClr val="372D59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3848393" y="6051385"/>
            <a:ext cx="2337661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err="1" smtClean="0">
                <a:solidFill>
                  <a:srgbClr val="372D59"/>
                </a:solidFill>
              </a:rPr>
              <a:t>Neuropszichológiai</a:t>
            </a:r>
            <a:r>
              <a:rPr lang="hu-HU" sz="900" i="1" dirty="0" smtClean="0">
                <a:solidFill>
                  <a:srgbClr val="372D59"/>
                </a:solidFill>
              </a:rPr>
              <a:t> Szakpszichológia Tanszéki Csoport</a:t>
            </a:r>
            <a:endParaRPr lang="hu-HU" sz="900" i="1" dirty="0">
              <a:solidFill>
                <a:srgbClr val="372D59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6435454" y="3360965"/>
            <a:ext cx="229288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000" b="1" dirty="0" smtClean="0">
                <a:solidFill>
                  <a:srgbClr val="372D59"/>
                </a:solidFill>
              </a:rPr>
              <a:t>Városmajori Szív-és Érgyógyászati Klinika</a:t>
            </a:r>
            <a:endParaRPr lang="hu-HU" sz="1000" b="1" dirty="0">
              <a:solidFill>
                <a:srgbClr val="372D59"/>
              </a:solidFill>
            </a:endParaRPr>
          </a:p>
        </p:txBody>
      </p:sp>
      <p:sp>
        <p:nvSpPr>
          <p:cNvPr id="3" name="Szövegdoboz 2"/>
          <p:cNvSpPr txBox="1">
            <a:spLocks noChangeAspect="1"/>
          </p:cNvSpPr>
          <p:nvPr/>
        </p:nvSpPr>
        <p:spPr>
          <a:xfrm>
            <a:off x="860293" y="3698400"/>
            <a:ext cx="1700771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err="1" smtClean="0">
                <a:solidFill>
                  <a:srgbClr val="372D59"/>
                </a:solidFill>
              </a:rPr>
              <a:t>Geriátriai</a:t>
            </a:r>
            <a:r>
              <a:rPr lang="hu-HU" sz="900" i="1" dirty="0" smtClean="0">
                <a:solidFill>
                  <a:srgbClr val="372D59"/>
                </a:solidFill>
              </a:rPr>
              <a:t> Tanszéki </a:t>
            </a:r>
            <a:r>
              <a:rPr lang="hu-HU" sz="900" i="1" dirty="0" smtClean="0">
                <a:solidFill>
                  <a:srgbClr val="372D59"/>
                </a:solidFill>
              </a:rPr>
              <a:t>Csoport</a:t>
            </a:r>
            <a:endParaRPr lang="hu-HU" sz="900" i="1" dirty="0">
              <a:solidFill>
                <a:srgbClr val="372D59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6740484" y="3790515"/>
            <a:ext cx="2225382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smtClean="0"/>
              <a:t>Érsebészeti és </a:t>
            </a:r>
            <a:r>
              <a:rPr lang="hu-HU" sz="900" i="1" dirty="0" err="1" smtClean="0"/>
              <a:t>Endovaszkuláris</a:t>
            </a:r>
            <a:r>
              <a:rPr lang="hu-HU" sz="900" i="1" dirty="0" smtClean="0"/>
              <a:t> Tanszék</a:t>
            </a:r>
            <a:endParaRPr lang="hu-HU" sz="900" i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6726325" y="4458711"/>
            <a:ext cx="2321612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smtClean="0"/>
              <a:t>Kardiológiai Tanszék- Kardiológiai Központ</a:t>
            </a:r>
            <a:endParaRPr lang="hu-HU" sz="900" i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764692" y="5613055"/>
            <a:ext cx="1564668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smtClean="0"/>
              <a:t>Sportorvostani Tanszék</a:t>
            </a:r>
            <a:endParaRPr lang="hu-HU" sz="900" i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6764692" y="5942328"/>
            <a:ext cx="17875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smtClean="0"/>
              <a:t>Intervenciós Radiológiai Tanszék</a:t>
            </a:r>
            <a:endParaRPr lang="hu-HU" sz="900" i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7294328" y="4178891"/>
            <a:ext cx="1695746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800" i="1" dirty="0" err="1" smtClean="0"/>
              <a:t>Angiológiai</a:t>
            </a:r>
            <a:r>
              <a:rPr lang="hu-HU" sz="800" i="1" dirty="0" smtClean="0"/>
              <a:t> Tanszéki Csoport</a:t>
            </a:r>
            <a:endParaRPr lang="hu-HU" sz="800" i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7153666" y="4849205"/>
            <a:ext cx="1844849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smtClean="0"/>
              <a:t>Szívsebészeti Tanszéki Csoport</a:t>
            </a:r>
            <a:endParaRPr lang="hu-HU" sz="900" i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7162109" y="5187049"/>
            <a:ext cx="1827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err="1" smtClean="0"/>
              <a:t>Vascularis</a:t>
            </a:r>
            <a:r>
              <a:rPr lang="hu-HU" sz="900" i="1" dirty="0" smtClean="0"/>
              <a:t> Neurológiai Tanszéki Csoport</a:t>
            </a:r>
            <a:endParaRPr lang="hu-HU" sz="900" i="1" dirty="0"/>
          </a:p>
        </p:txBody>
      </p:sp>
      <p:sp>
        <p:nvSpPr>
          <p:cNvPr id="54" name="Szövegdoboz 53"/>
          <p:cNvSpPr txBox="1">
            <a:spLocks noChangeAspect="1"/>
          </p:cNvSpPr>
          <p:nvPr/>
        </p:nvSpPr>
        <p:spPr>
          <a:xfrm>
            <a:off x="860292" y="2922175"/>
            <a:ext cx="1700771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smtClean="0">
                <a:solidFill>
                  <a:srgbClr val="372D59"/>
                </a:solidFill>
              </a:rPr>
              <a:t>Endokrinológiai Tanszék</a:t>
            </a:r>
            <a:endParaRPr lang="hu-HU" sz="900" i="1" dirty="0">
              <a:solidFill>
                <a:srgbClr val="372D59"/>
              </a:solidFill>
            </a:endParaRPr>
          </a:p>
        </p:txBody>
      </p:sp>
      <p:sp>
        <p:nvSpPr>
          <p:cNvPr id="57" name="Szövegdoboz 56"/>
          <p:cNvSpPr txBox="1"/>
          <p:nvPr/>
        </p:nvSpPr>
        <p:spPr>
          <a:xfrm>
            <a:off x="3882627" y="3909962"/>
            <a:ext cx="20208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900" i="1" dirty="0" smtClean="0"/>
              <a:t>Gerincgyógyászati Tanszéki</a:t>
            </a:r>
            <a:r>
              <a:rPr lang="hu-HU" sz="900" i="1" dirty="0" smtClean="0"/>
              <a:t> Csoport</a:t>
            </a:r>
            <a:endParaRPr lang="hu-HU" sz="900" i="1" dirty="0"/>
          </a:p>
        </p:txBody>
      </p:sp>
    </p:spTree>
    <p:extLst>
      <p:ext uri="{BB962C8B-B14F-4D97-AF65-F5344CB8AC3E}">
        <p14:creationId xmlns:p14="http://schemas.microsoft.com/office/powerpoint/2010/main" val="7810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-téma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</TotalTime>
  <Words>371</Words>
  <Application>Microsoft Office PowerPoint</Application>
  <PresentationFormat>Diavetítés a képernyőre (4:3 oldalarány)</PresentationFormat>
  <Paragraphs>119</Paragraphs>
  <Slides>3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Office-téma</vt:lpstr>
      <vt:lpstr>PowerPoint-bemutató</vt:lpstr>
      <vt:lpstr>A kar intézetei</vt:lpstr>
      <vt:lpstr>A kar klinikái  *</vt:lpstr>
    </vt:vector>
  </TitlesOfParts>
  <Company>Semmelweis Egyetem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ÁOK Dékáni Hivatal</dc:creator>
  <cp:lastModifiedBy>Schweitzer Ivetta</cp:lastModifiedBy>
  <cp:revision>176</cp:revision>
  <cp:lastPrinted>2019-12-03T12:35:52Z</cp:lastPrinted>
  <dcterms:created xsi:type="dcterms:W3CDTF">2005-11-22T09:52:28Z</dcterms:created>
  <dcterms:modified xsi:type="dcterms:W3CDTF">2020-05-20T10:57:03Z</dcterms:modified>
</cp:coreProperties>
</file>