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9" r:id="rId3"/>
    <p:sldId id="267" r:id="rId4"/>
    <p:sldId id="260" r:id="rId5"/>
    <p:sldId id="261" r:id="rId6"/>
    <p:sldId id="263" r:id="rId7"/>
    <p:sldId id="264" r:id="rId8"/>
    <p:sldId id="265" r:id="rId9"/>
    <p:sldId id="288" r:id="rId10"/>
    <p:sldId id="289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58" r:id="rId30"/>
    <p:sldId id="286" r:id="rId31"/>
    <p:sldId id="285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DCAF-C74D-4EB2-8C99-E14D148EE36A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7BC3-0BCE-42B1-831A-1EF49F7F8B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31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Muscle tissues, striated muscle,, contractile proteins, sarcomere </a:t>
            </a: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1D23262F-D635-416B-97D6-0EC1ED453558}" type="slidenum">
              <a:rPr lang="hu-HU" altLang="hu-HU" sz="1200" smtClean="0"/>
              <a:pPr/>
              <a:t>29</a:t>
            </a:fld>
            <a:endParaRPr lang="hu-HU" altLang="hu-HU" sz="1200" smtClean="0"/>
          </a:p>
        </p:txBody>
      </p:sp>
    </p:spTree>
    <p:extLst>
      <p:ext uri="{BB962C8B-B14F-4D97-AF65-F5344CB8AC3E}">
        <p14:creationId xmlns:p14="http://schemas.microsoft.com/office/powerpoint/2010/main" val="57689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58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56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16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5B1E-704E-4F7F-B928-4CC64C98B93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9440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9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74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37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2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6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6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3AB5-49B4-4481-A78E-1847FF9A368E}" type="datetimeFigureOut">
              <a:rPr lang="hu-HU" smtClean="0"/>
              <a:t>2021. 09. 23.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2140-2497-4A6F-8C3B-92CBB88C8E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8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89025" y="1524000"/>
            <a:ext cx="728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Muscle</a:t>
            </a:r>
            <a:r>
              <a:rPr lang="hu-H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tissue</a:t>
            </a:r>
            <a:r>
              <a:rPr lang="hu-H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tendons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81025" y="403860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Prof. Dr</a:t>
            </a:r>
            <a:r>
              <a:rPr lang="hu-HU" altLang="hu-HU" sz="2400" dirty="0">
                <a:solidFill>
                  <a:srgbClr val="FFFF00"/>
                </a:solidFill>
              </a:rPr>
              <a:t>. Anna L. Kiss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err="1">
                <a:solidFill>
                  <a:srgbClr val="FFFF00"/>
                </a:solidFill>
              </a:rPr>
              <a:t>Department</a:t>
            </a:r>
            <a:r>
              <a:rPr lang="hu-HU" altLang="hu-HU" sz="2400" dirty="0">
                <a:solidFill>
                  <a:srgbClr val="FFFF00"/>
                </a:solidFill>
              </a:rPr>
              <a:t> of </a:t>
            </a:r>
            <a:r>
              <a:rPr lang="hu-HU" altLang="hu-HU" sz="2400" dirty="0" err="1">
                <a:solidFill>
                  <a:srgbClr val="FFFF00"/>
                </a:solidFill>
              </a:rPr>
              <a:t>Anatomy</a:t>
            </a:r>
            <a:r>
              <a:rPr lang="hu-HU" altLang="hu-HU" sz="2400" dirty="0">
                <a:solidFill>
                  <a:srgbClr val="FFFF00"/>
                </a:solidFill>
              </a:rPr>
              <a:t>, </a:t>
            </a:r>
            <a:r>
              <a:rPr lang="hu-HU" altLang="hu-HU" sz="2400" dirty="0" err="1">
                <a:solidFill>
                  <a:srgbClr val="FFFF00"/>
                </a:solidFill>
              </a:rPr>
              <a:t>Histology</a:t>
            </a:r>
            <a:r>
              <a:rPr lang="hu-HU" altLang="hu-HU" sz="2400" dirty="0">
                <a:solidFill>
                  <a:srgbClr val="FFFF00"/>
                </a:solidFill>
              </a:rPr>
              <a:t> and </a:t>
            </a:r>
            <a:r>
              <a:rPr lang="hu-HU" altLang="hu-HU" sz="2400" dirty="0" err="1">
                <a:solidFill>
                  <a:srgbClr val="FFFF00"/>
                </a:solidFill>
              </a:rPr>
              <a:t>Embryology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Semmelweis University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Budapest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2021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USCULAR TISSUE Objectives By the end of t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6" y="106812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6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rantcsikoltizom2ANG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968375"/>
            <a:ext cx="3786187" cy="4940300"/>
          </a:xfrm>
          <a:noFill/>
        </p:spPr>
      </p:pic>
      <p:sp>
        <p:nvSpPr>
          <p:cNvPr id="14339" name="Téglalap 2"/>
          <p:cNvSpPr>
            <a:spLocks noChangeArrowheads="1"/>
          </p:cNvSpPr>
          <p:nvPr/>
        </p:nvSpPr>
        <p:spPr bwMode="auto">
          <a:xfrm>
            <a:off x="6337300" y="3060700"/>
            <a:ext cx="10414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4340" name="Téglalap 3"/>
          <p:cNvSpPr>
            <a:spLocks noChangeArrowheads="1"/>
          </p:cNvSpPr>
          <p:nvPr/>
        </p:nvSpPr>
        <p:spPr bwMode="auto">
          <a:xfrm>
            <a:off x="2527300" y="3898900"/>
            <a:ext cx="10414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4341" name="Téglalap 4"/>
          <p:cNvSpPr>
            <a:spLocks noChangeArrowheads="1"/>
          </p:cNvSpPr>
          <p:nvPr/>
        </p:nvSpPr>
        <p:spPr bwMode="auto">
          <a:xfrm>
            <a:off x="2387600" y="1600200"/>
            <a:ext cx="10414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pic>
        <p:nvPicPr>
          <p:cNvPr id="14342" name="Picture 7" descr="http://site.motifolio.com/images/Organization-of-a-skeletal-muscle-1-51112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78739"/>
            <a:ext cx="45339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1963" y="669925"/>
            <a:ext cx="4198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églalap 2"/>
          <p:cNvSpPr>
            <a:spLocks noChangeArrowheads="1"/>
          </p:cNvSpPr>
          <p:nvPr/>
        </p:nvSpPr>
        <p:spPr bwMode="auto">
          <a:xfrm>
            <a:off x="2520373" y="2047825"/>
            <a:ext cx="1550988" cy="5254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4345" name="Téglalap 8"/>
          <p:cNvSpPr>
            <a:spLocks noChangeArrowheads="1"/>
          </p:cNvSpPr>
          <p:nvPr/>
        </p:nvSpPr>
        <p:spPr bwMode="auto">
          <a:xfrm>
            <a:off x="3055741" y="2866779"/>
            <a:ext cx="1327150" cy="4349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4346" name="Téglalap 9"/>
          <p:cNvSpPr>
            <a:spLocks noChangeArrowheads="1"/>
          </p:cNvSpPr>
          <p:nvPr/>
        </p:nvSpPr>
        <p:spPr bwMode="auto">
          <a:xfrm>
            <a:off x="3568700" y="5038725"/>
            <a:ext cx="1308100" cy="4857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78694" y="6089650"/>
            <a:ext cx="3430588" cy="4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nisotropic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sotropic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8"/>
          <p:cNvSpPr>
            <a:spLocks noChangeArrowheads="1"/>
          </p:cNvSpPr>
          <p:nvPr/>
        </p:nvSpPr>
        <p:spPr bwMode="auto">
          <a:xfrm>
            <a:off x="3321496" y="4137615"/>
            <a:ext cx="1327150" cy="4349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6080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unit of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striated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sarcomera</a:t>
            </a:r>
            <a:endParaRPr lang="hu-HU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izomfilamentumrajzolatANG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5391150" cy="3992563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95963" y="2205038"/>
            <a:ext cx="3276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0" dirty="0" err="1">
                <a:solidFill>
                  <a:srgbClr val="FFFF00"/>
                </a:solidFill>
              </a:rPr>
              <a:t>Muscle</a:t>
            </a:r>
            <a:r>
              <a:rPr lang="hu-HU" altLang="hu-HU" sz="2000" b="0" dirty="0">
                <a:solidFill>
                  <a:srgbClr val="FFFF00"/>
                </a:solidFill>
              </a:rPr>
              <a:t> </a:t>
            </a:r>
            <a:r>
              <a:rPr lang="hu-HU" altLang="hu-HU" sz="2000" b="0" dirty="0" err="1">
                <a:solidFill>
                  <a:srgbClr val="FFFF00"/>
                </a:solidFill>
              </a:rPr>
              <a:t>fibers</a:t>
            </a:r>
            <a:endParaRPr lang="hu-HU" altLang="hu-HU" sz="2000" b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0" dirty="0" err="1">
                <a:solidFill>
                  <a:srgbClr val="FFFF00"/>
                </a:solidFill>
              </a:rPr>
              <a:t>myofilaments</a:t>
            </a:r>
            <a:r>
              <a:rPr lang="hu-HU" altLang="hu-HU" sz="2000" b="0" dirty="0">
                <a:solidFill>
                  <a:srgbClr val="FFFF00"/>
                </a:solidFill>
              </a:rPr>
              <a:t>: </a:t>
            </a:r>
            <a:r>
              <a:rPr lang="hu-HU" altLang="hu-HU" sz="2000" b="0" dirty="0" err="1">
                <a:solidFill>
                  <a:srgbClr val="FFFF00"/>
                </a:solidFill>
              </a:rPr>
              <a:t>contractile</a:t>
            </a:r>
            <a:r>
              <a:rPr lang="hu-HU" altLang="hu-HU" sz="2000" b="0" dirty="0">
                <a:solidFill>
                  <a:srgbClr val="FFFF00"/>
                </a:solidFill>
              </a:rPr>
              <a:t> </a:t>
            </a:r>
            <a:r>
              <a:rPr lang="hu-HU" altLang="hu-HU" sz="2000" b="0" dirty="0" err="1">
                <a:solidFill>
                  <a:srgbClr val="FFFF00"/>
                </a:solidFill>
              </a:rPr>
              <a:t>proteins</a:t>
            </a:r>
            <a:r>
              <a:rPr lang="hu-HU" altLang="hu-HU" sz="2000" b="0" dirty="0">
                <a:solidFill>
                  <a:srgbClr val="FFFF00"/>
                </a:solidFill>
              </a:rPr>
              <a:t>: </a:t>
            </a:r>
            <a:r>
              <a:rPr lang="hu-HU" altLang="hu-HU" sz="2000" b="0" dirty="0" err="1">
                <a:solidFill>
                  <a:srgbClr val="FFFF00"/>
                </a:solidFill>
              </a:rPr>
              <a:t>actin</a:t>
            </a:r>
            <a:r>
              <a:rPr lang="hu-HU" altLang="hu-HU" sz="2000" b="0" dirty="0">
                <a:solidFill>
                  <a:srgbClr val="FFFF00"/>
                </a:solidFill>
              </a:rPr>
              <a:t> and </a:t>
            </a:r>
            <a:r>
              <a:rPr lang="hu-HU" altLang="hu-HU" sz="2000" b="0" dirty="0" err="1" smtClean="0">
                <a:solidFill>
                  <a:srgbClr val="FFFF00"/>
                </a:solidFill>
              </a:rPr>
              <a:t>myosin</a:t>
            </a:r>
            <a:r>
              <a:rPr lang="hu-HU" altLang="hu-HU" sz="2000" b="0" dirty="0" smtClean="0">
                <a:solidFill>
                  <a:srgbClr val="FFFF00"/>
                </a:solidFill>
              </a:rPr>
              <a:t>: </a:t>
            </a:r>
            <a:r>
              <a:rPr lang="hu-HU" altLang="hu-HU" sz="2000" b="0" dirty="0" err="1" smtClean="0">
                <a:solidFill>
                  <a:srgbClr val="FFFF00"/>
                </a:solidFill>
              </a:rPr>
              <a:t>partly</a:t>
            </a:r>
            <a:r>
              <a:rPr lang="hu-HU" altLang="hu-HU" sz="2000" b="0" dirty="0" smtClean="0">
                <a:solidFill>
                  <a:srgbClr val="FFFF00"/>
                </a:solidFill>
              </a:rPr>
              <a:t> overlapping </a:t>
            </a:r>
            <a:endParaRPr lang="hu-HU" altLang="hu-HU" sz="2000" b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0" dirty="0">
              <a:solidFill>
                <a:srgbClr val="FF99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0" dirty="0">
                <a:solidFill>
                  <a:srgbClr val="FFCC00"/>
                </a:solidFill>
              </a:rPr>
              <a:t>         </a:t>
            </a:r>
            <a:r>
              <a:rPr lang="hu-HU" altLang="hu-HU" sz="2000" b="0" dirty="0" err="1">
                <a:solidFill>
                  <a:srgbClr val="FFFF00"/>
                </a:solidFill>
              </a:rPr>
              <a:t>regularly</a:t>
            </a:r>
            <a:r>
              <a:rPr lang="hu-HU" altLang="hu-HU" sz="2000" b="0" dirty="0">
                <a:solidFill>
                  <a:srgbClr val="FFFF00"/>
                </a:solidFill>
              </a:rPr>
              <a:t> </a:t>
            </a:r>
            <a:r>
              <a:rPr lang="hu-HU" altLang="hu-HU" sz="2000" b="0" dirty="0" err="1">
                <a:solidFill>
                  <a:srgbClr val="FFFF00"/>
                </a:solidFill>
              </a:rPr>
              <a:t>arranged</a:t>
            </a:r>
            <a:endParaRPr lang="hu-HU" altLang="hu-HU" sz="2000" b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0" dirty="0">
              <a:solidFill>
                <a:srgbClr val="FF99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0" dirty="0">
                <a:solidFill>
                  <a:srgbClr val="FFCC00"/>
                </a:solidFill>
              </a:rPr>
              <a:t>         </a:t>
            </a:r>
            <a:r>
              <a:rPr lang="hu-HU" altLang="hu-HU" sz="2000" b="0" dirty="0" err="1">
                <a:solidFill>
                  <a:srgbClr val="FFFF00"/>
                </a:solidFill>
              </a:rPr>
              <a:t>cross</a:t>
            </a:r>
            <a:r>
              <a:rPr lang="hu-HU" altLang="hu-HU" sz="2000" b="0" dirty="0">
                <a:solidFill>
                  <a:srgbClr val="FFFF00"/>
                </a:solidFill>
              </a:rPr>
              <a:t> </a:t>
            </a:r>
            <a:r>
              <a:rPr lang="hu-HU" altLang="hu-HU" sz="2000" b="0" dirty="0" err="1">
                <a:solidFill>
                  <a:srgbClr val="FFFF00"/>
                </a:solidFill>
              </a:rPr>
              <a:t>striation</a:t>
            </a:r>
            <a:endParaRPr lang="hu-HU" altLang="hu-HU" sz="2000" b="0" dirty="0">
              <a:solidFill>
                <a:srgbClr val="FFFF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019925" y="4186676"/>
            <a:ext cx="0" cy="43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9925" y="2636838"/>
            <a:ext cx="0" cy="43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019925" y="5094058"/>
            <a:ext cx="0" cy="43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3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hu-H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EMhcsiz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550988"/>
            <a:ext cx="4157662" cy="4525962"/>
          </a:xfrm>
          <a:noFill/>
        </p:spPr>
      </p:pic>
      <p:sp>
        <p:nvSpPr>
          <p:cNvPr id="6" name="Téglalap 5"/>
          <p:cNvSpPr/>
          <p:nvPr/>
        </p:nvSpPr>
        <p:spPr bwMode="auto">
          <a:xfrm>
            <a:off x="2035175" y="6154738"/>
            <a:ext cx="4730750" cy="411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</a:t>
            </a:r>
          </a:p>
        </p:txBody>
      </p:sp>
    </p:spTree>
    <p:extLst>
      <p:ext uri="{BB962C8B-B14F-4D97-AF65-F5344CB8AC3E}">
        <p14:creationId xmlns:p14="http://schemas.microsoft.com/office/powerpoint/2010/main" val="1482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ikeblaber.org/oldwine/BCH4053/Lecture31/sarcomer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925638"/>
            <a:ext cx="48180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03225" y="546100"/>
            <a:ext cx="86153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683433" y="3084022"/>
            <a:ext cx="2527069" cy="42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line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9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 descr="http://howmed.net/wp-content/uploads/2010/09/skeletal-musc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846263"/>
            <a:ext cx="646747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5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Contractile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hu-H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aktinmiozin2MAGY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835025"/>
            <a:ext cx="4068762" cy="5978525"/>
          </a:xfrm>
          <a:noFill/>
        </p:spPr>
      </p:pic>
      <p:sp>
        <p:nvSpPr>
          <p:cNvPr id="4" name="Téglalap 3"/>
          <p:cNvSpPr/>
          <p:nvPr/>
        </p:nvSpPr>
        <p:spPr bwMode="auto">
          <a:xfrm>
            <a:off x="584200" y="838200"/>
            <a:ext cx="2209800" cy="241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hu-HU" sz="1400" b="1" dirty="0" err="1" smtClean="0">
                <a:solidFill>
                  <a:srgbClr val="FFFF00"/>
                </a:solidFill>
                <a:latin typeface="+mj-lt"/>
              </a:rPr>
              <a:t>thin</a:t>
            </a:r>
            <a:r>
              <a:rPr lang="hu-HU" sz="1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hu-HU" sz="1400" b="1" dirty="0" err="1">
                <a:solidFill>
                  <a:srgbClr val="FFFF00"/>
                </a:solidFill>
                <a:latin typeface="+mj-lt"/>
              </a:rPr>
              <a:t>filaments</a:t>
            </a:r>
            <a:r>
              <a:rPr lang="hu-HU" sz="1400" b="1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9461" name="Ellipszis 4"/>
          <p:cNvSpPr>
            <a:spLocks noChangeArrowheads="1"/>
          </p:cNvSpPr>
          <p:nvPr/>
        </p:nvSpPr>
        <p:spPr bwMode="auto">
          <a:xfrm>
            <a:off x="4445000" y="1574800"/>
            <a:ext cx="8382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9462" name="Ellipszis 5"/>
          <p:cNvSpPr>
            <a:spLocks noChangeArrowheads="1"/>
          </p:cNvSpPr>
          <p:nvPr/>
        </p:nvSpPr>
        <p:spPr bwMode="auto">
          <a:xfrm>
            <a:off x="3225800" y="1714500"/>
            <a:ext cx="8382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9463" name="Ellipszis 6"/>
          <p:cNvSpPr>
            <a:spLocks noChangeArrowheads="1"/>
          </p:cNvSpPr>
          <p:nvPr/>
        </p:nvSpPr>
        <p:spPr bwMode="auto">
          <a:xfrm>
            <a:off x="4064000" y="1828800"/>
            <a:ext cx="8382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808038" y="3870325"/>
            <a:ext cx="2209800" cy="241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filaments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465" name="Picture 4" descr="http://edoc.hu-berlin.de/dissertationen/abdelaziz-ahmed-ihab-2004-09-20/HTML/abdelaziz_html_145228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865563"/>
            <a:ext cx="41830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Ellipszis 1"/>
          <p:cNvSpPr>
            <a:spLocks noChangeArrowheads="1"/>
          </p:cNvSpPr>
          <p:nvPr/>
        </p:nvSpPr>
        <p:spPr bwMode="auto">
          <a:xfrm>
            <a:off x="1120775" y="1574800"/>
            <a:ext cx="796925" cy="355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19467" name="Ellipszis 10"/>
          <p:cNvSpPr>
            <a:spLocks noChangeArrowheads="1"/>
          </p:cNvSpPr>
          <p:nvPr/>
        </p:nvSpPr>
        <p:spPr bwMode="auto">
          <a:xfrm>
            <a:off x="1971675" y="1727200"/>
            <a:ext cx="798513" cy="355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cxnSp>
        <p:nvCxnSpPr>
          <p:cNvPr id="19468" name="Egyenes összekötő nyíllal 4"/>
          <p:cNvCxnSpPr>
            <a:cxnSpLocks noChangeShapeType="1"/>
          </p:cNvCxnSpPr>
          <p:nvPr/>
        </p:nvCxnSpPr>
        <p:spPr bwMode="auto">
          <a:xfrm>
            <a:off x="7880350" y="3362325"/>
            <a:ext cx="26035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églalap 5"/>
          <p:cNvSpPr/>
          <p:nvPr/>
        </p:nvSpPr>
        <p:spPr bwMode="auto">
          <a:xfrm>
            <a:off x="6238875" y="2690813"/>
            <a:ext cx="2663825" cy="6524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+ ATP </a:t>
            </a:r>
            <a:r>
              <a:rPr lang="hu-H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685800" y="268288"/>
            <a:ext cx="7772400" cy="1143000"/>
          </a:xfrm>
        </p:spPr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http://classconnection.s3.amazonaws.com/938/flashcards/1106938/jpg/sarcomere1333571150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3338"/>
            <a:ext cx="56165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passthecscsexam.com/wp-content/uploads/2012/12/myosi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500563"/>
            <a:ext cx="466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5032980" y="4571999"/>
            <a:ext cx="944628" cy="3476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266031" y="4603487"/>
            <a:ext cx="944628" cy="3476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0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aktinmiozinMAGY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06413"/>
            <a:ext cx="4197350" cy="5986462"/>
          </a:xfrm>
          <a:noFill/>
        </p:spPr>
      </p:pic>
      <p:sp>
        <p:nvSpPr>
          <p:cNvPr id="21507" name="Téglalap 2"/>
          <p:cNvSpPr>
            <a:spLocks noChangeArrowheads="1"/>
          </p:cNvSpPr>
          <p:nvPr/>
        </p:nvSpPr>
        <p:spPr bwMode="auto">
          <a:xfrm>
            <a:off x="2400300" y="1422400"/>
            <a:ext cx="1549400" cy="393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 Narrow" panose="020B0606020202030204" pitchFamily="34" charset="0"/>
              </a:rPr>
              <a:t>mysosine head</a:t>
            </a:r>
          </a:p>
        </p:txBody>
      </p:sp>
      <p:sp>
        <p:nvSpPr>
          <p:cNvPr id="21508" name="Téglalap 3"/>
          <p:cNvSpPr>
            <a:spLocks noChangeArrowheads="1"/>
          </p:cNvSpPr>
          <p:nvPr/>
        </p:nvSpPr>
        <p:spPr bwMode="auto">
          <a:xfrm>
            <a:off x="4876800" y="1320800"/>
            <a:ext cx="1879600" cy="520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 Narrow" panose="020B0606020202030204" pitchFamily="34" charset="0"/>
              </a:rPr>
              <a:t>mysosine binding site</a:t>
            </a:r>
          </a:p>
        </p:txBody>
      </p:sp>
    </p:spTree>
    <p:extLst>
      <p:ext uri="{BB962C8B-B14F-4D97-AF65-F5344CB8AC3E}">
        <p14:creationId xmlns:p14="http://schemas.microsoft.com/office/powerpoint/2010/main" val="32017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culty.southwest.tn.edu/rburkett/AP1_m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04825"/>
            <a:ext cx="4467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www.ucl.ac.uk/~sjjgsca/MuscleSlidingfilamen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3" y="3854450"/>
            <a:ext cx="3926360" cy="29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964965" y="2123518"/>
            <a:ext cx="4047273" cy="3030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troponin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tropomyosin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of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avalable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ATP-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6340341" y="1251196"/>
            <a:ext cx="7557" cy="34006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6325226" y="2123518"/>
            <a:ext cx="15115" cy="4685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310110" y="2890553"/>
            <a:ext cx="0" cy="43831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332783" y="3974974"/>
            <a:ext cx="15115" cy="4685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6060734" y="4974726"/>
            <a:ext cx="691466" cy="104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398909" y="5272712"/>
            <a:ext cx="7558" cy="72756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9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6713" y="647758"/>
            <a:ext cx="78867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endParaRPr lang="hu-HU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0" lvl="6" indent="0">
              <a:buNone/>
            </a:pPr>
            <a:endParaRPr lang="hu-HU" altLang="hu-H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89722" y="2206139"/>
            <a:ext cx="469741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mesoderm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hu-H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3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" y="356846"/>
            <a:ext cx="5621015" cy="34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1" y="4011843"/>
            <a:ext cx="34004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32016" y="4214553"/>
            <a:ext cx="4555374" cy="1022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4463933" y="1105593"/>
            <a:ext cx="723208" cy="340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4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45500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contractile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endParaRPr lang="hu-HU" alt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hu-HU" altLang="hu-HU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sarcoplasm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 (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triads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(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kreatin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mmól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/kg)</a:t>
            </a:r>
          </a:p>
          <a:p>
            <a:pPr>
              <a:lnSpc>
                <a:spcPct val="90000"/>
              </a:lnSpc>
            </a:pPr>
            <a:endParaRPr lang="hu-HU" altLang="hu-H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u-HU" altLang="hu-H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u-HU" altLang="hu-HU" sz="2400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u-HU" altLang="hu-HU" sz="2400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u-HU" altLang="hu-HU" sz="2400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u-HU" altLang="hu-HU" sz="2400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  <a:endParaRPr lang="hu-HU" altLang="hu-H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2033588" y="3541713"/>
            <a:ext cx="1008062" cy="5032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3419475" y="3519488"/>
            <a:ext cx="1152525" cy="5032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0825" y="4149725"/>
            <a:ext cx="334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aerob </a:t>
            </a:r>
            <a:r>
              <a:rPr lang="hu-HU" altLang="hu-HU" sz="2000" dirty="0">
                <a:solidFill>
                  <a:srgbClr val="FFFF00"/>
                </a:solidFill>
              </a:rPr>
              <a:t>(</a:t>
            </a:r>
            <a:r>
              <a:rPr lang="hu-HU" altLang="hu-HU" sz="2000" dirty="0" err="1">
                <a:solidFill>
                  <a:srgbClr val="FFFF00"/>
                </a:solidFill>
              </a:rPr>
              <a:t>biological</a:t>
            </a:r>
            <a:r>
              <a:rPr lang="hu-HU" altLang="hu-HU" sz="2000" dirty="0">
                <a:solidFill>
                  <a:srgbClr val="FFFF00"/>
                </a:solidFill>
              </a:rPr>
              <a:t>  </a:t>
            </a:r>
            <a:r>
              <a:rPr lang="hu-HU" altLang="hu-HU" sz="2000" dirty="0" err="1">
                <a:solidFill>
                  <a:srgbClr val="FFFF00"/>
                </a:solidFill>
              </a:rPr>
              <a:t>oxidation</a:t>
            </a:r>
            <a:r>
              <a:rPr lang="hu-HU" altLang="hu-HU" sz="20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51275" y="4103686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anaerob (</a:t>
            </a:r>
            <a:r>
              <a:rPr lang="hu-HU" altLang="hu-HU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fermentation</a:t>
            </a:r>
            <a:r>
              <a:rPr lang="hu-HU" altLang="hu-HU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38350" y="5238749"/>
            <a:ext cx="7572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 err="1" smtClean="0">
                <a:solidFill>
                  <a:srgbClr val="FFFF00"/>
                </a:solidFill>
              </a:rPr>
              <a:t>glycogen</a:t>
            </a:r>
            <a:r>
              <a:rPr lang="hu-HU" altLang="hu-HU" sz="2000" dirty="0" smtClean="0">
                <a:solidFill>
                  <a:srgbClr val="FFFF00"/>
                </a:solidFill>
              </a:rPr>
              <a:t>: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skeletal</a:t>
            </a:r>
            <a:r>
              <a:rPr lang="hu-HU" altLang="hu-HU" sz="2000" dirty="0" smtClean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muscle</a:t>
            </a:r>
            <a:r>
              <a:rPr lang="hu-HU" altLang="hu-HU" sz="2000" dirty="0" smtClean="0">
                <a:solidFill>
                  <a:srgbClr val="FFFF00"/>
                </a:solidFill>
              </a:rPr>
              <a:t> is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the</a:t>
            </a:r>
            <a:r>
              <a:rPr lang="hu-HU" altLang="hu-HU" sz="2000" dirty="0" smtClean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second</a:t>
            </a:r>
            <a:r>
              <a:rPr lang="hu-HU" altLang="hu-HU" sz="2000" dirty="0" smtClean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biggest</a:t>
            </a:r>
            <a:r>
              <a:rPr lang="hu-HU" altLang="hu-HU" sz="2000" dirty="0" smtClean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glycogen</a:t>
            </a:r>
            <a:r>
              <a:rPr lang="hu-HU" altLang="hu-HU" sz="2000" dirty="0" smtClean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store</a:t>
            </a:r>
            <a:endParaRPr lang="hu-HU" altLang="hu-HU" sz="2000" dirty="0">
              <a:solidFill>
                <a:srgbClr val="FFFF00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1763713" y="4654550"/>
            <a:ext cx="1152525" cy="503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851275" y="4654550"/>
            <a:ext cx="1008063" cy="503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5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zivizom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657350"/>
            <a:ext cx="74612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zövegdoboz 3"/>
          <p:cNvSpPr txBox="1">
            <a:spLocks noChangeArrowheads="1"/>
          </p:cNvSpPr>
          <p:nvPr/>
        </p:nvSpPr>
        <p:spPr bwMode="auto">
          <a:xfrm>
            <a:off x="2095500" y="508000"/>
            <a:ext cx="461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Cardiac</a:t>
            </a:r>
            <a:r>
              <a:rPr lang="hu-HU" altLang="hu-HU" sz="4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4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muscle</a:t>
            </a:r>
            <a:endParaRPr lang="hu-HU" altLang="hu-HU" sz="4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4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8070" y="807657"/>
            <a:ext cx="8991500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Cardiac</a:t>
            </a:r>
            <a:r>
              <a:rPr lang="hu-HU" altLang="hu-HU" sz="3600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600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muscle</a:t>
            </a:r>
            <a:endParaRPr lang="hu-HU" altLang="hu-HU" sz="3600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cells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bifurcation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; X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or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Y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shaped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branching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cells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cross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striation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actin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and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myosin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are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in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register</a:t>
            </a:r>
            <a:endParaRPr lang="hu-HU" altLang="hu-HU" sz="32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nucleus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is in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middle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of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cells</a:t>
            </a:r>
            <a:endParaRPr lang="hu-HU" altLang="hu-HU" sz="32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intercalated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disc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Eberth’s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line –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junctions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lots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of </a:t>
            </a:r>
            <a:r>
              <a:rPr lang="hu-HU" altLang="hu-HU" sz="32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capillaries</a:t>
            </a:r>
            <a:endParaRPr lang="hu-HU" altLang="hu-HU" sz="3200" b="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many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mitochondria</a:t>
            </a:r>
            <a:r>
              <a:rPr lang="hu-HU" altLang="hu-HU" sz="32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hu-HU" altLang="hu-HU" sz="32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lipofuscin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by</a:t>
            </a:r>
            <a:r>
              <a:rPr lang="hu-HU" altLang="hu-HU" sz="32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aging</a:t>
            </a:r>
            <a:endParaRPr lang="hu-HU" altLang="hu-HU" sz="3200" b="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fast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,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unvoluntary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contraction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fast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impulse</a:t>
            </a:r>
            <a:endParaRPr lang="hu-HU" altLang="hu-HU" sz="32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None/>
            </a:pPr>
            <a:r>
              <a:rPr lang="hu-HU" altLang="hu-HU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	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	 </a:t>
            </a:r>
            <a:r>
              <a:rPr lang="hu-HU" altLang="hu-HU" sz="32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transmission</a:t>
            </a:r>
            <a:r>
              <a:rPr lang="hu-HU" altLang="hu-HU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  <a:endParaRPr lang="hu-HU" altLang="hu-HU" sz="32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hu-HU" altLang="hu-HU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752475" y="269875"/>
            <a:ext cx="7772400" cy="1143000"/>
          </a:xfrm>
        </p:spPr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 descr="http://www.mhhe.com/biosci/ap/histology_mh/cardmu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62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izznotes.com/wp-content/uploads/2012/02/image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3675063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://faculty.college-prep.org/~bernie/sciproject/project/humbody00/Muscular/pictures/cardi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766888"/>
            <a:ext cx="2990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 bwMode="auto">
          <a:xfrm>
            <a:off x="184150" y="4483100"/>
            <a:ext cx="300355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Intercalated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junctions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cinduction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7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zivizom harantcsiko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37131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szivizom elmi vaz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4056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96913" y="4848225"/>
            <a:ext cx="79200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solidFill>
                  <a:srgbClr val="FFFF00"/>
                </a:solidFill>
                <a:latin typeface="Centaur" panose="02030504050205020304" pitchFamily="18" charset="0"/>
              </a:rPr>
              <a:t>Intercalated disc (Eberth’s line)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solidFill>
                  <a:srgbClr val="FFFF00"/>
                </a:solidFill>
                <a:latin typeface="Arial Narrow" panose="020B0606020202030204" pitchFamily="34" charset="0"/>
              </a:rPr>
              <a:t>   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85813" y="5441950"/>
            <a:ext cx="4371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hu-HU" altLang="hu-HU" sz="2800">
                <a:solidFill>
                  <a:srgbClr val="FFFF00"/>
                </a:solidFill>
                <a:latin typeface="Centaur" panose="02030504050205020304" pitchFamily="18" charset="0"/>
              </a:rPr>
              <a:t>fascia adherens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hu-HU" altLang="hu-HU" sz="2800">
                <a:solidFill>
                  <a:srgbClr val="FFFF00"/>
                </a:solidFill>
                <a:latin typeface="Centaur" panose="02030504050205020304" pitchFamily="18" charset="0"/>
              </a:rPr>
              <a:t>desmosoma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hu-HU" altLang="hu-HU" sz="2800">
                <a:solidFill>
                  <a:srgbClr val="FFFF00"/>
                </a:solidFill>
                <a:latin typeface="Centaur" panose="02030504050205020304" pitchFamily="18" charset="0"/>
              </a:rPr>
              <a:t>gap junction (nexus)</a:t>
            </a:r>
          </a:p>
        </p:txBody>
      </p:sp>
    </p:spTree>
    <p:extLst>
      <p:ext uri="{BB962C8B-B14F-4D97-AF65-F5344CB8AC3E}">
        <p14:creationId xmlns:p14="http://schemas.microsoft.com/office/powerpoint/2010/main" val="146126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2" descr="http://droualb.faculty.mjc.edu/Course%20Materials/Physiology%20101/Chapter%20Notes/Fall%202007/figure_13_09b_labe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9" y="2052638"/>
            <a:ext cx="55006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317673" y="1753985"/>
            <a:ext cx="2726574" cy="260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flow,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7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zivizom harantcsikolat vaz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089150"/>
            <a:ext cx="271303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zövegdoboz 2"/>
          <p:cNvSpPr txBox="1">
            <a:spLocks noChangeArrowheads="1"/>
          </p:cNvSpPr>
          <p:nvPr/>
        </p:nvSpPr>
        <p:spPr bwMode="auto">
          <a:xfrm>
            <a:off x="3721100" y="2082800"/>
            <a:ext cx="54229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b="0" dirty="0">
                <a:solidFill>
                  <a:srgbClr val="FFC0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diad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 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transverse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tubule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from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     	  		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plasma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membrane+sER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cistern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large</a:t>
            </a: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amount</a:t>
            </a: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 of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mitochondria</a:t>
            </a:r>
            <a:endParaRPr lang="hu-HU" altLang="hu-HU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3700" y="501650"/>
            <a:ext cx="832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zivizom Purkinje r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1213"/>
            <a:ext cx="5184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5470006" y="1368166"/>
            <a:ext cx="2679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impulse</a:t>
            </a: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conducting</a:t>
            </a:r>
            <a:r>
              <a:rPr lang="hu-HU" altLang="hu-HU" sz="2400" b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cells</a:t>
            </a: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Purkinje</a:t>
            </a:r>
            <a:r>
              <a:rPr lang="hu-HU" altLang="hu-HU" sz="2400" b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400" b="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cells</a:t>
            </a:r>
            <a:endParaRPr lang="hu-HU" altLang="hu-HU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2772" name="Egyenes összekötő nyíllal 2"/>
          <p:cNvCxnSpPr>
            <a:cxnSpLocks noChangeShapeType="1"/>
          </p:cNvCxnSpPr>
          <p:nvPr/>
        </p:nvCxnSpPr>
        <p:spPr bwMode="auto">
          <a:xfrm>
            <a:off x="6678613" y="2611438"/>
            <a:ext cx="17462" cy="1306512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zövegdoboz 3"/>
          <p:cNvSpPr txBox="1"/>
          <p:nvPr/>
        </p:nvSpPr>
        <p:spPr>
          <a:xfrm>
            <a:off x="5387975" y="4181475"/>
            <a:ext cx="3756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non-differentiated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089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96900" y="736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4400">
                <a:solidFill>
                  <a:srgbClr val="FFFF00"/>
                </a:solidFill>
              </a:rPr>
              <a:t>General myology</a:t>
            </a:r>
            <a:endParaRPr lang="en-GB" altLang="hu-HU" sz="4400">
              <a:solidFill>
                <a:srgbClr val="FFFF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4625" y="2025650"/>
            <a:ext cx="79025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Musculature</a:t>
            </a:r>
            <a:r>
              <a:rPr lang="hu-H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hu-HU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active</a:t>
            </a:r>
            <a:r>
              <a:rPr lang="hu-H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component</a:t>
            </a:r>
            <a:r>
              <a:rPr lang="hu-H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of </a:t>
            </a:r>
            <a:r>
              <a:rPr lang="hu-HU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hu-H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movement</a:t>
            </a:r>
            <a:endParaRPr lang="hu-HU" sz="3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hu-H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hu-HU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u-HU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Structure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striated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muscle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skeletal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hu-H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hu-HU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tendons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dense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regular</a:t>
            </a:r>
            <a:r>
              <a:rPr lang="hu-H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connective</a:t>
            </a:r>
            <a:r>
              <a:rPr lang="hu-H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tissue</a:t>
            </a:r>
            <a:endParaRPr lang="hu-HU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hu-H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hu-HU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connective</a:t>
            </a:r>
            <a:r>
              <a:rPr lang="hu-H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tissue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sheath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fascia</a:t>
            </a:r>
            <a:endParaRPr lang="hu-HU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  			(</a:t>
            </a:r>
            <a:r>
              <a:rPr lang="hu-HU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epimysium</a:t>
            </a:r>
            <a:r>
              <a:rPr lang="hu-H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26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98516" y="2208197"/>
            <a:ext cx="7381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alt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alt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Stiated</a:t>
            </a:r>
            <a:r>
              <a:rPr lang="hu-HU" alt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alt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endParaRPr lang="hu-HU" alt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hu-HU" alt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hu-HU" alt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visceral</a:t>
            </a:r>
            <a:endParaRPr lang="hu-HU" alt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hu-HU" alt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hu-HU" alt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endParaRPr lang="hu-HU" alt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73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zmok fusiform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350" y="712788"/>
            <a:ext cx="1069975" cy="5121275"/>
          </a:xfrm>
          <a:noFill/>
        </p:spPr>
      </p:pic>
      <p:sp>
        <p:nvSpPr>
          <p:cNvPr id="33795" name="Line 7"/>
          <p:cNvSpPr>
            <a:spLocks noChangeShapeType="1"/>
          </p:cNvSpPr>
          <p:nvPr/>
        </p:nvSpPr>
        <p:spPr bwMode="auto">
          <a:xfrm>
            <a:off x="4686300" y="2679700"/>
            <a:ext cx="19685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6731000" y="2374900"/>
            <a:ext cx="170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800" dirty="0" err="1">
                <a:solidFill>
                  <a:srgbClr val="FFFF00"/>
                </a:solidFill>
              </a:rPr>
              <a:t>belly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>
            <a:off x="4927600" y="5016500"/>
            <a:ext cx="19685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7010400" y="4762500"/>
            <a:ext cx="146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800" dirty="0" err="1">
                <a:solidFill>
                  <a:srgbClr val="FFFF00"/>
                </a:solidFill>
              </a:rPr>
              <a:t>tendon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358900" y="825500"/>
            <a:ext cx="250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err="1">
                <a:solidFill>
                  <a:srgbClr val="FFFF00"/>
                </a:solidFill>
              </a:rPr>
              <a:t>proximal</a:t>
            </a:r>
            <a:r>
              <a:rPr lang="hu-HU" altLang="hu-HU" sz="2400" dirty="0">
                <a:solidFill>
                  <a:srgbClr val="FFFF00"/>
                </a:solidFill>
              </a:rPr>
              <a:t> end: </a:t>
            </a:r>
            <a:r>
              <a:rPr lang="hu-HU" altLang="hu-HU" sz="2400" i="1" dirty="0" err="1">
                <a:solidFill>
                  <a:srgbClr val="FFFF00"/>
                </a:solidFill>
              </a:rPr>
              <a:t>origin</a:t>
            </a:r>
            <a:endParaRPr lang="hu-HU" altLang="hu-HU" sz="2400" i="1" dirty="0">
              <a:solidFill>
                <a:srgbClr val="FFFF00"/>
              </a:solidFill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1145078" y="5041900"/>
            <a:ext cx="260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err="1">
                <a:solidFill>
                  <a:srgbClr val="FFFF00"/>
                </a:solidFill>
              </a:rPr>
              <a:t>distal</a:t>
            </a:r>
            <a:r>
              <a:rPr lang="hu-HU" altLang="hu-HU" sz="2400" dirty="0">
                <a:solidFill>
                  <a:srgbClr val="FFFF00"/>
                </a:solidFill>
              </a:rPr>
              <a:t> end: </a:t>
            </a:r>
            <a:r>
              <a:rPr lang="hu-HU" altLang="hu-HU" sz="2400" i="1" dirty="0" err="1">
                <a:solidFill>
                  <a:srgbClr val="FFFF00"/>
                </a:solidFill>
              </a:rPr>
              <a:t>insertion</a:t>
            </a:r>
            <a:endParaRPr lang="hu-HU" altLang="hu-HU" sz="2400" i="1" dirty="0">
              <a:solidFill>
                <a:srgbClr val="FFFF00"/>
              </a:solidFill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1473200" y="2514600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1117600" y="3492500"/>
            <a:ext cx="2374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99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zmok inhuv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711325"/>
            <a:ext cx="3581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06600" y="609600"/>
            <a:ext cx="541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Structure</a:t>
            </a:r>
            <a:r>
              <a:rPr lang="hu-H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of </a:t>
            </a:r>
            <a:r>
              <a:rPr lang="hu-H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hu-H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tendon</a:t>
            </a:r>
            <a:endParaRPr lang="hu-HU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616200" y="2146300"/>
            <a:ext cx="2171700" cy="304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9700" y="1828800"/>
            <a:ext cx="269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800" dirty="0" err="1">
                <a:solidFill>
                  <a:srgbClr val="FFFF00"/>
                </a:solidFill>
              </a:rPr>
              <a:t>tendon</a:t>
            </a:r>
            <a:r>
              <a:rPr lang="hu-HU" altLang="hu-HU" sz="2800" dirty="0">
                <a:solidFill>
                  <a:srgbClr val="FFFF00"/>
                </a:solidFill>
              </a:rPr>
              <a:t> </a:t>
            </a:r>
            <a:r>
              <a:rPr lang="hu-HU" altLang="hu-HU" sz="2800" dirty="0" err="1">
                <a:solidFill>
                  <a:srgbClr val="FFFF00"/>
                </a:solidFill>
              </a:rPr>
              <a:t>sheath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908300" y="2806700"/>
            <a:ext cx="1409700" cy="50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6100" y="2578100"/>
            <a:ext cx="246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a.) </a:t>
            </a:r>
            <a:r>
              <a:rPr lang="hu-HU" altLang="hu-HU" sz="2400" dirty="0" err="1">
                <a:solidFill>
                  <a:srgbClr val="FFFF00"/>
                </a:solidFill>
              </a:rPr>
              <a:t>outer</a:t>
            </a:r>
            <a:r>
              <a:rPr lang="hu-HU" altLang="hu-HU" sz="2400" dirty="0">
                <a:solidFill>
                  <a:srgbClr val="FFFF00"/>
                </a:solidFill>
              </a:rPr>
              <a:t>, </a:t>
            </a:r>
            <a:r>
              <a:rPr lang="hu-HU" altLang="hu-HU" sz="2400" dirty="0" err="1">
                <a:solidFill>
                  <a:srgbClr val="FFFF00"/>
                </a:solidFill>
              </a:rPr>
              <a:t>fibrous</a:t>
            </a: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>
                <a:solidFill>
                  <a:srgbClr val="FFFF00"/>
                </a:solidFill>
              </a:rPr>
              <a:t>layer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2984500" y="3022600"/>
            <a:ext cx="1536700" cy="812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3087" y="3589337"/>
            <a:ext cx="2684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b.) </a:t>
            </a:r>
            <a:r>
              <a:rPr lang="hu-HU" altLang="hu-HU" sz="2400" dirty="0" err="1">
                <a:solidFill>
                  <a:srgbClr val="FFFF00"/>
                </a:solidFill>
              </a:rPr>
              <a:t>inner</a:t>
            </a:r>
            <a:r>
              <a:rPr lang="hu-HU" altLang="hu-HU" sz="2400" dirty="0">
                <a:solidFill>
                  <a:srgbClr val="FFFF00"/>
                </a:solidFill>
              </a:rPr>
              <a:t>, </a:t>
            </a:r>
            <a:r>
              <a:rPr lang="hu-HU" altLang="hu-HU" sz="2400" dirty="0" err="1">
                <a:solidFill>
                  <a:srgbClr val="FFFF00"/>
                </a:solidFill>
              </a:rPr>
              <a:t>synovial</a:t>
            </a: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>
                <a:solidFill>
                  <a:srgbClr val="FFFF00"/>
                </a:solidFill>
              </a:rPr>
              <a:t>layer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2235200" y="5270500"/>
            <a:ext cx="2044700" cy="2667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46100" y="5295900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err="1">
                <a:solidFill>
                  <a:srgbClr val="FFFF00"/>
                </a:solidFill>
              </a:rPr>
              <a:t>mesotendon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35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smtClean="0">
                <a:solidFill>
                  <a:srgbClr val="FF3300"/>
                </a:solidFill>
              </a:rPr>
              <a:t>References</a:t>
            </a:r>
          </a:p>
        </p:txBody>
      </p:sp>
      <p:sp>
        <p:nvSpPr>
          <p:cNvPr id="32771" name="Text Box 4"/>
          <p:cNvSpPr>
            <a:spLocks noGrp="1" noChangeArrowheads="1"/>
          </p:cNvSpPr>
          <p:nvPr>
            <p:ph type="body" idx="1"/>
          </p:nvPr>
        </p:nvSpPr>
        <p:spPr>
          <a:solidFill>
            <a:srgbClr val="3366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 err="1" smtClean="0">
                <a:effectLst/>
              </a:rPr>
              <a:t>Röhlich</a:t>
            </a:r>
            <a:r>
              <a:rPr lang="hu-HU" altLang="hu-HU" dirty="0" smtClean="0">
                <a:effectLst/>
              </a:rPr>
              <a:t> Pál: Szövettan. Budapest, 1999 </a:t>
            </a:r>
          </a:p>
          <a:p>
            <a:pPr eaLnBrk="1" hangingPunct="1"/>
            <a:r>
              <a:rPr lang="hu-HU" altLang="hu-HU" dirty="0" smtClean="0">
                <a:effectLst/>
              </a:rPr>
              <a:t>A szövettani képek a Humánmorfológiai és Fejlődésbiológiai Intézet gyűjteményéből származnak.</a:t>
            </a:r>
          </a:p>
          <a:p>
            <a:pPr eaLnBrk="1" hangingPunct="1"/>
            <a:r>
              <a:rPr lang="hu-HU" altLang="hu-HU" dirty="0" err="1" smtClean="0">
                <a:effectLst/>
              </a:rPr>
              <a:t>Carola</a:t>
            </a:r>
            <a:r>
              <a:rPr lang="hu-HU" altLang="hu-HU" dirty="0" smtClean="0">
                <a:effectLst/>
              </a:rPr>
              <a:t> R, Harley JP, </a:t>
            </a:r>
            <a:r>
              <a:rPr lang="hu-HU" altLang="hu-HU" dirty="0" err="1" smtClean="0">
                <a:effectLst/>
              </a:rPr>
              <a:t>Noback</a:t>
            </a:r>
            <a:r>
              <a:rPr lang="hu-HU" altLang="hu-HU" dirty="0" smtClean="0">
                <a:effectLst/>
              </a:rPr>
              <a:t> CR: Human </a:t>
            </a:r>
            <a:r>
              <a:rPr lang="hu-HU" altLang="hu-HU" dirty="0" err="1" smtClean="0">
                <a:effectLst/>
              </a:rPr>
              <a:t>Anatomy</a:t>
            </a:r>
            <a:r>
              <a:rPr lang="hu-HU" altLang="hu-HU" dirty="0" smtClean="0">
                <a:effectLst/>
              </a:rPr>
              <a:t> &amp; </a:t>
            </a:r>
            <a:r>
              <a:rPr lang="hu-HU" altLang="hu-HU" dirty="0" err="1" smtClean="0">
                <a:effectLst/>
              </a:rPr>
              <a:t>Physiology</a:t>
            </a:r>
            <a:r>
              <a:rPr lang="hu-HU" altLang="hu-HU" dirty="0" smtClean="0">
                <a:effectLst/>
              </a:rPr>
              <a:t>, </a:t>
            </a:r>
            <a:r>
              <a:rPr lang="hu-HU" altLang="hu-HU" dirty="0" err="1" smtClean="0">
                <a:effectLst/>
              </a:rPr>
              <a:t>McGraw</a:t>
            </a:r>
            <a:r>
              <a:rPr lang="hu-HU" altLang="hu-HU" dirty="0" smtClean="0">
                <a:effectLst/>
              </a:rPr>
              <a:t>-Hill Inc., USA, 1990 </a:t>
            </a:r>
          </a:p>
          <a:p>
            <a:pPr eaLnBrk="1" hangingPunct="1"/>
            <a:r>
              <a:rPr lang="hu-HU" altLang="hu-HU" dirty="0" err="1" smtClean="0"/>
              <a:t>Wikipaedia</a:t>
            </a:r>
            <a:endParaRPr lang="hu-HU" altLang="hu-HU" dirty="0" smtClean="0">
              <a:effectLst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u-HU" altLang="hu-HU" sz="2400" dirty="0" smtClean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527911" y="171397"/>
            <a:ext cx="7886700" cy="1325563"/>
          </a:xfrm>
        </p:spPr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Szövegdoboz 2"/>
          <p:cNvSpPr txBox="1">
            <a:spLocks noChangeArrowheads="1"/>
          </p:cNvSpPr>
          <p:nvPr/>
        </p:nvSpPr>
        <p:spPr bwMode="auto">
          <a:xfrm>
            <a:off x="762000" y="1816100"/>
            <a:ext cx="8051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360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dirty="0" err="1" smtClean="0">
                <a:solidFill>
                  <a:srgbClr val="FFFF00"/>
                </a:solidFill>
                <a:latin typeface="Centaur" panose="02030504050205020304" pitchFamily="18" charset="0"/>
              </a:rPr>
              <a:t>evolutionary</a:t>
            </a:r>
            <a:r>
              <a:rPr lang="hu-HU" altLang="hu-HU" sz="3600" b="0" dirty="0" smtClean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the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most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ancient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type</a:t>
            </a:r>
            <a:endParaRPr lang="hu-HU" altLang="hu-HU" sz="3600" b="0" dirty="0">
              <a:solidFill>
                <a:srgbClr val="FFFF00"/>
              </a:solidFill>
              <a:latin typeface="Centaur" panose="020305040502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spindle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shaped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cells</a:t>
            </a:r>
            <a:endParaRPr lang="hu-HU" altLang="hu-HU" sz="3600" b="0" dirty="0">
              <a:solidFill>
                <a:srgbClr val="FFFF00"/>
              </a:solidFill>
              <a:latin typeface="Centaur" panose="020305040502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slow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, non-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synchronized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,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unvoluntary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	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contraction</a:t>
            </a:r>
            <a:endParaRPr lang="hu-HU" altLang="hu-HU" sz="3600" b="0" dirty="0">
              <a:solidFill>
                <a:srgbClr val="FFFF00"/>
              </a:solidFill>
              <a:latin typeface="Centaur" panose="020305040502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actin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and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myosin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are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NOT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arranged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in 	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registers</a:t>
            </a:r>
            <a:endParaRPr lang="hu-HU" altLang="hu-HU" sz="3600" b="0" dirty="0">
              <a:solidFill>
                <a:srgbClr val="FFFF00"/>
              </a:solidFill>
              <a:latin typeface="Centaur" panose="020305040502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internal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organs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sz="3600" b="0" dirty="0" err="1">
                <a:solidFill>
                  <a:srgbClr val="FFFF00"/>
                </a:solidFill>
                <a:latin typeface="Centaur" panose="02030504050205020304" pitchFamily="18" charset="0"/>
              </a:rPr>
              <a:t>wall</a:t>
            </a:r>
            <a:r>
              <a:rPr lang="hu-HU" altLang="hu-HU" sz="3600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2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Kép 2" descr="smooth mu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354263"/>
            <a:ext cx="55848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zövegdoboz 3"/>
          <p:cNvSpPr txBox="1">
            <a:spLocks noChangeArrowheads="1"/>
          </p:cNvSpPr>
          <p:nvPr/>
        </p:nvSpPr>
        <p:spPr bwMode="auto">
          <a:xfrm>
            <a:off x="1803400" y="5969000"/>
            <a:ext cx="650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0" dirty="0" err="1" smtClean="0">
                <a:solidFill>
                  <a:srgbClr val="FFFF00"/>
                </a:solidFill>
                <a:latin typeface="Centaur" panose="02030504050205020304" pitchFamily="18" charset="0"/>
              </a:rPr>
              <a:t>nucleus</a:t>
            </a:r>
            <a:r>
              <a:rPr lang="hu-HU" altLang="hu-HU" b="0" dirty="0">
                <a:solidFill>
                  <a:srgbClr val="FFFF00"/>
                </a:solidFill>
                <a:latin typeface="Centaur" panose="02030504050205020304" pitchFamily="18" charset="0"/>
              </a:rPr>
              <a:t>: in </a:t>
            </a:r>
            <a:r>
              <a:rPr lang="hu-HU" altLang="hu-HU" b="0" dirty="0" err="1">
                <a:solidFill>
                  <a:srgbClr val="FFFF00"/>
                </a:solidFill>
                <a:latin typeface="Centaur" panose="02030504050205020304" pitchFamily="18" charset="0"/>
              </a:rPr>
              <a:t>the</a:t>
            </a:r>
            <a:r>
              <a:rPr lang="hu-HU" altLang="hu-HU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b="0" dirty="0" err="1">
                <a:solidFill>
                  <a:srgbClr val="FFFF00"/>
                </a:solidFill>
                <a:latin typeface="Centaur" panose="02030504050205020304" pitchFamily="18" charset="0"/>
              </a:rPr>
              <a:t>middle</a:t>
            </a:r>
            <a:r>
              <a:rPr lang="hu-HU" altLang="hu-HU" b="0" dirty="0">
                <a:solidFill>
                  <a:srgbClr val="FFFF00"/>
                </a:solidFill>
                <a:latin typeface="Centaur" panose="02030504050205020304" pitchFamily="18" charset="0"/>
              </a:rPr>
              <a:t> of </a:t>
            </a:r>
            <a:r>
              <a:rPr lang="hu-HU" altLang="hu-HU" b="0" dirty="0" err="1">
                <a:solidFill>
                  <a:srgbClr val="FFFF00"/>
                </a:solidFill>
                <a:latin typeface="Centaur" panose="02030504050205020304" pitchFamily="18" charset="0"/>
              </a:rPr>
              <a:t>the</a:t>
            </a:r>
            <a:r>
              <a:rPr lang="hu-HU" altLang="hu-HU" b="0" dirty="0">
                <a:solidFill>
                  <a:srgbClr val="FFFF00"/>
                </a:solidFill>
                <a:latin typeface="Centaur" panose="02030504050205020304" pitchFamily="18" charset="0"/>
              </a:rPr>
              <a:t> </a:t>
            </a:r>
            <a:r>
              <a:rPr lang="hu-HU" altLang="hu-HU" b="0" dirty="0" err="1">
                <a:solidFill>
                  <a:srgbClr val="FFFF00"/>
                </a:solidFill>
                <a:latin typeface="Centaur" panose="02030504050205020304" pitchFamily="18" charset="0"/>
              </a:rPr>
              <a:t>cells</a:t>
            </a:r>
            <a:endParaRPr lang="hu-HU" altLang="hu-HU" b="0" dirty="0">
              <a:solidFill>
                <a:srgbClr val="FFFF00"/>
              </a:solidFill>
              <a:latin typeface="Centaur" panose="02030504050205020304" pitchFamily="18" charset="0"/>
            </a:endParaRPr>
          </a:p>
        </p:txBody>
      </p:sp>
      <p:pic>
        <p:nvPicPr>
          <p:cNvPr id="8197" name="Picture 3" descr="simaizom el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890713"/>
            <a:ext cx="327977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4" descr="https://classconnection.s3.amazonaws.com/947/flashcards/1037947/jpg/smooth_muscle_contraction1323993864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931988"/>
            <a:ext cx="29400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Képtalálat a következőre: „smooth muscl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86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Képtalálat a következőre: „smooth muscl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208463"/>
            <a:ext cx="23383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47818" y="4552661"/>
            <a:ext cx="3086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Contractile</a:t>
            </a:r>
            <a:r>
              <a:rPr lang="hu-HU" altLang="hu-HU" sz="1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proteins</a:t>
            </a:r>
            <a:r>
              <a:rPr lang="hu-HU" altLang="hu-HU" sz="1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4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actin</a:t>
            </a:r>
            <a:r>
              <a:rPr lang="hu-HU" altLang="hu-HU" sz="1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and </a:t>
            </a:r>
            <a:r>
              <a:rPr lang="hu-HU" altLang="hu-HU" sz="14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myosin</a:t>
            </a:r>
            <a:endParaRPr lang="hu-HU" altLang="hu-HU" sz="140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thick</a:t>
            </a:r>
            <a:r>
              <a:rPr lang="hu-HU" altLang="hu-HU" sz="1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filaments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400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myosin</a:t>
            </a:r>
            <a:endParaRPr lang="hu-HU" altLang="hu-HU" sz="1400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thin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filaments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400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actin</a:t>
            </a:r>
            <a:endParaRPr lang="hu-HU" altLang="hu-HU" sz="1400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dense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bodies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to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help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the</a:t>
            </a:r>
            <a:r>
              <a:rPr lang="hu-HU" altLang="hu-HU" sz="1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contraction</a:t>
            </a:r>
            <a:endParaRPr lang="hu-HU" altLang="hu-HU" sz="1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28650" y="2693324"/>
            <a:ext cx="884266" cy="340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342258" y="4275509"/>
            <a:ext cx="884266" cy="340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0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hu-HU" alt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3812" y="2123524"/>
            <a:ext cx="51538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hu-H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ion: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caveolae</a:t>
            </a:r>
            <a:endParaRPr lang="hu-H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Ca-binding</a:t>
            </a:r>
            <a:r>
              <a:rPr lang="hu-H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calmodulin</a:t>
            </a:r>
            <a:endParaRPr lang="hu-H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Contractile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protein: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myosin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(</a:t>
            </a:r>
            <a:r>
              <a:rPr lang="hu-H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1400" dirty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endParaRPr lang="hu-HU" sz="1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Képtalálat a következőre: „caveol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65" y="2282407"/>
            <a:ext cx="3735501" cy="25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1390493" y="2660073"/>
            <a:ext cx="4050564" cy="8615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CSI ChicagoBlue 100x 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68400"/>
            <a:ext cx="4033838" cy="3022600"/>
          </a:xfrm>
          <a:noFill/>
        </p:spPr>
      </p:pic>
      <p:pic>
        <p:nvPicPr>
          <p:cNvPr id="12291" name="Picture 3" descr="HCSI ChicagoBlue 100x 02 reszl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37063"/>
            <a:ext cx="4249738" cy="2041525"/>
          </a:xfrm>
          <a:noFill/>
        </p:spPr>
      </p:pic>
      <p:pic>
        <p:nvPicPr>
          <p:cNvPr id="12292" name="Picture 4" descr="HCSI HE 63x 02 sze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57563"/>
            <a:ext cx="3201987" cy="3429000"/>
          </a:xfrm>
          <a:noFill/>
        </p:spPr>
      </p:pic>
      <p:pic>
        <p:nvPicPr>
          <p:cNvPr id="12293" name="Picture 5" descr="HCSI HE 63x 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04813"/>
            <a:ext cx="4321175" cy="2622550"/>
          </a:xfrm>
          <a:noFill/>
        </p:spPr>
      </p:pic>
      <p:sp>
        <p:nvSpPr>
          <p:cNvPr id="12294" name="Szövegdoboz 5"/>
          <p:cNvSpPr txBox="1">
            <a:spLocks noChangeArrowheads="1"/>
          </p:cNvSpPr>
          <p:nvPr/>
        </p:nvSpPr>
        <p:spPr bwMode="auto">
          <a:xfrm>
            <a:off x="304800" y="304800"/>
            <a:ext cx="429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dirty="0" err="1">
                <a:solidFill>
                  <a:srgbClr val="FFFF00"/>
                </a:solidFill>
                <a:cs typeface="Times New Roman" panose="02020603050405020304" pitchFamily="18" charset="0"/>
              </a:rPr>
              <a:t>Striated</a:t>
            </a:r>
            <a:r>
              <a:rPr lang="hu-HU" altLang="hu-HU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hu-HU" altLang="hu-HU" dirty="0" err="1">
                <a:solidFill>
                  <a:srgbClr val="FFFF00"/>
                </a:solidFill>
                <a:cs typeface="Times New Roman" panose="02020603050405020304" pitchFamily="18" charset="0"/>
              </a:rPr>
              <a:t>skeletal</a:t>
            </a:r>
            <a:r>
              <a:rPr lang="hu-HU" altLang="hu-HU" dirty="0">
                <a:solidFill>
                  <a:srgbClr val="FFFF00"/>
                </a:solidFill>
                <a:cs typeface="Times New Roman" panose="02020603050405020304" pitchFamily="18" charset="0"/>
              </a:rPr>
              <a:t>) </a:t>
            </a:r>
            <a:r>
              <a:rPr lang="hu-HU" altLang="hu-HU" dirty="0" err="1">
                <a:solidFill>
                  <a:srgbClr val="FFFF00"/>
                </a:solidFill>
                <a:cs typeface="Times New Roman" panose="02020603050405020304" pitchFamily="18" charset="0"/>
              </a:rPr>
              <a:t>muscle</a:t>
            </a:r>
            <a:endParaRPr lang="hu-HU" altLang="hu-HU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Stiated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raw diagrams to show the difference in the structures of the three types  of muscle fibres - Biology - TopperLearning.com | idctlw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75" y="1264856"/>
            <a:ext cx="39909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ding filament theory | physiology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62" y="1690689"/>
            <a:ext cx="3201976" cy="21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ematic presentation of skeletal muscle fibre. | Download Scientific 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11" y="4167004"/>
            <a:ext cx="4381939" cy="26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801045" y="5274803"/>
            <a:ext cx="3581846" cy="430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multinucleated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3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638</Words>
  <Application>Microsoft Office PowerPoint</Application>
  <PresentationFormat>Diavetítés a képernyőre (4:3 oldalarány)</PresentationFormat>
  <Paragraphs>159</Paragraphs>
  <Slides>32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Centaur</vt:lpstr>
      <vt:lpstr>Times New Roman</vt:lpstr>
      <vt:lpstr>Office-téma</vt:lpstr>
      <vt:lpstr>PowerPoint-bemutató</vt:lpstr>
      <vt:lpstr>Muscle tissue</vt:lpstr>
      <vt:lpstr>Types of the muscle tissue</vt:lpstr>
      <vt:lpstr>Smooth muscle</vt:lpstr>
      <vt:lpstr>Smooth muscle</vt:lpstr>
      <vt:lpstr>Contraction of smooth muscle</vt:lpstr>
      <vt:lpstr>Smooth muscle contraction</vt:lpstr>
      <vt:lpstr>PowerPoint-bemutató</vt:lpstr>
      <vt:lpstr>Stiated (skeletal muscle)</vt:lpstr>
      <vt:lpstr>PowerPoint-bemutató</vt:lpstr>
      <vt:lpstr>PowerPoint-bemutató</vt:lpstr>
      <vt:lpstr>Structural and functional unit of the striated muscle: sarcomera</vt:lpstr>
      <vt:lpstr>Electron Microscopic picture</vt:lpstr>
      <vt:lpstr>PowerPoint-bemutató</vt:lpstr>
      <vt:lpstr>Skeletal muscle</vt:lpstr>
      <vt:lpstr>Contractile proteins</vt:lpstr>
      <vt:lpstr>Sarcomere</vt:lpstr>
      <vt:lpstr>PowerPoint-bemutató</vt:lpstr>
      <vt:lpstr>PowerPoint-bemutató</vt:lpstr>
      <vt:lpstr>PowerPoint-bemutató</vt:lpstr>
      <vt:lpstr>For the contraction of the skeletal muscle:</vt:lpstr>
      <vt:lpstr>PowerPoint-bemutató</vt:lpstr>
      <vt:lpstr>PowerPoint-bemutató</vt:lpstr>
      <vt:lpstr>Cardiac muscle</vt:lpstr>
      <vt:lpstr>PowerPoint-bemutató</vt:lpstr>
      <vt:lpstr>Cardiac muscle</vt:lpstr>
      <vt:lpstr>PowerPoint-bemutató</vt:lpstr>
      <vt:lpstr>PowerPoint-bemutató</vt:lpstr>
      <vt:lpstr>PowerPoint-bemutató</vt:lpstr>
      <vt:lpstr>PowerPoint-bemutató</vt:lpstr>
      <vt:lpstr>PowerPoint-bemutató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kissa</dc:creator>
  <cp:lastModifiedBy>kissa</cp:lastModifiedBy>
  <cp:revision>19</cp:revision>
  <dcterms:created xsi:type="dcterms:W3CDTF">2019-10-28T10:06:33Z</dcterms:created>
  <dcterms:modified xsi:type="dcterms:W3CDTF">2021-09-23T10:46:07Z</dcterms:modified>
</cp:coreProperties>
</file>