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60" r:id="rId5"/>
    <p:sldId id="259" r:id="rId6"/>
    <p:sldId id="257" r:id="rId7"/>
    <p:sldId id="262" r:id="rId8"/>
    <p:sldId id="263" r:id="rId9"/>
    <p:sldId id="261" r:id="rId10"/>
    <p:sldId id="264" r:id="rId11"/>
    <p:sldId id="267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B825-AF2C-40C3-918A-7219785CE9A9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5C42-9DBD-4A07-8832-A3B69545E4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76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B825-AF2C-40C3-918A-7219785CE9A9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5C42-9DBD-4A07-8832-A3B69545E4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223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B825-AF2C-40C3-918A-7219785CE9A9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5C42-9DBD-4A07-8832-A3B69545E4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9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B825-AF2C-40C3-918A-7219785CE9A9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5C42-9DBD-4A07-8832-A3B69545E4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71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B825-AF2C-40C3-918A-7219785CE9A9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5C42-9DBD-4A07-8832-A3B69545E4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598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B825-AF2C-40C3-918A-7219785CE9A9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5C42-9DBD-4A07-8832-A3B69545E4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39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B825-AF2C-40C3-918A-7219785CE9A9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5C42-9DBD-4A07-8832-A3B69545E4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757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B825-AF2C-40C3-918A-7219785CE9A9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5C42-9DBD-4A07-8832-A3B69545E4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01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B825-AF2C-40C3-918A-7219785CE9A9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5C42-9DBD-4A07-8832-A3B69545E4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921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B825-AF2C-40C3-918A-7219785CE9A9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5C42-9DBD-4A07-8832-A3B69545E4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19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B825-AF2C-40C3-918A-7219785CE9A9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5C42-9DBD-4A07-8832-A3B69545E4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09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B825-AF2C-40C3-918A-7219785CE9A9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55C42-9DBD-4A07-8832-A3B69545E4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85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74741"/>
            <a:ext cx="7772400" cy="2387600"/>
          </a:xfrm>
        </p:spPr>
        <p:txBody>
          <a:bodyPr/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osteology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arthtology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828748"/>
            <a:ext cx="6858000" cy="165576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 </a:t>
            </a:r>
            <a:r>
              <a:rPr lang="hu-H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Anna L. Kiss </a:t>
            </a:r>
          </a:p>
          <a:p>
            <a:r>
              <a:rPr lang="hu-H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Histology</a:t>
            </a:r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Embryology</a:t>
            </a:r>
            <a:endParaRPr lang="hu-H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Semmelweis University</a:t>
            </a:r>
          </a:p>
          <a:p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</a:p>
          <a:p>
            <a:r>
              <a:rPr lang="hu-H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7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390"/>
            <a:ext cx="7886700" cy="1325563"/>
          </a:xfrm>
        </p:spPr>
        <p:txBody>
          <a:bodyPr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Diarthrosis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Why do our knuckles crack? - Online Science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" y="1441375"/>
            <a:ext cx="5123938" cy="50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5342817" y="3007692"/>
            <a:ext cx="3687829" cy="1775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Cartilage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hyalin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fibrous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fibrous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synovial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producing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fluid: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synova</a:t>
            </a:r>
            <a:endParaRPr lang="hu-HU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continouos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periosteum</a:t>
            </a:r>
            <a:endParaRPr lang="hu-HU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Accessory</a:t>
            </a:r>
            <a:r>
              <a:rPr lang="hu-H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hu-HU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connective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endParaRPr lang="hu-HU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menisci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fibrous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cartilage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incongruency</a:t>
            </a:r>
            <a:endParaRPr lang="hu-HU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connective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lips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labrum</a:t>
            </a:r>
            <a:endParaRPr lang="hu-HU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bursas</a:t>
            </a:r>
            <a:endParaRPr lang="hu-HU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8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brocartilagenous J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31" y="2665557"/>
            <a:ext cx="4762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gyenes összekötő nyíllal 2"/>
          <p:cNvCxnSpPr>
            <a:stCxn id="5" idx="2"/>
          </p:cNvCxnSpPr>
          <p:nvPr/>
        </p:nvCxnSpPr>
        <p:spPr>
          <a:xfrm>
            <a:off x="5138777" y="1914670"/>
            <a:ext cx="158697" cy="17504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églalap 4"/>
          <p:cNvSpPr/>
          <p:nvPr/>
        </p:nvSpPr>
        <p:spPr>
          <a:xfrm>
            <a:off x="3948152" y="1332780"/>
            <a:ext cx="2381250" cy="581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9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.4 Synovial Joints – Anatomy &amp;amp; Physi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0" y="1260640"/>
            <a:ext cx="6371590" cy="49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zis 3"/>
          <p:cNvSpPr/>
          <p:nvPr/>
        </p:nvSpPr>
        <p:spPr>
          <a:xfrm>
            <a:off x="1398050" y="3377990"/>
            <a:ext cx="997527" cy="2871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2486261" y="3529131"/>
            <a:ext cx="476093" cy="17381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zis 7"/>
          <p:cNvSpPr/>
          <p:nvPr/>
        </p:nvSpPr>
        <p:spPr>
          <a:xfrm>
            <a:off x="1429538" y="4346546"/>
            <a:ext cx="997527" cy="2871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5458679" y="2655038"/>
            <a:ext cx="997527" cy="287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5497724" y="3555581"/>
            <a:ext cx="997527" cy="287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140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rthrology SHANDONG UNIVERSITY Liu Zhiyu Classification two maj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92" y="234018"/>
            <a:ext cx="8222043" cy="61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 flipV="1">
            <a:off x="4111021" y="2357792"/>
            <a:ext cx="1466063" cy="17532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4"/>
          <p:cNvCxnSpPr/>
          <p:nvPr/>
        </p:nvCxnSpPr>
        <p:spPr>
          <a:xfrm flipV="1">
            <a:off x="3876754" y="2706675"/>
            <a:ext cx="3432148" cy="17519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V="1">
            <a:off x="3733170" y="4807529"/>
            <a:ext cx="3695385" cy="3010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21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3992" y="380240"/>
            <a:ext cx="7886700" cy="1325563"/>
          </a:xfrm>
        </p:spPr>
        <p:txBody>
          <a:bodyPr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joints | Synovial joint, Anatomy and physiology, Phys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8" y="2168866"/>
            <a:ext cx="5520130" cy="414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5803796" y="3906983"/>
            <a:ext cx="3483788" cy="423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uniaxial</a:t>
            </a:r>
            <a:r>
              <a:rPr lang="hu-H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hinge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flexion-extension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pivot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pronation-supination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biaxial</a:t>
            </a:r>
            <a:r>
              <a:rPr lang="hu-H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ellipsoid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wrist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flexion-extension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abduction-adduction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saddle</a:t>
            </a:r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abduction-adduction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opposition-reposition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multiaxial</a:t>
            </a:r>
            <a:r>
              <a:rPr lang="hu-H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joints</a:t>
            </a:r>
            <a:r>
              <a:rPr lang="hu-H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flexion-extension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abduction-adduction</a:t>
            </a:r>
            <a:endParaRPr lang="hu-H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2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ow Bones are Formed - Forensic Anthropology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30" y="1690689"/>
            <a:ext cx="7306226" cy="46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3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llustration of the bone structure at a macroscale, and the osteogenic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31" y="1579754"/>
            <a:ext cx="5474737" cy="519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the bone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5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periosteum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iomimic Design of Periosteum: Construction Strategies, Scaffold Design and  Cell Sources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038888"/>
            <a:ext cx="52387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41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keletal Structure - Skeletal System - MCAT Con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92" y="1081114"/>
            <a:ext cx="5141899" cy="51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9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/>
          </p:nvPr>
        </p:nvGraphicFramePr>
        <p:xfrm>
          <a:off x="628649" y="3589134"/>
          <a:ext cx="7886703" cy="822960"/>
        </p:xfrm>
        <a:graphic>
          <a:graphicData uri="http://schemas.openxmlformats.org/drawingml/2006/table">
            <a:tbl>
              <a:tblPr/>
              <a:tblGrid>
                <a:gridCol w="492919">
                  <a:extLst>
                    <a:ext uri="{9D8B030D-6E8A-4147-A177-3AD203B41FA5}">
                      <a16:colId xmlns:a16="http://schemas.microsoft.com/office/drawing/2014/main" val="2362617932"/>
                    </a:ext>
                  </a:extLst>
                </a:gridCol>
                <a:gridCol w="492919">
                  <a:extLst>
                    <a:ext uri="{9D8B030D-6E8A-4147-A177-3AD203B41FA5}">
                      <a16:colId xmlns:a16="http://schemas.microsoft.com/office/drawing/2014/main" val="3279737478"/>
                    </a:ext>
                  </a:extLst>
                </a:gridCol>
                <a:gridCol w="492919">
                  <a:extLst>
                    <a:ext uri="{9D8B030D-6E8A-4147-A177-3AD203B41FA5}">
                      <a16:colId xmlns:a16="http://schemas.microsoft.com/office/drawing/2014/main" val="3649974300"/>
                    </a:ext>
                  </a:extLst>
                </a:gridCol>
                <a:gridCol w="492919">
                  <a:extLst>
                    <a:ext uri="{9D8B030D-6E8A-4147-A177-3AD203B41FA5}">
                      <a16:colId xmlns:a16="http://schemas.microsoft.com/office/drawing/2014/main" val="3151004588"/>
                    </a:ext>
                  </a:extLst>
                </a:gridCol>
                <a:gridCol w="492919">
                  <a:extLst>
                    <a:ext uri="{9D8B030D-6E8A-4147-A177-3AD203B41FA5}">
                      <a16:colId xmlns:a16="http://schemas.microsoft.com/office/drawing/2014/main" val="1042248712"/>
                    </a:ext>
                  </a:extLst>
                </a:gridCol>
                <a:gridCol w="492919">
                  <a:extLst>
                    <a:ext uri="{9D8B030D-6E8A-4147-A177-3AD203B41FA5}">
                      <a16:colId xmlns:a16="http://schemas.microsoft.com/office/drawing/2014/main" val="780442877"/>
                    </a:ext>
                  </a:extLst>
                </a:gridCol>
                <a:gridCol w="492919">
                  <a:extLst>
                    <a:ext uri="{9D8B030D-6E8A-4147-A177-3AD203B41FA5}">
                      <a16:colId xmlns:a16="http://schemas.microsoft.com/office/drawing/2014/main" val="3746289741"/>
                    </a:ext>
                  </a:extLst>
                </a:gridCol>
                <a:gridCol w="492919">
                  <a:extLst>
                    <a:ext uri="{9D8B030D-6E8A-4147-A177-3AD203B41FA5}">
                      <a16:colId xmlns:a16="http://schemas.microsoft.com/office/drawing/2014/main" val="416690737"/>
                    </a:ext>
                  </a:extLst>
                </a:gridCol>
                <a:gridCol w="492919">
                  <a:extLst>
                    <a:ext uri="{9D8B030D-6E8A-4147-A177-3AD203B41FA5}">
                      <a16:colId xmlns:a16="http://schemas.microsoft.com/office/drawing/2014/main" val="3734393418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845528493"/>
                    </a:ext>
                  </a:extLst>
                </a:gridCol>
                <a:gridCol w="492919">
                  <a:extLst>
                    <a:ext uri="{9D8B030D-6E8A-4147-A177-3AD203B41FA5}">
                      <a16:colId xmlns:a16="http://schemas.microsoft.com/office/drawing/2014/main" val="2397872925"/>
                    </a:ext>
                  </a:extLst>
                </a:gridCol>
                <a:gridCol w="492919">
                  <a:extLst>
                    <a:ext uri="{9D8B030D-6E8A-4147-A177-3AD203B41FA5}">
                      <a16:colId xmlns:a16="http://schemas.microsoft.com/office/drawing/2014/main" val="2398929006"/>
                    </a:ext>
                  </a:extLst>
                </a:gridCol>
                <a:gridCol w="492919">
                  <a:extLst>
                    <a:ext uri="{9D8B030D-6E8A-4147-A177-3AD203B41FA5}">
                      <a16:colId xmlns:a16="http://schemas.microsoft.com/office/drawing/2014/main" val="2048127933"/>
                    </a:ext>
                  </a:extLst>
                </a:gridCol>
                <a:gridCol w="492919">
                  <a:extLst>
                    <a:ext uri="{9D8B030D-6E8A-4147-A177-3AD203B41FA5}">
                      <a16:colId xmlns:a16="http://schemas.microsoft.com/office/drawing/2014/main" val="3695334518"/>
                    </a:ext>
                  </a:extLst>
                </a:gridCol>
                <a:gridCol w="492919">
                  <a:extLst>
                    <a:ext uri="{9D8B030D-6E8A-4147-A177-3AD203B41FA5}">
                      <a16:colId xmlns:a16="http://schemas.microsoft.com/office/drawing/2014/main" val="693909495"/>
                    </a:ext>
                  </a:extLst>
                </a:gridCol>
              </a:tblGrid>
              <a:tr h="0">
                <a:tc gridSpan="15"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448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42894"/>
                  </a:ext>
                </a:extLst>
              </a:tr>
              <a:tr h="274320">
                <a:tc gridSpan="15"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046419"/>
                  </a:ext>
                </a:extLst>
              </a:tr>
            </a:tbl>
          </a:graphicData>
        </a:graphic>
      </p:graphicFrame>
      <p:grpSp>
        <p:nvGrpSpPr>
          <p:cNvPr id="6" name="Group 3243"/>
          <p:cNvGrpSpPr/>
          <p:nvPr/>
        </p:nvGrpSpPr>
        <p:grpSpPr>
          <a:xfrm>
            <a:off x="1304140" y="1491567"/>
            <a:ext cx="7261423" cy="4474940"/>
            <a:chOff x="633984" y="1296924"/>
            <a:chExt cx="7261538" cy="4474940"/>
          </a:xfrm>
        </p:grpSpPr>
        <p:pic>
          <p:nvPicPr>
            <p:cNvPr id="14" name="Picture 3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369564" y="1296924"/>
              <a:ext cx="424421" cy="567690"/>
            </a:xfrm>
            <a:prstGeom prst="rect">
              <a:avLst/>
            </a:prstGeom>
          </p:spPr>
        </p:pic>
        <p:pic>
          <p:nvPicPr>
            <p:cNvPr id="18" name="Picture 4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33984" y="3553968"/>
              <a:ext cx="2062734" cy="677418"/>
            </a:xfrm>
            <a:prstGeom prst="rect">
              <a:avLst/>
            </a:prstGeom>
          </p:spPr>
        </p:pic>
        <p:sp>
          <p:nvSpPr>
            <p:cNvPr id="19" name="Rectangle 46"/>
            <p:cNvSpPr/>
            <p:nvPr/>
          </p:nvSpPr>
          <p:spPr>
            <a:xfrm>
              <a:off x="823849" y="3674977"/>
              <a:ext cx="2207020" cy="4524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2400" dirty="0" err="1" smtClean="0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continouos</a:t>
              </a:r>
              <a:endPara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49"/>
            <p:cNvSpPr/>
            <p:nvPr/>
          </p:nvSpPr>
          <p:spPr>
            <a:xfrm>
              <a:off x="765681" y="4217450"/>
              <a:ext cx="2706330" cy="4812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2800" dirty="0" err="1" smtClean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synarthrosis</a:t>
              </a:r>
              <a:endParaRPr lang="hu-H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5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052060" y="3553968"/>
              <a:ext cx="2218182" cy="677418"/>
            </a:xfrm>
            <a:prstGeom prst="rect">
              <a:avLst/>
            </a:prstGeom>
          </p:spPr>
        </p:pic>
        <p:sp>
          <p:nvSpPr>
            <p:cNvPr id="23" name="Rectangle 52"/>
            <p:cNvSpPr/>
            <p:nvPr/>
          </p:nvSpPr>
          <p:spPr>
            <a:xfrm>
              <a:off x="5242560" y="3728973"/>
              <a:ext cx="2412418" cy="3814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2400" dirty="0" err="1" smtClean="0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discontinouos</a:t>
              </a:r>
              <a:r>
                <a:rPr lang="hu-HU" sz="2400" dirty="0" smtClean="0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:</a:t>
              </a:r>
              <a:endPara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55"/>
            <p:cNvSpPr/>
            <p:nvPr/>
          </p:nvSpPr>
          <p:spPr>
            <a:xfrm>
              <a:off x="5242560" y="4285396"/>
              <a:ext cx="2602750" cy="4133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2800" dirty="0" err="1" smtClean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diarthrosis</a:t>
              </a:r>
              <a:endParaRPr lang="hu-H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5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836920" y="4666488"/>
              <a:ext cx="762762" cy="579882"/>
            </a:xfrm>
            <a:prstGeom prst="rect">
              <a:avLst/>
            </a:prstGeom>
          </p:spPr>
        </p:pic>
        <p:sp>
          <p:nvSpPr>
            <p:cNvPr id="27" name="Rectangle 58"/>
            <p:cNvSpPr/>
            <p:nvPr/>
          </p:nvSpPr>
          <p:spPr>
            <a:xfrm>
              <a:off x="6000243" y="4769384"/>
              <a:ext cx="546360" cy="3771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2000" i="1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seu</a:t>
              </a:r>
              <a:endParaRPr lang="hu-H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61"/>
            <p:cNvSpPr/>
            <p:nvPr/>
          </p:nvSpPr>
          <p:spPr>
            <a:xfrm>
              <a:off x="5052060" y="5317039"/>
              <a:ext cx="2843462" cy="4548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2400" dirty="0" err="1" smtClean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joint</a:t>
              </a:r>
              <a:r>
                <a:rPr lang="hu-HU" sz="2400" dirty="0" smtClean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2400" dirty="0" err="1" smtClean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or</a:t>
              </a:r>
              <a:r>
                <a:rPr lang="hu-HU" sz="2400" dirty="0" smtClean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2400" dirty="0" err="1" smtClean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articulation</a:t>
              </a:r>
              <a:endPara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Shape 63"/>
            <p:cNvSpPr/>
            <p:nvPr/>
          </p:nvSpPr>
          <p:spPr>
            <a:xfrm>
              <a:off x="4822571" y="1974850"/>
              <a:ext cx="775462" cy="1310259"/>
            </a:xfrm>
            <a:custGeom>
              <a:avLst/>
              <a:gdLst/>
              <a:ahLst/>
              <a:cxnLst/>
              <a:rect l="0" t="0" r="0" b="0"/>
              <a:pathLst>
                <a:path w="775462" h="1310259">
                  <a:moveTo>
                    <a:pt x="57150" y="0"/>
                  </a:moveTo>
                  <a:lnTo>
                    <a:pt x="617347" y="970280"/>
                  </a:lnTo>
                  <a:lnTo>
                    <a:pt x="645795" y="953897"/>
                  </a:lnTo>
                  <a:lnTo>
                    <a:pt x="775462" y="1310259"/>
                  </a:lnTo>
                  <a:lnTo>
                    <a:pt x="531749" y="1019683"/>
                  </a:lnTo>
                  <a:lnTo>
                    <a:pt x="560197" y="1003300"/>
                  </a:lnTo>
                  <a:lnTo>
                    <a:pt x="0" y="33020"/>
                  </a:lnTo>
                  <a:lnTo>
                    <a:pt x="571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E0E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u-HU"/>
            </a:p>
          </p:txBody>
        </p:sp>
        <p:sp>
          <p:nvSpPr>
            <p:cNvPr id="31" name="Shape 65"/>
            <p:cNvSpPr/>
            <p:nvPr/>
          </p:nvSpPr>
          <p:spPr>
            <a:xfrm>
              <a:off x="4822571" y="1974850"/>
              <a:ext cx="775462" cy="1310259"/>
            </a:xfrm>
            <a:custGeom>
              <a:avLst/>
              <a:gdLst/>
              <a:ahLst/>
              <a:cxnLst/>
              <a:rect l="0" t="0" r="0" b="0"/>
              <a:pathLst>
                <a:path w="775462" h="1310259">
                  <a:moveTo>
                    <a:pt x="57150" y="0"/>
                  </a:moveTo>
                  <a:lnTo>
                    <a:pt x="617347" y="970280"/>
                  </a:lnTo>
                  <a:lnTo>
                    <a:pt x="645795" y="953897"/>
                  </a:lnTo>
                  <a:lnTo>
                    <a:pt x="775462" y="1310259"/>
                  </a:lnTo>
                  <a:lnTo>
                    <a:pt x="531749" y="1019683"/>
                  </a:lnTo>
                  <a:lnTo>
                    <a:pt x="560197" y="1003300"/>
                  </a:lnTo>
                  <a:lnTo>
                    <a:pt x="0" y="3302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u-HU"/>
            </a:p>
          </p:txBody>
        </p:sp>
        <p:sp>
          <p:nvSpPr>
            <p:cNvPr id="32" name="Shape 67"/>
            <p:cNvSpPr/>
            <p:nvPr/>
          </p:nvSpPr>
          <p:spPr>
            <a:xfrm>
              <a:off x="2103120" y="1977517"/>
              <a:ext cx="784987" cy="1304671"/>
            </a:xfrm>
            <a:custGeom>
              <a:avLst/>
              <a:gdLst/>
              <a:ahLst/>
              <a:cxnLst/>
              <a:rect l="0" t="0" r="0" b="0"/>
              <a:pathLst>
                <a:path w="784987" h="1304671">
                  <a:moveTo>
                    <a:pt x="728218" y="0"/>
                  </a:moveTo>
                  <a:lnTo>
                    <a:pt x="784987" y="33274"/>
                  </a:lnTo>
                  <a:lnTo>
                    <a:pt x="217551" y="999363"/>
                  </a:lnTo>
                  <a:lnTo>
                    <a:pt x="245999" y="1016127"/>
                  </a:lnTo>
                  <a:lnTo>
                    <a:pt x="0" y="1304671"/>
                  </a:lnTo>
                  <a:lnTo>
                    <a:pt x="132334" y="949325"/>
                  </a:lnTo>
                  <a:lnTo>
                    <a:pt x="160782" y="965962"/>
                  </a:lnTo>
                  <a:lnTo>
                    <a:pt x="72821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E0E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u-HU"/>
            </a:p>
          </p:txBody>
        </p:sp>
        <p:sp>
          <p:nvSpPr>
            <p:cNvPr id="33" name="Shape 69"/>
            <p:cNvSpPr/>
            <p:nvPr/>
          </p:nvSpPr>
          <p:spPr>
            <a:xfrm>
              <a:off x="2103120" y="1977517"/>
              <a:ext cx="784987" cy="1304671"/>
            </a:xfrm>
            <a:custGeom>
              <a:avLst/>
              <a:gdLst/>
              <a:ahLst/>
              <a:cxnLst/>
              <a:rect l="0" t="0" r="0" b="0"/>
              <a:pathLst>
                <a:path w="784987" h="1304671">
                  <a:moveTo>
                    <a:pt x="784987" y="33274"/>
                  </a:moveTo>
                  <a:lnTo>
                    <a:pt x="217551" y="999363"/>
                  </a:lnTo>
                  <a:lnTo>
                    <a:pt x="245999" y="1016127"/>
                  </a:lnTo>
                  <a:lnTo>
                    <a:pt x="0" y="1304671"/>
                  </a:lnTo>
                  <a:lnTo>
                    <a:pt x="132334" y="949325"/>
                  </a:lnTo>
                  <a:lnTo>
                    <a:pt x="160782" y="965962"/>
                  </a:lnTo>
                  <a:lnTo>
                    <a:pt x="728218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u-HU"/>
            </a:p>
          </p:txBody>
        </p:sp>
      </p:grpSp>
      <p:sp>
        <p:nvSpPr>
          <p:cNvPr id="2" name="Téglalap 1"/>
          <p:cNvSpPr/>
          <p:nvPr/>
        </p:nvSpPr>
        <p:spPr>
          <a:xfrm>
            <a:off x="997527" y="710360"/>
            <a:ext cx="7224241" cy="781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r>
              <a:rPr lang="hu-H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hu-H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bones</a:t>
            </a:r>
            <a:endParaRPr 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1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37"/>
          <p:cNvGrpSpPr/>
          <p:nvPr/>
        </p:nvGrpSpPr>
        <p:grpSpPr>
          <a:xfrm>
            <a:off x="235852" y="610904"/>
            <a:ext cx="8757321" cy="6142325"/>
            <a:chOff x="-329259" y="213789"/>
            <a:chExt cx="8757852" cy="6142685"/>
          </a:xfrm>
        </p:grpSpPr>
        <p:sp>
          <p:nvSpPr>
            <p:cNvPr id="4" name="Rectangle 77"/>
            <p:cNvSpPr/>
            <p:nvPr/>
          </p:nvSpPr>
          <p:spPr>
            <a:xfrm>
              <a:off x="2237932" y="213789"/>
              <a:ext cx="4133741" cy="829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3222"/>
            <p:cNvSpPr/>
            <p:nvPr/>
          </p:nvSpPr>
          <p:spPr>
            <a:xfrm>
              <a:off x="-329259" y="1401525"/>
              <a:ext cx="2900493" cy="5516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2800" dirty="0" err="1" smtClean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Connective</a:t>
              </a:r>
              <a:r>
                <a:rPr lang="hu-HU" sz="2800" dirty="0" smtClean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2800" dirty="0" err="1" smtClean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tissue</a:t>
              </a:r>
              <a:endPara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3221"/>
            <p:cNvSpPr/>
            <p:nvPr/>
          </p:nvSpPr>
          <p:spPr>
            <a:xfrm>
              <a:off x="2195563" y="1388031"/>
              <a:ext cx="150359" cy="603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3200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:</a:t>
              </a:r>
              <a:endParaRPr lang="hu-H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" name="Picture 8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712720" y="1165860"/>
              <a:ext cx="3495294" cy="1009650"/>
            </a:xfrm>
            <a:prstGeom prst="rect">
              <a:avLst/>
            </a:prstGeom>
          </p:spPr>
        </p:pic>
        <p:sp>
          <p:nvSpPr>
            <p:cNvPr id="10" name="Rectangle 83"/>
            <p:cNvSpPr/>
            <p:nvPr/>
          </p:nvSpPr>
          <p:spPr>
            <a:xfrm>
              <a:off x="2435198" y="1348625"/>
              <a:ext cx="3832558" cy="709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3200" b="1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syndesmosis</a:t>
              </a:r>
              <a:endParaRPr lang="hu-H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8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32773" y="1991738"/>
              <a:ext cx="3506724" cy="4364736"/>
            </a:xfrm>
            <a:prstGeom prst="rect">
              <a:avLst/>
            </a:prstGeom>
          </p:spPr>
        </p:pic>
        <p:sp>
          <p:nvSpPr>
            <p:cNvPr id="12" name="Rectangle 3225"/>
            <p:cNvSpPr/>
            <p:nvPr/>
          </p:nvSpPr>
          <p:spPr>
            <a:xfrm>
              <a:off x="71580" y="3044226"/>
              <a:ext cx="113147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1400" u="sng">
                  <a:solidFill>
                    <a:srgbClr val="FF0000"/>
                  </a:solidFill>
                  <a:effectLst/>
                  <a:uFill>
                    <a:solidFill>
                      <a:srgbClr val="FF0000"/>
                    </a:solidFill>
                  </a:uFill>
                  <a:latin typeface="Arial" panose="020B0604020202020204" pitchFamily="34" charset="0"/>
                  <a:ea typeface="Arial" panose="020B0604020202020204" pitchFamily="34" charset="0"/>
                </a:rPr>
                <a:t>Membrana</a:t>
              </a:r>
              <a:endParaRPr lang="hu-H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3226"/>
            <p:cNvSpPr/>
            <p:nvPr/>
          </p:nvSpPr>
          <p:spPr>
            <a:xfrm>
              <a:off x="4784152" y="4147614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14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hu-H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3227"/>
            <p:cNvSpPr/>
            <p:nvPr/>
          </p:nvSpPr>
          <p:spPr>
            <a:xfrm>
              <a:off x="79137" y="3295374"/>
              <a:ext cx="1094446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1400" u="sng" dirty="0" err="1">
                  <a:solidFill>
                    <a:srgbClr val="FF0000"/>
                  </a:solidFill>
                  <a:effectLst/>
                  <a:uFill>
                    <a:solidFill>
                      <a:srgbClr val="FF0000"/>
                    </a:solidFill>
                  </a:uFill>
                  <a:latin typeface="Arial" panose="020B0604020202020204" pitchFamily="34" charset="0"/>
                  <a:ea typeface="Arial" panose="020B0604020202020204" pitchFamily="34" charset="0"/>
                </a:rPr>
                <a:t>interossea</a:t>
              </a:r>
              <a:endPara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7" name="Picture 9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618593" y="2052114"/>
              <a:ext cx="3810000" cy="4191000"/>
            </a:xfrm>
            <a:prstGeom prst="rect">
              <a:avLst/>
            </a:prstGeom>
          </p:spPr>
        </p:pic>
        <p:sp>
          <p:nvSpPr>
            <p:cNvPr id="18" name="Rectangle 99"/>
            <p:cNvSpPr/>
            <p:nvPr/>
          </p:nvSpPr>
          <p:spPr>
            <a:xfrm>
              <a:off x="4950320" y="3038160"/>
              <a:ext cx="844056" cy="339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1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sutura</a:t>
              </a:r>
              <a:endParaRPr lang="hu-H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9" name="Téglalap 18"/>
          <p:cNvSpPr/>
          <p:nvPr/>
        </p:nvSpPr>
        <p:spPr>
          <a:xfrm>
            <a:off x="997527" y="710360"/>
            <a:ext cx="7224241" cy="781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Synarthrosis</a:t>
            </a:r>
            <a:endParaRPr 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7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05"/>
          <p:cNvGrpSpPr/>
          <p:nvPr/>
        </p:nvGrpSpPr>
        <p:grpSpPr>
          <a:xfrm>
            <a:off x="247269" y="2944546"/>
            <a:ext cx="8244912" cy="3823631"/>
            <a:chOff x="-2721068" y="2118744"/>
            <a:chExt cx="8244912" cy="3823716"/>
          </a:xfrm>
        </p:grpSpPr>
        <p:pic>
          <p:nvPicPr>
            <p:cNvPr id="7" name="Picture 15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2721068" y="2118744"/>
              <a:ext cx="4431411" cy="2021246"/>
            </a:xfrm>
            <a:prstGeom prst="rect">
              <a:avLst/>
            </a:prstGeom>
          </p:spPr>
        </p:pic>
        <p:sp>
          <p:nvSpPr>
            <p:cNvPr id="8" name="Rectangle 153"/>
            <p:cNvSpPr/>
            <p:nvPr/>
          </p:nvSpPr>
          <p:spPr>
            <a:xfrm>
              <a:off x="-288670" y="2936747"/>
              <a:ext cx="1999013" cy="2227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16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discus</a:t>
              </a:r>
              <a:r>
                <a:rPr lang="hu-HU" sz="16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hu-HU" sz="16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intervertebralis</a:t>
              </a:r>
              <a:endParaRPr lang="hu-HU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15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854052" y="2447928"/>
              <a:ext cx="3669792" cy="3494532"/>
            </a:xfrm>
            <a:prstGeom prst="rect">
              <a:avLst/>
            </a:prstGeom>
          </p:spPr>
        </p:pic>
        <p:sp>
          <p:nvSpPr>
            <p:cNvPr id="12" name="Rectangle 161"/>
            <p:cNvSpPr/>
            <p:nvPr/>
          </p:nvSpPr>
          <p:spPr>
            <a:xfrm>
              <a:off x="2734945" y="5198744"/>
              <a:ext cx="1756698" cy="33060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16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symphysis</a:t>
              </a:r>
              <a:r>
                <a:rPr lang="hu-HU" sz="16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hu-HU" sz="16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pubica</a:t>
              </a:r>
              <a:endParaRPr lang="hu-HU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9" name="Téglalap 8"/>
          <p:cNvSpPr/>
          <p:nvPr/>
        </p:nvSpPr>
        <p:spPr>
          <a:xfrm>
            <a:off x="997527" y="710360"/>
            <a:ext cx="7224241" cy="781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Synarthrosis</a:t>
            </a:r>
            <a:endParaRPr lang="hu-H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229326" y="1745672"/>
            <a:ext cx="5008393" cy="702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Synchondrosis</a:t>
            </a:r>
            <a:r>
              <a:rPr lang="hu-H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cartilage</a:t>
            </a:r>
            <a:endParaRPr lang="hu-H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4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Synostosis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users.atw.hu/m-anatomia/m-019/m-019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56" y="3129421"/>
            <a:ext cx="1828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sers.atw.hu/m-anatomia/m-019/m-019-f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23" y="1769171"/>
            <a:ext cx="2697238" cy="359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sers.atw.hu/m-anatomia/m-019/m-019-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4" y="1483066"/>
            <a:ext cx="2682639" cy="26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166</Words>
  <Application>Microsoft Office PowerPoint</Application>
  <PresentationFormat>Diavetítés a képernyőre (4:3 oldalarány)</PresentationFormat>
  <Paragraphs>73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Office-téma</vt:lpstr>
      <vt:lpstr>General osteology and arthtology</vt:lpstr>
      <vt:lpstr>Structure of the bone</vt:lpstr>
      <vt:lpstr>PowerPoint-bemutató</vt:lpstr>
      <vt:lpstr>Structure of the periosteum</vt:lpstr>
      <vt:lpstr>PowerPoint-bemutató</vt:lpstr>
      <vt:lpstr>PowerPoint-bemutató</vt:lpstr>
      <vt:lpstr>PowerPoint-bemutató</vt:lpstr>
      <vt:lpstr>PowerPoint-bemutató</vt:lpstr>
      <vt:lpstr>Synostosis</vt:lpstr>
      <vt:lpstr>Diarthrosis: joints</vt:lpstr>
      <vt:lpstr>PowerPoint-bemutató</vt:lpstr>
      <vt:lpstr>PowerPoint-bemutató</vt:lpstr>
      <vt:lpstr>PowerPoint-bemutató</vt:lpstr>
      <vt:lpstr>Types of the joints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lasztity.demeter@gmail.com</dc:creator>
  <cp:lastModifiedBy>kissa</cp:lastModifiedBy>
  <cp:revision>11</cp:revision>
  <dcterms:created xsi:type="dcterms:W3CDTF">2021-09-25T15:53:16Z</dcterms:created>
  <dcterms:modified xsi:type="dcterms:W3CDTF">2021-09-30T08:31:04Z</dcterms:modified>
</cp:coreProperties>
</file>