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6" r:id="rId3"/>
    <p:sldId id="302" r:id="rId4"/>
    <p:sldId id="301" r:id="rId5"/>
    <p:sldId id="305" r:id="rId6"/>
    <p:sldId id="303" r:id="rId7"/>
    <p:sldId id="307" r:id="rId8"/>
    <p:sldId id="256" r:id="rId9"/>
    <p:sldId id="281" r:id="rId10"/>
    <p:sldId id="299" r:id="rId11"/>
    <p:sldId id="285" r:id="rId12"/>
    <p:sldId id="262" r:id="rId13"/>
    <p:sldId id="263" r:id="rId14"/>
    <p:sldId id="295" r:id="rId15"/>
    <p:sldId id="264" r:id="rId16"/>
    <p:sldId id="265" r:id="rId17"/>
    <p:sldId id="297" r:id="rId18"/>
    <p:sldId id="266" r:id="rId19"/>
    <p:sldId id="269" r:id="rId20"/>
    <p:sldId id="268" r:id="rId21"/>
    <p:sldId id="290" r:id="rId22"/>
    <p:sldId id="271" r:id="rId23"/>
    <p:sldId id="270" r:id="rId24"/>
    <p:sldId id="291" r:id="rId25"/>
    <p:sldId id="272" r:id="rId26"/>
    <p:sldId id="273" r:id="rId27"/>
    <p:sldId id="309" r:id="rId28"/>
    <p:sldId id="308" r:id="rId29"/>
    <p:sldId id="292" r:id="rId30"/>
    <p:sldId id="300" r:id="rId31"/>
    <p:sldId id="298" r:id="rId32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  <a:srgbClr val="FF33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576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9E73B-8D69-4C34-8C3F-4853086D9D1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827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2BE73-0FAA-4CC5-BF79-29BC37EA1C9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3720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83B51-1FC4-49F5-9E1F-23DC3C5388F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36079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CF5E2-3F92-40AE-BC02-A91D0116680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21605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275E3-F845-4872-BD81-FF5FCF30BCF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4858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A92B8-D6B6-422B-BC52-09A0A20494D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503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144A8-0022-466E-93CC-7E532399C6F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5304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0130C-606E-49EA-BB80-A03181F199B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6252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8BEAC-7A7B-4243-B5F7-6F13C81ECF6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58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17E97-74BF-4E8C-AD1E-F66656BC2EC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3629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E4F08-8CBC-441A-98C5-A1B6915E325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2954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987A-7008-43A1-908C-4C19FD3373B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4954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D747C-4A1E-4F08-A33D-AA0EAD89788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9036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99"/>
            </a:gs>
            <a:gs pos="50000">
              <a:srgbClr val="002F47"/>
            </a:gs>
            <a:gs pos="100000">
              <a:srgbClr val="0066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6CB3350-5B1D-44A0-92BF-0448E38D73F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/>
          </p:cNvSpPr>
          <p:nvPr>
            <p:ph type="title"/>
          </p:nvPr>
        </p:nvSpPr>
        <p:spPr>
          <a:xfrm>
            <a:off x="685800" y="1062038"/>
            <a:ext cx="7772400" cy="1143000"/>
          </a:xfrm>
        </p:spPr>
        <p:txBody>
          <a:bodyPr/>
          <a:lstStyle/>
          <a:p>
            <a:r>
              <a:rPr lang="hu-HU" altLang="hu-HU" b="1" i="1" smtClean="0">
                <a:solidFill>
                  <a:srgbClr val="FFC000"/>
                </a:solidFill>
              </a:rPr>
              <a:t>Anatomy: nomenclature, orientation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876300" y="3429000"/>
            <a:ext cx="7391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C000"/>
                </a:solidFill>
              </a:rPr>
              <a:t>Dr. Anna L. Kiss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C000"/>
                </a:solidFill>
              </a:rPr>
              <a:t>Department of Anatomy, Histology and Embryology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C000"/>
                </a:solidFill>
              </a:rPr>
              <a:t>Semmelweis University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C000"/>
                </a:solidFill>
              </a:rPr>
              <a:t>Budapest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C000"/>
                </a:solidFill>
              </a:rPr>
              <a:t>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Epithelial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</a:t>
            </a:r>
            <a:endParaRPr lang="hu-H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Szövegdoboz 2"/>
          <p:cNvSpPr txBox="1">
            <a:spLocks noChangeArrowheads="1"/>
          </p:cNvSpPr>
          <p:nvPr/>
        </p:nvSpPr>
        <p:spPr bwMode="auto">
          <a:xfrm>
            <a:off x="755650" y="2133600"/>
            <a:ext cx="68405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2400">
                <a:solidFill>
                  <a:srgbClr val="FF0066"/>
                </a:solidFill>
              </a:rPr>
              <a:t> </a:t>
            </a:r>
            <a:r>
              <a:rPr lang="hu-HU" altLang="hu-HU" sz="2400">
                <a:solidFill>
                  <a:srgbClr val="FFC000"/>
                </a:solidFill>
              </a:rPr>
              <a:t>surface covering</a:t>
            </a:r>
          </a:p>
          <a:p>
            <a:pPr eaLnBrk="1" hangingPunct="1">
              <a:spcBef>
                <a:spcPct val="0"/>
              </a:spcBef>
            </a:pPr>
            <a:endParaRPr lang="hu-HU" altLang="hu-HU" sz="2400">
              <a:solidFill>
                <a:srgbClr val="FFC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hu-HU" altLang="hu-HU" sz="2400">
                <a:solidFill>
                  <a:srgbClr val="FFC000"/>
                </a:solidFill>
              </a:rPr>
              <a:t> glandular</a:t>
            </a:r>
          </a:p>
          <a:p>
            <a:pPr eaLnBrk="1" hangingPunct="1">
              <a:spcBef>
                <a:spcPct val="0"/>
              </a:spcBef>
            </a:pPr>
            <a:endParaRPr lang="hu-HU" altLang="hu-HU" sz="2400">
              <a:solidFill>
                <a:srgbClr val="FFC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hu-HU" altLang="hu-HU" sz="2400">
                <a:solidFill>
                  <a:srgbClr val="FFC000"/>
                </a:solidFill>
              </a:rPr>
              <a:t> sensory</a:t>
            </a:r>
          </a:p>
          <a:p>
            <a:pPr eaLnBrk="1" hangingPunct="1">
              <a:spcBef>
                <a:spcPct val="0"/>
              </a:spcBef>
            </a:pPr>
            <a:endParaRPr lang="hu-HU" altLang="hu-HU" sz="2400">
              <a:solidFill>
                <a:srgbClr val="FFC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hu-HU" altLang="hu-HU" sz="2400">
                <a:solidFill>
                  <a:srgbClr val="FFC000"/>
                </a:solidFill>
              </a:rPr>
              <a:t> absorptive</a:t>
            </a:r>
          </a:p>
          <a:p>
            <a:pPr eaLnBrk="1" hangingPunct="1">
              <a:spcBef>
                <a:spcPct val="0"/>
              </a:spcBef>
            </a:pPr>
            <a:endParaRPr lang="hu-HU" altLang="hu-HU" sz="2400">
              <a:solidFill>
                <a:srgbClr val="FFC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hu-HU" altLang="hu-HU" sz="2400">
                <a:solidFill>
                  <a:srgbClr val="FFC000"/>
                </a:solidFill>
              </a:rPr>
              <a:t> pigment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Epithelial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tissue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hu-H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surface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covering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epithelium</a:t>
            </a:r>
            <a:endParaRPr lang="hu-H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u-HU" altLang="hu-HU" sz="2800" b="1" smtClean="0">
                <a:solidFill>
                  <a:srgbClr val="FFC000"/>
                </a:solidFill>
              </a:rPr>
              <a:t>Poligonal cells</a:t>
            </a:r>
          </a:p>
        </p:txBody>
      </p:sp>
      <p:pic>
        <p:nvPicPr>
          <p:cNvPr id="12292" name="Picture 4" descr="hengerham fajtak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2708275"/>
            <a:ext cx="4897438" cy="3498850"/>
          </a:xfrm>
          <a:noFill/>
        </p:spPr>
      </p:pic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2051050" y="3500438"/>
            <a:ext cx="1512888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898525" y="3213100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apical</a:t>
            </a:r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>
            <a:off x="2338388" y="5300663"/>
            <a:ext cx="1512887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1330325" y="5059363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basal</a:t>
            </a:r>
          </a:p>
        </p:txBody>
      </p:sp>
      <p:sp>
        <p:nvSpPr>
          <p:cNvPr id="12297" name="Line 10"/>
          <p:cNvSpPr>
            <a:spLocks noChangeShapeType="1"/>
          </p:cNvSpPr>
          <p:nvPr/>
        </p:nvSpPr>
        <p:spPr bwMode="auto">
          <a:xfrm>
            <a:off x="2195513" y="4221163"/>
            <a:ext cx="1512887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>
            <a:off x="2195513" y="4437063"/>
            <a:ext cx="2305050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9" name="AutoShape 12"/>
          <p:cNvSpPr>
            <a:spLocks/>
          </p:cNvSpPr>
          <p:nvPr/>
        </p:nvSpPr>
        <p:spPr bwMode="auto">
          <a:xfrm>
            <a:off x="1835150" y="4149725"/>
            <a:ext cx="288925" cy="358775"/>
          </a:xfrm>
          <a:prstGeom prst="leftBracket">
            <a:avLst>
              <a:gd name="adj" fmla="val 10348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750888" y="4076700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lateral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b="1" smtClean="0">
                <a:solidFill>
                  <a:srgbClr val="FFC000"/>
                </a:solidFill>
              </a:rPr>
              <a:t>Surface covering epithelium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23900" y="1981200"/>
            <a:ext cx="76962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2400">
                <a:solidFill>
                  <a:srgbClr val="FFFF00"/>
                </a:solidFill>
              </a:rPr>
              <a:t> simple 	– squamous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		- cuboidal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		- columnar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		- speudostratified columnar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2400">
                <a:solidFill>
                  <a:srgbClr val="FFFF00"/>
                </a:solidFill>
              </a:rPr>
              <a:t> stratified	- squamous – ceratinized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			       -  non-keratinized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		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- ? urothelium (transient)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hu-HU" altLang="hu-HU" b="1" smtClean="0">
                <a:solidFill>
                  <a:srgbClr val="FFC000"/>
                </a:solidFill>
              </a:rPr>
              <a:t>Simple squamous epithelium</a:t>
            </a:r>
          </a:p>
        </p:txBody>
      </p:sp>
      <p:pic>
        <p:nvPicPr>
          <p:cNvPr id="14339" name="Picture 4" descr="lapham kics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7244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181600" y="1828800"/>
            <a:ext cx="3581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2400">
                <a:solidFill>
                  <a:srgbClr val="FFFF00"/>
                </a:solidFill>
              </a:rPr>
              <a:t> endothel (blood vessels)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2400">
                <a:solidFill>
                  <a:srgbClr val="FFFF00"/>
                </a:solidFill>
              </a:rPr>
              <a:t> kidney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2400">
                <a:solidFill>
                  <a:srgbClr val="FFFF00"/>
                </a:solidFill>
              </a:rPr>
              <a:t> serous membranes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2400">
                <a:solidFill>
                  <a:srgbClr val="FFFF00"/>
                </a:solidFill>
              </a:rPr>
              <a:t> lung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hu-HU" altLang="hu-HU" sz="2400">
              <a:solidFill>
                <a:srgbClr val="FFFF00"/>
              </a:solidFill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381000" y="549275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2400">
                <a:solidFill>
                  <a:srgbClr val="FFFF00"/>
                </a:solidFill>
              </a:rPr>
              <a:t> transport!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yirokcsomo hizosejt 60x 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Line 3"/>
          <p:cNvSpPr>
            <a:spLocks noChangeShapeType="1"/>
          </p:cNvSpPr>
          <p:nvPr/>
        </p:nvSpPr>
        <p:spPr bwMode="auto">
          <a:xfrm flipH="1">
            <a:off x="7092950" y="2060575"/>
            <a:ext cx="431800" cy="36036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 flipV="1">
            <a:off x="1763713" y="5446713"/>
            <a:ext cx="215900" cy="3587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5724525" y="2565400"/>
            <a:ext cx="431800" cy="2159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300788" y="6165850"/>
            <a:ext cx="2843212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400"/>
              <a:t> endothel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hu-HU" altLang="hu-HU" b="1" smtClean="0">
                <a:solidFill>
                  <a:srgbClr val="FFC000"/>
                </a:solidFill>
              </a:rPr>
              <a:t>Simple cuboidal epithelium</a:t>
            </a:r>
          </a:p>
        </p:txBody>
      </p:sp>
      <p:pic>
        <p:nvPicPr>
          <p:cNvPr id="16387" name="Picture 3" descr="kobham 2 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2079625"/>
            <a:ext cx="578167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04800" y="4038600"/>
            <a:ext cx="2819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2400">
                <a:solidFill>
                  <a:srgbClr val="FFFF00"/>
                </a:solidFill>
              </a:rPr>
              <a:t> kidney tubules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2400">
                <a:solidFill>
                  <a:srgbClr val="FFFF00"/>
                </a:solidFill>
              </a:rPr>
              <a:t> glands</a:t>
            </a:r>
          </a:p>
        </p:txBody>
      </p:sp>
      <p:pic>
        <p:nvPicPr>
          <p:cNvPr id="16389" name="Picture 9" descr="epith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44450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/>
            <a:r>
              <a:rPr lang="hu-HU" altLang="hu-HU" b="1" smtClean="0">
                <a:solidFill>
                  <a:srgbClr val="FFC000"/>
                </a:solidFill>
              </a:rPr>
              <a:t>Simple columnar epithelium</a:t>
            </a:r>
          </a:p>
        </p:txBody>
      </p:sp>
      <p:pic>
        <p:nvPicPr>
          <p:cNvPr id="17411" name="Picture 3" descr="hengerham2 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95300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638800" y="1752600"/>
            <a:ext cx="3124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2400">
                <a:solidFill>
                  <a:srgbClr val="FFFF00"/>
                </a:solidFill>
              </a:rPr>
              <a:t> uterus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2400">
                <a:solidFill>
                  <a:srgbClr val="FFFF00"/>
                </a:solidFill>
              </a:rPr>
              <a:t> stomach, intestine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28600" y="5405438"/>
            <a:ext cx="8763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2400">
                <a:solidFill>
                  <a:srgbClr val="FFFF00"/>
                </a:solidFill>
              </a:rPr>
              <a:t> cilia, brush border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2400">
                <a:solidFill>
                  <a:srgbClr val="FFFF00"/>
                </a:solidFill>
              </a:rPr>
              <a:t> function: transport and absorption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hu-HU" altLang="hu-HU" sz="2400">
              <a:solidFill>
                <a:srgbClr val="FFFF00"/>
              </a:solidFill>
            </a:endParaRPr>
          </a:p>
        </p:txBody>
      </p:sp>
      <p:pic>
        <p:nvPicPr>
          <p:cNvPr id="17414" name="Picture 6" descr="epi10 ja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2743200"/>
            <a:ext cx="3509962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terus mirigyek 40x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5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silloham ki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4772025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b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3284538"/>
            <a:ext cx="3825875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382588" y="282575"/>
            <a:ext cx="845026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400" b="1">
                <a:solidFill>
                  <a:srgbClr val="FFC000"/>
                </a:solidFill>
              </a:rPr>
              <a:t>Pseudostratified columnar ciliated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400" b="1">
                <a:solidFill>
                  <a:srgbClr val="FFC000"/>
                </a:solidFill>
              </a:rPr>
              <a:t> epithelium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2051050" y="2266950"/>
            <a:ext cx="5113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Respiratory system: cilia</a:t>
            </a:r>
          </a:p>
        </p:txBody>
      </p:sp>
      <p:sp>
        <p:nvSpPr>
          <p:cNvPr id="19462" name="Line 9"/>
          <p:cNvSpPr>
            <a:spLocks noChangeShapeType="1"/>
          </p:cNvSpPr>
          <p:nvPr/>
        </p:nvSpPr>
        <p:spPr bwMode="auto">
          <a:xfrm>
            <a:off x="5221288" y="2565400"/>
            <a:ext cx="503237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5651500" y="2276475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protection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Urothelium</a:t>
            </a:r>
          </a:p>
        </p:txBody>
      </p:sp>
      <p:pic>
        <p:nvPicPr>
          <p:cNvPr id="20483" name="Picture 3" descr="urotheliu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0006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urothel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38600"/>
            <a:ext cx="32004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07950" y="4365625"/>
            <a:ext cx="54721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2400">
                <a:solidFill>
                  <a:srgbClr val="FFFF00"/>
                </a:solidFill>
              </a:rPr>
              <a:t>Urinary system                                                          	(ureter, urinary bladder, urethra)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2400">
                <a:solidFill>
                  <a:srgbClr val="FFFF00"/>
                </a:solidFill>
              </a:rPr>
              <a:t>  EM: stratified!</a:t>
            </a:r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5372100" y="990600"/>
          <a:ext cx="33147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Image" r:id="rId5" imgW="4647619" imgH="4266667" progId="Photoshop.Image.7">
                  <p:embed/>
                </p:oleObj>
              </mc:Choice>
              <mc:Fallback>
                <p:oleObj name="Image" r:id="rId5" imgW="4647619" imgH="4266667" progId="Photoshop.Image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990600"/>
                        <a:ext cx="33147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b="1" smtClean="0">
                <a:solidFill>
                  <a:srgbClr val="FFC000"/>
                </a:solidFill>
              </a:rPr>
              <a:t>Planes, parts of the body</a:t>
            </a:r>
            <a:endParaRPr lang="hu-HU" altLang="hu-HU" smtClean="0">
              <a:solidFill>
                <a:srgbClr val="FFC000"/>
              </a:solidFill>
            </a:endParaRPr>
          </a:p>
        </p:txBody>
      </p:sp>
      <p:pic>
        <p:nvPicPr>
          <p:cNvPr id="3075" name="Picture 2" descr="http://what-when-how.com/wp-content/uploads/2012/08/tmpe02640_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232025"/>
            <a:ext cx="60960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19075"/>
            <a:ext cx="7827962" cy="1143000"/>
          </a:xfrm>
        </p:spPr>
        <p:txBody>
          <a:bodyPr/>
          <a:lstStyle/>
          <a:p>
            <a:pPr eaLnBrk="1" hangingPunct="1"/>
            <a:r>
              <a:rPr lang="hu-HU" altLang="hu-HU" b="1" smtClean="0">
                <a:solidFill>
                  <a:srgbClr val="FFC000"/>
                </a:solidFill>
              </a:rPr>
              <a:t>Stratified epithelium</a:t>
            </a:r>
          </a:p>
        </p:txBody>
      </p:sp>
      <p:pic>
        <p:nvPicPr>
          <p:cNvPr id="21507" name="Picture 3" descr="trt la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5084763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486400" y="1676400"/>
            <a:ext cx="3200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2400">
                <a:solidFill>
                  <a:srgbClr val="FFFF00"/>
                </a:solidFill>
              </a:rPr>
              <a:t> non-keratinized</a:t>
            </a:r>
            <a:endParaRPr lang="hu-HU" altLang="hu-HU" sz="2400" b="1" i="1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	esophagus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	oral cavity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	vagina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2400">
                <a:solidFill>
                  <a:srgbClr val="FFFF00"/>
                </a:solidFill>
              </a:rPr>
              <a:t> keratinized</a:t>
            </a:r>
            <a:r>
              <a:rPr lang="hu-HU" altLang="hu-HU" sz="2400" b="1" i="1">
                <a:solidFill>
                  <a:srgbClr val="FFFF00"/>
                </a:solidFill>
              </a:rPr>
              <a:t> - skin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04800" y="4800600"/>
            <a:ext cx="8382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2400">
                <a:solidFill>
                  <a:srgbClr val="FFFF00"/>
                </a:solidFill>
              </a:rPr>
              <a:t>Minimal transport, good isolation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2400">
                <a:solidFill>
                  <a:srgbClr val="FFFF00"/>
                </a:solidFill>
              </a:rPr>
              <a:t>basal cells:division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2400">
                <a:solidFill>
                  <a:srgbClr val="FFFF00"/>
                </a:solidFill>
              </a:rPr>
              <a:t>upper cells: apoptosis (cell death)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Stratified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non-</a:t>
            </a:r>
            <a:r>
              <a:rPr lang="hu-H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keratinized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epithelium</a:t>
            </a:r>
            <a:endParaRPr lang="hu-H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1" name="Picture 4" descr="nyelocso felso h 10x 1 tunica mucosa, ham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300288"/>
            <a:ext cx="4322763" cy="3475037"/>
          </a:xfrm>
          <a:noFill/>
        </p:spPr>
      </p:pic>
      <p:sp>
        <p:nvSpPr>
          <p:cNvPr id="22532" name="Line 6"/>
          <p:cNvSpPr>
            <a:spLocks noChangeShapeType="1"/>
          </p:cNvSpPr>
          <p:nvPr/>
        </p:nvSpPr>
        <p:spPr bwMode="auto">
          <a:xfrm>
            <a:off x="5364163" y="4868863"/>
            <a:ext cx="115252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6443663" y="4652963"/>
            <a:ext cx="2555875" cy="741362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>
                <a:solidFill>
                  <a:srgbClr val="FFFF00"/>
                </a:solidFill>
              </a:rPr>
              <a:t>str. basale, cylindricum, germinativum</a:t>
            </a:r>
            <a:r>
              <a:rPr lang="hu-HU" altLang="hu-HU" sz="2400"/>
              <a:t> </a:t>
            </a:r>
          </a:p>
        </p:txBody>
      </p:sp>
      <p:sp>
        <p:nvSpPr>
          <p:cNvPr id="22534" name="Line 8"/>
          <p:cNvSpPr>
            <a:spLocks noChangeShapeType="1"/>
          </p:cNvSpPr>
          <p:nvPr/>
        </p:nvSpPr>
        <p:spPr bwMode="auto">
          <a:xfrm flipV="1">
            <a:off x="4932363" y="3860800"/>
            <a:ext cx="16557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6659563" y="3573463"/>
            <a:ext cx="172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>
                <a:solidFill>
                  <a:srgbClr val="FFFF00"/>
                </a:solidFill>
              </a:rPr>
              <a:t>str. polygonale, spinosum</a:t>
            </a:r>
          </a:p>
        </p:txBody>
      </p:sp>
      <p:sp>
        <p:nvSpPr>
          <p:cNvPr id="22536" name="Line 10"/>
          <p:cNvSpPr>
            <a:spLocks noChangeShapeType="1"/>
          </p:cNvSpPr>
          <p:nvPr/>
        </p:nvSpPr>
        <p:spPr bwMode="auto">
          <a:xfrm flipV="1">
            <a:off x="4932363" y="2997200"/>
            <a:ext cx="16557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6659563" y="2774950"/>
            <a:ext cx="208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>
                <a:solidFill>
                  <a:srgbClr val="FFFF00"/>
                </a:solidFill>
              </a:rPr>
              <a:t>str. planocellulare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06-talpbőr-HE 2,5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412875"/>
            <a:ext cx="389255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72000" y="4506913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2400">
                <a:solidFill>
                  <a:srgbClr val="FFFF00"/>
                </a:solidFill>
              </a:rPr>
              <a:t>Thick corneal layer: isolation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2400">
                <a:solidFill>
                  <a:srgbClr val="FFFF00"/>
                </a:solidFill>
              </a:rPr>
              <a:t> glands, hair follicles etc.)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403350" y="44450"/>
            <a:ext cx="691356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sz="4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Stratified</a:t>
            </a:r>
            <a:r>
              <a:rPr lang="hu-HU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4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keratinized</a:t>
            </a:r>
            <a:r>
              <a:rPr lang="hu-HU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4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epithelium</a:t>
            </a:r>
            <a:endParaRPr lang="hu-HU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932363" y="2133600"/>
            <a:ext cx="280828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>
                <a:solidFill>
                  <a:srgbClr val="FFFF00"/>
                </a:solidFill>
              </a:rPr>
              <a:t>str. planocellulare: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>
                <a:solidFill>
                  <a:srgbClr val="FFFF00"/>
                </a:solidFill>
              </a:rPr>
              <a:t>str. granulosum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>
                <a:solidFill>
                  <a:srgbClr val="FFFF00"/>
                </a:solidFill>
              </a:rPr>
              <a:t>str. lucidum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>
                <a:solidFill>
                  <a:srgbClr val="FFFF00"/>
                </a:solidFill>
              </a:rPr>
              <a:t>str. corneum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Epithelial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tissue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hu-H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glandular</a:t>
            </a: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epithelium</a:t>
            </a:r>
            <a:endParaRPr lang="hu-HU" dirty="0" smtClean="0">
              <a:solidFill>
                <a:srgbClr val="FFC000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-36513" y="1905000"/>
            <a:ext cx="5181601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2400">
                <a:solidFill>
                  <a:srgbClr val="FFFF00"/>
                </a:solidFill>
              </a:rPr>
              <a:t>Secretory function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240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	endocrin and exocrin</a:t>
            </a:r>
          </a:p>
        </p:txBody>
      </p:sp>
      <p:pic>
        <p:nvPicPr>
          <p:cNvPr id="24580" name="Picture 4" descr="mirigyek s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1981200"/>
            <a:ext cx="36131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Exocrin</a:t>
            </a:r>
            <a:r>
              <a:rPr lang="hu-H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glands</a:t>
            </a:r>
            <a:endParaRPr lang="hu-HU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628775"/>
            <a:ext cx="5184775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hu-HU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Unicellular:</a:t>
            </a:r>
            <a:r>
              <a:rPr lang="hu-HU" sz="2800" smtClean="0">
                <a:solidFill>
                  <a:srgbClr val="FFFF00"/>
                </a:solidFill>
              </a:rPr>
              <a:t> </a:t>
            </a:r>
          </a:p>
          <a:p>
            <a:pPr lvl="1" eaLnBrk="1" hangingPunct="1">
              <a:defRPr/>
            </a:pPr>
            <a:r>
              <a:rPr lang="hu-HU" sz="2400" smtClean="0">
                <a:solidFill>
                  <a:srgbClr val="FFFF00"/>
                </a:solidFill>
              </a:rPr>
              <a:t>Endoepithelial: goblet cells</a:t>
            </a:r>
          </a:p>
          <a:p>
            <a:pPr lvl="1" eaLnBrk="1" hangingPunct="1">
              <a:defRPr/>
            </a:pPr>
            <a:endParaRPr lang="hu-HU" sz="240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endParaRPr lang="hu-HU" sz="240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endParaRPr lang="hu-HU" sz="240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endParaRPr lang="hu-HU" sz="240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endParaRPr lang="hu-HU" sz="240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endParaRPr lang="hu-HU" sz="240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hu-HU" sz="2400" smtClean="0">
                <a:solidFill>
                  <a:srgbClr val="FFFF00"/>
                </a:solidFill>
              </a:rPr>
              <a:t>Exoepithelial</a:t>
            </a:r>
          </a:p>
          <a:p>
            <a:pPr eaLnBrk="1" hangingPunct="1">
              <a:defRPr/>
            </a:pPr>
            <a:endParaRPr lang="hu-HU" sz="2800" smtClean="0">
              <a:solidFill>
                <a:srgbClr val="FFFF00"/>
              </a:solidFill>
            </a:endParaRPr>
          </a:p>
        </p:txBody>
      </p:sp>
      <p:pic>
        <p:nvPicPr>
          <p:cNvPr id="25604" name="Picture 4" descr="b4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811463"/>
            <a:ext cx="2879725" cy="1912937"/>
          </a:xfrm>
          <a:noFill/>
        </p:spPr>
      </p:pic>
      <p:pic>
        <p:nvPicPr>
          <p:cNvPr id="25605" name="Picture 6" descr="cepcpe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743200"/>
            <a:ext cx="2925762" cy="1981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5413"/>
            <a:ext cx="7772400" cy="1143000"/>
          </a:xfrm>
        </p:spPr>
        <p:txBody>
          <a:bodyPr/>
          <a:lstStyle/>
          <a:p>
            <a:pPr eaLnBrk="1" hangingPunct="1"/>
            <a:r>
              <a:rPr lang="hu-HU" altLang="hu-HU" b="1" smtClean="0">
                <a:solidFill>
                  <a:srgbClr val="FFC000"/>
                </a:solidFill>
              </a:rPr>
              <a:t>Exocrine glands: multicellular </a:t>
            </a:r>
            <a:r>
              <a:rPr lang="hu-HU" altLang="hu-HU" sz="3200" b="1" smtClean="0">
                <a:solidFill>
                  <a:srgbClr val="FFC000"/>
                </a:solidFill>
              </a:rPr>
              <a:t>according to the shape</a:t>
            </a:r>
          </a:p>
        </p:txBody>
      </p:sp>
      <p:pic>
        <p:nvPicPr>
          <p:cNvPr id="26627" name="Picture 4" descr="mirigye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68500"/>
            <a:ext cx="1439863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 descr="mirigy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493963"/>
            <a:ext cx="16144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612775" y="1341438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simple</a:t>
            </a:r>
          </a:p>
        </p:txBody>
      </p:sp>
      <p:sp>
        <p:nvSpPr>
          <p:cNvPr id="26630" name="Text Box 12"/>
          <p:cNvSpPr txBox="1">
            <a:spLocks noChangeArrowheads="1"/>
          </p:cNvSpPr>
          <p:nvPr/>
        </p:nvSpPr>
        <p:spPr bwMode="auto">
          <a:xfrm>
            <a:off x="6877050" y="1531938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compound</a:t>
            </a:r>
          </a:p>
        </p:txBody>
      </p:sp>
      <p:sp>
        <p:nvSpPr>
          <p:cNvPr id="26631" name="Text Box 13"/>
          <p:cNvSpPr txBox="1">
            <a:spLocks noChangeArrowheads="1"/>
          </p:cNvSpPr>
          <p:nvPr/>
        </p:nvSpPr>
        <p:spPr bwMode="auto">
          <a:xfrm>
            <a:off x="3924300" y="1844675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tubular</a:t>
            </a:r>
          </a:p>
        </p:txBody>
      </p:sp>
      <p:sp>
        <p:nvSpPr>
          <p:cNvPr id="26632" name="Line 14"/>
          <p:cNvSpPr>
            <a:spLocks noChangeShapeType="1"/>
          </p:cNvSpPr>
          <p:nvPr/>
        </p:nvSpPr>
        <p:spPr bwMode="auto">
          <a:xfrm flipH="1">
            <a:off x="2627313" y="2276475"/>
            <a:ext cx="1296987" cy="431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6633" name="Line 15"/>
          <p:cNvSpPr>
            <a:spLocks noChangeShapeType="1"/>
          </p:cNvSpPr>
          <p:nvPr/>
        </p:nvSpPr>
        <p:spPr bwMode="auto">
          <a:xfrm>
            <a:off x="4932363" y="2276475"/>
            <a:ext cx="1223962" cy="36036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6634" name="Text Box 16"/>
          <p:cNvSpPr txBox="1">
            <a:spLocks noChangeArrowheads="1"/>
          </p:cNvSpPr>
          <p:nvPr/>
        </p:nvSpPr>
        <p:spPr bwMode="auto">
          <a:xfrm>
            <a:off x="3708400" y="4076700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alveolar</a:t>
            </a:r>
          </a:p>
        </p:txBody>
      </p:sp>
      <p:sp>
        <p:nvSpPr>
          <p:cNvPr id="26635" name="Line 17"/>
          <p:cNvSpPr>
            <a:spLocks noChangeShapeType="1"/>
          </p:cNvSpPr>
          <p:nvPr/>
        </p:nvSpPr>
        <p:spPr bwMode="auto">
          <a:xfrm flipH="1">
            <a:off x="2339975" y="4581525"/>
            <a:ext cx="1296988" cy="431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6636" name="Line 18"/>
          <p:cNvSpPr>
            <a:spLocks noChangeShapeType="1"/>
          </p:cNvSpPr>
          <p:nvPr/>
        </p:nvSpPr>
        <p:spPr bwMode="auto">
          <a:xfrm>
            <a:off x="4859338" y="4508500"/>
            <a:ext cx="1223962" cy="36036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6637" name="Text Box 19"/>
          <p:cNvSpPr txBox="1">
            <a:spLocks noChangeArrowheads="1"/>
          </p:cNvSpPr>
          <p:nvPr/>
        </p:nvSpPr>
        <p:spPr bwMode="auto">
          <a:xfrm>
            <a:off x="3492500" y="5445125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tubulo-alveolar</a:t>
            </a:r>
          </a:p>
        </p:txBody>
      </p:sp>
      <p:sp>
        <p:nvSpPr>
          <p:cNvPr id="26638" name="Line 20"/>
          <p:cNvSpPr>
            <a:spLocks noChangeShapeType="1"/>
          </p:cNvSpPr>
          <p:nvPr/>
        </p:nvSpPr>
        <p:spPr bwMode="auto">
          <a:xfrm flipH="1">
            <a:off x="2339975" y="5949950"/>
            <a:ext cx="1296988" cy="431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6639" name="Line 21"/>
          <p:cNvSpPr>
            <a:spLocks noChangeShapeType="1"/>
          </p:cNvSpPr>
          <p:nvPr/>
        </p:nvSpPr>
        <p:spPr bwMode="auto">
          <a:xfrm>
            <a:off x="5076825" y="5949950"/>
            <a:ext cx="1223963" cy="36036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179388" y="188913"/>
            <a:ext cx="83058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4400">
                <a:solidFill>
                  <a:srgbClr val="FFC000"/>
                </a:solidFill>
              </a:rPr>
              <a:t>Exocrine glands</a:t>
            </a:r>
            <a:r>
              <a:rPr lang="hu-HU" altLang="hu-HU" sz="2400">
                <a:solidFill>
                  <a:srgbClr val="FFC000"/>
                </a:solidFill>
              </a:rPr>
              <a:t>: secretory pathway: the way how to release the product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	- merocrin (exocytosis)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	- apocrin </a:t>
            </a:r>
            <a:r>
              <a:rPr lang="hu-HU" altLang="hu-HU" sz="2000">
                <a:solidFill>
                  <a:srgbClr val="FFFF00"/>
                </a:solidFill>
              </a:rPr>
              <a:t>(modified sweat glands,	 mammary gland)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	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240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	- holocrin (sebaceous gland)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2400">
              <a:solidFill>
                <a:srgbClr val="FFFF00"/>
              </a:solidFill>
            </a:endParaRPr>
          </a:p>
        </p:txBody>
      </p:sp>
      <p:graphicFrame>
        <p:nvGraphicFramePr>
          <p:cNvPr id="27651" name="Object 4"/>
          <p:cNvGraphicFramePr>
            <a:graphicFrameLocks noChangeAspect="1"/>
          </p:cNvGraphicFramePr>
          <p:nvPr/>
        </p:nvGraphicFramePr>
        <p:xfrm>
          <a:off x="1619250" y="4191000"/>
          <a:ext cx="2674938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Image" r:id="rId3" imgW="3034921" imgH="2730159" progId="Photoshop.Image.7">
                  <p:embed/>
                </p:oleObj>
              </mc:Choice>
              <mc:Fallback>
                <p:oleObj name="Image" r:id="rId3" imgW="3034921" imgH="2730159" progId="Photoshop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191000"/>
                        <a:ext cx="2674938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7"/>
          <p:cNvGraphicFramePr>
            <a:graphicFrameLocks noChangeAspect="1"/>
          </p:cNvGraphicFramePr>
          <p:nvPr/>
        </p:nvGraphicFramePr>
        <p:xfrm>
          <a:off x="5724525" y="2349500"/>
          <a:ext cx="3095625" cy="231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Image" r:id="rId5" imgW="10093531" imgH="8238068" progId="Photoshop.Image.6">
                  <p:embed/>
                </p:oleObj>
              </mc:Choice>
              <mc:Fallback>
                <p:oleObj name="Image" r:id="rId5" imgW="10093531" imgH="8238068" progId="Photoshop.Image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349500"/>
                        <a:ext cx="3095625" cy="231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hu-HU" altLang="hu-HU" smtClean="0">
                <a:solidFill>
                  <a:srgbClr val="FFC000"/>
                </a:solidFill>
              </a:rPr>
              <a:t>Exocrine glands</a:t>
            </a:r>
          </a:p>
        </p:txBody>
      </p:sp>
      <p:pic>
        <p:nvPicPr>
          <p:cNvPr id="28675" name="Picture 2" descr="Képtalálat a következőre: „gland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41438"/>
            <a:ext cx="2808288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Képtalálat a következőre: „glands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128838"/>
            <a:ext cx="281622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 descr="Képtalálat a következőre: „glands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508500"/>
            <a:ext cx="296227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187325" y="4148138"/>
            <a:ext cx="2446338" cy="720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 err="1"/>
              <a:t>continuous</a:t>
            </a:r>
            <a:r>
              <a:rPr lang="hu-HU" dirty="0"/>
              <a:t> </a:t>
            </a:r>
            <a:r>
              <a:rPr lang="hu-HU" dirty="0" err="1"/>
              <a:t>exocytosis</a:t>
            </a:r>
            <a:endParaRPr lang="hu-HU" dirty="0"/>
          </a:p>
        </p:txBody>
      </p:sp>
      <p:sp>
        <p:nvSpPr>
          <p:cNvPr id="3" name="Lekerekített téglalap 2"/>
          <p:cNvSpPr/>
          <p:nvPr/>
        </p:nvSpPr>
        <p:spPr>
          <a:xfrm>
            <a:off x="4859338" y="2708275"/>
            <a:ext cx="1014412" cy="5000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" name="Lekerekített téglalap 7"/>
          <p:cNvSpPr/>
          <p:nvPr/>
        </p:nvSpPr>
        <p:spPr>
          <a:xfrm>
            <a:off x="7591425" y="4724400"/>
            <a:ext cx="1084263" cy="5762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107950" y="2276475"/>
            <a:ext cx="863600" cy="28892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4427538" y="3284538"/>
            <a:ext cx="863600" cy="28892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7596188" y="5445125"/>
            <a:ext cx="863600" cy="287338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>
                <a:solidFill>
                  <a:srgbClr val="FFC000"/>
                </a:solidFill>
              </a:rPr>
              <a:t>Exocrine glands</a:t>
            </a:r>
          </a:p>
        </p:txBody>
      </p:sp>
      <p:pic>
        <p:nvPicPr>
          <p:cNvPr id="29699" name="Picture 4" descr="Képtalálat a következőre: „glandular tissu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890713"/>
            <a:ext cx="3960813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6954838" y="2452688"/>
            <a:ext cx="1577975" cy="471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 err="1"/>
              <a:t>merocrine</a:t>
            </a:r>
            <a:endParaRPr lang="hu-HU" dirty="0"/>
          </a:p>
        </p:txBody>
      </p:sp>
      <p:sp>
        <p:nvSpPr>
          <p:cNvPr id="3" name="Lekerekített téglalap 2"/>
          <p:cNvSpPr/>
          <p:nvPr/>
        </p:nvSpPr>
        <p:spPr>
          <a:xfrm>
            <a:off x="7019925" y="4149725"/>
            <a:ext cx="1584325" cy="287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 err="1"/>
              <a:t>apocrine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6954838" y="5373688"/>
            <a:ext cx="1627187" cy="14176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 err="1"/>
              <a:t>holocrine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414338"/>
            <a:ext cx="7772400" cy="1143000"/>
          </a:xfrm>
        </p:spPr>
        <p:txBody>
          <a:bodyPr/>
          <a:lstStyle/>
          <a:p>
            <a:pPr eaLnBrk="1" hangingPunct="1"/>
            <a:r>
              <a:rPr lang="hu-HU" altLang="hu-HU" b="1" smtClean="0">
                <a:solidFill>
                  <a:srgbClr val="FF3300"/>
                </a:solidFill>
              </a:rPr>
              <a:t/>
            </a:r>
            <a:br>
              <a:rPr lang="hu-HU" altLang="hu-HU" b="1" smtClean="0">
                <a:solidFill>
                  <a:srgbClr val="FF3300"/>
                </a:solidFill>
              </a:rPr>
            </a:br>
            <a:r>
              <a:rPr lang="hu-HU" altLang="hu-HU" b="1" smtClean="0">
                <a:solidFill>
                  <a:srgbClr val="FFC000"/>
                </a:solidFill>
              </a:rPr>
              <a:t>Exocrine glands: </a:t>
            </a:r>
            <a:r>
              <a:rPr lang="hu-HU" altLang="hu-HU" sz="3200" b="1" smtClean="0">
                <a:solidFill>
                  <a:srgbClr val="FFC000"/>
                </a:solidFill>
              </a:rPr>
              <a:t>component of the secretory product</a:t>
            </a:r>
            <a:br>
              <a:rPr lang="hu-HU" altLang="hu-HU" sz="3200" b="1" smtClean="0">
                <a:solidFill>
                  <a:srgbClr val="FFC000"/>
                </a:solidFill>
              </a:rPr>
            </a:br>
            <a:endParaRPr lang="hu-HU" altLang="hu-HU" sz="3200" b="1" smtClean="0">
              <a:solidFill>
                <a:srgbClr val="FFC000"/>
              </a:solidFill>
            </a:endParaRPr>
          </a:p>
        </p:txBody>
      </p:sp>
      <p:sp>
        <p:nvSpPr>
          <p:cNvPr id="30723" name="Text Box 10"/>
          <p:cNvSpPr txBox="1">
            <a:spLocks noChangeArrowheads="1"/>
          </p:cNvSpPr>
          <p:nvPr/>
        </p:nvSpPr>
        <p:spPr bwMode="auto">
          <a:xfrm>
            <a:off x="1042988" y="2236788"/>
            <a:ext cx="640873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a.) serous: protein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240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b.) mucus: carbohydrate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c.) mixed</a:t>
            </a:r>
          </a:p>
        </p:txBody>
      </p:sp>
      <p:sp>
        <p:nvSpPr>
          <p:cNvPr id="30724" name="Line 11"/>
          <p:cNvSpPr>
            <a:spLocks noChangeShapeType="1"/>
          </p:cNvSpPr>
          <p:nvPr/>
        </p:nvSpPr>
        <p:spPr bwMode="auto">
          <a:xfrm>
            <a:off x="3779838" y="2492375"/>
            <a:ext cx="431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725" name="Text Box 12"/>
          <p:cNvSpPr txBox="1">
            <a:spLocks noChangeArrowheads="1"/>
          </p:cNvSpPr>
          <p:nvPr/>
        </p:nvSpPr>
        <p:spPr bwMode="auto">
          <a:xfrm>
            <a:off x="4427538" y="2179638"/>
            <a:ext cx="295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well developed rER</a:t>
            </a:r>
          </a:p>
        </p:txBody>
      </p:sp>
      <p:sp>
        <p:nvSpPr>
          <p:cNvPr id="30726" name="Line 13"/>
          <p:cNvSpPr>
            <a:spLocks noChangeShapeType="1"/>
          </p:cNvSpPr>
          <p:nvPr/>
        </p:nvSpPr>
        <p:spPr bwMode="auto">
          <a:xfrm>
            <a:off x="4427538" y="3573463"/>
            <a:ext cx="431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727" name="Text Box 14"/>
          <p:cNvSpPr txBox="1">
            <a:spLocks noChangeArrowheads="1"/>
          </p:cNvSpPr>
          <p:nvPr/>
        </p:nvSpPr>
        <p:spPr bwMode="auto">
          <a:xfrm>
            <a:off x="5148263" y="3284538"/>
            <a:ext cx="34559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well developed Golgi apparatus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>
          <a:xfrm>
            <a:off x="636588" y="188913"/>
            <a:ext cx="7772400" cy="1143000"/>
          </a:xfrm>
        </p:spPr>
        <p:txBody>
          <a:bodyPr/>
          <a:lstStyle/>
          <a:p>
            <a:r>
              <a:rPr lang="hu-HU" altLang="hu-HU" b="1" smtClean="0">
                <a:solidFill>
                  <a:srgbClr val="FFC000"/>
                </a:solidFill>
              </a:rPr>
              <a:t>Planes, parts of the body</a:t>
            </a:r>
          </a:p>
        </p:txBody>
      </p:sp>
      <p:pic>
        <p:nvPicPr>
          <p:cNvPr id="4099" name="Picture 2" descr="http://www.bodytrainer.tv/data/images/84/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2259013"/>
            <a:ext cx="3617912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med.umich.edu/lrc/coursepages/m1/anatomy2010/html/modules/anatomical_orientation_module/Files/male_w_lab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349500"/>
            <a:ext cx="22002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Szövegdoboz 2"/>
          <p:cNvSpPr txBox="1">
            <a:spLocks noChangeArrowheads="1"/>
          </p:cNvSpPr>
          <p:nvPr/>
        </p:nvSpPr>
        <p:spPr bwMode="auto">
          <a:xfrm>
            <a:off x="7164388" y="2746375"/>
            <a:ext cx="143986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>
                <a:solidFill>
                  <a:srgbClr val="FFC000"/>
                </a:solidFill>
              </a:rPr>
              <a:t>head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000">
              <a:solidFill>
                <a:srgbClr val="FFC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>
                <a:solidFill>
                  <a:srgbClr val="FFC000"/>
                </a:solidFill>
              </a:rPr>
              <a:t>neck,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000">
              <a:solidFill>
                <a:srgbClr val="FFC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>
                <a:solidFill>
                  <a:srgbClr val="FFC000"/>
                </a:solidFill>
              </a:rPr>
              <a:t>trunck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000">
              <a:solidFill>
                <a:srgbClr val="FFC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>
                <a:solidFill>
                  <a:srgbClr val="FFC000"/>
                </a:solidFill>
              </a:rPr>
              <a:t>uppear limb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000">
              <a:solidFill>
                <a:srgbClr val="FFC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>
                <a:solidFill>
                  <a:srgbClr val="FFC000"/>
                </a:solidFill>
              </a:rPr>
              <a:t>lower limb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gl submandib Gianuzzi 20x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83000"/>
            <a:ext cx="38100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7" descr="gl subm HE 63x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3427413"/>
            <a:ext cx="3602037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Kép 3" descr="serous glan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2540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Szövegdoboz 4"/>
          <p:cNvSpPr txBox="1">
            <a:spLocks noChangeArrowheads="1"/>
          </p:cNvSpPr>
          <p:nvPr/>
        </p:nvSpPr>
        <p:spPr bwMode="auto">
          <a:xfrm>
            <a:off x="3708400" y="908050"/>
            <a:ext cx="2303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FFC000"/>
                </a:solidFill>
              </a:rPr>
              <a:t>serous gland</a:t>
            </a:r>
          </a:p>
        </p:txBody>
      </p:sp>
      <p:sp>
        <p:nvSpPr>
          <p:cNvPr id="31750" name="Szövegdoboz 5"/>
          <p:cNvSpPr txBox="1">
            <a:spLocks noChangeArrowheads="1"/>
          </p:cNvSpPr>
          <p:nvPr/>
        </p:nvSpPr>
        <p:spPr bwMode="auto">
          <a:xfrm>
            <a:off x="5867400" y="2708275"/>
            <a:ext cx="2392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FFC000"/>
                </a:solidFill>
              </a:rPr>
              <a:t>mucous acini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6804025" y="3284538"/>
            <a:ext cx="0" cy="122396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>
            <a:off x="5724525" y="3213100"/>
            <a:ext cx="728663" cy="78422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>
                <a:solidFill>
                  <a:srgbClr val="FF3300"/>
                </a:solidFill>
              </a:rPr>
              <a:t>References</a:t>
            </a:r>
          </a:p>
        </p:txBody>
      </p:sp>
      <p:sp>
        <p:nvSpPr>
          <p:cNvPr id="32771" name="Text Box 4"/>
          <p:cNvSpPr>
            <a:spLocks noChangeArrowheads="1"/>
          </p:cNvSpPr>
          <p:nvPr>
            <p:ph type="body" idx="1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hu-HU" altLang="hu-HU" smtClean="0"/>
              <a:t>Röhlich Pál: Szövettan. Budapest, 1999 </a:t>
            </a:r>
          </a:p>
          <a:p>
            <a:pPr eaLnBrk="1" hangingPunct="1"/>
            <a:r>
              <a:rPr lang="hu-HU" altLang="hu-HU" smtClean="0"/>
              <a:t>A szövettani képek a Humánmorfológiai és Fejlődésbiológiai Intézet gyűjteményéből származnak.</a:t>
            </a:r>
          </a:p>
          <a:p>
            <a:pPr eaLnBrk="1" hangingPunct="1"/>
            <a:r>
              <a:rPr lang="hu-HU" altLang="hu-HU" smtClean="0"/>
              <a:t>Carola R, Harley JP, Noback CR: Human Anatomy &amp; Physiology, McGraw-Hill Inc., USA, 1990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atomical posi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551238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Anatomical ori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09538"/>
            <a:ext cx="3960813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http://media-cache-ak0.pinimg.com/236x/c4/bd/64/c4bd64473093bae3d846d303df8e6ea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97200"/>
            <a:ext cx="2892425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http://apbrwww5.apsu.edu/thompsonj/Anatomy%20&amp;%20Physiology/2010/2010%20Exam%20Reviews/Exam%201%20Review/Table1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3744913"/>
            <a:ext cx="502761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b="1" smtClean="0">
                <a:solidFill>
                  <a:srgbClr val="FFC000"/>
                </a:solidFill>
              </a:rPr>
              <a:t>Planes and directions</a:t>
            </a:r>
          </a:p>
        </p:txBody>
      </p:sp>
      <p:sp>
        <p:nvSpPr>
          <p:cNvPr id="6147" name="Szövegdoboz 2"/>
          <p:cNvSpPr txBox="1">
            <a:spLocks noChangeArrowheads="1"/>
          </p:cNvSpPr>
          <p:nvPr/>
        </p:nvSpPr>
        <p:spPr bwMode="auto">
          <a:xfrm>
            <a:off x="1763713" y="2420938"/>
            <a:ext cx="33845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FFC000"/>
                </a:solidFill>
              </a:rPr>
              <a:t>superficial – deep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400">
              <a:solidFill>
                <a:srgbClr val="FFC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FFC000"/>
                </a:solidFill>
              </a:rPr>
              <a:t>radial – ulnar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400">
              <a:solidFill>
                <a:srgbClr val="FFC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FFC000"/>
                </a:solidFill>
              </a:rPr>
              <a:t>tibial - fibular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b="1" smtClean="0">
                <a:solidFill>
                  <a:srgbClr val="FFC000"/>
                </a:solidFill>
              </a:rPr>
              <a:t>Nomenclature</a:t>
            </a:r>
          </a:p>
        </p:txBody>
      </p:sp>
      <p:pic>
        <p:nvPicPr>
          <p:cNvPr id="7171" name="Picture 2" descr="http://img.breakingmuscle.com/sites/default/files/imagecache/full_width/images/bydate/20130412/shutterstock119687548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260600"/>
            <a:ext cx="57150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143000"/>
          </a:xfrm>
        </p:spPr>
        <p:txBody>
          <a:bodyPr/>
          <a:lstStyle/>
          <a:p>
            <a:pPr eaLnBrk="1" hangingPunct="1"/>
            <a:r>
              <a:rPr lang="hu-HU" altLang="hu-HU" sz="5400" b="1" smtClean="0">
                <a:solidFill>
                  <a:srgbClr val="FFC000"/>
                </a:solidFill>
              </a:rPr>
              <a:t>Basic tissues</a:t>
            </a:r>
          </a:p>
        </p:txBody>
      </p:sp>
      <p:sp>
        <p:nvSpPr>
          <p:cNvPr id="2" name="Téglalap 1"/>
          <p:cNvSpPr/>
          <p:nvPr/>
        </p:nvSpPr>
        <p:spPr>
          <a:xfrm>
            <a:off x="395288" y="1989138"/>
            <a:ext cx="7272337" cy="1368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1800" dirty="0" err="1"/>
              <a:t>Tissue</a:t>
            </a:r>
            <a:r>
              <a:rPr lang="hu-HU" sz="1800" dirty="0"/>
              <a:t>: </a:t>
            </a:r>
            <a:r>
              <a:rPr lang="hu-HU" sz="1800" dirty="0" err="1"/>
              <a:t>cells</a:t>
            </a:r>
            <a:r>
              <a:rPr lang="hu-HU" sz="1800" dirty="0"/>
              <a:t> </a:t>
            </a:r>
            <a:r>
              <a:rPr lang="hu-HU" sz="1800" dirty="0" err="1"/>
              <a:t>clusters</a:t>
            </a:r>
            <a:r>
              <a:rPr lang="hu-HU" sz="1800" dirty="0"/>
              <a:t>,  </a:t>
            </a:r>
            <a:r>
              <a:rPr lang="hu-HU" sz="1800" dirty="0" err="1"/>
              <a:t>having</a:t>
            </a:r>
            <a:r>
              <a:rPr lang="hu-HU" sz="1800" dirty="0"/>
              <a:t>  </a:t>
            </a:r>
            <a:r>
              <a:rPr lang="hu-HU" sz="1800" dirty="0" err="1"/>
              <a:t>same</a:t>
            </a:r>
            <a:r>
              <a:rPr lang="hu-HU" sz="1800" dirty="0"/>
              <a:t> </a:t>
            </a:r>
            <a:r>
              <a:rPr lang="hu-HU" sz="1800" i="1" dirty="0" err="1"/>
              <a:t>function</a:t>
            </a:r>
            <a:r>
              <a:rPr lang="hu-HU" sz="1800" dirty="0"/>
              <a:t>, </a:t>
            </a:r>
            <a:r>
              <a:rPr lang="hu-HU" sz="1800" dirty="0" err="1"/>
              <a:t>same</a:t>
            </a:r>
            <a:r>
              <a:rPr lang="hu-HU" sz="1800" dirty="0"/>
              <a:t> </a:t>
            </a:r>
            <a:r>
              <a:rPr lang="hu-HU" sz="1800" i="1" dirty="0" err="1"/>
              <a:t>morphology</a:t>
            </a:r>
            <a:r>
              <a:rPr lang="hu-HU" sz="1800" dirty="0"/>
              <a:t> and</a:t>
            </a:r>
          </a:p>
          <a:p>
            <a:pPr>
              <a:defRPr/>
            </a:pPr>
            <a:r>
              <a:rPr lang="hu-HU" sz="1800" dirty="0"/>
              <a:t>	         	    </a:t>
            </a:r>
            <a:r>
              <a:rPr lang="hu-HU" sz="1800" dirty="0" err="1"/>
              <a:t>same</a:t>
            </a:r>
            <a:r>
              <a:rPr lang="hu-HU" sz="1800" dirty="0"/>
              <a:t> </a:t>
            </a:r>
            <a:r>
              <a:rPr lang="hu-HU" sz="1800" i="1" dirty="0" err="1"/>
              <a:t>origin</a:t>
            </a:r>
            <a:r>
              <a:rPr lang="hu-HU" sz="1800" dirty="0"/>
              <a:t> (</a:t>
            </a:r>
            <a:r>
              <a:rPr lang="hu-HU" sz="1800" dirty="0" err="1"/>
              <a:t>ektorerm</a:t>
            </a:r>
            <a:r>
              <a:rPr lang="hu-HU" sz="1800" dirty="0"/>
              <a:t>, </a:t>
            </a:r>
            <a:r>
              <a:rPr lang="hu-HU" sz="1800" dirty="0" err="1"/>
              <a:t>endodernm</a:t>
            </a:r>
            <a:r>
              <a:rPr lang="hu-HU" sz="1800" dirty="0"/>
              <a:t> </a:t>
            </a:r>
            <a:r>
              <a:rPr lang="hu-HU" sz="1800" dirty="0" err="1"/>
              <a:t>or</a:t>
            </a:r>
            <a:r>
              <a:rPr lang="hu-HU" sz="1800" dirty="0"/>
              <a:t> </a:t>
            </a:r>
            <a:r>
              <a:rPr lang="hu-HU" sz="1800" dirty="0" err="1"/>
              <a:t>mesoderm</a:t>
            </a:r>
            <a:r>
              <a:rPr lang="hu-HU" sz="1800" dirty="0"/>
              <a:t>)</a:t>
            </a:r>
          </a:p>
        </p:txBody>
      </p:sp>
      <p:sp>
        <p:nvSpPr>
          <p:cNvPr id="3" name="Téglalap 2"/>
          <p:cNvSpPr/>
          <p:nvPr/>
        </p:nvSpPr>
        <p:spPr>
          <a:xfrm>
            <a:off x="395288" y="3933825"/>
            <a:ext cx="6697662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dirty="0"/>
              <a:t>Basic </a:t>
            </a:r>
            <a:r>
              <a:rPr lang="hu-HU" dirty="0" err="1"/>
              <a:t>tissues</a:t>
            </a:r>
            <a:r>
              <a:rPr lang="hu-HU" dirty="0"/>
              <a:t>: </a:t>
            </a:r>
          </a:p>
          <a:p>
            <a:pPr>
              <a:defRPr/>
            </a:pPr>
            <a:r>
              <a:rPr lang="hu-HU" dirty="0"/>
              <a:t>	</a:t>
            </a:r>
            <a:r>
              <a:rPr lang="hu-HU" dirty="0" err="1"/>
              <a:t>epithelial</a:t>
            </a:r>
            <a:r>
              <a:rPr lang="hu-HU" dirty="0"/>
              <a:t> </a:t>
            </a:r>
            <a:r>
              <a:rPr lang="hu-HU" dirty="0" err="1"/>
              <a:t>tissue</a:t>
            </a:r>
            <a:endParaRPr lang="hu-HU" dirty="0"/>
          </a:p>
          <a:p>
            <a:pPr>
              <a:defRPr/>
            </a:pPr>
            <a:r>
              <a:rPr lang="hu-HU" dirty="0"/>
              <a:t>	</a:t>
            </a:r>
            <a:r>
              <a:rPr lang="hu-HU" dirty="0" err="1"/>
              <a:t>connective</a:t>
            </a:r>
            <a:r>
              <a:rPr lang="hu-HU" dirty="0"/>
              <a:t> and </a:t>
            </a:r>
            <a:r>
              <a:rPr lang="hu-HU" dirty="0" err="1"/>
              <a:t>supporting</a:t>
            </a:r>
            <a:r>
              <a:rPr lang="hu-HU" dirty="0"/>
              <a:t> </a:t>
            </a:r>
            <a:r>
              <a:rPr lang="hu-HU" dirty="0" err="1"/>
              <a:t>tissue</a:t>
            </a:r>
            <a:endParaRPr lang="hu-HU" dirty="0"/>
          </a:p>
          <a:p>
            <a:pPr>
              <a:defRPr/>
            </a:pPr>
            <a:r>
              <a:rPr lang="hu-HU" dirty="0"/>
              <a:t>	</a:t>
            </a:r>
            <a:r>
              <a:rPr lang="hu-HU" dirty="0" err="1"/>
              <a:t>muscle</a:t>
            </a:r>
            <a:r>
              <a:rPr lang="hu-HU" dirty="0"/>
              <a:t> </a:t>
            </a:r>
            <a:r>
              <a:rPr lang="hu-HU" dirty="0" err="1"/>
              <a:t>tissue</a:t>
            </a:r>
            <a:endParaRPr lang="hu-HU" dirty="0"/>
          </a:p>
          <a:p>
            <a:pPr>
              <a:defRPr/>
            </a:pPr>
            <a:r>
              <a:rPr lang="hu-HU" dirty="0"/>
              <a:t>	</a:t>
            </a:r>
            <a:r>
              <a:rPr lang="hu-HU" dirty="0" err="1"/>
              <a:t>nervous</a:t>
            </a:r>
            <a:r>
              <a:rPr lang="hu-HU" dirty="0"/>
              <a:t> </a:t>
            </a:r>
            <a:r>
              <a:rPr lang="hu-HU" dirty="0" err="1"/>
              <a:t>tissue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1143000"/>
          </a:xfrm>
        </p:spPr>
        <p:txBody>
          <a:bodyPr/>
          <a:lstStyle/>
          <a:p>
            <a:pPr eaLnBrk="1" hangingPunct="1"/>
            <a:r>
              <a:rPr lang="hu-HU" altLang="hu-HU" sz="5400" b="1" smtClean="0">
                <a:solidFill>
                  <a:srgbClr val="FFC000"/>
                </a:solidFill>
              </a:rPr>
              <a:t>Epithelial tissue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752600" y="34290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altLang="hu-HU" smtClean="0">
                <a:solidFill>
                  <a:srgbClr val="FFC000"/>
                </a:solidFill>
              </a:rPr>
              <a:t>Epithelial tissue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62000" y="2781300"/>
            <a:ext cx="83820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hu-HU" altLang="hu-HU" sz="2400" dirty="0" smtClean="0">
                <a:solidFill>
                  <a:srgbClr val="FFFF00"/>
                </a:solidFill>
              </a:rPr>
              <a:t>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poligonal</a:t>
            </a:r>
            <a:r>
              <a:rPr lang="hu-HU" altLang="hu-HU" sz="2400" dirty="0" smtClean="0">
                <a:solidFill>
                  <a:srgbClr val="FFFF00"/>
                </a:solidFill>
              </a:rPr>
              <a:t>,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tightly</a:t>
            </a:r>
            <a:r>
              <a:rPr lang="hu-HU" altLang="hu-HU" sz="2400" dirty="0" smtClean="0">
                <a:solidFill>
                  <a:srgbClr val="FFFF00"/>
                </a:solidFill>
              </a:rPr>
              <a:t>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attached</a:t>
            </a:r>
            <a:r>
              <a:rPr lang="hu-HU" altLang="hu-HU" sz="2400" dirty="0" smtClean="0">
                <a:solidFill>
                  <a:srgbClr val="FFFF00"/>
                </a:solidFill>
              </a:rPr>
              <a:t>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cells</a:t>
            </a:r>
            <a:r>
              <a:rPr lang="hu-HU" altLang="hu-HU" sz="2400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hu-HU" altLang="hu-HU" sz="2400" dirty="0" smtClean="0">
                <a:solidFill>
                  <a:srgbClr val="FFFF00"/>
                </a:solidFill>
              </a:rPr>
              <a:t>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small</a:t>
            </a:r>
            <a:r>
              <a:rPr lang="hu-HU" altLang="hu-HU" sz="2400" dirty="0" smtClean="0">
                <a:solidFill>
                  <a:srgbClr val="FFFF00"/>
                </a:solidFill>
              </a:rPr>
              <a:t>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amount</a:t>
            </a:r>
            <a:r>
              <a:rPr lang="hu-HU" altLang="hu-HU" sz="2400" dirty="0" smtClean="0">
                <a:solidFill>
                  <a:srgbClr val="FFFF00"/>
                </a:solidFill>
              </a:rPr>
              <a:t> of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intercellular</a:t>
            </a:r>
            <a:r>
              <a:rPr lang="hu-HU" altLang="hu-HU" sz="2400" dirty="0" smtClean="0">
                <a:solidFill>
                  <a:srgbClr val="FFFF00"/>
                </a:solidFill>
              </a:rPr>
              <a:t>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matrix</a:t>
            </a:r>
            <a:endParaRPr lang="hu-HU" altLang="hu-HU" sz="2400" dirty="0" smtClean="0">
              <a:solidFill>
                <a:srgbClr val="FFFF00"/>
              </a:solidFill>
            </a:endParaRPr>
          </a:p>
          <a:p>
            <a:pPr marL="3657600" lvl="8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hu-HU" altLang="hu-HU" sz="1200" dirty="0" smtClean="0">
                <a:solidFill>
                  <a:srgbClr val="FFFF00"/>
                </a:solidFill>
              </a:rPr>
              <a:t>    </a:t>
            </a:r>
            <a:r>
              <a:rPr lang="hu-HU" altLang="hu-HU" sz="2400" dirty="0" smtClean="0">
                <a:solidFill>
                  <a:srgbClr val="FFFF00"/>
                </a:solidFill>
              </a:rPr>
              <a:t>–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junctions</a:t>
            </a:r>
            <a:endParaRPr lang="hu-HU" altLang="hu-HU" sz="2400" dirty="0" smtClean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hu-HU" altLang="hu-HU" sz="2400" dirty="0" smtClean="0">
                <a:solidFill>
                  <a:srgbClr val="FFFF00"/>
                </a:solidFill>
              </a:rPr>
              <a:t>				  -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membrana</a:t>
            </a:r>
            <a:r>
              <a:rPr lang="hu-HU" altLang="hu-HU" sz="2400" dirty="0" smtClean="0">
                <a:solidFill>
                  <a:srgbClr val="FFFF00"/>
                </a:solidFill>
              </a:rPr>
              <a:t>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basalis</a:t>
            </a:r>
            <a:endParaRPr lang="hu-HU" altLang="hu-HU" sz="2400" dirty="0" smtClean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hu-HU" altLang="hu-HU" sz="2400" dirty="0" err="1" smtClean="0">
                <a:solidFill>
                  <a:srgbClr val="FFFF00"/>
                </a:solidFill>
              </a:rPr>
              <a:t>functions</a:t>
            </a:r>
            <a:r>
              <a:rPr lang="hu-HU" altLang="hu-HU" sz="2400" dirty="0" smtClean="0">
                <a:solidFill>
                  <a:srgbClr val="FFFF00"/>
                </a:solidFill>
              </a:rPr>
              <a:t>: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isolation</a:t>
            </a:r>
            <a:r>
              <a:rPr lang="hu-HU" altLang="hu-HU" sz="2400" dirty="0" smtClean="0">
                <a:solidFill>
                  <a:srgbClr val="FFFF00"/>
                </a:solidFill>
              </a:rPr>
              <a:t>,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protection</a:t>
            </a:r>
            <a:r>
              <a:rPr lang="hu-HU" altLang="hu-HU" sz="2400" dirty="0" smtClean="0">
                <a:solidFill>
                  <a:srgbClr val="FFFF00"/>
                </a:solidFill>
              </a:rPr>
              <a:t> vs.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transport</a:t>
            </a:r>
            <a:r>
              <a:rPr lang="hu-HU" altLang="hu-HU" sz="2400" dirty="0" smtClean="0">
                <a:solidFill>
                  <a:srgbClr val="FFFF00"/>
                </a:solidFill>
              </a:rPr>
              <a:t>: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surface</a:t>
            </a:r>
            <a:r>
              <a:rPr lang="hu-HU" altLang="hu-HU" sz="2400" dirty="0" smtClean="0">
                <a:solidFill>
                  <a:srgbClr val="FFFF00"/>
                </a:solidFill>
              </a:rPr>
              <a:t>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covering</a:t>
            </a:r>
            <a:endParaRPr lang="hu-HU" altLang="hu-HU" sz="2400" dirty="0" smtClean="0">
              <a:solidFill>
                <a:srgbClr val="FFFF00"/>
              </a:solidFill>
            </a:endParaRPr>
          </a:p>
          <a:p>
            <a:pPr lvl="1" eaLnBrk="1" hangingPunct="1">
              <a:spcBef>
                <a:spcPct val="50000"/>
              </a:spcBef>
              <a:buFontTx/>
              <a:buNone/>
              <a:defRPr/>
            </a:pPr>
            <a:r>
              <a:rPr lang="hu-HU" altLang="hu-HU" sz="2400" dirty="0" smtClean="0">
                <a:solidFill>
                  <a:srgbClr val="FFFF00"/>
                </a:solidFill>
              </a:rPr>
              <a:t>           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bidirectional</a:t>
            </a:r>
            <a:r>
              <a:rPr lang="hu-HU" altLang="hu-HU" sz="2400" dirty="0" smtClean="0">
                <a:solidFill>
                  <a:srgbClr val="FFFF00"/>
                </a:solidFill>
              </a:rPr>
              <a:t>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transport</a:t>
            </a:r>
            <a:r>
              <a:rPr lang="hu-HU" altLang="hu-HU" sz="2400" dirty="0" smtClean="0">
                <a:solidFill>
                  <a:srgbClr val="FFFF00"/>
                </a:solidFill>
              </a:rPr>
              <a:t>: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secretion</a:t>
            </a:r>
            <a:r>
              <a:rPr lang="hu-HU" altLang="hu-HU" sz="2400" dirty="0" smtClean="0">
                <a:solidFill>
                  <a:srgbClr val="FFFF00"/>
                </a:solidFill>
              </a:rPr>
              <a:t>(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glandular</a:t>
            </a:r>
            <a:r>
              <a:rPr lang="hu-HU" altLang="hu-HU" sz="2400" dirty="0" smtClean="0">
                <a:solidFill>
                  <a:srgbClr val="FFFF00"/>
                </a:solidFill>
              </a:rPr>
              <a:t>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epithelium</a:t>
            </a:r>
            <a:r>
              <a:rPr lang="hu-HU" altLang="hu-HU" sz="2400" dirty="0" smtClean="0">
                <a:solidFill>
                  <a:srgbClr val="FFFF00"/>
                </a:solidFill>
              </a:rPr>
              <a:t>)</a:t>
            </a:r>
          </a:p>
          <a:p>
            <a:pPr lvl="1" eaLnBrk="1" hangingPunct="1">
              <a:spcBef>
                <a:spcPct val="50000"/>
              </a:spcBef>
              <a:buFontTx/>
              <a:buNone/>
              <a:defRPr/>
            </a:pPr>
            <a:r>
              <a:rPr lang="hu-HU" altLang="hu-HU" sz="2400" dirty="0" smtClean="0">
                <a:solidFill>
                  <a:srgbClr val="FFFF00"/>
                </a:solidFill>
              </a:rPr>
              <a:t>	                                          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absorption</a:t>
            </a:r>
            <a:r>
              <a:rPr lang="hu-HU" altLang="hu-HU" sz="2400" dirty="0" smtClean="0">
                <a:solidFill>
                  <a:srgbClr val="FFFF00"/>
                </a:solidFill>
              </a:rPr>
              <a:t> (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absorptive</a:t>
            </a:r>
            <a:r>
              <a:rPr lang="hu-HU" altLang="hu-HU" sz="2400" dirty="0" smtClean="0">
                <a:solidFill>
                  <a:srgbClr val="FFFF00"/>
                </a:solidFill>
              </a:rPr>
              <a:t> 						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epithelium</a:t>
            </a:r>
            <a:r>
              <a:rPr lang="hu-HU" altLang="hu-HU" sz="2400" dirty="0" smtClean="0">
                <a:solidFill>
                  <a:srgbClr val="FFFF00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hu-HU" altLang="hu-HU" sz="2400" dirty="0" smtClean="0">
                <a:solidFill>
                  <a:srgbClr val="FFFF00"/>
                </a:solidFill>
              </a:rPr>
              <a:t>				      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sensory</a:t>
            </a:r>
            <a:r>
              <a:rPr lang="hu-HU" altLang="hu-HU" sz="2400" dirty="0" smtClean="0">
                <a:solidFill>
                  <a:srgbClr val="FFFF00"/>
                </a:solidFill>
              </a:rPr>
              <a:t>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epithelium</a:t>
            </a:r>
            <a:endParaRPr lang="hu-HU" altLang="hu-HU" sz="2400" dirty="0" smtClean="0">
              <a:solidFill>
                <a:srgbClr val="FFFF00"/>
              </a:solidFill>
            </a:endParaRPr>
          </a:p>
        </p:txBody>
      </p:sp>
      <p:pic>
        <p:nvPicPr>
          <p:cNvPr id="10244" name="Picture 4" descr="epith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115888"/>
            <a:ext cx="4445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541</Words>
  <Application>Microsoft Office PowerPoint</Application>
  <PresentationFormat>Diavetítés a képernyőre (4:3 oldalarány)</PresentationFormat>
  <Paragraphs>154</Paragraphs>
  <Slides>31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6" baseType="lpstr">
      <vt:lpstr>Times New Roman</vt:lpstr>
      <vt:lpstr>Arial</vt:lpstr>
      <vt:lpstr>Calibri</vt:lpstr>
      <vt:lpstr>Alapértelmezett terv</vt:lpstr>
      <vt:lpstr>Adobe Photoshop Image</vt:lpstr>
      <vt:lpstr>Anatomy: nomenclature, orientation</vt:lpstr>
      <vt:lpstr>Planes, parts of the body</vt:lpstr>
      <vt:lpstr>Planes, parts of the body</vt:lpstr>
      <vt:lpstr>PowerPoint-bemutató</vt:lpstr>
      <vt:lpstr>Planes and directions</vt:lpstr>
      <vt:lpstr>Nomenclature</vt:lpstr>
      <vt:lpstr>Basic tissues</vt:lpstr>
      <vt:lpstr>Epithelial tissue</vt:lpstr>
      <vt:lpstr>Epithelial tissue</vt:lpstr>
      <vt:lpstr>Epithelial tissue</vt:lpstr>
      <vt:lpstr>Epithelial tissue: surface covering epithelium</vt:lpstr>
      <vt:lpstr>Surface covering epithelium</vt:lpstr>
      <vt:lpstr>Simple squamous epithelium</vt:lpstr>
      <vt:lpstr>PowerPoint-bemutató</vt:lpstr>
      <vt:lpstr>Simple cuboidal epithelium</vt:lpstr>
      <vt:lpstr>Simple columnar epithelium</vt:lpstr>
      <vt:lpstr>PowerPoint-bemutató</vt:lpstr>
      <vt:lpstr>PowerPoint-bemutató</vt:lpstr>
      <vt:lpstr>Urothelium</vt:lpstr>
      <vt:lpstr>Stratified epithelium</vt:lpstr>
      <vt:lpstr>Stratified non-keratinized epithelium</vt:lpstr>
      <vt:lpstr>PowerPoint-bemutató</vt:lpstr>
      <vt:lpstr>Epithelial tissue: glandular epithelium</vt:lpstr>
      <vt:lpstr>Exocrin glands</vt:lpstr>
      <vt:lpstr>Exocrine glands: multicellular according to the shape</vt:lpstr>
      <vt:lpstr>PowerPoint-bemutató</vt:lpstr>
      <vt:lpstr>Exocrine glands</vt:lpstr>
      <vt:lpstr>Exocrine glands</vt:lpstr>
      <vt:lpstr> Exocrine glands: component of the secretory product </vt:lpstr>
      <vt:lpstr>PowerPoint-bemutató</vt:lpstr>
      <vt:lpstr>References</vt:lpstr>
    </vt:vector>
  </TitlesOfParts>
  <Company>Humánmorfológiai Intézet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Hám- és kötőszövet</dc:title>
  <dc:creator>Lukás Ákos</dc:creator>
  <cp:lastModifiedBy>Gergely Cséplő</cp:lastModifiedBy>
  <cp:revision>78</cp:revision>
  <dcterms:created xsi:type="dcterms:W3CDTF">2003-11-14T16:00:47Z</dcterms:created>
  <dcterms:modified xsi:type="dcterms:W3CDTF">2021-09-22T13:55:04Z</dcterms:modified>
</cp:coreProperties>
</file>