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4" r:id="rId2"/>
    <p:sldId id="306" r:id="rId3"/>
    <p:sldId id="275" r:id="rId4"/>
    <p:sldId id="325" r:id="rId5"/>
    <p:sldId id="308" r:id="rId6"/>
    <p:sldId id="309" r:id="rId7"/>
    <p:sldId id="310" r:id="rId8"/>
    <p:sldId id="326" r:id="rId9"/>
    <p:sldId id="327" r:id="rId10"/>
    <p:sldId id="330" r:id="rId11"/>
    <p:sldId id="328" r:id="rId12"/>
    <p:sldId id="329" r:id="rId13"/>
    <p:sldId id="314" r:id="rId14"/>
    <p:sldId id="331" r:id="rId15"/>
    <p:sldId id="332" r:id="rId16"/>
    <p:sldId id="333" r:id="rId17"/>
    <p:sldId id="349" r:id="rId18"/>
    <p:sldId id="350" r:id="rId19"/>
    <p:sldId id="334" r:id="rId20"/>
    <p:sldId id="335" r:id="rId21"/>
    <p:sldId id="336" r:id="rId22"/>
    <p:sldId id="360" r:id="rId23"/>
    <p:sldId id="338" r:id="rId24"/>
    <p:sldId id="339" r:id="rId25"/>
    <p:sldId id="340" r:id="rId26"/>
    <p:sldId id="341" r:id="rId27"/>
    <p:sldId id="342" r:id="rId28"/>
    <p:sldId id="343" r:id="rId29"/>
    <p:sldId id="344" r:id="rId30"/>
    <p:sldId id="345" r:id="rId31"/>
    <p:sldId id="346" r:id="rId32"/>
    <p:sldId id="347" r:id="rId33"/>
    <p:sldId id="348" r:id="rId34"/>
    <p:sldId id="351" r:id="rId35"/>
    <p:sldId id="352" r:id="rId36"/>
    <p:sldId id="353" r:id="rId37"/>
    <p:sldId id="337" r:id="rId38"/>
    <p:sldId id="355" r:id="rId39"/>
    <p:sldId id="356" r:id="rId40"/>
    <p:sldId id="358" r:id="rId41"/>
    <p:sldId id="361" r:id="rId42"/>
    <p:sldId id="359" r:id="rId43"/>
    <p:sldId id="363" r:id="rId44"/>
    <p:sldId id="364" r:id="rId45"/>
    <p:sldId id="365" r:id="rId46"/>
    <p:sldId id="366" r:id="rId47"/>
    <p:sldId id="367" r:id="rId48"/>
    <p:sldId id="368" r:id="rId49"/>
    <p:sldId id="369" r:id="rId50"/>
    <p:sldId id="370" r:id="rId51"/>
    <p:sldId id="371" r:id="rId52"/>
    <p:sldId id="372" r:id="rId53"/>
    <p:sldId id="373" r:id="rId54"/>
    <p:sldId id="374" r:id="rId55"/>
    <p:sldId id="323" r:id="rId56"/>
  </p:sldIdLst>
  <p:sldSz cx="9144000" cy="6858000" type="screen4x3"/>
  <p:notesSz cx="6858000" cy="9144000"/>
  <p:defaultTextStyle>
    <a:defPPr>
      <a:defRPr lang="hu-HU"/>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9900"/>
    <a:srgbClr val="003399"/>
    <a:srgbClr val="FF3300"/>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115" d="100"/>
          <a:sy n="115" d="100"/>
        </p:scale>
        <p:origin x="149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3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5738672E-74DB-4032-9C29-29101E88DE5E}" type="slidenum">
              <a:rPr lang="hu-HU" altLang="hu-HU"/>
              <a:pPr>
                <a:defRPr/>
              </a:pPr>
              <a:t>‹#›</a:t>
            </a:fld>
            <a:endParaRPr lang="hu-HU" altLang="hu-HU"/>
          </a:p>
        </p:txBody>
      </p:sp>
    </p:spTree>
    <p:extLst>
      <p:ext uri="{BB962C8B-B14F-4D97-AF65-F5344CB8AC3E}">
        <p14:creationId xmlns:p14="http://schemas.microsoft.com/office/powerpoint/2010/main" val="3754041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3CF75A38-6CDA-4962-9F45-31CF624B32B9}" type="slidenum">
              <a:rPr lang="hu-HU" altLang="hu-HU"/>
              <a:pPr>
                <a:defRPr/>
              </a:pPr>
              <a:t>‹#›</a:t>
            </a:fld>
            <a:endParaRPr lang="hu-HU" altLang="hu-HU"/>
          </a:p>
        </p:txBody>
      </p:sp>
    </p:spTree>
    <p:extLst>
      <p:ext uri="{BB962C8B-B14F-4D97-AF65-F5344CB8AC3E}">
        <p14:creationId xmlns:p14="http://schemas.microsoft.com/office/powerpoint/2010/main" val="2780127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515100" y="609600"/>
            <a:ext cx="1943100" cy="5486400"/>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685800" y="609600"/>
            <a:ext cx="5676900" cy="5486400"/>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68230B19-1599-4BF4-B7A2-E86031375C64}" type="slidenum">
              <a:rPr lang="hu-HU" altLang="hu-HU"/>
              <a:pPr>
                <a:defRPr/>
              </a:pPr>
              <a:t>‹#›</a:t>
            </a:fld>
            <a:endParaRPr lang="hu-HU" altLang="hu-HU"/>
          </a:p>
        </p:txBody>
      </p:sp>
    </p:spTree>
    <p:extLst>
      <p:ext uri="{BB962C8B-B14F-4D97-AF65-F5344CB8AC3E}">
        <p14:creationId xmlns:p14="http://schemas.microsoft.com/office/powerpoint/2010/main" val="32612071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Cím, 1 nagy és 2 kisebb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685800" y="609600"/>
            <a:ext cx="7772400" cy="1143000"/>
          </a:xfrm>
        </p:spPr>
        <p:txBody>
          <a:bodyPr/>
          <a:lstStyle/>
          <a:p>
            <a:r>
              <a:rPr lang="hu-HU" smtClean="0"/>
              <a:t>Mintacím szerkesztése</a:t>
            </a:r>
            <a:endParaRPr lang="hu-HU"/>
          </a:p>
        </p:txBody>
      </p:sp>
      <p:sp>
        <p:nvSpPr>
          <p:cNvPr id="3" name="Tartalom helye 2"/>
          <p:cNvSpPr>
            <a:spLocks noGrp="1"/>
          </p:cNvSpPr>
          <p:nvPr>
            <p:ph sz="half" idx="1"/>
          </p:nvPr>
        </p:nvSpPr>
        <p:spPr>
          <a:xfrm>
            <a:off x="685800" y="1981200"/>
            <a:ext cx="3810000" cy="41148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4648200" y="1981200"/>
            <a:ext cx="3810000" cy="19812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4648200" y="4114800"/>
            <a:ext cx="3810000" cy="19812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Rectangle 4"/>
          <p:cNvSpPr>
            <a:spLocks noGrp="1" noChangeArrowheads="1"/>
          </p:cNvSpPr>
          <p:nvPr>
            <p:ph type="dt" sz="half" idx="10"/>
          </p:nvPr>
        </p:nvSpPr>
        <p:spPr>
          <a:ln/>
        </p:spPr>
        <p:txBody>
          <a:bodyPr/>
          <a:lstStyle>
            <a:lvl1pPr>
              <a:defRPr/>
            </a:lvl1pPr>
          </a:lstStyle>
          <a:p>
            <a:pPr>
              <a:defRPr/>
            </a:pPr>
            <a:endParaRPr lang="hu-HU"/>
          </a:p>
        </p:txBody>
      </p:sp>
      <p:sp>
        <p:nvSpPr>
          <p:cNvPr id="7" name="Rectangle 5"/>
          <p:cNvSpPr>
            <a:spLocks noGrp="1" noChangeArrowheads="1"/>
          </p:cNvSpPr>
          <p:nvPr>
            <p:ph type="ftr" sz="quarter" idx="11"/>
          </p:nvPr>
        </p:nvSpPr>
        <p:spPr>
          <a:ln/>
        </p:spPr>
        <p:txBody>
          <a:bodyPr/>
          <a:lstStyle>
            <a:lvl1pPr>
              <a:defRPr/>
            </a:lvl1pPr>
          </a:lstStyle>
          <a:p>
            <a:pPr>
              <a:defRPr/>
            </a:pPr>
            <a:endParaRPr lang="hu-HU"/>
          </a:p>
        </p:txBody>
      </p:sp>
      <p:sp>
        <p:nvSpPr>
          <p:cNvPr id="8" name="Rectangle 6"/>
          <p:cNvSpPr>
            <a:spLocks noGrp="1" noChangeArrowheads="1"/>
          </p:cNvSpPr>
          <p:nvPr>
            <p:ph type="sldNum" sz="quarter" idx="12"/>
          </p:nvPr>
        </p:nvSpPr>
        <p:spPr>
          <a:ln/>
        </p:spPr>
        <p:txBody>
          <a:bodyPr/>
          <a:lstStyle>
            <a:lvl1pPr>
              <a:defRPr/>
            </a:lvl1pPr>
          </a:lstStyle>
          <a:p>
            <a:pPr>
              <a:defRPr/>
            </a:pPr>
            <a:fld id="{46DFD80A-92BA-41B1-9BE7-A5E6B4EA344A}" type="slidenum">
              <a:rPr lang="hu-HU" altLang="hu-HU"/>
              <a:pPr>
                <a:defRPr/>
              </a:pPr>
              <a:t>‹#›</a:t>
            </a:fld>
            <a:endParaRPr lang="hu-HU" altLang="hu-HU"/>
          </a:p>
        </p:txBody>
      </p:sp>
    </p:spTree>
    <p:extLst>
      <p:ext uri="{BB962C8B-B14F-4D97-AF65-F5344CB8AC3E}">
        <p14:creationId xmlns:p14="http://schemas.microsoft.com/office/powerpoint/2010/main" val="3730404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Cím, szöveg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685800" y="609600"/>
            <a:ext cx="77724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685800" y="1981200"/>
            <a:ext cx="3810000" cy="41148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981200"/>
            <a:ext cx="3810000" cy="41148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A997B055-5266-4961-B93B-43C7E5DC04E4}" type="slidenum">
              <a:rPr lang="hu-HU" altLang="hu-HU"/>
              <a:pPr>
                <a:defRPr/>
              </a:pPr>
              <a:t>‹#›</a:t>
            </a:fld>
            <a:endParaRPr lang="hu-HU" altLang="hu-HU"/>
          </a:p>
        </p:txBody>
      </p:sp>
    </p:spTree>
    <p:extLst>
      <p:ext uri="{BB962C8B-B14F-4D97-AF65-F5344CB8AC3E}">
        <p14:creationId xmlns:p14="http://schemas.microsoft.com/office/powerpoint/2010/main" val="3804050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Cím, szöveg és 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685800" y="609600"/>
            <a:ext cx="77724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685800" y="1981200"/>
            <a:ext cx="3810000" cy="41148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4648200" y="1981200"/>
            <a:ext cx="3810000" cy="19812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4648200" y="4114800"/>
            <a:ext cx="3810000" cy="19812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Rectangle 4"/>
          <p:cNvSpPr>
            <a:spLocks noGrp="1" noChangeArrowheads="1"/>
          </p:cNvSpPr>
          <p:nvPr>
            <p:ph type="dt" sz="half" idx="10"/>
          </p:nvPr>
        </p:nvSpPr>
        <p:spPr>
          <a:ln/>
        </p:spPr>
        <p:txBody>
          <a:bodyPr/>
          <a:lstStyle>
            <a:lvl1pPr>
              <a:defRPr/>
            </a:lvl1pPr>
          </a:lstStyle>
          <a:p>
            <a:pPr>
              <a:defRPr/>
            </a:pPr>
            <a:endParaRPr lang="hu-HU"/>
          </a:p>
        </p:txBody>
      </p:sp>
      <p:sp>
        <p:nvSpPr>
          <p:cNvPr id="7" name="Rectangle 5"/>
          <p:cNvSpPr>
            <a:spLocks noGrp="1" noChangeArrowheads="1"/>
          </p:cNvSpPr>
          <p:nvPr>
            <p:ph type="ftr" sz="quarter" idx="11"/>
          </p:nvPr>
        </p:nvSpPr>
        <p:spPr>
          <a:ln/>
        </p:spPr>
        <p:txBody>
          <a:bodyPr/>
          <a:lstStyle>
            <a:lvl1pPr>
              <a:defRPr/>
            </a:lvl1pPr>
          </a:lstStyle>
          <a:p>
            <a:pPr>
              <a:defRPr/>
            </a:pPr>
            <a:endParaRPr lang="hu-HU"/>
          </a:p>
        </p:txBody>
      </p:sp>
      <p:sp>
        <p:nvSpPr>
          <p:cNvPr id="8" name="Rectangle 6"/>
          <p:cNvSpPr>
            <a:spLocks noGrp="1" noChangeArrowheads="1"/>
          </p:cNvSpPr>
          <p:nvPr>
            <p:ph type="sldNum" sz="quarter" idx="12"/>
          </p:nvPr>
        </p:nvSpPr>
        <p:spPr>
          <a:ln/>
        </p:spPr>
        <p:txBody>
          <a:bodyPr/>
          <a:lstStyle>
            <a:lvl1pPr>
              <a:defRPr/>
            </a:lvl1pPr>
          </a:lstStyle>
          <a:p>
            <a:pPr>
              <a:defRPr/>
            </a:pPr>
            <a:fld id="{B6861F4A-C6A9-485E-94E6-47DF766FE483}" type="slidenum">
              <a:rPr lang="hu-HU" altLang="hu-HU"/>
              <a:pPr>
                <a:defRPr/>
              </a:pPr>
              <a:t>‹#›</a:t>
            </a:fld>
            <a:endParaRPr lang="hu-HU" altLang="hu-HU"/>
          </a:p>
        </p:txBody>
      </p:sp>
    </p:spTree>
    <p:extLst>
      <p:ext uri="{BB962C8B-B14F-4D97-AF65-F5344CB8AC3E}">
        <p14:creationId xmlns:p14="http://schemas.microsoft.com/office/powerpoint/2010/main" val="1428053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71862EBD-2978-4799-9FAC-388C531F587B}" type="slidenum">
              <a:rPr lang="hu-HU" altLang="hu-HU"/>
              <a:pPr>
                <a:defRPr/>
              </a:pPr>
              <a:t>‹#›</a:t>
            </a:fld>
            <a:endParaRPr lang="hu-HU" altLang="hu-HU"/>
          </a:p>
        </p:txBody>
      </p:sp>
    </p:spTree>
    <p:extLst>
      <p:ext uri="{BB962C8B-B14F-4D97-AF65-F5344CB8AC3E}">
        <p14:creationId xmlns:p14="http://schemas.microsoft.com/office/powerpoint/2010/main" val="1425070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6E33BFE6-E0AD-4234-A426-2FC8331D383C}" type="slidenum">
              <a:rPr lang="hu-HU" altLang="hu-HU"/>
              <a:pPr>
                <a:defRPr/>
              </a:pPr>
              <a:t>‹#›</a:t>
            </a:fld>
            <a:endParaRPr lang="hu-HU" altLang="hu-HU"/>
          </a:p>
        </p:txBody>
      </p:sp>
    </p:spTree>
    <p:extLst>
      <p:ext uri="{BB962C8B-B14F-4D97-AF65-F5344CB8AC3E}">
        <p14:creationId xmlns:p14="http://schemas.microsoft.com/office/powerpoint/2010/main" val="298151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73E8B3DF-0FB6-46F9-8C09-F7DF9B18DAE1}" type="slidenum">
              <a:rPr lang="hu-HU" altLang="hu-HU"/>
              <a:pPr>
                <a:defRPr/>
              </a:pPr>
              <a:t>‹#›</a:t>
            </a:fld>
            <a:endParaRPr lang="hu-HU" altLang="hu-HU"/>
          </a:p>
        </p:txBody>
      </p:sp>
    </p:spTree>
    <p:extLst>
      <p:ext uri="{BB962C8B-B14F-4D97-AF65-F5344CB8AC3E}">
        <p14:creationId xmlns:p14="http://schemas.microsoft.com/office/powerpoint/2010/main" val="2827534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hu-HU"/>
          </a:p>
        </p:txBody>
      </p:sp>
      <p:sp>
        <p:nvSpPr>
          <p:cNvPr id="8" name="Rectangle 5"/>
          <p:cNvSpPr>
            <a:spLocks noGrp="1" noChangeArrowheads="1"/>
          </p:cNvSpPr>
          <p:nvPr>
            <p:ph type="ftr" sz="quarter" idx="11"/>
          </p:nvPr>
        </p:nvSpPr>
        <p:spPr>
          <a:ln/>
        </p:spPr>
        <p:txBody>
          <a:bodyPr/>
          <a:lstStyle>
            <a:lvl1pPr>
              <a:defRPr/>
            </a:lvl1pPr>
          </a:lstStyle>
          <a:p>
            <a:pPr>
              <a:defRPr/>
            </a:pPr>
            <a:endParaRPr lang="hu-HU"/>
          </a:p>
        </p:txBody>
      </p:sp>
      <p:sp>
        <p:nvSpPr>
          <p:cNvPr id="9" name="Rectangle 6"/>
          <p:cNvSpPr>
            <a:spLocks noGrp="1" noChangeArrowheads="1"/>
          </p:cNvSpPr>
          <p:nvPr>
            <p:ph type="sldNum" sz="quarter" idx="12"/>
          </p:nvPr>
        </p:nvSpPr>
        <p:spPr>
          <a:ln/>
        </p:spPr>
        <p:txBody>
          <a:bodyPr/>
          <a:lstStyle>
            <a:lvl1pPr>
              <a:defRPr/>
            </a:lvl1pPr>
          </a:lstStyle>
          <a:p>
            <a:pPr>
              <a:defRPr/>
            </a:pPr>
            <a:fld id="{0B87EE01-389D-49DA-B5CA-D1CE2632F75C}" type="slidenum">
              <a:rPr lang="hu-HU" altLang="hu-HU"/>
              <a:pPr>
                <a:defRPr/>
              </a:pPr>
              <a:t>‹#›</a:t>
            </a:fld>
            <a:endParaRPr lang="hu-HU" altLang="hu-HU"/>
          </a:p>
        </p:txBody>
      </p:sp>
    </p:spTree>
    <p:extLst>
      <p:ext uri="{BB962C8B-B14F-4D97-AF65-F5344CB8AC3E}">
        <p14:creationId xmlns:p14="http://schemas.microsoft.com/office/powerpoint/2010/main" val="455289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a:ln/>
        </p:spPr>
        <p:txBody>
          <a:bodyPr/>
          <a:lstStyle>
            <a:lvl1pPr>
              <a:defRPr/>
            </a:lvl1pPr>
          </a:lstStyle>
          <a:p>
            <a:pPr>
              <a:defRPr/>
            </a:pPr>
            <a:endParaRPr lang="hu-HU"/>
          </a:p>
        </p:txBody>
      </p:sp>
      <p:sp>
        <p:nvSpPr>
          <p:cNvPr id="4" name="Rectangle 5"/>
          <p:cNvSpPr>
            <a:spLocks noGrp="1" noChangeArrowheads="1"/>
          </p:cNvSpPr>
          <p:nvPr>
            <p:ph type="ftr" sz="quarter" idx="11"/>
          </p:nvPr>
        </p:nvSpPr>
        <p:spPr>
          <a:ln/>
        </p:spPr>
        <p:txBody>
          <a:bodyPr/>
          <a:lstStyle>
            <a:lvl1pPr>
              <a:defRPr/>
            </a:lvl1pPr>
          </a:lstStyle>
          <a:p>
            <a:pPr>
              <a:defRPr/>
            </a:pPr>
            <a:endParaRPr lang="hu-HU"/>
          </a:p>
        </p:txBody>
      </p:sp>
      <p:sp>
        <p:nvSpPr>
          <p:cNvPr id="5" name="Rectangle 6"/>
          <p:cNvSpPr>
            <a:spLocks noGrp="1" noChangeArrowheads="1"/>
          </p:cNvSpPr>
          <p:nvPr>
            <p:ph type="sldNum" sz="quarter" idx="12"/>
          </p:nvPr>
        </p:nvSpPr>
        <p:spPr>
          <a:ln/>
        </p:spPr>
        <p:txBody>
          <a:bodyPr/>
          <a:lstStyle>
            <a:lvl1pPr>
              <a:defRPr/>
            </a:lvl1pPr>
          </a:lstStyle>
          <a:p>
            <a:pPr>
              <a:defRPr/>
            </a:pPr>
            <a:fld id="{F9449363-52B3-454D-BE00-922FCA4D99D4}" type="slidenum">
              <a:rPr lang="hu-HU" altLang="hu-HU"/>
              <a:pPr>
                <a:defRPr/>
              </a:pPr>
              <a:t>‹#›</a:t>
            </a:fld>
            <a:endParaRPr lang="hu-HU" altLang="hu-HU"/>
          </a:p>
        </p:txBody>
      </p:sp>
    </p:spTree>
    <p:extLst>
      <p:ext uri="{BB962C8B-B14F-4D97-AF65-F5344CB8AC3E}">
        <p14:creationId xmlns:p14="http://schemas.microsoft.com/office/powerpoint/2010/main" val="1494769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u-HU"/>
          </a:p>
        </p:txBody>
      </p:sp>
      <p:sp>
        <p:nvSpPr>
          <p:cNvPr id="3" name="Rectangle 5"/>
          <p:cNvSpPr>
            <a:spLocks noGrp="1" noChangeArrowheads="1"/>
          </p:cNvSpPr>
          <p:nvPr>
            <p:ph type="ftr" sz="quarter" idx="11"/>
          </p:nvPr>
        </p:nvSpPr>
        <p:spPr>
          <a:ln/>
        </p:spPr>
        <p:txBody>
          <a:bodyPr/>
          <a:lstStyle>
            <a:lvl1pPr>
              <a:defRPr/>
            </a:lvl1pPr>
          </a:lstStyle>
          <a:p>
            <a:pPr>
              <a:defRPr/>
            </a:pPr>
            <a:endParaRPr lang="hu-HU"/>
          </a:p>
        </p:txBody>
      </p:sp>
      <p:sp>
        <p:nvSpPr>
          <p:cNvPr id="4" name="Rectangle 6"/>
          <p:cNvSpPr>
            <a:spLocks noGrp="1" noChangeArrowheads="1"/>
          </p:cNvSpPr>
          <p:nvPr>
            <p:ph type="sldNum" sz="quarter" idx="12"/>
          </p:nvPr>
        </p:nvSpPr>
        <p:spPr>
          <a:ln/>
        </p:spPr>
        <p:txBody>
          <a:bodyPr/>
          <a:lstStyle>
            <a:lvl1pPr>
              <a:defRPr/>
            </a:lvl1pPr>
          </a:lstStyle>
          <a:p>
            <a:pPr>
              <a:defRPr/>
            </a:pPr>
            <a:fld id="{1C247988-DCC4-44CE-A393-8004620B0C16}" type="slidenum">
              <a:rPr lang="hu-HU" altLang="hu-HU"/>
              <a:pPr>
                <a:defRPr/>
              </a:pPr>
              <a:t>‹#›</a:t>
            </a:fld>
            <a:endParaRPr lang="hu-HU" altLang="hu-HU"/>
          </a:p>
        </p:txBody>
      </p:sp>
    </p:spTree>
    <p:extLst>
      <p:ext uri="{BB962C8B-B14F-4D97-AF65-F5344CB8AC3E}">
        <p14:creationId xmlns:p14="http://schemas.microsoft.com/office/powerpoint/2010/main" val="2330498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DEF4DB64-7E23-4B4A-B17B-07618CC57CED}" type="slidenum">
              <a:rPr lang="hu-HU" altLang="hu-HU"/>
              <a:pPr>
                <a:defRPr/>
              </a:pPr>
              <a:t>‹#›</a:t>
            </a:fld>
            <a:endParaRPr lang="hu-HU" altLang="hu-HU"/>
          </a:p>
        </p:txBody>
      </p:sp>
    </p:spTree>
    <p:extLst>
      <p:ext uri="{BB962C8B-B14F-4D97-AF65-F5344CB8AC3E}">
        <p14:creationId xmlns:p14="http://schemas.microsoft.com/office/powerpoint/2010/main" val="3704606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97C58204-0217-4B37-8FE3-4B066DA88BF7}" type="slidenum">
              <a:rPr lang="hu-HU" altLang="hu-HU"/>
              <a:pPr>
                <a:defRPr/>
              </a:pPr>
              <a:t>‹#›</a:t>
            </a:fld>
            <a:endParaRPr lang="hu-HU" altLang="hu-HU"/>
          </a:p>
        </p:txBody>
      </p:sp>
    </p:spTree>
    <p:extLst>
      <p:ext uri="{BB962C8B-B14F-4D97-AF65-F5344CB8AC3E}">
        <p14:creationId xmlns:p14="http://schemas.microsoft.com/office/powerpoint/2010/main" val="2445712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47"/>
            </a:gs>
            <a:gs pos="100000">
              <a:srgbClr val="0033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u-HU" altLang="hu-HU" smtClean="0"/>
              <a:t>Mintacím szerkesztése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altLang="hu-HU" smtClean="0"/>
              <a:t>Mintaszöveg szerkesztése</a:t>
            </a:r>
          </a:p>
          <a:p>
            <a:pPr lvl="1"/>
            <a:r>
              <a:rPr lang="hu-HU" altLang="hu-HU" smtClean="0"/>
              <a:t>Második szint</a:t>
            </a:r>
          </a:p>
          <a:p>
            <a:pPr lvl="2"/>
            <a:r>
              <a:rPr lang="hu-HU" altLang="hu-HU" smtClean="0"/>
              <a:t>Harmadik szint</a:t>
            </a:r>
          </a:p>
          <a:p>
            <a:pPr lvl="3"/>
            <a:r>
              <a:rPr lang="hu-HU" altLang="hu-HU" smtClean="0"/>
              <a:t>Negyedik szint</a:t>
            </a:r>
          </a:p>
          <a:p>
            <a:pPr lvl="4"/>
            <a:r>
              <a:rPr lang="hu-HU" altLang="hu-HU" smtClean="0"/>
              <a:t>Ötödik szint</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hu-HU"/>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hu-HU"/>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760A92C-F7E3-469B-A458-32ACCA1DBC18}" type="slidenum">
              <a:rPr lang="hu-HU" altLang="hu-HU"/>
              <a:pPr>
                <a:defRPr/>
              </a:pPr>
              <a:t>‹#›</a:t>
            </a:fld>
            <a:endParaRPr lang="hu-HU" altLang="hu-H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4.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685800" y="1206500"/>
            <a:ext cx="7772400" cy="1143000"/>
          </a:xfrm>
        </p:spPr>
        <p:txBody>
          <a:bodyPr/>
          <a:lstStyle/>
          <a:p>
            <a:pPr eaLnBrk="1" hangingPunct="1">
              <a:defRPr/>
            </a:pPr>
            <a:r>
              <a:rPr lang="hu-HU" sz="4000" b="1" dirty="0" err="1" smtClean="0">
                <a:solidFill>
                  <a:srgbClr val="FFFF00"/>
                </a:solidFill>
                <a:effectLst>
                  <a:outerShdw blurRad="38100" dist="38100" dir="2700000" algn="tl">
                    <a:srgbClr val="000000"/>
                  </a:outerShdw>
                </a:effectLst>
              </a:rPr>
              <a:t>Connective</a:t>
            </a:r>
            <a:r>
              <a:rPr lang="hu-HU" sz="4000" b="1" dirty="0" smtClean="0">
                <a:solidFill>
                  <a:srgbClr val="FFFF00"/>
                </a:solidFill>
                <a:effectLst>
                  <a:outerShdw blurRad="38100" dist="38100" dir="2700000" algn="tl">
                    <a:srgbClr val="000000"/>
                  </a:outerShdw>
                </a:effectLst>
              </a:rPr>
              <a:t> </a:t>
            </a:r>
            <a:r>
              <a:rPr lang="hu-HU" sz="4000" b="1" dirty="0" err="1" smtClean="0">
                <a:solidFill>
                  <a:srgbClr val="FFFF00"/>
                </a:solidFill>
                <a:effectLst>
                  <a:outerShdw blurRad="38100" dist="38100" dir="2700000" algn="tl">
                    <a:srgbClr val="000000"/>
                  </a:outerShdw>
                </a:effectLst>
              </a:rPr>
              <a:t>Tissue</a:t>
            </a:r>
            <a:r>
              <a:rPr lang="hu-HU" sz="4000" b="1" dirty="0" smtClean="0">
                <a:solidFill>
                  <a:srgbClr val="FFFF00"/>
                </a:solidFill>
                <a:effectLst>
                  <a:outerShdw blurRad="38100" dist="38100" dir="2700000" algn="tl">
                    <a:srgbClr val="000000"/>
                  </a:outerShdw>
                </a:effectLst>
              </a:rPr>
              <a:t>: </a:t>
            </a:r>
            <a:r>
              <a:rPr lang="hu-HU" sz="4000" b="1" dirty="0" err="1" smtClean="0">
                <a:solidFill>
                  <a:srgbClr val="FFFF00"/>
                </a:solidFill>
                <a:effectLst>
                  <a:outerShdw blurRad="38100" dist="38100" dir="2700000" algn="tl">
                    <a:srgbClr val="000000"/>
                  </a:outerShdw>
                </a:effectLst>
              </a:rPr>
              <a:t>cells</a:t>
            </a:r>
            <a:r>
              <a:rPr lang="hu-HU" sz="4000" b="1" dirty="0" smtClean="0">
                <a:solidFill>
                  <a:srgbClr val="FFFF00"/>
                </a:solidFill>
                <a:effectLst>
                  <a:outerShdw blurRad="38100" dist="38100" dir="2700000" algn="tl">
                    <a:srgbClr val="000000"/>
                  </a:outerShdw>
                </a:effectLst>
              </a:rPr>
              <a:t> and </a:t>
            </a:r>
            <a:r>
              <a:rPr lang="hu-HU" sz="4000" b="1" dirty="0" err="1" smtClean="0">
                <a:solidFill>
                  <a:srgbClr val="FFFF00"/>
                </a:solidFill>
                <a:effectLst>
                  <a:outerShdw blurRad="38100" dist="38100" dir="2700000" algn="tl">
                    <a:srgbClr val="000000"/>
                  </a:outerShdw>
                </a:effectLst>
              </a:rPr>
              <a:t>ground</a:t>
            </a:r>
            <a:r>
              <a:rPr lang="hu-HU" sz="4000" b="1" dirty="0" smtClean="0">
                <a:solidFill>
                  <a:srgbClr val="FFFF00"/>
                </a:solidFill>
                <a:effectLst>
                  <a:outerShdw blurRad="38100" dist="38100" dir="2700000" algn="tl">
                    <a:srgbClr val="000000"/>
                  </a:outerShdw>
                </a:effectLst>
              </a:rPr>
              <a:t> </a:t>
            </a:r>
            <a:r>
              <a:rPr lang="hu-HU" sz="4000" b="1" dirty="0" err="1" smtClean="0">
                <a:solidFill>
                  <a:srgbClr val="FFFF00"/>
                </a:solidFill>
                <a:effectLst>
                  <a:outerShdw blurRad="38100" dist="38100" dir="2700000" algn="tl">
                    <a:srgbClr val="000000"/>
                  </a:outerShdw>
                </a:effectLst>
              </a:rPr>
              <a:t>substance</a:t>
            </a:r>
            <a:endParaRPr lang="hu-HU" sz="4000" b="1" dirty="0" smtClean="0">
              <a:solidFill>
                <a:srgbClr val="FFFF00"/>
              </a:solidFill>
              <a:effectLst>
                <a:outerShdw blurRad="38100" dist="38100" dir="2700000" algn="tl">
                  <a:srgbClr val="000000"/>
                </a:outerShdw>
              </a:effectLst>
            </a:endParaRPr>
          </a:p>
        </p:txBody>
      </p:sp>
      <p:sp>
        <p:nvSpPr>
          <p:cNvPr id="80899" name="Rectangle 3"/>
          <p:cNvSpPr>
            <a:spLocks noGrp="1" noChangeArrowheads="1"/>
          </p:cNvSpPr>
          <p:nvPr>
            <p:ph idx="1"/>
          </p:nvPr>
        </p:nvSpPr>
        <p:spPr>
          <a:xfrm>
            <a:off x="1331913" y="3573463"/>
            <a:ext cx="6550025" cy="2663825"/>
          </a:xfrm>
        </p:spPr>
        <p:txBody>
          <a:bodyPr/>
          <a:lstStyle/>
          <a:p>
            <a:pPr algn="ctr" eaLnBrk="1" hangingPunct="1">
              <a:lnSpc>
                <a:spcPct val="80000"/>
              </a:lnSpc>
              <a:buFontTx/>
              <a:buNone/>
              <a:defRPr/>
            </a:pPr>
            <a:r>
              <a:rPr lang="hu-HU" sz="2800" b="1" dirty="0" smtClean="0">
                <a:solidFill>
                  <a:srgbClr val="FFFF00"/>
                </a:solidFill>
                <a:effectLst>
                  <a:outerShdw blurRad="38100" dist="38100" dir="2700000" algn="tl">
                    <a:srgbClr val="000000"/>
                  </a:outerShdw>
                </a:effectLst>
              </a:rPr>
              <a:t>Dr. Anna L. Kiss</a:t>
            </a:r>
          </a:p>
          <a:p>
            <a:pPr algn="ctr" eaLnBrk="1" hangingPunct="1">
              <a:lnSpc>
                <a:spcPct val="80000"/>
              </a:lnSpc>
              <a:buFontTx/>
              <a:buNone/>
              <a:defRPr/>
            </a:pPr>
            <a:r>
              <a:rPr lang="hu-HU" sz="2800" b="1" dirty="0" err="1" smtClean="0">
                <a:solidFill>
                  <a:srgbClr val="FFFF00"/>
                </a:solidFill>
                <a:effectLst>
                  <a:outerShdw blurRad="38100" dist="38100" dir="2700000" algn="tl">
                    <a:srgbClr val="000000"/>
                  </a:outerShdw>
                </a:effectLst>
              </a:rPr>
              <a:t>Department</a:t>
            </a:r>
            <a:r>
              <a:rPr lang="hu-HU" sz="2800" b="1" dirty="0" smtClean="0">
                <a:solidFill>
                  <a:srgbClr val="FFFF00"/>
                </a:solidFill>
                <a:effectLst>
                  <a:outerShdw blurRad="38100" dist="38100" dir="2700000" algn="tl">
                    <a:srgbClr val="000000"/>
                  </a:outerShdw>
                </a:effectLst>
              </a:rPr>
              <a:t> of </a:t>
            </a:r>
            <a:r>
              <a:rPr lang="hu-HU" sz="2800" b="1" dirty="0" err="1" smtClean="0">
                <a:solidFill>
                  <a:srgbClr val="FFFF00"/>
                </a:solidFill>
                <a:effectLst>
                  <a:outerShdw blurRad="38100" dist="38100" dir="2700000" algn="tl">
                    <a:srgbClr val="000000"/>
                  </a:outerShdw>
                </a:effectLst>
              </a:rPr>
              <a:t>Anatomy</a:t>
            </a:r>
            <a:r>
              <a:rPr lang="hu-HU" sz="2800" b="1" dirty="0" smtClean="0">
                <a:solidFill>
                  <a:srgbClr val="FFFF00"/>
                </a:solidFill>
                <a:effectLst>
                  <a:outerShdw blurRad="38100" dist="38100" dir="2700000" algn="tl">
                    <a:srgbClr val="000000"/>
                  </a:outerShdw>
                </a:effectLst>
              </a:rPr>
              <a:t>, </a:t>
            </a:r>
            <a:r>
              <a:rPr lang="hu-HU" sz="2800" b="1" dirty="0" err="1" smtClean="0">
                <a:solidFill>
                  <a:srgbClr val="FFFF00"/>
                </a:solidFill>
                <a:effectLst>
                  <a:outerShdw blurRad="38100" dist="38100" dir="2700000" algn="tl">
                    <a:srgbClr val="000000"/>
                  </a:outerShdw>
                </a:effectLst>
              </a:rPr>
              <a:t>Histology</a:t>
            </a:r>
            <a:r>
              <a:rPr lang="hu-HU" sz="2800" b="1" dirty="0" smtClean="0">
                <a:solidFill>
                  <a:srgbClr val="FFFF00"/>
                </a:solidFill>
                <a:effectLst>
                  <a:outerShdw blurRad="38100" dist="38100" dir="2700000" algn="tl">
                    <a:srgbClr val="000000"/>
                  </a:outerShdw>
                </a:effectLst>
              </a:rPr>
              <a:t> and </a:t>
            </a:r>
            <a:r>
              <a:rPr lang="hu-HU" sz="2800" b="1" dirty="0" err="1" smtClean="0">
                <a:solidFill>
                  <a:srgbClr val="FFFF00"/>
                </a:solidFill>
                <a:effectLst>
                  <a:outerShdw blurRad="38100" dist="38100" dir="2700000" algn="tl">
                    <a:srgbClr val="000000"/>
                  </a:outerShdw>
                </a:effectLst>
              </a:rPr>
              <a:t>Embryology</a:t>
            </a:r>
            <a:endParaRPr lang="hu-HU" sz="2800" b="1" dirty="0" smtClean="0">
              <a:solidFill>
                <a:srgbClr val="FFFF00"/>
              </a:solidFill>
              <a:effectLst>
                <a:outerShdw blurRad="38100" dist="38100" dir="2700000" algn="tl">
                  <a:srgbClr val="000000"/>
                </a:outerShdw>
              </a:effectLst>
            </a:endParaRPr>
          </a:p>
          <a:p>
            <a:pPr algn="ctr" eaLnBrk="1" hangingPunct="1">
              <a:lnSpc>
                <a:spcPct val="80000"/>
              </a:lnSpc>
              <a:buFontTx/>
              <a:buNone/>
              <a:defRPr/>
            </a:pPr>
            <a:r>
              <a:rPr lang="hu-HU" sz="2800" b="1" dirty="0" smtClean="0">
                <a:solidFill>
                  <a:srgbClr val="FFFF00"/>
                </a:solidFill>
                <a:effectLst>
                  <a:outerShdw blurRad="38100" dist="38100" dir="2700000" algn="tl">
                    <a:srgbClr val="000000"/>
                  </a:outerShdw>
                </a:effectLst>
              </a:rPr>
              <a:t>Semmelweis University</a:t>
            </a:r>
          </a:p>
          <a:p>
            <a:pPr algn="ctr" eaLnBrk="1" hangingPunct="1">
              <a:lnSpc>
                <a:spcPct val="80000"/>
              </a:lnSpc>
              <a:buFontTx/>
              <a:buNone/>
              <a:defRPr/>
            </a:pPr>
            <a:r>
              <a:rPr lang="hu-HU" sz="2800" b="1" dirty="0" smtClean="0">
                <a:solidFill>
                  <a:srgbClr val="FFFF00"/>
                </a:solidFill>
                <a:effectLst>
                  <a:outerShdw blurRad="38100" dist="38100" dir="2700000" algn="tl">
                    <a:srgbClr val="000000"/>
                  </a:outerShdw>
                </a:effectLst>
              </a:rPr>
              <a:t>Budapest</a:t>
            </a:r>
          </a:p>
          <a:p>
            <a:pPr algn="ctr" eaLnBrk="1" hangingPunct="1">
              <a:lnSpc>
                <a:spcPct val="80000"/>
              </a:lnSpc>
              <a:buFontTx/>
              <a:buNone/>
              <a:defRPr/>
            </a:pPr>
            <a:r>
              <a:rPr lang="hu-HU" sz="2800" b="1" smtClean="0">
                <a:solidFill>
                  <a:srgbClr val="FFFF00"/>
                </a:solidFill>
                <a:effectLst>
                  <a:outerShdw blurRad="38100" dist="38100" dir="2700000" algn="tl">
                    <a:srgbClr val="000000"/>
                  </a:outerShdw>
                </a:effectLst>
              </a:rPr>
              <a:t>2021</a:t>
            </a:r>
            <a:endParaRPr lang="hu-HU" sz="2800" b="1" dirty="0" smtClean="0">
              <a:solidFill>
                <a:srgbClr val="FFFF00"/>
              </a:solidFill>
              <a:effectLst>
                <a:outerShdw blurRad="38100" dist="38100" dir="2700000" algn="tl">
                  <a:srgbClr val="000000"/>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685800" y="549275"/>
            <a:ext cx="7772400" cy="1143000"/>
          </a:xfrm>
        </p:spPr>
        <p:txBody>
          <a:bodyPr/>
          <a:lstStyle/>
          <a:p>
            <a:pPr eaLnBrk="1" hangingPunct="1">
              <a:defRPr/>
            </a:pPr>
            <a:r>
              <a:rPr lang="hu-HU" b="1" dirty="0" err="1" smtClean="0">
                <a:solidFill>
                  <a:srgbClr val="FFFF00"/>
                </a:solidFill>
                <a:effectLst>
                  <a:outerShdw blurRad="38100" dist="38100" dir="2700000" algn="tl">
                    <a:srgbClr val="000000"/>
                  </a:outerShdw>
                </a:effectLst>
              </a:rPr>
              <a:t>Extracellular</a:t>
            </a:r>
            <a:r>
              <a:rPr lang="hu-HU" b="1" dirty="0" smtClean="0">
                <a:solidFill>
                  <a:srgbClr val="FFFF00"/>
                </a:solidFill>
                <a:effectLst>
                  <a:outerShdw blurRad="38100" dist="38100" dir="2700000" algn="tl">
                    <a:srgbClr val="000000"/>
                  </a:outerShdw>
                </a:effectLst>
              </a:rPr>
              <a:t> </a:t>
            </a:r>
            <a:r>
              <a:rPr lang="hu-HU" b="1" dirty="0" err="1" smtClean="0">
                <a:solidFill>
                  <a:srgbClr val="FFFF00"/>
                </a:solidFill>
                <a:effectLst>
                  <a:outerShdw blurRad="38100" dist="38100" dir="2700000" algn="tl">
                    <a:srgbClr val="000000"/>
                  </a:outerShdw>
                </a:effectLst>
              </a:rPr>
              <a:t>matrix</a:t>
            </a:r>
            <a:endParaRPr lang="hu-HU" b="1" dirty="0" smtClean="0">
              <a:solidFill>
                <a:srgbClr val="FFFF00"/>
              </a:solidFill>
              <a:effectLst>
                <a:outerShdw blurRad="38100" dist="38100" dir="2700000" algn="tl">
                  <a:srgbClr val="000000"/>
                </a:outerShdw>
              </a:effectLst>
            </a:endParaRPr>
          </a:p>
        </p:txBody>
      </p:sp>
      <p:sp>
        <p:nvSpPr>
          <p:cNvPr id="11267" name="Rectangle 3"/>
          <p:cNvSpPr>
            <a:spLocks noGrp="1" noChangeArrowheads="1"/>
          </p:cNvSpPr>
          <p:nvPr>
            <p:ph idx="1"/>
          </p:nvPr>
        </p:nvSpPr>
        <p:spPr>
          <a:ln>
            <a:solidFill>
              <a:srgbClr val="FFFF00"/>
            </a:solidFill>
            <a:miter lim="800000"/>
            <a:headEnd/>
            <a:tailEnd/>
          </a:ln>
        </p:spPr>
        <p:txBody>
          <a:bodyPr/>
          <a:lstStyle/>
          <a:p>
            <a:pPr eaLnBrk="1" hangingPunct="1"/>
            <a:r>
              <a:rPr lang="hu-HU" altLang="hu-HU" b="1" smtClean="0">
                <a:solidFill>
                  <a:srgbClr val="FFFF00"/>
                </a:solidFill>
              </a:rPr>
              <a:t>Proteoglycanes+adhesion molecules</a:t>
            </a:r>
          </a:p>
          <a:p>
            <a:pPr eaLnBrk="1" hangingPunct="1"/>
            <a:endParaRPr lang="hu-HU" altLang="hu-HU" b="1" smtClean="0">
              <a:solidFill>
                <a:srgbClr val="FF3300"/>
              </a:solidFill>
            </a:endParaRPr>
          </a:p>
          <a:p>
            <a:pPr eaLnBrk="1" hangingPunct="1"/>
            <a:r>
              <a:rPr lang="hu-HU" altLang="hu-HU" smtClean="0">
                <a:solidFill>
                  <a:srgbClr val="FFFF00"/>
                </a:solidFill>
              </a:rPr>
              <a:t>filamentuos molecules: 3 dimensional network – gelatinuos material</a:t>
            </a:r>
          </a:p>
          <a:p>
            <a:pPr eaLnBrk="1" hangingPunct="1"/>
            <a:endParaRPr lang="hu-HU" altLang="hu-HU" smtClean="0">
              <a:solidFill>
                <a:srgbClr val="FFFF00"/>
              </a:solidFill>
            </a:endParaRPr>
          </a:p>
          <a:p>
            <a:pPr eaLnBrk="1" hangingPunct="1"/>
            <a:r>
              <a:rPr lang="hu-HU" altLang="hu-HU" smtClean="0">
                <a:solidFill>
                  <a:srgbClr val="FFFF00"/>
                </a:solidFill>
              </a:rPr>
              <a:t> is able to bind large amount of water – flexibility (turgor)</a:t>
            </a:r>
          </a:p>
        </p:txBody>
      </p:sp>
      <p:sp>
        <p:nvSpPr>
          <p:cNvPr id="11268" name="Line 4"/>
          <p:cNvSpPr>
            <a:spLocks noChangeShapeType="1"/>
          </p:cNvSpPr>
          <p:nvPr/>
        </p:nvSpPr>
        <p:spPr bwMode="auto">
          <a:xfrm>
            <a:off x="2555875" y="2636838"/>
            <a:ext cx="0" cy="576262"/>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idx="1"/>
          </p:nvPr>
        </p:nvSpPr>
        <p:spPr>
          <a:xfrm>
            <a:off x="685800" y="620713"/>
            <a:ext cx="7847013" cy="6048375"/>
          </a:xfrm>
        </p:spPr>
        <p:txBody>
          <a:bodyPr/>
          <a:lstStyle/>
          <a:p>
            <a:pPr eaLnBrk="1" hangingPunct="1"/>
            <a:r>
              <a:rPr lang="hu-HU" altLang="hu-HU" b="1" smtClean="0">
                <a:solidFill>
                  <a:srgbClr val="FFFF00"/>
                </a:solidFill>
              </a:rPr>
              <a:t>Proteoglycan</a:t>
            </a:r>
          </a:p>
        </p:txBody>
      </p:sp>
      <p:sp>
        <p:nvSpPr>
          <p:cNvPr id="12291" name="Line 4"/>
          <p:cNvSpPr>
            <a:spLocks noChangeShapeType="1"/>
          </p:cNvSpPr>
          <p:nvPr/>
        </p:nvSpPr>
        <p:spPr bwMode="auto">
          <a:xfrm>
            <a:off x="4140200" y="2060575"/>
            <a:ext cx="0" cy="295275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2292" name="Freeform 5"/>
          <p:cNvSpPr>
            <a:spLocks/>
          </p:cNvSpPr>
          <p:nvPr/>
        </p:nvSpPr>
        <p:spPr bwMode="auto">
          <a:xfrm>
            <a:off x="4140200" y="5013325"/>
            <a:ext cx="1588" cy="215900"/>
          </a:xfrm>
          <a:custGeom>
            <a:avLst/>
            <a:gdLst>
              <a:gd name="T0" fmla="*/ 0 w 1"/>
              <a:gd name="T1" fmla="*/ 0 h 136"/>
              <a:gd name="T2" fmla="*/ 0 w 1"/>
              <a:gd name="T3" fmla="*/ 2147483646 h 136"/>
              <a:gd name="T4" fmla="*/ 0 60000 65536"/>
              <a:gd name="T5" fmla="*/ 0 60000 65536"/>
              <a:gd name="T6" fmla="*/ 0 w 1"/>
              <a:gd name="T7" fmla="*/ 0 h 136"/>
              <a:gd name="T8" fmla="*/ 1 w 1"/>
              <a:gd name="T9" fmla="*/ 136 h 136"/>
            </a:gdLst>
            <a:ahLst/>
            <a:cxnLst>
              <a:cxn ang="T4">
                <a:pos x="T0" y="T1"/>
              </a:cxn>
              <a:cxn ang="T5">
                <a:pos x="T2" y="T3"/>
              </a:cxn>
            </a:cxnLst>
            <a:rect l="T6" t="T7" r="T8" b="T9"/>
            <a:pathLst>
              <a:path w="1" h="136">
                <a:moveTo>
                  <a:pt x="0" y="0"/>
                </a:moveTo>
                <a:cubicBezTo>
                  <a:pt x="0" y="38"/>
                  <a:pt x="0" y="76"/>
                  <a:pt x="0" y="136"/>
                </a:cubicBezTo>
              </a:path>
            </a:pathLst>
          </a:custGeom>
          <a:noFill/>
          <a:ln w="38100" cmpd="sng">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12293" name="Freeform 8"/>
          <p:cNvSpPr>
            <a:spLocks/>
          </p:cNvSpPr>
          <p:nvPr/>
        </p:nvSpPr>
        <p:spPr bwMode="auto">
          <a:xfrm>
            <a:off x="4125913" y="5138738"/>
            <a:ext cx="52387" cy="327025"/>
          </a:xfrm>
          <a:custGeom>
            <a:avLst/>
            <a:gdLst>
              <a:gd name="T0" fmla="*/ 2147483646 w 33"/>
              <a:gd name="T1" fmla="*/ 0 h 206"/>
              <a:gd name="T2" fmla="*/ 2147483646 w 33"/>
              <a:gd name="T3" fmla="*/ 2147483646 h 206"/>
              <a:gd name="T4" fmla="*/ 2147483646 w 33"/>
              <a:gd name="T5" fmla="*/ 0 h 206"/>
              <a:gd name="T6" fmla="*/ 0 60000 65536"/>
              <a:gd name="T7" fmla="*/ 0 60000 65536"/>
              <a:gd name="T8" fmla="*/ 0 60000 65536"/>
              <a:gd name="T9" fmla="*/ 0 w 33"/>
              <a:gd name="T10" fmla="*/ 0 h 206"/>
              <a:gd name="T11" fmla="*/ 33 w 33"/>
              <a:gd name="T12" fmla="*/ 206 h 206"/>
            </a:gdLst>
            <a:ahLst/>
            <a:cxnLst>
              <a:cxn ang="T6">
                <a:pos x="T0" y="T1"/>
              </a:cxn>
              <a:cxn ang="T7">
                <a:pos x="T2" y="T3"/>
              </a:cxn>
              <a:cxn ang="T8">
                <a:pos x="T4" y="T5"/>
              </a:cxn>
            </a:cxnLst>
            <a:rect l="T9" t="T10" r="T11" b="T12"/>
            <a:pathLst>
              <a:path w="33" h="206">
                <a:moveTo>
                  <a:pt x="23" y="0"/>
                </a:moveTo>
                <a:cubicBezTo>
                  <a:pt x="17" y="18"/>
                  <a:pt x="0" y="36"/>
                  <a:pt x="4" y="55"/>
                </a:cubicBezTo>
                <a:cubicBezTo>
                  <a:pt x="33" y="206"/>
                  <a:pt x="23" y="189"/>
                  <a:pt x="23" y="0"/>
                </a:cubicBezTo>
                <a:close/>
              </a:path>
            </a:pathLst>
          </a:custGeom>
          <a:solidFill>
            <a:schemeClr val="accent1"/>
          </a:solidFill>
          <a:ln w="9525">
            <a:solidFill>
              <a:srgbClr val="FFFF00"/>
            </a:solidFill>
            <a:round/>
            <a:headEnd/>
            <a:tailEnd/>
          </a:ln>
        </p:spPr>
        <p:txBody>
          <a:bodyPr/>
          <a:lstStyle/>
          <a:p>
            <a:endParaRPr lang="hu-HU"/>
          </a:p>
        </p:txBody>
      </p:sp>
      <p:sp>
        <p:nvSpPr>
          <p:cNvPr id="12294" name="Freeform 9"/>
          <p:cNvSpPr>
            <a:spLocks/>
          </p:cNvSpPr>
          <p:nvPr/>
        </p:nvSpPr>
        <p:spPr bwMode="auto">
          <a:xfrm>
            <a:off x="3773488" y="5016500"/>
            <a:ext cx="492125" cy="658813"/>
          </a:xfrm>
          <a:custGeom>
            <a:avLst/>
            <a:gdLst>
              <a:gd name="T0" fmla="*/ 2147483646 w 310"/>
              <a:gd name="T1" fmla="*/ 2147483646 h 415"/>
              <a:gd name="T2" fmla="*/ 2147483646 w 310"/>
              <a:gd name="T3" fmla="*/ 2147483646 h 415"/>
              <a:gd name="T4" fmla="*/ 2147483646 w 310"/>
              <a:gd name="T5" fmla="*/ 2147483646 h 415"/>
              <a:gd name="T6" fmla="*/ 2147483646 w 310"/>
              <a:gd name="T7" fmla="*/ 2147483646 h 415"/>
              <a:gd name="T8" fmla="*/ 2147483646 w 310"/>
              <a:gd name="T9" fmla="*/ 2147483646 h 415"/>
              <a:gd name="T10" fmla="*/ 0 w 310"/>
              <a:gd name="T11" fmla="*/ 2147483646 h 415"/>
              <a:gd name="T12" fmla="*/ 0 60000 65536"/>
              <a:gd name="T13" fmla="*/ 0 60000 65536"/>
              <a:gd name="T14" fmla="*/ 0 60000 65536"/>
              <a:gd name="T15" fmla="*/ 0 60000 65536"/>
              <a:gd name="T16" fmla="*/ 0 60000 65536"/>
              <a:gd name="T17" fmla="*/ 0 60000 65536"/>
              <a:gd name="T18" fmla="*/ 0 w 310"/>
              <a:gd name="T19" fmla="*/ 0 h 415"/>
              <a:gd name="T20" fmla="*/ 310 w 310"/>
              <a:gd name="T21" fmla="*/ 415 h 415"/>
            </a:gdLst>
            <a:ahLst/>
            <a:cxnLst>
              <a:cxn ang="T12">
                <a:pos x="T0" y="T1"/>
              </a:cxn>
              <a:cxn ang="T13">
                <a:pos x="T2" y="T3"/>
              </a:cxn>
              <a:cxn ang="T14">
                <a:pos x="T4" y="T5"/>
              </a:cxn>
              <a:cxn ang="T15">
                <a:pos x="T6" y="T7"/>
              </a:cxn>
              <a:cxn ang="T16">
                <a:pos x="T8" y="T9"/>
              </a:cxn>
              <a:cxn ang="T17">
                <a:pos x="T10" y="T11"/>
              </a:cxn>
            </a:cxnLst>
            <a:rect l="T18" t="T19" r="T20" b="T21"/>
            <a:pathLst>
              <a:path w="310" h="415">
                <a:moveTo>
                  <a:pt x="238" y="122"/>
                </a:moveTo>
                <a:cubicBezTo>
                  <a:pt x="167" y="232"/>
                  <a:pt x="310" y="0"/>
                  <a:pt x="210" y="369"/>
                </a:cubicBezTo>
                <a:cubicBezTo>
                  <a:pt x="205" y="387"/>
                  <a:pt x="156" y="387"/>
                  <a:pt x="156" y="387"/>
                </a:cubicBezTo>
                <a:cubicBezTo>
                  <a:pt x="128" y="415"/>
                  <a:pt x="142" y="411"/>
                  <a:pt x="92" y="397"/>
                </a:cubicBezTo>
                <a:cubicBezTo>
                  <a:pt x="73" y="392"/>
                  <a:pt x="37" y="378"/>
                  <a:pt x="37" y="378"/>
                </a:cubicBezTo>
                <a:cubicBezTo>
                  <a:pt x="15" y="357"/>
                  <a:pt x="24" y="366"/>
                  <a:pt x="0" y="351"/>
                </a:cubicBezTo>
              </a:path>
            </a:pathLst>
          </a:custGeom>
          <a:noFill/>
          <a:ln w="38100" cmpd="sng">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12295" name="Line 10"/>
          <p:cNvSpPr>
            <a:spLocks noChangeShapeType="1"/>
          </p:cNvSpPr>
          <p:nvPr/>
        </p:nvSpPr>
        <p:spPr bwMode="auto">
          <a:xfrm>
            <a:off x="4140200" y="2565400"/>
            <a:ext cx="1008063"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2296" name="Line 11"/>
          <p:cNvSpPr>
            <a:spLocks noChangeShapeType="1"/>
          </p:cNvSpPr>
          <p:nvPr/>
        </p:nvSpPr>
        <p:spPr bwMode="auto">
          <a:xfrm>
            <a:off x="4140200" y="2852738"/>
            <a:ext cx="1008063"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2297" name="Line 12"/>
          <p:cNvSpPr>
            <a:spLocks noChangeShapeType="1"/>
          </p:cNvSpPr>
          <p:nvPr/>
        </p:nvSpPr>
        <p:spPr bwMode="auto">
          <a:xfrm>
            <a:off x="4140200" y="3141663"/>
            <a:ext cx="1008063"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2298" name="Line 13"/>
          <p:cNvSpPr>
            <a:spLocks noChangeShapeType="1"/>
          </p:cNvSpPr>
          <p:nvPr/>
        </p:nvSpPr>
        <p:spPr bwMode="auto">
          <a:xfrm>
            <a:off x="4140200" y="3429000"/>
            <a:ext cx="1008063"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2299" name="Line 14"/>
          <p:cNvSpPr>
            <a:spLocks noChangeShapeType="1"/>
          </p:cNvSpPr>
          <p:nvPr/>
        </p:nvSpPr>
        <p:spPr bwMode="auto">
          <a:xfrm>
            <a:off x="4140200" y="3716338"/>
            <a:ext cx="1008063"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2300" name="Line 15"/>
          <p:cNvSpPr>
            <a:spLocks noChangeShapeType="1"/>
          </p:cNvSpPr>
          <p:nvPr/>
        </p:nvSpPr>
        <p:spPr bwMode="auto">
          <a:xfrm>
            <a:off x="4140200" y="4005263"/>
            <a:ext cx="1008063"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2301" name="Line 16"/>
          <p:cNvSpPr>
            <a:spLocks noChangeShapeType="1"/>
          </p:cNvSpPr>
          <p:nvPr/>
        </p:nvSpPr>
        <p:spPr bwMode="auto">
          <a:xfrm>
            <a:off x="4140200" y="4292600"/>
            <a:ext cx="1008063"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2302" name="Line 17"/>
          <p:cNvSpPr>
            <a:spLocks noChangeShapeType="1"/>
          </p:cNvSpPr>
          <p:nvPr/>
        </p:nvSpPr>
        <p:spPr bwMode="auto">
          <a:xfrm>
            <a:off x="4140200" y="4581525"/>
            <a:ext cx="1008063"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2303" name="Line 18"/>
          <p:cNvSpPr>
            <a:spLocks noChangeShapeType="1"/>
          </p:cNvSpPr>
          <p:nvPr/>
        </p:nvSpPr>
        <p:spPr bwMode="auto">
          <a:xfrm>
            <a:off x="4140200" y="2349500"/>
            <a:ext cx="1008063"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2304" name="Line 19"/>
          <p:cNvSpPr>
            <a:spLocks noChangeShapeType="1"/>
          </p:cNvSpPr>
          <p:nvPr/>
        </p:nvSpPr>
        <p:spPr bwMode="auto">
          <a:xfrm>
            <a:off x="3132138" y="2349500"/>
            <a:ext cx="1008062"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2305" name="Line 20"/>
          <p:cNvSpPr>
            <a:spLocks noChangeShapeType="1"/>
          </p:cNvSpPr>
          <p:nvPr/>
        </p:nvSpPr>
        <p:spPr bwMode="auto">
          <a:xfrm>
            <a:off x="3132138" y="2565400"/>
            <a:ext cx="1008062"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2306" name="Line 21"/>
          <p:cNvSpPr>
            <a:spLocks noChangeShapeType="1"/>
          </p:cNvSpPr>
          <p:nvPr/>
        </p:nvSpPr>
        <p:spPr bwMode="auto">
          <a:xfrm>
            <a:off x="3132138" y="2852738"/>
            <a:ext cx="1008062"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2307" name="Line 22"/>
          <p:cNvSpPr>
            <a:spLocks noChangeShapeType="1"/>
          </p:cNvSpPr>
          <p:nvPr/>
        </p:nvSpPr>
        <p:spPr bwMode="auto">
          <a:xfrm>
            <a:off x="3132138" y="3141663"/>
            <a:ext cx="1008062"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2308" name="Line 23"/>
          <p:cNvSpPr>
            <a:spLocks noChangeShapeType="1"/>
          </p:cNvSpPr>
          <p:nvPr/>
        </p:nvSpPr>
        <p:spPr bwMode="auto">
          <a:xfrm>
            <a:off x="3132138" y="3429000"/>
            <a:ext cx="1008062"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2309" name="Line 24"/>
          <p:cNvSpPr>
            <a:spLocks noChangeShapeType="1"/>
          </p:cNvSpPr>
          <p:nvPr/>
        </p:nvSpPr>
        <p:spPr bwMode="auto">
          <a:xfrm>
            <a:off x="3132138" y="3716338"/>
            <a:ext cx="1008062"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2310" name="Line 25"/>
          <p:cNvSpPr>
            <a:spLocks noChangeShapeType="1"/>
          </p:cNvSpPr>
          <p:nvPr/>
        </p:nvSpPr>
        <p:spPr bwMode="auto">
          <a:xfrm>
            <a:off x="3132138" y="4005263"/>
            <a:ext cx="1008062"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2311" name="Line 26"/>
          <p:cNvSpPr>
            <a:spLocks noChangeShapeType="1"/>
          </p:cNvSpPr>
          <p:nvPr/>
        </p:nvSpPr>
        <p:spPr bwMode="auto">
          <a:xfrm>
            <a:off x="3132138" y="4292600"/>
            <a:ext cx="1008062"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2312" name="Line 27"/>
          <p:cNvSpPr>
            <a:spLocks noChangeShapeType="1"/>
          </p:cNvSpPr>
          <p:nvPr/>
        </p:nvSpPr>
        <p:spPr bwMode="auto">
          <a:xfrm>
            <a:off x="3132138" y="4581525"/>
            <a:ext cx="1008062"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2313" name="Text Box 29"/>
          <p:cNvSpPr txBox="1">
            <a:spLocks noChangeArrowheads="1"/>
          </p:cNvSpPr>
          <p:nvPr/>
        </p:nvSpPr>
        <p:spPr bwMode="auto">
          <a:xfrm>
            <a:off x="6311900" y="4976813"/>
            <a:ext cx="15732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hu-HU" altLang="hu-HU" sz="2000" b="1">
                <a:solidFill>
                  <a:srgbClr val="FFFF00"/>
                </a:solidFill>
              </a:rPr>
              <a:t>Core protein</a:t>
            </a:r>
          </a:p>
        </p:txBody>
      </p:sp>
      <p:sp>
        <p:nvSpPr>
          <p:cNvPr id="12314" name="Line 30"/>
          <p:cNvSpPr>
            <a:spLocks noChangeShapeType="1"/>
          </p:cNvSpPr>
          <p:nvPr/>
        </p:nvSpPr>
        <p:spPr bwMode="auto">
          <a:xfrm>
            <a:off x="4213225" y="4941888"/>
            <a:ext cx="2087563" cy="215900"/>
          </a:xfrm>
          <a:prstGeom prst="line">
            <a:avLst/>
          </a:prstGeom>
          <a:noFill/>
          <a:ln w="38100">
            <a:solidFill>
              <a:srgbClr val="FFFF00"/>
            </a:solidFill>
            <a:round/>
            <a:headEnd type="triangle" w="med" len="med"/>
            <a:tailEnd/>
          </a:ln>
          <a:extLst>
            <a:ext uri="{909E8E84-426E-40DD-AFC4-6F175D3DCCD1}">
              <a14:hiddenFill xmlns:a14="http://schemas.microsoft.com/office/drawing/2010/main">
                <a:noFill/>
              </a14:hiddenFill>
            </a:ext>
          </a:extLst>
        </p:spPr>
        <p:txBody>
          <a:bodyPr/>
          <a:lstStyle/>
          <a:p>
            <a:endParaRPr lang="hu-HU"/>
          </a:p>
        </p:txBody>
      </p:sp>
      <p:sp>
        <p:nvSpPr>
          <p:cNvPr id="12315" name="Line 31"/>
          <p:cNvSpPr>
            <a:spLocks noChangeShapeType="1"/>
          </p:cNvSpPr>
          <p:nvPr/>
        </p:nvSpPr>
        <p:spPr bwMode="auto">
          <a:xfrm>
            <a:off x="5005388" y="2852738"/>
            <a:ext cx="1511300" cy="647700"/>
          </a:xfrm>
          <a:prstGeom prst="line">
            <a:avLst/>
          </a:prstGeom>
          <a:noFill/>
          <a:ln w="38100">
            <a:solidFill>
              <a:srgbClr val="FFFF00"/>
            </a:solidFill>
            <a:round/>
            <a:headEnd type="triangle" w="med" len="med"/>
            <a:tailEnd/>
          </a:ln>
          <a:extLst>
            <a:ext uri="{909E8E84-426E-40DD-AFC4-6F175D3DCCD1}">
              <a14:hiddenFill xmlns:a14="http://schemas.microsoft.com/office/drawing/2010/main">
                <a:noFill/>
              </a14:hiddenFill>
            </a:ext>
          </a:extLst>
        </p:spPr>
        <p:txBody>
          <a:bodyPr/>
          <a:lstStyle/>
          <a:p>
            <a:endParaRPr lang="hu-HU"/>
          </a:p>
        </p:txBody>
      </p:sp>
      <p:sp>
        <p:nvSpPr>
          <p:cNvPr id="12316" name="Line 32"/>
          <p:cNvSpPr>
            <a:spLocks noChangeShapeType="1"/>
          </p:cNvSpPr>
          <p:nvPr/>
        </p:nvSpPr>
        <p:spPr bwMode="auto">
          <a:xfrm flipV="1">
            <a:off x="5148263" y="3716338"/>
            <a:ext cx="1439862" cy="504825"/>
          </a:xfrm>
          <a:prstGeom prst="line">
            <a:avLst/>
          </a:prstGeom>
          <a:noFill/>
          <a:ln w="38100">
            <a:solidFill>
              <a:srgbClr val="FFFF00"/>
            </a:solidFill>
            <a:round/>
            <a:headEnd type="triangle" w="med" len="med"/>
            <a:tailEnd/>
          </a:ln>
          <a:extLst>
            <a:ext uri="{909E8E84-426E-40DD-AFC4-6F175D3DCCD1}">
              <a14:hiddenFill xmlns:a14="http://schemas.microsoft.com/office/drawing/2010/main">
                <a:noFill/>
              </a14:hiddenFill>
            </a:ext>
          </a:extLst>
        </p:spPr>
        <p:txBody>
          <a:bodyPr/>
          <a:lstStyle/>
          <a:p>
            <a:endParaRPr lang="hu-HU"/>
          </a:p>
        </p:txBody>
      </p:sp>
      <p:sp>
        <p:nvSpPr>
          <p:cNvPr id="12317" name="Text Box 33"/>
          <p:cNvSpPr txBox="1">
            <a:spLocks noChangeArrowheads="1"/>
          </p:cNvSpPr>
          <p:nvPr/>
        </p:nvSpPr>
        <p:spPr bwMode="auto">
          <a:xfrm>
            <a:off x="6588125" y="3392488"/>
            <a:ext cx="1655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2000" b="1">
                <a:solidFill>
                  <a:srgbClr val="FFFF00"/>
                </a:solidFill>
              </a:rPr>
              <a:t>GAG chains</a:t>
            </a:r>
          </a:p>
        </p:txBody>
      </p:sp>
      <p:sp>
        <p:nvSpPr>
          <p:cNvPr id="12318" name="Freeform 34"/>
          <p:cNvSpPr>
            <a:spLocks/>
          </p:cNvSpPr>
          <p:nvPr/>
        </p:nvSpPr>
        <p:spPr bwMode="auto">
          <a:xfrm>
            <a:off x="2484438" y="5516563"/>
            <a:ext cx="3455987" cy="360362"/>
          </a:xfrm>
          <a:custGeom>
            <a:avLst/>
            <a:gdLst>
              <a:gd name="T0" fmla="*/ 0 w 2177"/>
              <a:gd name="T1" fmla="*/ 2147483646 h 227"/>
              <a:gd name="T2" fmla="*/ 2147483646 w 2177"/>
              <a:gd name="T3" fmla="*/ 0 h 227"/>
              <a:gd name="T4" fmla="*/ 0 60000 65536"/>
              <a:gd name="T5" fmla="*/ 0 60000 65536"/>
              <a:gd name="T6" fmla="*/ 0 w 2177"/>
              <a:gd name="T7" fmla="*/ 0 h 227"/>
              <a:gd name="T8" fmla="*/ 2177 w 2177"/>
              <a:gd name="T9" fmla="*/ 227 h 227"/>
            </a:gdLst>
            <a:ahLst/>
            <a:cxnLst>
              <a:cxn ang="T4">
                <a:pos x="T0" y="T1"/>
              </a:cxn>
              <a:cxn ang="T5">
                <a:pos x="T2" y="T3"/>
              </a:cxn>
            </a:cxnLst>
            <a:rect l="T6" t="T7" r="T8" b="T9"/>
            <a:pathLst>
              <a:path w="2177" h="227">
                <a:moveTo>
                  <a:pt x="0" y="227"/>
                </a:moveTo>
                <a:cubicBezTo>
                  <a:pt x="903" y="132"/>
                  <a:pt x="1807" y="38"/>
                  <a:pt x="2177" y="0"/>
                </a:cubicBezTo>
              </a:path>
            </a:pathLst>
          </a:custGeom>
          <a:noFill/>
          <a:ln w="57150" cmpd="sng">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12319" name="Line 35"/>
          <p:cNvSpPr>
            <a:spLocks noChangeShapeType="1"/>
          </p:cNvSpPr>
          <p:nvPr/>
        </p:nvSpPr>
        <p:spPr bwMode="auto">
          <a:xfrm>
            <a:off x="1979613" y="5589588"/>
            <a:ext cx="1223962" cy="144462"/>
          </a:xfrm>
          <a:prstGeom prst="line">
            <a:avLst/>
          </a:prstGeom>
          <a:noFill/>
          <a:ln w="952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12320" name="Text Box 36"/>
          <p:cNvSpPr txBox="1">
            <a:spLocks noChangeArrowheads="1"/>
          </p:cNvSpPr>
          <p:nvPr/>
        </p:nvSpPr>
        <p:spPr bwMode="auto">
          <a:xfrm>
            <a:off x="611188" y="5175250"/>
            <a:ext cx="17287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2000" b="1">
                <a:solidFill>
                  <a:schemeClr val="accent1"/>
                </a:solidFill>
              </a:rPr>
              <a:t>hyaluronic acid</a:t>
            </a:r>
          </a:p>
        </p:txBody>
      </p:sp>
      <p:sp>
        <p:nvSpPr>
          <p:cNvPr id="12321" name="Freeform 38"/>
          <p:cNvSpPr>
            <a:spLocks/>
          </p:cNvSpPr>
          <p:nvPr/>
        </p:nvSpPr>
        <p:spPr bwMode="auto">
          <a:xfrm>
            <a:off x="4151313" y="5240338"/>
            <a:ext cx="565150" cy="384175"/>
          </a:xfrm>
          <a:custGeom>
            <a:avLst/>
            <a:gdLst>
              <a:gd name="T0" fmla="*/ 2147483646 w 356"/>
              <a:gd name="T1" fmla="*/ 0 h 242"/>
              <a:gd name="T2" fmla="*/ 2147483646 w 356"/>
              <a:gd name="T3" fmla="*/ 2147483646 h 242"/>
              <a:gd name="T4" fmla="*/ 2147483646 w 356"/>
              <a:gd name="T5" fmla="*/ 2147483646 h 242"/>
              <a:gd name="T6" fmla="*/ 2147483646 w 356"/>
              <a:gd name="T7" fmla="*/ 2147483646 h 242"/>
              <a:gd name="T8" fmla="*/ 2147483646 w 356"/>
              <a:gd name="T9" fmla="*/ 2147483646 h 242"/>
              <a:gd name="T10" fmla="*/ 2147483646 w 356"/>
              <a:gd name="T11" fmla="*/ 2147483646 h 242"/>
              <a:gd name="T12" fmla="*/ 2147483646 w 356"/>
              <a:gd name="T13" fmla="*/ 2147483646 h 242"/>
              <a:gd name="T14" fmla="*/ 2147483646 w 356"/>
              <a:gd name="T15" fmla="*/ 2147483646 h 242"/>
              <a:gd name="T16" fmla="*/ 2147483646 w 356"/>
              <a:gd name="T17" fmla="*/ 2147483646 h 2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6"/>
              <a:gd name="T28" fmla="*/ 0 h 242"/>
              <a:gd name="T29" fmla="*/ 356 w 356"/>
              <a:gd name="T30" fmla="*/ 242 h 2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6" h="242">
                <a:moveTo>
                  <a:pt x="18" y="0"/>
                </a:moveTo>
                <a:cubicBezTo>
                  <a:pt x="3" y="45"/>
                  <a:pt x="0" y="42"/>
                  <a:pt x="18" y="109"/>
                </a:cubicBezTo>
                <a:cubicBezTo>
                  <a:pt x="24" y="131"/>
                  <a:pt x="67" y="152"/>
                  <a:pt x="82" y="164"/>
                </a:cubicBezTo>
                <a:cubicBezTo>
                  <a:pt x="126" y="201"/>
                  <a:pt x="161" y="225"/>
                  <a:pt x="219" y="237"/>
                </a:cubicBezTo>
                <a:cubicBezTo>
                  <a:pt x="341" y="226"/>
                  <a:pt x="299" y="242"/>
                  <a:pt x="356" y="182"/>
                </a:cubicBezTo>
                <a:cubicBezTo>
                  <a:pt x="352" y="158"/>
                  <a:pt x="356" y="123"/>
                  <a:pt x="329" y="109"/>
                </a:cubicBezTo>
                <a:cubicBezTo>
                  <a:pt x="303" y="96"/>
                  <a:pt x="274" y="91"/>
                  <a:pt x="247" y="82"/>
                </a:cubicBezTo>
                <a:cubicBezTo>
                  <a:pt x="238" y="79"/>
                  <a:pt x="219" y="73"/>
                  <a:pt x="219" y="73"/>
                </a:cubicBezTo>
                <a:cubicBezTo>
                  <a:pt x="161" y="82"/>
                  <a:pt x="183" y="82"/>
                  <a:pt x="155" y="91"/>
                </a:cubicBezTo>
              </a:path>
            </a:pathLst>
          </a:custGeom>
          <a:noFill/>
          <a:ln w="38100" cmpd="sng">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12322" name="Line 39"/>
          <p:cNvSpPr>
            <a:spLocks noChangeShapeType="1"/>
          </p:cNvSpPr>
          <p:nvPr/>
        </p:nvSpPr>
        <p:spPr bwMode="auto">
          <a:xfrm>
            <a:off x="4716463" y="5589588"/>
            <a:ext cx="1368425" cy="503237"/>
          </a:xfrm>
          <a:prstGeom prst="line">
            <a:avLst/>
          </a:prstGeom>
          <a:noFill/>
          <a:ln w="38100">
            <a:solidFill>
              <a:srgbClr val="FFFF00"/>
            </a:solidFill>
            <a:round/>
            <a:headEnd type="triangle" w="med" len="med"/>
            <a:tailEnd/>
          </a:ln>
          <a:extLst>
            <a:ext uri="{909E8E84-426E-40DD-AFC4-6F175D3DCCD1}">
              <a14:hiddenFill xmlns:a14="http://schemas.microsoft.com/office/drawing/2010/main">
                <a:noFill/>
              </a14:hiddenFill>
            </a:ext>
          </a:extLst>
        </p:spPr>
        <p:txBody>
          <a:bodyPr/>
          <a:lstStyle/>
          <a:p>
            <a:endParaRPr lang="hu-HU"/>
          </a:p>
        </p:txBody>
      </p:sp>
      <p:sp>
        <p:nvSpPr>
          <p:cNvPr id="12323" name="Text Box 40"/>
          <p:cNvSpPr txBox="1">
            <a:spLocks noChangeArrowheads="1"/>
          </p:cNvSpPr>
          <p:nvPr/>
        </p:nvSpPr>
        <p:spPr bwMode="auto">
          <a:xfrm>
            <a:off x="6084888" y="5942013"/>
            <a:ext cx="20161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1800" b="1">
                <a:solidFill>
                  <a:srgbClr val="FFFF00"/>
                </a:solidFill>
              </a:rPr>
              <a:t>link protein</a:t>
            </a:r>
          </a:p>
        </p:txBody>
      </p:sp>
      <p:sp>
        <p:nvSpPr>
          <p:cNvPr id="12324" name="AutoShape 41"/>
          <p:cNvSpPr>
            <a:spLocks/>
          </p:cNvSpPr>
          <p:nvPr/>
        </p:nvSpPr>
        <p:spPr bwMode="auto">
          <a:xfrm>
            <a:off x="3348038" y="5157788"/>
            <a:ext cx="358775" cy="503237"/>
          </a:xfrm>
          <a:prstGeom prst="leftBracket">
            <a:avLst>
              <a:gd name="adj" fmla="val 11689"/>
            </a:avLst>
          </a:pr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hu-HU" altLang="hu-HU" sz="2400">
              <a:solidFill>
                <a:srgbClr val="FF3300"/>
              </a:solidFill>
            </a:endParaRPr>
          </a:p>
        </p:txBody>
      </p:sp>
      <p:sp>
        <p:nvSpPr>
          <p:cNvPr id="12325" name="Line 42"/>
          <p:cNvSpPr>
            <a:spLocks noChangeShapeType="1"/>
          </p:cNvSpPr>
          <p:nvPr/>
        </p:nvSpPr>
        <p:spPr bwMode="auto">
          <a:xfrm>
            <a:off x="2195513" y="4797425"/>
            <a:ext cx="1081087" cy="576263"/>
          </a:xfrm>
          <a:prstGeom prst="line">
            <a:avLst/>
          </a:prstGeom>
          <a:noFill/>
          <a:ln w="2857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12326" name="Text Box 43"/>
          <p:cNvSpPr txBox="1">
            <a:spLocks noChangeArrowheads="1"/>
          </p:cNvSpPr>
          <p:nvPr/>
        </p:nvSpPr>
        <p:spPr bwMode="auto">
          <a:xfrm>
            <a:off x="755650" y="4400550"/>
            <a:ext cx="2232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2000">
                <a:solidFill>
                  <a:schemeClr val="hlink"/>
                </a:solidFill>
              </a:rPr>
              <a:t>HA-binding region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685800" y="333375"/>
            <a:ext cx="7772400" cy="1143000"/>
          </a:xfrm>
        </p:spPr>
        <p:txBody>
          <a:bodyPr/>
          <a:lstStyle/>
          <a:p>
            <a:pPr eaLnBrk="1" hangingPunct="1">
              <a:defRPr/>
            </a:pPr>
            <a:r>
              <a:rPr lang="hu-HU" b="1" dirty="0" err="1" smtClean="0">
                <a:solidFill>
                  <a:srgbClr val="FFFF00"/>
                </a:solidFill>
                <a:effectLst>
                  <a:outerShdw blurRad="38100" dist="38100" dir="2700000" algn="tl">
                    <a:srgbClr val="000000"/>
                  </a:outerShdw>
                </a:effectLst>
              </a:rPr>
              <a:t>Proteoglycanes</a:t>
            </a:r>
            <a:endParaRPr lang="hu-HU" b="1" dirty="0" smtClean="0">
              <a:solidFill>
                <a:srgbClr val="FFFF00"/>
              </a:solidFill>
              <a:effectLst>
                <a:outerShdw blurRad="38100" dist="38100" dir="2700000" algn="tl">
                  <a:srgbClr val="000000"/>
                </a:outerShdw>
              </a:effectLst>
            </a:endParaRPr>
          </a:p>
        </p:txBody>
      </p:sp>
      <p:sp>
        <p:nvSpPr>
          <p:cNvPr id="13315" name="Rectangle 3"/>
          <p:cNvSpPr>
            <a:spLocks noGrp="1" noChangeArrowheads="1"/>
          </p:cNvSpPr>
          <p:nvPr>
            <p:ph idx="1"/>
          </p:nvPr>
        </p:nvSpPr>
        <p:spPr/>
        <p:txBody>
          <a:bodyPr/>
          <a:lstStyle/>
          <a:p>
            <a:pPr eaLnBrk="1" hangingPunct="1">
              <a:lnSpc>
                <a:spcPct val="80000"/>
              </a:lnSpc>
            </a:pPr>
            <a:r>
              <a:rPr lang="hu-HU" altLang="hu-HU" sz="2400" b="1" smtClean="0">
                <a:solidFill>
                  <a:srgbClr val="FFFF00"/>
                </a:solidFill>
              </a:rPr>
              <a:t>Membrane-proteoglycanes:</a:t>
            </a:r>
          </a:p>
          <a:p>
            <a:pPr lvl="1" eaLnBrk="1" hangingPunct="1">
              <a:lnSpc>
                <a:spcPct val="80000"/>
              </a:lnSpc>
            </a:pPr>
            <a:r>
              <a:rPr lang="hu-HU" altLang="hu-HU" sz="2000" smtClean="0">
                <a:solidFill>
                  <a:srgbClr val="FFFF00"/>
                </a:solidFill>
              </a:rPr>
              <a:t>Syndecan</a:t>
            </a:r>
          </a:p>
          <a:p>
            <a:pPr lvl="1" eaLnBrk="1" hangingPunct="1">
              <a:lnSpc>
                <a:spcPct val="80000"/>
              </a:lnSpc>
            </a:pPr>
            <a:r>
              <a:rPr lang="hu-HU" altLang="hu-HU" sz="2000" smtClean="0">
                <a:solidFill>
                  <a:srgbClr val="FFFF00"/>
                </a:solidFill>
              </a:rPr>
              <a:t>CD44</a:t>
            </a:r>
          </a:p>
          <a:p>
            <a:pPr lvl="1" eaLnBrk="1" hangingPunct="1">
              <a:lnSpc>
                <a:spcPct val="80000"/>
              </a:lnSpc>
            </a:pPr>
            <a:r>
              <a:rPr lang="hu-HU" altLang="hu-HU" sz="2000" smtClean="0">
                <a:solidFill>
                  <a:srgbClr val="FFFF00"/>
                </a:solidFill>
              </a:rPr>
              <a:t>Trombomodulin</a:t>
            </a:r>
          </a:p>
          <a:p>
            <a:pPr lvl="1" eaLnBrk="1" hangingPunct="1">
              <a:lnSpc>
                <a:spcPct val="80000"/>
              </a:lnSpc>
            </a:pPr>
            <a:endParaRPr lang="hu-HU" altLang="hu-HU" sz="2000" smtClean="0">
              <a:solidFill>
                <a:srgbClr val="FFFF00"/>
              </a:solidFill>
            </a:endParaRPr>
          </a:p>
          <a:p>
            <a:pPr lvl="1" eaLnBrk="1" hangingPunct="1">
              <a:lnSpc>
                <a:spcPct val="80000"/>
              </a:lnSpc>
            </a:pPr>
            <a:endParaRPr lang="hu-HU" altLang="hu-HU" sz="2000" smtClean="0">
              <a:solidFill>
                <a:srgbClr val="FFFF00"/>
              </a:solidFill>
            </a:endParaRPr>
          </a:p>
          <a:p>
            <a:pPr eaLnBrk="1" hangingPunct="1">
              <a:lnSpc>
                <a:spcPct val="80000"/>
              </a:lnSpc>
            </a:pPr>
            <a:r>
              <a:rPr lang="hu-HU" altLang="hu-HU" sz="2400" b="1" smtClean="0">
                <a:solidFill>
                  <a:srgbClr val="FFFF00"/>
                </a:solidFill>
              </a:rPr>
              <a:t>ECM-proteoglycanes:</a:t>
            </a:r>
          </a:p>
          <a:p>
            <a:pPr eaLnBrk="1" hangingPunct="1">
              <a:lnSpc>
                <a:spcPct val="80000"/>
              </a:lnSpc>
              <a:buFontTx/>
              <a:buNone/>
            </a:pPr>
            <a:r>
              <a:rPr lang="hu-HU" altLang="hu-HU" sz="2000" smtClean="0">
                <a:solidFill>
                  <a:srgbClr val="FFFF00"/>
                </a:solidFill>
              </a:rPr>
              <a:t>		decorin</a:t>
            </a:r>
          </a:p>
          <a:p>
            <a:pPr eaLnBrk="1" hangingPunct="1">
              <a:lnSpc>
                <a:spcPct val="80000"/>
              </a:lnSpc>
              <a:buFontTx/>
              <a:buNone/>
            </a:pPr>
            <a:r>
              <a:rPr lang="hu-HU" altLang="hu-HU" sz="2000" smtClean="0">
                <a:solidFill>
                  <a:srgbClr val="FFFF00"/>
                </a:solidFill>
              </a:rPr>
              <a:t>		biglican</a:t>
            </a:r>
          </a:p>
          <a:p>
            <a:pPr eaLnBrk="1" hangingPunct="1">
              <a:lnSpc>
                <a:spcPct val="80000"/>
              </a:lnSpc>
              <a:buFontTx/>
              <a:buNone/>
            </a:pPr>
            <a:r>
              <a:rPr lang="hu-HU" altLang="hu-HU" sz="2000" smtClean="0">
                <a:solidFill>
                  <a:srgbClr val="FFFF00"/>
                </a:solidFill>
              </a:rPr>
              <a:t>		serglycine</a:t>
            </a:r>
          </a:p>
          <a:p>
            <a:pPr eaLnBrk="1" hangingPunct="1">
              <a:lnSpc>
                <a:spcPct val="80000"/>
              </a:lnSpc>
              <a:buFontTx/>
              <a:buNone/>
            </a:pPr>
            <a:r>
              <a:rPr lang="hu-HU" altLang="hu-HU" sz="2000" smtClean="0">
                <a:solidFill>
                  <a:srgbClr val="FFFF00"/>
                </a:solidFill>
              </a:rPr>
              <a:t>		versican</a:t>
            </a:r>
          </a:p>
          <a:p>
            <a:pPr eaLnBrk="1" hangingPunct="1">
              <a:lnSpc>
                <a:spcPct val="80000"/>
              </a:lnSpc>
              <a:buFontTx/>
              <a:buNone/>
            </a:pPr>
            <a:r>
              <a:rPr lang="hu-HU" altLang="hu-HU" sz="2000" smtClean="0">
                <a:solidFill>
                  <a:srgbClr val="FFFF00"/>
                </a:solidFill>
              </a:rPr>
              <a:t>		aggrecan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title"/>
          </p:nvPr>
        </p:nvSpPr>
        <p:spPr>
          <a:xfrm>
            <a:off x="-1692275" y="-171450"/>
            <a:ext cx="8458200" cy="1143000"/>
          </a:xfrm>
        </p:spPr>
        <p:txBody>
          <a:bodyPr/>
          <a:lstStyle/>
          <a:p>
            <a:pPr algn="r" eaLnBrk="1" hangingPunct="1"/>
            <a:r>
              <a:rPr lang="hu-HU" altLang="hu-HU" smtClean="0">
                <a:solidFill>
                  <a:srgbClr val="FFFF00"/>
                </a:solidFill>
              </a:rPr>
              <a:t>Extracellular matrix</a:t>
            </a:r>
          </a:p>
        </p:txBody>
      </p:sp>
      <p:pic>
        <p:nvPicPr>
          <p:cNvPr id="14339" name="Picture 4" descr="alapállomány kic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9438" y="981075"/>
            <a:ext cx="5243512"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1184275" y="198438"/>
            <a:ext cx="7772400" cy="1143000"/>
          </a:xfrm>
        </p:spPr>
        <p:txBody>
          <a:bodyPr/>
          <a:lstStyle/>
          <a:p>
            <a:pPr eaLnBrk="1" hangingPunct="1">
              <a:defRPr/>
            </a:pPr>
            <a:r>
              <a:rPr lang="hu-HU" sz="3600" b="1" dirty="0" err="1" smtClean="0">
                <a:solidFill>
                  <a:srgbClr val="FFFF00"/>
                </a:solidFill>
                <a:effectLst>
                  <a:outerShdw blurRad="38100" dist="38100" dir="2700000" algn="tl">
                    <a:srgbClr val="000000"/>
                  </a:outerShdw>
                </a:effectLst>
              </a:rPr>
              <a:t>Fibers</a:t>
            </a:r>
            <a:r>
              <a:rPr lang="hu-HU" sz="3600" b="1" dirty="0" smtClean="0">
                <a:solidFill>
                  <a:srgbClr val="FFFF00"/>
                </a:solidFill>
                <a:effectLst>
                  <a:outerShdw blurRad="38100" dist="38100" dir="2700000" algn="tl">
                    <a:srgbClr val="000000"/>
                  </a:outerShdw>
                </a:effectLst>
              </a:rPr>
              <a:t>: </a:t>
            </a:r>
            <a:r>
              <a:rPr lang="hu-HU" sz="3600" b="1" dirty="0" err="1" smtClean="0">
                <a:solidFill>
                  <a:srgbClr val="FFFF00"/>
                </a:solidFill>
                <a:effectLst>
                  <a:outerShdw blurRad="38100" dist="38100" dir="2700000" algn="tl">
                    <a:srgbClr val="000000"/>
                  </a:outerShdw>
                </a:effectLst>
              </a:rPr>
              <a:t>collagen</a:t>
            </a:r>
            <a:r>
              <a:rPr lang="hu-HU" sz="3600" b="1" dirty="0" smtClean="0">
                <a:solidFill>
                  <a:srgbClr val="FFFF00"/>
                </a:solidFill>
                <a:effectLst>
                  <a:outerShdw blurRad="38100" dist="38100" dir="2700000" algn="tl">
                    <a:srgbClr val="000000"/>
                  </a:outerShdw>
                </a:effectLst>
              </a:rPr>
              <a:t> </a:t>
            </a:r>
            <a:r>
              <a:rPr lang="hu-HU" sz="3600" b="1" dirty="0" err="1" smtClean="0">
                <a:solidFill>
                  <a:srgbClr val="FFFF00"/>
                </a:solidFill>
                <a:effectLst>
                  <a:outerShdw blurRad="38100" dist="38100" dir="2700000" algn="tl">
                    <a:srgbClr val="000000"/>
                  </a:outerShdw>
                </a:effectLst>
              </a:rPr>
              <a:t>fiber</a:t>
            </a:r>
            <a:endParaRPr lang="hu-HU" sz="3600" b="1" dirty="0" smtClean="0">
              <a:solidFill>
                <a:srgbClr val="FFFF00"/>
              </a:solidFill>
              <a:effectLst>
                <a:outerShdw blurRad="38100" dist="38100" dir="2700000" algn="tl">
                  <a:srgbClr val="000000"/>
                </a:outerShdw>
              </a:effectLst>
            </a:endParaRPr>
          </a:p>
        </p:txBody>
      </p:sp>
      <p:pic>
        <p:nvPicPr>
          <p:cNvPr id="15363" name="Picture 5" descr="kollagén kicsi"/>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003800" y="260350"/>
            <a:ext cx="3181350" cy="4084638"/>
          </a:xfrm>
          <a:noFill/>
        </p:spPr>
      </p:pic>
      <p:sp>
        <p:nvSpPr>
          <p:cNvPr id="15364" name="Text Box 9"/>
          <p:cNvSpPr txBox="1">
            <a:spLocks noChangeArrowheads="1"/>
          </p:cNvSpPr>
          <p:nvPr/>
        </p:nvSpPr>
        <p:spPr bwMode="auto">
          <a:xfrm>
            <a:off x="457200" y="1557338"/>
            <a:ext cx="4475163" cy="198120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Char char="-"/>
            </a:pPr>
            <a:r>
              <a:rPr lang="hu-HU" altLang="hu-HU" sz="2400"/>
              <a:t> </a:t>
            </a:r>
            <a:r>
              <a:rPr lang="hu-HU" altLang="hu-HU" sz="2000"/>
              <a:t>the most frequently present fibers </a:t>
            </a:r>
          </a:p>
          <a:p>
            <a:pPr eaLnBrk="1" hangingPunct="1">
              <a:spcBef>
                <a:spcPct val="50000"/>
              </a:spcBef>
              <a:buFontTx/>
              <a:buChar char="-"/>
            </a:pPr>
            <a:r>
              <a:rPr lang="hu-HU" altLang="hu-HU" sz="2000"/>
              <a:t> flexible, have remarkably high tensile strength</a:t>
            </a:r>
          </a:p>
          <a:p>
            <a:pPr eaLnBrk="1" hangingPunct="1">
              <a:spcBef>
                <a:spcPct val="50000"/>
              </a:spcBef>
              <a:buFontTx/>
              <a:buChar char="-"/>
            </a:pPr>
            <a:r>
              <a:rPr lang="hu-HU" altLang="hu-HU" sz="2000"/>
              <a:t> composed of collagen: many subtypes (I-XV), tissue specific distribution</a:t>
            </a:r>
          </a:p>
        </p:txBody>
      </p:sp>
      <p:sp>
        <p:nvSpPr>
          <p:cNvPr id="15365" name="Text Box 10"/>
          <p:cNvSpPr txBox="1">
            <a:spLocks noChangeArrowheads="1"/>
          </p:cNvSpPr>
          <p:nvPr/>
        </p:nvSpPr>
        <p:spPr bwMode="auto">
          <a:xfrm>
            <a:off x="468313" y="4797425"/>
            <a:ext cx="8001000" cy="1201738"/>
          </a:xfrm>
          <a:prstGeom prst="rect">
            <a:avLst/>
          </a:prstGeom>
          <a:solidFill>
            <a:schemeClr val="hlink"/>
          </a:solidFill>
          <a:ln w="9525">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1800"/>
              <a:t>Synthesis:</a:t>
            </a:r>
          </a:p>
          <a:p>
            <a:pPr eaLnBrk="1" hangingPunct="1">
              <a:spcBef>
                <a:spcPct val="50000"/>
              </a:spcBef>
              <a:buFontTx/>
              <a:buNone/>
            </a:pPr>
            <a:r>
              <a:rPr lang="hu-HU" altLang="hu-HU" sz="1800"/>
              <a:t>triple helix, composed of 3 </a:t>
            </a:r>
            <a:r>
              <a:rPr lang="hu-HU" altLang="hu-HU" sz="1800">
                <a:cs typeface="Times New Roman" panose="02020603050405020304" pitchFamily="18" charset="0"/>
              </a:rPr>
              <a:t>α</a:t>
            </a:r>
            <a:r>
              <a:rPr lang="hu-HU" altLang="hu-HU" sz="1800"/>
              <a:t>-chains      		</a:t>
            </a:r>
            <a:r>
              <a:rPr lang="hu-HU" altLang="hu-HU" sz="1800">
                <a:solidFill>
                  <a:srgbClr val="FF0000"/>
                </a:solidFill>
              </a:rPr>
              <a:t>procollagén </a:t>
            </a:r>
          </a:p>
          <a:p>
            <a:pPr eaLnBrk="1" hangingPunct="1">
              <a:spcBef>
                <a:spcPct val="50000"/>
              </a:spcBef>
              <a:buFontTx/>
              <a:buNone/>
            </a:pPr>
            <a:r>
              <a:rPr lang="hu-HU" altLang="hu-HU" sz="1800"/>
              <a:t>In the extracellular matrix enzymatic hydrolisis</a:t>
            </a:r>
            <a:r>
              <a:rPr lang="hu-HU" altLang="hu-HU" sz="1800">
                <a:solidFill>
                  <a:srgbClr val="FF3300"/>
                </a:solidFill>
              </a:rPr>
              <a:t>		</a:t>
            </a:r>
            <a:r>
              <a:rPr lang="hu-HU" altLang="hu-HU" sz="1800">
                <a:solidFill>
                  <a:srgbClr val="FF0000"/>
                </a:solidFill>
              </a:rPr>
              <a:t>tropocollagén </a:t>
            </a:r>
          </a:p>
        </p:txBody>
      </p:sp>
      <p:sp>
        <p:nvSpPr>
          <p:cNvPr id="15366" name="Line 11"/>
          <p:cNvSpPr>
            <a:spLocks noChangeShapeType="1"/>
          </p:cNvSpPr>
          <p:nvPr/>
        </p:nvSpPr>
        <p:spPr bwMode="auto">
          <a:xfrm>
            <a:off x="4067175" y="5445125"/>
            <a:ext cx="792163" cy="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15367" name="Line 12"/>
          <p:cNvSpPr>
            <a:spLocks noChangeShapeType="1"/>
          </p:cNvSpPr>
          <p:nvPr/>
        </p:nvSpPr>
        <p:spPr bwMode="auto">
          <a:xfrm>
            <a:off x="5148263" y="5805488"/>
            <a:ext cx="792162" cy="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4" name="Rectangle 4"/>
          <p:cNvSpPr>
            <a:spLocks noGrp="1" noChangeArrowheads="1"/>
          </p:cNvSpPr>
          <p:nvPr>
            <p:ph type="title"/>
          </p:nvPr>
        </p:nvSpPr>
        <p:spPr/>
        <p:txBody>
          <a:bodyPr/>
          <a:lstStyle/>
          <a:p>
            <a:pPr algn="l" eaLnBrk="1" hangingPunct="1">
              <a:defRPr/>
            </a:pPr>
            <a:r>
              <a:rPr lang="hu-HU" sz="3600" b="1" dirty="0" err="1" smtClean="0">
                <a:solidFill>
                  <a:srgbClr val="FFFF00"/>
                </a:solidFill>
                <a:effectLst>
                  <a:outerShdw blurRad="38100" dist="38100" dir="2700000" algn="tl">
                    <a:srgbClr val="000000"/>
                  </a:outerShdw>
                </a:effectLst>
              </a:rPr>
              <a:t>Elastic</a:t>
            </a:r>
            <a:r>
              <a:rPr lang="hu-HU" sz="3600" b="1" dirty="0" smtClean="0">
                <a:solidFill>
                  <a:srgbClr val="FFFF00"/>
                </a:solidFill>
                <a:effectLst>
                  <a:outerShdw blurRad="38100" dist="38100" dir="2700000" algn="tl">
                    <a:srgbClr val="000000"/>
                  </a:outerShdw>
                </a:effectLst>
              </a:rPr>
              <a:t> </a:t>
            </a:r>
            <a:r>
              <a:rPr lang="hu-HU" sz="3600" b="1" dirty="0" err="1" smtClean="0">
                <a:solidFill>
                  <a:srgbClr val="FFFF00"/>
                </a:solidFill>
                <a:effectLst>
                  <a:outerShdw blurRad="38100" dist="38100" dir="2700000" algn="tl">
                    <a:srgbClr val="000000"/>
                  </a:outerShdw>
                </a:effectLst>
              </a:rPr>
              <a:t>fibers</a:t>
            </a:r>
            <a:endParaRPr lang="hu-HU" sz="3600" b="1" dirty="0" smtClean="0">
              <a:solidFill>
                <a:srgbClr val="FFFF00"/>
              </a:solidFill>
              <a:effectLst>
                <a:outerShdw blurRad="38100" dist="38100" dir="2700000" algn="tl">
                  <a:srgbClr val="000000"/>
                </a:outerShdw>
              </a:effectLst>
            </a:endParaRPr>
          </a:p>
        </p:txBody>
      </p:sp>
      <p:pic>
        <p:nvPicPr>
          <p:cNvPr id="16387" name="Picture 5" descr="elastin"/>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85800" y="2322513"/>
            <a:ext cx="3810000" cy="3432175"/>
          </a:xfrm>
          <a:noFill/>
        </p:spPr>
      </p:pic>
      <p:pic>
        <p:nvPicPr>
          <p:cNvPr id="16388" name="Picture 7" descr="act2"/>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829175" y="1052513"/>
            <a:ext cx="3448050" cy="1981200"/>
          </a:xfrm>
          <a:noFill/>
        </p:spPr>
      </p:pic>
      <p:pic>
        <p:nvPicPr>
          <p:cNvPr id="16389" name="Picture 9" descr="artéria orcein"/>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310188" y="4114800"/>
            <a:ext cx="2486025" cy="1981200"/>
          </a:xfr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0" name="Rectangle 4"/>
          <p:cNvSpPr>
            <a:spLocks noGrp="1" noChangeArrowheads="1"/>
          </p:cNvSpPr>
          <p:nvPr>
            <p:ph type="title"/>
          </p:nvPr>
        </p:nvSpPr>
        <p:spPr>
          <a:xfrm>
            <a:off x="539750" y="115888"/>
            <a:ext cx="7772400" cy="1143000"/>
          </a:xfrm>
        </p:spPr>
        <p:txBody>
          <a:bodyPr/>
          <a:lstStyle/>
          <a:p>
            <a:pPr eaLnBrk="1" hangingPunct="1">
              <a:defRPr/>
            </a:pPr>
            <a:r>
              <a:rPr lang="hu-HU" sz="3600" b="1" dirty="0" err="1" smtClean="0">
                <a:solidFill>
                  <a:srgbClr val="FFFF00"/>
                </a:solidFill>
                <a:effectLst>
                  <a:outerShdw blurRad="38100" dist="38100" dir="2700000" algn="tl">
                    <a:srgbClr val="000000"/>
                  </a:outerShdw>
                </a:effectLst>
              </a:rPr>
              <a:t>Reticular</a:t>
            </a:r>
            <a:r>
              <a:rPr lang="hu-HU" sz="3600" b="1" dirty="0" smtClean="0">
                <a:solidFill>
                  <a:srgbClr val="FFFF00"/>
                </a:solidFill>
                <a:effectLst>
                  <a:outerShdw blurRad="38100" dist="38100" dir="2700000" algn="tl">
                    <a:srgbClr val="000000"/>
                  </a:outerShdw>
                </a:effectLst>
              </a:rPr>
              <a:t> </a:t>
            </a:r>
            <a:r>
              <a:rPr lang="hu-HU" sz="3600" b="1" dirty="0" err="1" smtClean="0">
                <a:solidFill>
                  <a:srgbClr val="FFFF00"/>
                </a:solidFill>
                <a:effectLst>
                  <a:outerShdw blurRad="38100" dist="38100" dir="2700000" algn="tl">
                    <a:srgbClr val="000000"/>
                  </a:outerShdw>
                </a:effectLst>
              </a:rPr>
              <a:t>fibers</a:t>
            </a:r>
            <a:endParaRPr lang="hu-HU" sz="3600" b="1" dirty="0" smtClean="0">
              <a:solidFill>
                <a:srgbClr val="FFFF00"/>
              </a:solidFill>
              <a:effectLst>
                <a:outerShdw blurRad="38100" dist="38100" dir="2700000" algn="tl">
                  <a:srgbClr val="000000"/>
                </a:outerShdw>
              </a:effectLst>
            </a:endParaRPr>
          </a:p>
        </p:txBody>
      </p:sp>
      <p:pic>
        <p:nvPicPr>
          <p:cNvPr id="17411" name="Picture 5" descr="reticularis rostok"/>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85800" y="4567238"/>
            <a:ext cx="3810000" cy="2101850"/>
          </a:xfrm>
          <a:noFill/>
        </p:spPr>
      </p:pic>
      <p:pic>
        <p:nvPicPr>
          <p:cNvPr id="17412" name="Picture 7" descr="reticulumsejtek nycs 63x"/>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003800" y="1773238"/>
            <a:ext cx="3600450" cy="2419350"/>
          </a:xfrm>
          <a:noFill/>
        </p:spPr>
      </p:pic>
      <p:sp>
        <p:nvSpPr>
          <p:cNvPr id="17413" name="Text Box 9"/>
          <p:cNvSpPr txBox="1">
            <a:spLocks noChangeArrowheads="1"/>
          </p:cNvSpPr>
          <p:nvPr/>
        </p:nvSpPr>
        <p:spPr bwMode="auto">
          <a:xfrm>
            <a:off x="144463" y="1341438"/>
            <a:ext cx="4427537" cy="283527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150000"/>
              </a:lnSpc>
              <a:spcBef>
                <a:spcPct val="0"/>
              </a:spcBef>
              <a:buFontTx/>
              <a:buChar char="-"/>
            </a:pPr>
            <a:r>
              <a:rPr lang="hu-HU" altLang="hu-HU" sz="2000"/>
              <a:t> fine, branching network</a:t>
            </a:r>
          </a:p>
          <a:p>
            <a:pPr eaLnBrk="1" hangingPunct="1">
              <a:lnSpc>
                <a:spcPct val="150000"/>
              </a:lnSpc>
              <a:spcBef>
                <a:spcPct val="0"/>
              </a:spcBef>
              <a:buFontTx/>
              <a:buChar char="-"/>
            </a:pPr>
            <a:r>
              <a:rPr lang="hu-HU" altLang="hu-HU" sz="2000"/>
              <a:t> framework of the haemopoetic, and       	lympatic organs </a:t>
            </a:r>
          </a:p>
          <a:p>
            <a:pPr eaLnBrk="1" hangingPunct="1">
              <a:lnSpc>
                <a:spcPct val="150000"/>
              </a:lnSpc>
              <a:spcBef>
                <a:spcPct val="0"/>
              </a:spcBef>
              <a:buFontTx/>
              <a:buChar char="-"/>
            </a:pPr>
            <a:r>
              <a:rPr lang="hu-HU" altLang="hu-HU" sz="2000"/>
              <a:t> special staining: silver impregnation</a:t>
            </a:r>
          </a:p>
          <a:p>
            <a:pPr eaLnBrk="1" hangingPunct="1">
              <a:lnSpc>
                <a:spcPct val="150000"/>
              </a:lnSpc>
              <a:spcBef>
                <a:spcPct val="0"/>
              </a:spcBef>
              <a:buFontTx/>
              <a:buChar char="-"/>
            </a:pPr>
            <a:r>
              <a:rPr lang="hu-HU" altLang="hu-HU" sz="2000"/>
              <a:t> IV. típ. collagen </a:t>
            </a:r>
          </a:p>
          <a:p>
            <a:pPr eaLnBrk="1" hangingPunct="1">
              <a:lnSpc>
                <a:spcPct val="150000"/>
              </a:lnSpc>
              <a:spcBef>
                <a:spcPct val="0"/>
              </a:spcBef>
              <a:buFontTx/>
              <a:buChar char="-"/>
            </a:pPr>
            <a:r>
              <a:rPr lang="hu-HU" altLang="hu-HU" sz="2000"/>
              <a:t> reticulum cells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defRPr/>
            </a:pPr>
            <a:r>
              <a:rPr lang="hu-HU" b="1" dirty="0" err="1" smtClean="0">
                <a:solidFill>
                  <a:srgbClr val="FFFF00"/>
                </a:solidFill>
                <a:effectLst>
                  <a:outerShdw blurRad="38100" dist="38100" dir="2700000" algn="tl">
                    <a:srgbClr val="000000"/>
                  </a:outerShdw>
                </a:effectLst>
              </a:rPr>
              <a:t>Types</a:t>
            </a:r>
            <a:r>
              <a:rPr lang="hu-HU" b="1" dirty="0" smtClean="0">
                <a:solidFill>
                  <a:srgbClr val="FFFF00"/>
                </a:solidFill>
                <a:effectLst>
                  <a:outerShdw blurRad="38100" dist="38100" dir="2700000" algn="tl">
                    <a:srgbClr val="000000"/>
                  </a:outerShdw>
                </a:effectLst>
              </a:rPr>
              <a:t> of </a:t>
            </a:r>
            <a:r>
              <a:rPr lang="hu-HU" b="1" dirty="0" err="1" smtClean="0">
                <a:solidFill>
                  <a:srgbClr val="FFFF00"/>
                </a:solidFill>
                <a:effectLst>
                  <a:outerShdw blurRad="38100" dist="38100" dir="2700000" algn="tl">
                    <a:srgbClr val="000000"/>
                  </a:outerShdw>
                </a:effectLst>
              </a:rPr>
              <a:t>connective</a:t>
            </a:r>
            <a:r>
              <a:rPr lang="hu-HU" b="1" dirty="0" smtClean="0">
                <a:solidFill>
                  <a:srgbClr val="FFFF00"/>
                </a:solidFill>
                <a:effectLst>
                  <a:outerShdw blurRad="38100" dist="38100" dir="2700000" algn="tl">
                    <a:srgbClr val="000000"/>
                  </a:outerShdw>
                </a:effectLst>
              </a:rPr>
              <a:t> </a:t>
            </a:r>
            <a:r>
              <a:rPr lang="hu-HU" b="1" dirty="0" err="1" smtClean="0">
                <a:solidFill>
                  <a:srgbClr val="FFFF00"/>
                </a:solidFill>
                <a:effectLst>
                  <a:outerShdw blurRad="38100" dist="38100" dir="2700000" algn="tl">
                    <a:srgbClr val="000000"/>
                  </a:outerShdw>
                </a:effectLst>
              </a:rPr>
              <a:t>tissue</a:t>
            </a:r>
            <a:endParaRPr lang="hu-HU" dirty="0">
              <a:solidFill>
                <a:srgbClr val="FFFF00"/>
              </a:solidFill>
            </a:endParaRPr>
          </a:p>
        </p:txBody>
      </p:sp>
      <p:pic>
        <p:nvPicPr>
          <p:cNvPr id="18435" name="Picture 2" descr="http://www.discoverymedicine.com/Tracey-L-Bonfield/files/2010/04/bonfield_caplan_no47_figure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727200"/>
            <a:ext cx="6696075"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églalap 3"/>
          <p:cNvSpPr/>
          <p:nvPr/>
        </p:nvSpPr>
        <p:spPr>
          <a:xfrm>
            <a:off x="1187450" y="2636838"/>
            <a:ext cx="863600" cy="3603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hu-HU"/>
          </a:p>
        </p:txBody>
      </p:sp>
      <p:sp>
        <p:nvSpPr>
          <p:cNvPr id="5" name="Téglalap 4"/>
          <p:cNvSpPr/>
          <p:nvPr/>
        </p:nvSpPr>
        <p:spPr>
          <a:xfrm>
            <a:off x="1116013" y="3213100"/>
            <a:ext cx="863600" cy="3603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hu-HU"/>
          </a:p>
        </p:txBody>
      </p:sp>
      <p:sp>
        <p:nvSpPr>
          <p:cNvPr id="6" name="Téglalap 5"/>
          <p:cNvSpPr/>
          <p:nvPr/>
        </p:nvSpPr>
        <p:spPr>
          <a:xfrm>
            <a:off x="1187450" y="3933825"/>
            <a:ext cx="863600" cy="3587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hu-HU"/>
          </a:p>
        </p:txBody>
      </p:sp>
      <p:sp>
        <p:nvSpPr>
          <p:cNvPr id="7" name="Téglalap 6"/>
          <p:cNvSpPr/>
          <p:nvPr/>
        </p:nvSpPr>
        <p:spPr>
          <a:xfrm>
            <a:off x="1116013" y="4508500"/>
            <a:ext cx="863600" cy="3603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hu-HU"/>
          </a:p>
        </p:txBody>
      </p:sp>
      <p:sp>
        <p:nvSpPr>
          <p:cNvPr id="8" name="Téglalap 7"/>
          <p:cNvSpPr/>
          <p:nvPr/>
        </p:nvSpPr>
        <p:spPr>
          <a:xfrm>
            <a:off x="1258888" y="5084763"/>
            <a:ext cx="649287" cy="3603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hu-HU"/>
          </a:p>
        </p:txBody>
      </p:sp>
      <p:sp>
        <p:nvSpPr>
          <p:cNvPr id="3" name="Téglalap 2"/>
          <p:cNvSpPr/>
          <p:nvPr/>
        </p:nvSpPr>
        <p:spPr>
          <a:xfrm>
            <a:off x="4356100" y="2205038"/>
            <a:ext cx="2376488" cy="3603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ím 1"/>
          <p:cNvSpPr>
            <a:spLocks noGrp="1"/>
          </p:cNvSpPr>
          <p:nvPr>
            <p:ph type="title"/>
          </p:nvPr>
        </p:nvSpPr>
        <p:spPr/>
        <p:txBody>
          <a:bodyPr/>
          <a:lstStyle/>
          <a:p>
            <a:r>
              <a:rPr lang="hu-HU" altLang="hu-HU" b="1" smtClean="0">
                <a:solidFill>
                  <a:srgbClr val="FFFF00"/>
                </a:solidFill>
              </a:rPr>
              <a:t>Mesenchymal tissue</a:t>
            </a:r>
          </a:p>
        </p:txBody>
      </p:sp>
      <p:pic>
        <p:nvPicPr>
          <p:cNvPr id="19459" name="Picture 2" descr="http://missinglink.ucsf.edu/lm/ids_101_histo_resource/images/56_mesenchymal_ce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844675"/>
            <a:ext cx="5419725"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http://t3.gstatic.com/images?q=tbn:ANd9GcSd1dMFA_nW8BIYxUqlPRU1Vas_f13RjHLMdKPLAQj7Cj8tBVu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2276475"/>
            <a:ext cx="2519363"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églalap 1"/>
          <p:cNvSpPr/>
          <p:nvPr/>
        </p:nvSpPr>
        <p:spPr>
          <a:xfrm>
            <a:off x="539750" y="6021388"/>
            <a:ext cx="7416800" cy="576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hu-HU" dirty="0" err="1"/>
              <a:t>Star-shaped</a:t>
            </a:r>
            <a:r>
              <a:rPr lang="hu-HU" dirty="0"/>
              <a:t> </a:t>
            </a:r>
            <a:r>
              <a:rPr lang="hu-HU" dirty="0" err="1"/>
              <a:t>mesenchymal</a:t>
            </a:r>
            <a:r>
              <a:rPr lang="hu-HU" dirty="0"/>
              <a:t> </a:t>
            </a:r>
            <a:r>
              <a:rPr lang="hu-HU" dirty="0" err="1"/>
              <a:t>cells</a:t>
            </a:r>
            <a:r>
              <a:rPr lang="hu-HU" dirty="0"/>
              <a:t> and </a:t>
            </a:r>
            <a:r>
              <a:rPr lang="hu-HU" dirty="0" err="1"/>
              <a:t>fibers</a:t>
            </a:r>
            <a:r>
              <a:rPr lang="hu-HU" dirty="0"/>
              <a:t>: </a:t>
            </a:r>
            <a:r>
              <a:rPr lang="hu-HU" dirty="0" err="1"/>
              <a:t>embryo</a:t>
            </a:r>
            <a:r>
              <a:rPr lang="hu-HU" dirty="0"/>
              <a:t>, </a:t>
            </a:r>
            <a:r>
              <a:rPr lang="hu-HU" dirty="0" err="1"/>
              <a:t>young</a:t>
            </a:r>
            <a:r>
              <a:rPr lang="hu-HU" dirty="0"/>
              <a:t> </a:t>
            </a:r>
            <a:r>
              <a:rPr lang="hu-HU" dirty="0" err="1"/>
              <a:t>developing</a:t>
            </a:r>
            <a:r>
              <a:rPr lang="hu-HU" dirty="0"/>
              <a:t> </a:t>
            </a:r>
            <a:r>
              <a:rPr lang="hu-HU" dirty="0" err="1"/>
              <a:t>tissue</a:t>
            </a:r>
            <a:endParaRPr lang="hu-HU"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2" name="Rectangle 4"/>
          <p:cNvSpPr>
            <a:spLocks noGrp="1" noChangeArrowheads="1"/>
          </p:cNvSpPr>
          <p:nvPr>
            <p:ph type="title"/>
          </p:nvPr>
        </p:nvSpPr>
        <p:spPr/>
        <p:txBody>
          <a:bodyPr/>
          <a:lstStyle/>
          <a:p>
            <a:pPr eaLnBrk="1" hangingPunct="1">
              <a:defRPr/>
            </a:pPr>
            <a:r>
              <a:rPr lang="hu-HU" sz="3600" b="1" dirty="0" err="1" smtClean="0">
                <a:solidFill>
                  <a:srgbClr val="FFFF00"/>
                </a:solidFill>
                <a:effectLst>
                  <a:outerShdw blurRad="38100" dist="38100" dir="2700000" algn="tl">
                    <a:srgbClr val="000000"/>
                  </a:outerShdw>
                </a:effectLst>
              </a:rPr>
              <a:t>Types</a:t>
            </a:r>
            <a:r>
              <a:rPr lang="hu-HU" sz="3600" b="1" dirty="0" smtClean="0">
                <a:solidFill>
                  <a:srgbClr val="FFFF00"/>
                </a:solidFill>
                <a:effectLst>
                  <a:outerShdw blurRad="38100" dist="38100" dir="2700000" algn="tl">
                    <a:srgbClr val="000000"/>
                  </a:outerShdw>
                </a:effectLst>
              </a:rPr>
              <a:t> of </a:t>
            </a:r>
            <a:r>
              <a:rPr lang="hu-HU" sz="3600" b="1" dirty="0" err="1" smtClean="0">
                <a:solidFill>
                  <a:srgbClr val="FFFF00"/>
                </a:solidFill>
                <a:effectLst>
                  <a:outerShdw blurRad="38100" dist="38100" dir="2700000" algn="tl">
                    <a:srgbClr val="000000"/>
                  </a:outerShdw>
                </a:effectLst>
              </a:rPr>
              <a:t>connective</a:t>
            </a:r>
            <a:r>
              <a:rPr lang="hu-HU" sz="3600" b="1" dirty="0" smtClean="0">
                <a:solidFill>
                  <a:srgbClr val="FFFF00"/>
                </a:solidFill>
                <a:effectLst>
                  <a:outerShdw blurRad="38100" dist="38100" dir="2700000" algn="tl">
                    <a:srgbClr val="000000"/>
                  </a:outerShdw>
                </a:effectLst>
              </a:rPr>
              <a:t> </a:t>
            </a:r>
            <a:r>
              <a:rPr lang="hu-HU" sz="3600" b="1" dirty="0" err="1" smtClean="0">
                <a:solidFill>
                  <a:srgbClr val="FFFF00"/>
                </a:solidFill>
                <a:effectLst>
                  <a:outerShdw blurRad="38100" dist="38100" dir="2700000" algn="tl">
                    <a:srgbClr val="000000"/>
                  </a:outerShdw>
                </a:effectLst>
              </a:rPr>
              <a:t>tissue</a:t>
            </a:r>
            <a:endParaRPr lang="hu-HU" sz="3600" b="1" dirty="0" smtClean="0">
              <a:solidFill>
                <a:srgbClr val="FFFF00"/>
              </a:solidFill>
              <a:effectLst>
                <a:outerShdw blurRad="38100" dist="38100" dir="2700000" algn="tl">
                  <a:srgbClr val="000000"/>
                </a:outerShdw>
              </a:effectLst>
            </a:endParaRPr>
          </a:p>
        </p:txBody>
      </p:sp>
      <p:sp>
        <p:nvSpPr>
          <p:cNvPr id="20483" name="Text Box 5"/>
          <p:cNvSpPr>
            <a:spLocks noGrp="1" noChangeArrowheads="1"/>
          </p:cNvSpPr>
          <p:nvPr>
            <p:ph type="body" sz="half" idx="1"/>
          </p:nvPr>
        </p:nvSpPr>
        <p:spPr>
          <a:solidFill>
            <a:schemeClr val="hlink"/>
          </a:solidFill>
        </p:spPr>
        <p:txBody>
          <a:bodyPr/>
          <a:lstStyle/>
          <a:p>
            <a:pPr eaLnBrk="1" hangingPunct="1"/>
            <a:r>
              <a:rPr lang="hu-HU" altLang="hu-HU" sz="2800" smtClean="0"/>
              <a:t> </a:t>
            </a:r>
            <a:r>
              <a:rPr lang="hu-HU" altLang="hu-HU" sz="2800" b="1" i="1" smtClean="0"/>
              <a:t>loose connective tissue</a:t>
            </a:r>
            <a:r>
              <a:rPr lang="hu-HU" altLang="hu-HU" sz="2800" smtClean="0"/>
              <a:t> </a:t>
            </a:r>
          </a:p>
          <a:p>
            <a:pPr eaLnBrk="1" hangingPunct="1"/>
            <a:r>
              <a:rPr lang="hu-HU" altLang="hu-HU" sz="2800" smtClean="0"/>
              <a:t>few fibers, irregular structure</a:t>
            </a:r>
          </a:p>
          <a:p>
            <a:pPr eaLnBrk="1" hangingPunct="1"/>
            <a:r>
              <a:rPr lang="hu-HU" altLang="hu-HU" sz="2800" smtClean="0"/>
              <a:t>the most frequent type,</a:t>
            </a:r>
          </a:p>
          <a:p>
            <a:pPr eaLnBrk="1" hangingPunct="1"/>
            <a:r>
              <a:rPr lang="hu-HU" altLang="hu-HU" sz="2800" smtClean="0"/>
              <a:t>fills in spaces, connects organs with each other</a:t>
            </a:r>
          </a:p>
          <a:p>
            <a:pPr eaLnBrk="1" hangingPunct="1">
              <a:spcBef>
                <a:spcPct val="50000"/>
              </a:spcBef>
              <a:buFontTx/>
              <a:buNone/>
            </a:pPr>
            <a:endParaRPr lang="hu-HU" altLang="hu-HU" sz="2000" smtClean="0"/>
          </a:p>
        </p:txBody>
      </p:sp>
      <p:pic>
        <p:nvPicPr>
          <p:cNvPr id="20484" name="Picture 6" descr="thymus lazarostos 63x"/>
          <p:cNvPicPr>
            <a:picLocks noGrp="1" noChangeAspect="1" noChangeArrowheads="1"/>
          </p:cNvPicPr>
          <p:nvPr>
            <p:ph sz="half" idx="2"/>
          </p:nvPr>
        </p:nvPicPr>
        <p:blipFill>
          <a:blip r:embed="rId2">
            <a:lum bright="6000"/>
            <a:extLst>
              <a:ext uri="{28A0092B-C50C-407E-A947-70E740481C1C}">
                <a14:useLocalDpi xmlns:a14="http://schemas.microsoft.com/office/drawing/2010/main" val="0"/>
              </a:ext>
            </a:extLst>
          </a:blip>
          <a:srcRect/>
          <a:stretch>
            <a:fillRect/>
          </a:stretch>
        </p:blipFill>
        <p:spPr>
          <a:xfrm>
            <a:off x="4648200" y="2617788"/>
            <a:ext cx="3810000" cy="2841625"/>
          </a:xfr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685800" y="-26988"/>
            <a:ext cx="7772400" cy="1143001"/>
          </a:xfrm>
        </p:spPr>
        <p:txBody>
          <a:bodyPr/>
          <a:lstStyle/>
          <a:p>
            <a:pPr eaLnBrk="1" hangingPunct="1">
              <a:defRPr/>
            </a:pPr>
            <a:r>
              <a:rPr lang="hu-HU" b="1" dirty="0" err="1" smtClean="0">
                <a:solidFill>
                  <a:srgbClr val="FFFF00"/>
                </a:solidFill>
                <a:effectLst>
                  <a:outerShdw blurRad="38100" dist="38100" dir="2700000" algn="tl">
                    <a:srgbClr val="000000"/>
                  </a:outerShdw>
                </a:effectLst>
              </a:rPr>
              <a:t>Connetive</a:t>
            </a:r>
            <a:r>
              <a:rPr lang="hu-HU" b="1" dirty="0" smtClean="0">
                <a:solidFill>
                  <a:srgbClr val="FFFF00"/>
                </a:solidFill>
                <a:effectLst>
                  <a:outerShdw blurRad="38100" dist="38100" dir="2700000" algn="tl">
                    <a:srgbClr val="000000"/>
                  </a:outerShdw>
                </a:effectLst>
              </a:rPr>
              <a:t> </a:t>
            </a:r>
            <a:r>
              <a:rPr lang="hu-HU" b="1" dirty="0" err="1" smtClean="0">
                <a:solidFill>
                  <a:srgbClr val="FFFF00"/>
                </a:solidFill>
                <a:effectLst>
                  <a:outerShdw blurRad="38100" dist="38100" dir="2700000" algn="tl">
                    <a:srgbClr val="000000"/>
                  </a:outerShdw>
                </a:effectLst>
              </a:rPr>
              <a:t>tissue</a:t>
            </a:r>
            <a:endParaRPr lang="hu-HU" b="1" dirty="0" smtClean="0">
              <a:solidFill>
                <a:srgbClr val="FFFF00"/>
              </a:solidFill>
              <a:effectLst>
                <a:outerShdw blurRad="38100" dist="38100" dir="2700000" algn="tl">
                  <a:srgbClr val="000000"/>
                </a:outerShdw>
              </a:effectLst>
            </a:endParaRPr>
          </a:p>
        </p:txBody>
      </p:sp>
      <p:sp>
        <p:nvSpPr>
          <p:cNvPr id="3075" name="Rectangle 3"/>
          <p:cNvSpPr>
            <a:spLocks noGrp="1" noChangeArrowheads="1"/>
          </p:cNvSpPr>
          <p:nvPr>
            <p:ph idx="1"/>
          </p:nvPr>
        </p:nvSpPr>
        <p:spPr>
          <a:xfrm>
            <a:off x="323850" y="1125538"/>
            <a:ext cx="8820150" cy="5732462"/>
          </a:xfrm>
          <a:gradFill rotWithShape="1">
            <a:gsLst>
              <a:gs pos="0">
                <a:srgbClr val="001847"/>
              </a:gs>
              <a:gs pos="100000">
                <a:srgbClr val="003399"/>
              </a:gs>
            </a:gsLst>
            <a:lin ang="5400000" scaled="1"/>
          </a:gradFill>
        </p:spPr>
        <p:txBody>
          <a:bodyPr/>
          <a:lstStyle/>
          <a:p>
            <a:pPr eaLnBrk="1" hangingPunct="1">
              <a:lnSpc>
                <a:spcPct val="80000"/>
              </a:lnSpc>
              <a:buFontTx/>
              <a:buNone/>
              <a:defRPr/>
            </a:pPr>
            <a:r>
              <a:rPr lang="hu-HU" altLang="hu-HU" sz="1800" b="1" dirty="0" smtClean="0">
                <a:solidFill>
                  <a:srgbClr val="FF3300"/>
                </a:solidFill>
              </a:rPr>
              <a:t>	</a:t>
            </a:r>
            <a:r>
              <a:rPr lang="hu-HU" altLang="hu-HU" sz="2400" b="1" dirty="0" err="1" smtClean="0">
                <a:solidFill>
                  <a:srgbClr val="FFFF00"/>
                </a:solidFill>
              </a:rPr>
              <a:t>Variety</a:t>
            </a:r>
            <a:r>
              <a:rPr lang="hu-HU" altLang="hu-HU" sz="2400" b="1" dirty="0" smtClean="0">
                <a:solidFill>
                  <a:srgbClr val="FFFF00"/>
                </a:solidFill>
              </a:rPr>
              <a:t> of </a:t>
            </a:r>
            <a:r>
              <a:rPr lang="hu-HU" altLang="hu-HU" sz="2400" b="1" dirty="0" err="1" smtClean="0">
                <a:solidFill>
                  <a:srgbClr val="FFFF00"/>
                </a:solidFill>
              </a:rPr>
              <a:t>tissues</a:t>
            </a:r>
            <a:r>
              <a:rPr lang="hu-HU" altLang="hu-HU" sz="2400" b="1" dirty="0" smtClean="0">
                <a:solidFill>
                  <a:srgbClr val="FFFF00"/>
                </a:solidFill>
              </a:rPr>
              <a:t> </a:t>
            </a:r>
            <a:r>
              <a:rPr lang="hu-HU" altLang="hu-HU" sz="2400" b="1" dirty="0" err="1" smtClean="0">
                <a:solidFill>
                  <a:srgbClr val="FFFF00"/>
                </a:solidFill>
              </a:rPr>
              <a:t>with</a:t>
            </a:r>
            <a:r>
              <a:rPr lang="hu-HU" altLang="hu-HU" sz="2400" b="1" dirty="0" smtClean="0">
                <a:solidFill>
                  <a:srgbClr val="FFFF00"/>
                </a:solidFill>
              </a:rPr>
              <a:t> </a:t>
            </a:r>
            <a:r>
              <a:rPr lang="hu-HU" altLang="hu-HU" sz="2400" b="1" dirty="0" err="1" smtClean="0">
                <a:solidFill>
                  <a:srgbClr val="FFFF00"/>
                </a:solidFill>
              </a:rPr>
              <a:t>different</a:t>
            </a:r>
            <a:r>
              <a:rPr lang="hu-HU" altLang="hu-HU" sz="2400" b="1" dirty="0" smtClean="0">
                <a:solidFill>
                  <a:srgbClr val="FFFF00"/>
                </a:solidFill>
              </a:rPr>
              <a:t> </a:t>
            </a:r>
            <a:r>
              <a:rPr lang="hu-HU" altLang="hu-HU" sz="2400" b="1" dirty="0" err="1" smtClean="0">
                <a:solidFill>
                  <a:srgbClr val="FFFF00"/>
                </a:solidFill>
              </a:rPr>
              <a:t>functional</a:t>
            </a:r>
            <a:r>
              <a:rPr lang="hu-HU" altLang="hu-HU" sz="2400" b="1" dirty="0" smtClean="0">
                <a:solidFill>
                  <a:srgbClr val="FFFF00"/>
                </a:solidFill>
              </a:rPr>
              <a:t> </a:t>
            </a:r>
            <a:r>
              <a:rPr lang="hu-HU" altLang="hu-HU" sz="2400" b="1" dirty="0" err="1" smtClean="0">
                <a:solidFill>
                  <a:srgbClr val="FFFF00"/>
                </a:solidFill>
              </a:rPr>
              <a:t>properites</a:t>
            </a:r>
            <a:r>
              <a:rPr lang="hu-HU" altLang="hu-HU" sz="2400" b="1" dirty="0" smtClean="0">
                <a:solidFill>
                  <a:srgbClr val="FFFF00"/>
                </a:solidFill>
              </a:rPr>
              <a:t> </a:t>
            </a:r>
            <a:r>
              <a:rPr lang="hu-HU" altLang="hu-HU" sz="2400" b="1" dirty="0" err="1" smtClean="0">
                <a:solidFill>
                  <a:srgbClr val="FFFF00"/>
                </a:solidFill>
              </a:rPr>
              <a:t>but</a:t>
            </a:r>
            <a:r>
              <a:rPr lang="hu-HU" altLang="hu-HU" sz="2400" b="1" dirty="0" smtClean="0">
                <a:solidFill>
                  <a:srgbClr val="FFFF00"/>
                </a:solidFill>
              </a:rPr>
              <a:t> </a:t>
            </a:r>
            <a:r>
              <a:rPr lang="hu-HU" altLang="hu-HU" sz="2400" b="1" dirty="0" err="1" smtClean="0">
                <a:solidFill>
                  <a:srgbClr val="FFFF00"/>
                </a:solidFill>
              </a:rPr>
              <a:t>with</a:t>
            </a:r>
            <a:r>
              <a:rPr lang="hu-HU" altLang="hu-HU" sz="2400" b="1" dirty="0" smtClean="0">
                <a:solidFill>
                  <a:srgbClr val="FFFF00"/>
                </a:solidFill>
              </a:rPr>
              <a:t> </a:t>
            </a:r>
            <a:r>
              <a:rPr lang="hu-HU" altLang="hu-HU" sz="2400" b="1" dirty="0" err="1" smtClean="0">
                <a:solidFill>
                  <a:srgbClr val="FFFF00"/>
                </a:solidFill>
              </a:rPr>
              <a:t>certain</a:t>
            </a:r>
            <a:r>
              <a:rPr lang="hu-HU" altLang="hu-HU" sz="2400" b="1" dirty="0" smtClean="0">
                <a:solidFill>
                  <a:srgbClr val="FFFF00"/>
                </a:solidFill>
              </a:rPr>
              <a:t> </a:t>
            </a:r>
            <a:r>
              <a:rPr lang="hu-HU" altLang="hu-HU" sz="2400" b="1" dirty="0" err="1" smtClean="0">
                <a:solidFill>
                  <a:srgbClr val="FFFF00"/>
                </a:solidFill>
              </a:rPr>
              <a:t>common</a:t>
            </a:r>
            <a:r>
              <a:rPr lang="hu-HU" altLang="hu-HU" sz="2400" b="1" dirty="0" smtClean="0">
                <a:solidFill>
                  <a:srgbClr val="FFFF00"/>
                </a:solidFill>
              </a:rPr>
              <a:t> </a:t>
            </a:r>
            <a:r>
              <a:rPr lang="hu-HU" altLang="hu-HU" sz="2400" b="1" dirty="0" err="1" smtClean="0">
                <a:solidFill>
                  <a:srgbClr val="FFFF00"/>
                </a:solidFill>
              </a:rPr>
              <a:t>characteristics</a:t>
            </a:r>
            <a:endParaRPr lang="hu-HU" altLang="hu-HU" sz="2400" b="1" dirty="0" smtClean="0">
              <a:solidFill>
                <a:srgbClr val="FFFF00"/>
              </a:solidFill>
            </a:endParaRPr>
          </a:p>
          <a:p>
            <a:pPr eaLnBrk="1" hangingPunct="1">
              <a:lnSpc>
                <a:spcPct val="80000"/>
              </a:lnSpc>
              <a:buFontTx/>
              <a:buChar char="-"/>
              <a:defRPr/>
            </a:pPr>
            <a:endParaRPr lang="hu-HU" altLang="hu-HU" sz="2400" b="1" dirty="0" smtClean="0">
              <a:solidFill>
                <a:srgbClr val="FFFF00"/>
              </a:solidFill>
            </a:endParaRPr>
          </a:p>
          <a:p>
            <a:pPr eaLnBrk="1" hangingPunct="1">
              <a:lnSpc>
                <a:spcPct val="80000"/>
              </a:lnSpc>
              <a:buFontTx/>
              <a:buNone/>
              <a:defRPr/>
            </a:pPr>
            <a:r>
              <a:rPr lang="hu-HU" altLang="hu-HU" sz="2400" b="1" dirty="0" smtClean="0">
                <a:solidFill>
                  <a:srgbClr val="FFFF00"/>
                </a:solidFill>
              </a:rPr>
              <a:t>	</a:t>
            </a:r>
            <a:r>
              <a:rPr lang="hu-HU" altLang="hu-HU" sz="2400" b="1" u="sng" dirty="0" err="1" smtClean="0">
                <a:solidFill>
                  <a:srgbClr val="FFFF00"/>
                </a:solidFill>
              </a:rPr>
              <a:t>Function</a:t>
            </a:r>
            <a:r>
              <a:rPr lang="hu-HU" altLang="hu-HU" sz="2400" b="1" dirty="0" smtClean="0">
                <a:solidFill>
                  <a:srgbClr val="FFFF00"/>
                </a:solidFill>
              </a:rPr>
              <a:t>: </a:t>
            </a:r>
            <a:r>
              <a:rPr lang="hu-HU" altLang="hu-HU" sz="2400" b="1" dirty="0" err="1" smtClean="0">
                <a:solidFill>
                  <a:srgbClr val="FFFF00"/>
                </a:solidFill>
              </a:rPr>
              <a:t>connects</a:t>
            </a:r>
            <a:r>
              <a:rPr lang="hu-HU" altLang="hu-HU" sz="2400" b="1" dirty="0" smtClean="0">
                <a:solidFill>
                  <a:srgbClr val="FFFF00"/>
                </a:solidFill>
              </a:rPr>
              <a:t> </a:t>
            </a:r>
            <a:r>
              <a:rPr lang="hu-HU" altLang="hu-HU" sz="2400" b="1" dirty="0" err="1" smtClean="0">
                <a:solidFill>
                  <a:srgbClr val="FFFF00"/>
                </a:solidFill>
              </a:rPr>
              <a:t>organs</a:t>
            </a:r>
            <a:r>
              <a:rPr lang="hu-HU" altLang="hu-HU" sz="2400" b="1" dirty="0" smtClean="0">
                <a:solidFill>
                  <a:srgbClr val="FFFF00"/>
                </a:solidFill>
              </a:rPr>
              <a:t>, </a:t>
            </a:r>
            <a:r>
              <a:rPr lang="hu-HU" altLang="hu-HU" sz="2400" b="1" dirty="0" err="1" smtClean="0">
                <a:solidFill>
                  <a:srgbClr val="FFFF00"/>
                </a:solidFill>
              </a:rPr>
              <a:t>fills</a:t>
            </a:r>
            <a:r>
              <a:rPr lang="hu-HU" altLang="hu-HU" sz="2400" b="1" dirty="0" smtClean="0">
                <a:solidFill>
                  <a:srgbClr val="FFFF00"/>
                </a:solidFill>
              </a:rPr>
              <a:t> </a:t>
            </a:r>
            <a:r>
              <a:rPr lang="hu-HU" altLang="hu-HU" sz="2400" b="1" dirty="0" err="1" smtClean="0">
                <a:solidFill>
                  <a:srgbClr val="FFFF00"/>
                </a:solidFill>
              </a:rPr>
              <a:t>in</a:t>
            </a:r>
            <a:r>
              <a:rPr lang="hu-HU" altLang="hu-HU" sz="2400" b="1" dirty="0" smtClean="0">
                <a:solidFill>
                  <a:srgbClr val="FFFF00"/>
                </a:solidFill>
              </a:rPr>
              <a:t> </a:t>
            </a:r>
            <a:r>
              <a:rPr lang="hu-HU" altLang="hu-HU" sz="2400" b="1" dirty="0" err="1" smtClean="0">
                <a:solidFill>
                  <a:srgbClr val="FFFF00"/>
                </a:solidFill>
              </a:rPr>
              <a:t>spaces</a:t>
            </a:r>
            <a:r>
              <a:rPr lang="hu-HU" altLang="hu-HU" sz="2400" b="1" dirty="0" smtClean="0">
                <a:solidFill>
                  <a:srgbClr val="FFFF00"/>
                </a:solidFill>
              </a:rPr>
              <a:t>, </a:t>
            </a:r>
            <a:r>
              <a:rPr lang="hu-HU" altLang="hu-HU" sz="2400" b="1" dirty="0" err="1" smtClean="0">
                <a:solidFill>
                  <a:srgbClr val="FFFF00"/>
                </a:solidFill>
              </a:rPr>
              <a:t>storage</a:t>
            </a:r>
            <a:r>
              <a:rPr lang="hu-HU" altLang="hu-HU" sz="2400" b="1" dirty="0" smtClean="0">
                <a:solidFill>
                  <a:srgbClr val="FFFF00"/>
                </a:solidFill>
              </a:rPr>
              <a:t>, </a:t>
            </a:r>
            <a:r>
              <a:rPr lang="hu-HU" altLang="hu-HU" sz="2400" b="1" dirty="0" err="1" smtClean="0">
                <a:solidFill>
                  <a:srgbClr val="FFFF00"/>
                </a:solidFill>
              </a:rPr>
              <a:t>protection</a:t>
            </a:r>
            <a:r>
              <a:rPr lang="hu-HU" altLang="hu-HU" sz="2400" b="1" dirty="0" smtClean="0">
                <a:solidFill>
                  <a:srgbClr val="FFFF00"/>
                </a:solidFill>
              </a:rPr>
              <a:t> </a:t>
            </a:r>
          </a:p>
          <a:p>
            <a:pPr eaLnBrk="1" hangingPunct="1">
              <a:lnSpc>
                <a:spcPct val="80000"/>
              </a:lnSpc>
              <a:buFontTx/>
              <a:buNone/>
              <a:defRPr/>
            </a:pPr>
            <a:r>
              <a:rPr lang="hu-HU" altLang="hu-HU" sz="2400" b="1" dirty="0" smtClean="0">
                <a:solidFill>
                  <a:srgbClr val="FFFF00"/>
                </a:solidFill>
              </a:rPr>
              <a:t>	</a:t>
            </a:r>
            <a:r>
              <a:rPr lang="hu-HU" altLang="hu-HU" sz="2400" b="1" u="sng" dirty="0" err="1" smtClean="0">
                <a:solidFill>
                  <a:srgbClr val="FFFF00"/>
                </a:solidFill>
              </a:rPr>
              <a:t>Structure</a:t>
            </a:r>
            <a:r>
              <a:rPr lang="hu-HU" altLang="hu-HU" sz="2400" b="1" dirty="0" smtClean="0">
                <a:solidFill>
                  <a:srgbClr val="FFFF00"/>
                </a:solidFill>
              </a:rPr>
              <a:t>: </a:t>
            </a:r>
            <a:r>
              <a:rPr lang="hu-HU" altLang="hu-HU" sz="2400" b="1" dirty="0" err="1" smtClean="0">
                <a:solidFill>
                  <a:srgbClr val="FFFF00"/>
                </a:solidFill>
              </a:rPr>
              <a:t>cells</a:t>
            </a:r>
            <a:r>
              <a:rPr lang="hu-HU" altLang="hu-HU" sz="2400" b="1" dirty="0" smtClean="0">
                <a:solidFill>
                  <a:srgbClr val="FFFF00"/>
                </a:solidFill>
              </a:rPr>
              <a:t>+</a:t>
            </a:r>
            <a:r>
              <a:rPr lang="hu-HU" altLang="hu-HU" sz="2400" b="1" dirty="0" err="1" smtClean="0">
                <a:solidFill>
                  <a:srgbClr val="FFFF00"/>
                </a:solidFill>
              </a:rPr>
              <a:t>extracellular</a:t>
            </a:r>
            <a:r>
              <a:rPr lang="hu-HU" altLang="hu-HU" sz="2400" b="1" dirty="0" smtClean="0">
                <a:solidFill>
                  <a:srgbClr val="FFFF00"/>
                </a:solidFill>
              </a:rPr>
              <a:t> </a:t>
            </a:r>
            <a:r>
              <a:rPr lang="hu-HU" altLang="hu-HU" sz="2400" b="1" dirty="0" err="1" smtClean="0">
                <a:solidFill>
                  <a:srgbClr val="FFFF00"/>
                </a:solidFill>
              </a:rPr>
              <a:t>matrix</a:t>
            </a:r>
            <a:endParaRPr lang="hu-HU" altLang="hu-HU" sz="2400" b="1" dirty="0" smtClean="0">
              <a:solidFill>
                <a:srgbClr val="FFFF00"/>
              </a:solidFill>
            </a:endParaRPr>
          </a:p>
          <a:p>
            <a:pPr eaLnBrk="1" hangingPunct="1">
              <a:lnSpc>
                <a:spcPct val="80000"/>
              </a:lnSpc>
              <a:buFontTx/>
              <a:buNone/>
              <a:defRPr/>
            </a:pPr>
            <a:r>
              <a:rPr lang="hu-HU" altLang="hu-HU" sz="2400" b="1" dirty="0" smtClean="0">
                <a:solidFill>
                  <a:srgbClr val="FFFF00"/>
                </a:solidFill>
              </a:rPr>
              <a:t>	</a:t>
            </a:r>
            <a:r>
              <a:rPr lang="hu-HU" altLang="hu-HU" sz="2400" b="1" u="sng" dirty="0" err="1" smtClean="0">
                <a:solidFill>
                  <a:srgbClr val="FFFF00"/>
                </a:solidFill>
              </a:rPr>
              <a:t>Origin</a:t>
            </a:r>
            <a:r>
              <a:rPr lang="hu-HU" altLang="hu-HU" sz="2400" b="1" dirty="0" smtClean="0">
                <a:solidFill>
                  <a:srgbClr val="FFFF00"/>
                </a:solidFill>
              </a:rPr>
              <a:t>: </a:t>
            </a:r>
            <a:r>
              <a:rPr lang="hu-HU" altLang="hu-HU" sz="2400" b="1" dirty="0" err="1" smtClean="0">
                <a:solidFill>
                  <a:srgbClr val="FFFF00"/>
                </a:solidFill>
              </a:rPr>
              <a:t>mesoderm</a:t>
            </a:r>
            <a:endParaRPr lang="hu-HU" altLang="hu-HU" sz="2400" b="1" dirty="0" smtClean="0">
              <a:solidFill>
                <a:srgbClr val="FFFF00"/>
              </a:solidFill>
            </a:endParaRPr>
          </a:p>
          <a:p>
            <a:pPr eaLnBrk="1" hangingPunct="1">
              <a:lnSpc>
                <a:spcPct val="80000"/>
              </a:lnSpc>
              <a:buFontTx/>
              <a:buChar char="-"/>
              <a:defRPr/>
            </a:pPr>
            <a:endParaRPr lang="hu-HU" altLang="hu-HU" sz="2400" b="1" dirty="0" smtClean="0">
              <a:solidFill>
                <a:srgbClr val="FFFF00"/>
              </a:solidFill>
            </a:endParaRPr>
          </a:p>
          <a:p>
            <a:pPr eaLnBrk="1" hangingPunct="1">
              <a:lnSpc>
                <a:spcPct val="80000"/>
              </a:lnSpc>
              <a:buFontTx/>
              <a:buNone/>
              <a:defRPr/>
            </a:pPr>
            <a:r>
              <a:rPr lang="hu-HU" altLang="hu-HU" sz="2400" b="1" dirty="0" smtClean="0">
                <a:solidFill>
                  <a:srgbClr val="FFFF00"/>
                </a:solidFill>
              </a:rPr>
              <a:t>	</a:t>
            </a:r>
            <a:r>
              <a:rPr lang="hu-HU" altLang="hu-HU" sz="2400" b="1" dirty="0" err="1" smtClean="0">
                <a:solidFill>
                  <a:srgbClr val="FFFF00"/>
                </a:solidFill>
              </a:rPr>
              <a:t>Fewer</a:t>
            </a:r>
            <a:r>
              <a:rPr lang="hu-HU" altLang="hu-HU" sz="2400" b="1" dirty="0" smtClean="0">
                <a:solidFill>
                  <a:srgbClr val="FFFF00"/>
                </a:solidFill>
              </a:rPr>
              <a:t> </a:t>
            </a:r>
            <a:r>
              <a:rPr lang="hu-HU" altLang="hu-HU" sz="2400" b="1" dirty="0" err="1" smtClean="0">
                <a:solidFill>
                  <a:srgbClr val="FFFF00"/>
                </a:solidFill>
              </a:rPr>
              <a:t>cells</a:t>
            </a:r>
            <a:r>
              <a:rPr lang="hu-HU" altLang="hu-HU" sz="2400" b="1" dirty="0" smtClean="0">
                <a:solidFill>
                  <a:srgbClr val="FFFF00"/>
                </a:solidFill>
              </a:rPr>
              <a:t>, </a:t>
            </a:r>
            <a:r>
              <a:rPr lang="hu-HU" altLang="hu-HU" sz="2400" b="1" dirty="0" err="1" smtClean="0">
                <a:solidFill>
                  <a:srgbClr val="FFFF00"/>
                </a:solidFill>
              </a:rPr>
              <a:t>in</a:t>
            </a:r>
            <a:r>
              <a:rPr lang="hu-HU" altLang="hu-HU" sz="2400" b="1" dirty="0" smtClean="0">
                <a:solidFill>
                  <a:srgbClr val="FFFF00"/>
                </a:solidFill>
              </a:rPr>
              <a:t> </a:t>
            </a:r>
            <a:r>
              <a:rPr lang="hu-HU" altLang="hu-HU" sz="2400" b="1" dirty="0" err="1" smtClean="0">
                <a:solidFill>
                  <a:srgbClr val="FFFF00"/>
                </a:solidFill>
              </a:rPr>
              <a:t>loose</a:t>
            </a:r>
            <a:r>
              <a:rPr lang="hu-HU" altLang="hu-HU" sz="2400" b="1" dirty="0" smtClean="0">
                <a:solidFill>
                  <a:srgbClr val="FFFF00"/>
                </a:solidFill>
              </a:rPr>
              <a:t> </a:t>
            </a:r>
            <a:r>
              <a:rPr lang="hu-HU" altLang="hu-HU" sz="2400" b="1" dirty="0" err="1" smtClean="0">
                <a:solidFill>
                  <a:srgbClr val="FFFF00"/>
                </a:solidFill>
              </a:rPr>
              <a:t>arrangement</a:t>
            </a:r>
            <a:r>
              <a:rPr lang="hu-HU" altLang="hu-HU" sz="2400" b="1" dirty="0" smtClean="0">
                <a:solidFill>
                  <a:srgbClr val="FFFF00"/>
                </a:solidFill>
              </a:rPr>
              <a:t>; </a:t>
            </a:r>
            <a:r>
              <a:rPr lang="hu-HU" altLang="hu-HU" sz="2400" b="1" dirty="0" err="1" smtClean="0">
                <a:solidFill>
                  <a:srgbClr val="FFFF00"/>
                </a:solidFill>
              </a:rPr>
              <a:t>extracellular</a:t>
            </a:r>
            <a:r>
              <a:rPr lang="hu-HU" altLang="hu-HU" sz="2400" b="1" dirty="0" smtClean="0">
                <a:solidFill>
                  <a:srgbClr val="FFFF00"/>
                </a:solidFill>
              </a:rPr>
              <a:t> </a:t>
            </a:r>
            <a:r>
              <a:rPr lang="hu-HU" altLang="hu-HU" sz="2400" b="1" dirty="0" err="1" smtClean="0">
                <a:solidFill>
                  <a:srgbClr val="FFFF00"/>
                </a:solidFill>
              </a:rPr>
              <a:t>matrix</a:t>
            </a:r>
            <a:r>
              <a:rPr lang="hu-HU" altLang="hu-HU" sz="2400" b="1" dirty="0" smtClean="0">
                <a:solidFill>
                  <a:srgbClr val="FFFF00"/>
                </a:solidFill>
              </a:rPr>
              <a:t> is </a:t>
            </a:r>
            <a:r>
              <a:rPr lang="hu-HU" altLang="hu-HU" sz="2400" b="1" dirty="0" err="1" smtClean="0">
                <a:solidFill>
                  <a:srgbClr val="FFFF00"/>
                </a:solidFill>
              </a:rPr>
              <a:t>the</a:t>
            </a:r>
            <a:r>
              <a:rPr lang="hu-HU" altLang="hu-HU" sz="2400" b="1" dirty="0" smtClean="0">
                <a:solidFill>
                  <a:srgbClr val="FFFF00"/>
                </a:solidFill>
              </a:rPr>
              <a:t> </a:t>
            </a:r>
            <a:r>
              <a:rPr lang="hu-HU" altLang="hu-HU" sz="2400" b="1" dirty="0" err="1" smtClean="0">
                <a:solidFill>
                  <a:srgbClr val="FFFF00"/>
                </a:solidFill>
              </a:rPr>
              <a:t>dominant</a:t>
            </a:r>
            <a:r>
              <a:rPr lang="hu-HU" altLang="hu-HU" sz="2400" b="1" dirty="0" smtClean="0">
                <a:solidFill>
                  <a:srgbClr val="FFFF00"/>
                </a:solidFill>
              </a:rPr>
              <a:t> </a:t>
            </a:r>
            <a:r>
              <a:rPr lang="hu-HU" altLang="hu-HU" sz="2400" b="1" dirty="0" err="1" smtClean="0">
                <a:solidFill>
                  <a:srgbClr val="FFFF00"/>
                </a:solidFill>
              </a:rPr>
              <a:t>component</a:t>
            </a:r>
            <a:r>
              <a:rPr lang="hu-HU" altLang="hu-HU" sz="2400" b="1" dirty="0" smtClean="0">
                <a:solidFill>
                  <a:srgbClr val="FFFF00"/>
                </a:solidFill>
              </a:rPr>
              <a:t> </a:t>
            </a:r>
          </a:p>
          <a:p>
            <a:pPr eaLnBrk="1" hangingPunct="1">
              <a:lnSpc>
                <a:spcPct val="80000"/>
              </a:lnSpc>
              <a:buFontTx/>
              <a:buNone/>
              <a:defRPr/>
            </a:pPr>
            <a:endParaRPr lang="hu-HU" altLang="hu-HU" sz="2400" b="1" dirty="0" smtClean="0">
              <a:solidFill>
                <a:srgbClr val="FFFF00"/>
              </a:solidFill>
            </a:endParaRPr>
          </a:p>
          <a:p>
            <a:pPr eaLnBrk="1" hangingPunct="1">
              <a:lnSpc>
                <a:spcPct val="80000"/>
              </a:lnSpc>
              <a:buFontTx/>
              <a:buNone/>
              <a:defRPr/>
            </a:pPr>
            <a:r>
              <a:rPr lang="hu-HU" altLang="hu-HU" sz="2400" b="1" dirty="0" smtClean="0">
                <a:solidFill>
                  <a:srgbClr val="FFFF00"/>
                </a:solidFill>
              </a:rPr>
              <a:t>	</a:t>
            </a:r>
            <a:r>
              <a:rPr lang="hu-HU" altLang="hu-HU" sz="2400" b="1" dirty="0" err="1" smtClean="0">
                <a:solidFill>
                  <a:srgbClr val="FFFF00"/>
                </a:solidFill>
              </a:rPr>
              <a:t>Extracellular</a:t>
            </a:r>
            <a:r>
              <a:rPr lang="hu-HU" altLang="hu-HU" sz="2400" b="1" dirty="0" smtClean="0">
                <a:solidFill>
                  <a:srgbClr val="FFFF00"/>
                </a:solidFill>
              </a:rPr>
              <a:t> </a:t>
            </a:r>
            <a:r>
              <a:rPr lang="hu-HU" altLang="hu-HU" sz="2400" b="1" dirty="0" err="1" smtClean="0">
                <a:solidFill>
                  <a:srgbClr val="FFFF00"/>
                </a:solidFill>
              </a:rPr>
              <a:t>matrix</a:t>
            </a:r>
            <a:r>
              <a:rPr lang="hu-HU" altLang="hu-HU" sz="2400" b="1" dirty="0" smtClean="0">
                <a:solidFill>
                  <a:srgbClr val="FFFF00"/>
                </a:solidFill>
              </a:rPr>
              <a:t>:</a:t>
            </a:r>
          </a:p>
          <a:p>
            <a:pPr marL="0" indent="0" eaLnBrk="1" hangingPunct="1">
              <a:lnSpc>
                <a:spcPct val="80000"/>
              </a:lnSpc>
              <a:buFontTx/>
              <a:buNone/>
              <a:defRPr/>
            </a:pPr>
            <a:r>
              <a:rPr lang="hu-HU" altLang="hu-HU" sz="2400" b="1" dirty="0" smtClean="0">
                <a:solidFill>
                  <a:srgbClr val="FFFF00"/>
                </a:solidFill>
              </a:rPr>
              <a:t>	- </a:t>
            </a:r>
            <a:r>
              <a:rPr lang="hu-HU" altLang="hu-HU" sz="2400" b="1" i="1" dirty="0" err="1" smtClean="0">
                <a:solidFill>
                  <a:srgbClr val="FFFF00"/>
                </a:solidFill>
              </a:rPr>
              <a:t>fibers</a:t>
            </a:r>
            <a:r>
              <a:rPr lang="hu-HU" altLang="hu-HU" sz="2400" b="1" dirty="0" smtClean="0">
                <a:solidFill>
                  <a:srgbClr val="FFFF00"/>
                </a:solidFill>
              </a:rPr>
              <a:t>:</a:t>
            </a:r>
            <a:r>
              <a:rPr lang="hu-HU" altLang="hu-HU" sz="2400" b="1" dirty="0" err="1" smtClean="0">
                <a:solidFill>
                  <a:srgbClr val="FFFF00"/>
                </a:solidFill>
              </a:rPr>
              <a:t>collagen</a:t>
            </a:r>
            <a:endParaRPr lang="hu-HU" altLang="hu-HU" sz="2400" b="1" dirty="0" smtClean="0">
              <a:solidFill>
                <a:srgbClr val="FFFF00"/>
              </a:solidFill>
            </a:endParaRPr>
          </a:p>
          <a:p>
            <a:pPr eaLnBrk="1" hangingPunct="1">
              <a:lnSpc>
                <a:spcPct val="80000"/>
              </a:lnSpc>
              <a:buFontTx/>
              <a:buNone/>
              <a:defRPr/>
            </a:pPr>
            <a:r>
              <a:rPr lang="hu-HU" altLang="hu-HU" sz="2400" b="1" dirty="0" smtClean="0">
                <a:solidFill>
                  <a:srgbClr val="FFFF00"/>
                </a:solidFill>
              </a:rPr>
              <a:t>			 </a:t>
            </a:r>
            <a:r>
              <a:rPr lang="hu-HU" altLang="hu-HU" sz="2400" b="1" dirty="0" err="1" smtClean="0">
                <a:solidFill>
                  <a:srgbClr val="FFFF00"/>
                </a:solidFill>
              </a:rPr>
              <a:t>elastic</a:t>
            </a:r>
            <a:r>
              <a:rPr lang="hu-HU" altLang="hu-HU" sz="2400" b="1" dirty="0" smtClean="0">
                <a:solidFill>
                  <a:srgbClr val="FFFF00"/>
                </a:solidFill>
              </a:rPr>
              <a:t> </a:t>
            </a:r>
          </a:p>
          <a:p>
            <a:pPr eaLnBrk="1" hangingPunct="1">
              <a:lnSpc>
                <a:spcPct val="80000"/>
              </a:lnSpc>
              <a:buFontTx/>
              <a:buNone/>
              <a:defRPr/>
            </a:pPr>
            <a:r>
              <a:rPr lang="hu-HU" altLang="hu-HU" sz="2400" b="1" dirty="0" smtClean="0">
                <a:solidFill>
                  <a:srgbClr val="FFFF00"/>
                </a:solidFill>
              </a:rPr>
              <a:t>			 </a:t>
            </a:r>
            <a:r>
              <a:rPr lang="hu-HU" altLang="hu-HU" sz="2400" b="1" dirty="0" err="1" smtClean="0">
                <a:solidFill>
                  <a:srgbClr val="FFFF00"/>
                </a:solidFill>
              </a:rPr>
              <a:t>reticular</a:t>
            </a:r>
            <a:endParaRPr lang="hu-HU" altLang="hu-HU" sz="2400" b="1" dirty="0" smtClean="0">
              <a:solidFill>
                <a:srgbClr val="FFFF00"/>
              </a:solidFill>
            </a:endParaRPr>
          </a:p>
          <a:p>
            <a:pPr eaLnBrk="1" hangingPunct="1">
              <a:lnSpc>
                <a:spcPct val="80000"/>
              </a:lnSpc>
              <a:buFontTx/>
              <a:buNone/>
              <a:defRPr/>
            </a:pPr>
            <a:r>
              <a:rPr lang="hu-HU" altLang="hu-HU" sz="2400" b="1" dirty="0" smtClean="0">
                <a:solidFill>
                  <a:srgbClr val="FFFF00"/>
                </a:solidFill>
              </a:rPr>
              <a:t>		- </a:t>
            </a:r>
            <a:r>
              <a:rPr lang="hu-HU" altLang="hu-HU" sz="2400" b="1" i="1" dirty="0" err="1" smtClean="0">
                <a:solidFill>
                  <a:srgbClr val="FFFF00"/>
                </a:solidFill>
              </a:rPr>
              <a:t>ground</a:t>
            </a:r>
            <a:r>
              <a:rPr lang="hu-HU" altLang="hu-HU" sz="2400" b="1" i="1" dirty="0" smtClean="0">
                <a:solidFill>
                  <a:srgbClr val="FFFF00"/>
                </a:solidFill>
              </a:rPr>
              <a:t> </a:t>
            </a:r>
            <a:r>
              <a:rPr lang="hu-HU" altLang="hu-HU" sz="2400" b="1" i="1" dirty="0" err="1" smtClean="0">
                <a:solidFill>
                  <a:srgbClr val="FFFF00"/>
                </a:solidFill>
              </a:rPr>
              <a:t>substance</a:t>
            </a:r>
            <a:r>
              <a:rPr lang="hu-HU" altLang="hu-HU" sz="2400" b="1" dirty="0" smtClean="0">
                <a:solidFill>
                  <a:srgbClr val="FFFF00"/>
                </a:solidFill>
              </a:rPr>
              <a:t>:  </a:t>
            </a:r>
            <a:r>
              <a:rPr lang="hu-HU" altLang="hu-HU" sz="2400" b="1" dirty="0" err="1" smtClean="0">
                <a:solidFill>
                  <a:srgbClr val="FFFF00"/>
                </a:solidFill>
              </a:rPr>
              <a:t>proteoglycans</a:t>
            </a:r>
            <a:r>
              <a:rPr lang="hu-HU" altLang="hu-HU" sz="2400" b="1" dirty="0" smtClean="0">
                <a:solidFill>
                  <a:srgbClr val="FFFF00"/>
                </a:solidFill>
              </a:rPr>
              <a:t>, </a:t>
            </a:r>
            <a:r>
              <a:rPr lang="hu-HU" altLang="hu-HU" sz="2400" b="1" dirty="0" err="1" smtClean="0">
                <a:solidFill>
                  <a:srgbClr val="FFFF00"/>
                </a:solidFill>
              </a:rPr>
              <a:t>glycosaminoglycans</a:t>
            </a:r>
            <a:r>
              <a:rPr lang="hu-HU" altLang="hu-HU" sz="2400" b="1" dirty="0" smtClean="0">
                <a:solidFill>
                  <a:srgbClr val="FFFF00"/>
                </a:solidFill>
              </a:rPr>
              <a:t>, 	</a:t>
            </a:r>
            <a:r>
              <a:rPr lang="hu-HU" altLang="hu-HU" sz="2400" b="1" dirty="0" err="1" smtClean="0">
                <a:solidFill>
                  <a:srgbClr val="FFFF00"/>
                </a:solidFill>
              </a:rPr>
              <a:t>adhesion</a:t>
            </a:r>
            <a:r>
              <a:rPr lang="hu-HU" altLang="hu-HU" sz="2400" b="1" dirty="0" smtClean="0">
                <a:solidFill>
                  <a:srgbClr val="FFFF00"/>
                </a:solidFill>
              </a:rPr>
              <a:t> </a:t>
            </a:r>
            <a:r>
              <a:rPr lang="hu-HU" altLang="hu-HU" sz="2400" b="1" dirty="0" err="1" smtClean="0">
                <a:solidFill>
                  <a:srgbClr val="FFFF00"/>
                </a:solidFill>
              </a:rPr>
              <a:t>molecules</a:t>
            </a:r>
            <a:r>
              <a:rPr lang="hu-HU" altLang="hu-HU" sz="2400" b="1" dirty="0" smtClean="0">
                <a:solidFill>
                  <a:srgbClr val="FFFF00"/>
                </a:solidFill>
              </a:rPr>
              <a:t>, </a:t>
            </a:r>
            <a:r>
              <a:rPr lang="hu-HU" altLang="hu-HU" sz="2400" b="1" dirty="0" err="1" smtClean="0">
                <a:solidFill>
                  <a:srgbClr val="FFFF00"/>
                </a:solidFill>
              </a:rPr>
              <a:t>inorganic</a:t>
            </a:r>
            <a:r>
              <a:rPr lang="hu-HU" altLang="hu-HU" sz="2400" b="1" dirty="0" smtClean="0">
                <a:solidFill>
                  <a:srgbClr val="FFFF00"/>
                </a:solidFill>
              </a:rPr>
              <a:t> </a:t>
            </a:r>
            <a:r>
              <a:rPr lang="hu-HU" altLang="hu-HU" sz="2400" b="1" dirty="0" err="1" smtClean="0">
                <a:solidFill>
                  <a:srgbClr val="FFFF00"/>
                </a:solidFill>
              </a:rPr>
              <a:t>salts</a:t>
            </a:r>
            <a:r>
              <a:rPr lang="hu-HU" altLang="hu-HU" sz="2400" b="1" dirty="0" smtClean="0">
                <a:solidFill>
                  <a:srgbClr val="FFFF00"/>
                </a:solidFill>
              </a:rPr>
              <a:t>)</a:t>
            </a:r>
          </a:p>
          <a:p>
            <a:pPr eaLnBrk="1" hangingPunct="1">
              <a:lnSpc>
                <a:spcPct val="80000"/>
              </a:lnSpc>
              <a:buFontTx/>
              <a:buNone/>
              <a:defRPr/>
            </a:pPr>
            <a:endParaRPr lang="hu-HU" altLang="hu-HU" sz="2400" b="1" dirty="0" smtClean="0">
              <a:solidFill>
                <a:srgbClr val="FF3300"/>
              </a:solidFill>
            </a:endParaRPr>
          </a:p>
          <a:p>
            <a:pPr eaLnBrk="1" hangingPunct="1">
              <a:lnSpc>
                <a:spcPct val="80000"/>
              </a:lnSpc>
              <a:buFontTx/>
              <a:buNone/>
              <a:defRPr/>
            </a:pPr>
            <a:endParaRPr lang="hu-HU" altLang="hu-HU" sz="2400" b="1" dirty="0" smtClean="0">
              <a:solidFill>
                <a:srgbClr val="FF33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6"/>
          <p:cNvSpPr>
            <a:spLocks noGrp="1" noChangeArrowheads="1"/>
          </p:cNvSpPr>
          <p:nvPr>
            <p:ph type="body" sz="half" idx="1"/>
          </p:nvPr>
        </p:nvSpPr>
        <p:spPr>
          <a:xfrm>
            <a:off x="685800" y="549275"/>
            <a:ext cx="3814763" cy="2239963"/>
          </a:xfrm>
          <a:solidFill>
            <a:srgbClr val="FFFF99"/>
          </a:solidFill>
        </p:spPr>
        <p:txBody>
          <a:bodyPr/>
          <a:lstStyle/>
          <a:p>
            <a:pPr eaLnBrk="1" hangingPunct="1">
              <a:buFontTx/>
              <a:buNone/>
            </a:pPr>
            <a:r>
              <a:rPr lang="hu-HU" altLang="hu-HU" sz="2800" b="1" i="1" smtClean="0"/>
              <a:t> </a:t>
            </a:r>
            <a:r>
              <a:rPr lang="hu-HU" altLang="hu-HU" sz="2400" b="1" i="1" smtClean="0"/>
              <a:t>dense regular connective tissue</a:t>
            </a:r>
            <a:r>
              <a:rPr lang="hu-HU" altLang="hu-HU" sz="2400" smtClean="0"/>
              <a:t> </a:t>
            </a:r>
          </a:p>
          <a:p>
            <a:pPr eaLnBrk="1" hangingPunct="1">
              <a:buFontTx/>
              <a:buNone/>
            </a:pPr>
            <a:r>
              <a:rPr lang="hu-HU" altLang="hu-HU" sz="2400" smtClean="0"/>
              <a:t>	many collagen fibers in regularly arranged bundles: tendons </a:t>
            </a:r>
          </a:p>
        </p:txBody>
      </p:sp>
      <p:pic>
        <p:nvPicPr>
          <p:cNvPr id="21507" name="Picture 7" descr="in 40x1 kicsi"/>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265738" y="404813"/>
            <a:ext cx="3267075" cy="2514600"/>
          </a:xfrm>
          <a:noFill/>
        </p:spPr>
      </p:pic>
      <p:pic>
        <p:nvPicPr>
          <p:cNvPr id="21508" name="Picture 10" descr="bőr dermis 20x"/>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224463" y="3644900"/>
            <a:ext cx="3451225" cy="2574925"/>
          </a:xfrm>
          <a:noFill/>
        </p:spPr>
      </p:pic>
      <p:sp>
        <p:nvSpPr>
          <p:cNvPr id="21509" name="Text Box 13"/>
          <p:cNvSpPr txBox="1">
            <a:spLocks noChangeArrowheads="1"/>
          </p:cNvSpPr>
          <p:nvPr/>
        </p:nvSpPr>
        <p:spPr bwMode="auto">
          <a:xfrm>
            <a:off x="684213" y="3789363"/>
            <a:ext cx="4030662" cy="1735137"/>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2400" b="1" i="1"/>
              <a:t>dense irregular connective tissue</a:t>
            </a:r>
          </a:p>
          <a:p>
            <a:pPr eaLnBrk="1" hangingPunct="1">
              <a:spcBef>
                <a:spcPct val="50000"/>
              </a:spcBef>
              <a:buFontTx/>
              <a:buNone/>
            </a:pPr>
            <a:r>
              <a:rPr lang="hu-HU" altLang="hu-HU" sz="2400"/>
              <a:t>many collagen fibers, in      irregularly arranged bundles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4"/>
          <p:cNvSpPr>
            <a:spLocks noGrp="1" noChangeArrowheads="1"/>
          </p:cNvSpPr>
          <p:nvPr>
            <p:ph type="body" sz="half" idx="1"/>
          </p:nvPr>
        </p:nvSpPr>
        <p:spPr>
          <a:xfrm>
            <a:off x="685800" y="476250"/>
            <a:ext cx="2733675" cy="2663825"/>
          </a:xfrm>
          <a:solidFill>
            <a:schemeClr val="hlink"/>
          </a:solidFill>
        </p:spPr>
        <p:txBody>
          <a:bodyPr/>
          <a:lstStyle/>
          <a:p>
            <a:pPr eaLnBrk="1" hangingPunct="1"/>
            <a:r>
              <a:rPr lang="hu-HU" altLang="hu-HU" sz="2400" smtClean="0"/>
              <a:t> </a:t>
            </a:r>
            <a:r>
              <a:rPr lang="hu-HU" altLang="hu-HU" sz="2400" b="1" i="1" smtClean="0"/>
              <a:t>adipose tissue</a:t>
            </a:r>
            <a:r>
              <a:rPr lang="hu-HU" altLang="hu-HU" sz="2400" smtClean="0"/>
              <a:t> </a:t>
            </a:r>
          </a:p>
          <a:p>
            <a:pPr eaLnBrk="1" hangingPunct="1"/>
            <a:r>
              <a:rPr lang="hu-HU" altLang="hu-HU" sz="2000" smtClean="0"/>
              <a:t>adipocytes, a few reticular fibers</a:t>
            </a:r>
          </a:p>
          <a:p>
            <a:pPr eaLnBrk="1" hangingPunct="1"/>
            <a:r>
              <a:rPr lang="hu-HU" altLang="hu-HU" sz="2000" smtClean="0"/>
              <a:t>„</a:t>
            </a:r>
            <a:r>
              <a:rPr lang="hu-HU" altLang="hu-HU" sz="2000" b="1" smtClean="0"/>
              <a:t>Fat pad”</a:t>
            </a:r>
            <a:r>
              <a:rPr lang="hu-HU" altLang="hu-HU" sz="2000" smtClean="0"/>
              <a:t>	</a:t>
            </a:r>
            <a:r>
              <a:rPr lang="hu-HU" altLang="hu-HU" sz="2400" smtClean="0"/>
              <a:t>	</a:t>
            </a:r>
          </a:p>
          <a:p>
            <a:pPr eaLnBrk="1" hangingPunct="1"/>
            <a:r>
              <a:rPr lang="hu-HU" altLang="hu-HU" sz="2400" smtClean="0"/>
              <a:t>white and brown adipose tissue</a:t>
            </a:r>
            <a:endParaRPr lang="hu-HU" altLang="hu-HU" sz="2400" b="1" i="1" smtClean="0"/>
          </a:p>
        </p:txBody>
      </p:sp>
      <p:pic>
        <p:nvPicPr>
          <p:cNvPr id="22531" name="Picture 5" descr="lazarostos zsir 10x"/>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3995738" y="231775"/>
            <a:ext cx="4392612" cy="3268663"/>
          </a:xfrm>
          <a:noFill/>
        </p:spPr>
      </p:pic>
      <p:pic>
        <p:nvPicPr>
          <p:cNvPr id="22532" name="Picture 8" descr="zsírszövet 20x"/>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067175" y="3716338"/>
            <a:ext cx="4249738" cy="3040062"/>
          </a:xfrm>
          <a:noFill/>
        </p:spPr>
      </p:pic>
      <p:pic>
        <p:nvPicPr>
          <p:cNvPr id="22533" name="Picture 6" descr="Képtalálat a következőre: „brown adipose tiss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463" y="3500438"/>
            <a:ext cx="3419475"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églalap 1"/>
          <p:cNvSpPr/>
          <p:nvPr/>
        </p:nvSpPr>
        <p:spPr>
          <a:xfrm>
            <a:off x="823913" y="6381750"/>
            <a:ext cx="2447925" cy="142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dirty="0" err="1"/>
              <a:t>brown</a:t>
            </a:r>
            <a:r>
              <a:rPr lang="hu-HU" dirty="0"/>
              <a:t> </a:t>
            </a:r>
            <a:r>
              <a:rPr lang="hu-HU" dirty="0" err="1"/>
              <a:t>adipose</a:t>
            </a:r>
            <a:r>
              <a:rPr lang="hu-HU" dirty="0"/>
              <a:t> </a:t>
            </a:r>
            <a:r>
              <a:rPr lang="hu-HU" dirty="0" err="1"/>
              <a:t>tissue</a:t>
            </a:r>
            <a:endParaRPr lang="hu-HU"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hu-HU" altLang="hu-HU" sz="3600" b="1" smtClean="0">
                <a:solidFill>
                  <a:srgbClr val="FFFF00"/>
                </a:solidFill>
              </a:rPr>
              <a:t>Supporting tissue</a:t>
            </a:r>
          </a:p>
        </p:txBody>
      </p:sp>
      <p:sp>
        <p:nvSpPr>
          <p:cNvPr id="23555" name="Rectangle 3"/>
          <p:cNvSpPr>
            <a:spLocks noGrp="1" noChangeArrowheads="1"/>
          </p:cNvSpPr>
          <p:nvPr>
            <p:ph idx="1"/>
          </p:nvPr>
        </p:nvSpPr>
        <p:spPr/>
        <p:txBody>
          <a:bodyPr/>
          <a:lstStyle/>
          <a:p>
            <a:pPr eaLnBrk="1" hangingPunct="1"/>
            <a:r>
              <a:rPr lang="hu-HU" altLang="hu-HU" b="1" smtClean="0">
                <a:solidFill>
                  <a:srgbClr val="FFFF00"/>
                </a:solidFill>
              </a:rPr>
              <a:t>Function: supports the body</a:t>
            </a:r>
          </a:p>
          <a:p>
            <a:pPr eaLnBrk="1" hangingPunct="1"/>
            <a:r>
              <a:rPr lang="hu-HU" altLang="hu-HU" b="1" smtClean="0">
                <a:solidFill>
                  <a:srgbClr val="FFFF00"/>
                </a:solidFill>
              </a:rPr>
              <a:t>Structure: cells + extracellular matrix</a:t>
            </a:r>
          </a:p>
          <a:p>
            <a:pPr eaLnBrk="1" hangingPunct="1"/>
            <a:r>
              <a:rPr lang="hu-HU" altLang="hu-HU" b="1" smtClean="0">
                <a:solidFill>
                  <a:srgbClr val="FFFF00"/>
                </a:solidFill>
              </a:rPr>
              <a:t>Origin: mesoderm</a:t>
            </a:r>
          </a:p>
          <a:p>
            <a:pPr eaLnBrk="1" hangingPunct="1"/>
            <a:endParaRPr lang="hu-HU" altLang="hu-HU" b="1" smtClean="0">
              <a:solidFill>
                <a:srgbClr val="FFFF00"/>
              </a:solidFill>
            </a:endParaRPr>
          </a:p>
          <a:p>
            <a:pPr eaLnBrk="1" hangingPunct="1"/>
            <a:r>
              <a:rPr lang="hu-HU" altLang="hu-HU" b="1" smtClean="0">
                <a:solidFill>
                  <a:srgbClr val="FFFF00"/>
                </a:solidFill>
              </a:rPr>
              <a:t>Types: cartilage </a:t>
            </a:r>
          </a:p>
          <a:p>
            <a:pPr lvl="1" eaLnBrk="1" hangingPunct="1">
              <a:buFont typeface="Tahoma" panose="020B0604030504040204" pitchFamily="34" charset="0"/>
              <a:buNone/>
            </a:pPr>
            <a:r>
              <a:rPr lang="hu-HU" altLang="hu-HU" b="1" smtClean="0">
                <a:solidFill>
                  <a:srgbClr val="FFFF00"/>
                </a:solidFill>
              </a:rPr>
              <a:t>		        bone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1331913" y="2349500"/>
            <a:ext cx="633571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hu-HU" altLang="hu-HU" b="1">
                <a:solidFill>
                  <a:srgbClr val="FFFF66"/>
                </a:solidFill>
                <a:latin typeface="Comic Sans MS" panose="030F0702030302020204" pitchFamily="66" charset="0"/>
              </a:rPr>
              <a:t>Bone tissue</a:t>
            </a:r>
            <a:endParaRPr lang="hu-HU" altLang="hu-HU" sz="2800" b="1">
              <a:solidFill>
                <a:srgbClr val="FFFF66"/>
              </a:solidFill>
              <a:latin typeface="Comic Sans MS" panose="030F0702030302020204" pitchFamily="66"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4"/>
          <p:cNvSpPr txBox="1">
            <a:spLocks noChangeArrowheads="1"/>
          </p:cNvSpPr>
          <p:nvPr/>
        </p:nvSpPr>
        <p:spPr bwMode="auto">
          <a:xfrm>
            <a:off x="971550" y="3392488"/>
            <a:ext cx="6769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hu-HU" altLang="hu-HU" sz="2000" b="1">
                <a:solidFill>
                  <a:srgbClr val="FFFF00"/>
                </a:solidFill>
                <a:latin typeface="Comic Sans MS" panose="030F0702030302020204" pitchFamily="66" charset="0"/>
              </a:rPr>
              <a:t>Components</a:t>
            </a:r>
          </a:p>
        </p:txBody>
      </p:sp>
      <p:sp>
        <p:nvSpPr>
          <p:cNvPr id="25603" name="Text Box 5"/>
          <p:cNvSpPr txBox="1">
            <a:spLocks noChangeArrowheads="1"/>
          </p:cNvSpPr>
          <p:nvPr/>
        </p:nvSpPr>
        <p:spPr bwMode="auto">
          <a:xfrm>
            <a:off x="900113" y="4005263"/>
            <a:ext cx="74898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2400" b="1">
                <a:solidFill>
                  <a:srgbClr val="FFCCFF"/>
                </a:solidFill>
              </a:rPr>
              <a:t>I. Cells</a:t>
            </a:r>
            <a:r>
              <a:rPr lang="hu-HU" altLang="hu-HU" sz="2400">
                <a:solidFill>
                  <a:schemeClr val="bg1"/>
                </a:solidFill>
              </a:rPr>
              <a:t> (osteocytes, osteoblasts, osteoclasts, osteoprogenitor cells)</a:t>
            </a:r>
          </a:p>
          <a:p>
            <a:pPr eaLnBrk="1" hangingPunct="1">
              <a:spcBef>
                <a:spcPct val="50000"/>
              </a:spcBef>
              <a:buFontTx/>
              <a:buNone/>
            </a:pPr>
            <a:r>
              <a:rPr lang="hu-HU" altLang="hu-HU" sz="2400" b="1">
                <a:solidFill>
                  <a:srgbClr val="FFCCFF"/>
                </a:solidFill>
              </a:rPr>
              <a:t>II. Extracellular matrix</a:t>
            </a:r>
            <a:r>
              <a:rPr lang="hu-HU" altLang="hu-HU" sz="2400">
                <a:solidFill>
                  <a:schemeClr val="bg1"/>
                </a:solidFill>
              </a:rPr>
              <a:t> (collagen fibers, proteoglycans, bone-specific proteins) + mineral salts: hydroxyapatite crystals</a:t>
            </a:r>
          </a:p>
        </p:txBody>
      </p:sp>
      <p:sp>
        <p:nvSpPr>
          <p:cNvPr id="25604" name="Text Box 6"/>
          <p:cNvSpPr txBox="1">
            <a:spLocks noChangeArrowheads="1"/>
          </p:cNvSpPr>
          <p:nvPr/>
        </p:nvSpPr>
        <p:spPr bwMode="auto">
          <a:xfrm>
            <a:off x="1042988" y="1268413"/>
            <a:ext cx="6985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2400">
                <a:solidFill>
                  <a:schemeClr val="bg1"/>
                </a:solidFill>
              </a:rPr>
              <a:t>Mechanically resistent, hard, but relatively elastic and light skeletal structure. </a:t>
            </a:r>
          </a:p>
          <a:p>
            <a:pPr eaLnBrk="1" hangingPunct="1">
              <a:spcBef>
                <a:spcPct val="50000"/>
              </a:spcBef>
              <a:buFontTx/>
              <a:buNone/>
            </a:pPr>
            <a:r>
              <a:rPr lang="hu-HU" altLang="hu-HU" sz="2400">
                <a:solidFill>
                  <a:schemeClr val="bg1"/>
                </a:solidFill>
              </a:rPr>
              <a:t>Highly vascularized living tissue, adaptable to changing environmental conditions, continuously being remodeled and renewed</a:t>
            </a:r>
            <a:r>
              <a:rPr lang="hu-HU" altLang="hu-HU" sz="2400"/>
              <a:t>  </a:t>
            </a:r>
          </a:p>
        </p:txBody>
      </p:sp>
      <p:sp>
        <p:nvSpPr>
          <p:cNvPr id="25605" name="Text Box 7"/>
          <p:cNvSpPr txBox="1">
            <a:spLocks noChangeArrowheads="1"/>
          </p:cNvSpPr>
          <p:nvPr/>
        </p:nvSpPr>
        <p:spPr bwMode="auto">
          <a:xfrm>
            <a:off x="3132138" y="620713"/>
            <a:ext cx="3384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2000" b="1">
                <a:solidFill>
                  <a:srgbClr val="FFFF00"/>
                </a:solidFill>
                <a:latin typeface="Comic Sans MS" panose="030F0702030302020204" pitchFamily="66" charset="0"/>
              </a:rPr>
              <a:t>General characteristics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csontsejt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908050"/>
            <a:ext cx="4391025"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6"/>
          <p:cNvSpPr txBox="1">
            <a:spLocks noChangeArrowheads="1"/>
          </p:cNvSpPr>
          <p:nvPr/>
        </p:nvSpPr>
        <p:spPr bwMode="auto">
          <a:xfrm>
            <a:off x="2484438" y="260350"/>
            <a:ext cx="37449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2000" b="1">
                <a:solidFill>
                  <a:srgbClr val="FFFF00"/>
                </a:solidFill>
                <a:latin typeface="Comic Sans MS" panose="030F0702030302020204" pitchFamily="66" charset="0"/>
              </a:rPr>
              <a:t>I. Cells in the bone tissue</a:t>
            </a:r>
          </a:p>
        </p:txBody>
      </p:sp>
      <p:sp>
        <p:nvSpPr>
          <p:cNvPr id="26628" name="Text Box 7"/>
          <p:cNvSpPr txBox="1">
            <a:spLocks noChangeArrowheads="1"/>
          </p:cNvSpPr>
          <p:nvPr/>
        </p:nvSpPr>
        <p:spPr bwMode="auto">
          <a:xfrm>
            <a:off x="6227763" y="908050"/>
            <a:ext cx="26654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2400">
                <a:solidFill>
                  <a:srgbClr val="FFFF00"/>
                </a:solidFill>
              </a:rPr>
              <a:t>osteoprogenitor</a:t>
            </a:r>
          </a:p>
        </p:txBody>
      </p:sp>
      <p:sp>
        <p:nvSpPr>
          <p:cNvPr id="26629" name="Text Box 8"/>
          <p:cNvSpPr txBox="1">
            <a:spLocks noChangeArrowheads="1"/>
          </p:cNvSpPr>
          <p:nvPr/>
        </p:nvSpPr>
        <p:spPr bwMode="auto">
          <a:xfrm>
            <a:off x="6227763" y="1887538"/>
            <a:ext cx="14398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2400">
                <a:solidFill>
                  <a:srgbClr val="FFFF00"/>
                </a:solidFill>
              </a:rPr>
              <a:t>osteoblast</a:t>
            </a:r>
          </a:p>
        </p:txBody>
      </p:sp>
      <p:sp>
        <p:nvSpPr>
          <p:cNvPr id="26630" name="Text Box 9"/>
          <p:cNvSpPr txBox="1">
            <a:spLocks noChangeArrowheads="1"/>
          </p:cNvSpPr>
          <p:nvPr/>
        </p:nvSpPr>
        <p:spPr bwMode="auto">
          <a:xfrm>
            <a:off x="6372225" y="3500438"/>
            <a:ext cx="1584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2400">
                <a:solidFill>
                  <a:srgbClr val="FFFF00"/>
                </a:solidFill>
              </a:rPr>
              <a:t>osteocyte</a:t>
            </a:r>
          </a:p>
        </p:txBody>
      </p:sp>
      <p:sp>
        <p:nvSpPr>
          <p:cNvPr id="26631" name="Text Box 10"/>
          <p:cNvSpPr txBox="1">
            <a:spLocks noChangeArrowheads="1"/>
          </p:cNvSpPr>
          <p:nvPr/>
        </p:nvSpPr>
        <p:spPr bwMode="auto">
          <a:xfrm>
            <a:off x="6372225" y="5734050"/>
            <a:ext cx="14398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2400">
                <a:solidFill>
                  <a:srgbClr val="FFFF00"/>
                </a:solidFill>
              </a:rPr>
              <a:t>osteoclast</a:t>
            </a:r>
          </a:p>
        </p:txBody>
      </p:sp>
      <p:sp>
        <p:nvSpPr>
          <p:cNvPr id="26632" name="Line 11"/>
          <p:cNvSpPr>
            <a:spLocks noChangeShapeType="1"/>
          </p:cNvSpPr>
          <p:nvPr/>
        </p:nvSpPr>
        <p:spPr bwMode="auto">
          <a:xfrm flipH="1">
            <a:off x="4067175" y="1125538"/>
            <a:ext cx="1944688"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26633" name="Line 12"/>
          <p:cNvSpPr>
            <a:spLocks noChangeShapeType="1"/>
          </p:cNvSpPr>
          <p:nvPr/>
        </p:nvSpPr>
        <p:spPr bwMode="auto">
          <a:xfrm flipH="1" flipV="1">
            <a:off x="3635375" y="1700213"/>
            <a:ext cx="2520950" cy="433387"/>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26634" name="Line 13"/>
          <p:cNvSpPr>
            <a:spLocks noChangeShapeType="1"/>
          </p:cNvSpPr>
          <p:nvPr/>
        </p:nvSpPr>
        <p:spPr bwMode="auto">
          <a:xfrm flipH="1">
            <a:off x="4067175" y="3716338"/>
            <a:ext cx="2089150" cy="0"/>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26635" name="Line 14"/>
          <p:cNvSpPr>
            <a:spLocks noChangeShapeType="1"/>
          </p:cNvSpPr>
          <p:nvPr/>
        </p:nvSpPr>
        <p:spPr bwMode="auto">
          <a:xfrm flipH="1">
            <a:off x="4500563" y="5949950"/>
            <a:ext cx="1655762" cy="0"/>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26636" name="Text Box 15"/>
          <p:cNvSpPr txBox="1">
            <a:spLocks noChangeArrowheads="1"/>
          </p:cNvSpPr>
          <p:nvPr/>
        </p:nvSpPr>
        <p:spPr bwMode="auto">
          <a:xfrm>
            <a:off x="323850" y="6237288"/>
            <a:ext cx="360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2400">
                <a:solidFill>
                  <a:srgbClr val="CC0000"/>
                </a:solidFill>
                <a:sym typeface="Wingdings" panose="05000000000000000000" pitchFamily="2" charset="2"/>
              </a:rPr>
              <a:t></a:t>
            </a:r>
          </a:p>
        </p:txBody>
      </p:sp>
      <p:cxnSp>
        <p:nvCxnSpPr>
          <p:cNvPr id="3" name="Egyenes összekötő nyíllal 2"/>
          <p:cNvCxnSpPr/>
          <p:nvPr/>
        </p:nvCxnSpPr>
        <p:spPr>
          <a:xfrm>
            <a:off x="6804025" y="1370013"/>
            <a:ext cx="0" cy="517525"/>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Egyenes összekötő nyíllal 14"/>
          <p:cNvCxnSpPr/>
          <p:nvPr/>
        </p:nvCxnSpPr>
        <p:spPr>
          <a:xfrm>
            <a:off x="6875463" y="2768600"/>
            <a:ext cx="0" cy="515938"/>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4"/>
          <p:cNvSpPr txBox="1">
            <a:spLocks noChangeArrowheads="1"/>
          </p:cNvSpPr>
          <p:nvPr/>
        </p:nvSpPr>
        <p:spPr bwMode="auto">
          <a:xfrm>
            <a:off x="3492500" y="333375"/>
            <a:ext cx="2160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2000" b="1">
                <a:solidFill>
                  <a:srgbClr val="FFFF00"/>
                </a:solidFill>
                <a:latin typeface="Comic Sans MS" panose="030F0702030302020204" pitchFamily="66" charset="0"/>
              </a:rPr>
              <a:t>1. Osteocytes</a:t>
            </a:r>
          </a:p>
        </p:txBody>
      </p:sp>
      <p:sp>
        <p:nvSpPr>
          <p:cNvPr id="27651" name="Text Box 5"/>
          <p:cNvSpPr txBox="1">
            <a:spLocks noChangeArrowheads="1"/>
          </p:cNvSpPr>
          <p:nvPr/>
        </p:nvSpPr>
        <p:spPr bwMode="auto">
          <a:xfrm>
            <a:off x="827088" y="836613"/>
            <a:ext cx="74898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1600">
                <a:solidFill>
                  <a:srgbClr val="FFFF00"/>
                </a:solidFill>
              </a:rPr>
              <a:t>Bone cells with many thin processes (connected with similar processes of neighboring bone cells by gap junctions). Maintains the surrounding bone matrix by synthesizing or resorbing matrix constituents, if needed. Situated in small cavities of the matrix: lacunae, canaliculi.</a:t>
            </a:r>
          </a:p>
        </p:txBody>
      </p:sp>
      <p:pic>
        <p:nvPicPr>
          <p:cNvPr id="27652" name="Picture 6" descr="osteoblastsé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2708275"/>
            <a:ext cx="3289300"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7" descr="osteocytaSchmor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2205038"/>
            <a:ext cx="4968875" cy="448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Line 8"/>
          <p:cNvSpPr>
            <a:spLocks noChangeShapeType="1"/>
          </p:cNvSpPr>
          <p:nvPr/>
        </p:nvSpPr>
        <p:spPr bwMode="auto">
          <a:xfrm>
            <a:off x="2627313" y="2133600"/>
            <a:ext cx="0" cy="8636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27655" name="Text Box 9"/>
          <p:cNvSpPr txBox="1">
            <a:spLocks noChangeArrowheads="1"/>
          </p:cNvSpPr>
          <p:nvPr/>
        </p:nvSpPr>
        <p:spPr bwMode="auto">
          <a:xfrm>
            <a:off x="5724525" y="6308725"/>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2400">
                <a:solidFill>
                  <a:srgbClr val="CC0000"/>
                </a:solidFill>
                <a:sym typeface="Wingdings" panose="05000000000000000000" pitchFamily="2" charset="2"/>
              </a:rPr>
              <a:t></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p:cNvSpPr txBox="1">
            <a:spLocks noChangeArrowheads="1"/>
          </p:cNvSpPr>
          <p:nvPr/>
        </p:nvSpPr>
        <p:spPr bwMode="auto">
          <a:xfrm>
            <a:off x="2843213" y="404813"/>
            <a:ext cx="38877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hu-HU" altLang="hu-HU" sz="2000" b="1">
                <a:solidFill>
                  <a:srgbClr val="FFFF00"/>
                </a:solidFill>
                <a:latin typeface="Comic Sans MS" panose="030F0702030302020204" pitchFamily="66" charset="0"/>
              </a:rPr>
              <a:t>2. Osteoblasts</a:t>
            </a:r>
          </a:p>
        </p:txBody>
      </p:sp>
      <p:sp>
        <p:nvSpPr>
          <p:cNvPr id="28675" name="Text Box 5"/>
          <p:cNvSpPr txBox="1">
            <a:spLocks noChangeArrowheads="1"/>
          </p:cNvSpPr>
          <p:nvPr/>
        </p:nvSpPr>
        <p:spPr bwMode="auto">
          <a:xfrm>
            <a:off x="539750" y="908050"/>
            <a:ext cx="777716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1600">
                <a:solidFill>
                  <a:srgbClr val="FFFF00"/>
                </a:solidFill>
              </a:rPr>
              <a:t>Cells synthesizing and secreting bone matrix components during development and restructuring of the bone. Sitting on the bone surface (often in a monolayer), they have a basophilic cytoplasm (rER!) and several processes penetrating into the newly formed matrix (osteoid). They are gradually embedded into the forming matrix and become osteocytes. At the end of osteogenesis, the remaining osteoblasts die with apoptosis or dedifferentiate into osteoprogenitor cells. Osteoblasts can induce the formation of osteoclasts on hormonal effects.  </a:t>
            </a:r>
          </a:p>
        </p:txBody>
      </p:sp>
      <p:pic>
        <p:nvPicPr>
          <p:cNvPr id="28676" name="Picture 6" descr="osteoblast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3789363"/>
            <a:ext cx="4067175" cy="212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7" descr="osteobla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2492375"/>
            <a:ext cx="4645025"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Line 8"/>
          <p:cNvSpPr>
            <a:spLocks noChangeShapeType="1"/>
          </p:cNvSpPr>
          <p:nvPr/>
        </p:nvSpPr>
        <p:spPr bwMode="auto">
          <a:xfrm>
            <a:off x="3419475" y="3573463"/>
            <a:ext cx="0" cy="64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28679" name="Text Box 9"/>
          <p:cNvSpPr txBox="1">
            <a:spLocks noChangeArrowheads="1"/>
          </p:cNvSpPr>
          <p:nvPr/>
        </p:nvSpPr>
        <p:spPr bwMode="auto">
          <a:xfrm>
            <a:off x="2771775" y="3357563"/>
            <a:ext cx="13684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hu-HU" altLang="hu-HU" sz="1200"/>
              <a:t>osteoblast</a:t>
            </a:r>
          </a:p>
        </p:txBody>
      </p:sp>
      <p:sp>
        <p:nvSpPr>
          <p:cNvPr id="28680" name="Text Box 10"/>
          <p:cNvSpPr txBox="1">
            <a:spLocks noChangeArrowheads="1"/>
          </p:cNvSpPr>
          <p:nvPr/>
        </p:nvSpPr>
        <p:spPr bwMode="auto">
          <a:xfrm>
            <a:off x="1042988" y="6165850"/>
            <a:ext cx="7921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1600">
                <a:solidFill>
                  <a:srgbClr val="FFFF00"/>
                </a:solidFill>
              </a:rPr>
              <a:t>osteoid</a:t>
            </a:r>
          </a:p>
        </p:txBody>
      </p:sp>
      <p:sp>
        <p:nvSpPr>
          <p:cNvPr id="28681" name="Line 11"/>
          <p:cNvSpPr>
            <a:spLocks noChangeShapeType="1"/>
          </p:cNvSpPr>
          <p:nvPr/>
        </p:nvSpPr>
        <p:spPr bwMode="auto">
          <a:xfrm flipV="1">
            <a:off x="1403350" y="5013325"/>
            <a:ext cx="0" cy="11525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28682" name="Text Box 12"/>
          <p:cNvSpPr txBox="1">
            <a:spLocks noChangeArrowheads="1"/>
          </p:cNvSpPr>
          <p:nvPr/>
        </p:nvSpPr>
        <p:spPr bwMode="auto">
          <a:xfrm>
            <a:off x="2339975" y="6165850"/>
            <a:ext cx="1800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1600">
                <a:solidFill>
                  <a:srgbClr val="FFFF00"/>
                </a:solidFill>
              </a:rPr>
              <a:t>mineralized bone tissue</a:t>
            </a:r>
          </a:p>
        </p:txBody>
      </p:sp>
      <p:sp>
        <p:nvSpPr>
          <p:cNvPr id="28683" name="Line 13"/>
          <p:cNvSpPr>
            <a:spLocks noChangeShapeType="1"/>
          </p:cNvSpPr>
          <p:nvPr/>
        </p:nvSpPr>
        <p:spPr bwMode="auto">
          <a:xfrm flipV="1">
            <a:off x="3276600" y="5516563"/>
            <a:ext cx="0" cy="6492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28684" name="Text Box 14"/>
          <p:cNvSpPr txBox="1">
            <a:spLocks noChangeArrowheads="1"/>
          </p:cNvSpPr>
          <p:nvPr/>
        </p:nvSpPr>
        <p:spPr bwMode="auto">
          <a:xfrm>
            <a:off x="179388" y="6092825"/>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2400">
                <a:solidFill>
                  <a:srgbClr val="CC0000"/>
                </a:solidFill>
                <a:sym typeface="Wingdings" panose="05000000000000000000" pitchFamily="2" charset="2"/>
              </a:rPr>
              <a:t></a:t>
            </a:r>
          </a:p>
        </p:txBody>
      </p:sp>
      <p:sp>
        <p:nvSpPr>
          <p:cNvPr id="28685" name="Text Box 15"/>
          <p:cNvSpPr txBox="1">
            <a:spLocks noChangeArrowheads="1"/>
          </p:cNvSpPr>
          <p:nvPr/>
        </p:nvSpPr>
        <p:spPr bwMode="auto">
          <a:xfrm>
            <a:off x="8604250" y="6381750"/>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2400">
                <a:solidFill>
                  <a:srgbClr val="CC0000"/>
                </a:solidFill>
                <a:sym typeface="Wingdings" panose="05000000000000000000" pitchFamily="2" charset="2"/>
              </a:rPr>
              <a: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4"/>
          <p:cNvSpPr txBox="1">
            <a:spLocks noChangeArrowheads="1"/>
          </p:cNvSpPr>
          <p:nvPr/>
        </p:nvSpPr>
        <p:spPr bwMode="auto">
          <a:xfrm>
            <a:off x="2411413" y="404813"/>
            <a:ext cx="4752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hu-HU" altLang="hu-HU" sz="2000" b="1">
                <a:solidFill>
                  <a:srgbClr val="FFFF00"/>
                </a:solidFill>
                <a:latin typeface="Comic Sans MS" panose="030F0702030302020204" pitchFamily="66" charset="0"/>
              </a:rPr>
              <a:t>3. Osteoprogenitor cells</a:t>
            </a:r>
          </a:p>
        </p:txBody>
      </p:sp>
      <p:sp>
        <p:nvSpPr>
          <p:cNvPr id="29699" name="Text Box 5"/>
          <p:cNvSpPr txBox="1">
            <a:spLocks noChangeArrowheads="1"/>
          </p:cNvSpPr>
          <p:nvPr/>
        </p:nvSpPr>
        <p:spPr bwMode="auto">
          <a:xfrm>
            <a:off x="250825" y="1341438"/>
            <a:ext cx="3024188"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1600">
                <a:solidFill>
                  <a:srgbClr val="FFFF00"/>
                </a:solidFill>
              </a:rPr>
              <a:t>Flattened cells with oval nuclei, situated on the peri- and endosteal surfaces and around blood vessels in the bone. Derivatives of mesenchymal stem cells and committed to bone formation. Capable of cell division and to form not only osteoblasts, but chondroblasts and fibroblasts as well.</a:t>
            </a:r>
          </a:p>
        </p:txBody>
      </p:sp>
      <p:pic>
        <p:nvPicPr>
          <p:cNvPr id="29700" name="Picture 6" descr="endoste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038" y="1966913"/>
            <a:ext cx="5362575"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7"/>
          <p:cNvSpPr txBox="1">
            <a:spLocks noChangeArrowheads="1"/>
          </p:cNvSpPr>
          <p:nvPr/>
        </p:nvSpPr>
        <p:spPr bwMode="auto">
          <a:xfrm>
            <a:off x="468313" y="6165850"/>
            <a:ext cx="2590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1400" b="1"/>
              <a:t>Endosteum, HE staining.</a:t>
            </a:r>
          </a:p>
        </p:txBody>
      </p:sp>
      <p:sp>
        <p:nvSpPr>
          <p:cNvPr id="29702" name="Line 8"/>
          <p:cNvSpPr>
            <a:spLocks noChangeShapeType="1"/>
          </p:cNvSpPr>
          <p:nvPr/>
        </p:nvSpPr>
        <p:spPr bwMode="auto">
          <a:xfrm>
            <a:off x="6659563" y="5949950"/>
            <a:ext cx="649287" cy="1428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29703" name="Line 10"/>
          <p:cNvSpPr>
            <a:spLocks noChangeShapeType="1"/>
          </p:cNvSpPr>
          <p:nvPr/>
        </p:nvSpPr>
        <p:spPr bwMode="auto">
          <a:xfrm>
            <a:off x="6516688" y="4581525"/>
            <a:ext cx="649287" cy="1428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29704" name="Text Box 11"/>
          <p:cNvSpPr txBox="1">
            <a:spLocks noChangeArrowheads="1"/>
          </p:cNvSpPr>
          <p:nvPr/>
        </p:nvSpPr>
        <p:spPr bwMode="auto">
          <a:xfrm>
            <a:off x="3419475" y="6165850"/>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2400">
                <a:solidFill>
                  <a:srgbClr val="CC0000"/>
                </a:solidFill>
                <a:sym typeface="Wingdings" panose="05000000000000000000" pitchFamily="2" charset="2"/>
              </a:rPr>
              <a: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3276600" y="260350"/>
            <a:ext cx="2520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hu-HU" altLang="hu-HU" sz="2000" b="1">
                <a:solidFill>
                  <a:srgbClr val="FFFF00"/>
                </a:solidFill>
                <a:latin typeface="Comic Sans MS" panose="030F0702030302020204" pitchFamily="66" charset="0"/>
              </a:rPr>
              <a:t>4. Osteoclasts</a:t>
            </a:r>
          </a:p>
        </p:txBody>
      </p:sp>
      <p:sp>
        <p:nvSpPr>
          <p:cNvPr id="30723" name="Text Box 5"/>
          <p:cNvSpPr txBox="1">
            <a:spLocks noChangeArrowheads="1"/>
          </p:cNvSpPr>
          <p:nvPr/>
        </p:nvSpPr>
        <p:spPr bwMode="auto">
          <a:xfrm>
            <a:off x="323850" y="692150"/>
            <a:ext cx="8280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1600" b="1">
                <a:solidFill>
                  <a:srgbClr val="FFFF00"/>
                </a:solidFill>
              </a:rPr>
              <a:t>Giant cells</a:t>
            </a:r>
            <a:r>
              <a:rPr lang="hu-HU" altLang="hu-HU" sz="1600">
                <a:solidFill>
                  <a:srgbClr val="FFFF00"/>
                </a:solidFill>
              </a:rPr>
              <a:t> with the capacity of degrading the bone tissue. </a:t>
            </a:r>
            <a:r>
              <a:rPr lang="hu-HU" altLang="hu-HU" sz="1600" b="1">
                <a:solidFill>
                  <a:srgbClr val="FFFF00"/>
                </a:solidFill>
              </a:rPr>
              <a:t>Multinucleated</a:t>
            </a:r>
            <a:r>
              <a:rPr lang="hu-HU" altLang="hu-HU" sz="1600">
                <a:solidFill>
                  <a:srgbClr val="FFFF00"/>
                </a:solidFill>
              </a:rPr>
              <a:t> cell with an </a:t>
            </a:r>
            <a:r>
              <a:rPr lang="hu-HU" altLang="hu-HU" sz="1600" b="1">
                <a:solidFill>
                  <a:srgbClr val="FFFF00"/>
                </a:solidFill>
              </a:rPr>
              <a:t>eosinophilic cytoplasm</a:t>
            </a:r>
            <a:r>
              <a:rPr lang="hu-HU" altLang="hu-HU" sz="1600">
                <a:solidFill>
                  <a:srgbClr val="FFFF00"/>
                </a:solidFill>
              </a:rPr>
              <a:t> rich in </a:t>
            </a:r>
            <a:r>
              <a:rPr lang="hu-HU" altLang="hu-HU" sz="1600" b="1">
                <a:solidFill>
                  <a:srgbClr val="FFFF00"/>
                </a:solidFill>
              </a:rPr>
              <a:t>mitochondria and lysosomes</a:t>
            </a:r>
            <a:r>
              <a:rPr lang="hu-HU" altLang="hu-HU" sz="1600">
                <a:solidFill>
                  <a:srgbClr val="FFFF00"/>
                </a:solidFill>
              </a:rPr>
              <a:t>. They derive from blood monocyte-like cells which fuse and form osteoclasts on contact with osteoblasts (parathyroid hormone, RANK, signal transduction, gene activation, …)  </a:t>
            </a:r>
            <a:r>
              <a:rPr lang="hu-HU" altLang="hu-HU" sz="2400">
                <a:solidFill>
                  <a:srgbClr val="FFFF00"/>
                </a:solidFill>
              </a:rPr>
              <a:t> </a:t>
            </a:r>
          </a:p>
        </p:txBody>
      </p:sp>
      <p:pic>
        <p:nvPicPr>
          <p:cNvPr id="30724" name="Picture 6" descr="osteoclastH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844675"/>
            <a:ext cx="3455987"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8" descr="osteoclastsém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4076700"/>
            <a:ext cx="4248150"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9" descr="osteoclastfunkció"/>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1628775"/>
            <a:ext cx="3467100"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xt Box 10"/>
          <p:cNvSpPr txBox="1">
            <a:spLocks noChangeArrowheads="1"/>
          </p:cNvSpPr>
          <p:nvPr/>
        </p:nvSpPr>
        <p:spPr bwMode="auto">
          <a:xfrm>
            <a:off x="3995738" y="1557338"/>
            <a:ext cx="48244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hu-HU" altLang="hu-HU" sz="1200"/>
          </a:p>
        </p:txBody>
      </p:sp>
      <p:sp>
        <p:nvSpPr>
          <p:cNvPr id="30728" name="Text Box 11"/>
          <p:cNvSpPr txBox="1">
            <a:spLocks noChangeArrowheads="1"/>
          </p:cNvSpPr>
          <p:nvPr/>
        </p:nvSpPr>
        <p:spPr bwMode="auto">
          <a:xfrm>
            <a:off x="4716463" y="5013325"/>
            <a:ext cx="424973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1200">
                <a:solidFill>
                  <a:srgbClr val="FFFF00"/>
                </a:solidFill>
              </a:rPr>
              <a:t>The cell surface facing the bone tissue has a ruffled border, consisting of many lamellar processes. Proton pumps of the membrane on this side pump H</a:t>
            </a:r>
            <a:r>
              <a:rPr lang="hu-HU" altLang="hu-HU" sz="1200" baseline="30000">
                <a:solidFill>
                  <a:srgbClr val="FFFF00"/>
                </a:solidFill>
              </a:rPr>
              <a:t>+</a:t>
            </a:r>
            <a:r>
              <a:rPr lang="hu-HU" altLang="hu-HU" sz="1200">
                <a:solidFill>
                  <a:srgbClr val="FFFF00"/>
                </a:solidFill>
              </a:rPr>
              <a:t> into the subcellular cavity, lysosomes are exocytosed releasing degrading enzymes, which leads to the degradation of both organic and inorganic components of the matrix. A ringlike peripheral zone of junctional structure (sealing zone) between the cell and the bone surface closes up the subcellular cavity.</a:t>
            </a:r>
          </a:p>
        </p:txBody>
      </p:sp>
      <p:sp>
        <p:nvSpPr>
          <p:cNvPr id="30729" name="Text Box 12"/>
          <p:cNvSpPr txBox="1">
            <a:spLocks noChangeArrowheads="1"/>
          </p:cNvSpPr>
          <p:nvPr/>
        </p:nvSpPr>
        <p:spPr bwMode="auto">
          <a:xfrm>
            <a:off x="468313" y="3644900"/>
            <a:ext cx="43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2400">
                <a:solidFill>
                  <a:srgbClr val="CC0000"/>
                </a:solidFill>
                <a:sym typeface="Wingdings" panose="05000000000000000000" pitchFamily="2" charset="2"/>
              </a:rPr>
              <a:t></a:t>
            </a:r>
          </a:p>
        </p:txBody>
      </p:sp>
      <p:sp>
        <p:nvSpPr>
          <p:cNvPr id="30730" name="Text Box 13"/>
          <p:cNvSpPr txBox="1">
            <a:spLocks noChangeArrowheads="1"/>
          </p:cNvSpPr>
          <p:nvPr/>
        </p:nvSpPr>
        <p:spPr bwMode="auto">
          <a:xfrm>
            <a:off x="4716463" y="4292600"/>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2400">
                <a:solidFill>
                  <a:srgbClr val="CC0000"/>
                </a:solidFill>
                <a:sym typeface="Wingdings" panose="05000000000000000000" pitchFamily="2" charset="2"/>
              </a:rPr>
              <a:t></a:t>
            </a:r>
          </a:p>
        </p:txBody>
      </p:sp>
      <p:sp>
        <p:nvSpPr>
          <p:cNvPr id="30731" name="Line 14"/>
          <p:cNvSpPr>
            <a:spLocks noChangeShapeType="1"/>
          </p:cNvSpPr>
          <p:nvPr/>
        </p:nvSpPr>
        <p:spPr bwMode="auto">
          <a:xfrm flipH="1">
            <a:off x="2843213" y="2349500"/>
            <a:ext cx="360362" cy="287338"/>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defRPr/>
            </a:pPr>
            <a:r>
              <a:rPr lang="hu-HU" b="1" dirty="0" err="1" smtClean="0">
                <a:solidFill>
                  <a:srgbClr val="FFFF00"/>
                </a:solidFill>
                <a:effectLst>
                  <a:outerShdw blurRad="38100" dist="38100" dir="2700000" algn="tl">
                    <a:srgbClr val="000000"/>
                  </a:outerShdw>
                </a:effectLst>
              </a:rPr>
              <a:t>Connective</a:t>
            </a:r>
            <a:r>
              <a:rPr lang="hu-HU" b="1" dirty="0" smtClean="0">
                <a:solidFill>
                  <a:srgbClr val="FFFF00"/>
                </a:solidFill>
                <a:effectLst>
                  <a:outerShdw blurRad="38100" dist="38100" dir="2700000" algn="tl">
                    <a:srgbClr val="000000"/>
                  </a:outerShdw>
                </a:effectLst>
              </a:rPr>
              <a:t> </a:t>
            </a:r>
            <a:r>
              <a:rPr lang="hu-HU" b="1" dirty="0" err="1" smtClean="0">
                <a:solidFill>
                  <a:srgbClr val="FFFF00"/>
                </a:solidFill>
                <a:effectLst>
                  <a:outerShdw blurRad="38100" dist="38100" dir="2700000" algn="tl">
                    <a:srgbClr val="000000"/>
                  </a:outerShdw>
                </a:effectLst>
              </a:rPr>
              <a:t>tissue</a:t>
            </a:r>
            <a:endParaRPr lang="hu-HU" b="1" dirty="0" smtClean="0">
              <a:solidFill>
                <a:srgbClr val="FFFF00"/>
              </a:solidFill>
              <a:effectLst>
                <a:outerShdw blurRad="38100" dist="38100" dir="2700000" algn="tl">
                  <a:srgbClr val="000000"/>
                </a:outerShdw>
              </a:effectLst>
            </a:endParaRPr>
          </a:p>
        </p:txBody>
      </p:sp>
      <p:pic>
        <p:nvPicPr>
          <p:cNvPr id="4099" name="Picture 3" descr="ktsz se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76400"/>
            <a:ext cx="8839200"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 Box 5"/>
          <p:cNvSpPr txBox="1">
            <a:spLocks noChangeArrowheads="1"/>
          </p:cNvSpPr>
          <p:nvPr/>
        </p:nvSpPr>
        <p:spPr bwMode="auto">
          <a:xfrm>
            <a:off x="6659563" y="5056188"/>
            <a:ext cx="2303462" cy="2444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hu-HU" altLang="hu-HU" sz="1000"/>
              <a:t>Carola: Human Anatomy &amp; Physiology</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4"/>
          <p:cNvSpPr txBox="1">
            <a:spLocks noChangeArrowheads="1"/>
          </p:cNvSpPr>
          <p:nvPr/>
        </p:nvSpPr>
        <p:spPr bwMode="auto">
          <a:xfrm>
            <a:off x="2843213" y="404813"/>
            <a:ext cx="3889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hu-HU" altLang="hu-HU" sz="2000" b="1">
                <a:solidFill>
                  <a:srgbClr val="FFFF00"/>
                </a:solidFill>
                <a:latin typeface="Comic Sans MS" panose="030F0702030302020204" pitchFamily="66" charset="0"/>
              </a:rPr>
              <a:t>II. Bone matrix</a:t>
            </a:r>
          </a:p>
        </p:txBody>
      </p:sp>
      <p:sp>
        <p:nvSpPr>
          <p:cNvPr id="31747" name="Text Box 5"/>
          <p:cNvSpPr txBox="1">
            <a:spLocks noChangeArrowheads="1"/>
          </p:cNvSpPr>
          <p:nvPr/>
        </p:nvSpPr>
        <p:spPr bwMode="auto">
          <a:xfrm>
            <a:off x="395288" y="1196975"/>
            <a:ext cx="82089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hu-HU" altLang="hu-HU" sz="2400"/>
          </a:p>
        </p:txBody>
      </p:sp>
      <p:sp>
        <p:nvSpPr>
          <p:cNvPr id="31748" name="Text Box 6"/>
          <p:cNvSpPr txBox="1">
            <a:spLocks noChangeArrowheads="1"/>
          </p:cNvSpPr>
          <p:nvPr/>
        </p:nvSpPr>
        <p:spPr bwMode="auto">
          <a:xfrm>
            <a:off x="684213" y="908050"/>
            <a:ext cx="7775575"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1400" b="1">
                <a:solidFill>
                  <a:srgbClr val="FF9966"/>
                </a:solidFill>
              </a:rPr>
              <a:t>1. Collagen fibers.</a:t>
            </a:r>
            <a:r>
              <a:rPr lang="hu-HU" altLang="hu-HU" sz="1400"/>
              <a:t> </a:t>
            </a:r>
            <a:r>
              <a:rPr lang="hu-HU" altLang="hu-HU" sz="1400">
                <a:solidFill>
                  <a:schemeClr val="bg1"/>
                </a:solidFill>
              </a:rPr>
              <a:t>Main components (90%) of the organic matrix. </a:t>
            </a:r>
            <a:r>
              <a:rPr lang="hu-HU" altLang="hu-HU" sz="1400">
                <a:solidFill>
                  <a:srgbClr val="FFFF00"/>
                </a:solidFill>
              </a:rPr>
              <a:t>Type I collagen</a:t>
            </a:r>
            <a:r>
              <a:rPr lang="hu-HU" altLang="hu-HU" sz="1400">
                <a:solidFill>
                  <a:schemeClr val="bg1"/>
                </a:solidFill>
              </a:rPr>
              <a:t>. Parallelly arranged they often form 3-5 </a:t>
            </a:r>
            <a:r>
              <a:rPr lang="el-GR" altLang="hu-HU" sz="1400">
                <a:solidFill>
                  <a:schemeClr val="bg1"/>
                </a:solidFill>
                <a:cs typeface="Arial" panose="020B0604020202020204" pitchFamily="34" charset="0"/>
              </a:rPr>
              <a:t>μ</a:t>
            </a:r>
            <a:r>
              <a:rPr lang="hu-HU" altLang="hu-HU" sz="1400">
                <a:solidFill>
                  <a:schemeClr val="bg1"/>
                </a:solidFill>
                <a:cs typeface="Arial" panose="020B0604020202020204" pitchFamily="34" charset="0"/>
              </a:rPr>
              <a:t>m thick lamellae (in lamellar bone), but can be present as dense, woven structures (in woven bone). Collagen fibers are responsible for elastic resistence against bending and loading. Genetic defects of the collagen can lead to osteogenesis imperfecta (frequent fractures, deformities of the skeletal system).</a:t>
            </a:r>
          </a:p>
          <a:p>
            <a:pPr eaLnBrk="1" hangingPunct="1">
              <a:spcBef>
                <a:spcPct val="50000"/>
              </a:spcBef>
              <a:buFontTx/>
              <a:buNone/>
            </a:pPr>
            <a:r>
              <a:rPr lang="hu-HU" altLang="hu-HU" sz="1400" b="1">
                <a:solidFill>
                  <a:srgbClr val="FF9966"/>
                </a:solidFill>
                <a:cs typeface="Arial" panose="020B0604020202020204" pitchFamily="34" charset="0"/>
              </a:rPr>
              <a:t>2. Proteoglycans (PGs).</a:t>
            </a:r>
            <a:r>
              <a:rPr lang="hu-HU" altLang="hu-HU" sz="1400">
                <a:cs typeface="Arial" panose="020B0604020202020204" pitchFamily="34" charset="0"/>
              </a:rPr>
              <a:t> </a:t>
            </a:r>
            <a:r>
              <a:rPr lang="hu-HU" altLang="hu-HU" sz="1400">
                <a:solidFill>
                  <a:schemeClr val="bg1"/>
                </a:solidFill>
                <a:cs typeface="Arial" panose="020B0604020202020204" pitchFamily="34" charset="0"/>
              </a:rPr>
              <a:t>They form a macromolecular network into which collagen fibers are embedded. PGs have shorter core proteins and fewer glysoaminoglycan (GAG) chains (mostly chondroitin 4,6 sulfate, keratansulfate) than in cartilage.</a:t>
            </a:r>
          </a:p>
          <a:p>
            <a:pPr eaLnBrk="1" hangingPunct="1">
              <a:spcBef>
                <a:spcPct val="50000"/>
              </a:spcBef>
              <a:buFontTx/>
              <a:buNone/>
            </a:pPr>
            <a:r>
              <a:rPr lang="hu-HU" altLang="hu-HU" sz="1400" b="1">
                <a:solidFill>
                  <a:srgbClr val="FF9966"/>
                </a:solidFill>
                <a:cs typeface="Arial" panose="020B0604020202020204" pitchFamily="34" charset="0"/>
              </a:rPr>
              <a:t>3. Bone-specific proteins.</a:t>
            </a:r>
            <a:r>
              <a:rPr lang="hu-HU" altLang="hu-HU" sz="1400">
                <a:cs typeface="Arial" panose="020B0604020202020204" pitchFamily="34" charset="0"/>
              </a:rPr>
              <a:t> </a:t>
            </a:r>
            <a:r>
              <a:rPr lang="hu-HU" altLang="hu-HU" sz="1400">
                <a:solidFill>
                  <a:srgbClr val="FFCCFF"/>
                </a:solidFill>
                <a:cs typeface="Arial" panose="020B0604020202020204" pitchFamily="34" charset="0"/>
              </a:rPr>
              <a:t>Osteocalcin</a:t>
            </a:r>
            <a:r>
              <a:rPr lang="hu-HU" altLang="hu-HU" sz="1400">
                <a:solidFill>
                  <a:schemeClr val="bg1"/>
                </a:solidFill>
                <a:cs typeface="Arial" panose="020B0604020202020204" pitchFamily="34" charset="0"/>
              </a:rPr>
              <a:t> and </a:t>
            </a:r>
            <a:r>
              <a:rPr lang="hu-HU" altLang="hu-HU" sz="1400">
                <a:solidFill>
                  <a:srgbClr val="FFCCFF"/>
                </a:solidFill>
                <a:cs typeface="Arial" panose="020B0604020202020204" pitchFamily="34" charset="0"/>
              </a:rPr>
              <a:t>osteonectin </a:t>
            </a:r>
            <a:r>
              <a:rPr lang="hu-HU" altLang="hu-HU" sz="1400">
                <a:solidFill>
                  <a:schemeClr val="bg1"/>
                </a:solidFill>
                <a:cs typeface="Arial" panose="020B0604020202020204" pitchFamily="34" charset="0"/>
              </a:rPr>
              <a:t>(involved in mineralization), </a:t>
            </a:r>
            <a:r>
              <a:rPr lang="hu-HU" altLang="hu-HU" sz="1400">
                <a:solidFill>
                  <a:srgbClr val="FFCCFF"/>
                </a:solidFill>
                <a:cs typeface="Arial" panose="020B0604020202020204" pitchFamily="34" charset="0"/>
              </a:rPr>
              <a:t>osteopontin</a:t>
            </a:r>
            <a:r>
              <a:rPr lang="hu-HU" altLang="hu-HU" sz="1400">
                <a:solidFill>
                  <a:schemeClr val="bg1"/>
                </a:solidFill>
                <a:cs typeface="Arial" panose="020B0604020202020204" pitchFamily="34" charset="0"/>
              </a:rPr>
              <a:t> (mediates the formation of the sealing zone in osteoclasts), </a:t>
            </a:r>
            <a:r>
              <a:rPr lang="hu-HU" altLang="hu-HU" sz="1400">
                <a:solidFill>
                  <a:srgbClr val="FFCCFF"/>
                </a:solidFill>
                <a:cs typeface="Arial" panose="020B0604020202020204" pitchFamily="34" charset="0"/>
              </a:rPr>
              <a:t>bone sialoprotein</a:t>
            </a:r>
            <a:r>
              <a:rPr lang="hu-HU" altLang="hu-HU" sz="1400">
                <a:solidFill>
                  <a:schemeClr val="bg1"/>
                </a:solidFill>
                <a:cs typeface="Arial" panose="020B0604020202020204" pitchFamily="34" charset="0"/>
              </a:rPr>
              <a:t> (involved in attachment of osteoblasts to the matrix surface).</a:t>
            </a:r>
          </a:p>
          <a:p>
            <a:pPr eaLnBrk="1" hangingPunct="1">
              <a:spcBef>
                <a:spcPct val="50000"/>
              </a:spcBef>
              <a:buFontTx/>
              <a:buNone/>
            </a:pPr>
            <a:r>
              <a:rPr lang="hu-HU" altLang="hu-HU" sz="1400" b="1">
                <a:solidFill>
                  <a:srgbClr val="FF9966"/>
                </a:solidFill>
                <a:cs typeface="Arial" panose="020B0604020202020204" pitchFamily="34" charset="0"/>
              </a:rPr>
              <a:t>4. Inorganic material (mineral salts)</a:t>
            </a:r>
            <a:r>
              <a:rPr lang="hu-HU" altLang="hu-HU" sz="1400">
                <a:cs typeface="Arial" panose="020B0604020202020204" pitchFamily="34" charset="0"/>
              </a:rPr>
              <a:t> </a:t>
            </a:r>
            <a:r>
              <a:rPr lang="hu-HU" altLang="hu-HU" sz="1400">
                <a:solidFill>
                  <a:schemeClr val="bg1"/>
                </a:solidFill>
                <a:cs typeface="Arial" panose="020B0604020202020204" pitchFamily="34" charset="0"/>
              </a:rPr>
              <a:t>makes 65% of the dry weight. Hydroxyapatite crystals: </a:t>
            </a:r>
            <a:r>
              <a:rPr lang="en-US" altLang="hu-HU" sz="1400">
                <a:solidFill>
                  <a:schemeClr val="bg1"/>
                </a:solidFill>
                <a:cs typeface="Arial" panose="020B0604020202020204" pitchFamily="34" charset="0"/>
              </a:rPr>
              <a:t>[</a:t>
            </a:r>
            <a:r>
              <a:rPr lang="hu-HU" altLang="hu-HU" sz="1400">
                <a:solidFill>
                  <a:schemeClr val="bg1"/>
                </a:solidFill>
                <a:cs typeface="Arial" panose="020B0604020202020204" pitchFamily="34" charset="0"/>
              </a:rPr>
              <a:t>3 Ca</a:t>
            </a:r>
            <a:r>
              <a:rPr lang="hu-HU" altLang="hu-HU" sz="1400" baseline="-25000">
                <a:solidFill>
                  <a:schemeClr val="bg1"/>
                </a:solidFill>
                <a:cs typeface="Arial" panose="020B0604020202020204" pitchFamily="34" charset="0"/>
              </a:rPr>
              <a:t>3</a:t>
            </a:r>
            <a:r>
              <a:rPr lang="hu-HU" altLang="hu-HU" sz="1400">
                <a:solidFill>
                  <a:schemeClr val="bg1"/>
                </a:solidFill>
                <a:cs typeface="Arial" panose="020B0604020202020204" pitchFamily="34" charset="0"/>
              </a:rPr>
              <a:t>(PO</a:t>
            </a:r>
            <a:r>
              <a:rPr lang="hu-HU" altLang="hu-HU" sz="1400" baseline="-25000">
                <a:solidFill>
                  <a:schemeClr val="bg1"/>
                </a:solidFill>
                <a:cs typeface="Arial" panose="020B0604020202020204" pitchFamily="34" charset="0"/>
              </a:rPr>
              <a:t>4</a:t>
            </a:r>
            <a:r>
              <a:rPr lang="hu-HU" altLang="hu-HU" sz="1400">
                <a:solidFill>
                  <a:schemeClr val="bg1"/>
                </a:solidFill>
                <a:cs typeface="Arial" panose="020B0604020202020204" pitchFamily="34" charset="0"/>
              </a:rPr>
              <a:t>)</a:t>
            </a:r>
            <a:r>
              <a:rPr lang="hu-HU" altLang="hu-HU" sz="1400" baseline="-25000">
                <a:solidFill>
                  <a:schemeClr val="bg1"/>
                </a:solidFill>
                <a:cs typeface="Arial" panose="020B0604020202020204" pitchFamily="34" charset="0"/>
              </a:rPr>
              <a:t>2</a:t>
            </a:r>
            <a:r>
              <a:rPr lang="hu-HU" altLang="hu-HU" sz="1400">
                <a:solidFill>
                  <a:schemeClr val="bg1"/>
                </a:solidFill>
                <a:cs typeface="Arial" panose="020B0604020202020204" pitchFamily="34" charset="0"/>
              </a:rPr>
              <a:t> . Ca(OH)</a:t>
            </a:r>
            <a:r>
              <a:rPr lang="hu-HU" altLang="hu-HU" sz="1400" baseline="-25000">
                <a:solidFill>
                  <a:schemeClr val="bg1"/>
                </a:solidFill>
                <a:cs typeface="Arial" panose="020B0604020202020204" pitchFamily="34" charset="0"/>
              </a:rPr>
              <a:t>2</a:t>
            </a:r>
            <a:r>
              <a:rPr lang="en-US" altLang="hu-HU" sz="1400">
                <a:solidFill>
                  <a:schemeClr val="bg1"/>
                </a:solidFill>
                <a:cs typeface="Arial" panose="020B0604020202020204" pitchFamily="34" charset="0"/>
              </a:rPr>
              <a:t>]</a:t>
            </a:r>
            <a:r>
              <a:rPr lang="hu-HU" altLang="hu-HU" sz="1400">
                <a:solidFill>
                  <a:schemeClr val="bg1"/>
                </a:solidFill>
                <a:cs typeface="Arial" panose="020B0604020202020204" pitchFamily="34" charset="0"/>
              </a:rPr>
              <a:t>, fine needle-like (40x2 nm) crystals bound to collagen fibrils with longitudinal orientation. Responsible for pressure resistence.</a:t>
            </a:r>
            <a:endParaRPr lang="en-US" altLang="hu-HU" sz="1400">
              <a:solidFill>
                <a:schemeClr val="bg1"/>
              </a:solidFill>
              <a:cs typeface="Arial" panose="020B0604020202020204" pitchFamily="34" charset="0"/>
            </a:endParaRPr>
          </a:p>
        </p:txBody>
      </p:sp>
      <p:sp>
        <p:nvSpPr>
          <p:cNvPr id="31749" name="Text Box 7"/>
          <p:cNvSpPr txBox="1">
            <a:spLocks noChangeArrowheads="1"/>
          </p:cNvSpPr>
          <p:nvPr/>
        </p:nvSpPr>
        <p:spPr bwMode="auto">
          <a:xfrm>
            <a:off x="684213" y="4868863"/>
            <a:ext cx="7775575" cy="104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1400" b="1">
                <a:solidFill>
                  <a:srgbClr val="FFFF00"/>
                </a:solidFill>
              </a:rPr>
              <a:t>Formation of the matrix:</a:t>
            </a:r>
            <a:r>
              <a:rPr lang="hu-HU" altLang="hu-HU" sz="1400"/>
              <a:t> </a:t>
            </a:r>
            <a:r>
              <a:rPr lang="hu-HU" altLang="hu-HU" sz="1400">
                <a:solidFill>
                  <a:schemeClr val="bg1"/>
                </a:solidFill>
              </a:rPr>
              <a:t>osteoblasts synthesize components of the organic matrix and regulate mineralization.</a:t>
            </a:r>
          </a:p>
          <a:p>
            <a:pPr eaLnBrk="1" hangingPunct="1">
              <a:spcBef>
                <a:spcPct val="50000"/>
              </a:spcBef>
              <a:buFontTx/>
              <a:buNone/>
            </a:pPr>
            <a:r>
              <a:rPr lang="hu-HU" altLang="hu-HU" sz="1400" b="1">
                <a:solidFill>
                  <a:srgbClr val="FFFF00"/>
                </a:solidFill>
              </a:rPr>
              <a:t>Degradation of the matrix:</a:t>
            </a:r>
            <a:r>
              <a:rPr lang="hu-HU" altLang="hu-HU" sz="1400"/>
              <a:t> </a:t>
            </a:r>
            <a:r>
              <a:rPr lang="hu-HU" altLang="hu-HU" sz="1400">
                <a:solidFill>
                  <a:schemeClr val="bg1"/>
                </a:solidFill>
              </a:rPr>
              <a:t>osteoclasts degrade and dissolve both organic and inorganic constituents of the matrix.</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OsteonSchmor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989138"/>
            <a:ext cx="5113338"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5" descr="osteonpolmi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1484313"/>
            <a:ext cx="3251200" cy="484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 Box 7"/>
          <p:cNvSpPr txBox="1">
            <a:spLocks noChangeArrowheads="1"/>
          </p:cNvSpPr>
          <p:nvPr/>
        </p:nvSpPr>
        <p:spPr bwMode="auto">
          <a:xfrm>
            <a:off x="755650" y="6453188"/>
            <a:ext cx="43211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hu-HU" altLang="hu-HU" sz="1200">
                <a:solidFill>
                  <a:srgbClr val="FF0000"/>
                </a:solidFill>
              </a:rPr>
              <a:t>Osteon in cross section, Schmorl staining</a:t>
            </a:r>
          </a:p>
        </p:txBody>
      </p:sp>
      <p:sp>
        <p:nvSpPr>
          <p:cNvPr id="32773" name="Text Box 8"/>
          <p:cNvSpPr txBox="1">
            <a:spLocks noChangeArrowheads="1"/>
          </p:cNvSpPr>
          <p:nvPr/>
        </p:nvSpPr>
        <p:spPr bwMode="auto">
          <a:xfrm>
            <a:off x="5724525" y="6453188"/>
            <a:ext cx="32400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hu-HU" altLang="hu-HU" sz="1200">
                <a:solidFill>
                  <a:srgbClr val="FF0000"/>
                </a:solidFill>
              </a:rPr>
              <a:t>Osteons with polarized light</a:t>
            </a:r>
          </a:p>
        </p:txBody>
      </p:sp>
      <p:sp>
        <p:nvSpPr>
          <p:cNvPr id="32774" name="Text Box 9"/>
          <p:cNvSpPr txBox="1">
            <a:spLocks noChangeArrowheads="1"/>
          </p:cNvSpPr>
          <p:nvPr/>
        </p:nvSpPr>
        <p:spPr bwMode="auto">
          <a:xfrm>
            <a:off x="3419475" y="188913"/>
            <a:ext cx="2376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hu-HU" altLang="hu-HU" sz="2000" b="1">
                <a:solidFill>
                  <a:srgbClr val="FFFF00"/>
                </a:solidFill>
                <a:latin typeface="Comic Sans MS" panose="030F0702030302020204" pitchFamily="66" charset="0"/>
              </a:rPr>
              <a:t>Osteon</a:t>
            </a:r>
          </a:p>
        </p:txBody>
      </p:sp>
      <p:sp>
        <p:nvSpPr>
          <p:cNvPr id="32775" name="Line 10"/>
          <p:cNvSpPr>
            <a:spLocks noChangeShapeType="1"/>
          </p:cNvSpPr>
          <p:nvPr/>
        </p:nvSpPr>
        <p:spPr bwMode="auto">
          <a:xfrm>
            <a:off x="3203575" y="1773238"/>
            <a:ext cx="0" cy="2447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32776" name="Text Box 11"/>
          <p:cNvSpPr txBox="1">
            <a:spLocks noChangeArrowheads="1"/>
          </p:cNvSpPr>
          <p:nvPr/>
        </p:nvSpPr>
        <p:spPr bwMode="auto">
          <a:xfrm>
            <a:off x="2268538" y="1484313"/>
            <a:ext cx="1727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hu-HU" altLang="hu-HU" sz="1600">
                <a:solidFill>
                  <a:srgbClr val="FFFF00"/>
                </a:solidFill>
              </a:rPr>
              <a:t>Haversian canal</a:t>
            </a:r>
          </a:p>
        </p:txBody>
      </p:sp>
      <p:sp>
        <p:nvSpPr>
          <p:cNvPr id="32777" name="Text Box 12"/>
          <p:cNvSpPr txBox="1">
            <a:spLocks noChangeArrowheads="1"/>
          </p:cNvSpPr>
          <p:nvPr/>
        </p:nvSpPr>
        <p:spPr bwMode="auto">
          <a:xfrm>
            <a:off x="179388" y="1484313"/>
            <a:ext cx="15843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1200"/>
              <a:t>interstitial lamellae</a:t>
            </a:r>
          </a:p>
        </p:txBody>
      </p:sp>
      <p:sp>
        <p:nvSpPr>
          <p:cNvPr id="32778" name="Line 13"/>
          <p:cNvSpPr>
            <a:spLocks noChangeShapeType="1"/>
          </p:cNvSpPr>
          <p:nvPr/>
        </p:nvSpPr>
        <p:spPr bwMode="auto">
          <a:xfrm>
            <a:off x="971550" y="1844675"/>
            <a:ext cx="0" cy="7207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32779" name="Text Box 14"/>
          <p:cNvSpPr txBox="1">
            <a:spLocks noChangeArrowheads="1"/>
          </p:cNvSpPr>
          <p:nvPr/>
        </p:nvSpPr>
        <p:spPr bwMode="auto">
          <a:xfrm>
            <a:off x="4211638" y="1268413"/>
            <a:ext cx="10096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1200">
                <a:solidFill>
                  <a:srgbClr val="FFFF00"/>
                </a:solidFill>
              </a:rPr>
              <a:t>Haversian (concentric) lamellae</a:t>
            </a:r>
          </a:p>
        </p:txBody>
      </p:sp>
      <p:sp>
        <p:nvSpPr>
          <p:cNvPr id="32780" name="Line 15"/>
          <p:cNvSpPr>
            <a:spLocks noChangeShapeType="1"/>
          </p:cNvSpPr>
          <p:nvPr/>
        </p:nvSpPr>
        <p:spPr bwMode="auto">
          <a:xfrm flipH="1">
            <a:off x="3995738" y="1916113"/>
            <a:ext cx="576262" cy="13684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32781" name="Text Box 16"/>
          <p:cNvSpPr txBox="1">
            <a:spLocks noChangeArrowheads="1"/>
          </p:cNvSpPr>
          <p:nvPr/>
        </p:nvSpPr>
        <p:spPr bwMode="auto">
          <a:xfrm>
            <a:off x="323850" y="620713"/>
            <a:ext cx="820896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1400">
                <a:solidFill>
                  <a:srgbClr val="FFFF00"/>
                </a:solidFill>
              </a:rPr>
              <a:t>Lamellae are arranged in concentric layers with layers of osteocytes between them. Canaliculi (containing osteocyte processes) form radial diffusion pathways for nutrients from the Havers canal up to the osteon periphery.</a:t>
            </a:r>
          </a:p>
        </p:txBody>
      </p:sp>
      <p:sp>
        <p:nvSpPr>
          <p:cNvPr id="32782" name="Text Box 17"/>
          <p:cNvSpPr txBox="1">
            <a:spLocks noChangeArrowheads="1"/>
          </p:cNvSpPr>
          <p:nvPr/>
        </p:nvSpPr>
        <p:spPr bwMode="auto">
          <a:xfrm>
            <a:off x="323850" y="6381750"/>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2400">
                <a:solidFill>
                  <a:srgbClr val="CC0000"/>
                </a:solidFill>
                <a:sym typeface="Wingdings" panose="05000000000000000000" pitchFamily="2" charset="2"/>
              </a:rPr>
              <a:t></a:t>
            </a:r>
          </a:p>
        </p:txBody>
      </p:sp>
      <p:sp>
        <p:nvSpPr>
          <p:cNvPr id="32783" name="Text Box 18"/>
          <p:cNvSpPr txBox="1">
            <a:spLocks noChangeArrowheads="1"/>
          </p:cNvSpPr>
          <p:nvPr/>
        </p:nvSpPr>
        <p:spPr bwMode="auto">
          <a:xfrm>
            <a:off x="5651500" y="6381750"/>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2400">
                <a:solidFill>
                  <a:srgbClr val="CC0000"/>
                </a:solidFill>
                <a:sym typeface="Wingdings" panose="05000000000000000000" pitchFamily="2" charset="2"/>
              </a:rPr>
              <a:t></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4"/>
          <p:cNvSpPr txBox="1">
            <a:spLocks noChangeArrowheads="1"/>
          </p:cNvSpPr>
          <p:nvPr/>
        </p:nvSpPr>
        <p:spPr bwMode="auto">
          <a:xfrm>
            <a:off x="3851275" y="404813"/>
            <a:ext cx="18716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hu-HU" altLang="hu-HU" sz="2000" b="1">
                <a:solidFill>
                  <a:srgbClr val="FFFF00"/>
                </a:solidFill>
                <a:latin typeface="Comic Sans MS" panose="030F0702030302020204" pitchFamily="66" charset="0"/>
              </a:rPr>
              <a:t>Periosteum</a:t>
            </a:r>
          </a:p>
        </p:txBody>
      </p:sp>
      <p:sp>
        <p:nvSpPr>
          <p:cNvPr id="33795" name="Text Box 5"/>
          <p:cNvSpPr txBox="1">
            <a:spLocks noChangeArrowheads="1"/>
          </p:cNvSpPr>
          <p:nvPr/>
        </p:nvSpPr>
        <p:spPr bwMode="auto">
          <a:xfrm>
            <a:off x="533400" y="909638"/>
            <a:ext cx="8207375"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1600" b="1">
                <a:solidFill>
                  <a:srgbClr val="FFFF00"/>
                </a:solidFill>
              </a:rPr>
              <a:t>Dense connective tissue covering on the bone</a:t>
            </a:r>
            <a:r>
              <a:rPr lang="hu-HU" altLang="hu-HU" sz="1600">
                <a:solidFill>
                  <a:srgbClr val="FFFF00"/>
                </a:solidFill>
              </a:rPr>
              <a:t>. </a:t>
            </a:r>
            <a:r>
              <a:rPr lang="hu-HU" altLang="hu-HU" sz="1600" b="1">
                <a:solidFill>
                  <a:srgbClr val="FFFF00"/>
                </a:solidFill>
              </a:rPr>
              <a:t>Outer layer:</a:t>
            </a:r>
            <a:r>
              <a:rPr lang="hu-HU" altLang="hu-HU" sz="1600">
                <a:solidFill>
                  <a:srgbClr val="FFFF00"/>
                </a:solidFill>
              </a:rPr>
              <a:t> </a:t>
            </a:r>
            <a:r>
              <a:rPr lang="hu-HU" altLang="hu-HU" sz="1600" u="sng">
                <a:solidFill>
                  <a:srgbClr val="FFFF00"/>
                </a:solidFill>
              </a:rPr>
              <a:t>dense lamellar connective tissue,</a:t>
            </a:r>
            <a:r>
              <a:rPr lang="hu-HU" altLang="hu-HU" sz="1600">
                <a:solidFill>
                  <a:srgbClr val="FFFF00"/>
                </a:solidFill>
              </a:rPr>
              <a:t> </a:t>
            </a:r>
            <a:r>
              <a:rPr lang="hu-HU" altLang="hu-HU" sz="1600" b="1">
                <a:solidFill>
                  <a:srgbClr val="FFFF00"/>
                </a:solidFill>
              </a:rPr>
              <a:t>inner layer:</a:t>
            </a:r>
            <a:r>
              <a:rPr lang="hu-HU" altLang="hu-HU" sz="1600">
                <a:solidFill>
                  <a:srgbClr val="FFFF00"/>
                </a:solidFill>
              </a:rPr>
              <a:t> in actively growing bone contains </a:t>
            </a:r>
            <a:r>
              <a:rPr lang="hu-HU" altLang="hu-HU" sz="1600" b="1" i="1">
                <a:solidFill>
                  <a:srgbClr val="FFFF00"/>
                </a:solidFill>
              </a:rPr>
              <a:t>osteoprogenitor cells and osteoblasts</a:t>
            </a:r>
            <a:r>
              <a:rPr lang="hu-HU" altLang="hu-HU" sz="1600">
                <a:solidFill>
                  <a:srgbClr val="FFFF00"/>
                </a:solidFill>
              </a:rPr>
              <a:t>, in inactive periosteum only </a:t>
            </a:r>
            <a:r>
              <a:rPr lang="hu-HU" altLang="hu-HU" sz="1600" u="sng">
                <a:solidFill>
                  <a:srgbClr val="FFFF00"/>
                </a:solidFill>
              </a:rPr>
              <a:t>few osteoprogenitor cells</a:t>
            </a:r>
            <a:r>
              <a:rPr lang="hu-HU" altLang="hu-HU" sz="1600">
                <a:solidFill>
                  <a:srgbClr val="FFFF00"/>
                </a:solidFill>
              </a:rPr>
              <a:t> are present. No periosteum on articular surfaces.</a:t>
            </a:r>
          </a:p>
          <a:p>
            <a:pPr eaLnBrk="1" hangingPunct="1">
              <a:spcBef>
                <a:spcPct val="50000"/>
              </a:spcBef>
              <a:buFontTx/>
              <a:buNone/>
            </a:pPr>
            <a:r>
              <a:rPr lang="hu-HU" altLang="hu-HU" sz="1600" b="1">
                <a:solidFill>
                  <a:srgbClr val="FFFF00"/>
                </a:solidFill>
              </a:rPr>
              <a:t>Blood vessels</a:t>
            </a:r>
            <a:r>
              <a:rPr lang="hu-HU" altLang="hu-HU" sz="1600">
                <a:solidFill>
                  <a:srgbClr val="FFFF00"/>
                </a:solidFill>
              </a:rPr>
              <a:t> (nutrition of the bone tissue) and </a:t>
            </a:r>
            <a:r>
              <a:rPr lang="hu-HU" altLang="hu-HU" sz="1600" b="1">
                <a:solidFill>
                  <a:srgbClr val="FFFF00"/>
                </a:solidFill>
              </a:rPr>
              <a:t>nerves</a:t>
            </a:r>
            <a:r>
              <a:rPr lang="hu-HU" altLang="hu-HU" sz="1600">
                <a:solidFill>
                  <a:srgbClr val="FFFF00"/>
                </a:solidFill>
              </a:rPr>
              <a:t> (inflammation, damage causes strong pain!)</a:t>
            </a:r>
          </a:p>
        </p:txBody>
      </p:sp>
      <p:sp>
        <p:nvSpPr>
          <p:cNvPr id="33796" name="Text Box 6"/>
          <p:cNvSpPr txBox="1">
            <a:spLocks noChangeArrowheads="1"/>
          </p:cNvSpPr>
          <p:nvPr/>
        </p:nvSpPr>
        <p:spPr bwMode="auto">
          <a:xfrm>
            <a:off x="3276600" y="2924175"/>
            <a:ext cx="30241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hu-HU" altLang="hu-HU" sz="2000" b="1">
                <a:solidFill>
                  <a:srgbClr val="FFFF00"/>
                </a:solidFill>
                <a:latin typeface="Comic Sans MS" panose="030F0702030302020204" pitchFamily="66" charset="0"/>
              </a:rPr>
              <a:t>Endosteum</a:t>
            </a:r>
          </a:p>
        </p:txBody>
      </p:sp>
      <p:sp>
        <p:nvSpPr>
          <p:cNvPr id="33797" name="Text Box 7"/>
          <p:cNvSpPr txBox="1">
            <a:spLocks noChangeArrowheads="1"/>
          </p:cNvSpPr>
          <p:nvPr/>
        </p:nvSpPr>
        <p:spPr bwMode="auto">
          <a:xfrm>
            <a:off x="539750" y="3429000"/>
            <a:ext cx="7848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1400" b="1">
                <a:solidFill>
                  <a:srgbClr val="FFFF00"/>
                </a:solidFill>
              </a:rPr>
              <a:t>Thin connective tissue layer covering all internal surfaces</a:t>
            </a:r>
            <a:r>
              <a:rPr lang="hu-HU" altLang="hu-HU" sz="1400">
                <a:solidFill>
                  <a:srgbClr val="FFFF00"/>
                </a:solidFill>
              </a:rPr>
              <a:t> (lining the marrow cavity, the trabecular surfaces and the canals inside the bone). Usually one layer thick with osteoprogenitor cells.</a:t>
            </a:r>
          </a:p>
        </p:txBody>
      </p:sp>
      <p:pic>
        <p:nvPicPr>
          <p:cNvPr id="33798" name="Picture 8" descr="endoste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4186238"/>
            <a:ext cx="3024188"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Line 9"/>
          <p:cNvSpPr>
            <a:spLocks noChangeShapeType="1"/>
          </p:cNvSpPr>
          <p:nvPr/>
        </p:nvSpPr>
        <p:spPr bwMode="auto">
          <a:xfrm flipV="1">
            <a:off x="4643438" y="5229225"/>
            <a:ext cx="360362" cy="2873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33800" name="Text Box 10"/>
          <p:cNvSpPr txBox="1">
            <a:spLocks noChangeArrowheads="1"/>
          </p:cNvSpPr>
          <p:nvPr/>
        </p:nvSpPr>
        <p:spPr bwMode="auto">
          <a:xfrm>
            <a:off x="2484438" y="6237288"/>
            <a:ext cx="358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2400">
                <a:solidFill>
                  <a:srgbClr val="CC0000"/>
                </a:solidFill>
                <a:sym typeface="Wingdings" panose="05000000000000000000" pitchFamily="2" charset="2"/>
              </a:rPr>
              <a:t></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4"/>
          <p:cNvSpPr txBox="1">
            <a:spLocks noChangeArrowheads="1"/>
          </p:cNvSpPr>
          <p:nvPr/>
        </p:nvSpPr>
        <p:spPr bwMode="auto">
          <a:xfrm>
            <a:off x="468313" y="188913"/>
            <a:ext cx="40322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2400" b="1">
                <a:solidFill>
                  <a:srgbClr val="FFFF00"/>
                </a:solidFill>
              </a:rPr>
              <a:t>Haversian system in compact bone</a:t>
            </a:r>
          </a:p>
        </p:txBody>
      </p:sp>
      <p:pic>
        <p:nvPicPr>
          <p:cNvPr id="34819" name="Picture 5" descr="csontsé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706438"/>
            <a:ext cx="6305550"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 Box 6"/>
          <p:cNvSpPr txBox="1">
            <a:spLocks noChangeArrowheads="1"/>
          </p:cNvSpPr>
          <p:nvPr/>
        </p:nvSpPr>
        <p:spPr bwMode="auto">
          <a:xfrm>
            <a:off x="250825" y="3810000"/>
            <a:ext cx="15065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50000"/>
              </a:spcBef>
              <a:buFontTx/>
              <a:buNone/>
            </a:pPr>
            <a:r>
              <a:rPr lang="hu-HU" altLang="hu-HU" sz="1600">
                <a:solidFill>
                  <a:srgbClr val="FFC000"/>
                </a:solidFill>
              </a:rPr>
              <a:t>spongy bone</a:t>
            </a:r>
          </a:p>
        </p:txBody>
      </p:sp>
      <p:sp>
        <p:nvSpPr>
          <p:cNvPr id="34821" name="Text Box 7"/>
          <p:cNvSpPr txBox="1">
            <a:spLocks noChangeArrowheads="1"/>
          </p:cNvSpPr>
          <p:nvPr/>
        </p:nvSpPr>
        <p:spPr bwMode="auto">
          <a:xfrm>
            <a:off x="1763713" y="1484313"/>
            <a:ext cx="15113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50000"/>
              </a:spcBef>
              <a:buFontTx/>
              <a:buNone/>
            </a:pPr>
            <a:r>
              <a:rPr lang="hu-HU" altLang="hu-HU" sz="1600"/>
              <a:t>compact bone</a:t>
            </a:r>
          </a:p>
        </p:txBody>
      </p:sp>
      <p:sp>
        <p:nvSpPr>
          <p:cNvPr id="34822" name="Text Box 8"/>
          <p:cNvSpPr txBox="1">
            <a:spLocks noChangeArrowheads="1"/>
          </p:cNvSpPr>
          <p:nvPr/>
        </p:nvSpPr>
        <p:spPr bwMode="auto">
          <a:xfrm>
            <a:off x="395288" y="2246313"/>
            <a:ext cx="24685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50000"/>
              </a:spcBef>
              <a:buFontTx/>
              <a:buNone/>
            </a:pPr>
            <a:r>
              <a:rPr lang="hu-HU" altLang="hu-HU" sz="1400">
                <a:solidFill>
                  <a:srgbClr val="FFC000"/>
                </a:solidFill>
              </a:rPr>
              <a:t>inner circumferential lamellae</a:t>
            </a:r>
          </a:p>
        </p:txBody>
      </p:sp>
      <p:sp>
        <p:nvSpPr>
          <p:cNvPr id="34823" name="Text Box 9"/>
          <p:cNvSpPr txBox="1">
            <a:spLocks noChangeArrowheads="1"/>
          </p:cNvSpPr>
          <p:nvPr/>
        </p:nvSpPr>
        <p:spPr bwMode="auto">
          <a:xfrm>
            <a:off x="2051050" y="908050"/>
            <a:ext cx="20161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50000"/>
              </a:spcBef>
              <a:buFontTx/>
              <a:buNone/>
            </a:pPr>
            <a:r>
              <a:rPr lang="hu-HU" altLang="hu-HU" sz="1000"/>
              <a:t>outer circumferential lamellae</a:t>
            </a:r>
          </a:p>
        </p:txBody>
      </p:sp>
      <p:sp>
        <p:nvSpPr>
          <p:cNvPr id="34824" name="Text Box 10"/>
          <p:cNvSpPr txBox="1">
            <a:spLocks noChangeArrowheads="1"/>
          </p:cNvSpPr>
          <p:nvPr/>
        </p:nvSpPr>
        <p:spPr bwMode="auto">
          <a:xfrm>
            <a:off x="7092950" y="1773238"/>
            <a:ext cx="18716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1000"/>
              <a:t>osteonal lamellae</a:t>
            </a:r>
          </a:p>
        </p:txBody>
      </p:sp>
      <p:sp>
        <p:nvSpPr>
          <p:cNvPr id="34825" name="Text Box 11"/>
          <p:cNvSpPr txBox="1">
            <a:spLocks noChangeArrowheads="1"/>
          </p:cNvSpPr>
          <p:nvPr/>
        </p:nvSpPr>
        <p:spPr bwMode="auto">
          <a:xfrm>
            <a:off x="7466013" y="4652963"/>
            <a:ext cx="14398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1400">
                <a:solidFill>
                  <a:srgbClr val="FFFF00"/>
                </a:solidFill>
              </a:rPr>
              <a:t>Haversian canal with blood vessel</a:t>
            </a:r>
          </a:p>
        </p:txBody>
      </p:sp>
      <p:sp>
        <p:nvSpPr>
          <p:cNvPr id="34826" name="Text Box 12"/>
          <p:cNvSpPr txBox="1">
            <a:spLocks noChangeArrowheads="1"/>
          </p:cNvSpPr>
          <p:nvPr/>
        </p:nvSpPr>
        <p:spPr bwMode="auto">
          <a:xfrm>
            <a:off x="7451725" y="5229225"/>
            <a:ext cx="1619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1400">
                <a:solidFill>
                  <a:srgbClr val="FFC000"/>
                </a:solidFill>
              </a:rPr>
              <a:t>Volkmann’s canal with blood vessel</a:t>
            </a:r>
          </a:p>
        </p:txBody>
      </p:sp>
      <p:sp>
        <p:nvSpPr>
          <p:cNvPr id="34827" name="Text Box 13"/>
          <p:cNvSpPr txBox="1">
            <a:spLocks noChangeArrowheads="1"/>
          </p:cNvSpPr>
          <p:nvPr/>
        </p:nvSpPr>
        <p:spPr bwMode="auto">
          <a:xfrm>
            <a:off x="2484438" y="5949950"/>
            <a:ext cx="358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2400">
                <a:solidFill>
                  <a:srgbClr val="CC0000"/>
                </a:solidFill>
                <a:sym typeface="Wingdings" panose="05000000000000000000" pitchFamily="2" charset="2"/>
              </a:rPr>
              <a:t></a:t>
            </a:r>
          </a:p>
        </p:txBody>
      </p:sp>
      <p:cxnSp>
        <p:nvCxnSpPr>
          <p:cNvPr id="3" name="Egyenes összekötő nyíllal 2"/>
          <p:cNvCxnSpPr/>
          <p:nvPr/>
        </p:nvCxnSpPr>
        <p:spPr>
          <a:xfrm>
            <a:off x="1757363" y="4005263"/>
            <a:ext cx="79851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ím 1"/>
          <p:cNvSpPr>
            <a:spLocks noGrp="1"/>
          </p:cNvSpPr>
          <p:nvPr>
            <p:ph type="title"/>
          </p:nvPr>
        </p:nvSpPr>
        <p:spPr/>
        <p:txBody>
          <a:bodyPr/>
          <a:lstStyle/>
          <a:p>
            <a:r>
              <a:rPr lang="hu-HU" altLang="hu-HU" b="1" smtClean="0">
                <a:solidFill>
                  <a:srgbClr val="FFFF00"/>
                </a:solidFill>
              </a:rPr>
              <a:t>Bone development</a:t>
            </a:r>
          </a:p>
        </p:txBody>
      </p:sp>
      <p:sp>
        <p:nvSpPr>
          <p:cNvPr id="35843" name="Szövegdoboz 2"/>
          <p:cNvSpPr txBox="1">
            <a:spLocks noChangeArrowheads="1"/>
          </p:cNvSpPr>
          <p:nvPr/>
        </p:nvSpPr>
        <p:spPr bwMode="auto">
          <a:xfrm>
            <a:off x="1116013" y="2420938"/>
            <a:ext cx="640873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hu-HU" altLang="hu-HU" sz="2400">
                <a:solidFill>
                  <a:srgbClr val="FFFF00"/>
                </a:solidFill>
              </a:rPr>
              <a:t>1.) Intramemebranous ossification: connective tissue</a:t>
            </a:r>
          </a:p>
          <a:p>
            <a:pPr eaLnBrk="1" hangingPunct="1">
              <a:spcBef>
                <a:spcPct val="0"/>
              </a:spcBef>
              <a:buFontTx/>
              <a:buNone/>
            </a:pPr>
            <a:endParaRPr lang="hu-HU" altLang="hu-HU" sz="2400">
              <a:solidFill>
                <a:srgbClr val="FFFF00"/>
              </a:solidFill>
            </a:endParaRPr>
          </a:p>
          <a:p>
            <a:pPr eaLnBrk="1" hangingPunct="1">
              <a:spcBef>
                <a:spcPct val="0"/>
              </a:spcBef>
              <a:buFontTx/>
              <a:buNone/>
            </a:pPr>
            <a:endParaRPr lang="hu-HU" altLang="hu-HU" sz="2400">
              <a:solidFill>
                <a:srgbClr val="FFFF00"/>
              </a:solidFill>
            </a:endParaRPr>
          </a:p>
          <a:p>
            <a:pPr eaLnBrk="1" hangingPunct="1">
              <a:spcBef>
                <a:spcPct val="0"/>
              </a:spcBef>
              <a:buFontTx/>
              <a:buNone/>
            </a:pPr>
            <a:endParaRPr lang="hu-HU" altLang="hu-HU" sz="2400">
              <a:solidFill>
                <a:srgbClr val="FFFF00"/>
              </a:solidFill>
            </a:endParaRPr>
          </a:p>
          <a:p>
            <a:pPr eaLnBrk="1" hangingPunct="1">
              <a:spcBef>
                <a:spcPct val="0"/>
              </a:spcBef>
              <a:buFontTx/>
              <a:buNone/>
            </a:pPr>
            <a:r>
              <a:rPr lang="hu-HU" altLang="hu-HU" sz="2400">
                <a:solidFill>
                  <a:srgbClr val="FFFF00"/>
                </a:solidFill>
              </a:rPr>
              <a:t>2.) Chondrogenic ossification: cartilage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rrowheads="1"/>
          </p:cNvSpPr>
          <p:nvPr>
            <p:ph type="title"/>
          </p:nvPr>
        </p:nvSpPr>
        <p:spPr/>
        <p:txBody>
          <a:bodyPr/>
          <a:lstStyle/>
          <a:p>
            <a:r>
              <a:rPr lang="hu-HU" altLang="hu-HU" b="1" smtClean="0">
                <a:solidFill>
                  <a:srgbClr val="FFFF00"/>
                </a:solidFill>
              </a:rPr>
              <a:t>Intramembranous ossification</a:t>
            </a:r>
          </a:p>
        </p:txBody>
      </p:sp>
      <p:sp>
        <p:nvSpPr>
          <p:cNvPr id="36867" name="AutoShape 4"/>
          <p:cNvSpPr>
            <a:spLocks noChangeArrowheads="1"/>
          </p:cNvSpPr>
          <p:nvPr/>
        </p:nvSpPr>
        <p:spPr bwMode="auto">
          <a:xfrm>
            <a:off x="34925" y="1484313"/>
            <a:ext cx="3960813" cy="1800225"/>
          </a:xfrm>
          <a:prstGeom prst="star4">
            <a:avLst>
              <a:gd name="adj" fmla="val 1250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hu-HU" altLang="hu-HU" sz="2400"/>
          </a:p>
        </p:txBody>
      </p:sp>
      <p:sp>
        <p:nvSpPr>
          <p:cNvPr id="36868" name="AutoShape 5"/>
          <p:cNvSpPr>
            <a:spLocks noChangeArrowheads="1"/>
          </p:cNvSpPr>
          <p:nvPr/>
        </p:nvSpPr>
        <p:spPr bwMode="auto">
          <a:xfrm>
            <a:off x="4067175" y="3357563"/>
            <a:ext cx="1296988" cy="865187"/>
          </a:xfrm>
          <a:prstGeom prst="flowChartProcess">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hu-HU" altLang="hu-HU" sz="2400"/>
          </a:p>
        </p:txBody>
      </p:sp>
      <p:sp>
        <p:nvSpPr>
          <p:cNvPr id="36869" name="AutoShape 6"/>
          <p:cNvSpPr>
            <a:spLocks noChangeArrowheads="1"/>
          </p:cNvSpPr>
          <p:nvPr/>
        </p:nvSpPr>
        <p:spPr bwMode="auto">
          <a:xfrm>
            <a:off x="5364163" y="3357563"/>
            <a:ext cx="1296987" cy="865187"/>
          </a:xfrm>
          <a:prstGeom prst="flowChartProcess">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hu-HU" altLang="hu-HU" sz="2400"/>
          </a:p>
        </p:txBody>
      </p:sp>
      <p:sp>
        <p:nvSpPr>
          <p:cNvPr id="36870" name="AutoShape 7"/>
          <p:cNvSpPr>
            <a:spLocks noChangeArrowheads="1"/>
          </p:cNvSpPr>
          <p:nvPr/>
        </p:nvSpPr>
        <p:spPr bwMode="auto">
          <a:xfrm>
            <a:off x="6659563" y="3357563"/>
            <a:ext cx="1296987" cy="865187"/>
          </a:xfrm>
          <a:prstGeom prst="flowChartProcess">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hu-HU" altLang="hu-HU" sz="2400"/>
          </a:p>
        </p:txBody>
      </p:sp>
      <p:sp>
        <p:nvSpPr>
          <p:cNvPr id="36871" name="Oval 8"/>
          <p:cNvSpPr>
            <a:spLocks noChangeArrowheads="1"/>
          </p:cNvSpPr>
          <p:nvPr/>
        </p:nvSpPr>
        <p:spPr bwMode="auto">
          <a:xfrm>
            <a:off x="1908175" y="2276475"/>
            <a:ext cx="217488" cy="142875"/>
          </a:xfrm>
          <a:prstGeom prst="ellipse">
            <a:avLst/>
          </a:prstGeom>
          <a:solidFill>
            <a:schemeClr val="bg1"/>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hu-HU" altLang="hu-HU" sz="2400"/>
          </a:p>
        </p:txBody>
      </p:sp>
      <p:sp>
        <p:nvSpPr>
          <p:cNvPr id="36872" name="Oval 9"/>
          <p:cNvSpPr>
            <a:spLocks noChangeArrowheads="1"/>
          </p:cNvSpPr>
          <p:nvPr/>
        </p:nvSpPr>
        <p:spPr bwMode="auto">
          <a:xfrm>
            <a:off x="4572000" y="3716338"/>
            <a:ext cx="215900" cy="215900"/>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hu-HU" altLang="hu-HU" sz="2400"/>
          </a:p>
        </p:txBody>
      </p:sp>
      <p:sp>
        <p:nvSpPr>
          <p:cNvPr id="36873" name="Oval 10"/>
          <p:cNvSpPr>
            <a:spLocks noChangeArrowheads="1"/>
          </p:cNvSpPr>
          <p:nvPr/>
        </p:nvSpPr>
        <p:spPr bwMode="auto">
          <a:xfrm>
            <a:off x="5795963" y="3716338"/>
            <a:ext cx="215900" cy="215900"/>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hu-HU" altLang="hu-HU" sz="2400"/>
          </a:p>
        </p:txBody>
      </p:sp>
      <p:sp>
        <p:nvSpPr>
          <p:cNvPr id="36874" name="Oval 11"/>
          <p:cNvSpPr>
            <a:spLocks noChangeArrowheads="1"/>
          </p:cNvSpPr>
          <p:nvPr/>
        </p:nvSpPr>
        <p:spPr bwMode="auto">
          <a:xfrm>
            <a:off x="7164388" y="3716338"/>
            <a:ext cx="215900" cy="215900"/>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hu-HU" altLang="hu-HU" sz="2400"/>
          </a:p>
        </p:txBody>
      </p:sp>
      <p:sp>
        <p:nvSpPr>
          <p:cNvPr id="36875" name="AutoShape 12"/>
          <p:cNvSpPr>
            <a:spLocks noChangeArrowheads="1"/>
          </p:cNvSpPr>
          <p:nvPr/>
        </p:nvSpPr>
        <p:spPr bwMode="auto">
          <a:xfrm>
            <a:off x="2555875" y="5157788"/>
            <a:ext cx="2952750" cy="981075"/>
          </a:xfrm>
          <a:prstGeom prst="star8">
            <a:avLst>
              <a:gd name="adj" fmla="val 3825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hu-HU" altLang="hu-HU" sz="2400"/>
          </a:p>
        </p:txBody>
      </p:sp>
      <p:sp>
        <p:nvSpPr>
          <p:cNvPr id="36876" name="AutoShape 13"/>
          <p:cNvSpPr>
            <a:spLocks noChangeArrowheads="1"/>
          </p:cNvSpPr>
          <p:nvPr/>
        </p:nvSpPr>
        <p:spPr bwMode="auto">
          <a:xfrm>
            <a:off x="5580063" y="5157788"/>
            <a:ext cx="2952750" cy="981075"/>
          </a:xfrm>
          <a:prstGeom prst="star8">
            <a:avLst>
              <a:gd name="adj" fmla="val 3825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hu-HU" altLang="hu-HU" sz="2400"/>
          </a:p>
        </p:txBody>
      </p:sp>
      <p:sp>
        <p:nvSpPr>
          <p:cNvPr id="36877" name="Oval 14"/>
          <p:cNvSpPr>
            <a:spLocks noChangeArrowheads="1"/>
          </p:cNvSpPr>
          <p:nvPr/>
        </p:nvSpPr>
        <p:spPr bwMode="auto">
          <a:xfrm>
            <a:off x="3635375" y="5589588"/>
            <a:ext cx="792163" cy="71437"/>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hu-HU" altLang="hu-HU" sz="2400"/>
          </a:p>
        </p:txBody>
      </p:sp>
      <p:sp>
        <p:nvSpPr>
          <p:cNvPr id="36878" name="Oval 15"/>
          <p:cNvSpPr>
            <a:spLocks noChangeArrowheads="1"/>
          </p:cNvSpPr>
          <p:nvPr/>
        </p:nvSpPr>
        <p:spPr bwMode="auto">
          <a:xfrm>
            <a:off x="6588125" y="5589588"/>
            <a:ext cx="792163" cy="71437"/>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hu-HU" altLang="hu-HU" sz="2400"/>
          </a:p>
        </p:txBody>
      </p:sp>
      <p:sp>
        <p:nvSpPr>
          <p:cNvPr id="36879" name="Text Box 16"/>
          <p:cNvSpPr txBox="1">
            <a:spLocks noChangeArrowheads="1"/>
          </p:cNvSpPr>
          <p:nvPr/>
        </p:nvSpPr>
        <p:spPr bwMode="auto">
          <a:xfrm>
            <a:off x="792163" y="3319463"/>
            <a:ext cx="27003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2000">
                <a:solidFill>
                  <a:srgbClr val="FFFF00"/>
                </a:solidFill>
              </a:rPr>
              <a:t>mesenchymal cells</a:t>
            </a:r>
          </a:p>
        </p:txBody>
      </p:sp>
      <p:sp>
        <p:nvSpPr>
          <p:cNvPr id="36880" name="Text Box 17"/>
          <p:cNvSpPr txBox="1">
            <a:spLocks noChangeArrowheads="1"/>
          </p:cNvSpPr>
          <p:nvPr/>
        </p:nvSpPr>
        <p:spPr bwMode="auto">
          <a:xfrm>
            <a:off x="5437188" y="4292600"/>
            <a:ext cx="30956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2000">
                <a:solidFill>
                  <a:srgbClr val="FFFF00"/>
                </a:solidFill>
              </a:rPr>
              <a:t>osteoblasts</a:t>
            </a:r>
          </a:p>
        </p:txBody>
      </p:sp>
      <p:sp>
        <p:nvSpPr>
          <p:cNvPr id="36881" name="Text Box 18"/>
          <p:cNvSpPr txBox="1">
            <a:spLocks noChangeArrowheads="1"/>
          </p:cNvSpPr>
          <p:nvPr/>
        </p:nvSpPr>
        <p:spPr bwMode="auto">
          <a:xfrm>
            <a:off x="5075238" y="6308725"/>
            <a:ext cx="24495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2000">
                <a:solidFill>
                  <a:srgbClr val="FFFF00"/>
                </a:solidFill>
              </a:rPr>
              <a:t>osteocytes</a:t>
            </a:r>
          </a:p>
        </p:txBody>
      </p:sp>
      <p:sp>
        <p:nvSpPr>
          <p:cNvPr id="36882" name="Line 19"/>
          <p:cNvSpPr>
            <a:spLocks noChangeShapeType="1"/>
          </p:cNvSpPr>
          <p:nvPr/>
        </p:nvSpPr>
        <p:spPr bwMode="auto">
          <a:xfrm>
            <a:off x="2843213" y="2997200"/>
            <a:ext cx="865187" cy="287338"/>
          </a:xfrm>
          <a:prstGeom prst="line">
            <a:avLst/>
          </a:prstGeom>
          <a:noFill/>
          <a:ln w="2857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36883" name="Line 21"/>
          <p:cNvSpPr>
            <a:spLocks noChangeShapeType="1"/>
          </p:cNvSpPr>
          <p:nvPr/>
        </p:nvSpPr>
        <p:spPr bwMode="auto">
          <a:xfrm>
            <a:off x="5940425" y="4724400"/>
            <a:ext cx="0" cy="431800"/>
          </a:xfrm>
          <a:prstGeom prst="line">
            <a:avLst/>
          </a:prstGeom>
          <a:noFill/>
          <a:ln w="2857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rrowheads="1"/>
          </p:cNvSpPr>
          <p:nvPr>
            <p:ph type="title"/>
          </p:nvPr>
        </p:nvSpPr>
        <p:spPr>
          <a:xfrm>
            <a:off x="685800" y="260350"/>
            <a:ext cx="7772400" cy="1143000"/>
          </a:xfrm>
        </p:spPr>
        <p:txBody>
          <a:bodyPr/>
          <a:lstStyle/>
          <a:p>
            <a:r>
              <a:rPr lang="hu-HU" altLang="hu-HU" b="1" smtClean="0">
                <a:solidFill>
                  <a:srgbClr val="FFFF00"/>
                </a:solidFill>
              </a:rPr>
              <a:t>Intramembranous ossification</a:t>
            </a:r>
          </a:p>
        </p:txBody>
      </p:sp>
      <p:pic>
        <p:nvPicPr>
          <p:cNvPr id="37891" name="Picture 4" descr="intramembranou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850" y="1557338"/>
            <a:ext cx="6972300"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 Box 5"/>
          <p:cNvSpPr txBox="1">
            <a:spLocks noChangeArrowheads="1"/>
          </p:cNvSpPr>
          <p:nvPr/>
        </p:nvSpPr>
        <p:spPr bwMode="auto">
          <a:xfrm>
            <a:off x="684213" y="5883275"/>
            <a:ext cx="73453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2000">
                <a:solidFill>
                  <a:srgbClr val="FFFF00"/>
                </a:solidFill>
              </a:rPr>
              <a:t>At the surface of the osteoid, osteoblasts continue the appositional deposit of matrix, mainly type I collagen and groud substance proteins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fej angol"/>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1281113" y="1525588"/>
            <a:ext cx="6664325" cy="499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425450" y="6469063"/>
            <a:ext cx="7937500" cy="396875"/>
          </a:xfrm>
          <a:prstGeom prst="rect">
            <a:avLst/>
          </a:prstGeom>
          <a:solidFill>
            <a:schemeClr val="folHlink">
              <a:alpha val="50000"/>
            </a:schemeClr>
          </a:solidFill>
          <a:ln w="9525">
            <a:noFill/>
            <a:miter lim="800000"/>
            <a:headEnd/>
            <a:tailEnd/>
          </a:ln>
          <a:effectLst/>
        </p:spPr>
        <p:txBody>
          <a:bodyPr>
            <a:spAutoFit/>
          </a:bodyPr>
          <a:lstStyle/>
          <a:p>
            <a:pPr marL="3028950" indent="-3028950" eaLnBrk="1" hangingPunct="1">
              <a:spcBef>
                <a:spcPct val="50000"/>
              </a:spcBef>
              <a:defRPr/>
            </a:pPr>
            <a:r>
              <a:rPr lang="hu-HU" sz="2000" b="1">
                <a:effectLst>
                  <a:outerShdw blurRad="38100" dist="38100" dir="2700000" algn="tl">
                    <a:srgbClr val="000000"/>
                  </a:outerShdw>
                </a:effectLst>
                <a:latin typeface="Tahoma" pitchFamily="34" charset="0"/>
              </a:rPr>
              <a:t>Intramembranous ossification of the skull</a:t>
            </a:r>
            <a:endParaRPr lang="en-GB" sz="2000" b="1">
              <a:effectLst>
                <a:outerShdw blurRad="38100" dist="38100" dir="2700000" algn="tl">
                  <a:srgbClr val="000000"/>
                </a:outerShdw>
              </a:effectLst>
              <a:latin typeface="Tahoma" pitchFamily="34" charset="0"/>
            </a:endParaRPr>
          </a:p>
        </p:txBody>
      </p:sp>
      <p:pic>
        <p:nvPicPr>
          <p:cNvPr id="39939" name="Picture 3" descr="csont desm RP 150 dpi vilag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260350"/>
            <a:ext cx="8066088" cy="606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 Box 4"/>
          <p:cNvSpPr txBox="1">
            <a:spLocks noChangeArrowheads="1"/>
          </p:cNvSpPr>
          <p:nvPr/>
        </p:nvSpPr>
        <p:spPr bwMode="auto">
          <a:xfrm>
            <a:off x="179388" y="260350"/>
            <a:ext cx="3925887" cy="457200"/>
          </a:xfrm>
          <a:prstGeom prst="rect">
            <a:avLst/>
          </a:prstGeom>
          <a:noFill/>
          <a:ln w="9525">
            <a:noFill/>
            <a:miter lim="800000"/>
            <a:headEnd/>
            <a:tailEnd/>
          </a:ln>
          <a:effectLst/>
        </p:spPr>
        <p:txBody>
          <a:bodyPr wrap="none">
            <a:spAutoFit/>
          </a:bodyPr>
          <a:lstStyle/>
          <a:p>
            <a:pPr eaLnBrk="1" hangingPunct="1">
              <a:defRPr/>
            </a:pPr>
            <a:r>
              <a:rPr lang="hu-HU" b="1">
                <a:solidFill>
                  <a:srgbClr val="FF3300"/>
                </a:solidFill>
                <a:effectLst>
                  <a:outerShdw blurRad="38100" dist="38100" dir="2700000" algn="tl">
                    <a:srgbClr val="000000"/>
                  </a:outerShdw>
                </a:effectLst>
              </a:rPr>
              <a:t>Connective tissue membrane</a:t>
            </a:r>
          </a:p>
        </p:txBody>
      </p:sp>
      <p:sp>
        <p:nvSpPr>
          <p:cNvPr id="37893" name="Text Box 5"/>
          <p:cNvSpPr txBox="1">
            <a:spLocks noChangeArrowheads="1"/>
          </p:cNvSpPr>
          <p:nvPr/>
        </p:nvSpPr>
        <p:spPr bwMode="auto">
          <a:xfrm>
            <a:off x="7083425" y="1262063"/>
            <a:ext cx="985838" cy="366712"/>
          </a:xfrm>
          <a:prstGeom prst="rect">
            <a:avLst/>
          </a:prstGeom>
          <a:noFill/>
          <a:ln w="9525">
            <a:noFill/>
            <a:miter lim="800000"/>
            <a:headEnd/>
            <a:tailEnd/>
          </a:ln>
          <a:effectLst/>
        </p:spPr>
        <p:txBody>
          <a:bodyPr wrap="none">
            <a:spAutoFit/>
          </a:bodyPr>
          <a:lstStyle/>
          <a:p>
            <a:pPr eaLnBrk="1" hangingPunct="1">
              <a:defRPr/>
            </a:pPr>
            <a:r>
              <a:rPr lang="hu-HU" b="1">
                <a:solidFill>
                  <a:srgbClr val="FF3300"/>
                </a:solidFill>
                <a:effectLst>
                  <a:outerShdw blurRad="38100" dist="38100" dir="2700000" algn="tl">
                    <a:srgbClr val="000000"/>
                  </a:outerShdw>
                </a:effectLst>
                <a:latin typeface="Tahoma" pitchFamily="34" charset="0"/>
              </a:rPr>
              <a:t>spicule</a:t>
            </a:r>
          </a:p>
        </p:txBody>
      </p:sp>
      <p:sp>
        <p:nvSpPr>
          <p:cNvPr id="37894" name="Text Box 6"/>
          <p:cNvSpPr txBox="1">
            <a:spLocks noChangeArrowheads="1"/>
          </p:cNvSpPr>
          <p:nvPr/>
        </p:nvSpPr>
        <p:spPr bwMode="auto">
          <a:xfrm>
            <a:off x="5684838" y="2486025"/>
            <a:ext cx="1495425" cy="366713"/>
          </a:xfrm>
          <a:prstGeom prst="rect">
            <a:avLst/>
          </a:prstGeom>
          <a:noFill/>
          <a:ln w="9525">
            <a:noFill/>
            <a:miter lim="800000"/>
            <a:headEnd/>
            <a:tailEnd/>
          </a:ln>
          <a:effectLst/>
        </p:spPr>
        <p:txBody>
          <a:bodyPr wrap="none">
            <a:spAutoFit/>
          </a:bodyPr>
          <a:lstStyle/>
          <a:p>
            <a:pPr eaLnBrk="1" hangingPunct="1">
              <a:defRPr/>
            </a:pPr>
            <a:r>
              <a:rPr lang="hu-HU" b="1">
                <a:solidFill>
                  <a:srgbClr val="FF3300"/>
                </a:solidFill>
                <a:effectLst>
                  <a:outerShdw blurRad="38100" dist="38100" dir="2700000" algn="tl">
                    <a:srgbClr val="000000"/>
                  </a:outerShdw>
                </a:effectLst>
                <a:latin typeface="Tahoma" pitchFamily="34" charset="0"/>
              </a:rPr>
              <a:t>osteoblasts</a:t>
            </a:r>
          </a:p>
        </p:txBody>
      </p:sp>
      <p:sp>
        <p:nvSpPr>
          <p:cNvPr id="39943" name="Line 7"/>
          <p:cNvSpPr>
            <a:spLocks noChangeShapeType="1"/>
          </p:cNvSpPr>
          <p:nvPr/>
        </p:nvSpPr>
        <p:spPr bwMode="auto">
          <a:xfrm flipH="1">
            <a:off x="5035550" y="2263775"/>
            <a:ext cx="692150" cy="2841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hu-HU"/>
          </a:p>
        </p:txBody>
      </p:sp>
      <p:sp>
        <p:nvSpPr>
          <p:cNvPr id="39944" name="Line 8"/>
          <p:cNvSpPr>
            <a:spLocks noChangeShapeType="1"/>
          </p:cNvSpPr>
          <p:nvPr/>
        </p:nvSpPr>
        <p:spPr bwMode="auto">
          <a:xfrm flipH="1">
            <a:off x="5838825" y="2301875"/>
            <a:ext cx="149225" cy="2968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hu-HU"/>
          </a:p>
        </p:txBody>
      </p:sp>
      <p:sp>
        <p:nvSpPr>
          <p:cNvPr id="39945" name="Line 9"/>
          <p:cNvSpPr>
            <a:spLocks noChangeShapeType="1"/>
          </p:cNvSpPr>
          <p:nvPr/>
        </p:nvSpPr>
        <p:spPr bwMode="auto">
          <a:xfrm>
            <a:off x="6161088" y="2276475"/>
            <a:ext cx="358775" cy="2095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hu-HU"/>
          </a:p>
        </p:txBody>
      </p:sp>
      <p:sp>
        <p:nvSpPr>
          <p:cNvPr id="37898" name="Text Box 10"/>
          <p:cNvSpPr txBox="1">
            <a:spLocks noChangeArrowheads="1"/>
          </p:cNvSpPr>
          <p:nvPr/>
        </p:nvSpPr>
        <p:spPr bwMode="auto">
          <a:xfrm>
            <a:off x="5508625" y="2924175"/>
            <a:ext cx="1417638" cy="366713"/>
          </a:xfrm>
          <a:prstGeom prst="rect">
            <a:avLst/>
          </a:prstGeom>
          <a:noFill/>
          <a:ln w="9525">
            <a:noFill/>
            <a:miter lim="800000"/>
            <a:headEnd/>
            <a:tailEnd/>
          </a:ln>
          <a:effectLst/>
        </p:spPr>
        <p:txBody>
          <a:bodyPr wrap="none">
            <a:spAutoFit/>
          </a:bodyPr>
          <a:lstStyle/>
          <a:p>
            <a:pPr eaLnBrk="1" hangingPunct="1">
              <a:defRPr/>
            </a:pPr>
            <a:r>
              <a:rPr lang="hu-HU" b="1">
                <a:solidFill>
                  <a:srgbClr val="FF3300"/>
                </a:solidFill>
                <a:effectLst>
                  <a:outerShdw blurRad="38100" dist="38100" dir="2700000" algn="tl">
                    <a:srgbClr val="000000"/>
                  </a:outerShdw>
                </a:effectLst>
                <a:latin typeface="Tahoma" pitchFamily="34" charset="0"/>
              </a:rPr>
              <a:t>osteocytes</a:t>
            </a:r>
          </a:p>
        </p:txBody>
      </p:sp>
      <p:sp>
        <p:nvSpPr>
          <p:cNvPr id="39947" name="Line 11"/>
          <p:cNvSpPr>
            <a:spLocks noChangeShapeType="1"/>
          </p:cNvSpPr>
          <p:nvPr/>
        </p:nvSpPr>
        <p:spPr bwMode="auto">
          <a:xfrm flipH="1" flipV="1">
            <a:off x="4427538" y="3055938"/>
            <a:ext cx="1081087" cy="85725"/>
          </a:xfrm>
          <a:prstGeom prst="line">
            <a:avLst/>
          </a:prstGeom>
          <a:noFill/>
          <a:ln w="28575">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hu-HU"/>
          </a:p>
        </p:txBody>
      </p:sp>
      <p:sp>
        <p:nvSpPr>
          <p:cNvPr id="39948" name="Line 12"/>
          <p:cNvSpPr>
            <a:spLocks noChangeShapeType="1"/>
          </p:cNvSpPr>
          <p:nvPr/>
        </p:nvSpPr>
        <p:spPr bwMode="auto">
          <a:xfrm>
            <a:off x="6948488" y="3130550"/>
            <a:ext cx="360362" cy="153988"/>
          </a:xfrm>
          <a:prstGeom prst="line">
            <a:avLst/>
          </a:prstGeom>
          <a:noFill/>
          <a:ln w="28575">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hu-HU"/>
          </a:p>
        </p:txBody>
      </p:sp>
      <p:sp>
        <p:nvSpPr>
          <p:cNvPr id="39949" name="Line 13"/>
          <p:cNvSpPr>
            <a:spLocks noChangeShapeType="1"/>
          </p:cNvSpPr>
          <p:nvPr/>
        </p:nvSpPr>
        <p:spPr bwMode="auto">
          <a:xfrm>
            <a:off x="6948488" y="3213100"/>
            <a:ext cx="447675" cy="287338"/>
          </a:xfrm>
          <a:prstGeom prst="line">
            <a:avLst/>
          </a:prstGeom>
          <a:noFill/>
          <a:ln w="28575">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hu-HU"/>
          </a:p>
        </p:txBody>
      </p:sp>
      <p:sp>
        <p:nvSpPr>
          <p:cNvPr id="37902" name="Text Box 14"/>
          <p:cNvSpPr txBox="1">
            <a:spLocks noChangeArrowheads="1"/>
          </p:cNvSpPr>
          <p:nvPr/>
        </p:nvSpPr>
        <p:spPr bwMode="auto">
          <a:xfrm>
            <a:off x="2570163" y="4575175"/>
            <a:ext cx="1354137" cy="366713"/>
          </a:xfrm>
          <a:prstGeom prst="rect">
            <a:avLst/>
          </a:prstGeom>
          <a:noFill/>
          <a:ln w="9525">
            <a:noFill/>
            <a:miter lim="800000"/>
            <a:headEnd/>
            <a:tailEnd/>
          </a:ln>
          <a:effectLst/>
        </p:spPr>
        <p:txBody>
          <a:bodyPr wrap="none">
            <a:spAutoFit/>
          </a:bodyPr>
          <a:lstStyle/>
          <a:p>
            <a:pPr eaLnBrk="1" hangingPunct="1">
              <a:defRPr/>
            </a:pPr>
            <a:r>
              <a:rPr lang="hu-HU" b="1">
                <a:solidFill>
                  <a:srgbClr val="FF3300"/>
                </a:solidFill>
                <a:effectLst>
                  <a:outerShdw blurRad="38100" dist="38100" dir="2700000" algn="tl">
                    <a:srgbClr val="000000"/>
                  </a:outerShdw>
                </a:effectLst>
                <a:latin typeface="Tahoma" pitchFamily="34" charset="0"/>
              </a:rPr>
              <a:t>osteoclast</a:t>
            </a:r>
          </a:p>
        </p:txBody>
      </p:sp>
      <p:sp>
        <p:nvSpPr>
          <p:cNvPr id="39951" name="Line 15"/>
          <p:cNvSpPr>
            <a:spLocks noChangeShapeType="1"/>
          </p:cNvSpPr>
          <p:nvPr/>
        </p:nvSpPr>
        <p:spPr bwMode="auto">
          <a:xfrm flipV="1">
            <a:off x="3203575" y="4211638"/>
            <a:ext cx="161925" cy="441325"/>
          </a:xfrm>
          <a:prstGeom prst="line">
            <a:avLst/>
          </a:prstGeom>
          <a:noFill/>
          <a:ln w="28575">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hu-HU"/>
          </a:p>
        </p:txBody>
      </p:sp>
      <p:sp>
        <p:nvSpPr>
          <p:cNvPr id="37904" name="Text Box 16"/>
          <p:cNvSpPr txBox="1">
            <a:spLocks noChangeArrowheads="1"/>
          </p:cNvSpPr>
          <p:nvPr/>
        </p:nvSpPr>
        <p:spPr bwMode="auto">
          <a:xfrm>
            <a:off x="2051050" y="5589588"/>
            <a:ext cx="985838" cy="366712"/>
          </a:xfrm>
          <a:prstGeom prst="rect">
            <a:avLst/>
          </a:prstGeom>
          <a:noFill/>
          <a:ln w="9525">
            <a:noFill/>
            <a:miter lim="800000"/>
            <a:headEnd/>
            <a:tailEnd/>
          </a:ln>
          <a:effectLst/>
        </p:spPr>
        <p:txBody>
          <a:bodyPr wrap="none">
            <a:spAutoFit/>
          </a:bodyPr>
          <a:lstStyle/>
          <a:p>
            <a:pPr eaLnBrk="1" hangingPunct="1">
              <a:defRPr/>
            </a:pPr>
            <a:r>
              <a:rPr lang="hu-HU" b="1">
                <a:solidFill>
                  <a:srgbClr val="FF3300"/>
                </a:solidFill>
                <a:effectLst>
                  <a:outerShdw blurRad="38100" dist="38100" dir="2700000" algn="tl">
                    <a:srgbClr val="000000"/>
                  </a:outerShdw>
                </a:effectLst>
                <a:latin typeface="Tahoma" pitchFamily="34" charset="0"/>
              </a:rPr>
              <a:t>spicule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rrowheads="1"/>
          </p:cNvSpPr>
          <p:nvPr>
            <p:ph type="title"/>
          </p:nvPr>
        </p:nvSpPr>
        <p:spPr/>
        <p:txBody>
          <a:bodyPr/>
          <a:lstStyle/>
          <a:p>
            <a:r>
              <a:rPr lang="hu-HU" altLang="hu-HU" b="1" smtClean="0">
                <a:solidFill>
                  <a:srgbClr val="FFFF00"/>
                </a:solidFill>
              </a:rPr>
              <a:t>Endochondral ossification</a:t>
            </a:r>
          </a:p>
        </p:txBody>
      </p:sp>
      <p:sp>
        <p:nvSpPr>
          <p:cNvPr id="40963" name="Rectangle 3"/>
          <p:cNvSpPr>
            <a:spLocks noGrp="1" noRot="1" noChangeArrowheads="1"/>
          </p:cNvSpPr>
          <p:nvPr>
            <p:ph idx="1"/>
          </p:nvPr>
        </p:nvSpPr>
        <p:spPr>
          <a:xfrm>
            <a:off x="685800" y="2122488"/>
            <a:ext cx="7772400" cy="4114800"/>
          </a:xfrm>
        </p:spPr>
        <p:txBody>
          <a:bodyPr/>
          <a:lstStyle/>
          <a:p>
            <a:r>
              <a:rPr lang="hu-HU" altLang="hu-HU" sz="2400" smtClean="0">
                <a:solidFill>
                  <a:srgbClr val="FFFF00"/>
                </a:solidFill>
              </a:rPr>
              <a:t>Hyalin cartilage is the template of the long bone</a:t>
            </a:r>
          </a:p>
          <a:p>
            <a:r>
              <a:rPr lang="hu-HU" altLang="hu-HU" sz="2400" smtClean="0">
                <a:solidFill>
                  <a:srgbClr val="FFFF00"/>
                </a:solidFill>
              </a:rPr>
              <a:t>It has to be replaced by bone tissue</a:t>
            </a:r>
          </a:p>
        </p:txBody>
      </p:sp>
      <p:sp>
        <p:nvSpPr>
          <p:cNvPr id="40964" name="Line 4"/>
          <p:cNvSpPr>
            <a:spLocks noChangeShapeType="1"/>
          </p:cNvSpPr>
          <p:nvPr/>
        </p:nvSpPr>
        <p:spPr bwMode="auto">
          <a:xfrm flipV="1">
            <a:off x="1403350" y="3211513"/>
            <a:ext cx="1008063" cy="649287"/>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0965" name="Text Box 5"/>
          <p:cNvSpPr txBox="1">
            <a:spLocks noChangeArrowheads="1"/>
          </p:cNvSpPr>
          <p:nvPr/>
        </p:nvSpPr>
        <p:spPr bwMode="auto">
          <a:xfrm>
            <a:off x="323850" y="4038600"/>
            <a:ext cx="36004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2400">
                <a:solidFill>
                  <a:srgbClr val="FFFF00"/>
                </a:solidFill>
              </a:rPr>
              <a:t>cartilage should be degraded: cartilage erosion</a:t>
            </a:r>
          </a:p>
        </p:txBody>
      </p:sp>
      <p:sp>
        <p:nvSpPr>
          <p:cNvPr id="40966" name="Line 6"/>
          <p:cNvSpPr>
            <a:spLocks noChangeShapeType="1"/>
          </p:cNvSpPr>
          <p:nvPr/>
        </p:nvSpPr>
        <p:spPr bwMode="auto">
          <a:xfrm flipH="1" flipV="1">
            <a:off x="4859338" y="3140075"/>
            <a:ext cx="1225550" cy="576263"/>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0967" name="Text Box 7"/>
          <p:cNvSpPr txBox="1">
            <a:spLocks noChangeArrowheads="1"/>
          </p:cNvSpPr>
          <p:nvPr/>
        </p:nvSpPr>
        <p:spPr bwMode="auto">
          <a:xfrm>
            <a:off x="4738688" y="4111625"/>
            <a:ext cx="43926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2400">
                <a:solidFill>
                  <a:srgbClr val="FFFF00"/>
                </a:solidFill>
              </a:rPr>
              <a:t>new bone should be produced: osteoblasts are needed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685800" y="260350"/>
            <a:ext cx="7772400" cy="1143000"/>
          </a:xfrm>
        </p:spPr>
        <p:txBody>
          <a:bodyPr/>
          <a:lstStyle/>
          <a:p>
            <a:pPr eaLnBrk="1" hangingPunct="1">
              <a:defRPr/>
            </a:pPr>
            <a:r>
              <a:rPr lang="hu-HU" b="1" dirty="0" err="1" smtClean="0">
                <a:solidFill>
                  <a:srgbClr val="FFFF00"/>
                </a:solidFill>
                <a:effectLst>
                  <a:outerShdw blurRad="38100" dist="38100" dir="2700000" algn="tl">
                    <a:srgbClr val="000000"/>
                  </a:outerShdw>
                </a:effectLst>
              </a:rPr>
              <a:t>Connective</a:t>
            </a:r>
            <a:r>
              <a:rPr lang="hu-HU" b="1" dirty="0" smtClean="0">
                <a:solidFill>
                  <a:srgbClr val="FFFF00"/>
                </a:solidFill>
                <a:effectLst>
                  <a:outerShdw blurRad="38100" dist="38100" dir="2700000" algn="tl">
                    <a:srgbClr val="000000"/>
                  </a:outerShdw>
                </a:effectLst>
              </a:rPr>
              <a:t> </a:t>
            </a:r>
            <a:r>
              <a:rPr lang="hu-HU" b="1" dirty="0" err="1" smtClean="0">
                <a:solidFill>
                  <a:srgbClr val="FFFF00"/>
                </a:solidFill>
                <a:effectLst>
                  <a:outerShdw blurRad="38100" dist="38100" dir="2700000" algn="tl">
                    <a:srgbClr val="000000"/>
                  </a:outerShdw>
                </a:effectLst>
              </a:rPr>
              <a:t>tissue</a:t>
            </a:r>
            <a:r>
              <a:rPr lang="hu-HU" b="1" dirty="0" smtClean="0">
                <a:solidFill>
                  <a:srgbClr val="FFFF00"/>
                </a:solidFill>
                <a:effectLst>
                  <a:outerShdw blurRad="38100" dist="38100" dir="2700000" algn="tl">
                    <a:srgbClr val="000000"/>
                  </a:outerShdw>
                </a:effectLst>
              </a:rPr>
              <a:t> </a:t>
            </a:r>
            <a:r>
              <a:rPr lang="hu-HU" b="1" dirty="0" err="1" smtClean="0">
                <a:solidFill>
                  <a:srgbClr val="FFFF00"/>
                </a:solidFill>
                <a:effectLst>
                  <a:outerShdw blurRad="38100" dist="38100" dir="2700000" algn="tl">
                    <a:srgbClr val="000000"/>
                  </a:outerShdw>
                </a:effectLst>
              </a:rPr>
              <a:t>components</a:t>
            </a:r>
            <a:endParaRPr lang="hu-HU" b="1" dirty="0" smtClean="0">
              <a:solidFill>
                <a:srgbClr val="FFFF00"/>
              </a:solidFill>
              <a:effectLst>
                <a:outerShdw blurRad="38100" dist="38100" dir="2700000" algn="tl">
                  <a:srgbClr val="000000"/>
                </a:outerShdw>
              </a:effectLst>
            </a:endParaRPr>
          </a:p>
        </p:txBody>
      </p:sp>
      <p:sp>
        <p:nvSpPr>
          <p:cNvPr id="5123" name="Rectangle 3"/>
          <p:cNvSpPr>
            <a:spLocks noGrp="1" noChangeArrowheads="1"/>
          </p:cNvSpPr>
          <p:nvPr>
            <p:ph idx="1"/>
          </p:nvPr>
        </p:nvSpPr>
        <p:spPr>
          <a:xfrm>
            <a:off x="685800" y="1268413"/>
            <a:ext cx="7772400" cy="4114800"/>
          </a:xfrm>
        </p:spPr>
        <p:txBody>
          <a:bodyPr/>
          <a:lstStyle/>
          <a:p>
            <a:pPr eaLnBrk="1" hangingPunct="1">
              <a:buFontTx/>
              <a:buNone/>
            </a:pPr>
            <a:r>
              <a:rPr lang="hu-HU" altLang="hu-HU" sz="2400" smtClean="0">
                <a:solidFill>
                  <a:srgbClr val="FF3300"/>
                </a:solidFill>
              </a:rPr>
              <a:t>	</a:t>
            </a:r>
            <a:r>
              <a:rPr lang="hu-HU" altLang="hu-HU" sz="2400" smtClean="0">
                <a:solidFill>
                  <a:srgbClr val="FFFF00"/>
                </a:solidFill>
              </a:rPr>
              <a:t>Cells</a:t>
            </a:r>
            <a:r>
              <a:rPr lang="hu-HU" altLang="hu-HU" sz="2400" smtClean="0">
                <a:solidFill>
                  <a:srgbClr val="FF3300"/>
                </a:solidFill>
              </a:rPr>
              <a:t>			</a:t>
            </a:r>
            <a:r>
              <a:rPr lang="hu-HU" altLang="hu-HU" sz="2400" smtClean="0">
                <a:solidFill>
                  <a:srgbClr val="FFFF00"/>
                </a:solidFill>
              </a:rPr>
              <a:t>Extracellular matrix</a:t>
            </a:r>
          </a:p>
        </p:txBody>
      </p:sp>
      <p:sp>
        <p:nvSpPr>
          <p:cNvPr id="5124" name="Line 4"/>
          <p:cNvSpPr>
            <a:spLocks noChangeShapeType="1"/>
          </p:cNvSpPr>
          <p:nvPr/>
        </p:nvSpPr>
        <p:spPr bwMode="auto">
          <a:xfrm flipH="1">
            <a:off x="611188" y="1773238"/>
            <a:ext cx="504825" cy="360362"/>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5125" name="Line 6"/>
          <p:cNvSpPr>
            <a:spLocks noChangeShapeType="1"/>
          </p:cNvSpPr>
          <p:nvPr/>
        </p:nvSpPr>
        <p:spPr bwMode="auto">
          <a:xfrm>
            <a:off x="1765300" y="1773238"/>
            <a:ext cx="503238" cy="360362"/>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5126" name="Text Box 7"/>
          <p:cNvSpPr txBox="1">
            <a:spLocks noChangeArrowheads="1"/>
          </p:cNvSpPr>
          <p:nvPr/>
        </p:nvSpPr>
        <p:spPr bwMode="auto">
          <a:xfrm>
            <a:off x="395288" y="2060575"/>
            <a:ext cx="5762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2400" b="1" i="1">
                <a:solidFill>
                  <a:srgbClr val="FFFF00"/>
                </a:solidFill>
              </a:rPr>
              <a:t>fix</a:t>
            </a:r>
          </a:p>
        </p:txBody>
      </p:sp>
      <p:sp>
        <p:nvSpPr>
          <p:cNvPr id="5127" name="Text Box 8"/>
          <p:cNvSpPr txBox="1">
            <a:spLocks noChangeArrowheads="1"/>
          </p:cNvSpPr>
          <p:nvPr/>
        </p:nvSpPr>
        <p:spPr bwMode="auto">
          <a:xfrm>
            <a:off x="1803400" y="2016125"/>
            <a:ext cx="1223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2400" b="1" i="1">
                <a:solidFill>
                  <a:srgbClr val="FFFF00"/>
                </a:solidFill>
              </a:rPr>
              <a:t>mobile</a:t>
            </a:r>
          </a:p>
        </p:txBody>
      </p:sp>
      <p:sp>
        <p:nvSpPr>
          <p:cNvPr id="5128" name="Text Box 9"/>
          <p:cNvSpPr txBox="1">
            <a:spLocks noChangeArrowheads="1"/>
          </p:cNvSpPr>
          <p:nvPr/>
        </p:nvSpPr>
        <p:spPr bwMode="auto">
          <a:xfrm>
            <a:off x="0" y="2924175"/>
            <a:ext cx="185737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hu-HU" altLang="hu-HU" sz="1800" b="1">
                <a:solidFill>
                  <a:srgbClr val="FFFF00"/>
                </a:solidFill>
              </a:rPr>
              <a:t>fibrocyte</a:t>
            </a:r>
          </a:p>
          <a:p>
            <a:pPr eaLnBrk="1" hangingPunct="1">
              <a:spcBef>
                <a:spcPct val="0"/>
              </a:spcBef>
              <a:buFontTx/>
              <a:buNone/>
            </a:pPr>
            <a:r>
              <a:rPr lang="hu-HU" altLang="hu-HU" sz="1800" b="1">
                <a:solidFill>
                  <a:srgbClr val="FFFF00"/>
                </a:solidFill>
              </a:rPr>
              <a:t>reticular cell</a:t>
            </a:r>
          </a:p>
          <a:p>
            <a:pPr eaLnBrk="1" hangingPunct="1">
              <a:spcBef>
                <a:spcPct val="0"/>
              </a:spcBef>
              <a:buFontTx/>
              <a:buNone/>
            </a:pPr>
            <a:r>
              <a:rPr lang="hu-HU" altLang="hu-HU" sz="1800" b="1">
                <a:solidFill>
                  <a:srgbClr val="FFFF00"/>
                </a:solidFill>
              </a:rPr>
              <a:t>adipocyte</a:t>
            </a:r>
          </a:p>
          <a:p>
            <a:pPr eaLnBrk="1" hangingPunct="1">
              <a:spcBef>
                <a:spcPct val="0"/>
              </a:spcBef>
              <a:buFontTx/>
              <a:buNone/>
            </a:pPr>
            <a:r>
              <a:rPr lang="hu-HU" altLang="hu-HU" sz="1800" b="1">
                <a:solidFill>
                  <a:srgbClr val="FFFF00"/>
                </a:solidFill>
              </a:rPr>
              <a:t>melanocyte</a:t>
            </a:r>
          </a:p>
          <a:p>
            <a:pPr eaLnBrk="1" hangingPunct="1">
              <a:spcBef>
                <a:spcPct val="0"/>
              </a:spcBef>
              <a:buFontTx/>
              <a:buNone/>
            </a:pPr>
            <a:r>
              <a:rPr lang="hu-HU" altLang="hu-HU" sz="1800" b="1">
                <a:solidFill>
                  <a:srgbClr val="FFFF00"/>
                </a:solidFill>
              </a:rPr>
              <a:t>mesoblast</a:t>
            </a:r>
          </a:p>
          <a:p>
            <a:pPr eaLnBrk="1" hangingPunct="1">
              <a:spcBef>
                <a:spcPct val="0"/>
              </a:spcBef>
              <a:buFontTx/>
              <a:buNone/>
            </a:pPr>
            <a:endParaRPr lang="hu-HU" altLang="hu-HU" sz="1800" b="1">
              <a:solidFill>
                <a:srgbClr val="FF3300"/>
              </a:solidFill>
            </a:endParaRPr>
          </a:p>
        </p:txBody>
      </p:sp>
      <p:sp>
        <p:nvSpPr>
          <p:cNvPr id="5129" name="Text Box 10"/>
          <p:cNvSpPr txBox="1">
            <a:spLocks noChangeArrowheads="1"/>
          </p:cNvSpPr>
          <p:nvPr/>
        </p:nvSpPr>
        <p:spPr bwMode="auto">
          <a:xfrm>
            <a:off x="1692275" y="2924175"/>
            <a:ext cx="1584325"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1800" b="1">
                <a:solidFill>
                  <a:srgbClr val="FFFF00"/>
                </a:solidFill>
              </a:rPr>
              <a:t>macrophag</a:t>
            </a:r>
          </a:p>
          <a:p>
            <a:pPr eaLnBrk="1" hangingPunct="1">
              <a:spcBef>
                <a:spcPct val="50000"/>
              </a:spcBef>
              <a:buFontTx/>
              <a:buNone/>
            </a:pPr>
            <a:r>
              <a:rPr lang="hu-HU" altLang="hu-HU" sz="1800" b="1">
                <a:solidFill>
                  <a:srgbClr val="FFFF00"/>
                </a:solidFill>
              </a:rPr>
              <a:t>mast cell</a:t>
            </a:r>
          </a:p>
          <a:p>
            <a:pPr eaLnBrk="1" hangingPunct="1">
              <a:spcBef>
                <a:spcPct val="50000"/>
              </a:spcBef>
              <a:buFontTx/>
              <a:buNone/>
            </a:pPr>
            <a:r>
              <a:rPr lang="hu-HU" altLang="hu-HU" sz="1800" b="1">
                <a:solidFill>
                  <a:srgbClr val="FFFF00"/>
                </a:solidFill>
              </a:rPr>
              <a:t>plasma cell</a:t>
            </a:r>
          </a:p>
          <a:p>
            <a:pPr eaLnBrk="1" hangingPunct="1">
              <a:spcBef>
                <a:spcPct val="50000"/>
              </a:spcBef>
              <a:buFontTx/>
              <a:buNone/>
            </a:pPr>
            <a:r>
              <a:rPr lang="hu-HU" altLang="hu-HU" sz="1800" b="1">
                <a:solidFill>
                  <a:srgbClr val="FFFF00"/>
                </a:solidFill>
              </a:rPr>
              <a:t>granulocyte</a:t>
            </a:r>
          </a:p>
          <a:p>
            <a:pPr eaLnBrk="1" hangingPunct="1">
              <a:spcBef>
                <a:spcPct val="50000"/>
              </a:spcBef>
              <a:buFontTx/>
              <a:buNone/>
            </a:pPr>
            <a:r>
              <a:rPr lang="hu-HU" altLang="hu-HU" sz="1800" b="1">
                <a:solidFill>
                  <a:srgbClr val="FFFF00"/>
                </a:solidFill>
              </a:rPr>
              <a:t>(neutrophil, </a:t>
            </a:r>
          </a:p>
          <a:p>
            <a:pPr eaLnBrk="1" hangingPunct="1">
              <a:spcBef>
                <a:spcPct val="50000"/>
              </a:spcBef>
              <a:buFontTx/>
              <a:buNone/>
            </a:pPr>
            <a:r>
              <a:rPr lang="hu-HU" altLang="hu-HU" sz="1800" b="1">
                <a:solidFill>
                  <a:srgbClr val="FFFF00"/>
                </a:solidFill>
              </a:rPr>
              <a:t>eosinophil)</a:t>
            </a:r>
          </a:p>
        </p:txBody>
      </p:sp>
      <p:sp>
        <p:nvSpPr>
          <p:cNvPr id="5130" name="Line 11"/>
          <p:cNvSpPr>
            <a:spLocks noChangeShapeType="1"/>
          </p:cNvSpPr>
          <p:nvPr/>
        </p:nvSpPr>
        <p:spPr bwMode="auto">
          <a:xfrm flipH="1">
            <a:off x="4283075" y="1773238"/>
            <a:ext cx="504825" cy="360362"/>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5131" name="Line 12"/>
          <p:cNvSpPr>
            <a:spLocks noChangeShapeType="1"/>
          </p:cNvSpPr>
          <p:nvPr/>
        </p:nvSpPr>
        <p:spPr bwMode="auto">
          <a:xfrm>
            <a:off x="6516688" y="1771650"/>
            <a:ext cx="503237" cy="360363"/>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5132" name="Text Box 13"/>
          <p:cNvSpPr txBox="1">
            <a:spLocks noChangeArrowheads="1"/>
          </p:cNvSpPr>
          <p:nvPr/>
        </p:nvSpPr>
        <p:spPr bwMode="auto">
          <a:xfrm>
            <a:off x="3903663" y="2060575"/>
            <a:ext cx="895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hu-HU" altLang="hu-HU" sz="2400" b="1" i="1">
                <a:solidFill>
                  <a:srgbClr val="FFFF00"/>
                </a:solidFill>
              </a:rPr>
              <a:t>fibers</a:t>
            </a:r>
          </a:p>
        </p:txBody>
      </p:sp>
      <p:sp>
        <p:nvSpPr>
          <p:cNvPr id="5133" name="Text Box 14"/>
          <p:cNvSpPr txBox="1">
            <a:spLocks noChangeArrowheads="1"/>
          </p:cNvSpPr>
          <p:nvPr/>
        </p:nvSpPr>
        <p:spPr bwMode="auto">
          <a:xfrm>
            <a:off x="6048375" y="2060575"/>
            <a:ext cx="3203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2400" b="1" i="1">
                <a:solidFill>
                  <a:srgbClr val="FFFF00"/>
                </a:solidFill>
              </a:rPr>
              <a:t>ground substance</a:t>
            </a:r>
          </a:p>
        </p:txBody>
      </p:sp>
      <p:sp>
        <p:nvSpPr>
          <p:cNvPr id="5134" name="Text Box 15"/>
          <p:cNvSpPr txBox="1">
            <a:spLocks noChangeArrowheads="1"/>
          </p:cNvSpPr>
          <p:nvPr/>
        </p:nvSpPr>
        <p:spPr bwMode="auto">
          <a:xfrm>
            <a:off x="3779838" y="3357563"/>
            <a:ext cx="1368425" cy="160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1800" b="1">
                <a:solidFill>
                  <a:srgbClr val="FFFF00"/>
                </a:solidFill>
              </a:rPr>
              <a:t>collagen</a:t>
            </a:r>
          </a:p>
          <a:p>
            <a:pPr eaLnBrk="1" hangingPunct="1">
              <a:spcBef>
                <a:spcPct val="50000"/>
              </a:spcBef>
              <a:buFontTx/>
              <a:buNone/>
            </a:pPr>
            <a:r>
              <a:rPr lang="hu-HU" altLang="hu-HU" sz="1800" b="1">
                <a:solidFill>
                  <a:srgbClr val="FFFF00"/>
                </a:solidFill>
              </a:rPr>
              <a:t>elastic</a:t>
            </a:r>
          </a:p>
          <a:p>
            <a:pPr eaLnBrk="1" hangingPunct="1">
              <a:spcBef>
                <a:spcPct val="50000"/>
              </a:spcBef>
              <a:buFontTx/>
              <a:buNone/>
            </a:pPr>
            <a:r>
              <a:rPr lang="hu-HU" altLang="hu-HU" sz="1800" b="1">
                <a:solidFill>
                  <a:srgbClr val="FFFF00"/>
                </a:solidFill>
              </a:rPr>
              <a:t>reticular</a:t>
            </a:r>
          </a:p>
          <a:p>
            <a:pPr eaLnBrk="1" hangingPunct="1">
              <a:spcBef>
                <a:spcPct val="50000"/>
              </a:spcBef>
              <a:buFontTx/>
              <a:buNone/>
            </a:pPr>
            <a:r>
              <a:rPr lang="hu-HU" altLang="hu-HU" sz="1800" b="1">
                <a:solidFill>
                  <a:srgbClr val="FFFF00"/>
                </a:solidFill>
              </a:rPr>
              <a:t>fibrillin</a:t>
            </a:r>
          </a:p>
        </p:txBody>
      </p:sp>
      <p:sp>
        <p:nvSpPr>
          <p:cNvPr id="5135" name="Line 16"/>
          <p:cNvSpPr>
            <a:spLocks noChangeShapeType="1"/>
          </p:cNvSpPr>
          <p:nvPr/>
        </p:nvSpPr>
        <p:spPr bwMode="auto">
          <a:xfrm flipH="1">
            <a:off x="5867400" y="2565400"/>
            <a:ext cx="504825" cy="360363"/>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5136" name="Text Box 17"/>
          <p:cNvSpPr txBox="1">
            <a:spLocks noChangeArrowheads="1"/>
          </p:cNvSpPr>
          <p:nvPr/>
        </p:nvSpPr>
        <p:spPr bwMode="auto">
          <a:xfrm>
            <a:off x="5076825" y="2852738"/>
            <a:ext cx="2592388"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1800" b="1">
                <a:solidFill>
                  <a:srgbClr val="FFFF00"/>
                </a:solidFill>
              </a:rPr>
              <a:t>proteoglycans</a:t>
            </a:r>
          </a:p>
          <a:p>
            <a:pPr eaLnBrk="1" hangingPunct="1">
              <a:spcBef>
                <a:spcPct val="50000"/>
              </a:spcBef>
              <a:buFontTx/>
              <a:buNone/>
            </a:pPr>
            <a:r>
              <a:rPr lang="hu-HU" altLang="hu-HU" sz="1800" b="1">
                <a:solidFill>
                  <a:srgbClr val="FFFF00"/>
                </a:solidFill>
              </a:rPr>
              <a:t>glycosaminoglycans</a:t>
            </a:r>
          </a:p>
        </p:txBody>
      </p:sp>
      <p:sp>
        <p:nvSpPr>
          <p:cNvPr id="5137" name="Line 18"/>
          <p:cNvSpPr>
            <a:spLocks noChangeShapeType="1"/>
          </p:cNvSpPr>
          <p:nvPr/>
        </p:nvSpPr>
        <p:spPr bwMode="auto">
          <a:xfrm>
            <a:off x="8101013" y="2492375"/>
            <a:ext cx="503237" cy="360363"/>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5138" name="Text Box 19"/>
          <p:cNvSpPr txBox="1">
            <a:spLocks noChangeArrowheads="1"/>
          </p:cNvSpPr>
          <p:nvPr/>
        </p:nvSpPr>
        <p:spPr bwMode="auto">
          <a:xfrm>
            <a:off x="7596188" y="2852738"/>
            <a:ext cx="183515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1800" b="1">
                <a:solidFill>
                  <a:srgbClr val="FFFF00"/>
                </a:solidFill>
              </a:rPr>
              <a:t>adhesion</a:t>
            </a:r>
          </a:p>
          <a:p>
            <a:pPr eaLnBrk="1" hangingPunct="1">
              <a:spcBef>
                <a:spcPct val="50000"/>
              </a:spcBef>
              <a:buFontTx/>
              <a:buNone/>
            </a:pPr>
            <a:r>
              <a:rPr lang="hu-HU" altLang="hu-HU" sz="1800" b="1">
                <a:solidFill>
                  <a:srgbClr val="FFFF00"/>
                </a:solidFill>
              </a:rPr>
              <a:t>glycoproteins</a:t>
            </a:r>
          </a:p>
        </p:txBody>
      </p:sp>
      <p:sp>
        <p:nvSpPr>
          <p:cNvPr id="5139" name="Text Box 20"/>
          <p:cNvSpPr txBox="1">
            <a:spLocks noChangeArrowheads="1"/>
          </p:cNvSpPr>
          <p:nvPr/>
        </p:nvSpPr>
        <p:spPr bwMode="auto">
          <a:xfrm>
            <a:off x="5076825" y="3860800"/>
            <a:ext cx="1943100"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1800">
                <a:solidFill>
                  <a:srgbClr val="FFFF00"/>
                </a:solidFill>
              </a:rPr>
              <a:t>hyaluronic acid</a:t>
            </a:r>
          </a:p>
          <a:p>
            <a:pPr eaLnBrk="1" hangingPunct="1">
              <a:spcBef>
                <a:spcPct val="50000"/>
              </a:spcBef>
              <a:buFontTx/>
              <a:buNone/>
            </a:pPr>
            <a:r>
              <a:rPr lang="hu-HU" altLang="hu-HU" sz="1800">
                <a:solidFill>
                  <a:srgbClr val="FFFF00"/>
                </a:solidFill>
              </a:rPr>
              <a:t>chondroitin sulphate</a:t>
            </a:r>
          </a:p>
          <a:p>
            <a:pPr eaLnBrk="1" hangingPunct="1">
              <a:spcBef>
                <a:spcPct val="50000"/>
              </a:spcBef>
              <a:buFontTx/>
              <a:buNone/>
            </a:pPr>
            <a:r>
              <a:rPr lang="hu-HU" altLang="hu-HU" sz="1800">
                <a:solidFill>
                  <a:srgbClr val="FFFF00"/>
                </a:solidFill>
              </a:rPr>
              <a:t>heaparan sulphate</a:t>
            </a:r>
          </a:p>
          <a:p>
            <a:pPr eaLnBrk="1" hangingPunct="1">
              <a:spcBef>
                <a:spcPct val="50000"/>
              </a:spcBef>
              <a:buFontTx/>
              <a:buNone/>
            </a:pPr>
            <a:r>
              <a:rPr lang="hu-HU" altLang="hu-HU" sz="1800">
                <a:solidFill>
                  <a:srgbClr val="FFFF00"/>
                </a:solidFill>
              </a:rPr>
              <a:t>keratan sulphate</a:t>
            </a:r>
          </a:p>
          <a:p>
            <a:pPr eaLnBrk="1" hangingPunct="1">
              <a:spcBef>
                <a:spcPct val="50000"/>
              </a:spcBef>
              <a:buFontTx/>
              <a:buNone/>
            </a:pPr>
            <a:r>
              <a:rPr lang="hu-HU" altLang="hu-HU" sz="1800">
                <a:solidFill>
                  <a:srgbClr val="FFFF00"/>
                </a:solidFill>
              </a:rPr>
              <a:t>dermatan sulphate</a:t>
            </a:r>
          </a:p>
        </p:txBody>
      </p:sp>
      <p:sp>
        <p:nvSpPr>
          <p:cNvPr id="5140" name="Line 21"/>
          <p:cNvSpPr>
            <a:spLocks noChangeShapeType="1"/>
          </p:cNvSpPr>
          <p:nvPr/>
        </p:nvSpPr>
        <p:spPr bwMode="auto">
          <a:xfrm>
            <a:off x="611188" y="2492375"/>
            <a:ext cx="0" cy="4318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5141" name="Line 22"/>
          <p:cNvSpPr>
            <a:spLocks noChangeShapeType="1"/>
          </p:cNvSpPr>
          <p:nvPr/>
        </p:nvSpPr>
        <p:spPr bwMode="auto">
          <a:xfrm>
            <a:off x="2339975" y="2492375"/>
            <a:ext cx="0" cy="4318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5142" name="Line 23"/>
          <p:cNvSpPr>
            <a:spLocks noChangeShapeType="1"/>
          </p:cNvSpPr>
          <p:nvPr/>
        </p:nvSpPr>
        <p:spPr bwMode="auto">
          <a:xfrm>
            <a:off x="4284663" y="2492375"/>
            <a:ext cx="0" cy="4318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5143" name="Text Box 24"/>
          <p:cNvSpPr txBox="1">
            <a:spLocks noChangeArrowheads="1"/>
          </p:cNvSpPr>
          <p:nvPr/>
        </p:nvSpPr>
        <p:spPr bwMode="auto">
          <a:xfrm>
            <a:off x="7632700" y="3860800"/>
            <a:ext cx="1619250"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1800">
                <a:solidFill>
                  <a:srgbClr val="FFFF00"/>
                </a:solidFill>
              </a:rPr>
              <a:t>fibronektin</a:t>
            </a:r>
          </a:p>
          <a:p>
            <a:pPr eaLnBrk="1" hangingPunct="1">
              <a:spcBef>
                <a:spcPct val="50000"/>
              </a:spcBef>
              <a:buFontTx/>
              <a:buNone/>
            </a:pPr>
            <a:r>
              <a:rPr lang="hu-HU" altLang="hu-HU" sz="1800">
                <a:solidFill>
                  <a:srgbClr val="FFFF00"/>
                </a:solidFill>
              </a:rPr>
              <a:t>laminin</a:t>
            </a:r>
          </a:p>
          <a:p>
            <a:pPr eaLnBrk="1" hangingPunct="1">
              <a:spcBef>
                <a:spcPct val="50000"/>
              </a:spcBef>
              <a:buFontTx/>
              <a:buNone/>
            </a:pPr>
            <a:r>
              <a:rPr lang="hu-HU" altLang="hu-HU" sz="1800">
                <a:solidFill>
                  <a:srgbClr val="FFFF00"/>
                </a:solidFill>
              </a:rPr>
              <a:t>tenascin</a:t>
            </a:r>
          </a:p>
          <a:p>
            <a:pPr eaLnBrk="1" hangingPunct="1">
              <a:spcBef>
                <a:spcPct val="50000"/>
              </a:spcBef>
              <a:buFontTx/>
              <a:buNone/>
            </a:pPr>
            <a:r>
              <a:rPr lang="hu-HU" altLang="hu-HU" sz="1800">
                <a:solidFill>
                  <a:srgbClr val="FFFF00"/>
                </a:solidFill>
              </a:rPr>
              <a:t>enactin</a:t>
            </a:r>
          </a:p>
          <a:p>
            <a:pPr eaLnBrk="1" hangingPunct="1">
              <a:spcBef>
                <a:spcPct val="50000"/>
              </a:spcBef>
              <a:buFontTx/>
              <a:buNone/>
            </a:pPr>
            <a:r>
              <a:rPr lang="hu-HU" altLang="hu-HU" sz="1800">
                <a:solidFill>
                  <a:srgbClr val="FFFF00"/>
                </a:solidFill>
              </a:rPr>
              <a:t>trombospondin</a:t>
            </a:r>
          </a:p>
        </p:txBody>
      </p:sp>
      <p:sp>
        <p:nvSpPr>
          <p:cNvPr id="2" name="Ellipszis 1"/>
          <p:cNvSpPr/>
          <p:nvPr/>
        </p:nvSpPr>
        <p:spPr>
          <a:xfrm>
            <a:off x="4897438" y="2741613"/>
            <a:ext cx="2411412" cy="1119187"/>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p>
        </p:txBody>
      </p:sp>
      <p:sp>
        <p:nvSpPr>
          <p:cNvPr id="25" name="Ellipszis 24"/>
          <p:cNvSpPr/>
          <p:nvPr/>
        </p:nvSpPr>
        <p:spPr>
          <a:xfrm>
            <a:off x="7380288" y="2852738"/>
            <a:ext cx="1725612" cy="941387"/>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rrowheads="1"/>
          </p:cNvSpPr>
          <p:nvPr>
            <p:ph type="title"/>
          </p:nvPr>
        </p:nvSpPr>
        <p:spPr>
          <a:xfrm>
            <a:off x="685800" y="115888"/>
            <a:ext cx="7772400" cy="1143000"/>
          </a:xfrm>
        </p:spPr>
        <p:txBody>
          <a:bodyPr/>
          <a:lstStyle/>
          <a:p>
            <a:r>
              <a:rPr lang="hu-HU" altLang="hu-HU" b="1" smtClean="0">
                <a:solidFill>
                  <a:srgbClr val="FFFF00"/>
                </a:solidFill>
              </a:rPr>
              <a:t>Endochondral ossification</a:t>
            </a:r>
          </a:p>
        </p:txBody>
      </p:sp>
      <p:pic>
        <p:nvPicPr>
          <p:cNvPr id="41987" name="Picture 4" descr="enchondralkép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888" y="1341438"/>
            <a:ext cx="7134225"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hu-HU" altLang="hu-HU" sz="3600" b="1" smtClean="0">
                <a:solidFill>
                  <a:srgbClr val="FFFF00"/>
                </a:solidFill>
              </a:rPr>
              <a:t>Cartilage</a:t>
            </a:r>
          </a:p>
        </p:txBody>
      </p:sp>
      <p:sp>
        <p:nvSpPr>
          <p:cNvPr id="43011" name="Rectangle 3"/>
          <p:cNvSpPr>
            <a:spLocks noGrp="1" noChangeArrowheads="1"/>
          </p:cNvSpPr>
          <p:nvPr>
            <p:ph idx="1"/>
          </p:nvPr>
        </p:nvSpPr>
        <p:spPr>
          <a:xfrm>
            <a:off x="611188" y="1916113"/>
            <a:ext cx="7772400" cy="4114800"/>
          </a:xfrm>
        </p:spPr>
        <p:txBody>
          <a:bodyPr/>
          <a:lstStyle/>
          <a:p>
            <a:pPr eaLnBrk="1" hangingPunct="1">
              <a:buFontTx/>
              <a:buNone/>
            </a:pPr>
            <a:r>
              <a:rPr lang="hu-HU" altLang="hu-HU" smtClean="0">
                <a:solidFill>
                  <a:srgbClr val="FF3300"/>
                </a:solidFill>
              </a:rPr>
              <a:t>	</a:t>
            </a:r>
            <a:r>
              <a:rPr lang="hu-HU" altLang="hu-HU" smtClean="0">
                <a:solidFill>
                  <a:srgbClr val="FFFF00"/>
                </a:solidFill>
              </a:rPr>
              <a:t>Cells</a:t>
            </a:r>
            <a:r>
              <a:rPr lang="hu-HU" altLang="hu-HU" smtClean="0">
                <a:solidFill>
                  <a:srgbClr val="FF3300"/>
                </a:solidFill>
              </a:rPr>
              <a:t>			</a:t>
            </a:r>
            <a:r>
              <a:rPr lang="hu-HU" altLang="hu-HU" smtClean="0">
                <a:solidFill>
                  <a:srgbClr val="FFFF00"/>
                </a:solidFill>
              </a:rPr>
              <a:t>Extracellular matrix</a:t>
            </a:r>
          </a:p>
          <a:p>
            <a:pPr eaLnBrk="1" hangingPunct="1">
              <a:buFontTx/>
              <a:buNone/>
            </a:pPr>
            <a:endParaRPr lang="hu-HU" altLang="hu-HU" sz="2400" smtClean="0">
              <a:solidFill>
                <a:srgbClr val="FF3300"/>
              </a:solidFill>
            </a:endParaRPr>
          </a:p>
          <a:p>
            <a:pPr eaLnBrk="1" hangingPunct="1">
              <a:buFontTx/>
              <a:buNone/>
            </a:pPr>
            <a:r>
              <a:rPr lang="hu-HU" altLang="hu-HU" sz="2400" smtClean="0">
                <a:solidFill>
                  <a:srgbClr val="FFFF00"/>
                </a:solidFill>
              </a:rPr>
              <a:t>chondroblasts</a:t>
            </a:r>
          </a:p>
          <a:p>
            <a:pPr eaLnBrk="1" hangingPunct="1">
              <a:buFontTx/>
              <a:buNone/>
            </a:pPr>
            <a:r>
              <a:rPr lang="hu-HU" altLang="hu-HU" sz="2400" smtClean="0">
                <a:solidFill>
                  <a:srgbClr val="FFFF00"/>
                </a:solidFill>
              </a:rPr>
              <a:t>chondrocytes</a:t>
            </a:r>
          </a:p>
        </p:txBody>
      </p:sp>
      <p:sp>
        <p:nvSpPr>
          <p:cNvPr id="43012" name="Line 4"/>
          <p:cNvSpPr>
            <a:spLocks noChangeShapeType="1"/>
          </p:cNvSpPr>
          <p:nvPr/>
        </p:nvSpPr>
        <p:spPr bwMode="auto">
          <a:xfrm flipH="1">
            <a:off x="4284663" y="2492375"/>
            <a:ext cx="649287" cy="503238"/>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3013" name="Line 5"/>
          <p:cNvSpPr>
            <a:spLocks noChangeShapeType="1"/>
          </p:cNvSpPr>
          <p:nvPr/>
        </p:nvSpPr>
        <p:spPr bwMode="auto">
          <a:xfrm>
            <a:off x="6378575" y="2492375"/>
            <a:ext cx="863600" cy="504825"/>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55302" name="Text Box 6"/>
          <p:cNvSpPr txBox="1">
            <a:spLocks noChangeArrowheads="1"/>
          </p:cNvSpPr>
          <p:nvPr/>
        </p:nvSpPr>
        <p:spPr bwMode="auto">
          <a:xfrm>
            <a:off x="3706813" y="3125788"/>
            <a:ext cx="1730375" cy="457200"/>
          </a:xfrm>
          <a:prstGeom prst="rect">
            <a:avLst/>
          </a:prstGeom>
          <a:noFill/>
          <a:ln w="9525">
            <a:noFill/>
            <a:miter lim="800000"/>
            <a:headEnd/>
            <a:tailEnd/>
          </a:ln>
          <a:effectLst/>
        </p:spPr>
        <p:txBody>
          <a:bodyPr>
            <a:spAutoFit/>
          </a:bodyPr>
          <a:lstStyle/>
          <a:p>
            <a:pPr eaLnBrk="1" hangingPunct="1">
              <a:spcBef>
                <a:spcPct val="50000"/>
              </a:spcBef>
              <a:defRPr/>
            </a:pPr>
            <a:r>
              <a:rPr lang="hu-HU" dirty="0" err="1">
                <a:solidFill>
                  <a:srgbClr val="FFFF00"/>
                </a:solidFill>
                <a:effectLst>
                  <a:outerShdw blurRad="38100" dist="38100" dir="2700000" algn="tl">
                    <a:srgbClr val="000000"/>
                  </a:outerShdw>
                </a:effectLst>
              </a:rPr>
              <a:t>fibers</a:t>
            </a:r>
            <a:endParaRPr lang="hu-HU" dirty="0">
              <a:solidFill>
                <a:srgbClr val="FFFF00"/>
              </a:solidFill>
              <a:effectLst>
                <a:outerShdw blurRad="38100" dist="38100" dir="2700000" algn="tl">
                  <a:srgbClr val="000000"/>
                </a:outerShdw>
              </a:effectLst>
            </a:endParaRPr>
          </a:p>
        </p:txBody>
      </p:sp>
      <p:sp>
        <p:nvSpPr>
          <p:cNvPr id="55303" name="Text Box 7"/>
          <p:cNvSpPr txBox="1">
            <a:spLocks noChangeArrowheads="1"/>
          </p:cNvSpPr>
          <p:nvPr/>
        </p:nvSpPr>
        <p:spPr bwMode="auto">
          <a:xfrm>
            <a:off x="6156325" y="2997200"/>
            <a:ext cx="2663825" cy="457200"/>
          </a:xfrm>
          <a:prstGeom prst="rect">
            <a:avLst/>
          </a:prstGeom>
          <a:noFill/>
          <a:ln w="9525">
            <a:noFill/>
            <a:miter lim="800000"/>
            <a:headEnd/>
            <a:tailEnd/>
          </a:ln>
          <a:effectLst/>
        </p:spPr>
        <p:txBody>
          <a:bodyPr>
            <a:spAutoFit/>
          </a:bodyPr>
          <a:lstStyle/>
          <a:p>
            <a:pPr eaLnBrk="1" hangingPunct="1">
              <a:spcBef>
                <a:spcPct val="50000"/>
              </a:spcBef>
              <a:defRPr/>
            </a:pPr>
            <a:r>
              <a:rPr lang="hu-HU" dirty="0" err="1">
                <a:solidFill>
                  <a:srgbClr val="FFFF00"/>
                </a:solidFill>
                <a:effectLst>
                  <a:outerShdw blurRad="38100" dist="38100" dir="2700000" algn="tl">
                    <a:srgbClr val="000000"/>
                  </a:outerShdw>
                </a:effectLst>
              </a:rPr>
              <a:t>ground</a:t>
            </a:r>
            <a:r>
              <a:rPr lang="hu-HU" dirty="0">
                <a:solidFill>
                  <a:srgbClr val="FFFF00"/>
                </a:solidFill>
                <a:effectLst>
                  <a:outerShdw blurRad="38100" dist="38100" dir="2700000" algn="tl">
                    <a:srgbClr val="000000"/>
                  </a:outerShdw>
                </a:effectLst>
              </a:rPr>
              <a:t> </a:t>
            </a:r>
            <a:r>
              <a:rPr lang="hu-HU" dirty="0" err="1">
                <a:solidFill>
                  <a:srgbClr val="FFFF00"/>
                </a:solidFill>
                <a:effectLst>
                  <a:outerShdw blurRad="38100" dist="38100" dir="2700000" algn="tl">
                    <a:srgbClr val="000000"/>
                  </a:outerShdw>
                </a:effectLst>
              </a:rPr>
              <a:t>substance</a:t>
            </a:r>
            <a:r>
              <a:rPr lang="hu-HU" dirty="0">
                <a:solidFill>
                  <a:srgbClr val="FFFF00"/>
                </a:solidFill>
              </a:rPr>
              <a:t>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1847"/>
            </a:gs>
            <a:gs pos="100000">
              <a:srgbClr val="003399"/>
            </a:gs>
          </a:gsLst>
          <a:lin ang="5400000" scaled="1"/>
        </a:gradFill>
        <a:effectLst/>
      </p:bgPr>
    </p:bg>
    <p:spTree>
      <p:nvGrpSpPr>
        <p:cNvPr id="1" name=""/>
        <p:cNvGrpSpPr/>
        <p:nvPr/>
      </p:nvGrpSpPr>
      <p:grpSpPr>
        <a:xfrm>
          <a:off x="0" y="0"/>
          <a:ext cx="0" cy="0"/>
          <a:chOff x="0" y="0"/>
          <a:chExt cx="0" cy="0"/>
        </a:xfrm>
      </p:grpSpPr>
      <p:sp>
        <p:nvSpPr>
          <p:cNvPr id="44034" name="Téglalap 1"/>
          <p:cNvSpPr>
            <a:spLocks noChangeArrowheads="1"/>
          </p:cNvSpPr>
          <p:nvPr/>
        </p:nvSpPr>
        <p:spPr bwMode="auto">
          <a:xfrm>
            <a:off x="250825" y="2100263"/>
            <a:ext cx="864235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a:spcBef>
                <a:spcPct val="20000"/>
              </a:spcBef>
              <a:buChar char="–"/>
              <a:defRPr sz="2000">
                <a:solidFill>
                  <a:schemeClr val="tx1"/>
                </a:solidFill>
                <a:latin typeface="Times New Roman" panose="02020603050405020304" pitchFamily="18" charset="0"/>
              </a:defRPr>
            </a:lvl4pPr>
            <a:lvl5pPr>
              <a:spcBef>
                <a:spcPct val="20000"/>
              </a:spcBef>
              <a:buChar char="»"/>
              <a:defRPr sz="2000">
                <a:solidFill>
                  <a:schemeClr val="tx1"/>
                </a:solidFill>
                <a:latin typeface="Times New Roman" panose="02020603050405020304" pitchFamily="18" charset="0"/>
              </a:defRPr>
            </a:lvl5pPr>
            <a:lvl6pPr eaLnBrk="0" fontAlgn="base" hangingPunct="0">
              <a:spcBef>
                <a:spcPct val="20000"/>
              </a:spcBef>
              <a:spcAft>
                <a:spcPct val="0"/>
              </a:spcAft>
              <a:buChar char="»"/>
              <a:defRPr sz="2000">
                <a:solidFill>
                  <a:schemeClr val="tx1"/>
                </a:solidFill>
                <a:latin typeface="Times New Roman" panose="02020603050405020304" pitchFamily="18" charset="0"/>
              </a:defRPr>
            </a:lvl6pPr>
            <a:lvl7pPr eaLnBrk="0" fontAlgn="base" hangingPunct="0">
              <a:spcBef>
                <a:spcPct val="20000"/>
              </a:spcBef>
              <a:spcAft>
                <a:spcPct val="0"/>
              </a:spcAft>
              <a:buChar char="»"/>
              <a:defRPr sz="2000">
                <a:solidFill>
                  <a:schemeClr val="tx1"/>
                </a:solidFill>
                <a:latin typeface="Times New Roman" panose="02020603050405020304" pitchFamily="18" charset="0"/>
              </a:defRPr>
            </a:lvl7pPr>
            <a:lvl8pPr eaLnBrk="0" fontAlgn="base" hangingPunct="0">
              <a:spcBef>
                <a:spcPct val="20000"/>
              </a:spcBef>
              <a:spcAft>
                <a:spcPct val="0"/>
              </a:spcAft>
              <a:buChar char="»"/>
              <a:defRPr sz="2000">
                <a:solidFill>
                  <a:schemeClr val="tx1"/>
                </a:solidFill>
                <a:latin typeface="Times New Roman" panose="02020603050405020304" pitchFamily="18" charset="0"/>
              </a:defRPr>
            </a:lvl8pPr>
            <a:lvl9pPr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hu-HU" altLang="hu-HU" sz="2400">
                <a:solidFill>
                  <a:srgbClr val="FFFF00"/>
                </a:solidFill>
              </a:rPr>
              <a:t>Cells + extracellular matrix </a:t>
            </a:r>
          </a:p>
          <a:p>
            <a:pPr eaLnBrk="1" hangingPunct="1">
              <a:spcBef>
                <a:spcPct val="0"/>
              </a:spcBef>
              <a:buFontTx/>
              <a:buNone/>
            </a:pPr>
            <a:endParaRPr lang="hu-HU" altLang="hu-HU" sz="2400">
              <a:solidFill>
                <a:srgbClr val="FFFF00"/>
              </a:solidFill>
            </a:endParaRPr>
          </a:p>
          <a:p>
            <a:pPr eaLnBrk="1" hangingPunct="1">
              <a:spcBef>
                <a:spcPct val="0"/>
              </a:spcBef>
              <a:buFontTx/>
              <a:buNone/>
            </a:pPr>
            <a:r>
              <a:rPr lang="hu-HU" altLang="hu-HU" sz="2400">
                <a:solidFill>
                  <a:srgbClr val="FFFF00"/>
                </a:solidFill>
              </a:rPr>
              <a:t>Cells: chondrocytes</a:t>
            </a:r>
          </a:p>
          <a:p>
            <a:pPr eaLnBrk="1" hangingPunct="1">
              <a:spcBef>
                <a:spcPct val="0"/>
              </a:spcBef>
              <a:buFontTx/>
              <a:buNone/>
            </a:pPr>
            <a:r>
              <a:rPr lang="hu-HU" altLang="hu-HU" sz="2400">
                <a:solidFill>
                  <a:srgbClr val="FFFF00"/>
                </a:solidFill>
              </a:rPr>
              <a:t>Extracellular matrix: fibers (collagen, elastic)  + ground substance</a:t>
            </a:r>
          </a:p>
          <a:p>
            <a:pPr eaLnBrk="1" hangingPunct="1">
              <a:spcBef>
                <a:spcPct val="0"/>
              </a:spcBef>
              <a:buFontTx/>
              <a:buNone/>
            </a:pPr>
            <a:r>
              <a:rPr lang="hu-HU" altLang="hu-HU" sz="2400">
                <a:solidFill>
                  <a:srgbClr val="FFFF00"/>
                </a:solidFill>
              </a:rPr>
              <a:t>	</a:t>
            </a:r>
          </a:p>
          <a:p>
            <a:pPr lvl="3" eaLnBrk="1" hangingPunct="1">
              <a:spcBef>
                <a:spcPct val="0"/>
              </a:spcBef>
              <a:buFontTx/>
              <a:buNone/>
            </a:pPr>
            <a:r>
              <a:rPr lang="hu-HU" altLang="hu-HU" sz="2400">
                <a:solidFill>
                  <a:srgbClr val="FFFF00"/>
                </a:solidFill>
              </a:rPr>
              <a:t>	          ground substance: proteoglycans</a:t>
            </a:r>
          </a:p>
          <a:p>
            <a:pPr lvl="4" eaLnBrk="1" hangingPunct="1">
              <a:spcBef>
                <a:spcPct val="0"/>
              </a:spcBef>
              <a:buFontTx/>
              <a:buNone/>
            </a:pPr>
            <a:r>
              <a:rPr lang="hu-HU" altLang="hu-HU" sz="2400">
                <a:solidFill>
                  <a:srgbClr val="FFFF00"/>
                </a:solidFill>
              </a:rPr>
              <a:t>	    glycoproteins: chondrocalcin, cartilage      	    matrix protein (CMP), chondronectin     	 		fibronectin</a:t>
            </a:r>
          </a:p>
        </p:txBody>
      </p:sp>
      <p:sp>
        <p:nvSpPr>
          <p:cNvPr id="2" name="Téglalap 1"/>
          <p:cNvSpPr/>
          <p:nvPr/>
        </p:nvSpPr>
        <p:spPr>
          <a:xfrm>
            <a:off x="2916238" y="549275"/>
            <a:ext cx="4032250" cy="71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4000" dirty="0" err="1">
                <a:solidFill>
                  <a:srgbClr val="FFFF00"/>
                </a:solidFill>
              </a:rPr>
              <a:t>Cartilage</a:t>
            </a:r>
            <a:endParaRPr lang="hu-HU" sz="4000" dirty="0">
              <a:solidFill>
                <a:srgbClr val="FFFF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endParaRPr lang="hu-HU" altLang="hu-HU" smtClean="0"/>
          </a:p>
        </p:txBody>
      </p:sp>
      <p:pic>
        <p:nvPicPr>
          <p:cNvPr id="45059" name="Picture 3" descr="1"/>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tüdő bronchus hyalinporc 100x 1"/>
          <p:cNvPicPr>
            <a:picLocks noChangeAspect="1" noChangeArrowheads="1"/>
          </p:cNvPicPr>
          <p:nvPr/>
        </p:nvPicPr>
        <p:blipFill>
          <a:blip r:embed="rId2">
            <a:lum bright="4000" contrast="30000"/>
            <a:extLst>
              <a:ext uri="{28A0092B-C50C-407E-A947-70E740481C1C}">
                <a14:useLocalDpi xmlns:a14="http://schemas.microsoft.com/office/drawing/2010/main" val="0"/>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hu-HU" altLang="hu-HU" sz="4000" b="1" smtClean="0">
                <a:solidFill>
                  <a:srgbClr val="FFFF00"/>
                </a:solidFill>
              </a:rPr>
              <a:t>Extracellular matrix</a:t>
            </a:r>
          </a:p>
        </p:txBody>
      </p:sp>
      <p:sp>
        <p:nvSpPr>
          <p:cNvPr id="47107" name="Rectangle 3"/>
          <p:cNvSpPr>
            <a:spLocks noGrp="1" noChangeArrowheads="1"/>
          </p:cNvSpPr>
          <p:nvPr>
            <p:ph type="body" idx="1"/>
          </p:nvPr>
        </p:nvSpPr>
        <p:spPr/>
        <p:txBody>
          <a:bodyPr/>
          <a:lstStyle/>
          <a:p>
            <a:pPr eaLnBrk="1" hangingPunct="1"/>
            <a:r>
              <a:rPr lang="hu-HU" altLang="hu-HU" b="1" smtClean="0">
                <a:solidFill>
                  <a:srgbClr val="FFFF00"/>
                </a:solidFill>
              </a:rPr>
              <a:t>Proteoglycanes+adhesion molecules</a:t>
            </a:r>
          </a:p>
          <a:p>
            <a:pPr eaLnBrk="1" hangingPunct="1"/>
            <a:endParaRPr lang="hu-HU" altLang="hu-HU" b="1" smtClean="0">
              <a:solidFill>
                <a:srgbClr val="FFFF00"/>
              </a:solidFill>
            </a:endParaRPr>
          </a:p>
          <a:p>
            <a:pPr eaLnBrk="1" hangingPunct="1"/>
            <a:r>
              <a:rPr lang="hu-HU" altLang="hu-HU" smtClean="0">
                <a:solidFill>
                  <a:srgbClr val="FFFF00"/>
                </a:solidFill>
              </a:rPr>
              <a:t>filamentuos molecules: 3 dimensional network – gelatinuos material</a:t>
            </a:r>
          </a:p>
          <a:p>
            <a:pPr eaLnBrk="1" hangingPunct="1"/>
            <a:endParaRPr lang="hu-HU" altLang="hu-HU" smtClean="0">
              <a:solidFill>
                <a:srgbClr val="FFFF00"/>
              </a:solidFill>
            </a:endParaRPr>
          </a:p>
          <a:p>
            <a:pPr eaLnBrk="1" hangingPunct="1"/>
            <a:r>
              <a:rPr lang="hu-HU" altLang="hu-HU" smtClean="0">
                <a:solidFill>
                  <a:srgbClr val="FFFF00"/>
                </a:solidFill>
              </a:rPr>
              <a:t> is able to bind large amount of water – flexibility (turgor)</a:t>
            </a:r>
          </a:p>
          <a:p>
            <a:pPr eaLnBrk="1" hangingPunct="1"/>
            <a:endParaRPr lang="hu-HU" altLang="hu-HU" smtClean="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8130" name="Rectangle 4"/>
          <p:cNvSpPr>
            <a:spLocks noGrp="1" noChangeArrowheads="1"/>
          </p:cNvSpPr>
          <p:nvPr>
            <p:ph type="title"/>
          </p:nvPr>
        </p:nvSpPr>
        <p:spPr/>
        <p:txBody>
          <a:bodyPr/>
          <a:lstStyle/>
          <a:p>
            <a:pPr eaLnBrk="1" hangingPunct="1"/>
            <a:endParaRPr lang="hu-HU" altLang="hu-HU" smtClean="0"/>
          </a:p>
        </p:txBody>
      </p:sp>
      <p:sp>
        <p:nvSpPr>
          <p:cNvPr id="33797" name="Rectangle 5"/>
          <p:cNvSpPr>
            <a:spLocks noGrp="1" noChangeArrowheads="1"/>
          </p:cNvSpPr>
          <p:nvPr>
            <p:ph idx="1"/>
          </p:nvPr>
        </p:nvSpPr>
        <p:spPr>
          <a:xfrm>
            <a:off x="0" y="-17463"/>
            <a:ext cx="9539288" cy="6784976"/>
          </a:xfrm>
          <a:gradFill rotWithShape="1">
            <a:gsLst>
              <a:gs pos="99000">
                <a:srgbClr val="002060"/>
              </a:gs>
              <a:gs pos="100000">
                <a:schemeClr val="bg1"/>
              </a:gs>
            </a:gsLst>
            <a:lin ang="5400000" scaled="1"/>
          </a:gradFill>
        </p:spPr>
        <p:txBody>
          <a:bodyPr/>
          <a:lstStyle/>
          <a:p>
            <a:pPr marL="609600" indent="-609600" eaLnBrk="1" hangingPunct="1">
              <a:buFontTx/>
              <a:buNone/>
              <a:defRPr/>
            </a:pPr>
            <a:r>
              <a:rPr lang="hu-HU" dirty="0" smtClean="0"/>
              <a:t>	</a:t>
            </a:r>
          </a:p>
          <a:p>
            <a:pPr marL="609600" indent="-609600" eaLnBrk="1" hangingPunct="1">
              <a:buFontTx/>
              <a:buNone/>
              <a:defRPr/>
            </a:pPr>
            <a:endParaRPr lang="hu-HU" dirty="0" smtClean="0"/>
          </a:p>
          <a:p>
            <a:pPr marL="609600" indent="-609600" eaLnBrk="1" hangingPunct="1">
              <a:buFontTx/>
              <a:buNone/>
              <a:defRPr/>
            </a:pPr>
            <a:r>
              <a:rPr lang="hu-HU" dirty="0" smtClean="0"/>
              <a:t>		</a:t>
            </a:r>
            <a:r>
              <a:rPr lang="hu-HU" dirty="0" smtClean="0">
                <a:solidFill>
                  <a:srgbClr val="FFFF00"/>
                </a:solidFill>
              </a:rPr>
              <a:t>GAG: </a:t>
            </a:r>
          </a:p>
          <a:p>
            <a:pPr marL="990600" lvl="1" indent="-533400" eaLnBrk="1" hangingPunct="1">
              <a:defRPr/>
            </a:pPr>
            <a:r>
              <a:rPr lang="hu-HU" dirty="0" smtClean="0">
                <a:solidFill>
                  <a:srgbClr val="FFFF00"/>
                </a:solidFill>
              </a:rPr>
              <a:t> </a:t>
            </a:r>
            <a:r>
              <a:rPr lang="hu-HU" dirty="0" err="1" smtClean="0">
                <a:solidFill>
                  <a:srgbClr val="FFFF00"/>
                </a:solidFill>
              </a:rPr>
              <a:t>Hyaluronic</a:t>
            </a:r>
            <a:r>
              <a:rPr lang="hu-HU" dirty="0" smtClean="0">
                <a:solidFill>
                  <a:srgbClr val="FFFF00"/>
                </a:solidFill>
              </a:rPr>
              <a:t> </a:t>
            </a:r>
            <a:r>
              <a:rPr lang="hu-HU" dirty="0" err="1" smtClean="0">
                <a:solidFill>
                  <a:srgbClr val="FFFF00"/>
                </a:solidFill>
              </a:rPr>
              <a:t>acid</a:t>
            </a:r>
            <a:r>
              <a:rPr lang="hu-HU" dirty="0" smtClean="0">
                <a:solidFill>
                  <a:srgbClr val="FFFF00"/>
                </a:solidFill>
              </a:rPr>
              <a:t>: </a:t>
            </a:r>
            <a:r>
              <a:rPr lang="hu-HU" dirty="0" err="1" smtClean="0">
                <a:solidFill>
                  <a:srgbClr val="FFFF00"/>
                </a:solidFill>
              </a:rPr>
              <a:t>glucuronic</a:t>
            </a:r>
            <a:r>
              <a:rPr lang="hu-HU" dirty="0" smtClean="0">
                <a:solidFill>
                  <a:srgbClr val="FFFF00"/>
                </a:solidFill>
              </a:rPr>
              <a:t> </a:t>
            </a:r>
            <a:r>
              <a:rPr lang="hu-HU" dirty="0" err="1" smtClean="0">
                <a:solidFill>
                  <a:srgbClr val="FFFF00"/>
                </a:solidFill>
              </a:rPr>
              <a:t>acid</a:t>
            </a:r>
            <a:r>
              <a:rPr lang="hu-HU" dirty="0" smtClean="0">
                <a:solidFill>
                  <a:srgbClr val="FFFF00"/>
                </a:solidFill>
              </a:rPr>
              <a:t> + </a:t>
            </a:r>
          </a:p>
          <a:p>
            <a:pPr marL="990600" lvl="1" indent="-533400" eaLnBrk="1" hangingPunct="1">
              <a:buFont typeface="Tahoma" panose="020B0604030504040204" pitchFamily="34" charset="0"/>
              <a:buNone/>
              <a:defRPr/>
            </a:pPr>
            <a:r>
              <a:rPr lang="hu-HU" dirty="0" smtClean="0">
                <a:solidFill>
                  <a:srgbClr val="FFFF00"/>
                </a:solidFill>
              </a:rPr>
              <a:t>				</a:t>
            </a:r>
            <a:r>
              <a:rPr lang="hu-HU" dirty="0" err="1" smtClean="0">
                <a:solidFill>
                  <a:srgbClr val="FFFF00"/>
                </a:solidFill>
              </a:rPr>
              <a:t>N-acetilglucosamin</a:t>
            </a:r>
            <a:endParaRPr lang="hu-HU" dirty="0" smtClean="0">
              <a:solidFill>
                <a:srgbClr val="FFFF00"/>
              </a:solidFill>
            </a:endParaRPr>
          </a:p>
          <a:p>
            <a:pPr marL="990600" lvl="1" indent="-533400" eaLnBrk="1" hangingPunct="1">
              <a:defRPr/>
            </a:pPr>
            <a:r>
              <a:rPr lang="hu-HU" dirty="0" err="1" smtClean="0">
                <a:solidFill>
                  <a:srgbClr val="FFFF00"/>
                </a:solidFill>
              </a:rPr>
              <a:t>Chondroitin</a:t>
            </a:r>
            <a:r>
              <a:rPr lang="hu-HU" dirty="0" smtClean="0">
                <a:solidFill>
                  <a:srgbClr val="FFFF00"/>
                </a:solidFill>
              </a:rPr>
              <a:t> </a:t>
            </a:r>
            <a:r>
              <a:rPr lang="hu-HU" dirty="0" err="1" smtClean="0">
                <a:solidFill>
                  <a:srgbClr val="FFFF00"/>
                </a:solidFill>
              </a:rPr>
              <a:t>sulfate</a:t>
            </a:r>
            <a:r>
              <a:rPr lang="hu-HU" dirty="0" smtClean="0">
                <a:solidFill>
                  <a:srgbClr val="FFFF00"/>
                </a:solidFill>
              </a:rPr>
              <a:t>: </a:t>
            </a:r>
            <a:r>
              <a:rPr lang="hu-HU" dirty="0" err="1" smtClean="0">
                <a:solidFill>
                  <a:srgbClr val="FFFF00"/>
                </a:solidFill>
              </a:rPr>
              <a:t>N-acetyl-galactosamin</a:t>
            </a:r>
            <a:endParaRPr lang="hu-HU" dirty="0" smtClean="0">
              <a:solidFill>
                <a:srgbClr val="FFFF00"/>
              </a:solidFill>
            </a:endParaRPr>
          </a:p>
          <a:p>
            <a:pPr marL="990600" lvl="1" indent="-533400" eaLnBrk="1" hangingPunct="1">
              <a:defRPr/>
            </a:pPr>
            <a:r>
              <a:rPr lang="hu-HU" dirty="0" err="1" smtClean="0">
                <a:solidFill>
                  <a:srgbClr val="FFFF00"/>
                </a:solidFill>
              </a:rPr>
              <a:t>Keratan</a:t>
            </a:r>
            <a:r>
              <a:rPr lang="hu-HU" dirty="0" smtClean="0">
                <a:solidFill>
                  <a:srgbClr val="FFFF00"/>
                </a:solidFill>
              </a:rPr>
              <a:t> </a:t>
            </a:r>
            <a:r>
              <a:rPr lang="hu-HU" dirty="0" err="1" smtClean="0">
                <a:solidFill>
                  <a:srgbClr val="FFFF00"/>
                </a:solidFill>
              </a:rPr>
              <a:t>sulfate</a:t>
            </a:r>
            <a:r>
              <a:rPr lang="hu-HU" dirty="0" smtClean="0">
                <a:solidFill>
                  <a:srgbClr val="FFFF00"/>
                </a:solidFill>
              </a:rPr>
              <a:t>: </a:t>
            </a:r>
            <a:r>
              <a:rPr lang="hu-HU" dirty="0" err="1" smtClean="0">
                <a:solidFill>
                  <a:srgbClr val="FFFF00"/>
                </a:solidFill>
              </a:rPr>
              <a:t>N-acetyl-glucosamin</a:t>
            </a:r>
            <a:r>
              <a:rPr lang="hu-HU" dirty="0" smtClean="0">
                <a:solidFill>
                  <a:srgbClr val="FFFF00"/>
                </a:solidFill>
              </a:rPr>
              <a:t> + 					</a:t>
            </a:r>
            <a:r>
              <a:rPr lang="hu-HU" dirty="0" err="1" smtClean="0">
                <a:solidFill>
                  <a:srgbClr val="FFFF00"/>
                </a:solidFill>
              </a:rPr>
              <a:t>sulfated</a:t>
            </a:r>
            <a:r>
              <a:rPr lang="hu-HU" dirty="0" smtClean="0">
                <a:solidFill>
                  <a:srgbClr val="FFFF00"/>
                </a:solidFill>
              </a:rPr>
              <a:t> </a:t>
            </a:r>
            <a:r>
              <a:rPr lang="hu-HU" dirty="0" err="1" smtClean="0">
                <a:solidFill>
                  <a:srgbClr val="FFFF00"/>
                </a:solidFill>
              </a:rPr>
              <a:t>galactose</a:t>
            </a:r>
            <a:endParaRPr lang="hu-HU" dirty="0" smtClean="0">
              <a:solidFill>
                <a:srgbClr val="FFFF00"/>
              </a:solidFill>
            </a:endParaRPr>
          </a:p>
          <a:p>
            <a:pPr marL="990600" lvl="1" indent="-533400" eaLnBrk="1" hangingPunct="1">
              <a:buFont typeface="Tahoma" panose="020B0604030504040204" pitchFamily="34" charset="0"/>
              <a:buNone/>
              <a:defRPr/>
            </a:pPr>
            <a:endParaRPr lang="hu-HU" dirty="0" smtClean="0">
              <a:solidFill>
                <a:srgbClr val="FFFF00"/>
              </a:solidFill>
            </a:endParaRPr>
          </a:p>
          <a:p>
            <a:pPr marL="990600" lvl="1" indent="-533400" eaLnBrk="1" hangingPunct="1">
              <a:buFont typeface="Tahoma" panose="020B0604030504040204" pitchFamily="34" charset="0"/>
              <a:buNone/>
              <a:defRPr/>
            </a:pPr>
            <a:endParaRPr lang="hu-HU" dirty="0" smtClean="0">
              <a:solidFill>
                <a:srgbClr val="FFFF00"/>
              </a:solidFill>
            </a:endParaRPr>
          </a:p>
          <a:p>
            <a:pPr marL="990600" lvl="1" indent="-533400" eaLnBrk="1" hangingPunct="1">
              <a:buFont typeface="Tahoma" panose="020B0604030504040204" pitchFamily="34" charset="0"/>
              <a:buNone/>
              <a:defRPr/>
            </a:pPr>
            <a:r>
              <a:rPr lang="hu-HU" dirty="0" smtClean="0">
                <a:solidFill>
                  <a:srgbClr val="FFFF00"/>
                </a:solidFill>
              </a:rPr>
              <a:t>	</a:t>
            </a:r>
            <a:r>
              <a:rPr lang="hu-HU" dirty="0" err="1" smtClean="0">
                <a:solidFill>
                  <a:srgbClr val="FFFF00"/>
                </a:solidFill>
              </a:rPr>
              <a:t>Proteoglycane</a:t>
            </a:r>
            <a:r>
              <a:rPr lang="hu-HU" dirty="0" smtClean="0">
                <a:solidFill>
                  <a:srgbClr val="FFFF00"/>
                </a:solidFill>
              </a:rPr>
              <a:t>: „</a:t>
            </a:r>
            <a:r>
              <a:rPr lang="hu-HU" dirty="0" err="1" smtClean="0">
                <a:solidFill>
                  <a:srgbClr val="FFFF00"/>
                </a:solidFill>
              </a:rPr>
              <a:t>core</a:t>
            </a:r>
            <a:r>
              <a:rPr lang="hu-HU" dirty="0" smtClean="0">
                <a:solidFill>
                  <a:srgbClr val="FFFF00"/>
                </a:solidFill>
              </a:rPr>
              <a:t>” protein + </a:t>
            </a:r>
            <a:r>
              <a:rPr lang="hu-HU" dirty="0" err="1" smtClean="0">
                <a:solidFill>
                  <a:srgbClr val="FFFF00"/>
                </a:solidFill>
              </a:rPr>
              <a:t>chondroitin</a:t>
            </a:r>
            <a:r>
              <a:rPr lang="hu-HU" dirty="0" smtClean="0">
                <a:solidFill>
                  <a:srgbClr val="FFFF00"/>
                </a:solidFill>
              </a:rPr>
              <a:t> </a:t>
            </a:r>
            <a:r>
              <a:rPr lang="hu-HU" dirty="0" err="1" smtClean="0">
                <a:solidFill>
                  <a:srgbClr val="FFFF00"/>
                </a:solidFill>
              </a:rPr>
              <a:t>sulfate</a:t>
            </a:r>
            <a:r>
              <a:rPr lang="hu-HU" dirty="0" smtClean="0">
                <a:solidFill>
                  <a:srgbClr val="FFFF00"/>
                </a:solidFill>
              </a:rPr>
              <a:t> and </a:t>
            </a:r>
            <a:r>
              <a:rPr lang="hu-HU" dirty="0" err="1" smtClean="0">
                <a:solidFill>
                  <a:srgbClr val="FFFF00"/>
                </a:solidFill>
              </a:rPr>
              <a:t>keratan</a:t>
            </a:r>
            <a:r>
              <a:rPr lang="hu-HU" dirty="0" smtClean="0">
                <a:solidFill>
                  <a:srgbClr val="FFFF00"/>
                </a:solidFill>
              </a:rPr>
              <a:t> </a:t>
            </a:r>
            <a:r>
              <a:rPr lang="hu-HU" dirty="0" err="1" smtClean="0">
                <a:solidFill>
                  <a:srgbClr val="FFFF00"/>
                </a:solidFill>
              </a:rPr>
              <a:t>sulfate</a:t>
            </a:r>
            <a:r>
              <a:rPr lang="hu-HU" dirty="0" smtClean="0">
                <a:solidFill>
                  <a:srgbClr val="FFFF00"/>
                </a:solidFill>
              </a:rPr>
              <a:t> </a:t>
            </a:r>
          </a:p>
          <a:p>
            <a:pPr marL="990600" lvl="1" indent="-533400" eaLnBrk="1" hangingPunct="1">
              <a:buFont typeface="Tahoma" panose="020B0604030504040204" pitchFamily="34" charset="0"/>
              <a:buNone/>
              <a:defRPr/>
            </a:pPr>
            <a:r>
              <a:rPr lang="hu-HU" dirty="0" smtClean="0">
                <a:solidFill>
                  <a:srgbClr val="FFFF00"/>
                </a:solidFill>
              </a:rPr>
              <a:t>  </a:t>
            </a:r>
          </a:p>
          <a:p>
            <a:pPr marL="1752600" lvl="3" indent="-381000" eaLnBrk="1" hangingPunct="1">
              <a:defRPr/>
            </a:pPr>
            <a:endParaRPr lang="hu-HU" dirty="0" smtClean="0">
              <a:solidFill>
                <a:srgbClr val="FF330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hu-HU" altLang="hu-HU" smtClean="0">
                <a:solidFill>
                  <a:srgbClr val="FFFF00"/>
                </a:solidFill>
              </a:rPr>
              <a:t>Types of cartilage</a:t>
            </a:r>
          </a:p>
        </p:txBody>
      </p:sp>
      <p:sp>
        <p:nvSpPr>
          <p:cNvPr id="49155" name="Rectangle 3"/>
          <p:cNvSpPr>
            <a:spLocks noGrp="1" noChangeArrowheads="1"/>
          </p:cNvSpPr>
          <p:nvPr>
            <p:ph type="body" idx="1"/>
          </p:nvPr>
        </p:nvSpPr>
        <p:spPr/>
        <p:txBody>
          <a:bodyPr/>
          <a:lstStyle/>
          <a:p>
            <a:pPr eaLnBrk="1" hangingPunct="1"/>
            <a:r>
              <a:rPr lang="hu-HU" altLang="hu-HU" b="1" smtClean="0">
                <a:solidFill>
                  <a:srgbClr val="FFFF00"/>
                </a:solidFill>
              </a:rPr>
              <a:t>Hyalin: functional unit: chondron: covers the bony surfaces of the joints</a:t>
            </a:r>
          </a:p>
          <a:p>
            <a:pPr eaLnBrk="1" hangingPunct="1"/>
            <a:endParaRPr lang="hu-HU" altLang="hu-HU" b="1" smtClean="0">
              <a:solidFill>
                <a:srgbClr val="FFFF00"/>
              </a:solidFill>
            </a:endParaRPr>
          </a:p>
          <a:p>
            <a:pPr eaLnBrk="1" hangingPunct="1"/>
            <a:r>
              <a:rPr lang="hu-HU" altLang="hu-HU" b="1" smtClean="0">
                <a:solidFill>
                  <a:srgbClr val="FFFF00"/>
                </a:solidFill>
              </a:rPr>
              <a:t>Elastic</a:t>
            </a:r>
          </a:p>
          <a:p>
            <a:pPr eaLnBrk="1" hangingPunct="1"/>
            <a:endParaRPr lang="hu-HU" altLang="hu-HU" b="1" smtClean="0">
              <a:solidFill>
                <a:srgbClr val="FFFF00"/>
              </a:solidFill>
            </a:endParaRPr>
          </a:p>
          <a:p>
            <a:pPr eaLnBrk="1" hangingPunct="1"/>
            <a:r>
              <a:rPr lang="hu-HU" altLang="hu-HU" b="1" smtClean="0">
                <a:solidFill>
                  <a:srgbClr val="FFFF00"/>
                </a:solidFill>
              </a:rPr>
              <a:t>Fibrous: intervertebral disc, temporomandibular joint</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5"/>
          <p:cNvSpPr>
            <a:spLocks noGrp="1" noChangeArrowheads="1"/>
          </p:cNvSpPr>
          <p:nvPr>
            <p:ph type="title"/>
          </p:nvPr>
        </p:nvSpPr>
        <p:spPr/>
        <p:txBody>
          <a:bodyPr/>
          <a:lstStyle/>
          <a:p>
            <a:pPr eaLnBrk="1" hangingPunct="1"/>
            <a:endParaRPr lang="hu-HU" altLang="hu-HU" smtClean="0"/>
          </a:p>
        </p:txBody>
      </p:sp>
      <p:pic>
        <p:nvPicPr>
          <p:cNvPr id="50179" name="Picture 4" descr="tüdő bronchus hyalinporc 40x 2"/>
          <p:cNvPicPr>
            <a:picLocks noChangeAspect="1" noChangeArrowheads="1"/>
          </p:cNvPicPr>
          <p:nvPr>
            <p:ph idx="1"/>
          </p:nvPr>
        </p:nvPicPr>
        <p:blipFill>
          <a:blip r:embed="rId2">
            <a:lum bright="4000" contrast="30000"/>
            <a:extLst>
              <a:ext uri="{28A0092B-C50C-407E-A947-70E740481C1C}">
                <a14:useLocalDpi xmlns:a14="http://schemas.microsoft.com/office/drawing/2010/main" val="0"/>
              </a:ext>
            </a:extLst>
          </a:blip>
          <a:srcRect/>
          <a:stretch>
            <a:fillRect/>
          </a:stretch>
        </p:blipFill>
        <p:spPr>
          <a:xfrm>
            <a:off x="0" y="0"/>
            <a:ext cx="9144000" cy="6884988"/>
          </a:xfr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p:txBody>
          <a:bodyPr/>
          <a:lstStyle/>
          <a:p>
            <a:pPr eaLnBrk="1" hangingPunct="1"/>
            <a:endParaRPr lang="hu-HU" altLang="hu-HU" smtClean="0"/>
          </a:p>
        </p:txBody>
      </p:sp>
      <p:sp>
        <p:nvSpPr>
          <p:cNvPr id="51203" name="Rectangle 3"/>
          <p:cNvSpPr>
            <a:spLocks noGrp="1" noChangeArrowheads="1"/>
          </p:cNvSpPr>
          <p:nvPr>
            <p:ph type="subTitle" idx="1"/>
          </p:nvPr>
        </p:nvSpPr>
        <p:spPr/>
        <p:txBody>
          <a:bodyPr/>
          <a:lstStyle/>
          <a:p>
            <a:pPr eaLnBrk="1" hangingPunct="1"/>
            <a:endParaRPr lang="hu-HU" altLang="hu-HU" smtClean="0"/>
          </a:p>
        </p:txBody>
      </p:sp>
      <p:pic>
        <p:nvPicPr>
          <p:cNvPr id="51204" name="Picture 4" descr="trachea porc 63x 1"/>
          <p:cNvPicPr>
            <a:picLocks noChangeAspect="1" noChangeArrowheads="1"/>
          </p:cNvPicPr>
          <p:nvPr/>
        </p:nvPicPr>
        <p:blipFill>
          <a:blip r:embed="rId2">
            <a:lum bright="6000" contrast="30000"/>
            <a:extLst>
              <a:ext uri="{28A0092B-C50C-407E-A947-70E740481C1C}">
                <a14:useLocalDpi xmlns:a14="http://schemas.microsoft.com/office/drawing/2010/main" val="0"/>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églalap 7"/>
          <p:cNvSpPr/>
          <p:nvPr/>
        </p:nvSpPr>
        <p:spPr>
          <a:xfrm>
            <a:off x="1258888" y="1700213"/>
            <a:ext cx="4105275" cy="28082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hu-HU"/>
          </a:p>
        </p:txBody>
      </p:sp>
      <p:sp>
        <p:nvSpPr>
          <p:cNvPr id="51206" name="Szövegdoboz 8"/>
          <p:cNvSpPr txBox="1">
            <a:spLocks noChangeArrowheads="1"/>
          </p:cNvSpPr>
          <p:nvPr/>
        </p:nvSpPr>
        <p:spPr bwMode="auto">
          <a:xfrm>
            <a:off x="2124075" y="4508500"/>
            <a:ext cx="22320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hu-HU" altLang="hu-HU" sz="2000">
                <a:solidFill>
                  <a:srgbClr val="FFFF00"/>
                </a:solidFill>
                <a:latin typeface="Centaur" panose="02030504050205020304" pitchFamily="18" charset="0"/>
              </a:rPr>
              <a:t>Chondron: </a:t>
            </a:r>
          </a:p>
          <a:p>
            <a:pPr eaLnBrk="1" hangingPunct="1">
              <a:spcBef>
                <a:spcPct val="0"/>
              </a:spcBef>
              <a:buFontTx/>
              <a:buNone/>
            </a:pPr>
            <a:r>
              <a:rPr lang="hu-HU" altLang="hu-HU" sz="2000">
                <a:solidFill>
                  <a:srgbClr val="FFFF00"/>
                </a:solidFill>
                <a:latin typeface="Centaur" panose="02030504050205020304" pitchFamily="18" charset="0"/>
              </a:rPr>
              <a:t>chondrocytes</a:t>
            </a:r>
          </a:p>
          <a:p>
            <a:pPr eaLnBrk="1" hangingPunct="1">
              <a:spcBef>
                <a:spcPct val="0"/>
              </a:spcBef>
              <a:buFontTx/>
              <a:buNone/>
            </a:pPr>
            <a:r>
              <a:rPr lang="hu-HU" altLang="hu-HU" sz="2000">
                <a:solidFill>
                  <a:srgbClr val="FFFF00"/>
                </a:solidFill>
                <a:latin typeface="Centaur" panose="02030504050205020304" pitchFamily="18" charset="0"/>
              </a:rPr>
              <a:t>basophylic capsule</a:t>
            </a:r>
          </a:p>
          <a:p>
            <a:pPr eaLnBrk="1" hangingPunct="1">
              <a:spcBef>
                <a:spcPct val="0"/>
              </a:spcBef>
              <a:buFontTx/>
              <a:buNone/>
            </a:pPr>
            <a:r>
              <a:rPr lang="hu-HU" altLang="hu-HU" sz="2000">
                <a:solidFill>
                  <a:srgbClr val="FFFF00"/>
                </a:solidFill>
                <a:latin typeface="Centaur" panose="02030504050205020304" pitchFamily="18" charset="0"/>
              </a:rPr>
              <a:t>territorial matrix</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100013"/>
            <a:ext cx="7772400" cy="1143001"/>
          </a:xfrm>
        </p:spPr>
        <p:txBody>
          <a:bodyPr/>
          <a:lstStyle/>
          <a:p>
            <a:pPr eaLnBrk="1" hangingPunct="1"/>
            <a:r>
              <a:rPr lang="hu-HU" altLang="hu-HU" b="1" smtClean="0">
                <a:solidFill>
                  <a:srgbClr val="FFFF00"/>
                </a:solidFill>
              </a:rPr>
              <a:t>Fix cells</a:t>
            </a:r>
            <a:endParaRPr lang="hu-HU" altLang="hu-HU" smtClean="0">
              <a:solidFill>
                <a:srgbClr val="FFFF00"/>
              </a:solidFill>
            </a:endParaRPr>
          </a:p>
        </p:txBody>
      </p:sp>
      <p:sp>
        <p:nvSpPr>
          <p:cNvPr id="6147" name="Text Box 3"/>
          <p:cNvSpPr txBox="1">
            <a:spLocks noChangeArrowheads="1"/>
          </p:cNvSpPr>
          <p:nvPr/>
        </p:nvSpPr>
        <p:spPr bwMode="auto">
          <a:xfrm>
            <a:off x="533400" y="908050"/>
            <a:ext cx="8382000" cy="24923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Char char="-"/>
            </a:pPr>
            <a:r>
              <a:rPr lang="hu-HU" altLang="hu-HU" sz="2200" b="1" i="1"/>
              <a:t> </a:t>
            </a:r>
            <a:r>
              <a:rPr lang="hu-HU" altLang="hu-HU" sz="2200" b="1" i="1">
                <a:solidFill>
                  <a:srgbClr val="FFFF00"/>
                </a:solidFill>
              </a:rPr>
              <a:t>fibrocyta (inact.), fibroblast (act.)</a:t>
            </a:r>
            <a:r>
              <a:rPr lang="hu-HU" altLang="hu-HU" sz="2200">
                <a:solidFill>
                  <a:srgbClr val="FFFF00"/>
                </a:solidFill>
              </a:rPr>
              <a:t> </a:t>
            </a:r>
            <a:r>
              <a:rPr lang="hu-HU" altLang="hu-HU" sz="2200"/>
              <a:t>– fiber (collagen+elastic) and matrix 				         protein synthesis</a:t>
            </a:r>
          </a:p>
          <a:p>
            <a:pPr eaLnBrk="1" hangingPunct="1">
              <a:spcBef>
                <a:spcPct val="50000"/>
              </a:spcBef>
              <a:buFontTx/>
              <a:buNone/>
            </a:pPr>
            <a:r>
              <a:rPr lang="hu-HU" altLang="hu-HU" sz="2200"/>
              <a:t>In adult: inactive fibrocytes, injury: growth factors: activation     regeneration</a:t>
            </a:r>
          </a:p>
          <a:p>
            <a:pPr eaLnBrk="1" hangingPunct="1">
              <a:spcBef>
                <a:spcPct val="50000"/>
              </a:spcBef>
              <a:buFontTx/>
              <a:buChar char="-"/>
            </a:pPr>
            <a:r>
              <a:rPr lang="hu-HU" altLang="hu-HU" sz="2200"/>
              <a:t> </a:t>
            </a:r>
            <a:r>
              <a:rPr lang="hu-HU" altLang="hu-HU" sz="2200" b="1" i="1">
                <a:solidFill>
                  <a:srgbClr val="FFFF00"/>
                </a:solidFill>
              </a:rPr>
              <a:t>reticular cells: </a:t>
            </a:r>
            <a:r>
              <a:rPr lang="hu-HU" altLang="hu-HU" sz="2200"/>
              <a:t>- produce reticular fibers (spleen lymph nodes, red bone marrow)</a:t>
            </a:r>
            <a:r>
              <a:rPr lang="hu-HU" altLang="hu-HU" sz="2400" b="1" i="1"/>
              <a:t> </a:t>
            </a:r>
            <a:endParaRPr lang="hu-HU" altLang="hu-HU" sz="2400"/>
          </a:p>
        </p:txBody>
      </p:sp>
      <p:pic>
        <p:nvPicPr>
          <p:cNvPr id="6148" name="Picture 4" descr="cctdic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3497263"/>
            <a:ext cx="4919663"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descr="fibrobla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494088"/>
            <a:ext cx="3581400"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Line 6"/>
          <p:cNvSpPr>
            <a:spLocks noChangeShapeType="1"/>
          </p:cNvSpPr>
          <p:nvPr/>
        </p:nvSpPr>
        <p:spPr bwMode="auto">
          <a:xfrm flipV="1">
            <a:off x="2987675" y="6215063"/>
            <a:ext cx="1584325"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6151" name="Line 7"/>
          <p:cNvSpPr>
            <a:spLocks noChangeShapeType="1"/>
          </p:cNvSpPr>
          <p:nvPr/>
        </p:nvSpPr>
        <p:spPr bwMode="auto">
          <a:xfrm flipV="1">
            <a:off x="2987675" y="5565775"/>
            <a:ext cx="1368425" cy="7921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6152" name="Line 8"/>
          <p:cNvSpPr>
            <a:spLocks noChangeShapeType="1"/>
          </p:cNvSpPr>
          <p:nvPr/>
        </p:nvSpPr>
        <p:spPr bwMode="auto">
          <a:xfrm flipH="1" flipV="1">
            <a:off x="827088" y="4918075"/>
            <a:ext cx="503237" cy="12969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6153" name="Line 9"/>
          <p:cNvSpPr>
            <a:spLocks noChangeShapeType="1"/>
          </p:cNvSpPr>
          <p:nvPr/>
        </p:nvSpPr>
        <p:spPr bwMode="auto">
          <a:xfrm flipV="1">
            <a:off x="1908175" y="5207000"/>
            <a:ext cx="503238" cy="10795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6154" name="Text Box 10"/>
          <p:cNvSpPr txBox="1">
            <a:spLocks noChangeArrowheads="1"/>
          </p:cNvSpPr>
          <p:nvPr/>
        </p:nvSpPr>
        <p:spPr bwMode="auto">
          <a:xfrm>
            <a:off x="457200" y="6208713"/>
            <a:ext cx="2971800" cy="466725"/>
          </a:xfrm>
          <a:prstGeom prst="rect">
            <a:avLst/>
          </a:prstGeom>
          <a:solidFill>
            <a:srgbClr val="FFCC99"/>
          </a:solidFill>
          <a:ln w="9525">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hu-HU" altLang="hu-HU" sz="2400"/>
              <a:t>Collagen fibers</a:t>
            </a:r>
          </a:p>
        </p:txBody>
      </p:sp>
      <p:sp>
        <p:nvSpPr>
          <p:cNvPr id="6155" name="Line 11"/>
          <p:cNvSpPr>
            <a:spLocks noChangeShapeType="1"/>
          </p:cNvSpPr>
          <p:nvPr/>
        </p:nvSpPr>
        <p:spPr bwMode="auto">
          <a:xfrm>
            <a:off x="7881938" y="1989138"/>
            <a:ext cx="576262" cy="0"/>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5"/>
          <p:cNvSpPr>
            <a:spLocks noGrp="1" noChangeArrowheads="1"/>
          </p:cNvSpPr>
          <p:nvPr>
            <p:ph type="title"/>
          </p:nvPr>
        </p:nvSpPr>
        <p:spPr/>
        <p:txBody>
          <a:bodyPr/>
          <a:lstStyle/>
          <a:p>
            <a:pPr eaLnBrk="1" hangingPunct="1"/>
            <a:endParaRPr lang="hu-HU" altLang="hu-HU" smtClean="0"/>
          </a:p>
        </p:txBody>
      </p:sp>
      <p:pic>
        <p:nvPicPr>
          <p:cNvPr id="52227" name="Picture 4" descr="trachea porc 40x 2"/>
          <p:cNvPicPr>
            <a:picLocks noChangeAspect="1" noChangeArrowheads="1"/>
          </p:cNvPicPr>
          <p:nvPr>
            <p:ph idx="1"/>
          </p:nvPr>
        </p:nvPicPr>
        <p:blipFill>
          <a:blip r:embed="rId2">
            <a:lum bright="4000" contrast="28000"/>
            <a:extLst>
              <a:ext uri="{28A0092B-C50C-407E-A947-70E740481C1C}">
                <a14:useLocalDpi xmlns:a14="http://schemas.microsoft.com/office/drawing/2010/main" val="0"/>
              </a:ext>
            </a:extLst>
          </a:blip>
          <a:srcRect/>
          <a:stretch>
            <a:fillRect/>
          </a:stretch>
        </p:blipFill>
        <p:spPr>
          <a:xfrm>
            <a:off x="0" y="0"/>
            <a:ext cx="9144000" cy="6884988"/>
          </a:xfrm>
          <a:noFill/>
        </p:spPr>
      </p:pic>
      <p:sp>
        <p:nvSpPr>
          <p:cNvPr id="52228" name="Text Box 7"/>
          <p:cNvSpPr txBox="1">
            <a:spLocks noChangeArrowheads="1"/>
          </p:cNvSpPr>
          <p:nvPr/>
        </p:nvSpPr>
        <p:spPr bwMode="auto">
          <a:xfrm>
            <a:off x="6156325" y="404813"/>
            <a:ext cx="29876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b="1">
                <a:solidFill>
                  <a:srgbClr val="FFFF00"/>
                </a:solidFill>
              </a:rPr>
              <a:t>hyalin cartilage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5"/>
          <p:cNvSpPr>
            <a:spLocks noGrp="1" noChangeArrowheads="1"/>
          </p:cNvSpPr>
          <p:nvPr>
            <p:ph type="title"/>
          </p:nvPr>
        </p:nvSpPr>
        <p:spPr/>
        <p:txBody>
          <a:bodyPr/>
          <a:lstStyle/>
          <a:p>
            <a:pPr eaLnBrk="1" hangingPunct="1"/>
            <a:endParaRPr lang="hu-HU" altLang="hu-HU" smtClean="0"/>
          </a:p>
        </p:txBody>
      </p:sp>
      <p:pic>
        <p:nvPicPr>
          <p:cNvPr id="53251" name="Picture 4" descr="Ful elasticus porc 20x 2"/>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89750"/>
          </a:xfrm>
          <a:noFill/>
        </p:spPr>
      </p:pic>
      <p:sp>
        <p:nvSpPr>
          <p:cNvPr id="53252" name="Text Box 7"/>
          <p:cNvSpPr txBox="1">
            <a:spLocks noChangeArrowheads="1"/>
          </p:cNvSpPr>
          <p:nvPr/>
        </p:nvSpPr>
        <p:spPr bwMode="auto">
          <a:xfrm>
            <a:off x="5832475" y="188913"/>
            <a:ext cx="34925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b="1">
                <a:solidFill>
                  <a:srgbClr val="FFFF00"/>
                </a:solidFill>
              </a:rPr>
              <a:t>elastic cartilage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endParaRPr lang="hu-HU" altLang="hu-HU" smtClean="0"/>
          </a:p>
        </p:txBody>
      </p:sp>
      <p:sp>
        <p:nvSpPr>
          <p:cNvPr id="54275" name="Rectangle 3"/>
          <p:cNvSpPr>
            <a:spLocks noGrp="1" noChangeArrowheads="1"/>
          </p:cNvSpPr>
          <p:nvPr>
            <p:ph type="body" idx="1"/>
          </p:nvPr>
        </p:nvSpPr>
        <p:spPr/>
        <p:txBody>
          <a:bodyPr/>
          <a:lstStyle/>
          <a:p>
            <a:pPr eaLnBrk="1" hangingPunct="1"/>
            <a:endParaRPr lang="hu-HU" altLang="hu-HU" smtClean="0"/>
          </a:p>
        </p:txBody>
      </p:sp>
      <p:pic>
        <p:nvPicPr>
          <p:cNvPr id="54276" name="Picture 4" descr="Ful elasticus porc 40x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5"/>
          <p:cNvSpPr>
            <a:spLocks noGrp="1" noChangeArrowheads="1"/>
          </p:cNvSpPr>
          <p:nvPr>
            <p:ph type="title"/>
          </p:nvPr>
        </p:nvSpPr>
        <p:spPr/>
        <p:txBody>
          <a:bodyPr/>
          <a:lstStyle/>
          <a:p>
            <a:pPr eaLnBrk="1" hangingPunct="1"/>
            <a:endParaRPr lang="hu-HU" altLang="hu-HU" smtClean="0"/>
          </a:p>
        </p:txBody>
      </p:sp>
      <p:pic>
        <p:nvPicPr>
          <p:cNvPr id="55299" name="Picture 4" descr="discus interv rostos porc 40x"/>
          <p:cNvPicPr>
            <a:picLocks noChangeAspect="1" noChangeArrowheads="1"/>
          </p:cNvPicPr>
          <p:nvPr>
            <p:ph idx="1"/>
          </p:nvPr>
        </p:nvPicPr>
        <p:blipFill>
          <a:blip r:embed="rId2">
            <a:lum bright="4000" contrast="20000"/>
            <a:extLst>
              <a:ext uri="{28A0092B-C50C-407E-A947-70E740481C1C}">
                <a14:useLocalDpi xmlns:a14="http://schemas.microsoft.com/office/drawing/2010/main" val="0"/>
              </a:ext>
            </a:extLst>
          </a:blip>
          <a:srcRect/>
          <a:stretch>
            <a:fillRect/>
          </a:stretch>
        </p:blipFill>
        <p:spPr>
          <a:xfrm>
            <a:off x="0" y="0"/>
            <a:ext cx="9144000" cy="6884988"/>
          </a:xfrm>
          <a:noFill/>
        </p:spPr>
      </p:pic>
      <p:sp>
        <p:nvSpPr>
          <p:cNvPr id="55300" name="Text Box 7"/>
          <p:cNvSpPr txBox="1">
            <a:spLocks noChangeArrowheads="1"/>
          </p:cNvSpPr>
          <p:nvPr/>
        </p:nvSpPr>
        <p:spPr bwMode="auto">
          <a:xfrm>
            <a:off x="395288" y="260350"/>
            <a:ext cx="31686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b="1">
                <a:solidFill>
                  <a:srgbClr val="FFFF00"/>
                </a:solidFill>
              </a:rPr>
              <a:t>fibrous cartilage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8" descr="tomottrostos ktsz 40x"/>
          <p:cNvPicPr>
            <a:picLocks noChangeAspect="1" noChangeArrowheads="1"/>
          </p:cNvPicPr>
          <p:nvPr/>
        </p:nvPicPr>
        <p:blipFill>
          <a:blip r:embed="rId2">
            <a:lum bright="4000" contrast="28000"/>
            <a:extLst>
              <a:ext uri="{28A0092B-C50C-407E-A947-70E740481C1C}">
                <a14:useLocalDpi xmlns:a14="http://schemas.microsoft.com/office/drawing/2010/main" val="0"/>
              </a:ext>
            </a:extLst>
          </a:blip>
          <a:srcRect/>
          <a:stretch>
            <a:fillRect/>
          </a:stretch>
        </p:blipFill>
        <p:spPr bwMode="auto">
          <a:xfrm>
            <a:off x="0" y="-622300"/>
            <a:ext cx="9971088" cy="750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11"/>
          <p:cNvSpPr>
            <a:spLocks noGrp="1" noChangeArrowheads="1"/>
          </p:cNvSpPr>
          <p:nvPr>
            <p:ph idx="1"/>
          </p:nvPr>
        </p:nvSpPr>
        <p:spPr/>
        <p:txBody>
          <a:bodyPr/>
          <a:lstStyle/>
          <a:p>
            <a:pPr eaLnBrk="1" hangingPunct="1"/>
            <a:endParaRPr lang="hu-HU" altLang="hu-HU" smtClean="0"/>
          </a:p>
          <a:p>
            <a:pPr eaLnBrk="1" hangingPunct="1"/>
            <a:endParaRPr lang="hu-HU" altLang="hu-HU" smtClean="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hu-HU" altLang="hu-HU" smtClean="0">
                <a:solidFill>
                  <a:srgbClr val="FF3300"/>
                </a:solidFill>
              </a:rPr>
              <a:t>Irodalom</a:t>
            </a:r>
          </a:p>
        </p:txBody>
      </p:sp>
      <p:sp>
        <p:nvSpPr>
          <p:cNvPr id="57347" name="Text Box 3"/>
          <p:cNvSpPr txBox="1">
            <a:spLocks noChangeArrowheads="1"/>
          </p:cNvSpPr>
          <p:nvPr/>
        </p:nvSpPr>
        <p:spPr bwMode="auto">
          <a:xfrm>
            <a:off x="250825" y="1916113"/>
            <a:ext cx="8569325" cy="2830512"/>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2400"/>
              <a:t>Röhlich Pál: Szövettan. Budapest, 1999 </a:t>
            </a:r>
          </a:p>
          <a:p>
            <a:pPr eaLnBrk="1" hangingPunct="1">
              <a:spcBef>
                <a:spcPct val="50000"/>
              </a:spcBef>
              <a:buFontTx/>
              <a:buNone/>
            </a:pPr>
            <a:r>
              <a:rPr lang="hu-HU" altLang="hu-HU" sz="2400"/>
              <a:t>A szövettani képek a Humánmorfológiai és Fejlődésbiológiai Intézet gyűjteményéből származnak.</a:t>
            </a:r>
          </a:p>
          <a:p>
            <a:pPr eaLnBrk="1" hangingPunct="1">
              <a:spcBef>
                <a:spcPct val="50000"/>
              </a:spcBef>
              <a:buFontTx/>
              <a:buNone/>
            </a:pPr>
            <a:r>
              <a:rPr lang="hu-HU" altLang="hu-HU" sz="2400"/>
              <a:t>Carola R, Harley JP, Noback CR: Human Anatomy &amp; Physiology, McGraw-Hill Inc., USA, 1990 </a:t>
            </a:r>
          </a:p>
          <a:p>
            <a:pPr eaLnBrk="1" hangingPunct="1">
              <a:spcBef>
                <a:spcPct val="50000"/>
              </a:spcBef>
              <a:buFontTx/>
              <a:buNone/>
            </a:pPr>
            <a:endParaRPr lang="hu-HU" altLang="hu-HU" sz="24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5800" y="-17463"/>
            <a:ext cx="7772400" cy="1143001"/>
          </a:xfrm>
        </p:spPr>
        <p:txBody>
          <a:bodyPr/>
          <a:lstStyle/>
          <a:p>
            <a:pPr eaLnBrk="1" hangingPunct="1"/>
            <a:r>
              <a:rPr lang="hu-HU" altLang="hu-HU" b="1" smtClean="0">
                <a:solidFill>
                  <a:srgbClr val="FFFF00"/>
                </a:solidFill>
              </a:rPr>
              <a:t>Fix cells</a:t>
            </a:r>
          </a:p>
        </p:txBody>
      </p:sp>
      <p:sp>
        <p:nvSpPr>
          <p:cNvPr id="7171" name="Text Box 3"/>
          <p:cNvSpPr txBox="1">
            <a:spLocks noChangeArrowheads="1"/>
          </p:cNvSpPr>
          <p:nvPr/>
        </p:nvSpPr>
        <p:spPr bwMode="auto">
          <a:xfrm>
            <a:off x="457200" y="1054100"/>
            <a:ext cx="4330700" cy="227171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Char char="-"/>
            </a:pPr>
            <a:r>
              <a:rPr lang="hu-HU" altLang="hu-HU" sz="2200" b="1" i="1"/>
              <a:t> </a:t>
            </a:r>
            <a:r>
              <a:rPr lang="hu-HU" altLang="hu-HU" sz="2200" b="1" i="1">
                <a:solidFill>
                  <a:srgbClr val="FFFF00"/>
                </a:solidFill>
              </a:rPr>
              <a:t>adipocytes </a:t>
            </a:r>
            <a:r>
              <a:rPr lang="hu-HU" altLang="hu-HU" sz="2200"/>
              <a:t>– store lipids</a:t>
            </a:r>
          </a:p>
          <a:p>
            <a:pPr eaLnBrk="1" hangingPunct="1">
              <a:spcBef>
                <a:spcPct val="50000"/>
              </a:spcBef>
              <a:buFontTx/>
              <a:buNone/>
            </a:pPr>
            <a:r>
              <a:rPr lang="hu-HU" altLang="hu-HU" sz="2200"/>
              <a:t>	      - ATP production </a:t>
            </a:r>
          </a:p>
          <a:p>
            <a:pPr lvl="1" eaLnBrk="1" hangingPunct="1">
              <a:spcBef>
                <a:spcPct val="50000"/>
              </a:spcBef>
              <a:buFontTx/>
              <a:buNone/>
            </a:pPr>
            <a:r>
              <a:rPr lang="hu-HU" altLang="hu-HU" sz="2200"/>
              <a:t>	      - thermoregulation</a:t>
            </a:r>
          </a:p>
          <a:p>
            <a:pPr lvl="1" eaLnBrk="1" hangingPunct="1">
              <a:spcBef>
                <a:spcPct val="50000"/>
              </a:spcBef>
              <a:buFontTx/>
              <a:buNone/>
            </a:pPr>
            <a:r>
              <a:rPr lang="hu-HU" altLang="hu-HU" sz="2200"/>
              <a:t>	        (especially brown fat 	        tissue)</a:t>
            </a:r>
            <a:endParaRPr lang="hu-HU" altLang="hu-HU" sz="2200" b="1" i="1"/>
          </a:p>
        </p:txBody>
      </p:sp>
      <p:pic>
        <p:nvPicPr>
          <p:cNvPr id="7172" name="Picture 4" descr="zsírsej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931863"/>
            <a:ext cx="3529013"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zsí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260725"/>
            <a:ext cx="4419600"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descr="nyelv adipocyta 10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3716338"/>
            <a:ext cx="4211637"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Text Box 7"/>
          <p:cNvSpPr txBox="1">
            <a:spLocks noChangeArrowheads="1"/>
          </p:cNvSpPr>
          <p:nvPr/>
        </p:nvSpPr>
        <p:spPr bwMode="auto">
          <a:xfrm>
            <a:off x="2771775" y="6597650"/>
            <a:ext cx="2087563" cy="244475"/>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hu-HU" altLang="hu-HU" sz="1000"/>
              <a:t>Röhlich Pál: Szövettan</a:t>
            </a:r>
          </a:p>
        </p:txBody>
      </p:sp>
      <p:sp>
        <p:nvSpPr>
          <p:cNvPr id="7176" name="Szövegdoboz 1"/>
          <p:cNvSpPr txBox="1">
            <a:spLocks noChangeArrowheads="1"/>
          </p:cNvSpPr>
          <p:nvPr/>
        </p:nvSpPr>
        <p:spPr bwMode="auto">
          <a:xfrm>
            <a:off x="3348038" y="4508500"/>
            <a:ext cx="1439862" cy="307975"/>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hu-HU" altLang="hu-HU" sz="1400">
                <a:solidFill>
                  <a:srgbClr val="FFFF00"/>
                </a:solidFill>
              </a:rPr>
              <a:t>brown adipocyte</a:t>
            </a:r>
          </a:p>
        </p:txBody>
      </p:sp>
      <p:sp>
        <p:nvSpPr>
          <p:cNvPr id="2" name="Téglalap 1"/>
          <p:cNvSpPr/>
          <p:nvPr/>
        </p:nvSpPr>
        <p:spPr>
          <a:xfrm>
            <a:off x="685800" y="6234113"/>
            <a:ext cx="1582738" cy="3603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1600">
                <a:solidFill>
                  <a:schemeClr val="tx1"/>
                </a:solidFill>
              </a:rPr>
              <a:t>white</a:t>
            </a:r>
            <a:r>
              <a:rPr lang="hu-HU" sz="1600" dirty="0">
                <a:solidFill>
                  <a:schemeClr val="tx1"/>
                </a:solidFill>
              </a:rPr>
              <a:t> </a:t>
            </a:r>
            <a:r>
              <a:rPr lang="hu-HU" sz="1600" dirty="0" err="1">
                <a:solidFill>
                  <a:schemeClr val="tx1"/>
                </a:solidFill>
              </a:rPr>
              <a:t>adipocyte</a:t>
            </a:r>
            <a:endParaRPr lang="hu-HU" sz="1600" dirty="0">
              <a:solidFill>
                <a:schemeClr val="tx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0"/>
            <a:ext cx="7772400" cy="1143000"/>
          </a:xfrm>
        </p:spPr>
        <p:txBody>
          <a:bodyPr/>
          <a:lstStyle/>
          <a:p>
            <a:pPr algn="l" eaLnBrk="1" hangingPunct="1"/>
            <a:r>
              <a:rPr lang="hu-HU" altLang="hu-HU" b="1" smtClean="0">
                <a:solidFill>
                  <a:srgbClr val="FFFF00"/>
                </a:solidFill>
              </a:rPr>
              <a:t>Mobile cells </a:t>
            </a:r>
          </a:p>
        </p:txBody>
      </p:sp>
      <p:sp>
        <p:nvSpPr>
          <p:cNvPr id="8195" name="Text Box 3"/>
          <p:cNvSpPr txBox="1">
            <a:spLocks noChangeArrowheads="1"/>
          </p:cNvSpPr>
          <p:nvPr/>
        </p:nvSpPr>
        <p:spPr bwMode="auto">
          <a:xfrm>
            <a:off x="381000" y="914400"/>
            <a:ext cx="7010400" cy="27051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Char char="-"/>
            </a:pPr>
            <a:r>
              <a:rPr lang="hu-HU" altLang="hu-HU" sz="1800" b="1" i="1">
                <a:solidFill>
                  <a:srgbClr val="FF3300"/>
                </a:solidFill>
              </a:rPr>
              <a:t> </a:t>
            </a:r>
            <a:r>
              <a:rPr lang="hu-HU" altLang="hu-HU" sz="1800" b="1" i="1">
                <a:solidFill>
                  <a:srgbClr val="FFFF00"/>
                </a:solidFill>
              </a:rPr>
              <a:t>„immune cells”</a:t>
            </a:r>
            <a:r>
              <a:rPr lang="hu-HU" altLang="hu-HU" sz="1800">
                <a:solidFill>
                  <a:srgbClr val="FFFF00"/>
                </a:solidFill>
              </a:rPr>
              <a:t> </a:t>
            </a:r>
          </a:p>
          <a:p>
            <a:pPr eaLnBrk="1" hangingPunct="1">
              <a:spcBef>
                <a:spcPct val="50000"/>
              </a:spcBef>
              <a:buFontTx/>
              <a:buNone/>
            </a:pPr>
            <a:r>
              <a:rPr lang="hu-HU" altLang="hu-HU" sz="1800" b="1" i="1">
                <a:solidFill>
                  <a:srgbClr val="FFFF00"/>
                </a:solidFill>
              </a:rPr>
              <a:t>	</a:t>
            </a:r>
            <a:r>
              <a:rPr lang="hu-HU" altLang="hu-HU" sz="1800" b="1" i="1"/>
              <a:t>macrophag</a:t>
            </a:r>
            <a:r>
              <a:rPr lang="hu-HU" altLang="hu-HU" sz="1800"/>
              <a:t> – phagocytosis, local defence, 				       antigen-presentation </a:t>
            </a:r>
          </a:p>
          <a:p>
            <a:pPr eaLnBrk="1" hangingPunct="1">
              <a:spcBef>
                <a:spcPct val="50000"/>
              </a:spcBef>
              <a:buFontTx/>
              <a:buNone/>
            </a:pPr>
            <a:r>
              <a:rPr lang="hu-HU" altLang="hu-HU" sz="1800"/>
              <a:t>	</a:t>
            </a:r>
            <a:r>
              <a:rPr lang="hu-HU" altLang="hu-HU" sz="1800" b="1" i="1"/>
              <a:t>granulocytes</a:t>
            </a:r>
            <a:r>
              <a:rPr lang="hu-HU" altLang="hu-HU" sz="1800"/>
              <a:t> – phagocytosis</a:t>
            </a:r>
          </a:p>
          <a:p>
            <a:pPr eaLnBrk="1" hangingPunct="1">
              <a:spcBef>
                <a:spcPct val="50000"/>
              </a:spcBef>
              <a:buFontTx/>
              <a:buNone/>
            </a:pPr>
            <a:r>
              <a:rPr lang="hu-HU" altLang="hu-HU" sz="1800"/>
              <a:t>	</a:t>
            </a:r>
            <a:r>
              <a:rPr lang="hu-HU" altLang="hu-HU" sz="1800" b="1" i="1"/>
              <a:t>lymphocytes</a:t>
            </a:r>
            <a:r>
              <a:rPr lang="hu-HU" altLang="hu-HU" sz="1800"/>
              <a:t>– cellular and humoral immunity </a:t>
            </a:r>
          </a:p>
          <a:p>
            <a:pPr eaLnBrk="1" hangingPunct="1">
              <a:spcBef>
                <a:spcPct val="50000"/>
              </a:spcBef>
              <a:buFontTx/>
              <a:buNone/>
            </a:pPr>
            <a:r>
              <a:rPr lang="hu-HU" altLang="hu-HU" sz="1800"/>
              <a:t>	</a:t>
            </a:r>
            <a:r>
              <a:rPr lang="hu-HU" altLang="hu-HU" sz="1800" b="1" i="1"/>
              <a:t>plasma cells</a:t>
            </a:r>
            <a:r>
              <a:rPr lang="hu-HU" altLang="hu-HU" sz="1800"/>
              <a:t> – immunoglobulin (antibody) synthesis </a:t>
            </a:r>
          </a:p>
          <a:p>
            <a:pPr eaLnBrk="1" hangingPunct="1">
              <a:spcBef>
                <a:spcPct val="50000"/>
              </a:spcBef>
              <a:buFontTx/>
              <a:buNone/>
            </a:pPr>
            <a:r>
              <a:rPr lang="hu-HU" altLang="hu-HU" sz="1800"/>
              <a:t>	mast cell – ? allergy</a:t>
            </a:r>
          </a:p>
        </p:txBody>
      </p:sp>
      <p:pic>
        <p:nvPicPr>
          <p:cNvPr id="8196" name="Picture 4" descr="hizosejt nycs 63x 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8675" y="3625850"/>
            <a:ext cx="2978150" cy="325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5" descr="macrophage nycs 63x 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1138" y="0"/>
            <a:ext cx="2582862"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Line 7"/>
          <p:cNvSpPr>
            <a:spLocks noChangeShapeType="1"/>
          </p:cNvSpPr>
          <p:nvPr/>
        </p:nvSpPr>
        <p:spPr bwMode="auto">
          <a:xfrm flipV="1">
            <a:off x="5795963" y="1268413"/>
            <a:ext cx="1368425" cy="28892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8199" name="Line 8"/>
          <p:cNvSpPr>
            <a:spLocks noChangeShapeType="1"/>
          </p:cNvSpPr>
          <p:nvPr/>
        </p:nvSpPr>
        <p:spPr bwMode="auto">
          <a:xfrm>
            <a:off x="2098675" y="3573463"/>
            <a:ext cx="673100" cy="431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85800" y="260350"/>
            <a:ext cx="7772400" cy="1143000"/>
          </a:xfrm>
        </p:spPr>
        <p:txBody>
          <a:bodyPr/>
          <a:lstStyle/>
          <a:p>
            <a:pPr eaLnBrk="1" hangingPunct="1">
              <a:defRPr/>
            </a:pPr>
            <a:r>
              <a:rPr lang="hu-HU" b="1" dirty="0" smtClean="0">
                <a:solidFill>
                  <a:srgbClr val="FFFF00"/>
                </a:solidFill>
                <a:effectLst>
                  <a:outerShdw blurRad="38100" dist="38100" dir="2700000" algn="tl">
                    <a:srgbClr val="000000"/>
                  </a:outerShdw>
                </a:effectLst>
              </a:rPr>
              <a:t>Mobile </a:t>
            </a:r>
            <a:r>
              <a:rPr lang="hu-HU" b="1" dirty="0" err="1" smtClean="0">
                <a:solidFill>
                  <a:srgbClr val="FFFF00"/>
                </a:solidFill>
                <a:effectLst>
                  <a:outerShdw blurRad="38100" dist="38100" dir="2700000" algn="tl">
                    <a:srgbClr val="000000"/>
                  </a:outerShdw>
                </a:effectLst>
              </a:rPr>
              <a:t>cells</a:t>
            </a:r>
            <a:endParaRPr lang="hu-HU" b="1" dirty="0" smtClean="0">
              <a:solidFill>
                <a:srgbClr val="FFFF00"/>
              </a:solidFill>
              <a:effectLst>
                <a:outerShdw blurRad="38100" dist="38100" dir="2700000" algn="tl">
                  <a:srgbClr val="000000"/>
                </a:outerShdw>
              </a:effectLst>
            </a:endParaRPr>
          </a:p>
        </p:txBody>
      </p:sp>
      <p:sp>
        <p:nvSpPr>
          <p:cNvPr id="9219" name="Rectangle 3"/>
          <p:cNvSpPr>
            <a:spLocks noGrp="1" noChangeArrowheads="1"/>
          </p:cNvSpPr>
          <p:nvPr>
            <p:ph idx="1"/>
          </p:nvPr>
        </p:nvSpPr>
        <p:spPr>
          <a:xfrm>
            <a:off x="611188" y="1268413"/>
            <a:ext cx="7921625" cy="5400675"/>
          </a:xfrm>
        </p:spPr>
        <p:txBody>
          <a:bodyPr/>
          <a:lstStyle/>
          <a:p>
            <a:pPr eaLnBrk="1" hangingPunct="1">
              <a:buFontTx/>
              <a:buNone/>
            </a:pPr>
            <a:r>
              <a:rPr lang="hu-HU" altLang="hu-HU" b="1" smtClean="0">
                <a:solidFill>
                  <a:srgbClr val="FFFF00"/>
                </a:solidFill>
              </a:rPr>
              <a:t>Macrophages:</a:t>
            </a:r>
            <a:r>
              <a:rPr lang="hu-HU" altLang="hu-HU" smtClean="0">
                <a:solidFill>
                  <a:srgbClr val="FFFF00"/>
                </a:solidFill>
              </a:rPr>
              <a:t> 15-20</a:t>
            </a:r>
            <a:r>
              <a:rPr lang="en-US" altLang="hu-HU" smtClean="0">
                <a:solidFill>
                  <a:srgbClr val="FFFF00"/>
                </a:solidFill>
                <a:cs typeface="Times New Roman" panose="02020603050405020304" pitchFamily="18" charset="0"/>
              </a:rPr>
              <a:t>µ</a:t>
            </a:r>
            <a:r>
              <a:rPr lang="hu-HU" altLang="hu-HU" smtClean="0">
                <a:solidFill>
                  <a:srgbClr val="FFFF00"/>
                </a:solidFill>
                <a:cs typeface="Times New Roman" panose="02020603050405020304" pitchFamily="18" charset="0"/>
              </a:rPr>
              <a:t>m</a:t>
            </a:r>
          </a:p>
          <a:p>
            <a:pPr eaLnBrk="1" hangingPunct="1"/>
            <a:r>
              <a:rPr lang="hu-HU" altLang="hu-HU" smtClean="0">
                <a:solidFill>
                  <a:srgbClr val="FFFF00"/>
                </a:solidFill>
                <a:cs typeface="Times New Roman" panose="02020603050405020304" pitchFamily="18" charset="0"/>
              </a:rPr>
              <a:t>Defence: pathogen</a:t>
            </a:r>
            <a:r>
              <a:rPr lang="hu-HU" altLang="hu-HU" sz="2800" smtClean="0">
                <a:solidFill>
                  <a:srgbClr val="FFFF00"/>
                </a:solidFill>
                <a:cs typeface="Times New Roman" panose="02020603050405020304" pitchFamily="18" charset="0"/>
              </a:rPr>
              <a:t> phagocytosis (FcR)</a:t>
            </a:r>
          </a:p>
          <a:p>
            <a:pPr lvl="2" eaLnBrk="1" hangingPunct="1">
              <a:buFontTx/>
              <a:buNone/>
            </a:pPr>
            <a:r>
              <a:rPr lang="hu-HU" altLang="hu-HU" sz="2800" smtClean="0">
                <a:solidFill>
                  <a:srgbClr val="FFFF00"/>
                </a:solidFill>
                <a:cs typeface="Times New Roman" panose="02020603050405020304" pitchFamily="18" charset="0"/>
              </a:rPr>
              <a:t>	        lysosomal digestion</a:t>
            </a:r>
          </a:p>
          <a:p>
            <a:pPr lvl="2" eaLnBrk="1" hangingPunct="1">
              <a:buFontTx/>
              <a:buNone/>
            </a:pPr>
            <a:r>
              <a:rPr lang="hu-HU" altLang="hu-HU" sz="2800" smtClean="0">
                <a:solidFill>
                  <a:srgbClr val="FFFF00"/>
                </a:solidFill>
                <a:cs typeface="Times New Roman" panose="02020603050405020304" pitchFamily="18" charset="0"/>
              </a:rPr>
              <a:t>	        vesicular transport to the cell surface:   	</a:t>
            </a:r>
            <a:r>
              <a:rPr lang="hu-HU" altLang="hu-HU" sz="2800" i="1" smtClean="0">
                <a:solidFill>
                  <a:srgbClr val="FFFF00"/>
                </a:solidFill>
                <a:cs typeface="Times New Roman" panose="02020603050405020304" pitchFamily="18" charset="0"/>
              </a:rPr>
              <a:t>antigen presentation  </a:t>
            </a:r>
          </a:p>
          <a:p>
            <a:pPr eaLnBrk="1" hangingPunct="1"/>
            <a:r>
              <a:rPr lang="hu-HU" altLang="hu-HU" smtClean="0">
                <a:solidFill>
                  <a:srgbClr val="FFFF00"/>
                </a:solidFill>
                <a:cs typeface="Times New Roman" panose="02020603050405020304" pitchFamily="18" charset="0"/>
              </a:rPr>
              <a:t>„Cleaning”</a:t>
            </a:r>
            <a:r>
              <a:rPr lang="hu-HU" altLang="hu-HU" sz="3600" smtClean="0">
                <a:solidFill>
                  <a:srgbClr val="FFFF00"/>
                </a:solidFill>
                <a:cs typeface="Times New Roman" panose="02020603050405020304" pitchFamily="18" charset="0"/>
              </a:rPr>
              <a:t>: </a:t>
            </a:r>
            <a:r>
              <a:rPr lang="hu-HU" altLang="hu-HU" sz="2800" smtClean="0">
                <a:solidFill>
                  <a:srgbClr val="FFFF00"/>
                </a:solidFill>
                <a:cs typeface="Times New Roman" panose="02020603050405020304" pitchFamily="18" charset="0"/>
              </a:rPr>
              <a:t>phagocytosis of the dead cells</a:t>
            </a:r>
          </a:p>
          <a:p>
            <a:pPr eaLnBrk="1" hangingPunct="1"/>
            <a:endParaRPr lang="hu-HU" altLang="hu-HU" sz="2800" smtClean="0">
              <a:solidFill>
                <a:srgbClr val="FFFF00"/>
              </a:solidFill>
              <a:cs typeface="Times New Roman" panose="02020603050405020304" pitchFamily="18" charset="0"/>
            </a:endParaRPr>
          </a:p>
          <a:p>
            <a:pPr eaLnBrk="1" hangingPunct="1"/>
            <a:r>
              <a:rPr lang="hu-HU" altLang="hu-HU" smtClean="0">
                <a:solidFill>
                  <a:srgbClr val="FFFF00"/>
                </a:solidFill>
                <a:cs typeface="Times New Roman" panose="02020603050405020304" pitchFamily="18" charset="0"/>
              </a:rPr>
              <a:t>Secretion: </a:t>
            </a:r>
            <a:r>
              <a:rPr lang="hu-HU" altLang="hu-HU" sz="2400" smtClean="0">
                <a:solidFill>
                  <a:srgbClr val="FFFF00"/>
                </a:solidFill>
                <a:cs typeface="Times New Roman" panose="02020603050405020304" pitchFamily="18" charset="0"/>
              </a:rPr>
              <a:t>growth factors</a:t>
            </a:r>
            <a:r>
              <a:rPr lang="hu-HU" altLang="hu-HU" smtClean="0">
                <a:solidFill>
                  <a:srgbClr val="FFFF00"/>
                </a:solidFill>
                <a:cs typeface="Times New Roman" panose="02020603050405020304" pitchFamily="18" charset="0"/>
              </a:rPr>
              <a:t> </a:t>
            </a:r>
            <a:r>
              <a:rPr lang="hu-HU" altLang="hu-HU" sz="2400" smtClean="0">
                <a:solidFill>
                  <a:srgbClr val="FFFF00"/>
                </a:solidFill>
                <a:cs typeface="Times New Roman" panose="02020603050405020304" pitchFamily="18" charset="0"/>
              </a:rPr>
              <a:t>(IL1, IL6)</a:t>
            </a:r>
          </a:p>
          <a:p>
            <a:pPr eaLnBrk="1" hangingPunct="1"/>
            <a:endParaRPr lang="hu-HU" altLang="hu-HU" sz="2400" smtClean="0">
              <a:solidFill>
                <a:srgbClr val="FF3300"/>
              </a:solidFill>
              <a:cs typeface="Times New Roman" panose="02020603050405020304" pitchFamily="18" charset="0"/>
            </a:endParaRPr>
          </a:p>
          <a:p>
            <a:pPr eaLnBrk="1" hangingPunct="1">
              <a:buFontTx/>
              <a:buNone/>
            </a:pPr>
            <a:endParaRPr lang="en-US" altLang="hu-HU" smtClean="0">
              <a:solidFill>
                <a:srgbClr val="FF3300"/>
              </a:solidFill>
              <a:cs typeface="Times New Roman" panose="02020603050405020304" pitchFamily="18" charset="0"/>
            </a:endParaRPr>
          </a:p>
        </p:txBody>
      </p:sp>
      <p:sp>
        <p:nvSpPr>
          <p:cNvPr id="9220" name="Line 4"/>
          <p:cNvSpPr>
            <a:spLocks noChangeShapeType="1"/>
          </p:cNvSpPr>
          <p:nvPr/>
        </p:nvSpPr>
        <p:spPr bwMode="auto">
          <a:xfrm>
            <a:off x="5292725" y="5661025"/>
            <a:ext cx="0" cy="4318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9221" name="Text Box 5"/>
          <p:cNvSpPr txBox="1">
            <a:spLocks noChangeArrowheads="1"/>
          </p:cNvSpPr>
          <p:nvPr/>
        </p:nvSpPr>
        <p:spPr bwMode="auto">
          <a:xfrm>
            <a:off x="3635375" y="6211888"/>
            <a:ext cx="3959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hu-HU" altLang="hu-HU" sz="2400">
                <a:solidFill>
                  <a:srgbClr val="FFFF00"/>
                </a:solidFill>
              </a:rPr>
              <a:t>activation of the immune cells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685800" y="115888"/>
            <a:ext cx="7772400" cy="1143000"/>
          </a:xfrm>
        </p:spPr>
        <p:txBody>
          <a:bodyPr/>
          <a:lstStyle/>
          <a:p>
            <a:pPr eaLnBrk="1" hangingPunct="1">
              <a:defRPr/>
            </a:pPr>
            <a:r>
              <a:rPr lang="hu-HU" b="1" dirty="0" smtClean="0">
                <a:solidFill>
                  <a:srgbClr val="FFFF00"/>
                </a:solidFill>
                <a:effectLst>
                  <a:outerShdw blurRad="38100" dist="38100" dir="2700000" algn="tl">
                    <a:srgbClr val="000000"/>
                  </a:outerShdw>
                </a:effectLst>
              </a:rPr>
              <a:t>Mobile </a:t>
            </a:r>
            <a:r>
              <a:rPr lang="hu-HU" b="1" dirty="0" err="1" smtClean="0">
                <a:solidFill>
                  <a:srgbClr val="FFFF00"/>
                </a:solidFill>
                <a:effectLst>
                  <a:outerShdw blurRad="38100" dist="38100" dir="2700000" algn="tl">
                    <a:srgbClr val="000000"/>
                  </a:outerShdw>
                </a:effectLst>
              </a:rPr>
              <a:t>cells</a:t>
            </a:r>
            <a:endParaRPr lang="hu-HU" b="1" dirty="0" smtClean="0">
              <a:solidFill>
                <a:srgbClr val="FFFF00"/>
              </a:solidFill>
              <a:effectLst>
                <a:outerShdw blurRad="38100" dist="38100" dir="2700000" algn="tl">
                  <a:srgbClr val="000000"/>
                </a:outerShdw>
              </a:effectLst>
            </a:endParaRPr>
          </a:p>
        </p:txBody>
      </p:sp>
      <p:sp>
        <p:nvSpPr>
          <p:cNvPr id="10243" name="Rectangle 3"/>
          <p:cNvSpPr>
            <a:spLocks noGrp="1" noChangeArrowheads="1"/>
          </p:cNvSpPr>
          <p:nvPr>
            <p:ph idx="1"/>
          </p:nvPr>
        </p:nvSpPr>
        <p:spPr>
          <a:xfrm>
            <a:off x="685800" y="1628775"/>
            <a:ext cx="8062913" cy="4876800"/>
          </a:xfrm>
        </p:spPr>
        <p:txBody>
          <a:bodyPr/>
          <a:lstStyle/>
          <a:p>
            <a:pPr marL="609600" indent="-609600" eaLnBrk="1" hangingPunct="1">
              <a:lnSpc>
                <a:spcPct val="90000"/>
              </a:lnSpc>
              <a:buFontTx/>
              <a:buNone/>
            </a:pPr>
            <a:r>
              <a:rPr lang="hu-HU" altLang="hu-HU" b="1" smtClean="0">
                <a:solidFill>
                  <a:srgbClr val="FFFF00"/>
                </a:solidFill>
              </a:rPr>
              <a:t>Mast cells: </a:t>
            </a:r>
            <a:r>
              <a:rPr lang="hu-HU" altLang="hu-HU" smtClean="0">
                <a:solidFill>
                  <a:srgbClr val="FFFF00"/>
                </a:solidFill>
              </a:rPr>
              <a:t>0.5-1</a:t>
            </a:r>
            <a:r>
              <a:rPr lang="en-US" altLang="hu-HU" smtClean="0">
                <a:solidFill>
                  <a:srgbClr val="FFFF00"/>
                </a:solidFill>
                <a:cs typeface="Times New Roman" panose="02020603050405020304" pitchFamily="18" charset="0"/>
              </a:rPr>
              <a:t>µ</a:t>
            </a:r>
            <a:r>
              <a:rPr lang="hu-HU" altLang="hu-HU" smtClean="0">
                <a:solidFill>
                  <a:srgbClr val="FFFF00"/>
                </a:solidFill>
                <a:cs typeface="Times New Roman" panose="02020603050405020304" pitchFamily="18" charset="0"/>
              </a:rPr>
              <a:t>m</a:t>
            </a:r>
          </a:p>
          <a:p>
            <a:pPr marL="609600" indent="-609600" eaLnBrk="1" hangingPunct="1">
              <a:lnSpc>
                <a:spcPct val="90000"/>
              </a:lnSpc>
              <a:buFontTx/>
              <a:buNone/>
            </a:pPr>
            <a:r>
              <a:rPr lang="hu-HU" altLang="hu-HU" smtClean="0">
                <a:solidFill>
                  <a:srgbClr val="FFFF00"/>
                </a:solidFill>
                <a:cs typeface="Times New Roman" panose="02020603050405020304" pitchFamily="18" charset="0"/>
              </a:rPr>
              <a:t>Granules: </a:t>
            </a:r>
            <a:r>
              <a:rPr lang="hu-HU" altLang="hu-HU" sz="2800" smtClean="0">
                <a:solidFill>
                  <a:srgbClr val="FFFF00"/>
                </a:solidFill>
                <a:cs typeface="Times New Roman" panose="02020603050405020304" pitchFamily="18" charset="0"/>
              </a:rPr>
              <a:t>heparin: blood clotting</a:t>
            </a:r>
          </a:p>
          <a:p>
            <a:pPr marL="1752600" lvl="3" indent="-381000" eaLnBrk="1" hangingPunct="1">
              <a:lnSpc>
                <a:spcPct val="90000"/>
              </a:lnSpc>
              <a:buFontTx/>
              <a:buNone/>
            </a:pPr>
            <a:r>
              <a:rPr lang="hu-HU" altLang="hu-HU" sz="2800" smtClean="0">
                <a:solidFill>
                  <a:srgbClr val="FFFF00"/>
                </a:solidFill>
                <a:cs typeface="Times New Roman" panose="02020603050405020304" pitchFamily="18" charset="0"/>
              </a:rPr>
              <a:t>   histamin: allergy</a:t>
            </a:r>
          </a:p>
          <a:p>
            <a:pPr marL="1752600" lvl="3" indent="-381000" eaLnBrk="1" hangingPunct="1">
              <a:lnSpc>
                <a:spcPct val="90000"/>
              </a:lnSpc>
              <a:buFontTx/>
              <a:buNone/>
            </a:pPr>
            <a:endParaRPr lang="hu-HU" altLang="hu-HU" sz="2800" smtClean="0">
              <a:solidFill>
                <a:srgbClr val="FFFF00"/>
              </a:solidFill>
              <a:cs typeface="Times New Roman" panose="02020603050405020304" pitchFamily="18" charset="0"/>
            </a:endParaRPr>
          </a:p>
          <a:p>
            <a:pPr marL="1752600" lvl="3" indent="-381000" eaLnBrk="1" hangingPunct="1">
              <a:lnSpc>
                <a:spcPct val="90000"/>
              </a:lnSpc>
              <a:buFontTx/>
              <a:buNone/>
            </a:pPr>
            <a:r>
              <a:rPr lang="hu-HU" altLang="hu-HU" sz="2800" smtClean="0">
                <a:solidFill>
                  <a:srgbClr val="FFFF00"/>
                </a:solidFill>
                <a:cs typeface="Times New Roman" panose="02020603050405020304" pitchFamily="18" charset="0"/>
              </a:rPr>
              <a:t>   Degranulation: regulated exocytosis</a:t>
            </a:r>
          </a:p>
          <a:p>
            <a:pPr marL="1752600" lvl="3" indent="-381000" eaLnBrk="1" hangingPunct="1">
              <a:lnSpc>
                <a:spcPct val="90000"/>
              </a:lnSpc>
              <a:buFontTx/>
              <a:buNone/>
            </a:pPr>
            <a:r>
              <a:rPr lang="hu-HU" altLang="hu-HU" sz="2800" smtClean="0">
                <a:solidFill>
                  <a:srgbClr val="FFFF00"/>
                </a:solidFill>
                <a:cs typeface="Times New Roman" panose="02020603050405020304" pitchFamily="18" charset="0"/>
              </a:rPr>
              <a:t>   IgE receptor-mediated signal transduction</a:t>
            </a:r>
          </a:p>
          <a:p>
            <a:pPr marL="609600" indent="-609600" eaLnBrk="1" hangingPunct="1">
              <a:lnSpc>
                <a:spcPct val="90000"/>
              </a:lnSpc>
              <a:buFontTx/>
              <a:buNone/>
            </a:pPr>
            <a:r>
              <a:rPr lang="hu-HU" altLang="hu-HU" b="1" smtClean="0">
                <a:solidFill>
                  <a:srgbClr val="FFFF00"/>
                </a:solidFill>
                <a:cs typeface="Times New Roman" panose="02020603050405020304" pitchFamily="18" charset="0"/>
              </a:rPr>
              <a:t>Lymphocytes, plasma cells: </a:t>
            </a:r>
            <a:r>
              <a:rPr lang="hu-HU" altLang="hu-HU" sz="2800" smtClean="0">
                <a:solidFill>
                  <a:srgbClr val="FFFF00"/>
                </a:solidFill>
                <a:cs typeface="Times New Roman" panose="02020603050405020304" pitchFamily="18" charset="0"/>
              </a:rPr>
              <a:t>antibody synthesis</a:t>
            </a:r>
          </a:p>
          <a:p>
            <a:pPr marL="609600" indent="-609600" eaLnBrk="1" hangingPunct="1">
              <a:lnSpc>
                <a:spcPct val="90000"/>
              </a:lnSpc>
              <a:buFontTx/>
              <a:buNone/>
            </a:pPr>
            <a:r>
              <a:rPr lang="hu-HU" altLang="hu-HU" b="1" smtClean="0">
                <a:solidFill>
                  <a:srgbClr val="FFFF00"/>
                </a:solidFill>
                <a:cs typeface="Times New Roman" panose="02020603050405020304" pitchFamily="18" charset="0"/>
              </a:rPr>
              <a:t>Granulocytes:</a:t>
            </a:r>
            <a:r>
              <a:rPr lang="hu-HU" altLang="hu-HU" sz="2800" smtClean="0">
                <a:solidFill>
                  <a:srgbClr val="FFFF00"/>
                </a:solidFill>
                <a:cs typeface="Times New Roman" panose="02020603050405020304" pitchFamily="18" charset="0"/>
              </a:rPr>
              <a:t> neutrophyl: phagocytosis</a:t>
            </a:r>
          </a:p>
          <a:p>
            <a:pPr marL="609600" indent="-609600" eaLnBrk="1" hangingPunct="1">
              <a:lnSpc>
                <a:spcPct val="90000"/>
              </a:lnSpc>
              <a:buFontTx/>
              <a:buNone/>
            </a:pPr>
            <a:r>
              <a:rPr lang="hu-HU" altLang="hu-HU" b="1" smtClean="0">
                <a:solidFill>
                  <a:srgbClr val="FFFF00"/>
                </a:solidFill>
                <a:cs typeface="Times New Roman" panose="02020603050405020304" pitchFamily="18" charset="0"/>
              </a:rPr>
              <a:t>			       </a:t>
            </a:r>
            <a:r>
              <a:rPr lang="hu-HU" altLang="hu-HU" sz="2800" smtClean="0">
                <a:solidFill>
                  <a:srgbClr val="FFFF00"/>
                </a:solidFill>
                <a:cs typeface="Times New Roman" panose="02020603050405020304" pitchFamily="18" charset="0"/>
              </a:rPr>
              <a:t>eosinophyl: allergy</a:t>
            </a:r>
            <a:endParaRPr lang="en-US" altLang="hu-HU" sz="2800" smtClean="0">
              <a:solidFill>
                <a:srgbClr val="FFFF00"/>
              </a:solidFill>
              <a:cs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Alapértelmezett terv">
  <a:themeElements>
    <a:clrScheme name="Alapértelmezett terv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lapértelmezett terv">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lapértelmezett terv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lapértelmezett terv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lapértelmezett terv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2179</TotalTime>
  <Words>1834</Words>
  <Application>Microsoft Office PowerPoint</Application>
  <PresentationFormat>Diavetítés a képernyőre (4:3 oldalarány)</PresentationFormat>
  <Paragraphs>297</Paragraphs>
  <Slides>55</Slides>
  <Notes>0</Notes>
  <HiddenSlides>0</HiddenSlides>
  <MMClips>0</MMClips>
  <ScaleCrop>false</ScaleCrop>
  <HeadingPairs>
    <vt:vector size="6" baseType="variant">
      <vt:variant>
        <vt:lpstr>Használt betűtípusok</vt:lpstr>
      </vt:variant>
      <vt:variant>
        <vt:i4>7</vt:i4>
      </vt:variant>
      <vt:variant>
        <vt:lpstr>Téma</vt:lpstr>
      </vt:variant>
      <vt:variant>
        <vt:i4>1</vt:i4>
      </vt:variant>
      <vt:variant>
        <vt:lpstr>Diacímek</vt:lpstr>
      </vt:variant>
      <vt:variant>
        <vt:i4>55</vt:i4>
      </vt:variant>
    </vt:vector>
  </HeadingPairs>
  <TitlesOfParts>
    <vt:vector size="63" baseType="lpstr">
      <vt:lpstr>Times New Roman</vt:lpstr>
      <vt:lpstr>Arial</vt:lpstr>
      <vt:lpstr>Calibri</vt:lpstr>
      <vt:lpstr>Tahoma</vt:lpstr>
      <vt:lpstr>Comic Sans MS</vt:lpstr>
      <vt:lpstr>Wingdings</vt:lpstr>
      <vt:lpstr>Centaur</vt:lpstr>
      <vt:lpstr>Alapértelmezett terv</vt:lpstr>
      <vt:lpstr>Connective Tissue: cells and ground substance</vt:lpstr>
      <vt:lpstr>Connetive tissue</vt:lpstr>
      <vt:lpstr>Connective tissue</vt:lpstr>
      <vt:lpstr>Connective tissue components</vt:lpstr>
      <vt:lpstr>Fix cells</vt:lpstr>
      <vt:lpstr>Fix cells</vt:lpstr>
      <vt:lpstr>Mobile cells </vt:lpstr>
      <vt:lpstr>Mobile cells</vt:lpstr>
      <vt:lpstr>Mobile cells</vt:lpstr>
      <vt:lpstr>Extracellular matrix</vt:lpstr>
      <vt:lpstr>PowerPoint-bemutató</vt:lpstr>
      <vt:lpstr>Proteoglycanes</vt:lpstr>
      <vt:lpstr>Extracellular matrix</vt:lpstr>
      <vt:lpstr>Fibers: collagen fiber</vt:lpstr>
      <vt:lpstr>Elastic fibers</vt:lpstr>
      <vt:lpstr>Reticular fibers</vt:lpstr>
      <vt:lpstr>Types of connective tissue</vt:lpstr>
      <vt:lpstr>Mesenchymal tissue</vt:lpstr>
      <vt:lpstr>Types of connective tissue</vt:lpstr>
      <vt:lpstr>PowerPoint-bemutató</vt:lpstr>
      <vt:lpstr>PowerPoint-bemutató</vt:lpstr>
      <vt:lpstr>Supporting tissue</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Bone development</vt:lpstr>
      <vt:lpstr>Intramembranous ossification</vt:lpstr>
      <vt:lpstr>Intramembranous ossification</vt:lpstr>
      <vt:lpstr>PowerPoint-bemutató</vt:lpstr>
      <vt:lpstr>PowerPoint-bemutató</vt:lpstr>
      <vt:lpstr>Endochondral ossification</vt:lpstr>
      <vt:lpstr>Endochondral ossification</vt:lpstr>
      <vt:lpstr>Cartilage</vt:lpstr>
      <vt:lpstr>PowerPoint-bemutató</vt:lpstr>
      <vt:lpstr>PowerPoint-bemutató</vt:lpstr>
      <vt:lpstr>PowerPoint-bemutató</vt:lpstr>
      <vt:lpstr>Extracellular matrix</vt:lpstr>
      <vt:lpstr>PowerPoint-bemutató</vt:lpstr>
      <vt:lpstr>Types of cartilage</vt:lpstr>
      <vt:lpstr>PowerPoint-bemutató</vt:lpstr>
      <vt:lpstr>PowerPoint-bemutató</vt:lpstr>
      <vt:lpstr>PowerPoint-bemutató</vt:lpstr>
      <vt:lpstr>PowerPoint-bemutató</vt:lpstr>
      <vt:lpstr>PowerPoint-bemutató</vt:lpstr>
      <vt:lpstr>PowerPoint-bemutató</vt:lpstr>
      <vt:lpstr>PowerPoint-bemutató</vt:lpstr>
      <vt:lpstr>Irodalom</vt:lpstr>
    </vt:vector>
  </TitlesOfParts>
  <Company>Humánmorfológiai Intézet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Hám- és kötőszövet</dc:title>
  <dc:creator>Lukás Ákos</dc:creator>
  <cp:lastModifiedBy>Gergely Cséplő</cp:lastModifiedBy>
  <cp:revision>108</cp:revision>
  <dcterms:created xsi:type="dcterms:W3CDTF">2003-11-14T16:00:47Z</dcterms:created>
  <dcterms:modified xsi:type="dcterms:W3CDTF">2021-09-22T13:54:52Z</dcterms:modified>
</cp:coreProperties>
</file>