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3" r:id="rId5"/>
    <p:sldId id="272" r:id="rId6"/>
    <p:sldId id="270" r:id="rId7"/>
    <p:sldId id="267" r:id="rId8"/>
    <p:sldId id="264" r:id="rId9"/>
    <p:sldId id="269" r:id="rId10"/>
    <p:sldId id="271" r:id="rId11"/>
    <p:sldId id="268" r:id="rId12"/>
    <p:sldId id="259" r:id="rId13"/>
    <p:sldId id="260" r:id="rId14"/>
    <p:sldId id="261" r:id="rId15"/>
    <p:sldId id="262" r:id="rId16"/>
    <p:sldId id="274" r:id="rId17"/>
    <p:sldId id="265" r:id="rId18"/>
    <p:sldId id="266" r:id="rId19"/>
    <p:sldId id="273" r:id="rId20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B7D5B"/>
    <a:srgbClr val="FFFF57"/>
    <a:srgbClr val="FFFF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2" autoAdjust="0"/>
    <p:restoredTop sz="94660"/>
  </p:normalViewPr>
  <p:slideViewPr>
    <p:cSldViewPr>
      <p:cViewPr varScale="1">
        <p:scale>
          <a:sx n="67" d="100"/>
          <a:sy n="67" d="100"/>
        </p:scale>
        <p:origin x="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11671FD-54D0-4DB2-8EAA-D2E0B566CFF8}" type="datetimeFigureOut">
              <a:rPr lang="hu-HU"/>
              <a:pPr>
                <a:defRPr/>
              </a:pPr>
              <a:t>2021. 11. 26.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2B749FB-F9DB-4E92-B970-9A1DC34B386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Viscerocranium, nerocranium, skull cap, internal and external base of the skull. Sutures, fontanelles</a:t>
            </a:r>
          </a:p>
        </p:txBody>
      </p:sp>
      <p:sp>
        <p:nvSpPr>
          <p:cNvPr id="41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000EB2-40B2-456F-996C-96A40AAE3EB6}" type="slidenum">
              <a:rPr lang="hu-HU" altLang="hu-HU" smtClean="0"/>
              <a:pPr/>
              <a:t>1</a:t>
            </a:fld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AF02C-5DE6-49FC-B7F9-79E9659FDC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628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A5D2-23A2-40AC-A574-E96764C8166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0883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B2D17-8414-4AE5-AD5A-1AF27CE4522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48023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54FB8-5310-4FAF-BCAD-BEF69472ADB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8615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2D375-71F1-4467-BA7A-E34756FFC6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062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D5CF-0D86-4C36-9545-6B77A3FE2D9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5571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E8E5-5525-4C96-8AC5-E92B3C6D6A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537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9922E-66DD-449D-A057-A3C9696858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4657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64AA5-C6AC-4B90-B9E0-002E3127162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4964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6D556-696A-481D-A6CA-5E92E72CAD4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3984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2A236-5B55-4062-90A9-B2AEBB8600A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2754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258EE-AF73-4898-BD54-8D2E16B78D3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37282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BC56D-0692-4C0C-B635-C1BBC46F8FB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3402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6E19C71-446F-4A9C-850E-A9F23502BA3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84538"/>
            <a:ext cx="9144000" cy="1081087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Skull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063"/>
            <a:ext cx="9144000" cy="2420937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Anna L. Kiss </a:t>
            </a:r>
          </a:p>
          <a:p>
            <a:pPr eaLnBrk="1" hangingPunct="1">
              <a:defRPr/>
            </a:pP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Department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Anatomy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Histology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Embryology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Semmelweis University</a:t>
            </a:r>
          </a:p>
          <a:p>
            <a:pPr eaLnBrk="1" hangingPunct="1"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2021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913"/>
            <a:ext cx="2562225" cy="3068637"/>
          </a:xfrm>
          <a:prstGeom prst="rect">
            <a:avLst/>
          </a:prstGeom>
          <a:noFill/>
          <a:ln w="2857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079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b="1" dirty="0" err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Mandible</a:t>
            </a:r>
            <a:endParaRPr lang="hu-HU" dirty="0"/>
          </a:p>
        </p:txBody>
      </p:sp>
      <p:pic>
        <p:nvPicPr>
          <p:cNvPr id="13315" name="Kép 2" descr="mandi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558925"/>
            <a:ext cx="5400675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3"/>
          <p:cNvSpPr/>
          <p:nvPr/>
        </p:nvSpPr>
        <p:spPr>
          <a:xfrm>
            <a:off x="4572000" y="5516563"/>
            <a:ext cx="1512888" cy="433387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443663" y="4005263"/>
            <a:ext cx="1512887" cy="431800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6084888" y="5229225"/>
            <a:ext cx="755650" cy="431800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4572000" y="1417638"/>
            <a:ext cx="1800225" cy="642937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6372225" y="1450975"/>
            <a:ext cx="1008063" cy="538163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3419475" y="2930525"/>
            <a:ext cx="1439863" cy="569913"/>
          </a:xfrm>
          <a:prstGeom prst="ellipse">
            <a:avLst/>
          </a:prstGeom>
          <a:noFill/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err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Temporomandibular</a:t>
            </a:r>
            <a:r>
              <a:rPr lang="hu-HU" b="1" dirty="0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b="1" dirty="0" err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joint</a:t>
            </a:r>
            <a:endParaRPr lang="hu-HU" b="1" dirty="0" smtClean="0">
              <a:solidFill>
                <a:srgbClr val="FFFF5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339" name="Picture 4" descr="temporomandibular j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09725"/>
            <a:ext cx="5233988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36613"/>
            <a:ext cx="4402138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hu-HU" sz="2800" b="1" i="1" u="sng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Sutures</a:t>
            </a:r>
            <a:r>
              <a:rPr lang="hu-H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</a:t>
            </a:r>
            <a:r>
              <a:rPr lang="hu-HU" sz="2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syndesmosis</a:t>
            </a:r>
            <a:r>
              <a:rPr lang="hu-H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hu-HU" sz="2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coronal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frontal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and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parietal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sagittal:parietal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lambdoid:parietal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and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occipital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parieto-mastoid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parietal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and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temporal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  <a:defRPr/>
            </a:pP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occipito-mastoid:occipital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and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temporal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</a:p>
        </p:txBody>
      </p:sp>
      <p:pic>
        <p:nvPicPr>
          <p:cNvPr id="15363" name="Picture 4" descr="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149725"/>
            <a:ext cx="3673475" cy="2620963"/>
          </a:xfrm>
        </p:spPr>
      </p:pic>
      <p:pic>
        <p:nvPicPr>
          <p:cNvPr id="15364" name="Picture 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0"/>
            <a:ext cx="3735387" cy="393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3500438"/>
            <a:ext cx="3348038" cy="3357562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  <a:defRPr/>
            </a:pPr>
            <a:r>
              <a:rPr lang="hu-HU" sz="2400" b="1" i="1" u="sng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Fontanelles</a:t>
            </a:r>
            <a:r>
              <a:rPr lang="hu-HU" sz="2400" b="1" i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(</a:t>
            </a:r>
            <a:r>
              <a:rPr lang="hu-HU" sz="2400" b="1" i="1" u="sng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fonticulus</a:t>
            </a:r>
            <a:r>
              <a:rPr lang="hu-HU" sz="2400" b="1" i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anterior</a:t>
            </a:r>
            <a:endParaRPr lang="hu-HU" sz="1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posterior</a:t>
            </a: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anterolateral</a:t>
            </a: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sphenoidal</a:t>
            </a: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u-HU" sz="18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Char char="v"/>
              <a:defRPr/>
            </a:pP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posterolateral</a:t>
            </a: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hu-HU" sz="18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mastoid</a:t>
            </a:r>
            <a:r>
              <a:rPr lang="hu-HU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16387" name="Picture 4" descr="9b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0"/>
            <a:ext cx="3313113" cy="3357563"/>
          </a:xfrm>
        </p:spPr>
      </p:pic>
      <p:pic>
        <p:nvPicPr>
          <p:cNvPr id="16388" name="Picture 7" descr="9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4838" y="2852738"/>
            <a:ext cx="3459162" cy="4005262"/>
          </a:xfrm>
        </p:spPr>
      </p:pic>
      <p:pic>
        <p:nvPicPr>
          <p:cNvPr id="16389" name="Picture 10" descr="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zis 5"/>
          <p:cNvSpPr/>
          <p:nvPr/>
        </p:nvSpPr>
        <p:spPr>
          <a:xfrm>
            <a:off x="3348038" y="333375"/>
            <a:ext cx="792162" cy="215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7380288" y="3068638"/>
            <a:ext cx="792162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7740650" y="2060575"/>
            <a:ext cx="1403350" cy="2889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716463" y="692150"/>
            <a:ext cx="935037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00213"/>
            <a:ext cx="5292725" cy="4897437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Bregma: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1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middline meeting place of the bones</a:t>
            </a:r>
          </a:p>
          <a:p>
            <a:pPr eaLnBrk="1" hangingPunct="1">
              <a:defRPr/>
            </a:pPr>
            <a:endParaRPr lang="hu-HU" sz="180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hu-HU" sz="24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Pterion: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1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lateral meeting point (parietal, frontal, squama of the temporal,  greater  wing of sphenoidal)</a:t>
            </a:r>
          </a:p>
          <a:p>
            <a:pPr eaLnBrk="1" hangingPunct="1">
              <a:defRPr/>
            </a:pPr>
            <a:endParaRPr lang="hu-HU" sz="180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hu-HU" sz="24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Asterion</a:t>
            </a:r>
            <a:r>
              <a:rPr lang="hu-HU" sz="24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1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mastoid region meets the occipital and parietal bones</a:t>
            </a:r>
          </a:p>
        </p:txBody>
      </p:sp>
      <p:graphicFrame>
        <p:nvGraphicFramePr>
          <p:cNvPr id="17411" name="Object 8"/>
          <p:cNvGraphicFramePr>
            <a:graphicFrameLocks noChangeAspect="1"/>
          </p:cNvGraphicFramePr>
          <p:nvPr>
            <p:ph sz="quarter" idx="2"/>
          </p:nvPr>
        </p:nvGraphicFramePr>
        <p:xfrm>
          <a:off x="5521325" y="0"/>
          <a:ext cx="3622675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Image" r:id="rId3" imgW="3416815" imgH="3599695" progId="Photoshop.Image.7">
                  <p:embed/>
                </p:oleObj>
              </mc:Choice>
              <mc:Fallback>
                <p:oleObj name="Image" r:id="rId3" imgW="3416815" imgH="3599695" progId="Photoshop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1325" y="0"/>
                        <a:ext cx="3622675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11"/>
          <p:cNvGraphicFramePr>
            <a:graphicFrameLocks noChangeAspect="1"/>
          </p:cNvGraphicFramePr>
          <p:nvPr>
            <p:ph sz="quarter" idx="3"/>
          </p:nvPr>
        </p:nvGraphicFramePr>
        <p:xfrm>
          <a:off x="5688013" y="3841750"/>
          <a:ext cx="3276600" cy="301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Image" r:id="rId5" imgW="4320549" imgH="3977648" progId="Photoshop.Image.7">
                  <p:embed/>
                </p:oleObj>
              </mc:Choice>
              <mc:Fallback>
                <p:oleObj name="Image" r:id="rId5" imgW="4320549" imgH="3977648" progId="Photoshop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013" y="3841750"/>
                        <a:ext cx="3276600" cy="301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8748713" y="1557338"/>
            <a:ext cx="395287" cy="287337"/>
          </a:xfrm>
          <a:prstGeom prst="ellipse">
            <a:avLst/>
          </a:prstGeom>
          <a:noFill/>
          <a:ln w="38100">
            <a:solidFill>
              <a:srgbClr val="FB7D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7414" name="Oval 15"/>
          <p:cNvSpPr>
            <a:spLocks noChangeArrowheads="1"/>
          </p:cNvSpPr>
          <p:nvPr/>
        </p:nvSpPr>
        <p:spPr bwMode="auto">
          <a:xfrm>
            <a:off x="8713788" y="5734050"/>
            <a:ext cx="395287" cy="287338"/>
          </a:xfrm>
          <a:prstGeom prst="ellipse">
            <a:avLst/>
          </a:prstGeom>
          <a:noFill/>
          <a:ln w="38100">
            <a:solidFill>
              <a:srgbClr val="FB7D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7415" name="Oval 16"/>
          <p:cNvSpPr>
            <a:spLocks noChangeArrowheads="1"/>
          </p:cNvSpPr>
          <p:nvPr/>
        </p:nvSpPr>
        <p:spPr bwMode="auto">
          <a:xfrm>
            <a:off x="6011863" y="4365625"/>
            <a:ext cx="395287" cy="287338"/>
          </a:xfrm>
          <a:prstGeom prst="ellipse">
            <a:avLst/>
          </a:prstGeom>
          <a:noFill/>
          <a:ln w="38100">
            <a:solidFill>
              <a:srgbClr val="FB7D5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38600" cy="68580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hu-HU" sz="2800" b="1" i="1" u="sng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hu-HU" sz="2400" b="1" i="1" u="sng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hu-HU" sz="2400" b="1" i="1" u="sng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hu-HU" sz="2800" b="1" i="1" u="sng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Base:</a:t>
            </a:r>
          </a:p>
          <a:p>
            <a:pPr eaLnBrk="1" hangingPunct="1">
              <a:defRPr/>
            </a:pPr>
            <a:r>
              <a:rPr lang="hu-HU" sz="18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Anterior cranial fossa: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16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frontal bones (pars orbitalis)+lesser wing of the sphenoidal bone</a:t>
            </a:r>
          </a:p>
          <a:p>
            <a:pPr eaLnBrk="1" hangingPunct="1">
              <a:defRPr/>
            </a:pPr>
            <a:endParaRPr lang="hu-HU" sz="160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hu-HU" sz="18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Middle cranial fossa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 </a:t>
            </a:r>
            <a:r>
              <a:rPr lang="hu-HU" sz="16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from lesser wing of sphenoid bone to pars petrosa of the temporal bone (groove for the sup. petrosal sinus)</a:t>
            </a:r>
          </a:p>
          <a:p>
            <a:pPr eaLnBrk="1" hangingPunct="1">
              <a:defRPr/>
            </a:pPr>
            <a:endParaRPr lang="hu-HU" sz="160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hu-HU" sz="1600" b="1" i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Posterior cranial fossa</a:t>
            </a:r>
            <a:r>
              <a:rPr lang="hu-HU" sz="28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 </a:t>
            </a:r>
            <a:r>
              <a:rPr lang="hu-HU" sz="160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posterior surface of the pars petrosa (termporal bone)+occipital bone (squama)</a:t>
            </a:r>
          </a:p>
        </p:txBody>
      </p:sp>
      <p:pic>
        <p:nvPicPr>
          <p:cNvPr id="18435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5913" y="620713"/>
            <a:ext cx="5018087" cy="5878512"/>
          </a:xfrm>
          <a:ln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7380288" y="981075"/>
            <a:ext cx="1223962" cy="2873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7885113" y="1341438"/>
            <a:ext cx="574675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8316913" y="2060575"/>
            <a:ext cx="827087" cy="288925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532813" y="3860800"/>
            <a:ext cx="611187" cy="3603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8532813" y="4437063"/>
            <a:ext cx="576262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8101013" y="5516563"/>
            <a:ext cx="792162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7451725" y="5805488"/>
            <a:ext cx="1008063" cy="4318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7164388" y="6237288"/>
            <a:ext cx="1152525" cy="2873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4140200" y="4581525"/>
            <a:ext cx="792163" cy="719138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4140200" y="2492375"/>
            <a:ext cx="647700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4140200" y="2708275"/>
            <a:ext cx="647700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4140200" y="2997200"/>
            <a:ext cx="647700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4140200" y="1844675"/>
            <a:ext cx="1008063" cy="215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4859338" y="1052513"/>
            <a:ext cx="936625" cy="288925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8459788" y="4797425"/>
            <a:ext cx="576262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4427538" y="1628775"/>
            <a:ext cx="719137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4284663" y="2133600"/>
            <a:ext cx="719137" cy="215900"/>
          </a:xfrm>
          <a:prstGeom prst="rect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684213" y="1700213"/>
            <a:ext cx="6983412" cy="4392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srgbClr val="FFFF57"/>
                </a:solidFill>
              </a:rPr>
              <a:t>Anterior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cranial</a:t>
            </a:r>
            <a:r>
              <a:rPr lang="hu-HU" dirty="0">
                <a:solidFill>
                  <a:srgbClr val="FFFF57"/>
                </a:solidFill>
              </a:rPr>
              <a:t> fossa</a:t>
            </a:r>
          </a:p>
          <a:p>
            <a:pPr>
              <a:defRPr/>
            </a:pP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Crista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galli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ethmoidal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bone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Cribriforme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plate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ethmoidal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bone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endParaRPr lang="hu-HU" dirty="0">
              <a:solidFill>
                <a:srgbClr val="FFFF5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srgbClr val="FFFF57"/>
                </a:solidFill>
              </a:rPr>
              <a:t>Middle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cranial</a:t>
            </a:r>
            <a:r>
              <a:rPr lang="hu-HU" dirty="0">
                <a:solidFill>
                  <a:srgbClr val="FFFF57"/>
                </a:solidFill>
              </a:rPr>
              <a:t> fossa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sella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turcica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hypophyseal</a:t>
            </a:r>
            <a:r>
              <a:rPr lang="hu-HU" dirty="0">
                <a:solidFill>
                  <a:srgbClr val="FFFF57"/>
                </a:solidFill>
              </a:rPr>
              <a:t> fossa): </a:t>
            </a:r>
            <a:r>
              <a:rPr lang="hu-HU" dirty="0" err="1">
                <a:solidFill>
                  <a:srgbClr val="FFFF57"/>
                </a:solidFill>
              </a:rPr>
              <a:t>sphenoidal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bone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sup</a:t>
            </a:r>
            <a:r>
              <a:rPr lang="hu-HU" dirty="0">
                <a:solidFill>
                  <a:srgbClr val="FFFF57"/>
                </a:solidFill>
              </a:rPr>
              <a:t>. </a:t>
            </a:r>
            <a:r>
              <a:rPr lang="hu-HU" dirty="0" err="1">
                <a:solidFill>
                  <a:srgbClr val="FFFF57"/>
                </a:solidFill>
              </a:rPr>
              <a:t>orbital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fissure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orbit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foramen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rotundum</a:t>
            </a:r>
            <a:r>
              <a:rPr lang="hu-HU" dirty="0">
                <a:solidFill>
                  <a:srgbClr val="FFFF57"/>
                </a:solidFill>
              </a:rPr>
              <a:t> (fossa </a:t>
            </a:r>
            <a:r>
              <a:rPr lang="hu-HU" dirty="0" err="1">
                <a:solidFill>
                  <a:srgbClr val="FFFF57"/>
                </a:solidFill>
              </a:rPr>
              <a:t>pterygopalatina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foramen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ovale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external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surface</a:t>
            </a:r>
            <a:r>
              <a:rPr lang="hu-HU" dirty="0">
                <a:solidFill>
                  <a:srgbClr val="FFFF57"/>
                </a:solidFill>
              </a:rPr>
              <a:t> of </a:t>
            </a:r>
            <a:r>
              <a:rPr lang="hu-HU" dirty="0" err="1">
                <a:solidFill>
                  <a:srgbClr val="FFFF57"/>
                </a:solidFill>
              </a:rPr>
              <a:t>the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skull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foramen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spinosum</a:t>
            </a:r>
            <a:r>
              <a:rPr lang="hu-HU" dirty="0">
                <a:solidFill>
                  <a:srgbClr val="FFFF57"/>
                </a:solidFill>
              </a:rPr>
              <a:t> (</a:t>
            </a:r>
            <a:r>
              <a:rPr lang="hu-HU" dirty="0" err="1">
                <a:solidFill>
                  <a:srgbClr val="FFFF57"/>
                </a:solidFill>
              </a:rPr>
              <a:t>meningeal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artery</a:t>
            </a:r>
            <a:r>
              <a:rPr lang="hu-HU" dirty="0">
                <a:solidFill>
                  <a:srgbClr val="FFFF57"/>
                </a:solidFill>
              </a:rPr>
              <a:t>)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sulcus</a:t>
            </a:r>
            <a:r>
              <a:rPr lang="hu-HU" dirty="0">
                <a:solidFill>
                  <a:srgbClr val="FFFF57"/>
                </a:solidFill>
              </a:rPr>
              <a:t> n. </a:t>
            </a:r>
            <a:r>
              <a:rPr lang="hu-HU" dirty="0" err="1">
                <a:solidFill>
                  <a:srgbClr val="FFFF57"/>
                </a:solidFill>
              </a:rPr>
              <a:t>petrosus</a:t>
            </a:r>
            <a:r>
              <a:rPr lang="hu-HU" dirty="0">
                <a:solidFill>
                  <a:srgbClr val="FFFF57"/>
                </a:solidFill>
              </a:rPr>
              <a:t> major et minor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optic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canal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endParaRPr lang="hu-HU" dirty="0">
              <a:solidFill>
                <a:srgbClr val="FFFF5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 err="1">
                <a:solidFill>
                  <a:srgbClr val="FFFF57"/>
                </a:solidFill>
              </a:rPr>
              <a:t>Posterior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cranial</a:t>
            </a:r>
            <a:r>
              <a:rPr lang="hu-HU" dirty="0">
                <a:solidFill>
                  <a:srgbClr val="FFFF57"/>
                </a:solidFill>
              </a:rPr>
              <a:t> fossa</a:t>
            </a: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clivus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foramen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magnum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foramen</a:t>
            </a:r>
            <a:r>
              <a:rPr lang="hu-HU" dirty="0">
                <a:solidFill>
                  <a:srgbClr val="FFFF57"/>
                </a:solidFill>
              </a:rPr>
              <a:t> </a:t>
            </a:r>
            <a:r>
              <a:rPr lang="hu-HU" dirty="0" err="1">
                <a:solidFill>
                  <a:srgbClr val="FFFF57"/>
                </a:solidFill>
              </a:rPr>
              <a:t>jugulare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sulcus</a:t>
            </a:r>
            <a:r>
              <a:rPr lang="hu-HU" dirty="0">
                <a:solidFill>
                  <a:srgbClr val="FFFF57"/>
                </a:solidFill>
              </a:rPr>
              <a:t> sinus </a:t>
            </a:r>
            <a:r>
              <a:rPr lang="hu-HU" dirty="0" err="1">
                <a:solidFill>
                  <a:srgbClr val="FFFF57"/>
                </a:solidFill>
              </a:rPr>
              <a:t>sigmoideus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r>
              <a:rPr lang="hu-HU" dirty="0">
                <a:solidFill>
                  <a:srgbClr val="FFFF57"/>
                </a:solidFill>
              </a:rPr>
              <a:t>	</a:t>
            </a:r>
            <a:r>
              <a:rPr lang="hu-HU" dirty="0" err="1">
                <a:solidFill>
                  <a:srgbClr val="FFFF57"/>
                </a:solidFill>
              </a:rPr>
              <a:t>sulcus</a:t>
            </a:r>
            <a:r>
              <a:rPr lang="hu-HU" dirty="0">
                <a:solidFill>
                  <a:srgbClr val="FFFF57"/>
                </a:solidFill>
              </a:rPr>
              <a:t> sinus </a:t>
            </a:r>
            <a:r>
              <a:rPr lang="hu-HU" dirty="0" err="1">
                <a:solidFill>
                  <a:srgbClr val="FFFF57"/>
                </a:solidFill>
              </a:rPr>
              <a:t>transversus</a:t>
            </a:r>
            <a:endParaRPr lang="hu-HU" dirty="0">
              <a:solidFill>
                <a:srgbClr val="FFFF57"/>
              </a:solidFill>
            </a:endParaRP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b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Skull: inferior view</a:t>
            </a:r>
          </a:p>
        </p:txBody>
      </p:sp>
      <p:pic>
        <p:nvPicPr>
          <p:cNvPr id="20483" name="Picture 4" descr="skullalulró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20788"/>
            <a:ext cx="4227512" cy="56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685800" y="2270125"/>
            <a:ext cx="158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palatine bone</a:t>
            </a:r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>
            <a:off x="2195513" y="2492375"/>
            <a:ext cx="2089150" cy="433388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1979613" y="3140075"/>
            <a:ext cx="2016125" cy="433388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17488" y="2924175"/>
            <a:ext cx="205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sphenoidal bone: pterygoid process</a:t>
            </a:r>
          </a:p>
        </p:txBody>
      </p:sp>
      <p:sp>
        <p:nvSpPr>
          <p:cNvPr id="20488" name="Line 11"/>
          <p:cNvSpPr>
            <a:spLocks noChangeShapeType="1"/>
          </p:cNvSpPr>
          <p:nvPr/>
        </p:nvSpPr>
        <p:spPr bwMode="auto">
          <a:xfrm>
            <a:off x="2195513" y="4868863"/>
            <a:ext cx="2162175" cy="144462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323850" y="4646613"/>
            <a:ext cx="2303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foramen magnum</a:t>
            </a:r>
          </a:p>
        </p:txBody>
      </p:sp>
      <p:sp>
        <p:nvSpPr>
          <p:cNvPr id="20490" name="Line 13"/>
          <p:cNvSpPr>
            <a:spLocks noChangeShapeType="1"/>
          </p:cNvSpPr>
          <p:nvPr/>
        </p:nvSpPr>
        <p:spPr bwMode="auto">
          <a:xfrm flipH="1">
            <a:off x="6084888" y="2636838"/>
            <a:ext cx="1223962" cy="215900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7343775" y="23495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zygomatic arch</a:t>
            </a:r>
          </a:p>
        </p:txBody>
      </p:sp>
      <p:sp>
        <p:nvSpPr>
          <p:cNvPr id="20492" name="Line 15"/>
          <p:cNvSpPr>
            <a:spLocks noChangeShapeType="1"/>
          </p:cNvSpPr>
          <p:nvPr/>
        </p:nvSpPr>
        <p:spPr bwMode="auto">
          <a:xfrm flipH="1">
            <a:off x="5867400" y="4005263"/>
            <a:ext cx="1441450" cy="71437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7235825" y="3789363"/>
            <a:ext cx="1944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mandibular fossa</a:t>
            </a:r>
          </a:p>
        </p:txBody>
      </p:sp>
      <p:sp>
        <p:nvSpPr>
          <p:cNvPr id="20494" name="Line 17"/>
          <p:cNvSpPr>
            <a:spLocks noChangeShapeType="1"/>
          </p:cNvSpPr>
          <p:nvPr/>
        </p:nvSpPr>
        <p:spPr bwMode="auto">
          <a:xfrm flipH="1" flipV="1">
            <a:off x="5219700" y="4365625"/>
            <a:ext cx="1657350" cy="144463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6913563" y="4292600"/>
            <a:ext cx="24114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external opening of the carotid canal</a:t>
            </a:r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 flipV="1">
            <a:off x="4932363" y="5084763"/>
            <a:ext cx="2016125" cy="504825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7" name="Text Box 20"/>
          <p:cNvSpPr txBox="1">
            <a:spLocks noChangeArrowheads="1"/>
          </p:cNvSpPr>
          <p:nvPr/>
        </p:nvSpPr>
        <p:spPr bwMode="auto">
          <a:xfrm>
            <a:off x="7019925" y="5445125"/>
            <a:ext cx="205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occipital condyle</a:t>
            </a:r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H="1">
            <a:off x="4859338" y="1916113"/>
            <a:ext cx="2160587" cy="360362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9" name="Text Box 22"/>
          <p:cNvSpPr txBox="1">
            <a:spLocks noChangeArrowheads="1"/>
          </p:cNvSpPr>
          <p:nvPr/>
        </p:nvSpPr>
        <p:spPr bwMode="auto">
          <a:xfrm>
            <a:off x="7092950" y="1563688"/>
            <a:ext cx="1979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palatine process of the maxilla</a:t>
            </a:r>
          </a:p>
        </p:txBody>
      </p:sp>
      <p:sp>
        <p:nvSpPr>
          <p:cNvPr id="20500" name="Line 23"/>
          <p:cNvSpPr>
            <a:spLocks noChangeShapeType="1"/>
          </p:cNvSpPr>
          <p:nvPr/>
        </p:nvSpPr>
        <p:spPr bwMode="auto">
          <a:xfrm flipH="1">
            <a:off x="4716463" y="3357563"/>
            <a:ext cx="2160587" cy="142875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1" name="Text Box 24"/>
          <p:cNvSpPr txBox="1">
            <a:spLocks noChangeArrowheads="1"/>
          </p:cNvSpPr>
          <p:nvPr/>
        </p:nvSpPr>
        <p:spPr bwMode="auto">
          <a:xfrm>
            <a:off x="7019925" y="3141663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choana</a:t>
            </a:r>
          </a:p>
        </p:txBody>
      </p:sp>
      <p:sp>
        <p:nvSpPr>
          <p:cNvPr id="20502" name="Line 17"/>
          <p:cNvSpPr>
            <a:spLocks noChangeShapeType="1"/>
          </p:cNvSpPr>
          <p:nvPr/>
        </p:nvSpPr>
        <p:spPr bwMode="auto">
          <a:xfrm flipH="1" flipV="1">
            <a:off x="5219700" y="4581525"/>
            <a:ext cx="1873250" cy="503238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3" name="Szövegdoboz 24"/>
          <p:cNvSpPr txBox="1">
            <a:spLocks noChangeArrowheads="1"/>
          </p:cNvSpPr>
          <p:nvPr/>
        </p:nvSpPr>
        <p:spPr bwMode="auto">
          <a:xfrm>
            <a:off x="7092950" y="4870450"/>
            <a:ext cx="215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jugular foramen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fossa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altLang="hu-HU" sz="2400" smtClean="0">
                <a:solidFill>
                  <a:srgbClr val="FFFF57"/>
                </a:solidFill>
                <a:latin typeface="Times New Roman" panose="02020603050405020304" pitchFamily="18" charset="0"/>
              </a:rPr>
              <a:t>Hard palate: palatine process of the maxilla+horizontal plate of the palatine bone</a:t>
            </a:r>
          </a:p>
          <a:p>
            <a:pPr eaLnBrk="1" hangingPunct="1"/>
            <a:endParaRPr lang="hu-HU" altLang="hu-HU" sz="2400" smtClean="0">
              <a:solidFill>
                <a:srgbClr val="FFFF57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hu-HU" altLang="hu-HU" sz="2400" smtClean="0">
                <a:solidFill>
                  <a:srgbClr val="FFFF57"/>
                </a:solidFill>
                <a:latin typeface="Times New Roman" panose="02020603050405020304" pitchFamily="18" charset="0"/>
              </a:rPr>
              <a:t>Choana: horizontal plate of the palatine bone+pterygoid process of the sphenoidal bone+body of the sphenoidal bone</a:t>
            </a:r>
          </a:p>
          <a:p>
            <a:pPr eaLnBrk="1" hangingPunct="1"/>
            <a:endParaRPr lang="hu-HU" altLang="hu-HU" sz="2400" smtClean="0">
              <a:solidFill>
                <a:srgbClr val="FFFF57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hu-HU" altLang="hu-HU" sz="2400" smtClean="0">
                <a:solidFill>
                  <a:srgbClr val="FFFF57"/>
                </a:solidFill>
                <a:latin typeface="Times New Roman" panose="02020603050405020304" pitchFamily="18" charset="0"/>
              </a:rPr>
              <a:t>Atlanto-occipital joint: occipital condyles+sup. art. surfaces of the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mtClean="0"/>
              <a:t>References</a:t>
            </a:r>
          </a:p>
        </p:txBody>
      </p:sp>
      <p:sp>
        <p:nvSpPr>
          <p:cNvPr id="22531" name="Szövegdoboz 2"/>
          <p:cNvSpPr txBox="1">
            <a:spLocks noChangeArrowheads="1"/>
          </p:cNvSpPr>
          <p:nvPr/>
        </p:nvSpPr>
        <p:spPr bwMode="auto">
          <a:xfrm>
            <a:off x="1692275" y="2492375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Wikipaedia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Sobotta Atlas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981075"/>
            <a:ext cx="8351838" cy="55435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u-HU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hu-HU" sz="44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Skull</a:t>
            </a:r>
            <a:r>
              <a:rPr lang="hu-HU" sz="4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u-HU" sz="10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hu-HU" sz="4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Cranium</a:t>
            </a:r>
            <a:endParaRPr lang="hu-HU" sz="4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hu-HU" sz="4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Mandible</a:t>
            </a:r>
            <a:endParaRPr lang="hu-HU" sz="4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4" eaLnBrk="1" hangingPunct="1">
              <a:buFontTx/>
              <a:buNone/>
              <a:defRPr/>
            </a:pPr>
            <a:endParaRPr lang="hu-HU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4" eaLnBrk="1" hangingPunct="1">
              <a:buFontTx/>
              <a:buNone/>
              <a:defRPr/>
            </a:pPr>
            <a:endParaRPr lang="hu-HU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hu-HU" sz="4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hu-HU" sz="28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Cranial</a:t>
            </a:r>
            <a:r>
              <a:rPr lang="hu-HU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cavity</a:t>
            </a:r>
            <a:r>
              <a:rPr lang="hu-HU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hu-H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hu-HU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Roof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skull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skull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cap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calvaria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Floor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skull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base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basis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cranii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481763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defRPr/>
            </a:pPr>
            <a:r>
              <a:rPr lang="hu-HU" sz="2800" b="1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Skull</a:t>
            </a:r>
            <a:r>
              <a:rPr lang="hu-HU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hu-HU" sz="1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hu-HU" sz="1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371600" lvl="2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10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		</a:t>
            </a:r>
            <a:r>
              <a:rPr lang="hu-HU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b="1" i="1" u="sng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Neurocranium</a:t>
            </a:r>
            <a:r>
              <a:rPr lang="hu-HU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r>
              <a:rPr lang="hu-HU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r>
              <a:rPr lang="hu-HU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frontal</a:t>
            </a:r>
            <a:endParaRPr lang="hu-HU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52600" lvl="3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            	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parietal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</a:t>
            </a:r>
          </a:p>
          <a:p>
            <a:pPr marL="1371600" lvl="2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hu-HU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                             </a:t>
            </a:r>
            <a:r>
              <a:rPr lang="hu-HU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temporal</a:t>
            </a:r>
            <a:endParaRPr lang="hu-HU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52600" lvl="3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occipital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52600" lvl="3" indent="-3810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sphenoidal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1752600" lvl="3" indent="-381000" eaLnBrk="1" hangingPunct="1">
              <a:lnSpc>
                <a:spcPct val="80000"/>
              </a:lnSpc>
              <a:buFontTx/>
              <a:buNone/>
              <a:defRPr/>
            </a:pP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    	</a:t>
            </a:r>
            <a:r>
              <a:rPr lang="hu-HU" sz="2400" b="1" i="1" u="sng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Viscerocranium</a:t>
            </a:r>
            <a:r>
              <a:rPr lang="hu-HU" sz="2400" i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: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maxilla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mandible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ethmoidal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zygomatic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nasal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lacrimal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palatine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vomer</a:t>
            </a:r>
            <a:endParaRPr lang="hu-HU" sz="2400" dirty="0" smtClean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	                            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inf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.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nasal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hu-HU" sz="2400" dirty="0" err="1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concha</a:t>
            </a:r>
            <a:r>
              <a:rPr lang="hu-HU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04888"/>
            <a:ext cx="4932363" cy="4656137"/>
          </a:xfrm>
        </p:spPr>
      </p:pic>
      <p:pic>
        <p:nvPicPr>
          <p:cNvPr id="7171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8875" y="981075"/>
            <a:ext cx="4175125" cy="467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</a:t>
            </a:r>
            <a:r>
              <a:rPr lang="hu-H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</a:t>
            </a:r>
            <a:endParaRPr lang="hu-H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797050"/>
            <a:ext cx="4932362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zis 3"/>
          <p:cNvSpPr/>
          <p:nvPr/>
        </p:nvSpPr>
        <p:spPr>
          <a:xfrm>
            <a:off x="3149600" y="3213100"/>
            <a:ext cx="2089150" cy="1871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8197" name="Szövegdoboz 4"/>
          <p:cNvSpPr txBox="1">
            <a:spLocks noChangeArrowheads="1"/>
          </p:cNvSpPr>
          <p:nvPr/>
        </p:nvSpPr>
        <p:spPr bwMode="auto">
          <a:xfrm>
            <a:off x="107950" y="2205038"/>
            <a:ext cx="158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squamous part</a:t>
            </a:r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1619250" y="2492375"/>
            <a:ext cx="2305050" cy="1223963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Szövegdoboz 10"/>
          <p:cNvSpPr txBox="1">
            <a:spLocks noChangeArrowheads="1"/>
          </p:cNvSpPr>
          <p:nvPr/>
        </p:nvSpPr>
        <p:spPr bwMode="auto">
          <a:xfrm>
            <a:off x="260350" y="4500563"/>
            <a:ext cx="158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mastoid part</a:t>
            </a:r>
          </a:p>
        </p:txBody>
      </p:sp>
      <p:cxnSp>
        <p:nvCxnSpPr>
          <p:cNvPr id="14" name="Egyenes összekötő nyíllal 13"/>
          <p:cNvCxnSpPr/>
          <p:nvPr/>
        </p:nvCxnSpPr>
        <p:spPr>
          <a:xfrm flipV="1">
            <a:off x="1692275" y="4500563"/>
            <a:ext cx="2087563" cy="18415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bone</a:t>
            </a:r>
          </a:p>
        </p:txBody>
      </p:sp>
      <p:sp>
        <p:nvSpPr>
          <p:cNvPr id="9219" name="Szövegdoboz 13"/>
          <p:cNvSpPr txBox="1">
            <a:spLocks noChangeArrowheads="1"/>
          </p:cNvSpPr>
          <p:nvPr/>
        </p:nvSpPr>
        <p:spPr bwMode="auto">
          <a:xfrm>
            <a:off x="107950" y="2124075"/>
            <a:ext cx="1511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squamous part</a:t>
            </a:r>
          </a:p>
        </p:txBody>
      </p:sp>
      <p:sp>
        <p:nvSpPr>
          <p:cNvPr id="9220" name="Szövegdoboz 14"/>
          <p:cNvSpPr txBox="1">
            <a:spLocks noChangeArrowheads="1"/>
          </p:cNvSpPr>
          <p:nvPr/>
        </p:nvSpPr>
        <p:spPr bwMode="auto">
          <a:xfrm>
            <a:off x="4787900" y="4868863"/>
            <a:ext cx="1368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mastoid part</a:t>
            </a:r>
          </a:p>
        </p:txBody>
      </p:sp>
      <p:pic>
        <p:nvPicPr>
          <p:cNvPr id="9221" name="Kép 9" descr="temporal bon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25775"/>
            <a:ext cx="388778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gyenes összekötő nyíllal 12"/>
          <p:cNvCxnSpPr/>
          <p:nvPr/>
        </p:nvCxnSpPr>
        <p:spPr>
          <a:xfrm>
            <a:off x="1116013" y="2492375"/>
            <a:ext cx="792162" cy="1081088"/>
          </a:xfrm>
          <a:prstGeom prst="straightConnector1">
            <a:avLst/>
          </a:prstGeom>
          <a:ln w="38100">
            <a:solidFill>
              <a:srgbClr val="FB7D5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3635375" y="5084763"/>
            <a:ext cx="1152525" cy="73025"/>
          </a:xfrm>
          <a:prstGeom prst="straightConnector1">
            <a:avLst/>
          </a:prstGeom>
          <a:ln w="38100">
            <a:solidFill>
              <a:srgbClr val="FB7D5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4" name="Kép 18" descr="temporal bon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126841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Egyenes összekötő nyíllal 21"/>
          <p:cNvCxnSpPr/>
          <p:nvPr/>
        </p:nvCxnSpPr>
        <p:spPr>
          <a:xfrm flipV="1">
            <a:off x="7235825" y="2852738"/>
            <a:ext cx="0" cy="1223962"/>
          </a:xfrm>
          <a:prstGeom prst="straightConnector1">
            <a:avLst/>
          </a:prstGeom>
          <a:ln w="38100">
            <a:solidFill>
              <a:srgbClr val="FB7D5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Szövegdoboz 27"/>
          <p:cNvSpPr txBox="1">
            <a:spLocks noChangeArrowheads="1"/>
          </p:cNvSpPr>
          <p:nvPr/>
        </p:nvSpPr>
        <p:spPr bwMode="auto">
          <a:xfrm>
            <a:off x="6659563" y="4005263"/>
            <a:ext cx="187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petrosal part</a:t>
            </a:r>
          </a:p>
        </p:txBody>
      </p:sp>
      <p:pic>
        <p:nvPicPr>
          <p:cNvPr id="9227" name="Picture 5" descr="sphenoidal bo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341438"/>
            <a:ext cx="199072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lipszis 29"/>
          <p:cNvSpPr/>
          <p:nvPr/>
        </p:nvSpPr>
        <p:spPr>
          <a:xfrm>
            <a:off x="2339975" y="1628775"/>
            <a:ext cx="576263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 smtClean="0">
                <a:solidFill>
                  <a:srgbClr val="FFFF57"/>
                </a:solidFill>
                <a:latin typeface="Times New Roman" panose="02020603050405020304" pitchFamily="18" charset="0"/>
              </a:rPr>
              <a:t>Sphenoidal bone</a:t>
            </a:r>
          </a:p>
        </p:txBody>
      </p:sp>
      <p:pic>
        <p:nvPicPr>
          <p:cNvPr id="10243" name="Picture 4" descr="sphenoidal b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644900"/>
            <a:ext cx="45243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sphenoidal bon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2555875" y="4221163"/>
            <a:ext cx="2592388" cy="215900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1258888" y="4005263"/>
            <a:ext cx="1512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lesser wing</a:t>
            </a:r>
          </a:p>
        </p:txBody>
      </p:sp>
      <p:sp>
        <p:nvSpPr>
          <p:cNvPr id="10247" name="Line 8"/>
          <p:cNvSpPr>
            <a:spLocks noChangeShapeType="1"/>
          </p:cNvSpPr>
          <p:nvPr/>
        </p:nvSpPr>
        <p:spPr bwMode="auto">
          <a:xfrm flipV="1">
            <a:off x="2700338" y="4652963"/>
            <a:ext cx="2087562" cy="215900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48" name="Text Box 9"/>
          <p:cNvSpPr txBox="1">
            <a:spLocks noChangeArrowheads="1"/>
          </p:cNvSpPr>
          <p:nvPr/>
        </p:nvSpPr>
        <p:spPr bwMode="auto">
          <a:xfrm>
            <a:off x="1331913" y="4646613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greater wing</a:t>
            </a:r>
          </a:p>
        </p:txBody>
      </p:sp>
      <p:sp>
        <p:nvSpPr>
          <p:cNvPr id="10249" name="Line 10"/>
          <p:cNvSpPr>
            <a:spLocks noChangeShapeType="1"/>
          </p:cNvSpPr>
          <p:nvPr/>
        </p:nvSpPr>
        <p:spPr bwMode="auto">
          <a:xfrm flipV="1">
            <a:off x="2627313" y="5157788"/>
            <a:ext cx="3240087" cy="287337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0" name="Text Box 11"/>
          <p:cNvSpPr txBox="1">
            <a:spLocks noChangeArrowheads="1"/>
          </p:cNvSpPr>
          <p:nvPr/>
        </p:nvSpPr>
        <p:spPr bwMode="auto">
          <a:xfrm>
            <a:off x="754063" y="5229225"/>
            <a:ext cx="187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body: sella turcica</a:t>
            </a:r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 flipV="1">
            <a:off x="2051050" y="5878513"/>
            <a:ext cx="3240088" cy="287337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2" name="Line 13"/>
          <p:cNvSpPr>
            <a:spLocks noChangeShapeType="1"/>
          </p:cNvSpPr>
          <p:nvPr/>
        </p:nvSpPr>
        <p:spPr bwMode="auto">
          <a:xfrm>
            <a:off x="4716463" y="5949950"/>
            <a:ext cx="647700" cy="142875"/>
          </a:xfrm>
          <a:prstGeom prst="line">
            <a:avLst/>
          </a:prstGeom>
          <a:noFill/>
          <a:ln w="28575">
            <a:solidFill>
              <a:srgbClr val="FB7D5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253" name="Text Box 14"/>
          <p:cNvSpPr txBox="1">
            <a:spLocks noChangeArrowheads="1"/>
          </p:cNvSpPr>
          <p:nvPr/>
        </p:nvSpPr>
        <p:spPr bwMode="auto">
          <a:xfrm>
            <a:off x="217488" y="5949950"/>
            <a:ext cx="205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FF57"/>
                </a:solidFill>
                <a:latin typeface="Times New Roman" panose="02020603050405020304" pitchFamily="18" charset="0"/>
              </a:rPr>
              <a:t>pterygoid process</a:t>
            </a:r>
          </a:p>
        </p:txBody>
      </p:sp>
      <p:sp>
        <p:nvSpPr>
          <p:cNvPr id="2" name="Ellipszis 1"/>
          <p:cNvSpPr/>
          <p:nvPr/>
        </p:nvSpPr>
        <p:spPr>
          <a:xfrm>
            <a:off x="2411413" y="1700213"/>
            <a:ext cx="696912" cy="433387"/>
          </a:xfrm>
          <a:prstGeom prst="ellipse">
            <a:avLst/>
          </a:prstGeom>
          <a:noFill/>
          <a:ln>
            <a:solidFill>
              <a:srgbClr val="FB7D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Ethmoidal bone</a:t>
            </a:r>
          </a:p>
        </p:txBody>
      </p:sp>
      <p:pic>
        <p:nvPicPr>
          <p:cNvPr id="11267" name="Picture 8" descr="etnmoi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52738"/>
            <a:ext cx="47529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ethmoida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2447925"/>
            <a:ext cx="3810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sphenoidal bo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497138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3276600" y="4581525"/>
            <a:ext cx="1582738" cy="647700"/>
          </a:xfrm>
          <a:prstGeom prst="rect">
            <a:avLst/>
          </a:prstGeom>
          <a:noFill/>
          <a:ln w="28575">
            <a:solidFill>
              <a:srgbClr val="FB7D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2771775" y="6021388"/>
            <a:ext cx="2087563" cy="360362"/>
          </a:xfrm>
          <a:prstGeom prst="rect">
            <a:avLst/>
          </a:prstGeom>
          <a:noFill/>
          <a:ln w="28575">
            <a:solidFill>
              <a:srgbClr val="FB7D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2027238" y="3249613"/>
            <a:ext cx="1608137" cy="5159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3563938" y="2924175"/>
            <a:ext cx="1439862" cy="504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Cribriforme</a:t>
            </a:r>
            <a:r>
              <a:rPr lang="hu-H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</a:t>
            </a:r>
            <a:endParaRPr lang="hu-H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2060"/>
            </a:gs>
            <a:gs pos="100000">
              <a:srgbClr val="18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 err="1" smtClean="0">
                <a:solidFill>
                  <a:srgbClr val="FFFF5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Mandible</a:t>
            </a:r>
            <a:endParaRPr lang="hu-HU" b="1" dirty="0" smtClean="0">
              <a:solidFill>
                <a:srgbClr val="FFFF5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47838"/>
            <a:ext cx="4679950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844675"/>
            <a:ext cx="3978275" cy="4321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</TotalTime>
  <Words>497</Words>
  <Application>Microsoft Office PowerPoint</Application>
  <PresentationFormat>Diavetítés a képernyőre (4:3 oldalarány)</PresentationFormat>
  <Paragraphs>125</Paragraphs>
  <Slides>19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Alapértelmezett terv</vt:lpstr>
      <vt:lpstr>Adobe Photoshop Image</vt:lpstr>
      <vt:lpstr>Skull</vt:lpstr>
      <vt:lpstr>PowerPoint-bemutató</vt:lpstr>
      <vt:lpstr>PowerPoint-bemutató</vt:lpstr>
      <vt:lpstr>PowerPoint-bemutató</vt:lpstr>
      <vt:lpstr>Temporal bone</vt:lpstr>
      <vt:lpstr>Temporal bone</vt:lpstr>
      <vt:lpstr>Sphenoidal bone</vt:lpstr>
      <vt:lpstr>Ethmoidal bone</vt:lpstr>
      <vt:lpstr>Mandible</vt:lpstr>
      <vt:lpstr>Mandible</vt:lpstr>
      <vt:lpstr>Temporomandibular joint</vt:lpstr>
      <vt:lpstr>PowerPoint-bemutató</vt:lpstr>
      <vt:lpstr>PowerPoint-bemutató</vt:lpstr>
      <vt:lpstr>PowerPoint-bemutató</vt:lpstr>
      <vt:lpstr>PowerPoint-bemutató</vt:lpstr>
      <vt:lpstr>PowerPoint-bemutató</vt:lpstr>
      <vt:lpstr>Skull: inferior view</vt:lpstr>
      <vt:lpstr>PowerPoint-bemutató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Skull</dc:title>
  <dc:creator>KissA</dc:creator>
  <cp:lastModifiedBy>Gergely Cséplő</cp:lastModifiedBy>
  <cp:revision>40</cp:revision>
  <dcterms:created xsi:type="dcterms:W3CDTF">2005-11-18T07:44:23Z</dcterms:created>
  <dcterms:modified xsi:type="dcterms:W3CDTF">2021-11-26T14:15:44Z</dcterms:modified>
</cp:coreProperties>
</file>