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6" r:id="rId2"/>
    <p:sldId id="273" r:id="rId3"/>
    <p:sldId id="257" r:id="rId4"/>
    <p:sldId id="279" r:id="rId5"/>
    <p:sldId id="261" r:id="rId6"/>
    <p:sldId id="282" r:id="rId7"/>
    <p:sldId id="259" r:id="rId8"/>
    <p:sldId id="278" r:id="rId9"/>
    <p:sldId id="262" r:id="rId10"/>
    <p:sldId id="263" r:id="rId11"/>
    <p:sldId id="264" r:id="rId12"/>
    <p:sldId id="260" r:id="rId13"/>
    <p:sldId id="258" r:id="rId14"/>
    <p:sldId id="280" r:id="rId15"/>
    <p:sldId id="284" r:id="rId16"/>
    <p:sldId id="289" r:id="rId17"/>
    <p:sldId id="283" r:id="rId18"/>
    <p:sldId id="277" r:id="rId19"/>
    <p:sldId id="288" r:id="rId20"/>
    <p:sldId id="285" r:id="rId21"/>
    <p:sldId id="274" r:id="rId22"/>
    <p:sldId id="286" r:id="rId23"/>
    <p:sldId id="287" r:id="rId24"/>
    <p:sldId id="275" r:id="rId25"/>
    <p:sldId id="265" r:id="rId26"/>
    <p:sldId id="266" r:id="rId27"/>
    <p:sldId id="290" r:id="rId28"/>
    <p:sldId id="291" r:id="rId29"/>
    <p:sldId id="267" r:id="rId30"/>
    <p:sldId id="272" r:id="rId31"/>
    <p:sldId id="268" r:id="rId32"/>
    <p:sldId id="271" r:id="rId33"/>
    <p:sldId id="269" r:id="rId34"/>
    <p:sldId id="270" r:id="rId35"/>
    <p:sldId id="292" r:id="rId36"/>
    <p:sldId id="293" r:id="rId37"/>
    <p:sldId id="294" r:id="rId38"/>
    <p:sldId id="295" r:id="rId39"/>
    <p:sldId id="296" r:id="rId40"/>
    <p:sldId id="281" r:id="rId4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1" d="100"/>
          <a:sy n="71" d="100"/>
        </p:scale>
        <p:origin x="3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C535D50-9BEE-4E1D-9747-116D3DAF72F1}" type="datetimeFigureOut">
              <a:rPr lang="hu-HU"/>
              <a:pPr>
                <a:defRPr/>
              </a:pPr>
              <a:t>2021. 10. 22.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A9D265-AF1F-43CF-8C30-9DC36E3A936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Blood cells, erythrocytes, granulocytes: neutrophyl, basophyl. Eosinophyl, monocytes, lymphocytes, platelets, haemopoesis, structure of the blood vessels</a:t>
            </a:r>
          </a:p>
        </p:txBody>
      </p:sp>
      <p:sp>
        <p:nvSpPr>
          <p:cNvPr id="41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29DB2A-6FE2-42AF-B969-FCEBCB580E1A}" type="slidenum">
              <a:rPr lang="hu-HU" altLang="hu-HU" smtClean="0"/>
              <a:pPr/>
              <a:t>1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6521E7-D6BC-4B65-8077-8D010C93B0C3}" type="slidenum">
              <a:rPr lang="hu-HU" altLang="hu-HU" smtClean="0"/>
              <a:pPr/>
              <a:t>24</a:t>
            </a:fld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706B-6817-4095-8F43-D1066A2212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808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33EB-38A6-4997-B21C-D62494833CE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24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2F378-DA71-4441-95B8-B34886E96A1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36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A02B-87EE-4871-BFDE-72E672846B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574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5F93-93F8-4DE7-B576-C294999597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3658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EBF4-F640-41C7-88B7-8BB7D7B19B3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674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A6A98-123B-42F2-9C63-FF2CFCC98C9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1369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D013-6D46-4710-9644-D574C6367EE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1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E81B-82E3-40FF-B942-C7753612B6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0774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6642-76AB-430A-8F69-1E3C134F161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07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104E-6431-42AA-B296-C0873A3B98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6544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1F94A61-39AA-4579-8CC3-950E73C60B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5/5c/Cytotoxic_T_cell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c/Lymphocyte_activation_simple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e.wikipedia.org/wiki/Datei:NeutrophilerAktion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820738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Blood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 smtClean="0">
                <a:solidFill>
                  <a:srgbClr val="FFFF00"/>
                </a:solidFill>
                <a:latin typeface="Times New Roman" pitchFamily="18" charset="0"/>
              </a:rPr>
              <a:t>Anna L. Kiss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Department</a:t>
            </a:r>
            <a:r>
              <a:rPr lang="hu-HU" sz="2000" b="1" dirty="0" smtClean="0">
                <a:solidFill>
                  <a:srgbClr val="FFFF00"/>
                </a:solidFill>
                <a:latin typeface="Times New Roman" pitchFamily="18" charset="0"/>
              </a:rPr>
              <a:t> of </a:t>
            </a:r>
            <a:r>
              <a:rPr lang="hu-HU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Anatomy</a:t>
            </a:r>
            <a:r>
              <a:rPr lang="hu-HU" sz="20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Histology</a:t>
            </a:r>
            <a:r>
              <a:rPr lang="hu-HU" sz="2000" b="1" dirty="0" smtClean="0">
                <a:solidFill>
                  <a:srgbClr val="FFFF00"/>
                </a:solidFill>
                <a:latin typeface="Times New Roman" pitchFamily="18" charset="0"/>
              </a:rPr>
              <a:t> and </a:t>
            </a:r>
            <a:r>
              <a:rPr lang="hu-HU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Embryology</a:t>
            </a:r>
            <a:endParaRPr lang="hu-HU" sz="2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 smtClean="0">
                <a:solidFill>
                  <a:srgbClr val="FFFF00"/>
                </a:solidFill>
                <a:latin typeface="Times New Roman" pitchFamily="18" charset="0"/>
              </a:rPr>
              <a:t>Semmelweis University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 smtClean="0">
                <a:solidFill>
                  <a:srgbClr val="FFFF00"/>
                </a:solidFill>
                <a:latin typeface="Times New Roman" pitchFamily="18" charset="0"/>
              </a:rPr>
              <a:t>Budapest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 smtClean="0">
                <a:solidFill>
                  <a:srgbClr val="FFFF00"/>
                </a:solidFill>
                <a:latin typeface="Times New Roman" pitchFamily="18" charset="0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Granulocytes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eosinophils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3315" name="Picture 4" descr="eosin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412875"/>
            <a:ext cx="2984500" cy="296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5" descr="eos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43195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eosinosé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65588"/>
            <a:ext cx="2819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5288" y="4941888"/>
            <a:ext cx="223202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parasitism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070600" y="5146675"/>
            <a:ext cx="3181350" cy="298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>
                <a:solidFill>
                  <a:srgbClr val="FFFF00"/>
                </a:solidFill>
              </a:rPr>
              <a:t>nucleus</a:t>
            </a:r>
            <a:r>
              <a:rPr lang="hu-HU" sz="1600" dirty="0">
                <a:solidFill>
                  <a:srgbClr val="FFFF00"/>
                </a:solidFill>
              </a:rPr>
              <a:t>:</a:t>
            </a:r>
            <a:r>
              <a:rPr lang="hu-HU" sz="1600" dirty="0" err="1">
                <a:solidFill>
                  <a:srgbClr val="FFFF00"/>
                </a:solidFill>
              </a:rPr>
              <a:t>bilobed</a:t>
            </a:r>
            <a:endParaRPr lang="hu-HU" sz="16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err="1">
                <a:solidFill>
                  <a:srgbClr val="FFFF00"/>
                </a:solidFill>
              </a:rPr>
              <a:t>granules</a:t>
            </a:r>
            <a:r>
              <a:rPr lang="hu-HU" sz="1600" dirty="0">
                <a:solidFill>
                  <a:srgbClr val="FFFF00"/>
                </a:solidFill>
              </a:rPr>
              <a:t>: </a:t>
            </a:r>
            <a:r>
              <a:rPr lang="hu-HU" sz="1600" dirty="0" err="1">
                <a:solidFill>
                  <a:srgbClr val="FFFF00"/>
                </a:solidFill>
              </a:rPr>
              <a:t>stained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by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basic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dye</a:t>
            </a:r>
            <a:r>
              <a:rPr lang="hu-HU" sz="1600" dirty="0">
                <a:solidFill>
                  <a:srgbClr val="FFFF00"/>
                </a:solidFill>
              </a:rPr>
              <a:t>, </a:t>
            </a:r>
            <a:r>
              <a:rPr lang="hu-HU" sz="1600" dirty="0" err="1">
                <a:solidFill>
                  <a:srgbClr val="FFFF00"/>
                </a:solidFill>
              </a:rPr>
              <a:t>cytotoxic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materials</a:t>
            </a:r>
            <a:r>
              <a:rPr lang="hu-HU" sz="1600" dirty="0">
                <a:solidFill>
                  <a:srgbClr val="FFFF00"/>
                </a:solidFill>
              </a:rPr>
              <a:t>: </a:t>
            </a:r>
            <a:r>
              <a:rPr lang="hu-HU" sz="1600" dirty="0" err="1">
                <a:solidFill>
                  <a:srgbClr val="FFFF00"/>
                </a:solidFill>
              </a:rPr>
              <a:t>peroxidase</a:t>
            </a:r>
            <a:r>
              <a:rPr lang="hu-HU" sz="1600" dirty="0">
                <a:solidFill>
                  <a:srgbClr val="FFFF00"/>
                </a:solidFill>
              </a:rPr>
              <a:t>, </a:t>
            </a:r>
            <a:r>
              <a:rPr lang="hu-HU" sz="1600" dirty="0" err="1">
                <a:solidFill>
                  <a:srgbClr val="FFFF00"/>
                </a:solidFill>
              </a:rPr>
              <a:t>RNase</a:t>
            </a:r>
            <a:r>
              <a:rPr lang="hu-HU" sz="1600" dirty="0">
                <a:solidFill>
                  <a:srgbClr val="FFFF00"/>
                </a:solidFill>
              </a:rPr>
              <a:t>, </a:t>
            </a:r>
            <a:r>
              <a:rPr lang="hu-HU" sz="1600" dirty="0" err="1">
                <a:solidFill>
                  <a:srgbClr val="FFFF00"/>
                </a:solidFill>
              </a:rPr>
              <a:t>phospholipase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etc</a:t>
            </a:r>
            <a:endParaRPr lang="hu-H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Agranulocytes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monocytes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4339" name="Picture 4" descr="mon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38" y="3933825"/>
            <a:ext cx="2789237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5" descr="mon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956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monosé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1908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Szövegdoboz 1"/>
          <p:cNvSpPr txBox="1">
            <a:spLocks noChangeArrowheads="1"/>
          </p:cNvSpPr>
          <p:nvPr/>
        </p:nvSpPr>
        <p:spPr bwMode="auto">
          <a:xfrm>
            <a:off x="4716463" y="5164138"/>
            <a:ext cx="4249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phagocytes;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monocytes/macrophages: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macrophages: monocyte/derived cells in the connective tissue and in different organs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Agranulocytes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lymphocytes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5" descr="lym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557338"/>
            <a:ext cx="30749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lymph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7433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lymphosé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006850"/>
            <a:ext cx="31702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364163" y="4868863"/>
            <a:ext cx="367188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(d:7</a:t>
            </a: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hu-H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thymus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killer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supressor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etc.)</a:t>
            </a:r>
          </a:p>
          <a:p>
            <a:pPr>
              <a:defRPr/>
            </a:pPr>
            <a:r>
              <a:rPr lang="hu-H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hu-H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Haemopoesis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387" name="Picture 7" descr="illu_blood_cell_line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5532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</a:rPr>
              <a:t>Platelets</a:t>
            </a:r>
            <a:r>
              <a:rPr lang="hu-HU" dirty="0" smtClean="0">
                <a:solidFill>
                  <a:srgbClr val="FFFF00"/>
                </a:solidFill>
              </a:rPr>
              <a:t> (</a:t>
            </a:r>
            <a:r>
              <a:rPr lang="hu-HU" dirty="0" err="1" smtClean="0">
                <a:solidFill>
                  <a:srgbClr val="FFFF00"/>
                </a:solidFill>
              </a:rPr>
              <a:t>trombocytes</a:t>
            </a:r>
            <a:r>
              <a:rPr lang="hu-HU" dirty="0" smtClean="0">
                <a:solidFill>
                  <a:srgbClr val="FFFF00"/>
                </a:solidFill>
              </a:rPr>
              <a:t>)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17411" name="Kép 2" descr="platel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3488"/>
            <a:ext cx="39290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V="1">
            <a:off x="2987675" y="2708275"/>
            <a:ext cx="2089150" cy="72072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5219700" y="2276475"/>
            <a:ext cx="359251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debris</a:t>
            </a:r>
            <a:r>
              <a:rPr lang="hu-HU" dirty="0"/>
              <a:t>: </a:t>
            </a:r>
            <a:r>
              <a:rPr lang="hu-HU" dirty="0" err="1"/>
              <a:t>containing</a:t>
            </a:r>
            <a:r>
              <a:rPr lang="hu-HU" dirty="0"/>
              <a:t> </a:t>
            </a:r>
            <a:r>
              <a:rPr lang="hu-HU" dirty="0" err="1"/>
              <a:t>secretory</a:t>
            </a:r>
            <a:r>
              <a:rPr lang="hu-HU" dirty="0"/>
              <a:t> </a:t>
            </a:r>
            <a:r>
              <a:rPr lang="hu-HU" dirty="0" err="1"/>
              <a:t>granules</a:t>
            </a:r>
            <a:r>
              <a:rPr lang="hu-HU" dirty="0"/>
              <a:t> </a:t>
            </a:r>
          </a:p>
        </p:txBody>
      </p:sp>
      <p:pic>
        <p:nvPicPr>
          <p:cNvPr id="17414" name="Picture 6" descr="http://www.frontiersin.org/files/Articles/8960/fphys-01-00166-HTML/image_m/fphys-01-00166-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4437063"/>
            <a:ext cx="61991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484438" y="5589588"/>
            <a:ext cx="1655762" cy="1079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</a:rPr>
              <a:t>Platelet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18435" name="Picture 2" descr="http://viewcourt.vcn.bc.ca/uploads/fI/p7/fIp7p2NhwpP3ftEigmyFTQ/T-lymphocyte_and_Activated_Platel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628775"/>
            <a:ext cx="3778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Kép 3" descr="platelet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357563"/>
            <a:ext cx="4764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</a:rPr>
              <a:t>Blood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clothing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 rot="10800000" flipV="1">
            <a:off x="668338" y="1773238"/>
            <a:ext cx="7777162" cy="431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most of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protrombin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globular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soluble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fibrin: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fibrillar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insoluble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555875" y="4292600"/>
            <a:ext cx="0" cy="4318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</a:rPr>
              <a:t>Blood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clothing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20483" name="Picture 2" descr="http://www.med-health.net/images/10436734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0213"/>
            <a:ext cx="3324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www.med-health.net/images/10436734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773238"/>
            <a:ext cx="3324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zövegdoboz 2"/>
          <p:cNvSpPr txBox="1">
            <a:spLocks noChangeArrowheads="1"/>
          </p:cNvSpPr>
          <p:nvPr/>
        </p:nvSpPr>
        <p:spPr bwMode="auto">
          <a:xfrm>
            <a:off x="1187450" y="4437063"/>
            <a:ext cx="352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/>
              <a:t>protrombin	trombin	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555875" y="4652963"/>
            <a:ext cx="4318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Szövegdoboz 6"/>
          <p:cNvSpPr txBox="1">
            <a:spLocks noChangeArrowheads="1"/>
          </p:cNvSpPr>
          <p:nvPr/>
        </p:nvSpPr>
        <p:spPr bwMode="auto">
          <a:xfrm>
            <a:off x="1908175" y="5373688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/>
              <a:t>fibrinogen	fibrin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3203575" y="5589588"/>
            <a:ext cx="4318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3479800" y="4806950"/>
            <a:ext cx="0" cy="5667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Szövegdoboz 10"/>
          <p:cNvSpPr txBox="1">
            <a:spLocks noChangeArrowheads="1"/>
          </p:cNvSpPr>
          <p:nvPr/>
        </p:nvSpPr>
        <p:spPr bwMode="auto">
          <a:xfrm>
            <a:off x="3563938" y="494188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/>
              <a:t>Ca</a:t>
            </a:r>
            <a:r>
              <a:rPr lang="hu-HU" altLang="hu-HU" sz="1800" baseline="30000"/>
              <a:t>2+</a:t>
            </a:r>
          </a:p>
        </p:txBody>
      </p:sp>
      <p:pic>
        <p:nvPicPr>
          <p:cNvPr id="20491" name="Picture 6" descr="http://classconnection.s3.amazonaws.com/804/flashcards/1758804/png/untitled13461031932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211638"/>
            <a:ext cx="3403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Immunresponse</a:t>
            </a:r>
            <a:endParaRPr lang="hu-H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24470" y="1412776"/>
            <a:ext cx="8440017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hu-HU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lymphocytes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(T and B)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lymphocytes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killer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helper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supressor</a:t>
            </a: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lymphocytes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 eaLnBrk="1" hangingPunct="1">
              <a:defRPr/>
            </a:pP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antibody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eaLnBrk="1" hangingPunct="1">
              <a:defRPr/>
            </a:pP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2" eaLnBrk="1" hangingPunct="1">
              <a:defRPr/>
            </a:pP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defRPr/>
            </a:pP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antigen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presenting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7">
              <a:defRPr/>
            </a:pP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macrophages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6">
              <a:buFont typeface="Arial" pitchFamily="34" charset="0"/>
              <a:buChar char="•"/>
              <a:defRPr/>
            </a:pPr>
            <a:endParaRPr lang="hu-HU" sz="2800" dirty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hu-HU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</a:rPr>
              <a:t>Antigen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presenting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cells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22531" name="Picture 6" descr="Képtalálat a következőre: „humoral immune respons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56324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Blood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Structure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cells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+ „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exracellular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matrix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” :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plasma</a:t>
            </a:r>
            <a:endParaRPr lang="hu-HU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Cells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red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blood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cells</a:t>
            </a:r>
            <a:endParaRPr lang="hu-HU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		  </a:t>
            </a:r>
            <a:r>
              <a:rPr lang="hu-HU" sz="3200" dirty="0" err="1" smtClean="0">
                <a:solidFill>
                  <a:srgbClr val="FFFF00"/>
                </a:solidFill>
                <a:latin typeface="Times New Roman" pitchFamily="18" charset="0"/>
              </a:rPr>
              <a:t>white</a:t>
            </a:r>
            <a:r>
              <a:rPr lang="hu-HU" sz="32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3200" dirty="0" err="1" smtClean="0">
                <a:solidFill>
                  <a:srgbClr val="FFFF00"/>
                </a:solidFill>
                <a:latin typeface="Times New Roman" pitchFamily="18" charset="0"/>
              </a:rPr>
              <a:t>blood</a:t>
            </a:r>
            <a:r>
              <a:rPr lang="hu-HU" sz="32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3200" dirty="0" err="1" smtClean="0">
                <a:solidFill>
                  <a:srgbClr val="FFFF00"/>
                </a:solidFill>
                <a:latin typeface="Times New Roman" pitchFamily="18" charset="0"/>
              </a:rPr>
              <a:t>cells</a:t>
            </a:r>
            <a:endParaRPr lang="hu-HU" sz="32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hu-HU" sz="3200" dirty="0">
              <a:solidFill>
                <a:srgbClr val="FFFF00"/>
              </a:solidFill>
              <a:latin typeface="Times New Roman" pitchFamily="18" charset="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hu-HU" sz="32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Function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„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connects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organs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with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each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other</a:t>
            </a:r>
            <a:endParaRPr lang="hu-H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2293938" y="3455988"/>
            <a:ext cx="720725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31913" y="393382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2400">
                <a:solidFill>
                  <a:srgbClr val="FFFF00"/>
                </a:solidFill>
                <a:latin typeface="Times New Roman" panose="02020603050405020304" pitchFamily="18" charset="0"/>
              </a:rPr>
              <a:t>granulocytes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213225" y="3471863"/>
            <a:ext cx="792163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211638" y="393382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2400">
                <a:solidFill>
                  <a:srgbClr val="FFFF00"/>
                </a:solidFill>
                <a:latin typeface="Times New Roman" panose="02020603050405020304" pitchFamily="18" charset="0"/>
              </a:rPr>
              <a:t>agranulocytes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2413" y="5938838"/>
            <a:ext cx="4535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hu-HU" altLang="hu-HU">
                <a:solidFill>
                  <a:srgbClr val="FFFF00"/>
                </a:solidFill>
                <a:latin typeface="Times New Roman" panose="02020603050405020304" pitchFamily="18" charset="0"/>
              </a:rPr>
              <a:t> Origin: mesoderm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</a:rPr>
              <a:t>Dendritic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cells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23555" name="Picture 2" descr="http://www.cellsystems.org/images/D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097088"/>
            <a:ext cx="42957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dana.org/uploadedImages/Images/Content_Images/pub_immunologysrcbk_img_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3897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Cytotoxic T c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4100"/>
            <a:ext cx="39116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zövegdoboz 2"/>
          <p:cNvSpPr txBox="1">
            <a:spLocks noChangeArrowheads="1"/>
          </p:cNvSpPr>
          <p:nvPr/>
        </p:nvSpPr>
        <p:spPr bwMode="auto">
          <a:xfrm>
            <a:off x="5435600" y="1054100"/>
            <a:ext cx="31686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lymphocytes</a:t>
            </a:r>
            <a:r>
              <a:rPr lang="hu-HU" altLang="hu-HU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killer cells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antibody on their plasma membrane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hu-HU" altLang="hu-HU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hu-HU" altLang="hu-HU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immunresponse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hu-HU" altLang="hu-HU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helper cells</a:t>
            </a:r>
            <a:r>
              <a:rPr lang="hu-HU" altLang="hu-HU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secret interleukins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6695281" y="3752057"/>
            <a:ext cx="504825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Szövegdoboz 1"/>
          <p:cNvSpPr txBox="1">
            <a:spLocks noChangeArrowheads="1"/>
          </p:cNvSpPr>
          <p:nvPr/>
        </p:nvSpPr>
        <p:spPr bwMode="auto">
          <a:xfrm>
            <a:off x="107950" y="5448300"/>
            <a:ext cx="46085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humoral immunresponse: </a:t>
            </a:r>
            <a:r>
              <a:rPr lang="hu-HU" altLang="hu-HU" sz="1800">
                <a:solidFill>
                  <a:srgbClr val="FFFF00"/>
                </a:solidFill>
              </a:rPr>
              <a:t>helper cells (T lymphocytes)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plasma cells (B lymphocytes)</a:t>
            </a:r>
          </a:p>
        </p:txBody>
      </p:sp>
      <p:sp>
        <p:nvSpPr>
          <p:cNvPr id="2" name="Téglalap 1"/>
          <p:cNvSpPr/>
          <p:nvPr/>
        </p:nvSpPr>
        <p:spPr>
          <a:xfrm>
            <a:off x="827088" y="260350"/>
            <a:ext cx="79216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Humoral</a:t>
            </a:r>
            <a:r>
              <a:rPr 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</a:t>
            </a:r>
            <a:r>
              <a:rPr 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imune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killer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2" descr="Képtalálat a következőre: „killer cell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417671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Képtalálat a következőre: „killer cell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57563"/>
            <a:ext cx="2703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Humoral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4" descr="Képtalálat a következőre: „humoral immune respons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52562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6156325" y="2924175"/>
            <a:ext cx="29876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helper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6804025" y="2767013"/>
            <a:ext cx="360363" cy="50482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8020050" y="2768600"/>
            <a:ext cx="368300" cy="148907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156325" y="3429000"/>
            <a:ext cx="1493838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740650" y="4652963"/>
            <a:ext cx="1493838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6804025" y="3860800"/>
            <a:ext cx="0" cy="54927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6156325" y="4437063"/>
            <a:ext cx="1493838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Lymphocyte activation simpl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72628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Blood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vessels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3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layers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intima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endothel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+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subendothelial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conn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tissue</a:t>
            </a:r>
            <a:endParaRPr lang="hu-H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hu-HU" sz="2400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hu-HU" sz="2400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media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smooth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muscle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 +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elastic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fibers</a:t>
            </a:r>
            <a:endParaRPr lang="hu-H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hu-H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hu-HU" sz="2400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hu-HU" sz="2400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adventitia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connective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</a:rPr>
              <a:t>tissue</a:t>
            </a:r>
            <a:endParaRPr lang="hu-HU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516688" y="2636838"/>
            <a:ext cx="360362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092950" y="2708275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</a:rPr>
              <a:t>internal elastic membrane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6311900" y="3249613"/>
            <a:ext cx="647700" cy="3587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084888" y="4005263"/>
            <a:ext cx="647700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959600" y="4184650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</a:rPr>
              <a:t>external elastic membrane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6084888" y="4872038"/>
            <a:ext cx="647700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Blood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vessels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0723" name="Picture 4" descr="ma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19275"/>
            <a:ext cx="644842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éptalálat a következőre: „Differences between arteries and vein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7056437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55650" y="5805488"/>
            <a:ext cx="3744913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thickest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églalap 3"/>
          <p:cNvSpPr/>
          <p:nvPr/>
        </p:nvSpPr>
        <p:spPr>
          <a:xfrm>
            <a:off x="4787900" y="5805488"/>
            <a:ext cx="3816350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adventitia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thickest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éptalálat a következőre: „Differences between arteries and vein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42767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Képtalálat a következőre: „Differences between arteries and vein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39261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5435600" y="908050"/>
            <a:ext cx="3600450" cy="649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intima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Aorta</a:t>
            </a:r>
          </a:p>
        </p:txBody>
      </p:sp>
      <p:pic>
        <p:nvPicPr>
          <p:cNvPr id="33795" name="Picture 4" descr="a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87563"/>
            <a:ext cx="5783262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130925" y="2420938"/>
            <a:ext cx="2833688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err="1"/>
              <a:t>elastic</a:t>
            </a:r>
            <a:r>
              <a:rPr lang="hu-HU" dirty="0"/>
              <a:t> </a:t>
            </a:r>
            <a:r>
              <a:rPr lang="hu-HU" dirty="0" err="1"/>
              <a:t>fibers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dominant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t. </a:t>
            </a:r>
            <a:r>
              <a:rPr lang="hu-HU" dirty="0" err="1"/>
              <a:t>media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Erythrocytes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147" name="Picture 5" descr="RB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916113"/>
            <a:ext cx="56165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516688" y="2565400"/>
            <a:ext cx="215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</a:rPr>
              <a:t>d:7</a:t>
            </a:r>
            <a:r>
              <a:rPr lang="en-US" altLang="hu-HU" sz="18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µ</a:t>
            </a: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endParaRPr lang="en-US" altLang="hu-HU" sz="180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9" name="Szövegdoboz 4"/>
          <p:cNvSpPr txBox="1">
            <a:spLocks noChangeArrowheads="1"/>
          </p:cNvSpPr>
          <p:nvPr/>
        </p:nvSpPr>
        <p:spPr bwMode="auto">
          <a:xfrm>
            <a:off x="6372225" y="3213100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biconcave,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nucleus,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life time (about 120days)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Vein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with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valve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4819" name="Picture 4" descr="valv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60563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588125" y="2781300"/>
            <a:ext cx="20875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/>
              <a:t>Valves</a:t>
            </a:r>
            <a:r>
              <a:rPr lang="hu-HU" dirty="0"/>
              <a:t>. t. </a:t>
            </a:r>
            <a:r>
              <a:rPr lang="hu-HU" dirty="0" err="1"/>
              <a:t>intima</a:t>
            </a:r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Artery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and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vein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5843" name="Picture 4" descr="a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12875"/>
            <a:ext cx="62436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H="1">
            <a:off x="919163" y="4437063"/>
            <a:ext cx="773112" cy="1512887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107950" y="6021388"/>
            <a:ext cx="3816350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/>
              <a:t>more </a:t>
            </a:r>
            <a:r>
              <a:rPr lang="hu-HU" dirty="0" err="1"/>
              <a:t>muscle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t. </a:t>
            </a:r>
            <a:r>
              <a:rPr lang="hu-HU" dirty="0" err="1"/>
              <a:t>media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Small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artery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and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vein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6867" name="Picture 4" descr="smalla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087563"/>
            <a:ext cx="7029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Arterioles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venules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capillaries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7891" name="Picture 4" descr="cav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65288"/>
            <a:ext cx="61468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3563938" y="3716338"/>
            <a:ext cx="360362" cy="217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979613" y="3429000"/>
            <a:ext cx="360362" cy="21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bg1"/>
                </a:solidFill>
              </a:rPr>
              <a:t>V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4356100" y="3357563"/>
            <a:ext cx="2484438" cy="466725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6732588" y="3357563"/>
            <a:ext cx="215900" cy="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6732588" y="3141663"/>
            <a:ext cx="2411412" cy="469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err="1"/>
              <a:t>Smooth</a:t>
            </a:r>
            <a:r>
              <a:rPr lang="hu-HU" dirty="0"/>
              <a:t> </a:t>
            </a:r>
            <a:r>
              <a:rPr lang="hu-HU" dirty="0" err="1"/>
              <a:t>muscle</a:t>
            </a:r>
            <a:r>
              <a:rPr lang="hu-HU" dirty="0"/>
              <a:t> </a:t>
            </a:r>
            <a:r>
              <a:rPr lang="hu-HU" dirty="0" err="1"/>
              <a:t>cells</a:t>
            </a:r>
            <a:endParaRPr lang="hu-HU" dirty="0"/>
          </a:p>
          <a:p>
            <a:pPr>
              <a:defRPr/>
            </a:pPr>
            <a:r>
              <a:rPr lang="hu-HU" dirty="0"/>
              <a:t>in </a:t>
            </a:r>
            <a:r>
              <a:rPr lang="hu-HU" dirty="0" err="1"/>
              <a:t>the</a:t>
            </a:r>
            <a:r>
              <a:rPr lang="hu-HU" dirty="0"/>
              <a:t> t. </a:t>
            </a:r>
            <a:r>
              <a:rPr lang="hu-HU" dirty="0" err="1"/>
              <a:t>media</a:t>
            </a:r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Capillaries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and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venules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8915" name="Picture 4" descr="capillaries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30375"/>
            <a:ext cx="4824412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ven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544888"/>
            <a:ext cx="46910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Capillaries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9" name="Picture 10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628775"/>
            <a:ext cx="6067425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2776538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12875"/>
            <a:ext cx="8821738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3585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Lymphoedema</a:t>
            </a:r>
            <a:endParaRPr lang="hu-HU" dirty="0"/>
          </a:p>
        </p:txBody>
      </p:sp>
      <p:pic>
        <p:nvPicPr>
          <p:cNvPr id="43011" name="Picture 6" descr="KÃ©ptalÃ¡lat a kÃ¶vetkezÅre: âthickening of the lymphatic vessels lymphedem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989138"/>
            <a:ext cx="675798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Lymphoedema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5" name="Picture 2" descr="KÃ©ptalÃ¡lat a kÃ¶vetkezÅre: âlymphedem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35288"/>
            <a:ext cx="514191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KÃ©ptalÃ¡lat a kÃ¶vetkezÅre: âlymphedema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2655888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haem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globin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protein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Kép 2" descr="hemoglob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401763"/>
            <a:ext cx="31321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Szövegdoboz 3"/>
          <p:cNvSpPr txBox="1">
            <a:spLocks noChangeArrowheads="1"/>
          </p:cNvSpPr>
          <p:nvPr/>
        </p:nvSpPr>
        <p:spPr bwMode="auto">
          <a:xfrm>
            <a:off x="0" y="2349500"/>
            <a:ext cx="48593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sz="1800"/>
              <a:t> </a:t>
            </a:r>
            <a:r>
              <a:rPr lang="hu-HU" altLang="hu-HU" sz="1800">
                <a:solidFill>
                  <a:srgbClr val="FFFF00"/>
                </a:solidFill>
              </a:rPr>
              <a:t>transport of molecular oxygen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sz="1800">
                <a:solidFill>
                  <a:srgbClr val="FFFF00"/>
                </a:solidFill>
              </a:rPr>
              <a:t> reverseble binding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hu-HU" altLang="hu-HU" sz="1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sz="1800">
                <a:solidFill>
                  <a:srgbClr val="FFFF00"/>
                </a:solidFill>
              </a:rPr>
              <a:t> hem: iron </a:t>
            </a:r>
            <a:r>
              <a:rPr lang="hu-HU" altLang="hu-HU" sz="1800" baseline="30000">
                <a:solidFill>
                  <a:srgbClr val="FFFF00"/>
                </a:solidFill>
              </a:rPr>
              <a:t>2+</a:t>
            </a:r>
            <a:r>
              <a:rPr lang="hu-HU" altLang="hu-HU" sz="1800">
                <a:solidFill>
                  <a:srgbClr val="FFFF00"/>
                </a:solidFill>
              </a:rPr>
              <a:t> containing molecule surrounded   	by 4 globin</a:t>
            </a:r>
          </a:p>
        </p:txBody>
      </p:sp>
      <p:pic>
        <p:nvPicPr>
          <p:cNvPr id="7173" name="Kép 4" descr="hemoglobin_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275138"/>
            <a:ext cx="322421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zis 2"/>
          <p:cNvSpPr/>
          <p:nvPr/>
        </p:nvSpPr>
        <p:spPr>
          <a:xfrm>
            <a:off x="7596188" y="6308725"/>
            <a:ext cx="504825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8569325" cy="25860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/>
              <a:t>Röhlich Pál: Szövettan. Budapest, 1999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/>
              <a:t>A szövettani képek a Humánmorfológiai és Fejlődésbiológiai Intézet gyűjteményéből származnak.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/>
              <a:t>Carola R, Harley JP, Noback CR: Human Anatomy &amp; Physiology, McGraw-Hill Inc., USA, 1990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/>
              <a:t>Wikipedia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Erythrocytes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195" name="Picture 4" descr="neutro+eri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sick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25923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572000" y="5516563"/>
            <a:ext cx="4392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 i="1">
                <a:solidFill>
                  <a:srgbClr val="FFFF00"/>
                </a:solidFill>
                <a:latin typeface="Times New Roman" panose="02020603050405020304" pitchFamily="18" charset="0"/>
              </a:rPr>
              <a:t>sickle-cell disease</a:t>
            </a: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</a:rPr>
              <a:t>: 1 amino acid is changed in the globin molecule: genetic mutation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FF00"/>
                </a:solidFill>
              </a:rPr>
              <a:t>Leukocytes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219" name="Szövegdoboz 2"/>
          <p:cNvSpPr txBox="1">
            <a:spLocks noChangeArrowheads="1"/>
          </p:cNvSpPr>
          <p:nvPr/>
        </p:nvSpPr>
        <p:spPr bwMode="auto">
          <a:xfrm>
            <a:off x="684213" y="2205038"/>
            <a:ext cx="5903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 i="1">
                <a:solidFill>
                  <a:srgbClr val="FFFF00"/>
                </a:solidFill>
              </a:rPr>
              <a:t>Granulocytes</a:t>
            </a:r>
            <a:r>
              <a:rPr lang="hu-HU" altLang="hu-HU" sz="1800">
                <a:solidFill>
                  <a:srgbClr val="FFFF00"/>
                </a:solidFill>
              </a:rPr>
              <a:t>: segmented nucleus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	         granules inside of the cytoplasm	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2555875" y="2997200"/>
            <a:ext cx="431800" cy="4318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2087563" y="35004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neutrophyl</a:t>
            </a:r>
          </a:p>
        </p:txBody>
      </p:sp>
      <p:sp>
        <p:nvSpPr>
          <p:cNvPr id="9222" name="Szövegdoboz 8"/>
          <p:cNvSpPr txBox="1">
            <a:spLocks noChangeArrowheads="1"/>
          </p:cNvSpPr>
          <p:nvPr/>
        </p:nvSpPr>
        <p:spPr bwMode="auto">
          <a:xfrm>
            <a:off x="3708400" y="35004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basophyl</a:t>
            </a:r>
          </a:p>
        </p:txBody>
      </p:sp>
      <p:sp>
        <p:nvSpPr>
          <p:cNvPr id="9223" name="Szövegdoboz 9"/>
          <p:cNvSpPr txBox="1">
            <a:spLocks noChangeArrowheads="1"/>
          </p:cNvSpPr>
          <p:nvPr/>
        </p:nvSpPr>
        <p:spPr bwMode="auto">
          <a:xfrm>
            <a:off x="5219700" y="35004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eosinophyl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4427538" y="2997200"/>
            <a:ext cx="0" cy="4318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5724525" y="2997200"/>
            <a:ext cx="360363" cy="4318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Szövegdoboz 14"/>
          <p:cNvSpPr txBox="1">
            <a:spLocks noChangeArrowheads="1"/>
          </p:cNvSpPr>
          <p:nvPr/>
        </p:nvSpPr>
        <p:spPr bwMode="auto">
          <a:xfrm>
            <a:off x="684213" y="4724400"/>
            <a:ext cx="619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 i="1">
                <a:solidFill>
                  <a:srgbClr val="FFFF00"/>
                </a:solidFill>
              </a:rPr>
              <a:t>Agranulocytes</a:t>
            </a:r>
            <a:r>
              <a:rPr lang="hu-HU" altLang="hu-HU" sz="1800">
                <a:solidFill>
                  <a:srgbClr val="FFFF00"/>
                </a:solidFill>
              </a:rPr>
              <a:t>: No granules n their cytoplasm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		monocytes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	              lymphocytes</a:t>
            </a:r>
            <a:r>
              <a:rPr lang="hu-HU" altLang="hu-HU" sz="1800"/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Granulocytes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neutrophyls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43" name="Picture 4" descr="neu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neutrosé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628775"/>
            <a:ext cx="391001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zövegdoboz 4"/>
          <p:cNvSpPr txBox="1">
            <a:spLocks noChangeArrowheads="1"/>
          </p:cNvSpPr>
          <p:nvPr/>
        </p:nvSpPr>
        <p:spPr bwMode="auto">
          <a:xfrm>
            <a:off x="1187450" y="5805488"/>
            <a:ext cx="6480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segmented nucleus, granules in the cytoplasm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~75% of leukocytes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„microphages”: small particles, antibactarial effect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thumb/4/41/NeutrophilerAktion.png/200px-NeutrophilerAk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43084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zövegdoboz 2"/>
          <p:cNvSpPr txBox="1">
            <a:spLocks noChangeArrowheads="1"/>
          </p:cNvSpPr>
          <p:nvPr/>
        </p:nvSpPr>
        <p:spPr bwMode="auto">
          <a:xfrm>
            <a:off x="144463" y="476250"/>
            <a:ext cx="8891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Extravasatio: white blood cells migrate out from the blood vessels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Granulocytes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basophils</a:t>
            </a:r>
            <a:endParaRPr lang="hu-H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2291" name="Picture 4" descr="b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4417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basosé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914525"/>
            <a:ext cx="36957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258888" y="6021388"/>
            <a:ext cx="75533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Bilobed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Granules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stained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heparane-sulphate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gbo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gb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gbolt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gbolt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gbolt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gbolt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gbolt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gbolt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gbolt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gbolt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gbolt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2921</TotalTime>
  <Words>647</Words>
  <Application>Microsoft Office PowerPoint</Application>
  <PresentationFormat>Diavetítés a képernyőre (4:3 oldalarány)</PresentationFormat>
  <Paragraphs>160</Paragraphs>
  <Slides>40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5" baseType="lpstr">
      <vt:lpstr>Arial</vt:lpstr>
      <vt:lpstr>Wingdings</vt:lpstr>
      <vt:lpstr>Calibri</vt:lpstr>
      <vt:lpstr>Times New Roman</vt:lpstr>
      <vt:lpstr>Égbolt</vt:lpstr>
      <vt:lpstr>Blood</vt:lpstr>
      <vt:lpstr>Blood</vt:lpstr>
      <vt:lpstr>Erythrocytes</vt:lpstr>
      <vt:lpstr>Haemoglobin: haem+globin protein</vt:lpstr>
      <vt:lpstr>Erythrocytes</vt:lpstr>
      <vt:lpstr>Leukocytes</vt:lpstr>
      <vt:lpstr>Granulocytes: neutrophyls</vt:lpstr>
      <vt:lpstr>PowerPoint-bemutató</vt:lpstr>
      <vt:lpstr>Granulocytes: basophils</vt:lpstr>
      <vt:lpstr>Granulocytes: eosinophils</vt:lpstr>
      <vt:lpstr>Agranulocytes: monocytes</vt:lpstr>
      <vt:lpstr>Agranulocytes: lymphocytes</vt:lpstr>
      <vt:lpstr>Haemopoesis</vt:lpstr>
      <vt:lpstr>Platelets (trombocytes)</vt:lpstr>
      <vt:lpstr>Platelet</vt:lpstr>
      <vt:lpstr>Blood clothing</vt:lpstr>
      <vt:lpstr>Blood clothing</vt:lpstr>
      <vt:lpstr>Immunresponse</vt:lpstr>
      <vt:lpstr>Antigen presenting cells</vt:lpstr>
      <vt:lpstr>Dendritic cells</vt:lpstr>
      <vt:lpstr>PowerPoint-bemutató</vt:lpstr>
      <vt:lpstr>Cellular imune response: natural killer cells</vt:lpstr>
      <vt:lpstr>Humoral immune response</vt:lpstr>
      <vt:lpstr>PowerPoint-bemutató</vt:lpstr>
      <vt:lpstr>Blood vessels</vt:lpstr>
      <vt:lpstr>Blood vessels</vt:lpstr>
      <vt:lpstr>PowerPoint-bemutató</vt:lpstr>
      <vt:lpstr>PowerPoint-bemutató</vt:lpstr>
      <vt:lpstr>Aorta</vt:lpstr>
      <vt:lpstr>Vein with valve</vt:lpstr>
      <vt:lpstr>Artery and vein</vt:lpstr>
      <vt:lpstr>Small artery and vein</vt:lpstr>
      <vt:lpstr>Arterioles, venules. capillaries</vt:lpstr>
      <vt:lpstr>Capillaries and venules</vt:lpstr>
      <vt:lpstr>Capillaries</vt:lpstr>
      <vt:lpstr>Lymphatic circulation</vt:lpstr>
      <vt:lpstr>PowerPoint-bemutató</vt:lpstr>
      <vt:lpstr>Lymphoedema</vt:lpstr>
      <vt:lpstr>Lymphoedema</vt:lpstr>
      <vt:lpstr>PowerPoint-bemutató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</dc:title>
  <dc:creator>Humánmorfológiai Intézet</dc:creator>
  <cp:lastModifiedBy>Gergely Cséplő</cp:lastModifiedBy>
  <cp:revision>65</cp:revision>
  <dcterms:created xsi:type="dcterms:W3CDTF">2008-10-21T13:35:15Z</dcterms:created>
  <dcterms:modified xsi:type="dcterms:W3CDTF">2021-10-22T12:58:04Z</dcterms:modified>
</cp:coreProperties>
</file>